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72" r:id="rId2"/>
    <p:sldId id="282" r:id="rId3"/>
    <p:sldId id="287" r:id="rId4"/>
    <p:sldId id="284" r:id="rId5"/>
    <p:sldId id="304" r:id="rId6"/>
    <p:sldId id="258" r:id="rId7"/>
    <p:sldId id="295" r:id="rId8"/>
    <p:sldId id="299" r:id="rId9"/>
    <p:sldId id="298" r:id="rId10"/>
    <p:sldId id="300" r:id="rId11"/>
    <p:sldId id="296" r:id="rId12"/>
    <p:sldId id="297" r:id="rId13"/>
    <p:sldId id="286" r:id="rId14"/>
    <p:sldId id="293" r:id="rId15"/>
    <p:sldId id="263" r:id="rId16"/>
    <p:sldId id="264" r:id="rId17"/>
    <p:sldId id="301" r:id="rId18"/>
    <p:sldId id="294" r:id="rId19"/>
    <p:sldId id="292" r:id="rId20"/>
    <p:sldId id="303" r:id="rId21"/>
    <p:sldId id="285" r:id="rId22"/>
    <p:sldId id="267" r:id="rId23"/>
    <p:sldId id="302" r:id="rId24"/>
    <p:sldId id="269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014" autoAdjust="0"/>
  </p:normalViewPr>
  <p:slideViewPr>
    <p:cSldViewPr>
      <p:cViewPr varScale="1">
        <p:scale>
          <a:sx n="56" d="100"/>
          <a:sy n="56" d="100"/>
        </p:scale>
        <p:origin x="736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5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F0C0E5-4637-468D-9E7B-ABBC00CB2D04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0D1CD8-92C3-4AC2-8159-C6BC3F030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909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Funding opportunities</a:t>
            </a:r>
            <a:r>
              <a:rPr lang="en-US" baseline="0" dirty="0" smtClean="0"/>
              <a:t> may become available in Inflation Act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D1CD8-92C3-4AC2-8159-C6BC3F0300A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58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BPA Options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D1CD8-92C3-4AC2-8159-C6BC3F0300A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5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envision a diverse group of partners, organizations, landowners and interested individuals that would identify realistic strategies to keep PNW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agriculture viable.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D1CD8-92C3-4AC2-8159-C6BC3F0300A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779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Non uniform</a:t>
            </a:r>
            <a:r>
              <a:rPr lang="en-US" baseline="0" dirty="0" smtClean="0"/>
              <a:t> crop water requirements: </a:t>
            </a:r>
            <a:r>
              <a:rPr lang="en-US" dirty="0" smtClean="0"/>
              <a:t>New Zealand=</a:t>
            </a:r>
            <a:r>
              <a:rPr lang="en-US" baseline="0" dirty="0" smtClean="0"/>
              <a:t> Paddocks; </a:t>
            </a:r>
            <a:r>
              <a:rPr lang="en-US" dirty="0" smtClean="0"/>
              <a:t>Valley, </a:t>
            </a:r>
            <a:r>
              <a:rPr lang="en-US" dirty="0" err="1" smtClean="0"/>
              <a:t>Reinke</a:t>
            </a:r>
            <a:r>
              <a:rPr lang="en-US" dirty="0" smtClean="0"/>
              <a:t>, Lindsay/</a:t>
            </a:r>
            <a:r>
              <a:rPr lang="en-US" dirty="0" err="1" smtClean="0"/>
              <a:t>Zimmatic</a:t>
            </a:r>
            <a:r>
              <a:rPr lang="en-US" baseline="0" dirty="0" smtClean="0"/>
              <a:t> -Blocks, sectors, Rx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D1CD8-92C3-4AC2-8159-C6BC3F0300A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924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D1CD8-92C3-4AC2-8159-C6BC3F0300A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9248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D1CD8-92C3-4AC2-8159-C6BC3F0300A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924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Water and nutrients on the ground.  Save 50% of water.  Central</a:t>
            </a:r>
            <a:r>
              <a:rPr lang="en-US" baseline="0" dirty="0" smtClean="0"/>
              <a:t> and SE Oregon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D1CD8-92C3-4AC2-8159-C6BC3F0300A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62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BioFiltro</a:t>
            </a:r>
            <a:r>
              <a:rPr lang="en-US" dirty="0" smtClean="0"/>
              <a:t>…waste water delivered to</a:t>
            </a:r>
            <a:r>
              <a:rPr lang="en-US" baseline="0" dirty="0" smtClean="0"/>
              <a:t> worm beds, output is really clean water, for reuse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D1CD8-92C3-4AC2-8159-C6BC3F0300A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924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D1CD8-92C3-4AC2-8159-C6BC3F0300A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924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14AD7-3E78-4707-8143-F254F772823E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BDECD-ACFF-49A8-9ED8-D4CFD5AEF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885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14AD7-3E78-4707-8143-F254F772823E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BDECD-ACFF-49A8-9ED8-D4CFD5AEF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005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14AD7-3E78-4707-8143-F254F772823E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BDECD-ACFF-49A8-9ED8-D4CFD5AEF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6965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" b="68267"/>
          <a:stretch/>
        </p:blipFill>
        <p:spPr>
          <a:xfrm>
            <a:off x="0" y="-15240"/>
            <a:ext cx="9144000" cy="146304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B8BC155-96A9-416C-9A6C-7FA79B5D88E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591431"/>
          </a:xfrm>
        </p:spPr>
        <p:txBody>
          <a:bodyPr>
            <a:noAutofit/>
          </a:bodyPr>
          <a:lstStyle>
            <a:lvl1pPr>
              <a:defRPr sz="3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0" y="134779"/>
            <a:ext cx="929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spc="157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BONNEVILLE</a:t>
            </a:r>
            <a:r>
              <a:rPr lang="en-US" sz="1000" spc="157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POWER ADMINISTRATION</a:t>
            </a:r>
            <a:endParaRPr lang="en-US" sz="1000" spc="157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676688"/>
            <a:ext cx="8229600" cy="4114512"/>
          </a:xfrm>
        </p:spPr>
        <p:txBody>
          <a:bodyPr/>
          <a:lstStyle>
            <a:lvl1pPr>
              <a:defRPr>
                <a:solidFill>
                  <a:srgbClr val="E46352"/>
                </a:solidFill>
              </a:defRPr>
            </a:lvl1pPr>
            <a:lvl2pPr>
              <a:defRPr>
                <a:solidFill>
                  <a:srgbClr val="E46352"/>
                </a:solidFill>
              </a:defRPr>
            </a:lvl2pPr>
            <a:lvl3pPr>
              <a:defRPr>
                <a:solidFill>
                  <a:srgbClr val="E46352"/>
                </a:solidFill>
              </a:defRPr>
            </a:lvl3pPr>
            <a:lvl4pPr>
              <a:defRPr>
                <a:solidFill>
                  <a:srgbClr val="E46352"/>
                </a:solidFill>
              </a:defRPr>
            </a:lvl4pPr>
            <a:lvl5pPr>
              <a:defRPr>
                <a:solidFill>
                  <a:srgbClr val="E4635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525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14AD7-3E78-4707-8143-F254F772823E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BDECD-ACFF-49A8-9ED8-D4CFD5AEF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859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14AD7-3E78-4707-8143-F254F772823E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BDECD-ACFF-49A8-9ED8-D4CFD5AEF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96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14AD7-3E78-4707-8143-F254F772823E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BDECD-ACFF-49A8-9ED8-D4CFD5AEF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359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14AD7-3E78-4707-8143-F254F772823E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BDECD-ACFF-49A8-9ED8-D4CFD5AEF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492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14AD7-3E78-4707-8143-F254F772823E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BDECD-ACFF-49A8-9ED8-D4CFD5AEF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613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14AD7-3E78-4707-8143-F254F772823E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BDECD-ACFF-49A8-9ED8-D4CFD5AEF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188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14AD7-3E78-4707-8143-F254F772823E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BDECD-ACFF-49A8-9ED8-D4CFD5AEF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11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14AD7-3E78-4707-8143-F254F772823E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BDECD-ACFF-49A8-9ED8-D4CFD5AEF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448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14AD7-3E78-4707-8143-F254F772823E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BDECD-ACFF-49A8-9ED8-D4CFD5AEF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77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092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3945" y="228600"/>
            <a:ext cx="75761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Agricultural Roundtable: </a:t>
            </a:r>
            <a:r>
              <a:rPr lang="en-US" sz="3600" b="1" dirty="0" smtClean="0"/>
              <a:t>Octo</a:t>
            </a:r>
            <a:r>
              <a:rPr lang="en-US" sz="3600" b="1" dirty="0" smtClean="0"/>
              <a:t>ber </a:t>
            </a:r>
            <a:r>
              <a:rPr lang="en-US" sz="3600" b="1" dirty="0" smtClean="0"/>
              <a:t>2022</a:t>
            </a:r>
          </a:p>
          <a:p>
            <a:pPr algn="ctr"/>
            <a:r>
              <a:rPr lang="en-US" sz="3600" b="1" dirty="0" smtClean="0"/>
              <a:t>Tom Osborn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99309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53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-85725"/>
            <a:ext cx="9067800" cy="702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95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3657600"/>
            <a:ext cx="5273536" cy="30241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45" y="3657600"/>
            <a:ext cx="2962275" cy="1409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330" y="685800"/>
            <a:ext cx="5457825" cy="2705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48400" y="838200"/>
            <a:ext cx="1981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Lake Mead 23 years of drought and Lake Powell lowest levels in years, which impacts growers in CO and CA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2445" y="5410200"/>
            <a:ext cx="2962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WA-5.9M people affected</a:t>
            </a:r>
          </a:p>
          <a:p>
            <a:r>
              <a:rPr lang="en-US" dirty="0" smtClean="0"/>
              <a:t>OR-2.9M people</a:t>
            </a:r>
          </a:p>
          <a:p>
            <a:r>
              <a:rPr lang="en-US" dirty="0" smtClean="0"/>
              <a:t>ID-1.4M people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33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Drought </a:t>
            </a:r>
            <a:r>
              <a:rPr lang="en-US" dirty="0" smtClean="0"/>
              <a:t>Resiliency Strategies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76688"/>
            <a:ext cx="8229600" cy="4647912"/>
          </a:xfrm>
        </p:spPr>
        <p:txBody>
          <a:bodyPr>
            <a:normAutofit/>
          </a:bodyPr>
          <a:lstStyle/>
          <a:p>
            <a:r>
              <a:rPr lang="en-US" sz="2700" dirty="0" smtClean="0">
                <a:solidFill>
                  <a:prstClr val="black"/>
                </a:solidFill>
              </a:rPr>
              <a:t>Sprinkler upgrades to LESA, LEPA,MDI</a:t>
            </a:r>
          </a:p>
          <a:p>
            <a:r>
              <a:rPr lang="en-US" sz="2700" dirty="0" smtClean="0">
                <a:solidFill>
                  <a:prstClr val="black"/>
                </a:solidFill>
              </a:rPr>
              <a:t>Zonal Variable Rate Irrigation</a:t>
            </a:r>
          </a:p>
          <a:p>
            <a:r>
              <a:rPr lang="en-US" sz="2700" dirty="0" smtClean="0">
                <a:solidFill>
                  <a:prstClr val="black"/>
                </a:solidFill>
              </a:rPr>
              <a:t>VFDs on pumps</a:t>
            </a:r>
          </a:p>
          <a:p>
            <a:r>
              <a:rPr lang="en-US" sz="2700" dirty="0" smtClean="0">
                <a:solidFill>
                  <a:prstClr val="black"/>
                </a:solidFill>
              </a:rPr>
              <a:t>New more efficient/smaller pumps</a:t>
            </a:r>
          </a:p>
          <a:p>
            <a:r>
              <a:rPr lang="en-US" sz="2700" dirty="0" smtClean="0">
                <a:solidFill>
                  <a:prstClr val="black"/>
                </a:solidFill>
              </a:rPr>
              <a:t>On farm water reuse (dairy and wineries)</a:t>
            </a:r>
          </a:p>
          <a:p>
            <a:r>
              <a:rPr lang="en-US" sz="2700" dirty="0" smtClean="0">
                <a:solidFill>
                  <a:prstClr val="black"/>
                </a:solidFill>
              </a:rPr>
              <a:t>Pump </a:t>
            </a:r>
            <a:r>
              <a:rPr lang="en-US" sz="2700" dirty="0" smtClean="0">
                <a:solidFill>
                  <a:prstClr val="black"/>
                </a:solidFill>
              </a:rPr>
              <a:t>Test/System </a:t>
            </a:r>
            <a:r>
              <a:rPr lang="en-US" sz="2700" dirty="0" err="1" smtClean="0">
                <a:solidFill>
                  <a:prstClr val="black"/>
                </a:solidFill>
              </a:rPr>
              <a:t>eval</a:t>
            </a:r>
            <a:r>
              <a:rPr lang="en-US" sz="2700" dirty="0" smtClean="0">
                <a:solidFill>
                  <a:prstClr val="black"/>
                </a:solidFill>
              </a:rPr>
              <a:t> </a:t>
            </a:r>
            <a:r>
              <a:rPr lang="en-US" sz="2700" dirty="0" smtClean="0">
                <a:solidFill>
                  <a:prstClr val="black"/>
                </a:solidFill>
              </a:rPr>
              <a:t>cost share incentives</a:t>
            </a:r>
          </a:p>
          <a:p>
            <a:r>
              <a:rPr lang="en-US" sz="2700" dirty="0" smtClean="0">
                <a:solidFill>
                  <a:prstClr val="black"/>
                </a:solidFill>
              </a:rPr>
              <a:t>Drought tolerant crop varieties</a:t>
            </a:r>
          </a:p>
          <a:p>
            <a:r>
              <a:rPr lang="en-US" sz="2700" dirty="0" smtClean="0">
                <a:solidFill>
                  <a:prstClr val="black"/>
                </a:solidFill>
              </a:rPr>
              <a:t>No till drill</a:t>
            </a:r>
          </a:p>
          <a:p>
            <a:r>
              <a:rPr lang="en-US" sz="2700" dirty="0" smtClean="0">
                <a:solidFill>
                  <a:prstClr val="black"/>
                </a:solidFill>
              </a:rPr>
              <a:t>Collaboration with NRCS</a:t>
            </a:r>
          </a:p>
          <a:p>
            <a:endParaRPr lang="en-US" sz="27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34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"/>
          <a:stretch/>
        </p:blipFill>
        <p:spPr>
          <a:xfrm rot="5400000">
            <a:off x="1949574" y="-882775"/>
            <a:ext cx="5244852" cy="9144000"/>
          </a:xfrm>
          <a:prstGeom prst="rect">
            <a:avLst/>
          </a:prstGeom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457200" y="313884"/>
            <a:ext cx="8229600" cy="5914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 smtClean="0"/>
              <a:t>Non uniform fields</a:t>
            </a: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265256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00" dirty="0"/>
              <a:t>Zonal Variable Rate </a:t>
            </a:r>
            <a:r>
              <a:rPr lang="en-US" sz="3300" dirty="0" smtClean="0"/>
              <a:t>Irrigation</a:t>
            </a:r>
            <a:endParaRPr lang="en-US" sz="33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371600"/>
            <a:ext cx="61722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90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Zonal Variable Rate </a:t>
            </a:r>
            <a:r>
              <a:rPr lang="en-US" dirty="0" smtClean="0"/>
              <a:t>Irrigation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41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Mobile Drip Irrigation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137544"/>
            <a:ext cx="8648700" cy="572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85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Ag Technology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1676400"/>
            <a:ext cx="699135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433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 Sprinkler Measures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en-US" sz="2700" dirty="0" smtClean="0">
                <a:solidFill>
                  <a:prstClr val="black"/>
                </a:solidFill>
              </a:rPr>
              <a:t>7.6.1 is a conversion from High Pressure to LESA/LEPA/MDI ($14)</a:t>
            </a:r>
          </a:p>
          <a:p>
            <a:pPr lvl="0"/>
            <a:r>
              <a:rPr lang="en-US" sz="2700" dirty="0" smtClean="0">
                <a:solidFill>
                  <a:prstClr val="black"/>
                </a:solidFill>
              </a:rPr>
              <a:t>7.6.2 is for a sprinkler package replacement (</a:t>
            </a:r>
            <a:r>
              <a:rPr lang="en-US" sz="2700" dirty="0" err="1" smtClean="0">
                <a:solidFill>
                  <a:prstClr val="black"/>
                </a:solidFill>
              </a:rPr>
              <a:t>maint</a:t>
            </a:r>
            <a:r>
              <a:rPr lang="en-US" sz="2700" dirty="0" smtClean="0">
                <a:solidFill>
                  <a:prstClr val="black"/>
                </a:solidFill>
              </a:rPr>
              <a:t>) ($14 high pressure, $10 MESA, $4 LESA/LEPA/MDI)</a:t>
            </a:r>
          </a:p>
          <a:p>
            <a:r>
              <a:rPr lang="en-US" sz="2700" dirty="0">
                <a:solidFill>
                  <a:prstClr val="black"/>
                </a:solidFill>
              </a:rPr>
              <a:t>7.6.3 is a conversion </a:t>
            </a:r>
            <a:r>
              <a:rPr lang="en-US" sz="2700" dirty="0" smtClean="0">
                <a:solidFill>
                  <a:prstClr val="black"/>
                </a:solidFill>
              </a:rPr>
              <a:t>HP to MESA </a:t>
            </a:r>
            <a:r>
              <a:rPr lang="en-US" sz="2700" dirty="0">
                <a:solidFill>
                  <a:prstClr val="black"/>
                </a:solidFill>
              </a:rPr>
              <a:t>($</a:t>
            </a:r>
            <a:r>
              <a:rPr lang="en-US" sz="2700" dirty="0" smtClean="0">
                <a:solidFill>
                  <a:prstClr val="black"/>
                </a:solidFill>
              </a:rPr>
              <a:t>12)</a:t>
            </a:r>
            <a:endParaRPr lang="en-US" sz="2700" dirty="0">
              <a:solidFill>
                <a:prstClr val="black"/>
              </a:solidFill>
            </a:endParaRPr>
          </a:p>
          <a:p>
            <a:pPr lvl="0"/>
            <a:r>
              <a:rPr lang="en-US" sz="2700" dirty="0" smtClean="0">
                <a:solidFill>
                  <a:prstClr val="black"/>
                </a:solidFill>
              </a:rPr>
              <a:t>Can be added together to save water and energy</a:t>
            </a:r>
          </a:p>
          <a:p>
            <a:pPr lvl="0"/>
            <a:r>
              <a:rPr lang="en-US" sz="2700" dirty="0" err="1" smtClean="0">
                <a:solidFill>
                  <a:prstClr val="black"/>
                </a:solidFill>
              </a:rPr>
              <a:t>Eg</a:t>
            </a:r>
            <a:r>
              <a:rPr lang="en-US" sz="2700" dirty="0" smtClean="0">
                <a:solidFill>
                  <a:prstClr val="black"/>
                </a:solidFill>
              </a:rPr>
              <a:t> converting High Pressure impacts to MESA earns $12 + $10 = $22/drop</a:t>
            </a:r>
          </a:p>
          <a:p>
            <a:pPr lvl="0"/>
            <a:r>
              <a:rPr lang="en-US" sz="2700" dirty="0" smtClean="0">
                <a:solidFill>
                  <a:prstClr val="black"/>
                </a:solidFill>
              </a:rPr>
              <a:t>Drains at $3</a:t>
            </a:r>
          </a:p>
          <a:p>
            <a:pPr lvl="0"/>
            <a:r>
              <a:rPr lang="en-US" sz="2700" dirty="0" smtClean="0">
                <a:solidFill>
                  <a:prstClr val="black"/>
                </a:solidFill>
              </a:rPr>
              <a:t>Wheel and Hand lines to Low Pressure ($12)</a:t>
            </a:r>
          </a:p>
          <a:p>
            <a:pPr lvl="0"/>
            <a:endParaRPr lang="en-US" sz="2700" dirty="0" smtClean="0">
              <a:solidFill>
                <a:prstClr val="black"/>
              </a:solidFill>
            </a:endParaRPr>
          </a:p>
          <a:p>
            <a:pPr lvl="0"/>
            <a:r>
              <a:rPr lang="en-US" sz="2700" dirty="0" smtClean="0">
                <a:solidFill>
                  <a:prstClr val="black"/>
                </a:solidFill>
              </a:rPr>
              <a:t>7.7  UES Pump VFDs now up to 1,000HP.</a:t>
            </a:r>
          </a:p>
          <a:p>
            <a:pPr marL="0" lvl="0" indent="0" algn="ctr">
              <a:buNone/>
            </a:pPr>
            <a:endParaRPr lang="en-US" sz="27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93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Agricultural Roundtable Topics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Team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Trends affecting Ag Producers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IM Updates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BPA Agricultural </a:t>
            </a:r>
            <a:r>
              <a:rPr lang="en-US" dirty="0">
                <a:solidFill>
                  <a:prstClr val="black"/>
                </a:solidFill>
              </a:rPr>
              <a:t>program </a:t>
            </a:r>
            <a:r>
              <a:rPr lang="en-US" dirty="0" smtClean="0">
                <a:solidFill>
                  <a:prstClr val="black"/>
                </a:solidFill>
              </a:rPr>
              <a:t>offers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MESA/LESA/LPIC/LEPA/MDI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Drought Strategies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Dairies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Worms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Your </a:t>
            </a:r>
            <a:r>
              <a:rPr lang="en-US" dirty="0" smtClean="0">
                <a:solidFill>
                  <a:prstClr val="black"/>
                </a:solidFill>
              </a:rPr>
              <a:t>topics in the </a:t>
            </a:r>
            <a:r>
              <a:rPr lang="en-US" dirty="0" err="1" smtClean="0">
                <a:solidFill>
                  <a:prstClr val="black"/>
                </a:solidFill>
              </a:rPr>
              <a:t>roundpen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26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3880"/>
            <a:ext cx="8229600" cy="591431"/>
          </a:xfrm>
        </p:spPr>
        <p:txBody>
          <a:bodyPr/>
          <a:lstStyle/>
          <a:p>
            <a:r>
              <a:rPr lang="en-US" dirty="0" smtClean="0"/>
              <a:t>Incentive form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242" y="1371600"/>
            <a:ext cx="4243720" cy="52530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06964"/>
            <a:ext cx="3733800" cy="495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7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Dairies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700" dirty="0" smtClean="0">
                <a:solidFill>
                  <a:prstClr val="black"/>
                </a:solidFill>
              </a:rPr>
              <a:t>LED lighting and controls.</a:t>
            </a:r>
          </a:p>
          <a:p>
            <a:pPr lvl="0"/>
            <a:r>
              <a:rPr lang="en-US" sz="2700" dirty="0">
                <a:solidFill>
                  <a:prstClr val="black"/>
                </a:solidFill>
              </a:rPr>
              <a:t>S</a:t>
            </a:r>
            <a:r>
              <a:rPr lang="en-US" sz="2700" dirty="0" smtClean="0">
                <a:solidFill>
                  <a:prstClr val="black"/>
                </a:solidFill>
              </a:rPr>
              <a:t>crew air compressor VFD.</a:t>
            </a:r>
            <a:endParaRPr lang="en-US" sz="2700" dirty="0">
              <a:solidFill>
                <a:prstClr val="black"/>
              </a:solidFill>
            </a:endParaRPr>
          </a:p>
          <a:p>
            <a:pPr lvl="0"/>
            <a:r>
              <a:rPr lang="en-US" sz="2700" dirty="0">
                <a:solidFill>
                  <a:prstClr val="black"/>
                </a:solidFill>
              </a:rPr>
              <a:t>VFD on </a:t>
            </a:r>
            <a:r>
              <a:rPr lang="en-US" sz="2700" dirty="0" smtClean="0">
                <a:solidFill>
                  <a:prstClr val="black"/>
                </a:solidFill>
              </a:rPr>
              <a:t>vacuum pumps.</a:t>
            </a:r>
            <a:endParaRPr lang="en-US" sz="2700" dirty="0">
              <a:solidFill>
                <a:prstClr val="black"/>
              </a:solidFill>
            </a:endParaRPr>
          </a:p>
          <a:p>
            <a:pPr lvl="0"/>
            <a:r>
              <a:rPr lang="en-US" sz="2700" dirty="0">
                <a:solidFill>
                  <a:prstClr val="black"/>
                </a:solidFill>
              </a:rPr>
              <a:t>Heat e</a:t>
            </a:r>
            <a:r>
              <a:rPr lang="en-US" sz="2700" dirty="0" smtClean="0">
                <a:solidFill>
                  <a:prstClr val="black"/>
                </a:solidFill>
              </a:rPr>
              <a:t>xchangers </a:t>
            </a:r>
            <a:r>
              <a:rPr lang="en-US" sz="2700" dirty="0">
                <a:solidFill>
                  <a:prstClr val="black"/>
                </a:solidFill>
              </a:rPr>
              <a:t>(use well water to </a:t>
            </a:r>
            <a:r>
              <a:rPr lang="en-US" sz="2700" dirty="0" smtClean="0">
                <a:solidFill>
                  <a:prstClr val="black"/>
                </a:solidFill>
              </a:rPr>
              <a:t>pre-cool </a:t>
            </a:r>
            <a:r>
              <a:rPr lang="en-US" sz="2700" dirty="0">
                <a:solidFill>
                  <a:prstClr val="black"/>
                </a:solidFill>
              </a:rPr>
              <a:t>milk</a:t>
            </a:r>
            <a:r>
              <a:rPr lang="en-US" sz="2700" dirty="0" smtClean="0">
                <a:solidFill>
                  <a:prstClr val="black"/>
                </a:solidFill>
              </a:rPr>
              <a:t>).</a:t>
            </a:r>
            <a:endParaRPr lang="en-US" sz="2700" dirty="0">
              <a:solidFill>
                <a:prstClr val="black"/>
              </a:solidFill>
            </a:endParaRPr>
          </a:p>
          <a:p>
            <a:pPr lvl="0"/>
            <a:r>
              <a:rPr lang="en-US" sz="2700" dirty="0">
                <a:solidFill>
                  <a:prstClr val="black"/>
                </a:solidFill>
              </a:rPr>
              <a:t>Cow </a:t>
            </a:r>
            <a:r>
              <a:rPr lang="en-US" sz="2700" dirty="0" smtClean="0">
                <a:solidFill>
                  <a:prstClr val="black"/>
                </a:solidFill>
              </a:rPr>
              <a:t>cooling </a:t>
            </a:r>
            <a:r>
              <a:rPr lang="en-US" sz="2700" dirty="0">
                <a:solidFill>
                  <a:prstClr val="black"/>
                </a:solidFill>
              </a:rPr>
              <a:t>(</a:t>
            </a:r>
            <a:r>
              <a:rPr lang="en-US" sz="2700" dirty="0" smtClean="0">
                <a:solidFill>
                  <a:prstClr val="black"/>
                </a:solidFill>
              </a:rPr>
              <a:t>evaporative, </a:t>
            </a:r>
            <a:r>
              <a:rPr lang="en-US" sz="2700" dirty="0">
                <a:solidFill>
                  <a:prstClr val="black"/>
                </a:solidFill>
              </a:rPr>
              <a:t>drench, fan VFDs</a:t>
            </a:r>
            <a:r>
              <a:rPr lang="en-US" sz="2700" dirty="0" smtClean="0">
                <a:solidFill>
                  <a:prstClr val="black"/>
                </a:solidFill>
              </a:rPr>
              <a:t>).</a:t>
            </a:r>
          </a:p>
          <a:p>
            <a:pPr lvl="0"/>
            <a:r>
              <a:rPr lang="en-US" sz="2700" dirty="0" smtClean="0">
                <a:solidFill>
                  <a:prstClr val="black"/>
                </a:solidFill>
              </a:rPr>
              <a:t>HPWH (water, CO2, air)</a:t>
            </a:r>
            <a:endParaRPr lang="en-US" sz="2700" dirty="0">
              <a:solidFill>
                <a:prstClr val="black"/>
              </a:solidFill>
            </a:endParaRPr>
          </a:p>
          <a:p>
            <a:pPr lvl="0"/>
            <a:r>
              <a:rPr lang="en-US" sz="2700" dirty="0" smtClean="0">
                <a:solidFill>
                  <a:prstClr val="black"/>
                </a:solidFill>
              </a:rPr>
              <a:t>The custom projects are fairly easy.</a:t>
            </a:r>
            <a:endParaRPr lang="en-US" sz="2700" dirty="0">
              <a:solidFill>
                <a:prstClr val="black"/>
              </a:solidFill>
            </a:endParaRPr>
          </a:p>
          <a:p>
            <a:pPr marL="0" lvl="0" indent="0" algn="ctr">
              <a:buNone/>
            </a:pPr>
            <a:endParaRPr lang="en-US" sz="2700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7925" y="4419600"/>
            <a:ext cx="2428875" cy="1657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3225" y="1505094"/>
            <a:ext cx="1933575" cy="1543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5025085"/>
            <a:ext cx="3190875" cy="187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1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645" y="1110481"/>
            <a:ext cx="3928280" cy="25947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Worms clean the wastewater</a:t>
            </a:r>
            <a:endParaRPr 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13" y="3752464"/>
            <a:ext cx="4134512" cy="2847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1089072"/>
            <a:ext cx="4643437" cy="28224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4437" y="3889027"/>
            <a:ext cx="4065215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22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Other </a:t>
            </a:r>
            <a:r>
              <a:rPr lang="en-US" dirty="0" smtClean="0"/>
              <a:t>Ag Measures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700" dirty="0" smtClean="0">
                <a:solidFill>
                  <a:prstClr val="black"/>
                </a:solidFill>
              </a:rPr>
              <a:t>Freeze-resistant stock water tanks updated.</a:t>
            </a:r>
          </a:p>
          <a:p>
            <a:r>
              <a:rPr lang="en-US" sz="2700" dirty="0" smtClean="0">
                <a:solidFill>
                  <a:prstClr val="black"/>
                </a:solidFill>
              </a:rPr>
              <a:t>Thermostatically controlled outlets pump house heater.</a:t>
            </a:r>
          </a:p>
          <a:p>
            <a:r>
              <a:rPr lang="en-US" sz="2700" dirty="0" smtClean="0">
                <a:solidFill>
                  <a:prstClr val="black"/>
                </a:solidFill>
              </a:rPr>
              <a:t>Thermostatically controlled stock tank deicers.</a:t>
            </a:r>
          </a:p>
          <a:p>
            <a:r>
              <a:rPr lang="en-US" sz="2700" dirty="0" smtClean="0">
                <a:solidFill>
                  <a:prstClr val="black"/>
                </a:solidFill>
              </a:rPr>
              <a:t>Seasonal transformer de-energization.</a:t>
            </a:r>
          </a:p>
          <a:p>
            <a:r>
              <a:rPr lang="en-US" sz="2700" dirty="0" smtClean="0">
                <a:solidFill>
                  <a:prstClr val="black"/>
                </a:solidFill>
              </a:rPr>
              <a:t>Custom projects (gravity feed, friction loss reduction, non UES projects, controllers, </a:t>
            </a:r>
            <a:r>
              <a:rPr lang="en-US" sz="2700" dirty="0" err="1" smtClean="0">
                <a:solidFill>
                  <a:prstClr val="black"/>
                </a:solidFill>
              </a:rPr>
              <a:t>etc</a:t>
            </a:r>
            <a:r>
              <a:rPr lang="en-US" sz="2700" dirty="0" smtClean="0">
                <a:solidFill>
                  <a:prstClr val="black"/>
                </a:solidFill>
              </a:rPr>
              <a:t>)</a:t>
            </a:r>
            <a:endParaRPr lang="en-US" sz="2700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4543425"/>
            <a:ext cx="1152525" cy="23145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125" y="4572000"/>
            <a:ext cx="1190625" cy="2247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5254" y="4657869"/>
            <a:ext cx="2027071" cy="16089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7037" y="4114575"/>
            <a:ext cx="1152525" cy="26955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9514" y="4252800"/>
            <a:ext cx="1341998" cy="244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8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7300" y="-1257300"/>
            <a:ext cx="6858000" cy="9372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I</a:t>
            </a:r>
            <a:r>
              <a:rPr lang="en-US" sz="4800" b="1" dirty="0" smtClean="0">
                <a:solidFill>
                  <a:schemeClr val="bg1"/>
                </a:solidFill>
              </a:rPr>
              <a:t>deas? Questions?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6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6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600" b="1" dirty="0" smtClean="0">
                <a:solidFill>
                  <a:schemeClr val="bg1"/>
                </a:solidFill>
              </a:rPr>
              <a:t>    Contact your EER, your BPA engineer</a:t>
            </a:r>
            <a:r>
              <a:rPr lang="en-US" sz="2800" b="1" dirty="0" smtClean="0">
                <a:solidFill>
                  <a:schemeClr val="bg1"/>
                </a:solidFill>
              </a:rPr>
              <a:t>.</a:t>
            </a:r>
            <a:endParaRPr lang="en-US" sz="2800" b="1" dirty="0">
              <a:solidFill>
                <a:schemeClr val="bg1"/>
              </a:solidFill>
            </a:endParaRPr>
          </a:p>
          <a:p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197000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Agricultural Sector Team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700" dirty="0" smtClean="0">
                <a:solidFill>
                  <a:prstClr val="black"/>
                </a:solidFill>
              </a:rPr>
              <a:t>David Lee, Sector </a:t>
            </a:r>
            <a:r>
              <a:rPr lang="en-US" sz="2700" dirty="0">
                <a:solidFill>
                  <a:prstClr val="black"/>
                </a:solidFill>
              </a:rPr>
              <a:t>l</a:t>
            </a:r>
            <a:r>
              <a:rPr lang="en-US" sz="2700" dirty="0" smtClean="0">
                <a:solidFill>
                  <a:prstClr val="black"/>
                </a:solidFill>
              </a:rPr>
              <a:t>ead</a:t>
            </a:r>
          </a:p>
          <a:p>
            <a:r>
              <a:rPr lang="en-US" sz="2700" dirty="0" smtClean="0">
                <a:solidFill>
                  <a:prstClr val="black"/>
                </a:solidFill>
              </a:rPr>
              <a:t>Michelle Francisco, Marketing </a:t>
            </a:r>
            <a:r>
              <a:rPr lang="en-US" sz="2700" dirty="0">
                <a:solidFill>
                  <a:prstClr val="black"/>
                </a:solidFill>
              </a:rPr>
              <a:t>s</a:t>
            </a:r>
            <a:r>
              <a:rPr lang="en-US" sz="2700" dirty="0" smtClean="0">
                <a:solidFill>
                  <a:prstClr val="black"/>
                </a:solidFill>
              </a:rPr>
              <a:t>upport</a:t>
            </a:r>
          </a:p>
          <a:p>
            <a:r>
              <a:rPr lang="en-US" sz="2700" dirty="0">
                <a:solidFill>
                  <a:prstClr val="black"/>
                </a:solidFill>
              </a:rPr>
              <a:t>Dick </a:t>
            </a:r>
            <a:r>
              <a:rPr lang="en-US" sz="2700" dirty="0" smtClean="0">
                <a:solidFill>
                  <a:prstClr val="black"/>
                </a:solidFill>
              </a:rPr>
              <a:t>Stroh, Travis Wood </a:t>
            </a:r>
            <a:r>
              <a:rPr lang="en-US" sz="2700" dirty="0">
                <a:solidFill>
                  <a:prstClr val="black"/>
                </a:solidFill>
              </a:rPr>
              <a:t>and </a:t>
            </a:r>
            <a:r>
              <a:rPr lang="en-US" sz="2700" dirty="0" smtClean="0">
                <a:solidFill>
                  <a:prstClr val="black"/>
                </a:solidFill>
              </a:rPr>
              <a:t>Tom Osborn, Engineering</a:t>
            </a:r>
            <a:endParaRPr lang="en-US" sz="2700" dirty="0">
              <a:solidFill>
                <a:prstClr val="black"/>
              </a:solidFill>
            </a:endParaRPr>
          </a:p>
          <a:p>
            <a:r>
              <a:rPr lang="en-US" sz="2700" dirty="0" smtClean="0">
                <a:solidFill>
                  <a:prstClr val="black"/>
                </a:solidFill>
              </a:rPr>
              <a:t>Dena Hilde, EER</a:t>
            </a:r>
          </a:p>
          <a:p>
            <a:r>
              <a:rPr lang="en-US" sz="2700" dirty="0" smtClean="0">
                <a:solidFill>
                  <a:prstClr val="black"/>
                </a:solidFill>
              </a:rPr>
              <a:t>Trade Allies/Vendors/Manufacturers</a:t>
            </a:r>
          </a:p>
          <a:p>
            <a:r>
              <a:rPr lang="en-US" sz="2700" dirty="0" smtClean="0">
                <a:solidFill>
                  <a:prstClr val="black"/>
                </a:solidFill>
              </a:rPr>
              <a:t>Utilities</a:t>
            </a:r>
          </a:p>
          <a:p>
            <a:r>
              <a:rPr lang="en-US" sz="2700" dirty="0" smtClean="0">
                <a:solidFill>
                  <a:prstClr val="black"/>
                </a:solidFill>
              </a:rPr>
              <a:t>Your Irrigators</a:t>
            </a:r>
            <a:endParaRPr lang="en-US" sz="27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47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563880"/>
            <a:ext cx="8229600" cy="59143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Recent Ag Trends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5562600"/>
          </a:xfrm>
        </p:spPr>
        <p:txBody>
          <a:bodyPr>
            <a:normAutofit fontScale="77500" lnSpcReduction="20000"/>
          </a:bodyPr>
          <a:lstStyle/>
          <a:p>
            <a:r>
              <a:rPr lang="en-US" sz="2700" dirty="0" err="1" smtClean="0">
                <a:solidFill>
                  <a:prstClr val="black"/>
                </a:solidFill>
              </a:rPr>
              <a:t>Decarbonization</a:t>
            </a:r>
            <a:endParaRPr lang="en-US" sz="2700" dirty="0" smtClean="0">
              <a:solidFill>
                <a:prstClr val="black"/>
              </a:solidFill>
            </a:endParaRPr>
          </a:p>
          <a:p>
            <a:r>
              <a:rPr lang="en-US" sz="2700" dirty="0" smtClean="0">
                <a:solidFill>
                  <a:prstClr val="black"/>
                </a:solidFill>
              </a:rPr>
              <a:t>Labor and automation</a:t>
            </a:r>
          </a:p>
          <a:p>
            <a:r>
              <a:rPr lang="en-US" sz="2700" dirty="0" smtClean="0">
                <a:solidFill>
                  <a:prstClr val="black"/>
                </a:solidFill>
              </a:rPr>
              <a:t>Globalization</a:t>
            </a:r>
          </a:p>
          <a:p>
            <a:r>
              <a:rPr lang="en-US" sz="2700" dirty="0" smtClean="0">
                <a:solidFill>
                  <a:prstClr val="black"/>
                </a:solidFill>
              </a:rPr>
              <a:t>Worldwide </a:t>
            </a:r>
            <a:r>
              <a:rPr lang="en-US" sz="2700" dirty="0">
                <a:solidFill>
                  <a:prstClr val="black"/>
                </a:solidFill>
              </a:rPr>
              <a:t>push to become </a:t>
            </a:r>
            <a:r>
              <a:rPr lang="en-US" sz="2700" dirty="0" smtClean="0">
                <a:solidFill>
                  <a:prstClr val="black"/>
                </a:solidFill>
              </a:rPr>
              <a:t>vegetarian.</a:t>
            </a:r>
            <a:endParaRPr lang="en-US" sz="2700" dirty="0">
              <a:solidFill>
                <a:prstClr val="black"/>
              </a:solidFill>
            </a:endParaRPr>
          </a:p>
          <a:p>
            <a:pPr lvl="1"/>
            <a:r>
              <a:rPr lang="en-US" sz="2300" dirty="0">
                <a:solidFill>
                  <a:prstClr val="black"/>
                </a:solidFill>
              </a:rPr>
              <a:t>Health benefits.</a:t>
            </a:r>
          </a:p>
          <a:p>
            <a:pPr lvl="1"/>
            <a:r>
              <a:rPr lang="en-US" sz="2300" dirty="0" smtClean="0">
                <a:solidFill>
                  <a:prstClr val="black"/>
                </a:solidFill>
              </a:rPr>
              <a:t>Combat global warming.</a:t>
            </a:r>
            <a:endParaRPr lang="en-US" sz="2300" dirty="0">
              <a:solidFill>
                <a:prstClr val="black"/>
              </a:solidFill>
            </a:endParaRPr>
          </a:p>
          <a:p>
            <a:pPr lvl="1"/>
            <a:r>
              <a:rPr lang="en-US" sz="2300" dirty="0" smtClean="0">
                <a:solidFill>
                  <a:prstClr val="black"/>
                </a:solidFill>
              </a:rPr>
              <a:t>4.2</a:t>
            </a:r>
            <a:r>
              <a:rPr lang="en-US" sz="2300" dirty="0">
                <a:solidFill>
                  <a:prstClr val="black"/>
                </a:solidFill>
              </a:rPr>
              <a:t>% </a:t>
            </a:r>
            <a:r>
              <a:rPr lang="en-US" sz="2300" dirty="0" smtClean="0">
                <a:solidFill>
                  <a:prstClr val="black"/>
                </a:solidFill>
              </a:rPr>
              <a:t>less </a:t>
            </a:r>
            <a:r>
              <a:rPr lang="en-US" sz="2300" dirty="0">
                <a:solidFill>
                  <a:prstClr val="black"/>
                </a:solidFill>
              </a:rPr>
              <a:t>CO</a:t>
            </a:r>
            <a:r>
              <a:rPr lang="en-US" sz="2300" baseline="-25000" dirty="0">
                <a:solidFill>
                  <a:prstClr val="black"/>
                </a:solidFill>
              </a:rPr>
              <a:t>2</a:t>
            </a:r>
            <a:r>
              <a:rPr lang="en-US" sz="2300" dirty="0">
                <a:solidFill>
                  <a:prstClr val="black"/>
                </a:solidFill>
              </a:rPr>
              <a:t> </a:t>
            </a:r>
            <a:r>
              <a:rPr lang="en-US" sz="2300" dirty="0" smtClean="0">
                <a:solidFill>
                  <a:prstClr val="black"/>
                </a:solidFill>
              </a:rPr>
              <a:t>emissions.</a:t>
            </a:r>
            <a:endParaRPr lang="en-US" sz="2300" dirty="0">
              <a:solidFill>
                <a:prstClr val="black"/>
              </a:solidFill>
            </a:endParaRPr>
          </a:p>
          <a:p>
            <a:pPr lvl="1"/>
            <a:r>
              <a:rPr lang="en-US" sz="2300" dirty="0">
                <a:solidFill>
                  <a:prstClr val="black"/>
                </a:solidFill>
              </a:rPr>
              <a:t>Cropping, </a:t>
            </a:r>
            <a:r>
              <a:rPr lang="en-US" sz="2300" dirty="0" smtClean="0">
                <a:solidFill>
                  <a:prstClr val="black"/>
                </a:solidFill>
              </a:rPr>
              <a:t>water and fossil-fuel based nitrogen</a:t>
            </a:r>
            <a:endParaRPr lang="en-US" sz="2300" baseline="-25000" dirty="0">
              <a:solidFill>
                <a:prstClr val="black"/>
              </a:solidFill>
            </a:endParaRPr>
          </a:p>
          <a:p>
            <a:pPr lvl="0"/>
            <a:r>
              <a:rPr lang="en-US" sz="2700" dirty="0" smtClean="0">
                <a:solidFill>
                  <a:prstClr val="black"/>
                </a:solidFill>
              </a:rPr>
              <a:t>Growing pop 7.8B 2020-9.9B 2050 +25%</a:t>
            </a:r>
          </a:p>
          <a:p>
            <a:pPr lvl="0"/>
            <a:r>
              <a:rPr lang="en-US" sz="2700" dirty="0" smtClean="0">
                <a:solidFill>
                  <a:prstClr val="black"/>
                </a:solidFill>
              </a:rPr>
              <a:t>Food Security &lt;arable land</a:t>
            </a:r>
          </a:p>
          <a:p>
            <a:pPr lvl="0"/>
            <a:r>
              <a:rPr lang="en-US" sz="2700" dirty="0" smtClean="0">
                <a:solidFill>
                  <a:prstClr val="black"/>
                </a:solidFill>
              </a:rPr>
              <a:t>40-70% of water use is for Ag</a:t>
            </a:r>
          </a:p>
          <a:p>
            <a:pPr lvl="0"/>
            <a:r>
              <a:rPr lang="en-US" sz="2700" dirty="0" smtClean="0">
                <a:solidFill>
                  <a:prstClr val="black"/>
                </a:solidFill>
              </a:rPr>
              <a:t>Larger farms</a:t>
            </a:r>
          </a:p>
          <a:p>
            <a:pPr lvl="0"/>
            <a:r>
              <a:rPr lang="en-US" sz="2700" dirty="0" smtClean="0">
                <a:solidFill>
                  <a:prstClr val="black"/>
                </a:solidFill>
              </a:rPr>
              <a:t>Smaller farms – farmers market, organic</a:t>
            </a:r>
          </a:p>
          <a:p>
            <a:r>
              <a:rPr lang="en-US" sz="2700" dirty="0">
                <a:solidFill>
                  <a:prstClr val="black"/>
                </a:solidFill>
              </a:rPr>
              <a:t>More technology (VRI, IOT, phone apps).</a:t>
            </a:r>
          </a:p>
          <a:p>
            <a:r>
              <a:rPr lang="en-US" sz="2700" dirty="0">
                <a:solidFill>
                  <a:prstClr val="black"/>
                </a:solidFill>
              </a:rPr>
              <a:t>Indoor </a:t>
            </a:r>
            <a:r>
              <a:rPr lang="en-US" sz="2700" dirty="0" smtClean="0">
                <a:solidFill>
                  <a:prstClr val="black"/>
                </a:solidFill>
              </a:rPr>
              <a:t>Ag</a:t>
            </a:r>
          </a:p>
          <a:p>
            <a:r>
              <a:rPr lang="en-US" sz="2700" dirty="0" smtClean="0">
                <a:solidFill>
                  <a:prstClr val="black"/>
                </a:solidFill>
              </a:rPr>
              <a:t>Electrification </a:t>
            </a:r>
            <a:r>
              <a:rPr lang="en-US" sz="2700" dirty="0">
                <a:solidFill>
                  <a:prstClr val="black"/>
                </a:solidFill>
              </a:rPr>
              <a:t>(homes, EVs, Tractors</a:t>
            </a:r>
            <a:r>
              <a:rPr lang="en-US" sz="2700" dirty="0" smtClean="0">
                <a:solidFill>
                  <a:prstClr val="black"/>
                </a:solidFill>
              </a:rPr>
              <a:t>)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endParaRPr lang="en-US" sz="2700" dirty="0" smtClean="0">
              <a:solidFill>
                <a:prstClr val="black"/>
              </a:solidFill>
            </a:endParaRPr>
          </a:p>
          <a:p>
            <a:r>
              <a:rPr lang="en-US" sz="2700" dirty="0" smtClean="0">
                <a:solidFill>
                  <a:prstClr val="black"/>
                </a:solidFill>
              </a:rPr>
              <a:t>Warmer </a:t>
            </a:r>
            <a:r>
              <a:rPr lang="en-US" sz="2700" dirty="0">
                <a:solidFill>
                  <a:prstClr val="black"/>
                </a:solidFill>
              </a:rPr>
              <a:t>wetter drier weather patterns</a:t>
            </a:r>
          </a:p>
          <a:p>
            <a:endParaRPr lang="en-US" sz="2700" dirty="0">
              <a:solidFill>
                <a:prstClr val="black"/>
              </a:solidFill>
            </a:endParaRPr>
          </a:p>
          <a:p>
            <a:pPr lvl="0"/>
            <a:endParaRPr lang="en-US" sz="2700" dirty="0" smtClean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34160" y="2341761"/>
            <a:ext cx="4713288" cy="35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00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2400" y="457200"/>
            <a:ext cx="2438400" cy="1828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03070" y="461010"/>
            <a:ext cx="2407920" cy="18059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93770" y="548640"/>
            <a:ext cx="2895600" cy="2171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5810250" y="548640"/>
            <a:ext cx="2895600" cy="217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98147" y="3024187"/>
            <a:ext cx="3406141" cy="25546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64405" y="3899535"/>
            <a:ext cx="2545080" cy="19088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6669405" y="3899535"/>
            <a:ext cx="2545080" cy="19088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43125" y="3228975"/>
            <a:ext cx="327660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63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91431"/>
          </a:xfrm>
        </p:spPr>
        <p:txBody>
          <a:bodyPr>
            <a:noAutofit/>
          </a:bodyPr>
          <a:lstStyle/>
          <a:p>
            <a:r>
              <a:rPr lang="en-US" sz="3300" dirty="0" smtClean="0"/>
              <a:t>Indoor Ag - EPRI Research</a:t>
            </a: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319240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127" y="3671887"/>
            <a:ext cx="4133850" cy="20478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27" y="3200400"/>
            <a:ext cx="4105275" cy="2933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27" y="609600"/>
            <a:ext cx="3933825" cy="2400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00600" y="325755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Solectrac</a:t>
            </a:r>
            <a:r>
              <a:rPr lang="en-US" dirty="0" smtClean="0"/>
              <a:t> electric tractor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1602" y="15240"/>
            <a:ext cx="4595459" cy="328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79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57200"/>
            <a:ext cx="8909539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37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504825"/>
            <a:ext cx="8382000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87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1297</TotalTime>
  <Words>559</Words>
  <Application>Microsoft Office PowerPoint</Application>
  <PresentationFormat>On-screen Show (4:3)</PresentationFormat>
  <Paragraphs>106</Paragraphs>
  <Slides>24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 Theme</vt:lpstr>
      <vt:lpstr>PowerPoint Presentation</vt:lpstr>
      <vt:lpstr>Agricultural Roundtable Topics</vt:lpstr>
      <vt:lpstr>Agricultural Sector Team</vt:lpstr>
      <vt:lpstr>Recent Ag Trends</vt:lpstr>
      <vt:lpstr>PowerPoint Presentation</vt:lpstr>
      <vt:lpstr>Indoor Ag - EPRI Research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Drought Resiliency Strategies</vt:lpstr>
      <vt:lpstr>PowerPoint Presentation</vt:lpstr>
      <vt:lpstr>Zonal Variable Rate Irrigation</vt:lpstr>
      <vt:lpstr>Zonal Variable Rate Irrigation</vt:lpstr>
      <vt:lpstr>Mobile Drip Irrigation</vt:lpstr>
      <vt:lpstr>Ag Technology</vt:lpstr>
      <vt:lpstr>IM Sprinkler Measures </vt:lpstr>
      <vt:lpstr>Incentive form</vt:lpstr>
      <vt:lpstr>Dairies</vt:lpstr>
      <vt:lpstr>Worms clean the wastewater</vt:lpstr>
      <vt:lpstr>Other Ag Measures</vt:lpstr>
      <vt:lpstr>Ideas? Questions?</vt:lpstr>
    </vt:vector>
  </TitlesOfParts>
  <Company>Bonneville Power Administration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 Round Table Update</dc:title>
  <dc:creator>BPA User</dc:creator>
  <cp:lastModifiedBy>Osborn,Thomas R (BPA) - PEJD-TRI CITIES RMHQ</cp:lastModifiedBy>
  <cp:revision>138</cp:revision>
  <dcterms:created xsi:type="dcterms:W3CDTF">2019-07-10T18:05:03Z</dcterms:created>
  <dcterms:modified xsi:type="dcterms:W3CDTF">2022-10-21T15:47:15Z</dcterms:modified>
</cp:coreProperties>
</file>