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4" r:id="rId5"/>
    <p:sldMasterId id="2147483672" r:id="rId6"/>
    <p:sldMasterId id="2147483660" r:id="rId7"/>
  </p:sldMasterIdLst>
  <p:notesMasterIdLst>
    <p:notesMasterId r:id="rId52"/>
  </p:notesMasterIdLst>
  <p:handoutMasterIdLst>
    <p:handoutMasterId r:id="rId53"/>
  </p:handoutMasterIdLst>
  <p:sldIdLst>
    <p:sldId id="361" r:id="rId8"/>
    <p:sldId id="355" r:id="rId9"/>
    <p:sldId id="367" r:id="rId10"/>
    <p:sldId id="378" r:id="rId11"/>
    <p:sldId id="362" r:id="rId12"/>
    <p:sldId id="377" r:id="rId13"/>
    <p:sldId id="369" r:id="rId14"/>
    <p:sldId id="383" r:id="rId15"/>
    <p:sldId id="384" r:id="rId16"/>
    <p:sldId id="385" r:id="rId17"/>
    <p:sldId id="386" r:id="rId18"/>
    <p:sldId id="370" r:id="rId19"/>
    <p:sldId id="326" r:id="rId20"/>
    <p:sldId id="359" r:id="rId21"/>
    <p:sldId id="360" r:id="rId22"/>
    <p:sldId id="387" r:id="rId23"/>
    <p:sldId id="376" r:id="rId24"/>
    <p:sldId id="327" r:id="rId25"/>
    <p:sldId id="332" r:id="rId26"/>
    <p:sldId id="333" r:id="rId27"/>
    <p:sldId id="334" r:id="rId28"/>
    <p:sldId id="379" r:id="rId29"/>
    <p:sldId id="380" r:id="rId30"/>
    <p:sldId id="381" r:id="rId31"/>
    <p:sldId id="382" r:id="rId32"/>
    <p:sldId id="335" r:id="rId33"/>
    <p:sldId id="336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3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E Marketing Team" id="{35D93070-83E2-45DF-80BB-3E54236CE997}">
          <p14:sldIdLst>
            <p14:sldId id="361"/>
            <p14:sldId id="355"/>
            <p14:sldId id="367"/>
          </p14:sldIdLst>
        </p14:section>
        <p14:section name="Untitled Section" id="{DF0B2514-015D-4004-9227-264A35D4D113}">
          <p14:sldIdLst>
            <p14:sldId id="378"/>
            <p14:sldId id="362"/>
            <p14:sldId id="377"/>
            <p14:sldId id="369"/>
            <p14:sldId id="383"/>
            <p14:sldId id="384"/>
            <p14:sldId id="385"/>
            <p14:sldId id="386"/>
            <p14:sldId id="370"/>
            <p14:sldId id="326"/>
          </p14:sldIdLst>
        </p14:section>
        <p14:section name="Other ways EE Marketing can help you" id="{9A37CE0C-CAB9-4581-B6B7-8C1DDFFCAA3E}">
          <p14:sldIdLst>
            <p14:sldId id="359"/>
            <p14:sldId id="360"/>
            <p14:sldId id="387"/>
          </p14:sldIdLst>
        </p14:section>
        <p14:section name="Examples of EE Marketing" id="{4BD391AD-7B93-49FE-8CC3-7C2FF4D8F9DD}">
          <p14:sldIdLst>
            <p14:sldId id="376"/>
            <p14:sldId id="327"/>
            <p14:sldId id="332"/>
            <p14:sldId id="333"/>
            <p14:sldId id="334"/>
            <p14:sldId id="379"/>
            <p14:sldId id="380"/>
            <p14:sldId id="381"/>
            <p14:sldId id="382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</p14:sldIdLst>
        </p14:section>
        <p14:section name="Conclusion" id="{D42FDD24-4F58-447D-A91D-1FF59D5E5D8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isco,Michele M (CONTR) - PEJB-6" initials="FM(-P" lastIdx="34" clrIdx="1">
    <p:extLst>
      <p:ext uri="{19B8F6BF-5375-455C-9EA6-DF929625EA0E}">
        <p15:presenceInfo xmlns:p15="http://schemas.microsoft.com/office/powerpoint/2012/main" userId="S-1-5-21-2009805145-1601463483-1839490880-168107" providerId="AD"/>
      </p:ext>
    </p:extLst>
  </p:cmAuthor>
  <p:cmAuthor id="3" name="Walker,Danielle N (BPA) - PEH-6" initials="WN(-P" lastIdx="9" clrIdx="0">
    <p:extLst>
      <p:ext uri="{19B8F6BF-5375-455C-9EA6-DF929625EA0E}">
        <p15:presenceInfo xmlns:p15="http://schemas.microsoft.com/office/powerpoint/2012/main" userId="S-1-5-21-2009805145-1601463483-1839490880-106960" providerId="AD"/>
      </p:ext>
    </p:extLst>
  </p:cmAuthor>
  <p:cmAuthor id="4" name="Rector,William Eric (BPA) - FL-2" initials="RE(-F" lastIdx="1" clrIdx="2">
    <p:extLst>
      <p:ext uri="{19B8F6BF-5375-455C-9EA6-DF929625EA0E}">
        <p15:presenceInfo xmlns:p15="http://schemas.microsoft.com/office/powerpoint/2012/main" userId="S-1-5-21-2009805145-1601463483-1839490880-1612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00467F"/>
    <a:srgbClr val="FFFFFF"/>
    <a:srgbClr val="F5F5F5"/>
    <a:srgbClr val="F4F4F4"/>
    <a:srgbClr val="1FBECA"/>
    <a:srgbClr val="00929F"/>
    <a:srgbClr val="0079C1"/>
    <a:srgbClr val="D4891C"/>
    <a:srgbClr val="5E9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4840" autoAdjust="0"/>
  </p:normalViewPr>
  <p:slideViewPr>
    <p:cSldViewPr>
      <p:cViewPr varScale="1">
        <p:scale>
          <a:sx n="83" d="100"/>
          <a:sy n="83" d="100"/>
        </p:scale>
        <p:origin x="14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34DFD-218A-47B8-83E1-7A8CEFFF9FC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27C66-4CFB-41AD-812D-D01FE7088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369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593BF-DE0C-4C87-AC3D-0A189E42EA2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AF6E4-792C-457C-A2ED-C81C48D2A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10 years in EE</a:t>
            </a:r>
          </a:p>
          <a:p>
            <a:pPr lvl="0"/>
            <a:r>
              <a:rPr lang="en-US" dirty="0" smtClean="0"/>
              <a:t>Maggie comes from a large family and is the youngest of eight kids (all within nine years)</a:t>
            </a:r>
          </a:p>
          <a:p>
            <a:pPr lvl="0"/>
            <a:r>
              <a:rPr lang="en-US" dirty="0" smtClean="0"/>
              <a:t>Planned the EE Summit and then the EFX conferences. </a:t>
            </a:r>
          </a:p>
          <a:p>
            <a:pPr lvl="0"/>
            <a:r>
              <a:rPr lang="en-US" dirty="0" smtClean="0"/>
              <a:t>The EE Weekly Announcements.</a:t>
            </a:r>
          </a:p>
          <a:p>
            <a:pPr lvl="0"/>
            <a:r>
              <a:rPr lang="en-US" dirty="0" smtClean="0"/>
              <a:t>Hosts EE webinars.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F6E4-792C-457C-A2ED-C81C48D2AA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31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Ties to EE promos…mention</a:t>
            </a:r>
            <a:r>
              <a:rPr lang="en-US" baseline="0" dirty="0" smtClean="0"/>
              <a:t> Black Friday event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F6E4-792C-457C-A2ED-C81C48D2AA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6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Ties to EE promos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F6E4-792C-457C-A2ED-C81C48D2AA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38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following discussion will help the BPA Marketing Team focus their</a:t>
            </a:r>
            <a:r>
              <a:rPr lang="en-US" baseline="0" dirty="0" smtClean="0"/>
              <a:t> energies in FY2021.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What was</a:t>
            </a:r>
            <a:r>
              <a:rPr lang="en-US" baseline="0" dirty="0" smtClean="0"/>
              <a:t> successful?  What didn’t work? What did work? We any measures more effective than others?</a:t>
            </a:r>
          </a:p>
          <a:p>
            <a:pPr marL="228600" indent="-228600">
              <a:buAutoNum type="arabicPeriod"/>
            </a:pPr>
            <a:r>
              <a:rPr lang="en-US" dirty="0" smtClean="0"/>
              <a:t>What</a:t>
            </a:r>
            <a:r>
              <a:rPr lang="en-US" baseline="0" dirty="0" smtClean="0"/>
              <a:t> measures are more successful than others?  How have you marketed them?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AF6E4-792C-457C-A2ED-C81C48D2AA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8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4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00400"/>
            <a:ext cx="7772400" cy="1470025"/>
          </a:xfrm>
        </p:spPr>
        <p:txBody>
          <a:bodyPr>
            <a:normAutofit/>
          </a:bodyPr>
          <a:lstStyle>
            <a:lvl1pPr algn="ctr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768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108960"/>
            <a:ext cx="9144000" cy="9144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246" y="5899766"/>
            <a:ext cx="921016" cy="64867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134779"/>
            <a:ext cx="929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15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BONNEVILLE</a:t>
            </a:r>
            <a:r>
              <a:rPr lang="en-US" sz="1000" spc="157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ADMINISTRATION</a:t>
            </a:r>
            <a:endParaRPr lang="en-US" sz="1000" spc="15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362200" y="838200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6553200" y="1676400"/>
            <a:ext cx="914400" cy="9144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6" b="8157"/>
          <a:stretch/>
        </p:blipFill>
        <p:spPr>
          <a:xfrm>
            <a:off x="0" y="428625"/>
            <a:ext cx="91440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3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654F-B615-44E0-B6B8-7C8B3AFAF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34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654F-B615-44E0-B6B8-7C8B3AFAF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79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654F-B615-44E0-B6B8-7C8B3AFAF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14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654F-B615-44E0-B6B8-7C8B3AFAF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73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654F-B615-44E0-B6B8-7C8B3AFAF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17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654F-B615-44E0-B6B8-7C8B3AFAF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33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654F-B615-44E0-B6B8-7C8B3AFAF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12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654F-B615-44E0-B6B8-7C8B3AFAF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32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654F-B615-44E0-B6B8-7C8B3AFAF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05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DD06C-63B5-4C70-A486-31AD6F79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04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3200400"/>
            <a:ext cx="7772400" cy="1470025"/>
          </a:xfrm>
        </p:spPr>
        <p:txBody>
          <a:bodyPr>
            <a:normAutofit/>
          </a:bodyPr>
          <a:lstStyle>
            <a:lvl1pPr algn="ctr">
              <a:defRPr sz="4200">
                <a:solidFill>
                  <a:srgbClr val="0079C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48768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79C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246" y="5899766"/>
            <a:ext cx="921016" cy="64867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3108960"/>
            <a:ext cx="9144000" cy="9144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134779"/>
            <a:ext cx="929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15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BONNEVILLE</a:t>
            </a:r>
            <a:r>
              <a:rPr lang="en-US" sz="1000" spc="157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ADMINISTRATION</a:t>
            </a:r>
            <a:endParaRPr lang="en-US" sz="1000" spc="15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"/>
            <a:ext cx="91440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47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DD06C-63B5-4C70-A486-31AD6F79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8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DD06C-63B5-4C70-A486-31AD6F79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59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DD06C-63B5-4C70-A486-31AD6F79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71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DD06C-63B5-4C70-A486-31AD6F79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33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DD06C-63B5-4C70-A486-31AD6F79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401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DD06C-63B5-4C70-A486-31AD6F79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29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DD06C-63B5-4C70-A486-31AD6F79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91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DD06C-63B5-4C70-A486-31AD6F79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988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DD06C-63B5-4C70-A486-31AD6F79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0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DD06C-63B5-4C70-A486-31AD6F79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64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0079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1470025"/>
          </a:xfrm>
        </p:spPr>
        <p:txBody>
          <a:bodyPr>
            <a:normAutofit/>
          </a:bodyPr>
          <a:lstStyle>
            <a:lvl1pPr algn="ctr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246" y="5899766"/>
            <a:ext cx="921016" cy="64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52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22E4A-59C1-4463-87A2-9D7081654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8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22E4A-59C1-4463-87A2-9D7081654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788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22E4A-59C1-4463-87A2-9D7081654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559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22E4A-59C1-4463-87A2-9D7081654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325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22E4A-59C1-4463-87A2-9D7081654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611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22E4A-59C1-4463-87A2-9D7081654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814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22E4A-59C1-4463-87A2-9D7081654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536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22E4A-59C1-4463-87A2-9D7081654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188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22E4A-59C1-4463-87A2-9D7081654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542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22E4A-59C1-4463-87A2-9D7081654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5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15240"/>
            <a:ext cx="9144000" cy="1463040"/>
          </a:xfrm>
          <a:prstGeom prst="rect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9D7BF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688"/>
            <a:ext cx="8229600" cy="4114512"/>
          </a:xfrm>
        </p:spPr>
        <p:txBody>
          <a:bodyPr/>
          <a:lstStyle>
            <a:lvl1pPr>
              <a:defRPr>
                <a:solidFill>
                  <a:srgbClr val="0079C1"/>
                </a:solidFill>
              </a:defRPr>
            </a:lvl1pPr>
            <a:lvl2pPr>
              <a:defRPr>
                <a:solidFill>
                  <a:srgbClr val="0079C1"/>
                </a:solidFill>
              </a:defRPr>
            </a:lvl2pPr>
            <a:lvl3pPr>
              <a:defRPr>
                <a:solidFill>
                  <a:srgbClr val="0079C1"/>
                </a:solidFill>
              </a:defRPr>
            </a:lvl3pPr>
            <a:lvl4pPr>
              <a:defRPr>
                <a:solidFill>
                  <a:srgbClr val="0079C1"/>
                </a:solidFill>
              </a:defRPr>
            </a:lvl4pPr>
            <a:lvl5pPr>
              <a:defRPr>
                <a:solidFill>
                  <a:srgbClr val="0079C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B8BC155-96A9-416C-9A6C-7FA79B5D8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91431"/>
          </a:xfrm>
        </p:spPr>
        <p:txBody>
          <a:bodyPr>
            <a:noAutofit/>
          </a:bodyPr>
          <a:lstStyle>
            <a:lvl1pPr>
              <a:defRPr sz="3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134779"/>
            <a:ext cx="929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15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BONNEVILLE</a:t>
            </a:r>
            <a:r>
              <a:rPr lang="en-US" sz="1000" spc="157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ADMINISTRATION</a:t>
            </a:r>
            <a:endParaRPr lang="en-US" sz="1000" spc="15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846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22E4A-59C1-4463-87A2-9D7081654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53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14224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B8BC155-96A9-416C-9A6C-7FA79B5D8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91431"/>
          </a:xfrm>
        </p:spPr>
        <p:txBody>
          <a:bodyPr>
            <a:noAutofit/>
          </a:bodyPr>
          <a:lstStyle>
            <a:lvl1pPr>
              <a:defRPr sz="3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134779"/>
            <a:ext cx="929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15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BONNEVILLE</a:t>
            </a:r>
            <a:r>
              <a:rPr lang="en-US" sz="1000" spc="157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ADMINISTRATION</a:t>
            </a:r>
            <a:endParaRPr lang="en-US" sz="1000" spc="15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76688"/>
            <a:ext cx="8229600" cy="4114512"/>
          </a:xfrm>
        </p:spPr>
        <p:txBody>
          <a:bodyPr/>
          <a:lstStyle>
            <a:lvl1pPr>
              <a:defRPr>
                <a:solidFill>
                  <a:srgbClr val="0079C1"/>
                </a:solidFill>
              </a:defRPr>
            </a:lvl1pPr>
            <a:lvl2pPr>
              <a:defRPr>
                <a:solidFill>
                  <a:srgbClr val="0079C1"/>
                </a:solidFill>
              </a:defRPr>
            </a:lvl2pPr>
            <a:lvl3pPr>
              <a:defRPr>
                <a:solidFill>
                  <a:srgbClr val="0079C1"/>
                </a:solidFill>
              </a:defRPr>
            </a:lvl3pPr>
            <a:lvl4pPr>
              <a:defRPr>
                <a:solidFill>
                  <a:srgbClr val="0079C1"/>
                </a:solidFill>
              </a:defRPr>
            </a:lvl4pPr>
            <a:lvl5pPr>
              <a:defRPr>
                <a:solidFill>
                  <a:srgbClr val="0079C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315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B8BC155-96A9-416C-9A6C-7FA79B5D8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731772"/>
            <a:ext cx="8229600" cy="94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79C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457200" y="1805925"/>
            <a:ext cx="8229600" cy="411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0079C1"/>
                </a:solidFill>
              </a:defRPr>
            </a:lvl1pPr>
            <a:lvl2pPr>
              <a:defRPr>
                <a:solidFill>
                  <a:srgbClr val="0079C1"/>
                </a:solidFill>
              </a:defRPr>
            </a:lvl2pPr>
            <a:lvl3pPr>
              <a:defRPr>
                <a:solidFill>
                  <a:srgbClr val="0079C1"/>
                </a:solidFill>
              </a:defRPr>
            </a:lvl3pPr>
            <a:lvl4pPr>
              <a:defRPr>
                <a:solidFill>
                  <a:srgbClr val="0079C1"/>
                </a:solidFill>
              </a:defRPr>
            </a:lvl4pPr>
            <a:lvl5pPr>
              <a:defRPr>
                <a:solidFill>
                  <a:srgbClr val="0079C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719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731772"/>
            <a:ext cx="8229600" cy="94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>
                <a:solidFill>
                  <a:srgbClr val="0079C1"/>
                </a:solidFill>
              </a:defRPr>
            </a:lvl1pPr>
          </a:lstStyle>
          <a:p>
            <a:r>
              <a:rPr lang="en-US" dirty="0" smtClean="0"/>
              <a:t>4 Strategic 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688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654F-B615-44E0-B6B8-7C8B3AFAF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66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B654F-B615-44E0-B6B8-7C8B3AFAF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61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16626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44313"/>
            <a:ext cx="8229600" cy="591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5925"/>
            <a:ext cx="8229600" cy="411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B8BC155-96A9-416C-9A6C-7FA79B5D88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134779"/>
            <a:ext cx="929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spc="1570" dirty="0" smtClean="0">
                <a:latin typeface="Arial" panose="020B0604020202020204" pitchFamily="34" charset="0"/>
                <a:cs typeface="Arial" panose="020B0604020202020204" pitchFamily="34" charset="0"/>
              </a:rPr>
              <a:t>BONNEVILLE</a:t>
            </a:r>
            <a:r>
              <a:rPr lang="en-US" sz="1000" spc="157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POWER ADMINISTRATION</a:t>
            </a:r>
            <a:endParaRPr lang="en-US" sz="1000" spc="157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45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654" r:id="rId3"/>
    <p:sldLayoutId id="2147483696" r:id="rId4"/>
    <p:sldLayoutId id="2147483698" r:id="rId5"/>
    <p:sldLayoutId id="2147483650" r:id="rId6"/>
    <p:sldLayoutId id="2147483699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0079C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0079C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0079C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79C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0079C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0079C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B654F-B615-44E0-B6B8-7C8B3AFAF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8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DD06C-63B5-4C70-A486-31AD6F79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3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22E4A-59C1-4463-87A2-9D7081654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8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pa.gov/EE/Utility/marketing/Pages/default.aspx" TargetMode="External"/><Relationship Id="rId2" Type="http://schemas.openxmlformats.org/officeDocument/2006/relationships/hyperlink" Target="https://marcomcentral.app.pti.com/Bonneville_Power_Administration/bpa/login.aspx?company_id=18715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eemarketing@bpa.gov" TargetMode="Externa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57600"/>
            <a:ext cx="7772400" cy="1470025"/>
          </a:xfrm>
        </p:spPr>
        <p:txBody>
          <a:bodyPr/>
          <a:lstStyle/>
          <a:p>
            <a:r>
              <a:rPr lang="en-US" dirty="0" smtClean="0"/>
              <a:t>Energy Efficiency </a:t>
            </a:r>
            <a:br>
              <a:rPr lang="en-US" dirty="0" smtClean="0"/>
            </a:br>
            <a:r>
              <a:rPr lang="en-US" dirty="0" smtClean="0"/>
              <a:t>Marketing Capabilities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257800"/>
            <a:ext cx="6400800" cy="1752600"/>
          </a:xfrm>
        </p:spPr>
        <p:txBody>
          <a:bodyPr/>
          <a:lstStyle/>
          <a:p>
            <a:r>
              <a:rPr lang="en-US" dirty="0" smtClean="0"/>
              <a:t>Promos, tools and the marketing portal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59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Ductless heat pump social media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50" y="2268230"/>
            <a:ext cx="2404748" cy="2015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50" y="4401830"/>
            <a:ext cx="2404748" cy="2015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46" y="2245355"/>
            <a:ext cx="2457304" cy="2059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46" y="4399277"/>
            <a:ext cx="2457304" cy="2059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50" y="2209800"/>
            <a:ext cx="2474450" cy="2074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98" y="4401830"/>
            <a:ext cx="2459702" cy="2061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Projects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Video Production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28" y="2535654"/>
            <a:ext cx="4033758" cy="2924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042" y="2535654"/>
            <a:ext cx="4033758" cy="292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10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P</a:t>
            </a:r>
            <a:r>
              <a:rPr lang="en-US" dirty="0" smtClean="0"/>
              <a:t>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EFX conferences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8400"/>
            <a:ext cx="8426824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93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4270" y="802682"/>
            <a:ext cx="8229600" cy="591431"/>
          </a:xfrm>
        </p:spPr>
        <p:txBody>
          <a:bodyPr/>
          <a:lstStyle/>
          <a:p>
            <a:r>
              <a:rPr lang="en-US" altLang="en-US" sz="4000" dirty="0">
                <a:ea typeface="Helvetica Neue"/>
              </a:rPr>
              <a:t>Marketing materials</a:t>
            </a:r>
            <a:r>
              <a:rPr lang="en-US" altLang="en-US" sz="4000" b="0" dirty="0">
                <a:solidFill>
                  <a:srgbClr val="1CBECA"/>
                </a:solidFill>
                <a:ea typeface="Helvetica Neue"/>
              </a:rPr>
              <a:t/>
            </a:r>
            <a:br>
              <a:rPr lang="en-US" altLang="en-US" sz="4000" b="0" dirty="0">
                <a:solidFill>
                  <a:srgbClr val="1CBECA"/>
                </a:solidFill>
                <a:ea typeface="Helvetica Neue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Marketing materials are available for utility customization on the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b="1" dirty="0" smtClean="0">
                <a:solidFill>
                  <a:srgbClr val="00467F"/>
                </a:solidFill>
                <a:hlinkClick r:id="rId2"/>
              </a:rPr>
              <a:t>BPA marketing portal</a:t>
            </a:r>
            <a:r>
              <a:rPr lang="en-US" sz="1600" b="1" dirty="0" smtClean="0"/>
              <a:t>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or in the </a:t>
            </a:r>
            <a:r>
              <a:rPr lang="en-US" sz="1600" b="1" dirty="0" smtClean="0">
                <a:hlinkClick r:id="rId3"/>
              </a:rPr>
              <a:t>marketing toolkits</a:t>
            </a:r>
            <a:r>
              <a:rPr lang="en-US" sz="1600" b="1" dirty="0" smtClean="0"/>
              <a:t>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on the BPA website.</a:t>
            </a:r>
          </a:p>
          <a:p>
            <a:pPr marL="0" indent="0" algn="ctr">
              <a:buNone/>
            </a:pPr>
            <a:endParaRPr lang="en-US" sz="1600" dirty="0" smtClean="0"/>
          </a:p>
          <a:p>
            <a:pPr marL="0" indent="0" algn="ctr">
              <a:buNone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If you need assistance in creating or customizing marketing materials, </a:t>
            </a:r>
            <a:b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please contact your energy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fficiency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epresentative.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74" y="3358956"/>
            <a:ext cx="7078252" cy="3213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616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ways we can help you be successful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688"/>
            <a:ext cx="4724400" cy="467966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Designing, customizing and printing marketing materials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Developing or customizing social media content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Logo/Icons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Consulting on marketing projects/campaigns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649979"/>
            <a:ext cx="3117012" cy="449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4002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contact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Reach out to your energy efficiency representative </a:t>
            </a:r>
          </a:p>
          <a:p>
            <a:r>
              <a:rPr lang="en-US" dirty="0" smtClean="0"/>
              <a:t>OR email </a:t>
            </a:r>
            <a:r>
              <a:rPr lang="en-US" dirty="0" smtClean="0">
                <a:hlinkClick r:id="rId2"/>
              </a:rPr>
              <a:t>eemarketing@bpa.gov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5D311F-6136-402A-852E-F2BEEDF17B2D}"/>
              </a:ext>
            </a:extLst>
          </p:cNvPr>
          <p:cNvSpPr txBox="1">
            <a:spLocks/>
          </p:cNvSpPr>
          <p:nvPr/>
        </p:nvSpPr>
        <p:spPr>
          <a:xfrm>
            <a:off x="0" y="4416425"/>
            <a:ext cx="91440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79C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dirty="0" smtClean="0"/>
              <a:t>www.bpa.gov/ee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81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Discussion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Please share any recent marketing efforts.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marketing channels are most effective for your customers?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are the EE promos working out for you?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can we help?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487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dirty="0" smtClean="0"/>
              <a:t>Additional </a:t>
            </a:r>
            <a:r>
              <a:rPr lang="en-US" sz="8000" dirty="0"/>
              <a:t>m</a:t>
            </a:r>
            <a:r>
              <a:rPr lang="en-US" sz="8000" dirty="0" smtClean="0"/>
              <a:t>arketing examples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8782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79" y="857250"/>
            <a:ext cx="397452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66" y="857250"/>
            <a:ext cx="4025348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38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71" y="857250"/>
            <a:ext cx="397452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90" y="857250"/>
            <a:ext cx="397452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9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 the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4729" y="1976582"/>
            <a:ext cx="3124200" cy="3121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Maggie Bagan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3432" y="3017453"/>
            <a:ext cx="3316574" cy="2491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25227" y="1995055"/>
            <a:ext cx="2798618" cy="312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0079C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0079C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79C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79C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rgbClr val="0079C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/>
              <a:t>Mike Gross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41" y="3031297"/>
            <a:ext cx="3325557" cy="249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t="3970" r="13952"/>
          <a:stretch/>
        </p:blipFill>
        <p:spPr>
          <a:xfrm>
            <a:off x="6056999" y="2590799"/>
            <a:ext cx="2491728" cy="3303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817368" y="1976582"/>
            <a:ext cx="47244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0079C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0079C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79C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79C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rgbClr val="0079C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/>
              <a:t>Michele Francisco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9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71" y="857250"/>
            <a:ext cx="397452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206" y="857250"/>
            <a:ext cx="397452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01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77" y="862564"/>
            <a:ext cx="3673928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5" y="857250"/>
            <a:ext cx="3974102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73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72" y="864489"/>
            <a:ext cx="3956539" cy="5120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90" y="857250"/>
            <a:ext cx="3950970" cy="5136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BC155-96A9-416C-9A6C-7FA79B5D88E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72" y="850011"/>
            <a:ext cx="3956539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90" y="864489"/>
            <a:ext cx="3950970" cy="5136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BC155-96A9-416C-9A6C-7FA79B5D88E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18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71" y="850011"/>
            <a:ext cx="3975615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90" y="864489"/>
            <a:ext cx="397452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BC155-96A9-416C-9A6C-7FA79B5D88E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59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71" y="850011"/>
            <a:ext cx="397452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90" y="850011"/>
            <a:ext cx="397452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BC155-96A9-416C-9A6C-7FA79B5D88E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11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990600"/>
            <a:ext cx="34290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141" y="990600"/>
            <a:ext cx="3771381" cy="4880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78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1" y="1919526"/>
            <a:ext cx="4223357" cy="326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043940"/>
            <a:ext cx="34290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69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790" y="857250"/>
            <a:ext cx="2372061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552" y="857250"/>
            <a:ext cx="2204657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0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48A798-877E-4E94-8B70-73B7A656F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9857255" cy="5143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72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Collectively, our skills include: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Graphic design</a:t>
            </a:r>
          </a:p>
          <a:p>
            <a:r>
              <a:rPr lang="en-US" dirty="0" smtClean="0"/>
              <a:t>Production Design</a:t>
            </a:r>
          </a:p>
          <a:p>
            <a:r>
              <a:rPr lang="en-US" dirty="0" smtClean="0"/>
              <a:t>Technical, public relations and creative copywriting/editing</a:t>
            </a:r>
          </a:p>
          <a:p>
            <a:r>
              <a:rPr lang="en-US" dirty="0" smtClean="0"/>
              <a:t>Presentations</a:t>
            </a:r>
          </a:p>
          <a:p>
            <a:r>
              <a:rPr lang="en-US" dirty="0" smtClean="0"/>
              <a:t>Instructional and social media videos</a:t>
            </a:r>
          </a:p>
          <a:p>
            <a:r>
              <a:rPr lang="en-US" dirty="0" smtClean="0"/>
              <a:t>Web design</a:t>
            </a:r>
          </a:p>
          <a:p>
            <a:r>
              <a:rPr lang="en-US" dirty="0" smtClean="0"/>
              <a:t>Marketing strategy and planning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725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74" y="857250"/>
            <a:ext cx="233265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5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3" y="1757920"/>
            <a:ext cx="4285908" cy="2867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65" y="1758099"/>
            <a:ext cx="4285908" cy="286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54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66" y="857250"/>
            <a:ext cx="40005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497" y="857250"/>
            <a:ext cx="40005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06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03" y="857250"/>
            <a:ext cx="406526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498" y="857250"/>
            <a:ext cx="4065217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69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18" y="857250"/>
            <a:ext cx="406526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846" y="857250"/>
            <a:ext cx="4063868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77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19" y="857250"/>
            <a:ext cx="4011755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32" y="857250"/>
            <a:ext cx="397452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20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49" y="857250"/>
            <a:ext cx="397452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28" y="857250"/>
            <a:ext cx="397452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73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20" y="857250"/>
            <a:ext cx="4033392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912" y="857250"/>
            <a:ext cx="4002142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95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739" y="857250"/>
            <a:ext cx="397452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8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7" y="857250"/>
            <a:ext cx="4163786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859" y="864870"/>
            <a:ext cx="397452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26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Projects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Implementation </a:t>
            </a:r>
          </a:p>
          <a:p>
            <a:pPr marL="0" indent="0">
              <a:buNone/>
            </a:pPr>
            <a:r>
              <a:rPr lang="en-US" dirty="0" smtClean="0"/>
              <a:t>Manual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814512"/>
            <a:ext cx="365067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5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9" y="857250"/>
            <a:ext cx="397452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859" y="857250"/>
            <a:ext cx="397452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91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3764"/>
            <a:ext cx="4971104" cy="3616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479811"/>
            <a:ext cx="1717506" cy="3864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2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28" y="1169895"/>
            <a:ext cx="4089334" cy="4089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03" y="1254761"/>
            <a:ext cx="1717505" cy="3864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57" y="1254761"/>
            <a:ext cx="1717505" cy="3864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60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47" y="857250"/>
            <a:ext cx="3328147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79" y="857250"/>
            <a:ext cx="397452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1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9" y="857250"/>
            <a:ext cx="397452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79" y="857250"/>
            <a:ext cx="3974523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7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Projects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83835"/>
            <a:ext cx="1612923" cy="2084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72" y="2783835"/>
            <a:ext cx="1609646" cy="2085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272" y="2798282"/>
            <a:ext cx="1598860" cy="20785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86" y="2798750"/>
            <a:ext cx="1608287" cy="2078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953" y="2798282"/>
            <a:ext cx="1613715" cy="20785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33400" y="1693210"/>
            <a:ext cx="6096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800" dirty="0" smtClean="0">
                <a:solidFill>
                  <a:srgbClr val="0079C1"/>
                </a:solidFill>
                <a:latin typeface="Arial" pitchFamily="34" charset="0"/>
                <a:cs typeface="Arial" pitchFamily="34" charset="0"/>
              </a:rPr>
              <a:t>Sector New Opportunities Guides</a:t>
            </a:r>
            <a:endParaRPr lang="en-US" sz="2800" dirty="0">
              <a:solidFill>
                <a:srgbClr val="0079C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19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Projects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Utility </a:t>
            </a:r>
            <a:r>
              <a:rPr lang="en-US" dirty="0" err="1" smtClean="0"/>
              <a:t>Quickstart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Guide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814512"/>
            <a:ext cx="365067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5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</a:t>
            </a:r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Bpa.gov redesign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62" y="2362200"/>
            <a:ext cx="6012825" cy="30567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8730"/>
          <a:stretch/>
        </p:blipFill>
        <p:spPr>
          <a:xfrm>
            <a:off x="2651453" y="3428999"/>
            <a:ext cx="6035347" cy="29550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5232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Tips infographic and social media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196" y="2362200"/>
            <a:ext cx="2663004" cy="4115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63" y="2667000"/>
            <a:ext cx="1829552" cy="1829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04" y="2702165"/>
            <a:ext cx="1829552" cy="1829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63" y="4648200"/>
            <a:ext cx="1829552" cy="1829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839" y="4613035"/>
            <a:ext cx="1864717" cy="1864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506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BC155-96A9-416C-9A6C-7FA79B5D88E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Projects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Smart Thermostat </a:t>
            </a:r>
            <a:r>
              <a:rPr lang="en-US" dirty="0"/>
              <a:t>s</a:t>
            </a:r>
            <a:r>
              <a:rPr lang="en-US" dirty="0" smtClean="0"/>
              <a:t>ocial media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03" y="2268230"/>
            <a:ext cx="2404748" cy="2015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3" y="4407028"/>
            <a:ext cx="2404748" cy="2015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999" y="2246671"/>
            <a:ext cx="2422503" cy="2030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299" y="4399277"/>
            <a:ext cx="2466748" cy="2067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51" y="2209800"/>
            <a:ext cx="2474449" cy="207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51" y="4399277"/>
            <a:ext cx="2474449" cy="2074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641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184070"/>
      </a:accent1>
      <a:accent2>
        <a:srgbClr val="184070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F6FC6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F498F0ED01224394D7E9D703E8F81C" ma:contentTypeVersion="2" ma:contentTypeDescription="Create a new document." ma:contentTypeScope="" ma:versionID="b4fd13fd745c4c76465811708d9b0574">
  <xsd:schema xmlns:xsd="http://www.w3.org/2001/XMLSchema" xmlns:xs="http://www.w3.org/2001/XMLSchema" xmlns:p="http://schemas.microsoft.com/office/2006/metadata/properties" xmlns:ns2="89688345-60b3-436f-8679-2578b6cba9b2" targetNamespace="http://schemas.microsoft.com/office/2006/metadata/properties" ma:root="true" ma:fieldsID="e48f11e0a9e40b77ecc2d042570e62c8" ns2:_="">
    <xsd:import namespace="89688345-60b3-436f-8679-2578b6cba9b2"/>
    <xsd:element name="properties">
      <xsd:complexType>
        <xsd:sequence>
          <xsd:element name="documentManagement">
            <xsd:complexType>
              <xsd:all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688345-60b3-436f-8679-2578b6cba9b2" elementFormDefault="qualified">
    <xsd:import namespace="http://schemas.microsoft.com/office/2006/documentManagement/types"/>
    <xsd:import namespace="http://schemas.microsoft.com/office/infopath/2007/PartnerControls"/>
    <xsd:element name="Background" ma:index="8" nillable="true" ma:displayName="Background" ma:internalName="Background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89688345-60b3-436f-8679-2578b6cba9b2" xsi:nil="true"/>
  </documentManagement>
</p:properties>
</file>

<file path=customXml/itemProps1.xml><?xml version="1.0" encoding="utf-8"?>
<ds:datastoreItem xmlns:ds="http://schemas.openxmlformats.org/officeDocument/2006/customXml" ds:itemID="{443EE1F7-86F2-4E80-9514-187D6898BA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EE5076-FA56-45B2-83CF-C47336063B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688345-60b3-436f-8679-2578b6cba9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1F87A7A-4C21-4FB6-80E9-539AAD608B72}">
  <ds:schemaRefs>
    <ds:schemaRef ds:uri="89688345-60b3-436f-8679-2578b6cba9b2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17712</TotalTime>
  <Words>369</Words>
  <Application>Microsoft Office PowerPoint</Application>
  <PresentationFormat>On-screen Show (4:3)</PresentationFormat>
  <Paragraphs>110</Paragraphs>
  <Slides>44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Helvetica Neue</vt:lpstr>
      <vt:lpstr>Office Theme</vt:lpstr>
      <vt:lpstr>2_Custom Design</vt:lpstr>
      <vt:lpstr>1_Custom Design</vt:lpstr>
      <vt:lpstr>Custom Design</vt:lpstr>
      <vt:lpstr>Energy Efficiency  Marketing Capabilities</vt:lpstr>
      <vt:lpstr>Meet the team</vt:lpstr>
      <vt:lpstr>Collectively, our skills include:</vt:lpstr>
      <vt:lpstr>Major Projects</vt:lpstr>
      <vt:lpstr>Major Projects</vt:lpstr>
      <vt:lpstr>Major Projects</vt:lpstr>
      <vt:lpstr>Major Projects</vt:lpstr>
      <vt:lpstr>Major Projects</vt:lpstr>
      <vt:lpstr>Major Projects </vt:lpstr>
      <vt:lpstr>Major Projects</vt:lpstr>
      <vt:lpstr>Major Projects</vt:lpstr>
      <vt:lpstr>Major Projects</vt:lpstr>
      <vt:lpstr>Marketing materials </vt:lpstr>
      <vt:lpstr>Other ways we can help you be successful</vt:lpstr>
      <vt:lpstr>How to contact us</vt:lpstr>
      <vt:lpstr>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Bonneville Power Administration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 the marketing team</dc:title>
  <dc:creator>BPA User</dc:creator>
  <cp:keywords/>
  <dc:description/>
  <cp:lastModifiedBy>Gross,Michael C (CONTR) - PEJB-6</cp:lastModifiedBy>
  <cp:revision>227</cp:revision>
  <dcterms:created xsi:type="dcterms:W3CDTF">2013-09-16T17:48:00Z</dcterms:created>
  <dcterms:modified xsi:type="dcterms:W3CDTF">2022-10-18T17:02:25Z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0x010100FCF498F0ED01224394D7E9D703E8F81C</vt:lpwstr>
  </property>
  <property fmtid="{D5CDD505-2E9C-101B-9397-08002B2CF9AE}" pid="3" name="Order">
    <vt:r8>3400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emplateUrl">
    <vt:lpwstr/>
  </property>
</Properties>
</file>