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4" r:id="rId5"/>
    <p:sldId id="355" r:id="rId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,Kelly J (BPA) - PSS-6" initials="OJ(-P" lastIdx="1" clrIdx="0">
    <p:extLst>
      <p:ext uri="{19B8F6BF-5375-455C-9EA6-DF929625EA0E}">
        <p15:presenceInfo xmlns:p15="http://schemas.microsoft.com/office/powerpoint/2012/main" userId="S-1-5-21-2009805145-1601463483-1839490880-19317" providerId="AD"/>
      </p:ext>
    </p:extLst>
  </p:cmAuthor>
  <p:cmAuthor id="2" name="Ramse,Jonathan D (BPA) - PSR-6" initials="RD(-P" lastIdx="1" clrIdx="1">
    <p:extLst>
      <p:ext uri="{19B8F6BF-5375-455C-9EA6-DF929625EA0E}">
        <p15:presenceInfo xmlns:p15="http://schemas.microsoft.com/office/powerpoint/2012/main" userId="Ramse,Jonathan D (BPA) - PSR-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3765"/>
    <a:srgbClr val="58585A"/>
    <a:srgbClr val="494739"/>
    <a:srgbClr val="014C77"/>
    <a:srgbClr val="4E7B92"/>
    <a:srgbClr val="B2B2B2"/>
    <a:srgbClr val="4C899E"/>
    <a:srgbClr val="52672F"/>
    <a:srgbClr val="A2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3" autoAdjust="0"/>
    <p:restoredTop sz="95332" autoAdjust="0"/>
  </p:normalViewPr>
  <p:slideViewPr>
    <p:cSldViewPr>
      <p:cViewPr>
        <p:scale>
          <a:sx n="100" d="100"/>
          <a:sy n="100" d="100"/>
        </p:scale>
        <p:origin x="1061" y="3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76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bg>
      <p:bgPr>
        <a:solidFill>
          <a:srgbClr val="013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45500"/>
          <a:stretch/>
        </p:blipFill>
        <p:spPr>
          <a:xfrm>
            <a:off x="0" y="-8373"/>
            <a:ext cx="91440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50"/>
            <a:ext cx="73152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918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538656"/>
            <a:ext cx="9144000" cy="6858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952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38" y="4572009"/>
            <a:ext cx="714762" cy="50341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76200" y="4629150"/>
            <a:ext cx="640080" cy="584771"/>
            <a:chOff x="647607" y="4535329"/>
            <a:chExt cx="640080" cy="584771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647607" y="4535329"/>
              <a:ext cx="64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baseline="30000" dirty="0" smtClean="0">
                  <a:solidFill>
                    <a:schemeClr val="bg1"/>
                  </a:solidFill>
                  <a:effectLst/>
                  <a:latin typeface="Bahnschrift SemiBold" panose="020B0502040204020203" pitchFamily="34" charset="0"/>
                </a:rPr>
                <a:t>POST</a:t>
              </a:r>
              <a:endParaRPr lang="en-US" sz="1500" b="1" baseline="300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647607" y="4552950"/>
              <a:ext cx="64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2028</a:t>
              </a:r>
              <a:endParaRPr lang="en-US" b="1" dirty="0">
                <a:solidFill>
                  <a:schemeClr val="bg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647607" y="4843101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  <a:effectLst/>
                  <a:latin typeface="Bahnschrift SemiBold" panose="020B0502040204020203" pitchFamily="34" charset="0"/>
                </a:rPr>
                <a:t>REP</a:t>
              </a:r>
              <a:endParaRPr lang="en-US" sz="1700" b="1" baseline="300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37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Page">
    <p:bg>
      <p:bgPr>
        <a:solidFill>
          <a:srgbClr val="013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9" b="29251"/>
          <a:stretch/>
        </p:blipFill>
        <p:spPr>
          <a:xfrm>
            <a:off x="0" y="-19050"/>
            <a:ext cx="91440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48789"/>
            <a:ext cx="73152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555321"/>
            <a:ext cx="9144000" cy="6858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9529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00" y="4572010"/>
            <a:ext cx="632700" cy="4456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76200" y="4629150"/>
            <a:ext cx="640080" cy="584771"/>
            <a:chOff x="647607" y="4535329"/>
            <a:chExt cx="640080" cy="584771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647607" y="4535329"/>
              <a:ext cx="64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baseline="30000" dirty="0" smtClean="0">
                  <a:solidFill>
                    <a:schemeClr val="bg1"/>
                  </a:solidFill>
                  <a:effectLst/>
                  <a:latin typeface="Bahnschrift SemiBold" panose="020B0502040204020203" pitchFamily="34" charset="0"/>
                </a:rPr>
                <a:t>POST</a:t>
              </a:r>
              <a:endParaRPr lang="en-US" sz="1500" b="1" baseline="300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647607" y="4552950"/>
              <a:ext cx="64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2028</a:t>
              </a:r>
              <a:endParaRPr lang="en-US" b="1" dirty="0">
                <a:solidFill>
                  <a:schemeClr val="bg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647607" y="4843101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  <a:effectLst/>
                  <a:latin typeface="Bahnschrift SemiBold" panose="020B0502040204020203" pitchFamily="34" charset="0"/>
                </a:rPr>
                <a:t>REP</a:t>
              </a:r>
              <a:endParaRPr lang="en-US" sz="1700" b="1" baseline="300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3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60813"/>
          <a:stretch/>
        </p:blipFill>
        <p:spPr>
          <a:xfrm>
            <a:off x="0" y="-19050"/>
            <a:ext cx="9144000" cy="120015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347306"/>
            <a:ext cx="8610600" cy="77664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57200" y="4888706"/>
            <a:ext cx="502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13765"/>
                </a:solidFill>
              </a:rPr>
              <a:t>Residential Exchange Program – Sub-Phase 1 Dry Run and Preparation </a:t>
            </a:r>
            <a:endParaRPr lang="en-US" dirty="0">
              <a:solidFill>
                <a:srgbClr val="013765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10400" y="4888706"/>
            <a:ext cx="2133600" cy="254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b="0" smtClean="0">
                <a:solidFill>
                  <a:srgbClr val="013765"/>
                </a:solidFill>
              </a:rPr>
              <a:pPr/>
              <a:t>‹#›</a:t>
            </a:fld>
            <a:endParaRPr lang="en-US" b="0" dirty="0">
              <a:solidFill>
                <a:srgbClr val="01376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226522"/>
            <a:ext cx="8686800" cy="3662183"/>
          </a:xfrm>
        </p:spPr>
        <p:txBody>
          <a:bodyPr/>
          <a:lstStyle>
            <a:lvl1pPr>
              <a:defRPr>
                <a:solidFill>
                  <a:srgbClr val="013765"/>
                </a:solidFill>
              </a:defRPr>
            </a:lvl1pPr>
            <a:lvl2pPr>
              <a:defRPr>
                <a:solidFill>
                  <a:srgbClr val="013765"/>
                </a:solidFill>
              </a:defRPr>
            </a:lvl2pPr>
            <a:lvl3pPr>
              <a:defRPr>
                <a:solidFill>
                  <a:srgbClr val="013765"/>
                </a:solidFill>
              </a:defRPr>
            </a:lvl3pPr>
            <a:lvl4pPr>
              <a:defRPr>
                <a:solidFill>
                  <a:srgbClr val="013765"/>
                </a:solidFill>
              </a:defRPr>
            </a:lvl4pPr>
            <a:lvl5pPr>
              <a:defRPr>
                <a:solidFill>
                  <a:srgbClr val="013765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1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013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5850"/>
            <a:ext cx="8610600" cy="3783806"/>
          </a:xfrm>
        </p:spPr>
        <p:txBody>
          <a:bodyPr/>
          <a:lstStyle>
            <a:lvl1pPr>
              <a:defRPr>
                <a:solidFill>
                  <a:srgbClr val="013765"/>
                </a:solidFill>
              </a:defRPr>
            </a:lvl1pPr>
            <a:lvl2pPr>
              <a:defRPr>
                <a:solidFill>
                  <a:srgbClr val="013765"/>
                </a:solidFill>
              </a:defRPr>
            </a:lvl2pPr>
            <a:lvl3pPr>
              <a:defRPr>
                <a:solidFill>
                  <a:srgbClr val="013765"/>
                </a:solidFill>
              </a:defRPr>
            </a:lvl3pPr>
            <a:lvl4pPr>
              <a:defRPr>
                <a:solidFill>
                  <a:srgbClr val="013765"/>
                </a:solidFill>
              </a:defRPr>
            </a:lvl4pPr>
            <a:lvl5pPr>
              <a:defRPr>
                <a:solidFill>
                  <a:srgbClr val="0137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88706"/>
            <a:ext cx="2133600" cy="273844"/>
          </a:xfrm>
        </p:spPr>
        <p:txBody>
          <a:bodyPr/>
          <a:lstStyle>
            <a:lvl1pPr>
              <a:defRPr>
                <a:solidFill>
                  <a:srgbClr val="013765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47307"/>
            <a:ext cx="8610600" cy="62424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57200" y="4888706"/>
            <a:ext cx="502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13765"/>
                </a:solidFill>
              </a:rPr>
              <a:t>Residential Exchange Program – Sub-Phase 1 Dry Run and Preparation </a:t>
            </a:r>
            <a:endParaRPr lang="en-US" dirty="0">
              <a:solidFill>
                <a:srgbClr val="013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339279"/>
            <a:ext cx="86868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137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1047750"/>
            <a:ext cx="8686800" cy="3810000"/>
          </a:xfrm>
        </p:spPr>
        <p:txBody>
          <a:bodyPr/>
          <a:lstStyle>
            <a:lvl1pPr>
              <a:defRPr>
                <a:solidFill>
                  <a:srgbClr val="013765"/>
                </a:solidFill>
              </a:defRPr>
            </a:lvl1pPr>
            <a:lvl2pPr>
              <a:defRPr>
                <a:solidFill>
                  <a:srgbClr val="013765"/>
                </a:solidFill>
              </a:defRPr>
            </a:lvl2pPr>
            <a:lvl3pPr>
              <a:defRPr>
                <a:solidFill>
                  <a:srgbClr val="013765"/>
                </a:solidFill>
              </a:defRPr>
            </a:lvl3pPr>
            <a:lvl4pPr>
              <a:defRPr>
                <a:solidFill>
                  <a:srgbClr val="013765"/>
                </a:solidFill>
              </a:defRPr>
            </a:lvl4pPr>
            <a:lvl5pPr>
              <a:defRPr>
                <a:solidFill>
                  <a:srgbClr val="0137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57200" y="4888706"/>
            <a:ext cx="502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13765"/>
                </a:solidFill>
              </a:rPr>
              <a:t>Residential Exchange Program – Sub-Phase 1 Dry Run and Preparation </a:t>
            </a:r>
            <a:endParaRPr lang="en-US" dirty="0">
              <a:solidFill>
                <a:srgbClr val="013765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10400" y="4888706"/>
            <a:ext cx="2133600" cy="254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b="0" smtClean="0">
                <a:solidFill>
                  <a:srgbClr val="013765"/>
                </a:solidFill>
              </a:rPr>
              <a:pPr/>
              <a:t>‹#›</a:t>
            </a:fld>
            <a:endParaRPr lang="en-US" b="0" dirty="0">
              <a:solidFill>
                <a:srgbClr val="013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733" y="375577"/>
            <a:ext cx="8796866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1376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887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1376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94733" y="833438"/>
            <a:ext cx="4377268" cy="4024312"/>
          </a:xfrm>
        </p:spPr>
        <p:txBody>
          <a:bodyPr/>
          <a:lstStyle>
            <a:lvl1pPr>
              <a:defRPr>
                <a:solidFill>
                  <a:srgbClr val="013765"/>
                </a:solidFill>
              </a:defRPr>
            </a:lvl1pPr>
            <a:lvl2pPr>
              <a:defRPr>
                <a:solidFill>
                  <a:srgbClr val="013765"/>
                </a:solidFill>
              </a:defRPr>
            </a:lvl2pPr>
            <a:lvl3pPr>
              <a:defRPr>
                <a:solidFill>
                  <a:srgbClr val="013765"/>
                </a:solidFill>
              </a:defRPr>
            </a:lvl3pPr>
            <a:lvl4pPr>
              <a:defRPr>
                <a:solidFill>
                  <a:srgbClr val="013765"/>
                </a:solidFill>
              </a:defRPr>
            </a:lvl4pPr>
            <a:lvl5pPr>
              <a:defRPr>
                <a:solidFill>
                  <a:srgbClr val="013765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48200" y="864394"/>
            <a:ext cx="0" cy="4069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58266" y="864394"/>
            <a:ext cx="4233333" cy="4024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57200" y="4888706"/>
            <a:ext cx="502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13765"/>
                </a:solidFill>
              </a:rPr>
              <a:t>Residential Exchange Program – Sub-Phase 1 Dry Run and Preparation </a:t>
            </a:r>
            <a:endParaRPr lang="en-US" dirty="0">
              <a:solidFill>
                <a:srgbClr val="013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5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13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2349964"/>
            <a:ext cx="8610600" cy="44357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P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38" y="4572009"/>
            <a:ext cx="714762" cy="503413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28765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200" y="4629150"/>
            <a:ext cx="640080" cy="584771"/>
            <a:chOff x="647607" y="4535329"/>
            <a:chExt cx="640080" cy="584771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647607" y="4535329"/>
              <a:ext cx="64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baseline="30000" dirty="0" smtClean="0">
                  <a:solidFill>
                    <a:schemeClr val="bg1"/>
                  </a:solidFill>
                  <a:effectLst/>
                  <a:latin typeface="Bahnschrift SemiBold" panose="020B0502040204020203" pitchFamily="34" charset="0"/>
                </a:rPr>
                <a:t>POST</a:t>
              </a:r>
              <a:endParaRPr lang="en-US" sz="1500" b="1" baseline="300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647607" y="4552950"/>
              <a:ext cx="640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2028</a:t>
              </a:r>
              <a:endParaRPr lang="en-US" b="1" dirty="0">
                <a:solidFill>
                  <a:schemeClr val="bg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647607" y="4843101"/>
              <a:ext cx="64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baseline="30000" dirty="0" smtClean="0">
                  <a:solidFill>
                    <a:schemeClr val="bg1"/>
                  </a:solidFill>
                  <a:effectLst/>
                  <a:latin typeface="Bahnschrift SemiBold" panose="020B0502040204020203" pitchFamily="34" charset="0"/>
                </a:rPr>
                <a:t>REP</a:t>
              </a:r>
              <a:endParaRPr lang="en-US" sz="1700" b="1" baseline="300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94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84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BA4B8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75577"/>
            <a:ext cx="8610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95350"/>
            <a:ext cx="8610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888706"/>
            <a:ext cx="502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13765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887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1376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101085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003C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003C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6D5CF5C-CFE1-454B-9C95-8B2C50A25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3"/>
          <a:stretch/>
        </p:blipFill>
        <p:spPr>
          <a:xfrm>
            <a:off x="76200" y="4790229"/>
            <a:ext cx="512650" cy="5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32" r:id="rId2"/>
    <p:sldLayoutId id="2147483708" r:id="rId3"/>
    <p:sldLayoutId id="2147483696" r:id="rId4"/>
    <p:sldLayoutId id="2147483650" r:id="rId5"/>
    <p:sldLayoutId id="2147483723" r:id="rId6"/>
    <p:sldLayoutId id="214748371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13765"/>
          </a:solidFill>
          <a:latin typeface="+mn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13765"/>
          </a:solidFill>
          <a:latin typeface="+mn-lt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13765"/>
          </a:solidFill>
          <a:latin typeface="+mn-lt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13765"/>
          </a:solidFill>
          <a:latin typeface="+mn-lt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13765"/>
          </a:solidFill>
          <a:latin typeface="+mn-lt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13765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7913"/>
            <a:ext cx="2133600" cy="274637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9" y="1251851"/>
            <a:ext cx="8919221" cy="2639797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68941" y="209550"/>
            <a:ext cx="8610600" cy="443573"/>
          </a:xfrm>
        </p:spPr>
        <p:txBody>
          <a:bodyPr/>
          <a:lstStyle/>
          <a:p>
            <a:r>
              <a:rPr lang="en-US" u="sng" dirty="0" smtClean="0"/>
              <a:t>Post 2028 REP Public Engagement Process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6308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7913"/>
            <a:ext cx="2133600" cy="274637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350"/>
            <a:ext cx="8604832" cy="45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C71"/>
      </a:dk1>
      <a:lt1>
        <a:sysClr val="window" lastClr="FFFFFF"/>
      </a:lt1>
      <a:dk2>
        <a:srgbClr val="003C71"/>
      </a:dk2>
      <a:lt2>
        <a:srgbClr val="6BA4B8"/>
      </a:lt2>
      <a:accent1>
        <a:srgbClr val="F1B434"/>
      </a:accent1>
      <a:accent2>
        <a:srgbClr val="658D1B"/>
      </a:accent2>
      <a:accent3>
        <a:srgbClr val="B2E9F2"/>
      </a:accent3>
      <a:accent4>
        <a:srgbClr val="F7D185"/>
      </a:accent4>
      <a:accent5>
        <a:srgbClr val="F49100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003B5F9EC504480C9A9C15712FCDE" ma:contentTypeVersion="0" ma:contentTypeDescription="Create a new document." ma:contentTypeScope="" ma:versionID="7e70fad17ee0e6fc56f976353c130b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281CED-F62A-45C9-8382-FAE01C54F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8FE626-82A5-4348-86C3-BA0501EED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AEE49-C58D-474F-93CD-FD542C3868C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16970</TotalTime>
  <Words>8</Words>
  <Application>Microsoft Office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Bahnschrift SemiBold</vt:lpstr>
      <vt:lpstr>Calibri</vt:lpstr>
      <vt:lpstr>Office Theme</vt:lpstr>
      <vt:lpstr>Post 2028 REP Public Engagement Process </vt:lpstr>
      <vt:lpstr>PowerPoint Presentation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Cornejo,Paulina (BPA) - PSRF-6</cp:lastModifiedBy>
  <cp:revision>423</cp:revision>
  <dcterms:created xsi:type="dcterms:W3CDTF">2013-09-16T17:48:00Z</dcterms:created>
  <dcterms:modified xsi:type="dcterms:W3CDTF">2022-09-22T17:37:47Z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0x010100760003B5F9EC504480C9A9C15712FCDE</vt:lpwstr>
  </property>
  <property fmtid="{D5CDD505-2E9C-101B-9397-08002B2CF9AE}" pid="3" name="BPAConnectionTags">
    <vt:lpwstr/>
  </property>
  <property fmtid="{D5CDD505-2E9C-101B-9397-08002B2CF9AE}" pid="4" name="BPALocation">
    <vt:lpwstr>1;#All|9b3ac6bf-9169-4ed2-8b6a-32bb27b4b3f6</vt:lpwstr>
  </property>
  <property fmtid="{D5CDD505-2E9C-101B-9397-08002B2CF9AE}" pid="5" name="BPAConnectionNavigation">
    <vt:lpwstr/>
  </property>
</Properties>
</file>