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monds,Mark C (BPA) - B-3" initials="SC(-B" lastIdx="4" clrIdx="0">
    <p:extLst>
      <p:ext uri="{19B8F6BF-5375-455C-9EA6-DF929625EA0E}">
        <p15:presenceInfo xmlns:p15="http://schemas.microsoft.com/office/powerpoint/2012/main" userId="S-1-5-21-2009805145-1601463483-1839490880-97081" providerId="AD"/>
      </p:ext>
    </p:extLst>
  </p:cmAuthor>
  <p:cmAuthor id="2" name="Bentz,Roger E (BPA) - B-3" initials="BE(-B" lastIdx="5" clrIdx="1">
    <p:extLst>
      <p:ext uri="{19B8F6BF-5375-455C-9EA6-DF929625EA0E}">
        <p15:presenceInfo xmlns:p15="http://schemas.microsoft.com/office/powerpoint/2012/main" userId="S-1-5-21-2009805145-1601463483-1839490880-1824" providerId="AD"/>
      </p:ext>
    </p:extLst>
  </p:cmAuthor>
  <p:cmAuthor id="10" name="Rasa Keanini" initials="RK" lastIdx="4" clrIdx="2">
    <p:extLst>
      <p:ext uri="{19B8F6BF-5375-455C-9EA6-DF929625EA0E}">
        <p15:presenceInfo xmlns:p15="http://schemas.microsoft.com/office/powerpoint/2012/main" userId="Rasa Keanini" providerId="None"/>
      </p:ext>
    </p:extLst>
  </p:cmAuthor>
  <p:cmAuthor id="11" name="John Nguyen" initials="JN" lastIdx="1" clrIdx="3">
    <p:extLst>
      <p:ext uri="{19B8F6BF-5375-455C-9EA6-DF929625EA0E}">
        <p15:presenceInfo xmlns:p15="http://schemas.microsoft.com/office/powerpoint/2012/main" userId="John 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9900"/>
    <a:srgbClr val="6666FF"/>
    <a:srgbClr val="CCECFF"/>
    <a:srgbClr val="0066FF"/>
    <a:srgbClr val="0099FF"/>
    <a:srgbClr val="3399FF"/>
    <a:srgbClr val="66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6607" autoAdjust="0"/>
  </p:normalViewPr>
  <p:slideViewPr>
    <p:cSldViewPr snapToGrid="0">
      <p:cViewPr varScale="1">
        <p:scale>
          <a:sx n="79" d="100"/>
          <a:sy n="79" d="100"/>
        </p:scale>
        <p:origin x="169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4B7E8-FCD1-4B77-8EF9-FFBF558CC33D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19C85-5045-46E2-9ADF-CFD2FF9D2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depicts</a:t>
            </a:r>
            <a:r>
              <a:rPr lang="en-US" baseline="0" dirty="0" smtClean="0"/>
              <a:t> the GM Mobilization Chart.  As you can see, 13% of the remaining projects are in the Define and Integrate phases.  46% in the Deliver Phase and 41% are either complete or deferred. Example of recent project that was transferred to business line was RTOM where GEM approved the removal from GM Portfolio and is categorized as Deferred.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4">
              <a:defRPr/>
            </a:pPr>
            <a:fld id="{8BDE891E-98DF-4138-866C-8AC460DF0B80}" type="slidenum">
              <a:rPr lang="en-US">
                <a:solidFill>
                  <a:prstClr val="black"/>
                </a:solidFill>
                <a:latin typeface="Calibri"/>
              </a:rPr>
              <a:pPr defTabSz="93163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67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4002"/>
            <a:ext cx="77724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610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810001"/>
            <a:ext cx="9144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5969002"/>
            <a:ext cx="699949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02" y="5999677"/>
            <a:ext cx="699949" cy="628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3E6E0-1D68-4746-BCCA-D42DF658E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1ADFC-94C0-7D43-A0E9-9FBF78A36156}"/>
              </a:ext>
            </a:extLst>
          </p:cNvPr>
          <p:cNvSpPr/>
          <p:nvPr userDrawn="1"/>
        </p:nvSpPr>
        <p:spPr>
          <a:xfrm>
            <a:off x="0" y="3810001"/>
            <a:ext cx="9144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E25F51-0A5B-8946-9FC3-0A4896CD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64002"/>
            <a:ext cx="77724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D781D3-EC2D-2744-A0D2-3607F7779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610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9C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65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438403"/>
            <a:ext cx="7772400" cy="1470025"/>
          </a:xfrm>
        </p:spPr>
        <p:txBody>
          <a:bodyPr>
            <a:normAutofit/>
          </a:bodyPr>
          <a:lstStyle>
            <a:lvl1pPr algn="ctr">
              <a:defRPr sz="401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57"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5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99946"/>
            <a:ext cx="9144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02" y="6000802"/>
            <a:ext cx="699949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6"/>
            <a:ext cx="9144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453"/>
            <a:ext cx="82296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3"/>
            <a:ext cx="55626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6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6"/>
            <a:ext cx="9144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453"/>
            <a:ext cx="82296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3"/>
            <a:ext cx="55626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5A3EC-B2B2-F94A-9415-35A818291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29" y="487104"/>
            <a:ext cx="2060921" cy="8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3"/>
            <a:ext cx="55626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31773"/>
            <a:ext cx="8229600" cy="944629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>
            <a:lvl1pPr>
              <a:defRPr sz="4015" baseline="0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805927"/>
            <a:ext cx="82296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5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8ACC3-82A4-E448-8D9B-88D4A4F31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29" y="823766"/>
            <a:ext cx="2060921" cy="8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4317"/>
            <a:ext cx="8229600" cy="591431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5927"/>
            <a:ext cx="82296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3"/>
            <a:ext cx="55626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r">
              <a:defRPr sz="108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169218"/>
            <a:ext cx="9144000" cy="375063"/>
          </a:xfrm>
          <a:prstGeom prst="rect">
            <a:avLst/>
          </a:prstGeom>
          <a:noFill/>
        </p:spPr>
        <p:txBody>
          <a:bodyPr wrap="square" lIns="65366" tIns="32683" rIns="65366" bIns="32683" rtlCol="0">
            <a:spAutoFit/>
          </a:bodyPr>
          <a:lstStyle/>
          <a:p>
            <a:pPr marL="0" marR="0" indent="0" algn="ctr" defTabSz="1008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4" spc="2073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4" spc="2073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4" spc="20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0" r:id="rId8"/>
  </p:sldLayoutIdLst>
  <p:hf sldNum="0" hdr="0" ftr="0" dt="0"/>
  <p:txStyles>
    <p:titleStyle>
      <a:lvl1pPr algn="l" defTabSz="1008405" rtl="0" eaLnBrk="1" latinLnBrk="0" hangingPunct="1">
        <a:spcBef>
          <a:spcPct val="0"/>
        </a:spcBef>
        <a:buNone/>
        <a:defRPr sz="4401" b="1" kern="1200">
          <a:solidFill>
            <a:srgbClr val="0079C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8153" indent="-378153" algn="l" defTabSz="1008405" rtl="0" eaLnBrk="1" latinLnBrk="0" hangingPunct="1">
        <a:spcBef>
          <a:spcPct val="20000"/>
        </a:spcBef>
        <a:buFont typeface="Arial" pitchFamily="34" charset="0"/>
        <a:buChar char="•"/>
        <a:defRPr sz="3088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1pPr>
      <a:lvl2pPr marL="819329" indent="-315126" algn="l" defTabSz="1008405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2pPr>
      <a:lvl3pPr marL="126050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3pPr>
      <a:lvl4pPr marL="1764709" indent="-252103" algn="l" defTabSz="1008405" rtl="0" eaLnBrk="1" latinLnBrk="0" hangingPunct="1">
        <a:spcBef>
          <a:spcPct val="20000"/>
        </a:spcBef>
        <a:buFont typeface="Arial" pitchFamily="34" charset="0"/>
        <a:buChar char="–"/>
        <a:defRPr sz="2007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4pPr>
      <a:lvl5pPr marL="2268912" indent="-252103" algn="l" defTabSz="1008405" rtl="0" eaLnBrk="1" latinLnBrk="0" hangingPunct="1">
        <a:spcBef>
          <a:spcPct val="20000"/>
        </a:spcBef>
        <a:buFont typeface="Arial" pitchFamily="34" charset="0"/>
        <a:buChar char="»"/>
        <a:defRPr sz="1776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5pPr>
      <a:lvl6pPr marL="2773115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27731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3781520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285722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4202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5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7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1681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21014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25216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29419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3362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30" y="1456583"/>
            <a:ext cx="8229600" cy="514350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Grid Modernization Mobilization</a:t>
            </a:r>
            <a:br>
              <a:rPr lang="en-US" sz="2400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0010" y="5123115"/>
            <a:ext cx="6709410" cy="190655"/>
          </a:xfrm>
          <a:prstGeom prst="homePlate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0">
              <a:defRPr/>
            </a:pPr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3F9C57-0BF3-40BD-8071-04886BBACDA1}"/>
              </a:ext>
            </a:extLst>
          </p:cNvPr>
          <p:cNvSpPr txBox="1"/>
          <p:nvPr/>
        </p:nvSpPr>
        <p:spPr>
          <a:xfrm>
            <a:off x="7921106" y="2008905"/>
            <a:ext cx="1099070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09">
              <a:defRPr/>
            </a:pPr>
            <a:r>
              <a:rPr lang="en-US" sz="656" dirty="0">
                <a:solidFill>
                  <a:srgbClr val="0070C0"/>
                </a:solidFill>
                <a:latin typeface="Arial"/>
              </a:rPr>
              <a:t>Updated: 09.20.2022</a:t>
            </a:r>
          </a:p>
          <a:p>
            <a:pPr defTabSz="514309">
              <a:defRPr/>
            </a:pPr>
            <a:r>
              <a:rPr lang="en-US" sz="656" dirty="0">
                <a:solidFill>
                  <a:srgbClr val="0070C0"/>
                </a:solidFill>
                <a:latin typeface="Arial"/>
              </a:rPr>
              <a:t>Date = Completion 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E9709-CB39-43E1-B77D-CC99E7C2844C}"/>
              </a:ext>
            </a:extLst>
          </p:cNvPr>
          <p:cNvSpPr txBox="1"/>
          <p:nvPr/>
        </p:nvSpPr>
        <p:spPr>
          <a:xfrm>
            <a:off x="-90012" y="5103575"/>
            <a:ext cx="95379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12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Identify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9C4F74-327A-4D21-BD3D-BF95F0E10DE1}"/>
              </a:ext>
            </a:extLst>
          </p:cNvPr>
          <p:cNvSpPr txBox="1"/>
          <p:nvPr/>
        </p:nvSpPr>
        <p:spPr>
          <a:xfrm>
            <a:off x="900326" y="5103574"/>
            <a:ext cx="123625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12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Define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0627F4-887E-4AC0-B865-01B6CDE3F9CE}"/>
              </a:ext>
            </a:extLst>
          </p:cNvPr>
          <p:cNvSpPr txBox="1"/>
          <p:nvPr/>
        </p:nvSpPr>
        <p:spPr>
          <a:xfrm>
            <a:off x="2970949" y="5103574"/>
            <a:ext cx="1242147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12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Integrate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3150C1-A9A3-4177-BC37-378DDA5197B4}"/>
              </a:ext>
            </a:extLst>
          </p:cNvPr>
          <p:cNvSpPr txBox="1"/>
          <p:nvPr/>
        </p:nvSpPr>
        <p:spPr>
          <a:xfrm>
            <a:off x="5089977" y="5103574"/>
            <a:ext cx="132151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12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Deliver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B2A8C1-D2D3-4CFD-AD93-64EAF4BC024A}"/>
              </a:ext>
            </a:extLst>
          </p:cNvPr>
          <p:cNvSpPr txBox="1"/>
          <p:nvPr/>
        </p:nvSpPr>
        <p:spPr>
          <a:xfrm>
            <a:off x="-100471" y="4826597"/>
            <a:ext cx="95379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31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0%</a:t>
            </a:r>
            <a:endParaRPr lang="en-US" sz="1313" b="1" dirty="0">
              <a:solidFill>
                <a:srgbClr val="FF9900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0678D1-87CA-43F8-A2B4-140EF7204506}"/>
              </a:ext>
            </a:extLst>
          </p:cNvPr>
          <p:cNvSpPr txBox="1"/>
          <p:nvPr/>
        </p:nvSpPr>
        <p:spPr>
          <a:xfrm>
            <a:off x="963243" y="4416090"/>
            <a:ext cx="1249334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31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8%</a:t>
            </a:r>
            <a:endParaRPr lang="en-US" sz="1313" b="1" dirty="0">
              <a:solidFill>
                <a:srgbClr val="FF9900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95E23B-09E8-4D9C-A0BD-78C1178F34D0}"/>
              </a:ext>
            </a:extLst>
          </p:cNvPr>
          <p:cNvSpPr txBox="1"/>
          <p:nvPr/>
        </p:nvSpPr>
        <p:spPr>
          <a:xfrm>
            <a:off x="2967786" y="4582699"/>
            <a:ext cx="125574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31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5%</a:t>
            </a:r>
            <a:endParaRPr lang="en-US" sz="1313" b="1" dirty="0">
              <a:solidFill>
                <a:srgbClr val="FF9900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3BDBCC-7125-490A-B0A2-17A64882BAF0}"/>
              </a:ext>
            </a:extLst>
          </p:cNvPr>
          <p:cNvSpPr txBox="1"/>
          <p:nvPr/>
        </p:nvSpPr>
        <p:spPr>
          <a:xfrm>
            <a:off x="5067247" y="2454828"/>
            <a:ext cx="1318202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31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46%</a:t>
            </a:r>
            <a:endParaRPr lang="en-US" sz="1313" b="1" dirty="0">
              <a:solidFill>
                <a:srgbClr val="FF9900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3150C1-A9A3-4177-BC37-378DDA5197B4}"/>
              </a:ext>
            </a:extLst>
          </p:cNvPr>
          <p:cNvSpPr txBox="1"/>
          <p:nvPr/>
        </p:nvSpPr>
        <p:spPr>
          <a:xfrm>
            <a:off x="7097619" y="5114903"/>
            <a:ext cx="183447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12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Complete </a:t>
            </a:r>
            <a:endParaRPr lang="en-US" sz="1125" b="1" dirty="0">
              <a:solidFill>
                <a:srgbClr val="0000FF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3BDBCC-7125-490A-B0A2-17A64882BAF0}"/>
              </a:ext>
            </a:extLst>
          </p:cNvPr>
          <p:cNvSpPr txBox="1"/>
          <p:nvPr/>
        </p:nvSpPr>
        <p:spPr>
          <a:xfrm>
            <a:off x="7427078" y="2723702"/>
            <a:ext cx="1250652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31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Verdana" panose="020B0604030504040204" pitchFamily="34" charset="0"/>
              </a:rPr>
              <a:t>41%</a:t>
            </a:r>
            <a:endParaRPr lang="en-US" sz="1313" b="1" dirty="0">
              <a:solidFill>
                <a:srgbClr val="FF9900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5564" y="4646295"/>
            <a:ext cx="1984622" cy="431990"/>
          </a:xfrm>
          <a:prstGeom prst="roundRect">
            <a:avLst/>
          </a:prstGeom>
          <a:solidFill>
            <a:srgbClr val="0079C1">
              <a:alpha val="4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  <a:latin typeface="Arial"/>
              </a:rPr>
              <a:t>AMS MRU Device Event Reporting </a:t>
            </a:r>
            <a:r>
              <a:rPr lang="en-US" sz="600" dirty="0">
                <a:solidFill>
                  <a:prstClr val="black"/>
                </a:solidFill>
              </a:rPr>
              <a:t>– 09.30.2023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  <a:latin typeface="Arial"/>
              </a:rPr>
              <a:t>Power Ops Log Replacement </a:t>
            </a:r>
            <a:r>
              <a:rPr lang="en-US" sz="600" dirty="0">
                <a:solidFill>
                  <a:prstClr val="black"/>
                </a:solidFill>
              </a:rPr>
              <a:t>– 09.30.2023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  <a:latin typeface="Arial"/>
              </a:rPr>
              <a:t>MCIT – Re-Platforming </a:t>
            </a:r>
            <a:r>
              <a:rPr lang="en-US" sz="600" dirty="0">
                <a:solidFill>
                  <a:prstClr val="black"/>
                </a:solidFill>
              </a:rPr>
              <a:t>– 10.01.2024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77646" y="2686051"/>
            <a:ext cx="2097405" cy="2399093"/>
          </a:xfrm>
          <a:prstGeom prst="roundRect">
            <a:avLst/>
          </a:prstGeom>
          <a:solidFill>
            <a:srgbClr val="1CBECA">
              <a:alpha val="4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286" rIns="4286" rtlCol="0" anchor="ctr"/>
          <a:lstStyle/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Agency Enterprise Portal – 08.10.2022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AGC Modernization – 09.30.2023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AMS Replacement – 07.10.2023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AOP &amp; Reliability Assessment – 12.31.2022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BPA Network Model – 12.31.2023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CBC Replacement – 10.30.2023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Concurrent Losses – 09.30.2023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Data Analytics – 12.31.2022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EIM Bid &amp; Base Scheduling – 06.30.2023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EIM Settlements Implementation – 09.30.2023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EIM Testing Program – 09.30.3023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FDGDM – 12.29.2023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Load &amp; Renewable Forecasting – 10.01.2022 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Metering Review &amp; Update – 09.27.2024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MCIT – Infrastructure – 06.30.2023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Outage Management System – 06.23.2023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PRADA – 09.30.2023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Sub-Hourly Scheduling on the DC – 01.31.2023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957161" y="2947232"/>
            <a:ext cx="2115395" cy="2140631"/>
          </a:xfrm>
          <a:prstGeom prst="roundRect">
            <a:avLst/>
          </a:prstGeom>
          <a:solidFill>
            <a:srgbClr val="5E973B">
              <a:alpha val="4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286" rIns="4286" rtlCol="0" anchor="ctr"/>
          <a:lstStyle/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prstClr val="black"/>
              </a:solidFill>
            </a:endParaRP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prstClr val="black"/>
              </a:solidFill>
            </a:endParaRP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CTA Implementation – 06.30.2019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EIM Real Time Operations – 08.10.2022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EIM Settlements Scoping – 10.01.2019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EIM Training Program – 08.31.2022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ETRM &amp; MMS Expansion – 05.13.2020 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Marketing &amp; Settlements System – 06.30.2018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MCIT – Architecture – 04.22.2020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MCIT – Integration – 09.30.2020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MCIT – Service Management – 04.29.2020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One BPA Outage – 02.28.2020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Outage Tracking System  - 09.30.2018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Power Services Training – 12.31.2020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RAS Automatic Arming – 08.11.2021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RC Decision, Planning &amp; Exec. – 07.14.2021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chemeClr val="tx1"/>
                </a:solidFill>
              </a:rPr>
              <a:t>ST Available Transfer Capability – 07.20.2022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srgbClr val="0000FF"/>
              </a:solidFill>
            </a:endParaRP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55548" y="5054709"/>
            <a:ext cx="387178" cy="21431"/>
          </a:xfrm>
          <a:prstGeom prst="roundRect">
            <a:avLst/>
          </a:prstGeom>
          <a:solidFill>
            <a:srgbClr val="685BC7">
              <a:alpha val="4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506" dirty="0">
              <a:ln w="0"/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52150" y="4806563"/>
            <a:ext cx="1978442" cy="272954"/>
          </a:xfrm>
          <a:prstGeom prst="roundRect">
            <a:avLst/>
          </a:prstGeom>
          <a:solidFill>
            <a:srgbClr val="5091CD">
              <a:alpha val="4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Agency Enterprise Portal Phase 2 – 10.30.2023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prstClr val="black"/>
                </a:solidFill>
              </a:rPr>
              <a:t>Wildfire Risk Modeling – 08.01.2024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150C1-A9A3-4177-BC37-378DDA5197B4}"/>
              </a:ext>
            </a:extLst>
          </p:cNvPr>
          <p:cNvSpPr txBox="1"/>
          <p:nvPr/>
        </p:nvSpPr>
        <p:spPr>
          <a:xfrm>
            <a:off x="7095975" y="5752257"/>
            <a:ext cx="183447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09">
              <a:defRPr/>
            </a:pPr>
            <a:r>
              <a:rPr lang="en-US" sz="1125" b="1" dirty="0">
                <a:solidFill>
                  <a:prstClr val="black">
                    <a:lumMod val="50000"/>
                    <a:lumOff val="50000"/>
                  </a:prstClr>
                </a:solidFill>
                <a:ea typeface="Verdana" panose="020B0604030504040204" pitchFamily="34" charset="0"/>
              </a:rPr>
              <a:t>Deferred</a:t>
            </a:r>
            <a:endParaRPr lang="en-US" sz="1125" b="1" dirty="0">
              <a:solidFill>
                <a:srgbClr val="0000FF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957160" y="5482844"/>
            <a:ext cx="2115396" cy="259895"/>
          </a:xfrm>
          <a:prstGeom prst="round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286" rIns="4286" rtlCol="0" anchor="ctr"/>
          <a:lstStyle/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prstClr val="black"/>
              </a:solidFill>
            </a:endParaRP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prstClr val="black"/>
              </a:solidFill>
            </a:endParaRP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r>
              <a:rPr lang="en-US" sz="675" dirty="0">
                <a:solidFill>
                  <a:srgbClr val="0000FF"/>
                </a:solidFill>
              </a:rPr>
              <a:t>   Real Time Ops Modernization – 09.14.2022</a:t>
            </a: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srgbClr val="0000FF"/>
              </a:solidFill>
            </a:endParaRPr>
          </a:p>
          <a:p>
            <a:pPr defTabSz="514309">
              <a:spcBef>
                <a:spcPts val="94"/>
              </a:spcBef>
              <a:spcAft>
                <a:spcPts val="94"/>
              </a:spcAft>
              <a:defRPr/>
            </a:pPr>
            <a:endParaRPr lang="en-US" sz="67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a4f0712d-9997-4ea0-a343-3299dfa51b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B57D85F804645BA3767E172F5DC12" ma:contentTypeVersion="1" ma:contentTypeDescription="Create a new document." ma:contentTypeScope="" ma:versionID="5e40beedf3571b1ed5bd82510b37716c">
  <xsd:schema xmlns:xsd="http://www.w3.org/2001/XMLSchema" xmlns:xs="http://www.w3.org/2001/XMLSchema" xmlns:p="http://schemas.microsoft.com/office/2006/metadata/properties" xmlns:ns2="a4f0712d-9997-4ea0-a343-3299dfa51b13" targetNamespace="http://schemas.microsoft.com/office/2006/metadata/properties" ma:root="true" ma:fieldsID="9d81c4f42aa61169489af5f4b63aa70c" ns2:_="">
    <xsd:import namespace="a4f0712d-9997-4ea0-a343-3299dfa51b13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0712d-9997-4ea0-a343-3299dfa51b1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10DE21-286A-4EED-BBCD-F053EEDD9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9F1ECB-97C8-424F-BC50-D3724EC1EFA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4f0712d-9997-4ea0-a343-3299dfa51b1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77B9B0-2CC0-4467-947C-9431B6EED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0712d-9997-4ea0-a343-3299dfa51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11303</TotalTime>
  <Words>304</Words>
  <Application>Microsoft Office PowerPoint</Application>
  <PresentationFormat>On-screen Show (4:3)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1_Office Theme</vt:lpstr>
      <vt:lpstr>Grid Modernization Mobilization 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Symonds,Mark C (BPA) - B-3</dc:creator>
  <cp:lastModifiedBy>Abigail Rhoads</cp:lastModifiedBy>
  <cp:revision>1003</cp:revision>
  <dcterms:created xsi:type="dcterms:W3CDTF">2021-12-14T23:21:51Z</dcterms:created>
  <dcterms:modified xsi:type="dcterms:W3CDTF">2022-09-26T16:52:08Z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0x01010096FB57D85F804645BA3767E172F5DC12</vt:lpwstr>
  </property>
</Properties>
</file>