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5"/>
    <p:sldMasterId id="2147483651" r:id="rId6"/>
    <p:sldMasterId id="2147483674" r:id="rId7"/>
    <p:sldMasterId id="2147483700" r:id="rId8"/>
  </p:sldMasterIdLst>
  <p:notesMasterIdLst>
    <p:notesMasterId r:id="rId43"/>
  </p:notesMasterIdLst>
  <p:handoutMasterIdLst>
    <p:handoutMasterId r:id="rId44"/>
  </p:handoutMasterIdLst>
  <p:sldIdLst>
    <p:sldId id="259" r:id="rId9"/>
    <p:sldId id="306" r:id="rId10"/>
    <p:sldId id="281" r:id="rId11"/>
    <p:sldId id="339" r:id="rId12"/>
    <p:sldId id="345" r:id="rId13"/>
    <p:sldId id="340" r:id="rId14"/>
    <p:sldId id="305" r:id="rId15"/>
    <p:sldId id="366" r:id="rId16"/>
    <p:sldId id="367" r:id="rId17"/>
    <p:sldId id="368" r:id="rId18"/>
    <p:sldId id="369" r:id="rId19"/>
    <p:sldId id="370" r:id="rId20"/>
    <p:sldId id="353" r:id="rId21"/>
    <p:sldId id="354" r:id="rId22"/>
    <p:sldId id="355" r:id="rId23"/>
    <p:sldId id="357" r:id="rId24"/>
    <p:sldId id="358" r:id="rId25"/>
    <p:sldId id="365" r:id="rId26"/>
    <p:sldId id="359" r:id="rId27"/>
    <p:sldId id="360" r:id="rId28"/>
    <p:sldId id="363" r:id="rId29"/>
    <p:sldId id="362" r:id="rId30"/>
    <p:sldId id="364" r:id="rId31"/>
    <p:sldId id="286" r:id="rId32"/>
    <p:sldId id="312" r:id="rId33"/>
    <p:sldId id="321" r:id="rId34"/>
    <p:sldId id="324" r:id="rId35"/>
    <p:sldId id="290" r:id="rId36"/>
    <p:sldId id="291" r:id="rId37"/>
    <p:sldId id="292" r:id="rId38"/>
    <p:sldId id="325" r:id="rId39"/>
    <p:sldId id="294" r:id="rId40"/>
    <p:sldId id="295" r:id="rId41"/>
    <p:sldId id="296" r:id="rId42"/>
  </p:sldIdLst>
  <p:sldSz cx="9144000" cy="6858000" type="screen4x3"/>
  <p:notesSz cx="6934200" cy="9220200"/>
  <p:defaultTextStyle>
    <a:defPPr>
      <a:defRPr lang="en-US"/>
    </a:defPPr>
    <a:lvl1pPr algn="l" rtl="0" fontAlgn="base">
      <a:spcBef>
        <a:spcPct val="0"/>
      </a:spcBef>
      <a:spcAft>
        <a:spcPct val="0"/>
      </a:spcAft>
      <a:defRPr kern="1200" baseline="-25000">
        <a:solidFill>
          <a:schemeClr val="tx1"/>
        </a:solidFill>
        <a:latin typeface="Arial" charset="0"/>
        <a:ea typeface="+mn-ea"/>
        <a:cs typeface="+mn-cs"/>
      </a:defRPr>
    </a:lvl1pPr>
    <a:lvl2pPr marL="457200" algn="l" rtl="0" fontAlgn="base">
      <a:spcBef>
        <a:spcPct val="0"/>
      </a:spcBef>
      <a:spcAft>
        <a:spcPct val="0"/>
      </a:spcAft>
      <a:defRPr kern="1200" baseline="-25000">
        <a:solidFill>
          <a:schemeClr val="tx1"/>
        </a:solidFill>
        <a:latin typeface="Arial" charset="0"/>
        <a:ea typeface="+mn-ea"/>
        <a:cs typeface="+mn-cs"/>
      </a:defRPr>
    </a:lvl2pPr>
    <a:lvl3pPr marL="914400" algn="l" rtl="0" fontAlgn="base">
      <a:spcBef>
        <a:spcPct val="0"/>
      </a:spcBef>
      <a:spcAft>
        <a:spcPct val="0"/>
      </a:spcAft>
      <a:defRPr kern="1200" baseline="-25000">
        <a:solidFill>
          <a:schemeClr val="tx1"/>
        </a:solidFill>
        <a:latin typeface="Arial" charset="0"/>
        <a:ea typeface="+mn-ea"/>
        <a:cs typeface="+mn-cs"/>
      </a:defRPr>
    </a:lvl3pPr>
    <a:lvl4pPr marL="1371600" algn="l" rtl="0" fontAlgn="base">
      <a:spcBef>
        <a:spcPct val="0"/>
      </a:spcBef>
      <a:spcAft>
        <a:spcPct val="0"/>
      </a:spcAft>
      <a:defRPr kern="1200" baseline="-25000">
        <a:solidFill>
          <a:schemeClr val="tx1"/>
        </a:solidFill>
        <a:latin typeface="Arial" charset="0"/>
        <a:ea typeface="+mn-ea"/>
        <a:cs typeface="+mn-cs"/>
      </a:defRPr>
    </a:lvl4pPr>
    <a:lvl5pPr marL="1828800" algn="l" rtl="0" fontAlgn="base">
      <a:spcBef>
        <a:spcPct val="0"/>
      </a:spcBef>
      <a:spcAft>
        <a:spcPct val="0"/>
      </a:spcAft>
      <a:defRPr kern="1200" baseline="-25000">
        <a:solidFill>
          <a:schemeClr val="tx1"/>
        </a:solidFill>
        <a:latin typeface="Arial" charset="0"/>
        <a:ea typeface="+mn-ea"/>
        <a:cs typeface="+mn-cs"/>
      </a:defRPr>
    </a:lvl5pPr>
    <a:lvl6pPr marL="2286000" algn="l" defTabSz="914400" rtl="0" eaLnBrk="1" latinLnBrk="0" hangingPunct="1">
      <a:defRPr kern="1200" baseline="-25000">
        <a:solidFill>
          <a:schemeClr val="tx1"/>
        </a:solidFill>
        <a:latin typeface="Arial" charset="0"/>
        <a:ea typeface="+mn-ea"/>
        <a:cs typeface="+mn-cs"/>
      </a:defRPr>
    </a:lvl6pPr>
    <a:lvl7pPr marL="2743200" algn="l" defTabSz="914400" rtl="0" eaLnBrk="1" latinLnBrk="0" hangingPunct="1">
      <a:defRPr kern="1200" baseline="-25000">
        <a:solidFill>
          <a:schemeClr val="tx1"/>
        </a:solidFill>
        <a:latin typeface="Arial" charset="0"/>
        <a:ea typeface="+mn-ea"/>
        <a:cs typeface="+mn-cs"/>
      </a:defRPr>
    </a:lvl7pPr>
    <a:lvl8pPr marL="3200400" algn="l" defTabSz="914400" rtl="0" eaLnBrk="1" latinLnBrk="0" hangingPunct="1">
      <a:defRPr kern="1200" baseline="-25000">
        <a:solidFill>
          <a:schemeClr val="tx1"/>
        </a:solidFill>
        <a:latin typeface="Arial" charset="0"/>
        <a:ea typeface="+mn-ea"/>
        <a:cs typeface="+mn-cs"/>
      </a:defRPr>
    </a:lvl8pPr>
    <a:lvl9pPr marL="3657600" algn="l" defTabSz="914400" rtl="0" eaLnBrk="1" latinLnBrk="0" hangingPunct="1">
      <a:defRPr kern="1200" baseline="-250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5209"/>
    <a:srgbClr val="D31645"/>
    <a:srgbClr val="F58025"/>
    <a:srgbClr val="F57617"/>
    <a:srgbClr val="422B82"/>
    <a:srgbClr val="273691"/>
    <a:srgbClr val="CF6903"/>
    <a:srgbClr val="C1D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97" autoAdjust="0"/>
    <p:restoredTop sz="94790" autoAdjust="0"/>
  </p:normalViewPr>
  <p:slideViewPr>
    <p:cSldViewPr>
      <p:cViewPr>
        <p:scale>
          <a:sx n="80" d="100"/>
          <a:sy n="80" d="100"/>
        </p:scale>
        <p:origin x="-2430" y="-666"/>
      </p:cViewPr>
      <p:guideLst>
        <p:guide orient="horz" pos="1008"/>
        <p:guide pos="45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080" y="-78"/>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04820" cy="46101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defRPr sz="1200" baseline="0"/>
            </a:lvl1pPr>
          </a:lstStyle>
          <a:p>
            <a:pPr>
              <a:defRPr/>
            </a:pPr>
            <a:endParaRPr lang="en-US"/>
          </a:p>
        </p:txBody>
      </p:sp>
      <p:sp>
        <p:nvSpPr>
          <p:cNvPr id="15363" name="Rectangle 3"/>
          <p:cNvSpPr>
            <a:spLocks noGrp="1" noChangeArrowheads="1"/>
          </p:cNvSpPr>
          <p:nvPr>
            <p:ph type="dt" sz="quarter" idx="1"/>
          </p:nvPr>
        </p:nvSpPr>
        <p:spPr bwMode="auto">
          <a:xfrm>
            <a:off x="3927775" y="0"/>
            <a:ext cx="3004820" cy="46101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a:defRPr sz="1200" baseline="0"/>
            </a:lvl1pPr>
          </a:lstStyle>
          <a:p>
            <a:pPr>
              <a:defRPr/>
            </a:pPr>
            <a:endParaRPr lang="en-US"/>
          </a:p>
        </p:txBody>
      </p:sp>
      <p:sp>
        <p:nvSpPr>
          <p:cNvPr id="15364" name="Rectangle 4"/>
          <p:cNvSpPr>
            <a:spLocks noGrp="1" noChangeArrowheads="1"/>
          </p:cNvSpPr>
          <p:nvPr>
            <p:ph type="ftr" sz="quarter" idx="2"/>
          </p:nvPr>
        </p:nvSpPr>
        <p:spPr bwMode="auto">
          <a:xfrm>
            <a:off x="0" y="8757591"/>
            <a:ext cx="3004820" cy="46101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defRPr sz="1200" baseline="0"/>
            </a:lvl1pPr>
          </a:lstStyle>
          <a:p>
            <a:pPr>
              <a:defRPr/>
            </a:pPr>
            <a:endParaRPr lang="en-US"/>
          </a:p>
        </p:txBody>
      </p:sp>
      <p:sp>
        <p:nvSpPr>
          <p:cNvPr id="15365" name="Rectangle 5"/>
          <p:cNvSpPr>
            <a:spLocks noGrp="1" noChangeArrowheads="1"/>
          </p:cNvSpPr>
          <p:nvPr>
            <p:ph type="sldNum" sz="quarter" idx="3"/>
          </p:nvPr>
        </p:nvSpPr>
        <p:spPr bwMode="auto">
          <a:xfrm>
            <a:off x="3927775" y="8757591"/>
            <a:ext cx="3004820" cy="46101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a:defRPr sz="1200" baseline="0"/>
            </a:lvl1pPr>
          </a:lstStyle>
          <a:p>
            <a:pPr>
              <a:defRPr/>
            </a:pPr>
            <a:fld id="{B55A5844-50FC-42D6-89A9-90082A659F12}" type="slidenum">
              <a:rPr lang="en-US"/>
              <a:pPr>
                <a:defRPr/>
              </a:pPr>
              <a:t>‹#›</a:t>
            </a:fld>
            <a:endParaRPr lang="en-US"/>
          </a:p>
        </p:txBody>
      </p:sp>
    </p:spTree>
    <p:extLst>
      <p:ext uri="{BB962C8B-B14F-4D97-AF65-F5344CB8AC3E}">
        <p14:creationId xmlns:p14="http://schemas.microsoft.com/office/powerpoint/2010/main" val="3010565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04820" cy="46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lvl1pPr>
              <a:defRPr sz="1200" baseline="0" smtClean="0"/>
            </a:lvl1pPr>
          </a:lstStyle>
          <a:p>
            <a:pPr>
              <a:defRPr/>
            </a:pPr>
            <a:endParaRPr lang="en-US"/>
          </a:p>
        </p:txBody>
      </p:sp>
      <p:sp>
        <p:nvSpPr>
          <p:cNvPr id="17411" name="Rectangle 3"/>
          <p:cNvSpPr>
            <a:spLocks noGrp="1" noChangeArrowheads="1"/>
          </p:cNvSpPr>
          <p:nvPr>
            <p:ph type="dt" idx="1"/>
          </p:nvPr>
        </p:nvSpPr>
        <p:spPr bwMode="auto">
          <a:xfrm>
            <a:off x="3927775" y="0"/>
            <a:ext cx="3004820" cy="46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lvl1pPr algn="r">
              <a:defRPr sz="1200" baseline="0" smtClean="0"/>
            </a:lvl1pPr>
          </a:lstStyle>
          <a:p>
            <a:pPr>
              <a:defRPr/>
            </a:pPr>
            <a:fld id="{07037E4B-02C1-47DD-B072-DDC3C49A595D}" type="datetimeFigureOut">
              <a:rPr lang="en-US"/>
              <a:pPr>
                <a:defRPr/>
              </a:pPr>
              <a:t>4/8/2014</a:t>
            </a:fld>
            <a:endParaRPr lang="en-US"/>
          </a:p>
        </p:txBody>
      </p:sp>
      <p:sp>
        <p:nvSpPr>
          <p:cNvPr id="10244"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693420" y="4379596"/>
            <a:ext cx="5547360" cy="4149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757591"/>
            <a:ext cx="3004820" cy="46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b" anchorCtr="0" compatLnSpc="1">
            <a:prstTxWarp prst="textNoShape">
              <a:avLst/>
            </a:prstTxWarp>
          </a:bodyPr>
          <a:lstStyle>
            <a:lvl1pPr>
              <a:defRPr sz="1200" baseline="0" smtClean="0"/>
            </a:lvl1pPr>
          </a:lstStyle>
          <a:p>
            <a:pPr>
              <a:defRPr/>
            </a:pPr>
            <a:endParaRPr lang="en-US"/>
          </a:p>
        </p:txBody>
      </p:sp>
      <p:sp>
        <p:nvSpPr>
          <p:cNvPr id="17415" name="Rectangle 7"/>
          <p:cNvSpPr>
            <a:spLocks noGrp="1" noChangeArrowheads="1"/>
          </p:cNvSpPr>
          <p:nvPr>
            <p:ph type="sldNum" sz="quarter" idx="5"/>
          </p:nvPr>
        </p:nvSpPr>
        <p:spPr bwMode="auto">
          <a:xfrm>
            <a:off x="3927775" y="8757591"/>
            <a:ext cx="3004820" cy="46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b" anchorCtr="0" compatLnSpc="1">
            <a:prstTxWarp prst="textNoShape">
              <a:avLst/>
            </a:prstTxWarp>
          </a:bodyPr>
          <a:lstStyle>
            <a:lvl1pPr algn="r">
              <a:defRPr sz="1200" baseline="0" smtClean="0"/>
            </a:lvl1pPr>
          </a:lstStyle>
          <a:p>
            <a:pPr>
              <a:defRPr/>
            </a:pPr>
            <a:fld id="{7E04C3E5-7033-4E23-BB73-7F829B2BB253}" type="slidenum">
              <a:rPr lang="en-US"/>
              <a:pPr>
                <a:defRPr/>
              </a:pPr>
              <a:t>‹#›</a:t>
            </a:fld>
            <a:endParaRPr lang="en-US"/>
          </a:p>
        </p:txBody>
      </p:sp>
    </p:spTree>
    <p:extLst>
      <p:ext uri="{BB962C8B-B14F-4D97-AF65-F5344CB8AC3E}">
        <p14:creationId xmlns:p14="http://schemas.microsoft.com/office/powerpoint/2010/main" val="31887597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04C3E5-7033-4E23-BB73-7F829B2BB253}" type="slidenum">
              <a:rPr lang="en-US" smtClean="0"/>
              <a:pPr>
                <a:defRPr/>
              </a:pPr>
              <a:t>3</a:t>
            </a:fld>
            <a:endParaRPr lang="en-US"/>
          </a:p>
        </p:txBody>
      </p:sp>
    </p:spTree>
    <p:extLst>
      <p:ext uri="{BB962C8B-B14F-4D97-AF65-F5344CB8AC3E}">
        <p14:creationId xmlns:p14="http://schemas.microsoft.com/office/powerpoint/2010/main" val="291711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7"/>
          <p:cNvSpPr>
            <a:spLocks noGrp="1" noChangeArrowheads="1"/>
          </p:cNvSpPr>
          <p:nvPr>
            <p:ph type="sldNum" sz="quarter" idx="10"/>
          </p:nvPr>
        </p:nvSpPr>
        <p:spPr>
          <a:ln/>
        </p:spPr>
        <p:txBody>
          <a:bodyPr/>
          <a:lstStyle>
            <a:lvl1pPr>
              <a:defRPr/>
            </a:lvl1pPr>
          </a:lstStyle>
          <a:p>
            <a:pPr>
              <a:defRPr/>
            </a:pPr>
            <a:fld id="{0565C1DA-D65A-4EA7-AC85-98AAC646692B}" type="slidenum">
              <a:rPr lang="en-US"/>
              <a:pPr>
                <a:defRPr/>
              </a:pPr>
              <a:t>‹#›</a:t>
            </a:fld>
            <a:endParaRPr lang="en-US"/>
          </a:p>
        </p:txBody>
      </p:sp>
    </p:spTree>
    <p:extLst>
      <p:ext uri="{BB962C8B-B14F-4D97-AF65-F5344CB8AC3E}">
        <p14:creationId xmlns:p14="http://schemas.microsoft.com/office/powerpoint/2010/main" val="3086169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sldNum" sz="quarter" idx="10"/>
          </p:nvPr>
        </p:nvSpPr>
        <p:spPr>
          <a:ln/>
        </p:spPr>
        <p:txBody>
          <a:bodyPr/>
          <a:lstStyle>
            <a:lvl1pPr>
              <a:defRPr/>
            </a:lvl1pPr>
          </a:lstStyle>
          <a:p>
            <a:pPr>
              <a:defRPr/>
            </a:pPr>
            <a:fld id="{D43CE034-BE2F-4D51-A8B4-3DDF417DCE4F}" type="slidenum">
              <a:rPr lang="en-US"/>
              <a:pPr>
                <a:defRPr/>
              </a:pPr>
              <a:t>‹#›</a:t>
            </a:fld>
            <a:endParaRPr lang="en-US"/>
          </a:p>
        </p:txBody>
      </p:sp>
    </p:spTree>
    <p:extLst>
      <p:ext uri="{BB962C8B-B14F-4D97-AF65-F5344CB8AC3E}">
        <p14:creationId xmlns:p14="http://schemas.microsoft.com/office/powerpoint/2010/main" val="223532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38200"/>
            <a:ext cx="22860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38200"/>
            <a:ext cx="67056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sldNum" sz="quarter" idx="10"/>
          </p:nvPr>
        </p:nvSpPr>
        <p:spPr>
          <a:ln/>
        </p:spPr>
        <p:txBody>
          <a:bodyPr/>
          <a:lstStyle>
            <a:lvl1pPr>
              <a:defRPr/>
            </a:lvl1pPr>
          </a:lstStyle>
          <a:p>
            <a:pPr>
              <a:defRPr/>
            </a:pPr>
            <a:fld id="{EB8E8F63-FB50-463F-B0D8-F798C972C36E}" type="slidenum">
              <a:rPr lang="en-US"/>
              <a:pPr>
                <a:defRPr/>
              </a:pPr>
              <a:t>‹#›</a:t>
            </a:fld>
            <a:endParaRPr lang="en-US"/>
          </a:p>
        </p:txBody>
      </p:sp>
    </p:spTree>
    <p:extLst>
      <p:ext uri="{BB962C8B-B14F-4D97-AF65-F5344CB8AC3E}">
        <p14:creationId xmlns:p14="http://schemas.microsoft.com/office/powerpoint/2010/main" val="2587950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7"/>
          <p:cNvSpPr>
            <a:spLocks noGrp="1" noChangeArrowheads="1"/>
          </p:cNvSpPr>
          <p:nvPr>
            <p:ph type="sldNum" sz="quarter" idx="10"/>
          </p:nvPr>
        </p:nvSpPr>
        <p:spPr>
          <a:ln/>
        </p:spPr>
        <p:txBody>
          <a:bodyPr/>
          <a:lstStyle>
            <a:lvl1pPr>
              <a:defRPr/>
            </a:lvl1pPr>
          </a:lstStyle>
          <a:p>
            <a:pPr>
              <a:defRPr/>
            </a:pPr>
            <a:fld id="{715865D1-6B30-4CD7-BE24-F94A25A33D2F}" type="slidenum">
              <a:rPr lang="en-US"/>
              <a:pPr>
                <a:defRPr/>
              </a:pPr>
              <a:t>‹#›</a:t>
            </a:fld>
            <a:endParaRPr lang="en-US"/>
          </a:p>
        </p:txBody>
      </p:sp>
    </p:spTree>
    <p:extLst>
      <p:ext uri="{BB962C8B-B14F-4D97-AF65-F5344CB8AC3E}">
        <p14:creationId xmlns:p14="http://schemas.microsoft.com/office/powerpoint/2010/main" val="1649075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sldNum" sz="quarter" idx="10"/>
          </p:nvPr>
        </p:nvSpPr>
        <p:spPr>
          <a:ln/>
        </p:spPr>
        <p:txBody>
          <a:bodyPr/>
          <a:lstStyle>
            <a:lvl1pPr>
              <a:defRPr/>
            </a:lvl1pPr>
          </a:lstStyle>
          <a:p>
            <a:pPr>
              <a:defRPr/>
            </a:pPr>
            <a:fld id="{6804D8CA-AA50-4420-A0A9-97150AC9BC2E}" type="slidenum">
              <a:rPr lang="en-US"/>
              <a:pPr>
                <a:defRPr/>
              </a:pPr>
              <a:t>‹#›</a:t>
            </a:fld>
            <a:endParaRPr lang="en-US"/>
          </a:p>
        </p:txBody>
      </p:sp>
    </p:spTree>
    <p:extLst>
      <p:ext uri="{BB962C8B-B14F-4D97-AF65-F5344CB8AC3E}">
        <p14:creationId xmlns:p14="http://schemas.microsoft.com/office/powerpoint/2010/main" val="258584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sldNum" sz="quarter" idx="10"/>
          </p:nvPr>
        </p:nvSpPr>
        <p:spPr>
          <a:ln/>
        </p:spPr>
        <p:txBody>
          <a:bodyPr/>
          <a:lstStyle>
            <a:lvl1pPr>
              <a:defRPr/>
            </a:lvl1pPr>
          </a:lstStyle>
          <a:p>
            <a:pPr>
              <a:defRPr/>
            </a:pPr>
            <a:fld id="{4F7B6A80-1568-4EA3-B423-7DC636A24EE4}" type="slidenum">
              <a:rPr lang="en-US"/>
              <a:pPr>
                <a:defRPr/>
              </a:pPr>
              <a:t>‹#›</a:t>
            </a:fld>
            <a:endParaRPr lang="en-US"/>
          </a:p>
        </p:txBody>
      </p:sp>
    </p:spTree>
    <p:extLst>
      <p:ext uri="{BB962C8B-B14F-4D97-AF65-F5344CB8AC3E}">
        <p14:creationId xmlns:p14="http://schemas.microsoft.com/office/powerpoint/2010/main" val="3566084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03438"/>
            <a:ext cx="4038600" cy="3763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03438"/>
            <a:ext cx="4038600" cy="3763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sldNum" sz="quarter" idx="10"/>
          </p:nvPr>
        </p:nvSpPr>
        <p:spPr>
          <a:ln/>
        </p:spPr>
        <p:txBody>
          <a:bodyPr/>
          <a:lstStyle>
            <a:lvl1pPr>
              <a:defRPr/>
            </a:lvl1pPr>
          </a:lstStyle>
          <a:p>
            <a:pPr>
              <a:defRPr/>
            </a:pPr>
            <a:fld id="{F7A4B2E6-1686-4524-A1C2-A6F1439204B4}" type="slidenum">
              <a:rPr lang="en-US"/>
              <a:pPr>
                <a:defRPr/>
              </a:pPr>
              <a:t>‹#›</a:t>
            </a:fld>
            <a:endParaRPr lang="en-US"/>
          </a:p>
        </p:txBody>
      </p:sp>
    </p:spTree>
    <p:extLst>
      <p:ext uri="{BB962C8B-B14F-4D97-AF65-F5344CB8AC3E}">
        <p14:creationId xmlns:p14="http://schemas.microsoft.com/office/powerpoint/2010/main" val="3890165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sldNum" sz="quarter" idx="10"/>
          </p:nvPr>
        </p:nvSpPr>
        <p:spPr>
          <a:ln/>
        </p:spPr>
        <p:txBody>
          <a:bodyPr/>
          <a:lstStyle>
            <a:lvl1pPr>
              <a:defRPr/>
            </a:lvl1pPr>
          </a:lstStyle>
          <a:p>
            <a:pPr>
              <a:defRPr/>
            </a:pPr>
            <a:fld id="{F3A137F9-5A3D-4D34-B7E7-54750F53732D}" type="slidenum">
              <a:rPr lang="en-US"/>
              <a:pPr>
                <a:defRPr/>
              </a:pPr>
              <a:t>‹#›</a:t>
            </a:fld>
            <a:endParaRPr lang="en-US"/>
          </a:p>
        </p:txBody>
      </p:sp>
    </p:spTree>
    <p:extLst>
      <p:ext uri="{BB962C8B-B14F-4D97-AF65-F5344CB8AC3E}">
        <p14:creationId xmlns:p14="http://schemas.microsoft.com/office/powerpoint/2010/main" val="3586705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sldNum" sz="quarter" idx="10"/>
          </p:nvPr>
        </p:nvSpPr>
        <p:spPr>
          <a:ln/>
        </p:spPr>
        <p:txBody>
          <a:bodyPr/>
          <a:lstStyle>
            <a:lvl1pPr>
              <a:defRPr/>
            </a:lvl1pPr>
          </a:lstStyle>
          <a:p>
            <a:pPr>
              <a:defRPr/>
            </a:pPr>
            <a:fld id="{7EA060AA-D4D0-4A49-8A1B-9328B1880555}" type="slidenum">
              <a:rPr lang="en-US"/>
              <a:pPr>
                <a:defRPr/>
              </a:pPr>
              <a:t>‹#›</a:t>
            </a:fld>
            <a:endParaRPr lang="en-US"/>
          </a:p>
        </p:txBody>
      </p:sp>
    </p:spTree>
    <p:extLst>
      <p:ext uri="{BB962C8B-B14F-4D97-AF65-F5344CB8AC3E}">
        <p14:creationId xmlns:p14="http://schemas.microsoft.com/office/powerpoint/2010/main" val="611609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sldNum" sz="quarter" idx="10"/>
          </p:nvPr>
        </p:nvSpPr>
        <p:spPr>
          <a:ln/>
        </p:spPr>
        <p:txBody>
          <a:bodyPr/>
          <a:lstStyle>
            <a:lvl1pPr>
              <a:defRPr/>
            </a:lvl1pPr>
          </a:lstStyle>
          <a:p>
            <a:pPr>
              <a:defRPr/>
            </a:pPr>
            <a:fld id="{5DCD8920-7F26-4F04-8886-27E6EF135185}" type="slidenum">
              <a:rPr lang="en-US"/>
              <a:pPr>
                <a:defRPr/>
              </a:pPr>
              <a:t>‹#›</a:t>
            </a:fld>
            <a:endParaRPr lang="en-US"/>
          </a:p>
        </p:txBody>
      </p:sp>
    </p:spTree>
    <p:extLst>
      <p:ext uri="{BB962C8B-B14F-4D97-AF65-F5344CB8AC3E}">
        <p14:creationId xmlns:p14="http://schemas.microsoft.com/office/powerpoint/2010/main" val="3163597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sldNum" sz="quarter" idx="10"/>
          </p:nvPr>
        </p:nvSpPr>
        <p:spPr>
          <a:ln/>
        </p:spPr>
        <p:txBody>
          <a:bodyPr/>
          <a:lstStyle>
            <a:lvl1pPr>
              <a:defRPr/>
            </a:lvl1pPr>
          </a:lstStyle>
          <a:p>
            <a:pPr>
              <a:defRPr/>
            </a:pPr>
            <a:fld id="{0524913C-7BF1-48DE-A7DD-E54531FCA12B}" type="slidenum">
              <a:rPr lang="en-US"/>
              <a:pPr>
                <a:defRPr/>
              </a:pPr>
              <a:t>‹#›</a:t>
            </a:fld>
            <a:endParaRPr lang="en-US"/>
          </a:p>
        </p:txBody>
      </p:sp>
    </p:spTree>
    <p:extLst>
      <p:ext uri="{BB962C8B-B14F-4D97-AF65-F5344CB8AC3E}">
        <p14:creationId xmlns:p14="http://schemas.microsoft.com/office/powerpoint/2010/main" val="2196369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sldNum" sz="quarter" idx="10"/>
          </p:nvPr>
        </p:nvSpPr>
        <p:spPr>
          <a:ln/>
        </p:spPr>
        <p:txBody>
          <a:bodyPr/>
          <a:lstStyle>
            <a:lvl1pPr>
              <a:defRPr/>
            </a:lvl1pPr>
          </a:lstStyle>
          <a:p>
            <a:pPr>
              <a:defRPr/>
            </a:pPr>
            <a:fld id="{F0C7D1AD-DED9-488C-95D4-AB52055D242F}" type="slidenum">
              <a:rPr lang="en-US"/>
              <a:pPr>
                <a:defRPr/>
              </a:pPr>
              <a:t>‹#›</a:t>
            </a:fld>
            <a:endParaRPr lang="en-US"/>
          </a:p>
        </p:txBody>
      </p:sp>
    </p:spTree>
    <p:extLst>
      <p:ext uri="{BB962C8B-B14F-4D97-AF65-F5344CB8AC3E}">
        <p14:creationId xmlns:p14="http://schemas.microsoft.com/office/powerpoint/2010/main" val="2651543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sldNum" sz="quarter" idx="10"/>
          </p:nvPr>
        </p:nvSpPr>
        <p:spPr>
          <a:ln/>
        </p:spPr>
        <p:txBody>
          <a:bodyPr/>
          <a:lstStyle>
            <a:lvl1pPr>
              <a:defRPr/>
            </a:lvl1pPr>
          </a:lstStyle>
          <a:p>
            <a:pPr>
              <a:defRPr/>
            </a:pPr>
            <a:fld id="{AA87E063-A022-47F5-A7DB-07704C0E5919}" type="slidenum">
              <a:rPr lang="en-US"/>
              <a:pPr>
                <a:defRPr/>
              </a:pPr>
              <a:t>‹#›</a:t>
            </a:fld>
            <a:endParaRPr lang="en-US"/>
          </a:p>
        </p:txBody>
      </p:sp>
    </p:spTree>
    <p:extLst>
      <p:ext uri="{BB962C8B-B14F-4D97-AF65-F5344CB8AC3E}">
        <p14:creationId xmlns:p14="http://schemas.microsoft.com/office/powerpoint/2010/main" val="956368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sldNum" sz="quarter" idx="10"/>
          </p:nvPr>
        </p:nvSpPr>
        <p:spPr>
          <a:ln/>
        </p:spPr>
        <p:txBody>
          <a:bodyPr/>
          <a:lstStyle>
            <a:lvl1pPr>
              <a:defRPr/>
            </a:lvl1pPr>
          </a:lstStyle>
          <a:p>
            <a:pPr>
              <a:defRPr/>
            </a:pPr>
            <a:fld id="{402B96C7-D003-484E-A98F-0CCF2FA3A00B}" type="slidenum">
              <a:rPr lang="en-US"/>
              <a:pPr>
                <a:defRPr/>
              </a:pPr>
              <a:t>‹#›</a:t>
            </a:fld>
            <a:endParaRPr lang="en-US"/>
          </a:p>
        </p:txBody>
      </p:sp>
    </p:spTree>
    <p:extLst>
      <p:ext uri="{BB962C8B-B14F-4D97-AF65-F5344CB8AC3E}">
        <p14:creationId xmlns:p14="http://schemas.microsoft.com/office/powerpoint/2010/main" val="1736459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38200"/>
            <a:ext cx="22860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38200"/>
            <a:ext cx="67056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sldNum" sz="quarter" idx="10"/>
          </p:nvPr>
        </p:nvSpPr>
        <p:spPr>
          <a:ln/>
        </p:spPr>
        <p:txBody>
          <a:bodyPr/>
          <a:lstStyle>
            <a:lvl1pPr>
              <a:defRPr/>
            </a:lvl1pPr>
          </a:lstStyle>
          <a:p>
            <a:pPr>
              <a:defRPr/>
            </a:pPr>
            <a:fld id="{2EB4DC49-AA4F-4FA3-8703-BB41D3623113}" type="slidenum">
              <a:rPr lang="en-US"/>
              <a:pPr>
                <a:defRPr/>
              </a:pPr>
              <a:t>‹#›</a:t>
            </a:fld>
            <a:endParaRPr lang="en-US"/>
          </a:p>
        </p:txBody>
      </p:sp>
    </p:spTree>
    <p:extLst>
      <p:ext uri="{BB962C8B-B14F-4D97-AF65-F5344CB8AC3E}">
        <p14:creationId xmlns:p14="http://schemas.microsoft.com/office/powerpoint/2010/main" val="1693744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7" descr="Blue Wa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8785" b="24585"/>
          <a:stretch>
            <a:fillRect/>
          </a:stretch>
        </p:blipFill>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userDrawn="1"/>
        </p:nvSpPr>
        <p:spPr bwMode="auto">
          <a:xfrm>
            <a:off x="0" y="76200"/>
            <a:ext cx="914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sz="1100" b="1" baseline="0" smtClean="0">
                <a:solidFill>
                  <a:schemeClr val="bg1"/>
                </a:solidFill>
              </a:rPr>
              <a:t>B     O     N     N     E     V     I     L     L     E             P     O     W     E     R             A     D     M     I     N     I     S     T     R     A     T     I     O     N</a:t>
            </a:r>
          </a:p>
        </p:txBody>
      </p:sp>
      <p:sp>
        <p:nvSpPr>
          <p:cNvPr id="6" name="Rectangle 44"/>
          <p:cNvSpPr>
            <a:spLocks noChangeArrowheads="1"/>
          </p:cNvSpPr>
          <p:nvPr userDrawn="1"/>
        </p:nvSpPr>
        <p:spPr bwMode="auto">
          <a:xfrm>
            <a:off x="0" y="381000"/>
            <a:ext cx="9144000" cy="76200"/>
          </a:xfrm>
          <a:prstGeom prst="rect">
            <a:avLst/>
          </a:prstGeom>
          <a:solidFill>
            <a:srgbClr val="C1D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 name="Rectangle 2"/>
          <p:cNvSpPr>
            <a:spLocks noGrp="1" noChangeArrowheads="1"/>
          </p:cNvSpPr>
          <p:nvPr>
            <p:ph type="ctrTitle"/>
          </p:nvPr>
        </p:nvSpPr>
        <p:spPr>
          <a:xfrm>
            <a:off x="685800" y="1958975"/>
            <a:ext cx="7772400" cy="1470025"/>
          </a:xfrm>
        </p:spPr>
        <p:txBody>
          <a:bodyPr/>
          <a:lstStyle>
            <a:lvl1pPr>
              <a:defRPr>
                <a:solidFill>
                  <a:schemeClr val="bg1"/>
                </a:solidFill>
              </a:defRPr>
            </a:lvl1pPr>
          </a:lstStyle>
          <a:p>
            <a:r>
              <a:rPr lang="en-US"/>
              <a:t>Click to edit Master title style</a:t>
            </a:r>
          </a:p>
        </p:txBody>
      </p:sp>
      <p:sp>
        <p:nvSpPr>
          <p:cNvPr id="4099" name="Rectangle 3"/>
          <p:cNvSpPr>
            <a:spLocks noGrp="1" noChangeArrowheads="1"/>
          </p:cNvSpPr>
          <p:nvPr>
            <p:ph type="subTitle" idx="1"/>
          </p:nvPr>
        </p:nvSpPr>
        <p:spPr>
          <a:xfrm>
            <a:off x="1371600" y="4114800"/>
            <a:ext cx="6400800" cy="1524000"/>
          </a:xfrm>
        </p:spPr>
        <p:txBody>
          <a:bodyPr/>
          <a:lstStyle>
            <a:lvl1pPr marL="0" indent="0" algn="ctr">
              <a:buFont typeface="Wingdings" pitchFamily="2" charset="2"/>
              <a:buNone/>
              <a:defRPr>
                <a:solidFill>
                  <a:schemeClr val="bg1"/>
                </a:solidFill>
              </a:defRPr>
            </a:lvl1pPr>
          </a:lstStyle>
          <a:p>
            <a:r>
              <a:rPr lang="en-US"/>
              <a:t>Click to edit Master subtitle style</a:t>
            </a:r>
          </a:p>
        </p:txBody>
      </p:sp>
      <p:sp>
        <p:nvSpPr>
          <p:cNvPr id="7" name="Rectangle 4"/>
          <p:cNvSpPr>
            <a:spLocks noGrp="1" noChangeArrowheads="1"/>
          </p:cNvSpPr>
          <p:nvPr>
            <p:ph type="dt" sz="half" idx="10"/>
          </p:nvPr>
        </p:nvSpPr>
        <p:spPr/>
        <p:txBody>
          <a:bodyPr/>
          <a:lstStyle>
            <a:lvl1pPr>
              <a:defRPr smtClean="0"/>
            </a:lvl1pPr>
          </a:lstStyle>
          <a:p>
            <a:pPr>
              <a:defRPr/>
            </a:pPr>
            <a:fld id="{4CA8EA3A-FA17-4F68-B4A1-183C500E09EA}" type="datetime1">
              <a:rPr lang="en-US"/>
              <a:pPr>
                <a:defRPr/>
              </a:pPr>
              <a:t>4/8/2014</a:t>
            </a:fld>
            <a:endParaRPr lang="en-US"/>
          </a:p>
        </p:txBody>
      </p:sp>
    </p:spTree>
    <p:extLst>
      <p:ext uri="{BB962C8B-B14F-4D97-AF65-F5344CB8AC3E}">
        <p14:creationId xmlns:p14="http://schemas.microsoft.com/office/powerpoint/2010/main" val="423381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p:nvSpPr>
        <p:spPr bwMode="auto">
          <a:xfrm>
            <a:off x="0" y="0"/>
            <a:ext cx="9144000" cy="672747"/>
          </a:xfrm>
          <a:prstGeom prst="rect">
            <a:avLst/>
          </a:prstGeom>
          <a:pattFill prst="ltHorz">
            <a:fgClr>
              <a:schemeClr val="bg1"/>
            </a:fgClr>
            <a:bgClr>
              <a:srgbClr val="D9EEF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871" tIns="41435" rIns="82871" bIns="41435" anchor="ctr"/>
          <a:lstStyle/>
          <a:p>
            <a:pPr algn="ctr">
              <a:spcBef>
                <a:spcPct val="20000"/>
              </a:spcBef>
              <a:spcAft>
                <a:spcPct val="20000"/>
              </a:spcAft>
              <a:buSzPct val="75000"/>
              <a:buFont typeface="Wingdings" pitchFamily="2" charset="2"/>
              <a:buChar char="q"/>
            </a:pPr>
            <a:endParaRPr lang="en-US" b="1" baseline="0" smtClean="0">
              <a:solidFill>
                <a:srgbClr val="000000"/>
              </a:solidFill>
            </a:endParaRPr>
          </a:p>
        </p:txBody>
      </p:sp>
      <p:pic>
        <p:nvPicPr>
          <p:cNvPr id="5" name="Picture 11" descr="BPA Logo - new colors - cmyk---4 no tex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2727" y="6284229"/>
            <a:ext cx="623455" cy="43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2"/>
          <p:cNvSpPr txBox="1">
            <a:spLocks noChangeArrowheads="1"/>
          </p:cNvSpPr>
          <p:nvPr/>
        </p:nvSpPr>
        <p:spPr bwMode="auto">
          <a:xfrm>
            <a:off x="7342909" y="6387508"/>
            <a:ext cx="990023" cy="229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829" tIns="45418" rIns="90829" bIns="45418">
            <a:spAutoFit/>
          </a:bodyPr>
          <a:lstStyle>
            <a:lvl1pPr algn="l" defTabSz="1008063">
              <a:spcBef>
                <a:spcPct val="0"/>
              </a:spcBef>
              <a:spcAft>
                <a:spcPct val="0"/>
              </a:spcAft>
              <a:defRPr>
                <a:solidFill>
                  <a:schemeClr val="tx1"/>
                </a:solidFill>
                <a:latin typeface="Arial" charset="0"/>
              </a:defRPr>
            </a:lvl1pPr>
            <a:lvl2pPr marL="504825" algn="l" defTabSz="1008063">
              <a:spcBef>
                <a:spcPct val="0"/>
              </a:spcBef>
              <a:spcAft>
                <a:spcPct val="0"/>
              </a:spcAft>
              <a:defRPr>
                <a:solidFill>
                  <a:schemeClr val="tx1"/>
                </a:solidFill>
                <a:latin typeface="Arial" charset="0"/>
              </a:defRPr>
            </a:lvl2pPr>
            <a:lvl3pPr marL="1008063" algn="l" defTabSz="1008063">
              <a:spcBef>
                <a:spcPct val="0"/>
              </a:spcBef>
              <a:spcAft>
                <a:spcPct val="0"/>
              </a:spcAft>
              <a:defRPr>
                <a:solidFill>
                  <a:schemeClr val="tx1"/>
                </a:solidFill>
                <a:latin typeface="Arial" charset="0"/>
              </a:defRPr>
            </a:lvl3pPr>
            <a:lvl4pPr marL="1512888" algn="l" defTabSz="1008063">
              <a:spcBef>
                <a:spcPct val="0"/>
              </a:spcBef>
              <a:spcAft>
                <a:spcPct val="0"/>
              </a:spcAft>
              <a:defRPr>
                <a:solidFill>
                  <a:schemeClr val="tx1"/>
                </a:solidFill>
                <a:latin typeface="Arial" charset="0"/>
              </a:defRPr>
            </a:lvl4pPr>
            <a:lvl5pPr marL="2016125" algn="l" defTabSz="1008063">
              <a:spcBef>
                <a:spcPct val="0"/>
              </a:spcBef>
              <a:spcAft>
                <a:spcPct val="0"/>
              </a:spcAft>
              <a:defRPr>
                <a:solidFill>
                  <a:schemeClr val="tx1"/>
                </a:solidFill>
                <a:latin typeface="Arial" charset="0"/>
              </a:defRPr>
            </a:lvl5pPr>
            <a:lvl6pPr marL="2473325" defTabSz="1008063" fontAlgn="base">
              <a:spcBef>
                <a:spcPct val="0"/>
              </a:spcBef>
              <a:spcAft>
                <a:spcPct val="0"/>
              </a:spcAft>
              <a:defRPr>
                <a:solidFill>
                  <a:schemeClr val="tx1"/>
                </a:solidFill>
                <a:latin typeface="Arial" charset="0"/>
              </a:defRPr>
            </a:lvl6pPr>
            <a:lvl7pPr marL="2930525" defTabSz="1008063" fontAlgn="base">
              <a:spcBef>
                <a:spcPct val="0"/>
              </a:spcBef>
              <a:spcAft>
                <a:spcPct val="0"/>
              </a:spcAft>
              <a:defRPr>
                <a:solidFill>
                  <a:schemeClr val="tx1"/>
                </a:solidFill>
                <a:latin typeface="Arial" charset="0"/>
              </a:defRPr>
            </a:lvl7pPr>
            <a:lvl8pPr marL="3387725" defTabSz="1008063" fontAlgn="base">
              <a:spcBef>
                <a:spcPct val="0"/>
              </a:spcBef>
              <a:spcAft>
                <a:spcPct val="0"/>
              </a:spcAft>
              <a:defRPr>
                <a:solidFill>
                  <a:schemeClr val="tx1"/>
                </a:solidFill>
                <a:latin typeface="Arial" charset="0"/>
              </a:defRPr>
            </a:lvl8pPr>
            <a:lvl9pPr marL="3844925" defTabSz="1008063" fontAlgn="base">
              <a:spcBef>
                <a:spcPct val="0"/>
              </a:spcBef>
              <a:spcAft>
                <a:spcPct val="0"/>
              </a:spcAft>
              <a:defRPr>
                <a:solidFill>
                  <a:schemeClr val="tx1"/>
                </a:solidFill>
                <a:latin typeface="Arial" charset="0"/>
              </a:defRPr>
            </a:lvl9pPr>
          </a:lstStyle>
          <a:p>
            <a:pPr algn="r">
              <a:spcBef>
                <a:spcPct val="20000"/>
              </a:spcBef>
              <a:spcAft>
                <a:spcPct val="20000"/>
              </a:spcAft>
              <a:defRPr/>
            </a:pPr>
            <a:r>
              <a:rPr lang="en-US" sz="900" baseline="0" smtClean="0">
                <a:solidFill>
                  <a:srgbClr val="808080"/>
                </a:solidFill>
              </a:rPr>
              <a:t>Page </a:t>
            </a:r>
            <a:fld id="{F38B3ABC-BE3F-4775-9087-E283FD387275}" type="slidenum">
              <a:rPr lang="en-US" sz="900" baseline="0" smtClean="0">
                <a:solidFill>
                  <a:srgbClr val="808080"/>
                </a:solidFill>
              </a:rPr>
              <a:pPr algn="r">
                <a:spcBef>
                  <a:spcPct val="20000"/>
                </a:spcBef>
                <a:spcAft>
                  <a:spcPct val="20000"/>
                </a:spcAft>
                <a:defRPr/>
              </a:pPr>
              <a:t>‹#›</a:t>
            </a:fld>
            <a:endParaRPr lang="en-US" sz="900" baseline="0" smtClean="0">
              <a:solidFill>
                <a:srgbClr val="808080"/>
              </a:solidFill>
            </a:endParaRPr>
          </a:p>
        </p:txBody>
      </p:sp>
      <p:sp>
        <p:nvSpPr>
          <p:cNvPr id="7" name="Rectangle 14"/>
          <p:cNvSpPr>
            <a:spLocks noChangeArrowheads="1"/>
          </p:cNvSpPr>
          <p:nvPr/>
        </p:nvSpPr>
        <p:spPr bwMode="auto">
          <a:xfrm>
            <a:off x="1179080" y="6447754"/>
            <a:ext cx="6650182" cy="410246"/>
          </a:xfrm>
          <a:prstGeom prst="rect">
            <a:avLst/>
          </a:prstGeom>
          <a:noFill/>
          <a:ln>
            <a:noFill/>
          </a:ln>
          <a:effectLst/>
          <a:extLst>
            <a:ext uri="{909E8E84-426E-40DD-AFC4-6F175D3DCCD1}">
              <a14:hiddenFill xmlns:a14="http://schemas.microsoft.com/office/drawing/2010/main">
                <a:solidFill>
                  <a:schemeClr val="accent1">
                    <a:alpha val="14902"/>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818" tIns="45413" rIns="90818" bIns="45413"/>
          <a:lstStyle/>
          <a:p>
            <a:pPr algn="ctr" defTabSz="912571"/>
            <a:r>
              <a:rPr lang="en-US" sz="600" b="1" i="1" baseline="0" smtClean="0">
                <a:solidFill>
                  <a:srgbClr val="808080"/>
                </a:solidFill>
              </a:rPr>
              <a:t>DRAFT   PRE-DECISIONAL / INTERNAL USE ONLY</a:t>
            </a:r>
            <a:endParaRPr lang="en-US" sz="600" i="1" baseline="0" smtClean="0">
              <a:solidFill>
                <a:srgbClr val="808080"/>
              </a:solidFill>
            </a:endParaRPr>
          </a:p>
          <a:p>
            <a:pPr algn="ctr" defTabSz="912571"/>
            <a:r>
              <a:rPr lang="en-US" sz="600" i="1" baseline="0" smtClean="0">
                <a:solidFill>
                  <a:srgbClr val="808080"/>
                </a:solidFill>
              </a:rPr>
              <a:t>This information has NOT been made publicly available by BPA and contains BPA-approved Agency Financial Information.</a:t>
            </a:r>
          </a:p>
        </p:txBody>
      </p:sp>
      <p:sp>
        <p:nvSpPr>
          <p:cNvPr id="8" name="Line 15"/>
          <p:cNvSpPr>
            <a:spLocks noChangeShapeType="1"/>
          </p:cNvSpPr>
          <p:nvPr/>
        </p:nvSpPr>
        <p:spPr bwMode="auto">
          <a:xfrm>
            <a:off x="0" y="685657"/>
            <a:ext cx="9144000" cy="0"/>
          </a:xfrm>
          <a:prstGeom prst="line">
            <a:avLst/>
          </a:prstGeom>
          <a:noFill/>
          <a:ln w="15875">
            <a:solidFill>
              <a:srgbClr val="349C6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2224" rIns="0" bIns="32224">
            <a:spAutoFit/>
          </a:bodyPr>
          <a:lstStyle/>
          <a:p>
            <a:pPr algn="ctr">
              <a:spcBef>
                <a:spcPct val="20000"/>
              </a:spcBef>
              <a:spcAft>
                <a:spcPct val="20000"/>
              </a:spcAft>
              <a:buSzPct val="75000"/>
              <a:buFont typeface="Wingdings" pitchFamily="2" charset="2"/>
              <a:buChar char="q"/>
            </a:pPr>
            <a:endParaRPr lang="en-US" b="1" baseline="0" smtClean="0">
              <a:solidFill>
                <a:srgbClr val="000000"/>
              </a:solidFill>
            </a:endParaRPr>
          </a:p>
        </p:txBody>
      </p:sp>
      <p:sp>
        <p:nvSpPr>
          <p:cNvPr id="704515" name="Rectangle 3"/>
          <p:cNvSpPr>
            <a:spLocks noGrp="1" noChangeArrowheads="1"/>
          </p:cNvSpPr>
          <p:nvPr>
            <p:ph type="ctrTitle"/>
          </p:nvPr>
        </p:nvSpPr>
        <p:spPr>
          <a:xfrm>
            <a:off x="685517" y="2130126"/>
            <a:ext cx="7772977" cy="1468854"/>
          </a:xfrm>
        </p:spPr>
        <p:txBody>
          <a:bodyPr/>
          <a:lstStyle>
            <a:lvl1pPr>
              <a:defRPr b="0"/>
            </a:lvl1pPr>
          </a:lstStyle>
          <a:p>
            <a:pPr lvl="0"/>
            <a:r>
              <a:rPr lang="en-US" noProof="0" smtClean="0"/>
              <a:t>Click to edit Master title style</a:t>
            </a:r>
          </a:p>
        </p:txBody>
      </p:sp>
      <p:sp>
        <p:nvSpPr>
          <p:cNvPr id="704516" name="Rectangle 4"/>
          <p:cNvSpPr>
            <a:spLocks noGrp="1" noChangeArrowheads="1"/>
          </p:cNvSpPr>
          <p:nvPr>
            <p:ph type="subTitle" idx="1"/>
          </p:nvPr>
        </p:nvSpPr>
        <p:spPr>
          <a:xfrm>
            <a:off x="1373909" y="3885865"/>
            <a:ext cx="6397625" cy="1754305"/>
          </a:xfrm>
        </p:spPr>
        <p:txBody>
          <a:bodyPr/>
          <a:lstStyle>
            <a:lvl1pPr marL="0" indent="0" algn="ctr">
              <a:defRPr/>
            </a:lvl1pPr>
          </a:lstStyle>
          <a:p>
            <a:pPr lvl="0"/>
            <a:r>
              <a:rPr lang="en-US" noProof="0" smtClean="0"/>
              <a:t>Click to edit Master subtitle style</a:t>
            </a:r>
          </a:p>
        </p:txBody>
      </p:sp>
    </p:spTree>
    <p:extLst>
      <p:ext uri="{BB962C8B-B14F-4D97-AF65-F5344CB8AC3E}">
        <p14:creationId xmlns:p14="http://schemas.microsoft.com/office/powerpoint/2010/main" val="8251445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38642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8" y="4406563"/>
            <a:ext cx="7771534" cy="136270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3038" y="2906151"/>
            <a:ext cx="7771534" cy="1500412"/>
          </a:xfrm>
        </p:spPr>
        <p:txBody>
          <a:bodyPr anchor="b"/>
          <a:lstStyle>
            <a:lvl1pPr marL="0" indent="0">
              <a:buNone/>
              <a:defRPr sz="1800"/>
            </a:lvl1pPr>
            <a:lvl2pPr marL="414353" indent="0">
              <a:buNone/>
              <a:defRPr sz="1600"/>
            </a:lvl2pPr>
            <a:lvl3pPr marL="828707" indent="0">
              <a:buNone/>
              <a:defRPr sz="1500"/>
            </a:lvl3pPr>
            <a:lvl4pPr marL="1243061" indent="0">
              <a:buNone/>
              <a:defRPr sz="1300"/>
            </a:lvl4pPr>
            <a:lvl5pPr marL="1657418" indent="0">
              <a:buNone/>
              <a:defRPr sz="1300"/>
            </a:lvl5pPr>
            <a:lvl6pPr marL="2071771" indent="0">
              <a:buNone/>
              <a:defRPr sz="1300"/>
            </a:lvl6pPr>
            <a:lvl7pPr marL="2486125" indent="0">
              <a:buNone/>
              <a:defRPr sz="1300"/>
            </a:lvl7pPr>
            <a:lvl8pPr marL="2900479" indent="0">
              <a:buNone/>
              <a:defRPr sz="1300"/>
            </a:lvl8pPr>
            <a:lvl9pPr marL="3314833" indent="0">
              <a:buNone/>
              <a:defRPr sz="1300"/>
            </a:lvl9pPr>
          </a:lstStyle>
          <a:p>
            <a:pPr lvl="0"/>
            <a:r>
              <a:rPr lang="en-US" smtClean="0"/>
              <a:t>Click to edit Master text styles</a:t>
            </a:r>
          </a:p>
        </p:txBody>
      </p:sp>
    </p:spTree>
    <p:extLst>
      <p:ext uri="{BB962C8B-B14F-4D97-AF65-F5344CB8AC3E}">
        <p14:creationId xmlns:p14="http://schemas.microsoft.com/office/powerpoint/2010/main" val="2586464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4909" y="876436"/>
            <a:ext cx="4017818" cy="537767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73" y="876436"/>
            <a:ext cx="4019262" cy="537767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05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94" y="273976"/>
            <a:ext cx="8229023" cy="11432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4843"/>
            <a:ext cx="4039465" cy="639755"/>
          </a:xfrm>
        </p:spPr>
        <p:txBody>
          <a:bodyPr anchor="b"/>
          <a:lstStyle>
            <a:lvl1pPr marL="0" indent="0">
              <a:buNone/>
              <a:defRPr sz="2200" b="1"/>
            </a:lvl1pPr>
            <a:lvl2pPr marL="414353" indent="0">
              <a:buNone/>
              <a:defRPr sz="1800" b="1"/>
            </a:lvl2pPr>
            <a:lvl3pPr marL="828707" indent="0">
              <a:buNone/>
              <a:defRPr sz="1600" b="1"/>
            </a:lvl3pPr>
            <a:lvl4pPr marL="1243061" indent="0">
              <a:buNone/>
              <a:defRPr sz="1500" b="1"/>
            </a:lvl4pPr>
            <a:lvl5pPr marL="1657418" indent="0">
              <a:buNone/>
              <a:defRPr sz="1500" b="1"/>
            </a:lvl5pPr>
            <a:lvl6pPr marL="2071771" indent="0">
              <a:buNone/>
              <a:defRPr sz="1500" b="1"/>
            </a:lvl6pPr>
            <a:lvl7pPr marL="2486125" indent="0">
              <a:buNone/>
              <a:defRPr sz="1500" b="1"/>
            </a:lvl7pPr>
            <a:lvl8pPr marL="2900479" indent="0">
              <a:buNone/>
              <a:defRPr sz="1500" b="1"/>
            </a:lvl8pPr>
            <a:lvl9pPr marL="3314833"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489" y="2174598"/>
            <a:ext cx="4039465" cy="3951849"/>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6" y="1534843"/>
            <a:ext cx="4040909" cy="639755"/>
          </a:xfrm>
        </p:spPr>
        <p:txBody>
          <a:bodyPr anchor="b"/>
          <a:lstStyle>
            <a:lvl1pPr marL="0" indent="0">
              <a:buNone/>
              <a:defRPr sz="2200" b="1"/>
            </a:lvl1pPr>
            <a:lvl2pPr marL="414353" indent="0">
              <a:buNone/>
              <a:defRPr sz="1800" b="1"/>
            </a:lvl2pPr>
            <a:lvl3pPr marL="828707" indent="0">
              <a:buNone/>
              <a:defRPr sz="1600" b="1"/>
            </a:lvl3pPr>
            <a:lvl4pPr marL="1243061" indent="0">
              <a:buNone/>
              <a:defRPr sz="1500" b="1"/>
            </a:lvl4pPr>
            <a:lvl5pPr marL="1657418" indent="0">
              <a:buNone/>
              <a:defRPr sz="1500" b="1"/>
            </a:lvl5pPr>
            <a:lvl6pPr marL="2071771" indent="0">
              <a:buNone/>
              <a:defRPr sz="1500" b="1"/>
            </a:lvl6pPr>
            <a:lvl7pPr marL="2486125" indent="0">
              <a:buNone/>
              <a:defRPr sz="1500" b="1"/>
            </a:lvl7pPr>
            <a:lvl8pPr marL="2900479" indent="0">
              <a:buNone/>
              <a:defRPr sz="1500" b="1"/>
            </a:lvl8pPr>
            <a:lvl9pPr marL="3314833"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606" y="2174598"/>
            <a:ext cx="4040909" cy="3951849"/>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03206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98614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sldNum" sz="quarter" idx="10"/>
          </p:nvPr>
        </p:nvSpPr>
        <p:spPr>
          <a:ln/>
        </p:spPr>
        <p:txBody>
          <a:bodyPr/>
          <a:lstStyle>
            <a:lvl1pPr>
              <a:defRPr/>
            </a:lvl1pPr>
          </a:lstStyle>
          <a:p>
            <a:pPr>
              <a:defRPr/>
            </a:pPr>
            <a:fld id="{45D73943-082B-466C-9D97-528C853E68DA}" type="slidenum">
              <a:rPr lang="en-US"/>
              <a:pPr>
                <a:defRPr/>
              </a:pPr>
              <a:t>‹#›</a:t>
            </a:fld>
            <a:endParaRPr lang="en-US"/>
          </a:p>
        </p:txBody>
      </p:sp>
    </p:spTree>
    <p:extLst>
      <p:ext uri="{BB962C8B-B14F-4D97-AF65-F5344CB8AC3E}">
        <p14:creationId xmlns:p14="http://schemas.microsoft.com/office/powerpoint/2010/main" val="35695657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6310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4" y="272547"/>
            <a:ext cx="3007591" cy="116188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2546"/>
            <a:ext cx="5111750" cy="5853901"/>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94" y="1434428"/>
            <a:ext cx="3007591" cy="4692014"/>
          </a:xfrm>
        </p:spPr>
        <p:txBody>
          <a:bodyPr/>
          <a:lstStyle>
            <a:lvl1pPr marL="0" indent="0">
              <a:buNone/>
              <a:defRPr sz="1300"/>
            </a:lvl1pPr>
            <a:lvl2pPr marL="414353" indent="0">
              <a:buNone/>
              <a:defRPr sz="1100"/>
            </a:lvl2pPr>
            <a:lvl3pPr marL="828707" indent="0">
              <a:buNone/>
              <a:defRPr sz="900"/>
            </a:lvl3pPr>
            <a:lvl4pPr marL="1243061" indent="0">
              <a:buNone/>
              <a:defRPr sz="800"/>
            </a:lvl4pPr>
            <a:lvl5pPr marL="1657418" indent="0">
              <a:buNone/>
              <a:defRPr sz="800"/>
            </a:lvl5pPr>
            <a:lvl6pPr marL="2071771" indent="0">
              <a:buNone/>
              <a:defRPr sz="800"/>
            </a:lvl6pPr>
            <a:lvl7pPr marL="2486125" indent="0">
              <a:buNone/>
              <a:defRPr sz="800"/>
            </a:lvl7pPr>
            <a:lvl8pPr marL="2900479" indent="0">
              <a:buNone/>
              <a:defRPr sz="800"/>
            </a:lvl8pPr>
            <a:lvl9pPr marL="3314833" indent="0">
              <a:buNone/>
              <a:defRPr sz="800"/>
            </a:lvl9pPr>
          </a:lstStyle>
          <a:p>
            <a:pPr lvl="0"/>
            <a:r>
              <a:rPr lang="en-US" smtClean="0"/>
              <a:t>Click to edit Master text styles</a:t>
            </a:r>
          </a:p>
        </p:txBody>
      </p:sp>
    </p:spTree>
    <p:extLst>
      <p:ext uri="{BB962C8B-B14F-4D97-AF65-F5344CB8AC3E}">
        <p14:creationId xmlns:p14="http://schemas.microsoft.com/office/powerpoint/2010/main" val="14736793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7" y="4801030"/>
            <a:ext cx="5486977" cy="566599"/>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37" y="612507"/>
            <a:ext cx="5486977" cy="4115373"/>
          </a:xfrm>
        </p:spPr>
        <p:txBody>
          <a:bodyPr/>
          <a:lstStyle>
            <a:lvl1pPr marL="0" indent="0">
              <a:buNone/>
              <a:defRPr sz="2900"/>
            </a:lvl1pPr>
            <a:lvl2pPr marL="414353" indent="0">
              <a:buNone/>
              <a:defRPr sz="2500"/>
            </a:lvl2pPr>
            <a:lvl3pPr marL="828707" indent="0">
              <a:buNone/>
              <a:defRPr sz="2200"/>
            </a:lvl3pPr>
            <a:lvl4pPr marL="1243061" indent="0">
              <a:buNone/>
              <a:defRPr sz="1800"/>
            </a:lvl4pPr>
            <a:lvl5pPr marL="1657418" indent="0">
              <a:buNone/>
              <a:defRPr sz="1800"/>
            </a:lvl5pPr>
            <a:lvl6pPr marL="2071771" indent="0">
              <a:buNone/>
              <a:defRPr sz="1800"/>
            </a:lvl6pPr>
            <a:lvl7pPr marL="2486125" indent="0">
              <a:buNone/>
              <a:defRPr sz="1800"/>
            </a:lvl7pPr>
            <a:lvl8pPr marL="2900479" indent="0">
              <a:buNone/>
              <a:defRPr sz="1800"/>
            </a:lvl8pPr>
            <a:lvl9pPr marL="3314833" indent="0">
              <a:buNone/>
              <a:defRPr sz="1800"/>
            </a:lvl9pPr>
          </a:lstStyle>
          <a:p>
            <a:pPr lvl="0"/>
            <a:endParaRPr lang="en-US" noProof="0" smtClean="0"/>
          </a:p>
        </p:txBody>
      </p:sp>
      <p:sp>
        <p:nvSpPr>
          <p:cNvPr id="4" name="Text Placeholder 3"/>
          <p:cNvSpPr>
            <a:spLocks noGrp="1"/>
          </p:cNvSpPr>
          <p:nvPr>
            <p:ph type="body" sz="half" idx="2"/>
          </p:nvPr>
        </p:nvSpPr>
        <p:spPr>
          <a:xfrm>
            <a:off x="1792437" y="5367629"/>
            <a:ext cx="5486977" cy="804714"/>
          </a:xfrm>
        </p:spPr>
        <p:txBody>
          <a:bodyPr/>
          <a:lstStyle>
            <a:lvl1pPr marL="0" indent="0">
              <a:buNone/>
              <a:defRPr sz="1300"/>
            </a:lvl1pPr>
            <a:lvl2pPr marL="414353" indent="0">
              <a:buNone/>
              <a:defRPr sz="1100"/>
            </a:lvl2pPr>
            <a:lvl3pPr marL="828707" indent="0">
              <a:buNone/>
              <a:defRPr sz="900"/>
            </a:lvl3pPr>
            <a:lvl4pPr marL="1243061" indent="0">
              <a:buNone/>
              <a:defRPr sz="800"/>
            </a:lvl4pPr>
            <a:lvl5pPr marL="1657418" indent="0">
              <a:buNone/>
              <a:defRPr sz="800"/>
            </a:lvl5pPr>
            <a:lvl6pPr marL="2071771" indent="0">
              <a:buNone/>
              <a:defRPr sz="800"/>
            </a:lvl6pPr>
            <a:lvl7pPr marL="2486125" indent="0">
              <a:buNone/>
              <a:defRPr sz="800"/>
            </a:lvl7pPr>
            <a:lvl8pPr marL="2900479" indent="0">
              <a:buNone/>
              <a:defRPr sz="800"/>
            </a:lvl8pPr>
            <a:lvl9pPr marL="3314833" indent="0">
              <a:buNone/>
              <a:defRPr sz="800"/>
            </a:lvl9pPr>
          </a:lstStyle>
          <a:p>
            <a:pPr lvl="0"/>
            <a:r>
              <a:rPr lang="en-US" smtClean="0"/>
              <a:t>Click to edit Master text styles</a:t>
            </a:r>
          </a:p>
        </p:txBody>
      </p:sp>
    </p:spTree>
    <p:extLst>
      <p:ext uri="{BB962C8B-B14F-4D97-AF65-F5344CB8AC3E}">
        <p14:creationId xmlns:p14="http://schemas.microsoft.com/office/powerpoint/2010/main" val="38914839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241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9671" y="134842"/>
            <a:ext cx="2060864" cy="61192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5636" y="134842"/>
            <a:ext cx="6045489" cy="61192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5868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03438"/>
            <a:ext cx="4038600" cy="3763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03438"/>
            <a:ext cx="4038600" cy="3763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sldNum" sz="quarter" idx="10"/>
          </p:nvPr>
        </p:nvSpPr>
        <p:spPr>
          <a:ln/>
        </p:spPr>
        <p:txBody>
          <a:bodyPr/>
          <a:lstStyle>
            <a:lvl1pPr>
              <a:defRPr/>
            </a:lvl1pPr>
          </a:lstStyle>
          <a:p>
            <a:pPr>
              <a:defRPr/>
            </a:pPr>
            <a:fld id="{17D4805C-499A-4A14-B76D-E985BDE85FD0}" type="slidenum">
              <a:rPr lang="en-US"/>
              <a:pPr>
                <a:defRPr/>
              </a:pPr>
              <a:t>‹#›</a:t>
            </a:fld>
            <a:endParaRPr lang="en-US"/>
          </a:p>
        </p:txBody>
      </p:sp>
    </p:spTree>
    <p:extLst>
      <p:ext uri="{BB962C8B-B14F-4D97-AF65-F5344CB8AC3E}">
        <p14:creationId xmlns:p14="http://schemas.microsoft.com/office/powerpoint/2010/main" val="4030302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sldNum" sz="quarter" idx="10"/>
          </p:nvPr>
        </p:nvSpPr>
        <p:spPr>
          <a:ln/>
        </p:spPr>
        <p:txBody>
          <a:bodyPr/>
          <a:lstStyle>
            <a:lvl1pPr>
              <a:defRPr/>
            </a:lvl1pPr>
          </a:lstStyle>
          <a:p>
            <a:pPr>
              <a:defRPr/>
            </a:pPr>
            <a:fld id="{74C0F822-9E2D-4ECC-8EC0-893E6C2A6CA8}" type="slidenum">
              <a:rPr lang="en-US"/>
              <a:pPr>
                <a:defRPr/>
              </a:pPr>
              <a:t>‹#›</a:t>
            </a:fld>
            <a:endParaRPr lang="en-US"/>
          </a:p>
        </p:txBody>
      </p:sp>
    </p:spTree>
    <p:extLst>
      <p:ext uri="{BB962C8B-B14F-4D97-AF65-F5344CB8AC3E}">
        <p14:creationId xmlns:p14="http://schemas.microsoft.com/office/powerpoint/2010/main" val="964100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sldNum" sz="quarter" idx="10"/>
          </p:nvPr>
        </p:nvSpPr>
        <p:spPr>
          <a:ln/>
        </p:spPr>
        <p:txBody>
          <a:bodyPr/>
          <a:lstStyle>
            <a:lvl1pPr>
              <a:defRPr/>
            </a:lvl1pPr>
          </a:lstStyle>
          <a:p>
            <a:pPr>
              <a:defRPr/>
            </a:pPr>
            <a:fld id="{11F3FF10-9703-44FD-B93E-87113540BF70}" type="slidenum">
              <a:rPr lang="en-US"/>
              <a:pPr>
                <a:defRPr/>
              </a:pPr>
              <a:t>‹#›</a:t>
            </a:fld>
            <a:endParaRPr lang="en-US"/>
          </a:p>
        </p:txBody>
      </p:sp>
    </p:spTree>
    <p:extLst>
      <p:ext uri="{BB962C8B-B14F-4D97-AF65-F5344CB8AC3E}">
        <p14:creationId xmlns:p14="http://schemas.microsoft.com/office/powerpoint/2010/main" val="543966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sldNum" sz="quarter" idx="10"/>
          </p:nvPr>
        </p:nvSpPr>
        <p:spPr>
          <a:ln/>
        </p:spPr>
        <p:txBody>
          <a:bodyPr/>
          <a:lstStyle>
            <a:lvl1pPr>
              <a:defRPr/>
            </a:lvl1pPr>
          </a:lstStyle>
          <a:p>
            <a:pPr>
              <a:defRPr/>
            </a:pPr>
            <a:fld id="{416BB1FB-DBF7-429C-9930-C3607368F10B}" type="slidenum">
              <a:rPr lang="en-US"/>
              <a:pPr>
                <a:defRPr/>
              </a:pPr>
              <a:t>‹#›</a:t>
            </a:fld>
            <a:endParaRPr lang="en-US"/>
          </a:p>
        </p:txBody>
      </p:sp>
    </p:spTree>
    <p:extLst>
      <p:ext uri="{BB962C8B-B14F-4D97-AF65-F5344CB8AC3E}">
        <p14:creationId xmlns:p14="http://schemas.microsoft.com/office/powerpoint/2010/main" val="1258446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sldNum" sz="quarter" idx="10"/>
          </p:nvPr>
        </p:nvSpPr>
        <p:spPr>
          <a:ln/>
        </p:spPr>
        <p:txBody>
          <a:bodyPr/>
          <a:lstStyle>
            <a:lvl1pPr>
              <a:defRPr/>
            </a:lvl1pPr>
          </a:lstStyle>
          <a:p>
            <a:pPr>
              <a:defRPr/>
            </a:pPr>
            <a:fld id="{2638C520-123E-46B4-AADE-42F4C473E0F0}" type="slidenum">
              <a:rPr lang="en-US"/>
              <a:pPr>
                <a:defRPr/>
              </a:pPr>
              <a:t>‹#›</a:t>
            </a:fld>
            <a:endParaRPr lang="en-US"/>
          </a:p>
        </p:txBody>
      </p:sp>
    </p:spTree>
    <p:extLst>
      <p:ext uri="{BB962C8B-B14F-4D97-AF65-F5344CB8AC3E}">
        <p14:creationId xmlns:p14="http://schemas.microsoft.com/office/powerpoint/2010/main" val="4293975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sldNum" sz="quarter" idx="10"/>
          </p:nvPr>
        </p:nvSpPr>
        <p:spPr>
          <a:ln/>
        </p:spPr>
        <p:txBody>
          <a:bodyPr/>
          <a:lstStyle>
            <a:lvl1pPr>
              <a:defRPr/>
            </a:lvl1pPr>
          </a:lstStyle>
          <a:p>
            <a:pPr>
              <a:defRPr/>
            </a:pPr>
            <a:fld id="{48B31DD6-9C82-4AC2-97A1-210D8CF5BF16}" type="slidenum">
              <a:rPr lang="en-US"/>
              <a:pPr>
                <a:defRPr/>
              </a:pPr>
              <a:t>‹#›</a:t>
            </a:fld>
            <a:endParaRPr lang="en-US"/>
          </a:p>
        </p:txBody>
      </p:sp>
    </p:spTree>
    <p:extLst>
      <p:ext uri="{BB962C8B-B14F-4D97-AF65-F5344CB8AC3E}">
        <p14:creationId xmlns:p14="http://schemas.microsoft.com/office/powerpoint/2010/main" val="2408009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e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838200"/>
            <a:ext cx="9144000" cy="715963"/>
          </a:xfrm>
          <a:prstGeom prst="rect">
            <a:avLst/>
          </a:prstGeom>
          <a:noFill/>
          <a:ln>
            <a:noFill/>
          </a:ln>
          <a:extLst>
            <a:ext uri="{909E8E84-426E-40DD-AFC4-6F175D3DCCD1}">
              <a14:hiddenFill xmlns:a14="http://schemas.microsoft.com/office/drawing/2010/main">
                <a:solidFill>
                  <a:srgbClr val="C1D82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2103438"/>
            <a:ext cx="8229600" cy="376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AutoShape 8"/>
          <p:cNvSpPr>
            <a:spLocks noChangeArrowheads="1"/>
          </p:cNvSpPr>
          <p:nvPr/>
        </p:nvSpPr>
        <p:spPr bwMode="auto">
          <a:xfrm rot="10800000">
            <a:off x="7620000" y="6096000"/>
            <a:ext cx="1066800" cy="76200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aseline="0"/>
          </a:p>
        </p:txBody>
      </p:sp>
      <p:sp>
        <p:nvSpPr>
          <p:cNvPr id="1041" name="Rectangle 17"/>
          <p:cNvSpPr>
            <a:spLocks noGrp="1" noChangeArrowheads="1"/>
          </p:cNvSpPr>
          <p:nvPr>
            <p:ph type="sldNum" sz="quarter" idx="4"/>
          </p:nvPr>
        </p:nvSpPr>
        <p:spPr bwMode="auto">
          <a:xfrm>
            <a:off x="8077200" y="6477000"/>
            <a:ext cx="67945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aseline="0" smtClean="0"/>
            </a:lvl1pPr>
          </a:lstStyle>
          <a:p>
            <a:pPr>
              <a:defRPr/>
            </a:pPr>
            <a:fld id="{6D03FA06-112A-4CAD-87C1-5BD83A2C57D6}" type="slidenum">
              <a:rPr lang="en-US"/>
              <a:pPr>
                <a:defRPr/>
              </a:pPr>
              <a:t>‹#›</a:t>
            </a:fld>
            <a:endParaRPr lang="en-US"/>
          </a:p>
        </p:txBody>
      </p:sp>
      <p:sp>
        <p:nvSpPr>
          <p:cNvPr id="1030" name="Rectangle 14"/>
          <p:cNvSpPr>
            <a:spLocks noChangeArrowheads="1"/>
          </p:cNvSpPr>
          <p:nvPr userDrawn="1"/>
        </p:nvSpPr>
        <p:spPr bwMode="auto">
          <a:xfrm>
            <a:off x="0" y="381000"/>
            <a:ext cx="9144000" cy="76200"/>
          </a:xfrm>
          <a:prstGeom prst="rect">
            <a:avLst/>
          </a:prstGeom>
          <a:solidFill>
            <a:srgbClr val="C1D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1" name="Text Box 7"/>
          <p:cNvSpPr txBox="1">
            <a:spLocks noChangeArrowheads="1"/>
          </p:cNvSpPr>
          <p:nvPr userDrawn="1"/>
        </p:nvSpPr>
        <p:spPr bwMode="auto">
          <a:xfrm>
            <a:off x="0" y="76200"/>
            <a:ext cx="914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sz="1100" baseline="0" smtClean="0"/>
              <a:t>B     O     N     N     E     V     I     L     L     E             P     O     W     E     R             A     D     M     I     N     I     S     T     R     A     T     I     O     N</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1"/>
          </a:solidFill>
          <a:latin typeface="Arial" charset="0"/>
        </a:defRPr>
      </a:lvl2pPr>
      <a:lvl3pPr algn="ctr" rtl="0" eaLnBrk="0" fontAlgn="base" hangingPunct="0">
        <a:spcBef>
          <a:spcPct val="0"/>
        </a:spcBef>
        <a:spcAft>
          <a:spcPct val="0"/>
        </a:spcAft>
        <a:defRPr sz="4000">
          <a:solidFill>
            <a:schemeClr val="tx1"/>
          </a:solidFill>
          <a:latin typeface="Arial" charset="0"/>
        </a:defRPr>
      </a:lvl3pPr>
      <a:lvl4pPr algn="ctr" rtl="0" eaLnBrk="0" fontAlgn="base" hangingPunct="0">
        <a:spcBef>
          <a:spcPct val="0"/>
        </a:spcBef>
        <a:spcAft>
          <a:spcPct val="0"/>
        </a:spcAft>
        <a:defRPr sz="4000">
          <a:solidFill>
            <a:schemeClr val="tx1"/>
          </a:solidFill>
          <a:latin typeface="Arial" charset="0"/>
        </a:defRPr>
      </a:lvl4pPr>
      <a:lvl5pPr algn="ctr" rtl="0" eaLnBrk="0" fontAlgn="base" hangingPunct="0">
        <a:spcBef>
          <a:spcPct val="0"/>
        </a:spcBef>
        <a:spcAft>
          <a:spcPct val="0"/>
        </a:spcAft>
        <a:defRPr sz="4000">
          <a:solidFill>
            <a:schemeClr val="tx1"/>
          </a:solidFill>
          <a:latin typeface="Arial" charset="0"/>
        </a:defRPr>
      </a:lvl5pPr>
      <a:lvl6pPr marL="457200" algn="ctr" rtl="0" eaLnBrk="0" fontAlgn="base" hangingPunct="0">
        <a:spcBef>
          <a:spcPct val="0"/>
        </a:spcBef>
        <a:spcAft>
          <a:spcPct val="0"/>
        </a:spcAft>
        <a:defRPr sz="4000">
          <a:solidFill>
            <a:schemeClr val="tx1"/>
          </a:solidFill>
          <a:latin typeface="Arial" charset="0"/>
        </a:defRPr>
      </a:lvl6pPr>
      <a:lvl7pPr marL="914400" algn="ctr" rtl="0" eaLnBrk="0" fontAlgn="base" hangingPunct="0">
        <a:spcBef>
          <a:spcPct val="0"/>
        </a:spcBef>
        <a:spcAft>
          <a:spcPct val="0"/>
        </a:spcAft>
        <a:defRPr sz="4000">
          <a:solidFill>
            <a:schemeClr val="tx1"/>
          </a:solidFill>
          <a:latin typeface="Arial" charset="0"/>
        </a:defRPr>
      </a:lvl7pPr>
      <a:lvl8pPr marL="1371600" algn="ctr" rtl="0" eaLnBrk="0" fontAlgn="base" hangingPunct="0">
        <a:spcBef>
          <a:spcPct val="0"/>
        </a:spcBef>
        <a:spcAft>
          <a:spcPct val="0"/>
        </a:spcAft>
        <a:defRPr sz="4000">
          <a:solidFill>
            <a:schemeClr val="tx1"/>
          </a:solidFill>
          <a:latin typeface="Arial" charset="0"/>
        </a:defRPr>
      </a:lvl8pPr>
      <a:lvl9pPr marL="1828800" algn="ctr" rtl="0" eaLnBrk="0" fontAlgn="base" hangingPunct="0">
        <a:spcBef>
          <a:spcPct val="0"/>
        </a:spcBef>
        <a:spcAft>
          <a:spcPct val="0"/>
        </a:spcAft>
        <a:defRPr sz="40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Verdana"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AutoShape 8"/>
          <p:cNvSpPr>
            <a:spLocks noChangeArrowheads="1"/>
          </p:cNvSpPr>
          <p:nvPr/>
        </p:nvSpPr>
        <p:spPr bwMode="auto">
          <a:xfrm rot="10800000">
            <a:off x="7620000" y="6096000"/>
            <a:ext cx="1066800" cy="76200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aseline="0"/>
          </a:p>
        </p:txBody>
      </p:sp>
      <p:sp>
        <p:nvSpPr>
          <p:cNvPr id="2051" name="Rectangle 2"/>
          <p:cNvSpPr>
            <a:spLocks noGrp="1" noChangeArrowheads="1"/>
          </p:cNvSpPr>
          <p:nvPr>
            <p:ph type="title"/>
          </p:nvPr>
        </p:nvSpPr>
        <p:spPr bwMode="auto">
          <a:xfrm>
            <a:off x="0" y="838200"/>
            <a:ext cx="9144000" cy="715963"/>
          </a:xfrm>
          <a:prstGeom prst="rect">
            <a:avLst/>
          </a:prstGeom>
          <a:noFill/>
          <a:ln>
            <a:noFill/>
          </a:ln>
          <a:extLst>
            <a:ext uri="{909E8E84-426E-40DD-AFC4-6F175D3DCCD1}">
              <a14:hiddenFill xmlns:a14="http://schemas.microsoft.com/office/drawing/2010/main">
                <a:solidFill>
                  <a:srgbClr val="C1D82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57200" y="2103438"/>
            <a:ext cx="8229600" cy="376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83" name="Text Box 7"/>
          <p:cNvSpPr txBox="1">
            <a:spLocks noChangeArrowheads="1"/>
          </p:cNvSpPr>
          <p:nvPr userDrawn="1"/>
        </p:nvSpPr>
        <p:spPr bwMode="auto">
          <a:xfrm>
            <a:off x="0" y="76200"/>
            <a:ext cx="914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sz="1100" baseline="0" smtClean="0"/>
              <a:t>B     O     N     N     E     V     I     L     L     E             P     O     W     E     R             A     D     M     I     N     I     S     T     R     A     T     I     O     N</a:t>
            </a:r>
          </a:p>
        </p:txBody>
      </p:sp>
      <p:sp>
        <p:nvSpPr>
          <p:cNvPr id="1041" name="Rectangle 17"/>
          <p:cNvSpPr>
            <a:spLocks noGrp="1" noChangeArrowheads="1"/>
          </p:cNvSpPr>
          <p:nvPr>
            <p:ph type="sldNum" sz="quarter" idx="4"/>
          </p:nvPr>
        </p:nvSpPr>
        <p:spPr bwMode="auto">
          <a:xfrm>
            <a:off x="8077200" y="6477000"/>
            <a:ext cx="67945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aseline="0" smtClean="0"/>
            </a:lvl1pPr>
          </a:lstStyle>
          <a:p>
            <a:pPr>
              <a:defRPr/>
            </a:pPr>
            <a:fld id="{CEFA06B2-3274-4A07-A155-E8E722CAE1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1"/>
          </a:solidFill>
          <a:latin typeface="Arial" charset="0"/>
        </a:defRPr>
      </a:lvl2pPr>
      <a:lvl3pPr algn="ctr" rtl="0" eaLnBrk="0" fontAlgn="base" hangingPunct="0">
        <a:spcBef>
          <a:spcPct val="0"/>
        </a:spcBef>
        <a:spcAft>
          <a:spcPct val="0"/>
        </a:spcAft>
        <a:defRPr sz="4000">
          <a:solidFill>
            <a:schemeClr val="tx1"/>
          </a:solidFill>
          <a:latin typeface="Arial" charset="0"/>
        </a:defRPr>
      </a:lvl3pPr>
      <a:lvl4pPr algn="ctr" rtl="0" eaLnBrk="0" fontAlgn="base" hangingPunct="0">
        <a:spcBef>
          <a:spcPct val="0"/>
        </a:spcBef>
        <a:spcAft>
          <a:spcPct val="0"/>
        </a:spcAft>
        <a:defRPr sz="4000">
          <a:solidFill>
            <a:schemeClr val="tx1"/>
          </a:solidFill>
          <a:latin typeface="Arial" charset="0"/>
        </a:defRPr>
      </a:lvl4pPr>
      <a:lvl5pPr algn="ctr" rtl="0" eaLnBrk="0" fontAlgn="base" hangingPunct="0">
        <a:spcBef>
          <a:spcPct val="0"/>
        </a:spcBef>
        <a:spcAft>
          <a:spcPct val="0"/>
        </a:spcAft>
        <a:defRPr sz="4000">
          <a:solidFill>
            <a:schemeClr val="tx1"/>
          </a:solidFill>
          <a:latin typeface="Arial" charset="0"/>
        </a:defRPr>
      </a:lvl5pPr>
      <a:lvl6pPr marL="457200" algn="ctr" rtl="0" eaLnBrk="0" fontAlgn="base" hangingPunct="0">
        <a:spcBef>
          <a:spcPct val="0"/>
        </a:spcBef>
        <a:spcAft>
          <a:spcPct val="0"/>
        </a:spcAft>
        <a:defRPr sz="4000">
          <a:solidFill>
            <a:schemeClr val="tx1"/>
          </a:solidFill>
          <a:latin typeface="Arial" charset="0"/>
        </a:defRPr>
      </a:lvl6pPr>
      <a:lvl7pPr marL="914400" algn="ctr" rtl="0" eaLnBrk="0" fontAlgn="base" hangingPunct="0">
        <a:spcBef>
          <a:spcPct val="0"/>
        </a:spcBef>
        <a:spcAft>
          <a:spcPct val="0"/>
        </a:spcAft>
        <a:defRPr sz="4000">
          <a:solidFill>
            <a:schemeClr val="tx1"/>
          </a:solidFill>
          <a:latin typeface="Arial" charset="0"/>
        </a:defRPr>
      </a:lvl7pPr>
      <a:lvl8pPr marL="1371600" algn="ctr" rtl="0" eaLnBrk="0" fontAlgn="base" hangingPunct="0">
        <a:spcBef>
          <a:spcPct val="0"/>
        </a:spcBef>
        <a:spcAft>
          <a:spcPct val="0"/>
        </a:spcAft>
        <a:defRPr sz="4000">
          <a:solidFill>
            <a:schemeClr val="tx1"/>
          </a:solidFill>
          <a:latin typeface="Arial" charset="0"/>
        </a:defRPr>
      </a:lvl8pPr>
      <a:lvl9pPr marL="1828800" algn="ctr" rtl="0" eaLnBrk="0" fontAlgn="base" hangingPunct="0">
        <a:spcBef>
          <a:spcPct val="0"/>
        </a:spcBef>
        <a:spcAft>
          <a:spcPct val="0"/>
        </a:spcAft>
        <a:defRPr sz="40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Verdana"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4"/>
          <p:cNvSpPr>
            <a:spLocks noGrp="1" noChangeArrowheads="1"/>
          </p:cNvSpPr>
          <p:nvPr>
            <p:ph type="dt" sz="half" idx="2"/>
          </p:nvPr>
        </p:nvSpPr>
        <p:spPr bwMode="auto">
          <a:xfrm>
            <a:off x="2286000" y="5791200"/>
            <a:ext cx="49530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spcBef>
                <a:spcPct val="20000"/>
              </a:spcBef>
              <a:buClr>
                <a:srgbClr val="0069AA"/>
              </a:buClr>
              <a:buFont typeface="Wingdings" pitchFamily="2" charset="2"/>
              <a:buNone/>
              <a:defRPr sz="2000" baseline="0" smtClean="0">
                <a:solidFill>
                  <a:schemeClr val="bg1"/>
                </a:solidFill>
              </a:defRPr>
            </a:lvl1pPr>
          </a:lstStyle>
          <a:p>
            <a:pPr>
              <a:defRPr/>
            </a:pPr>
            <a:fld id="{2A90E603-575E-4BAA-A6FB-DB49F4C22392}" type="datetime1">
              <a:rPr lang="en-US"/>
              <a:pPr>
                <a:defRPr/>
              </a:pPr>
              <a:t>4/8/2014</a:t>
            </a:fld>
            <a:endParaRPr lang="en-US"/>
          </a:p>
        </p:txBody>
      </p:sp>
    </p:spTree>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4400">
          <a:solidFill>
            <a:srgbClr val="0069AA"/>
          </a:solidFill>
          <a:latin typeface="Arial" charset="0"/>
          <a:ea typeface="+mj-ea"/>
          <a:cs typeface="+mj-cs"/>
        </a:defRPr>
      </a:lvl1pPr>
      <a:lvl2pPr algn="ctr" rtl="0" eaLnBrk="0" fontAlgn="base" hangingPunct="0">
        <a:spcBef>
          <a:spcPct val="0"/>
        </a:spcBef>
        <a:spcAft>
          <a:spcPct val="0"/>
        </a:spcAft>
        <a:defRPr sz="4400">
          <a:solidFill>
            <a:srgbClr val="0069AA"/>
          </a:solidFill>
          <a:latin typeface="Arial" charset="0"/>
        </a:defRPr>
      </a:lvl2pPr>
      <a:lvl3pPr algn="ctr" rtl="0" eaLnBrk="0" fontAlgn="base" hangingPunct="0">
        <a:spcBef>
          <a:spcPct val="0"/>
        </a:spcBef>
        <a:spcAft>
          <a:spcPct val="0"/>
        </a:spcAft>
        <a:defRPr sz="4400">
          <a:solidFill>
            <a:srgbClr val="0069AA"/>
          </a:solidFill>
          <a:latin typeface="Arial" charset="0"/>
        </a:defRPr>
      </a:lvl3pPr>
      <a:lvl4pPr algn="ctr" rtl="0" eaLnBrk="0" fontAlgn="base" hangingPunct="0">
        <a:spcBef>
          <a:spcPct val="0"/>
        </a:spcBef>
        <a:spcAft>
          <a:spcPct val="0"/>
        </a:spcAft>
        <a:defRPr sz="4400">
          <a:solidFill>
            <a:srgbClr val="0069AA"/>
          </a:solidFill>
          <a:latin typeface="Arial" charset="0"/>
        </a:defRPr>
      </a:lvl4pPr>
      <a:lvl5pPr algn="ctr" rtl="0" eaLnBrk="0" fontAlgn="base" hangingPunct="0">
        <a:spcBef>
          <a:spcPct val="0"/>
        </a:spcBef>
        <a:spcAft>
          <a:spcPct val="0"/>
        </a:spcAft>
        <a:defRPr sz="4400">
          <a:solidFill>
            <a:srgbClr val="0069AA"/>
          </a:solidFill>
          <a:latin typeface="Arial" charset="0"/>
        </a:defRPr>
      </a:lvl5pPr>
      <a:lvl6pPr marL="457200" algn="ctr" rtl="0" fontAlgn="base">
        <a:spcBef>
          <a:spcPct val="0"/>
        </a:spcBef>
        <a:spcAft>
          <a:spcPct val="0"/>
        </a:spcAft>
        <a:defRPr sz="4400">
          <a:solidFill>
            <a:srgbClr val="0069AA"/>
          </a:solidFill>
          <a:latin typeface="Arial" charset="0"/>
        </a:defRPr>
      </a:lvl6pPr>
      <a:lvl7pPr marL="914400" algn="ctr" rtl="0" fontAlgn="base">
        <a:spcBef>
          <a:spcPct val="0"/>
        </a:spcBef>
        <a:spcAft>
          <a:spcPct val="0"/>
        </a:spcAft>
        <a:defRPr sz="4400">
          <a:solidFill>
            <a:srgbClr val="0069AA"/>
          </a:solidFill>
          <a:latin typeface="Arial" charset="0"/>
        </a:defRPr>
      </a:lvl7pPr>
      <a:lvl8pPr marL="1371600" algn="ctr" rtl="0" fontAlgn="base">
        <a:spcBef>
          <a:spcPct val="0"/>
        </a:spcBef>
        <a:spcAft>
          <a:spcPct val="0"/>
        </a:spcAft>
        <a:defRPr sz="4400">
          <a:solidFill>
            <a:srgbClr val="0069AA"/>
          </a:solidFill>
          <a:latin typeface="Arial" charset="0"/>
        </a:defRPr>
      </a:lvl8pPr>
      <a:lvl9pPr marL="1828800" algn="ctr" rtl="0" fontAlgn="base">
        <a:spcBef>
          <a:spcPct val="0"/>
        </a:spcBef>
        <a:spcAft>
          <a:spcPct val="0"/>
        </a:spcAft>
        <a:defRPr sz="4400">
          <a:solidFill>
            <a:srgbClr val="0069AA"/>
          </a:solidFill>
          <a:latin typeface="Arial" charset="0"/>
        </a:defRPr>
      </a:lvl9pPr>
    </p:titleStyle>
    <p:bodyStyle>
      <a:lvl1pPr marL="342900" indent="-342900" algn="l" rtl="0" eaLnBrk="0" fontAlgn="base" hangingPunct="0">
        <a:spcBef>
          <a:spcPct val="20000"/>
        </a:spcBef>
        <a:spcAft>
          <a:spcPct val="0"/>
        </a:spcAft>
        <a:buClr>
          <a:srgbClr val="0069AA"/>
        </a:buClr>
        <a:buFont typeface="Wingdings" pitchFamily="2" charset="2"/>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672747"/>
          </a:xfrm>
          <a:prstGeom prst="rect">
            <a:avLst/>
          </a:prstGeom>
          <a:pattFill prst="ltHorz">
            <a:fgClr>
              <a:schemeClr val="bg1"/>
            </a:fgClr>
            <a:bgClr>
              <a:srgbClr val="D9EEF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871" tIns="41435" rIns="82871" bIns="41435" anchor="ctr"/>
          <a:lstStyle/>
          <a:p>
            <a:pPr algn="ctr">
              <a:spcBef>
                <a:spcPct val="20000"/>
              </a:spcBef>
              <a:spcAft>
                <a:spcPct val="20000"/>
              </a:spcAft>
              <a:buSzPct val="75000"/>
              <a:buFont typeface="Wingdings" pitchFamily="2" charset="2"/>
              <a:buChar char="q"/>
            </a:pPr>
            <a:endParaRPr lang="en-US" b="1" baseline="0" smtClean="0">
              <a:solidFill>
                <a:srgbClr val="000000"/>
              </a:solidFill>
            </a:endParaRPr>
          </a:p>
        </p:txBody>
      </p:sp>
      <p:sp>
        <p:nvSpPr>
          <p:cNvPr id="1027" name="Rectangle 3"/>
          <p:cNvSpPr>
            <a:spLocks noGrp="1" noChangeArrowheads="1"/>
          </p:cNvSpPr>
          <p:nvPr>
            <p:ph type="title"/>
          </p:nvPr>
        </p:nvSpPr>
        <p:spPr bwMode="auto">
          <a:xfrm>
            <a:off x="415636" y="134837"/>
            <a:ext cx="8244898" cy="469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3003C"/>
                  </a:outerShdw>
                </a:effectLst>
              </a14:hiddenEffects>
            </a:ext>
          </a:extLst>
        </p:spPr>
        <p:txBody>
          <a:bodyPr vert="horz" wrap="square" lIns="90829" tIns="45418" rIns="90829" bIns="45418"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84909" y="876436"/>
            <a:ext cx="8175625" cy="5377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2700" dir="10800000" algn="ctr" rotWithShape="0">
                    <a:srgbClr val="000066"/>
                  </a:outerShdw>
                </a:effectLst>
              </a14:hiddenEffects>
            </a:ext>
          </a:extLst>
        </p:spPr>
        <p:txBody>
          <a:bodyPr vert="horz" wrap="square" lIns="90829" tIns="45418" rIns="90829" bIns="454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6" descr="BPA Logo - new colors - cmyk---4 no tex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12727" y="6284229"/>
            <a:ext cx="623455" cy="43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5256" name="Text Box 8"/>
          <p:cNvSpPr txBox="1">
            <a:spLocks noChangeArrowheads="1"/>
          </p:cNvSpPr>
          <p:nvPr/>
        </p:nvSpPr>
        <p:spPr bwMode="auto">
          <a:xfrm>
            <a:off x="7342909" y="6387508"/>
            <a:ext cx="990023" cy="229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829" tIns="45418" rIns="90829" bIns="45418">
            <a:spAutoFit/>
          </a:bodyPr>
          <a:lstStyle>
            <a:lvl1pPr algn="l" defTabSz="1008063">
              <a:spcBef>
                <a:spcPct val="0"/>
              </a:spcBef>
              <a:spcAft>
                <a:spcPct val="0"/>
              </a:spcAft>
              <a:defRPr>
                <a:solidFill>
                  <a:schemeClr val="tx1"/>
                </a:solidFill>
                <a:latin typeface="Arial" charset="0"/>
              </a:defRPr>
            </a:lvl1pPr>
            <a:lvl2pPr marL="504825" algn="l" defTabSz="1008063">
              <a:spcBef>
                <a:spcPct val="0"/>
              </a:spcBef>
              <a:spcAft>
                <a:spcPct val="0"/>
              </a:spcAft>
              <a:defRPr>
                <a:solidFill>
                  <a:schemeClr val="tx1"/>
                </a:solidFill>
                <a:latin typeface="Arial" charset="0"/>
              </a:defRPr>
            </a:lvl2pPr>
            <a:lvl3pPr marL="1008063" algn="l" defTabSz="1008063">
              <a:spcBef>
                <a:spcPct val="0"/>
              </a:spcBef>
              <a:spcAft>
                <a:spcPct val="0"/>
              </a:spcAft>
              <a:defRPr>
                <a:solidFill>
                  <a:schemeClr val="tx1"/>
                </a:solidFill>
                <a:latin typeface="Arial" charset="0"/>
              </a:defRPr>
            </a:lvl3pPr>
            <a:lvl4pPr marL="1512888" algn="l" defTabSz="1008063">
              <a:spcBef>
                <a:spcPct val="0"/>
              </a:spcBef>
              <a:spcAft>
                <a:spcPct val="0"/>
              </a:spcAft>
              <a:defRPr>
                <a:solidFill>
                  <a:schemeClr val="tx1"/>
                </a:solidFill>
                <a:latin typeface="Arial" charset="0"/>
              </a:defRPr>
            </a:lvl4pPr>
            <a:lvl5pPr marL="2016125" algn="l" defTabSz="1008063">
              <a:spcBef>
                <a:spcPct val="0"/>
              </a:spcBef>
              <a:spcAft>
                <a:spcPct val="0"/>
              </a:spcAft>
              <a:defRPr>
                <a:solidFill>
                  <a:schemeClr val="tx1"/>
                </a:solidFill>
                <a:latin typeface="Arial" charset="0"/>
              </a:defRPr>
            </a:lvl5pPr>
            <a:lvl6pPr marL="2473325" defTabSz="1008063" fontAlgn="base">
              <a:spcBef>
                <a:spcPct val="0"/>
              </a:spcBef>
              <a:spcAft>
                <a:spcPct val="0"/>
              </a:spcAft>
              <a:defRPr>
                <a:solidFill>
                  <a:schemeClr val="tx1"/>
                </a:solidFill>
                <a:latin typeface="Arial" charset="0"/>
              </a:defRPr>
            </a:lvl6pPr>
            <a:lvl7pPr marL="2930525" defTabSz="1008063" fontAlgn="base">
              <a:spcBef>
                <a:spcPct val="0"/>
              </a:spcBef>
              <a:spcAft>
                <a:spcPct val="0"/>
              </a:spcAft>
              <a:defRPr>
                <a:solidFill>
                  <a:schemeClr val="tx1"/>
                </a:solidFill>
                <a:latin typeface="Arial" charset="0"/>
              </a:defRPr>
            </a:lvl7pPr>
            <a:lvl8pPr marL="3387725" defTabSz="1008063" fontAlgn="base">
              <a:spcBef>
                <a:spcPct val="0"/>
              </a:spcBef>
              <a:spcAft>
                <a:spcPct val="0"/>
              </a:spcAft>
              <a:defRPr>
                <a:solidFill>
                  <a:schemeClr val="tx1"/>
                </a:solidFill>
                <a:latin typeface="Arial" charset="0"/>
              </a:defRPr>
            </a:lvl8pPr>
            <a:lvl9pPr marL="3844925" defTabSz="1008063" fontAlgn="base">
              <a:spcBef>
                <a:spcPct val="0"/>
              </a:spcBef>
              <a:spcAft>
                <a:spcPct val="0"/>
              </a:spcAft>
              <a:defRPr>
                <a:solidFill>
                  <a:schemeClr val="tx1"/>
                </a:solidFill>
                <a:latin typeface="Arial" charset="0"/>
              </a:defRPr>
            </a:lvl9pPr>
          </a:lstStyle>
          <a:p>
            <a:pPr algn="r">
              <a:spcBef>
                <a:spcPct val="20000"/>
              </a:spcBef>
              <a:spcAft>
                <a:spcPct val="20000"/>
              </a:spcAft>
              <a:defRPr/>
            </a:pPr>
            <a:r>
              <a:rPr lang="en-US" sz="900" baseline="0" smtClean="0">
                <a:solidFill>
                  <a:srgbClr val="808080"/>
                </a:solidFill>
              </a:rPr>
              <a:t>Page </a:t>
            </a:r>
            <a:fld id="{19A8BA47-C0AE-4656-9CA1-153AE921735B}" type="slidenum">
              <a:rPr lang="en-US" sz="900" baseline="0" smtClean="0">
                <a:solidFill>
                  <a:srgbClr val="808080"/>
                </a:solidFill>
              </a:rPr>
              <a:pPr algn="r">
                <a:spcBef>
                  <a:spcPct val="20000"/>
                </a:spcBef>
                <a:spcAft>
                  <a:spcPct val="20000"/>
                </a:spcAft>
                <a:defRPr/>
              </a:pPr>
              <a:t>‹#›</a:t>
            </a:fld>
            <a:endParaRPr lang="en-US" sz="900" baseline="0" smtClean="0">
              <a:solidFill>
                <a:srgbClr val="808080"/>
              </a:solidFill>
            </a:endParaRPr>
          </a:p>
        </p:txBody>
      </p:sp>
      <p:sp>
        <p:nvSpPr>
          <p:cNvPr id="1031" name="Rectangle 10"/>
          <p:cNvSpPr>
            <a:spLocks noChangeArrowheads="1"/>
          </p:cNvSpPr>
          <p:nvPr/>
        </p:nvSpPr>
        <p:spPr bwMode="auto">
          <a:xfrm>
            <a:off x="1179080" y="6447754"/>
            <a:ext cx="6650182" cy="410246"/>
          </a:xfrm>
          <a:prstGeom prst="rect">
            <a:avLst/>
          </a:prstGeom>
          <a:noFill/>
          <a:ln>
            <a:noFill/>
          </a:ln>
          <a:effectLst/>
          <a:extLst>
            <a:ext uri="{909E8E84-426E-40DD-AFC4-6F175D3DCCD1}">
              <a14:hiddenFill xmlns:a14="http://schemas.microsoft.com/office/drawing/2010/main">
                <a:solidFill>
                  <a:schemeClr val="accent1">
                    <a:alpha val="14902"/>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818" tIns="45413" rIns="90818" bIns="45413"/>
          <a:lstStyle/>
          <a:p>
            <a:pPr algn="ctr" defTabSz="912571"/>
            <a:r>
              <a:rPr lang="en-US" sz="600" b="1" i="1" baseline="0" smtClean="0">
                <a:solidFill>
                  <a:srgbClr val="808080"/>
                </a:solidFill>
              </a:rPr>
              <a:t>DRAFT   PRE-DECISIONAL / INTERNAL USE ONLY</a:t>
            </a:r>
            <a:endParaRPr lang="en-US" sz="600" i="1" baseline="0" smtClean="0">
              <a:solidFill>
                <a:srgbClr val="808080"/>
              </a:solidFill>
            </a:endParaRPr>
          </a:p>
          <a:p>
            <a:pPr algn="ctr" defTabSz="912571"/>
            <a:r>
              <a:rPr lang="en-US" sz="600" i="1" baseline="0" smtClean="0">
                <a:solidFill>
                  <a:srgbClr val="808080"/>
                </a:solidFill>
              </a:rPr>
              <a:t>This information has NOT been made publicly available by BPA and contains BPA-approved Agency Financial Information.</a:t>
            </a:r>
          </a:p>
        </p:txBody>
      </p:sp>
      <p:sp>
        <p:nvSpPr>
          <p:cNvPr id="1032" name="Line 15"/>
          <p:cNvSpPr>
            <a:spLocks noChangeShapeType="1"/>
          </p:cNvSpPr>
          <p:nvPr/>
        </p:nvSpPr>
        <p:spPr bwMode="auto">
          <a:xfrm>
            <a:off x="0" y="685657"/>
            <a:ext cx="9144000" cy="0"/>
          </a:xfrm>
          <a:prstGeom prst="line">
            <a:avLst/>
          </a:prstGeom>
          <a:noFill/>
          <a:ln w="15875">
            <a:solidFill>
              <a:srgbClr val="349C6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2224" rIns="0" bIns="32224">
            <a:spAutoFit/>
          </a:bodyPr>
          <a:lstStyle/>
          <a:p>
            <a:pPr algn="ctr">
              <a:spcBef>
                <a:spcPct val="20000"/>
              </a:spcBef>
              <a:spcAft>
                <a:spcPct val="20000"/>
              </a:spcAft>
              <a:buSzPct val="75000"/>
              <a:buFont typeface="Wingdings" pitchFamily="2" charset="2"/>
              <a:buChar char="q"/>
            </a:pPr>
            <a:endParaRPr lang="en-US" b="1" baseline="0" smtClean="0">
              <a:solidFill>
                <a:srgbClr val="000000"/>
              </a:solidFill>
            </a:endParaRPr>
          </a:p>
        </p:txBody>
      </p:sp>
    </p:spTree>
    <p:extLst>
      <p:ext uri="{BB962C8B-B14F-4D97-AF65-F5344CB8AC3E}">
        <p14:creationId xmlns:p14="http://schemas.microsoft.com/office/powerpoint/2010/main" val="85243366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2571" rtl="0" eaLnBrk="0" fontAlgn="base" hangingPunct="0">
        <a:spcBef>
          <a:spcPct val="20000"/>
        </a:spcBef>
        <a:spcAft>
          <a:spcPct val="20000"/>
        </a:spcAft>
        <a:defRPr sz="2200" b="1">
          <a:solidFill>
            <a:schemeClr val="tx1"/>
          </a:solidFill>
          <a:latin typeface="+mj-lt"/>
          <a:ea typeface="+mj-ea"/>
          <a:cs typeface="+mj-cs"/>
        </a:defRPr>
      </a:lvl1pPr>
      <a:lvl2pPr algn="ctr" defTabSz="912571" rtl="0" eaLnBrk="0" fontAlgn="base" hangingPunct="0">
        <a:spcBef>
          <a:spcPct val="20000"/>
        </a:spcBef>
        <a:spcAft>
          <a:spcPct val="20000"/>
        </a:spcAft>
        <a:defRPr sz="2200" b="1">
          <a:solidFill>
            <a:schemeClr val="tx1"/>
          </a:solidFill>
          <a:latin typeface="Arial" charset="0"/>
        </a:defRPr>
      </a:lvl2pPr>
      <a:lvl3pPr algn="ctr" defTabSz="912571" rtl="0" eaLnBrk="0" fontAlgn="base" hangingPunct="0">
        <a:spcBef>
          <a:spcPct val="20000"/>
        </a:spcBef>
        <a:spcAft>
          <a:spcPct val="20000"/>
        </a:spcAft>
        <a:defRPr sz="2200" b="1">
          <a:solidFill>
            <a:schemeClr val="tx1"/>
          </a:solidFill>
          <a:latin typeface="Arial" charset="0"/>
        </a:defRPr>
      </a:lvl3pPr>
      <a:lvl4pPr algn="ctr" defTabSz="912571" rtl="0" eaLnBrk="0" fontAlgn="base" hangingPunct="0">
        <a:spcBef>
          <a:spcPct val="20000"/>
        </a:spcBef>
        <a:spcAft>
          <a:spcPct val="20000"/>
        </a:spcAft>
        <a:defRPr sz="2200" b="1">
          <a:solidFill>
            <a:schemeClr val="tx1"/>
          </a:solidFill>
          <a:latin typeface="Arial" charset="0"/>
        </a:defRPr>
      </a:lvl4pPr>
      <a:lvl5pPr algn="ctr" defTabSz="912571" rtl="0" eaLnBrk="0" fontAlgn="base" hangingPunct="0">
        <a:spcBef>
          <a:spcPct val="20000"/>
        </a:spcBef>
        <a:spcAft>
          <a:spcPct val="20000"/>
        </a:spcAft>
        <a:defRPr sz="2200" b="1">
          <a:solidFill>
            <a:schemeClr val="tx1"/>
          </a:solidFill>
          <a:latin typeface="Arial" charset="0"/>
        </a:defRPr>
      </a:lvl5pPr>
      <a:lvl6pPr marL="414353" algn="ctr" defTabSz="913594" rtl="0" fontAlgn="base">
        <a:spcBef>
          <a:spcPct val="20000"/>
        </a:spcBef>
        <a:spcAft>
          <a:spcPct val="20000"/>
        </a:spcAft>
        <a:defRPr sz="2200" b="1">
          <a:solidFill>
            <a:schemeClr val="tx1"/>
          </a:solidFill>
          <a:latin typeface="Arial" charset="0"/>
        </a:defRPr>
      </a:lvl6pPr>
      <a:lvl7pPr marL="828707" algn="ctr" defTabSz="913594" rtl="0" fontAlgn="base">
        <a:spcBef>
          <a:spcPct val="20000"/>
        </a:spcBef>
        <a:spcAft>
          <a:spcPct val="20000"/>
        </a:spcAft>
        <a:defRPr sz="2200" b="1">
          <a:solidFill>
            <a:schemeClr val="tx1"/>
          </a:solidFill>
          <a:latin typeface="Arial" charset="0"/>
        </a:defRPr>
      </a:lvl7pPr>
      <a:lvl8pPr marL="1243061" algn="ctr" defTabSz="913594" rtl="0" fontAlgn="base">
        <a:spcBef>
          <a:spcPct val="20000"/>
        </a:spcBef>
        <a:spcAft>
          <a:spcPct val="20000"/>
        </a:spcAft>
        <a:defRPr sz="2200" b="1">
          <a:solidFill>
            <a:schemeClr val="tx1"/>
          </a:solidFill>
          <a:latin typeface="Arial" charset="0"/>
        </a:defRPr>
      </a:lvl8pPr>
      <a:lvl9pPr marL="1657418" algn="ctr" defTabSz="913594" rtl="0" fontAlgn="base">
        <a:spcBef>
          <a:spcPct val="20000"/>
        </a:spcBef>
        <a:spcAft>
          <a:spcPct val="20000"/>
        </a:spcAft>
        <a:defRPr sz="2200" b="1">
          <a:solidFill>
            <a:schemeClr val="tx1"/>
          </a:solidFill>
          <a:latin typeface="Arial" charset="0"/>
        </a:defRPr>
      </a:lvl9pPr>
    </p:titleStyle>
    <p:bodyStyle>
      <a:lvl1pPr marL="342574" indent="-342574" algn="l" defTabSz="912571" rtl="0" eaLnBrk="0" fontAlgn="base" hangingPunct="0">
        <a:spcBef>
          <a:spcPct val="20000"/>
        </a:spcBef>
        <a:spcAft>
          <a:spcPct val="20000"/>
        </a:spcAft>
        <a:buFont typeface="Wingdings" pitchFamily="2" charset="2"/>
        <a:defRPr sz="2000">
          <a:solidFill>
            <a:schemeClr val="tx1"/>
          </a:solidFill>
          <a:latin typeface="+mn-lt"/>
          <a:ea typeface="+mn-ea"/>
          <a:cs typeface="+mn-cs"/>
        </a:defRPr>
      </a:lvl1pPr>
      <a:lvl2pPr marL="673633" indent="-225984" algn="l" defTabSz="912571" rtl="0" eaLnBrk="0" fontAlgn="base" hangingPunct="0">
        <a:spcBef>
          <a:spcPct val="20000"/>
        </a:spcBef>
        <a:spcAft>
          <a:spcPct val="20000"/>
        </a:spcAft>
        <a:buFont typeface="Symbol" pitchFamily="18" charset="2"/>
        <a:buChar char="·"/>
        <a:defRPr sz="1800">
          <a:solidFill>
            <a:schemeClr val="tx1"/>
          </a:solidFill>
          <a:latin typeface="+mn-lt"/>
        </a:defRPr>
      </a:lvl2pPr>
      <a:lvl3pPr marL="1091055" indent="-312347" algn="l" defTabSz="912571" rtl="0" eaLnBrk="0" fontAlgn="base" hangingPunct="0">
        <a:spcBef>
          <a:spcPct val="20000"/>
        </a:spcBef>
        <a:spcAft>
          <a:spcPct val="20000"/>
        </a:spcAft>
        <a:buChar char="•"/>
        <a:defRPr>
          <a:solidFill>
            <a:schemeClr val="tx1"/>
          </a:solidFill>
          <a:latin typeface="+mn-lt"/>
        </a:defRPr>
      </a:lvl3pPr>
      <a:lvl4pPr marL="1597719" indent="-401589" algn="l" defTabSz="912571" rtl="0" eaLnBrk="0" fontAlgn="base" hangingPunct="0">
        <a:spcBef>
          <a:spcPct val="20000"/>
        </a:spcBef>
        <a:spcAft>
          <a:spcPct val="20000"/>
        </a:spcAft>
        <a:buChar char="–"/>
        <a:defRPr sz="1500">
          <a:solidFill>
            <a:schemeClr val="tx1"/>
          </a:solidFill>
          <a:latin typeface="+mn-lt"/>
        </a:defRPr>
      </a:lvl4pPr>
      <a:lvl5pPr marL="2055444" indent="-227423" algn="l" defTabSz="912571" rtl="0" eaLnBrk="0" fontAlgn="base" hangingPunct="0">
        <a:spcBef>
          <a:spcPct val="20000"/>
        </a:spcBef>
        <a:spcAft>
          <a:spcPct val="20000"/>
        </a:spcAft>
        <a:buSzPct val="75000"/>
        <a:buFont typeface="Wingdings" pitchFamily="2" charset="2"/>
        <a:buChar char="v"/>
        <a:defRPr sz="1200">
          <a:solidFill>
            <a:schemeClr val="tx1"/>
          </a:solidFill>
          <a:latin typeface="+mn-lt"/>
        </a:defRPr>
      </a:lvl5pPr>
      <a:lvl6pPr marL="2470300" indent="-228758" algn="l" defTabSz="913594" rtl="0" fontAlgn="base">
        <a:spcBef>
          <a:spcPct val="20000"/>
        </a:spcBef>
        <a:spcAft>
          <a:spcPct val="20000"/>
        </a:spcAft>
        <a:buSzPct val="75000"/>
        <a:buFont typeface="Wingdings" pitchFamily="2" charset="2"/>
        <a:buChar char="v"/>
        <a:defRPr sz="1200">
          <a:solidFill>
            <a:schemeClr val="tx1"/>
          </a:solidFill>
          <a:latin typeface="+mn-lt"/>
        </a:defRPr>
      </a:lvl6pPr>
      <a:lvl7pPr marL="2884655" indent="-228758" algn="l" defTabSz="913594" rtl="0" fontAlgn="base">
        <a:spcBef>
          <a:spcPct val="20000"/>
        </a:spcBef>
        <a:spcAft>
          <a:spcPct val="20000"/>
        </a:spcAft>
        <a:buSzPct val="75000"/>
        <a:buFont typeface="Wingdings" pitchFamily="2" charset="2"/>
        <a:buChar char="v"/>
        <a:defRPr sz="1200">
          <a:solidFill>
            <a:schemeClr val="tx1"/>
          </a:solidFill>
          <a:latin typeface="+mn-lt"/>
        </a:defRPr>
      </a:lvl7pPr>
      <a:lvl8pPr marL="3299008" indent="-228758" algn="l" defTabSz="913594" rtl="0" fontAlgn="base">
        <a:spcBef>
          <a:spcPct val="20000"/>
        </a:spcBef>
        <a:spcAft>
          <a:spcPct val="20000"/>
        </a:spcAft>
        <a:buSzPct val="75000"/>
        <a:buFont typeface="Wingdings" pitchFamily="2" charset="2"/>
        <a:buChar char="v"/>
        <a:defRPr sz="1200">
          <a:solidFill>
            <a:schemeClr val="tx1"/>
          </a:solidFill>
          <a:latin typeface="+mn-lt"/>
        </a:defRPr>
      </a:lvl8pPr>
      <a:lvl9pPr marL="3713361" indent="-228758" algn="l" defTabSz="913594" rtl="0" fontAlgn="base">
        <a:spcBef>
          <a:spcPct val="20000"/>
        </a:spcBef>
        <a:spcAft>
          <a:spcPct val="20000"/>
        </a:spcAft>
        <a:buSzPct val="75000"/>
        <a:buFont typeface="Wingdings" pitchFamily="2" charset="2"/>
        <a:buChar char="v"/>
        <a:defRPr sz="1200">
          <a:solidFill>
            <a:schemeClr val="tx1"/>
          </a:solidFill>
          <a:latin typeface="+mn-lt"/>
        </a:defRPr>
      </a:lvl9pPr>
    </p:bodyStyle>
    <p:otherStyle>
      <a:defPPr>
        <a:defRPr lang="en-US"/>
      </a:defPPr>
      <a:lvl1pPr marL="0" algn="l" defTabSz="828707" rtl="0" eaLnBrk="1" latinLnBrk="0" hangingPunct="1">
        <a:defRPr sz="1600" kern="1200">
          <a:solidFill>
            <a:schemeClr val="tx1"/>
          </a:solidFill>
          <a:latin typeface="+mn-lt"/>
          <a:ea typeface="+mn-ea"/>
          <a:cs typeface="+mn-cs"/>
        </a:defRPr>
      </a:lvl1pPr>
      <a:lvl2pPr marL="414353" algn="l" defTabSz="828707" rtl="0" eaLnBrk="1" latinLnBrk="0" hangingPunct="1">
        <a:defRPr sz="1600" kern="1200">
          <a:solidFill>
            <a:schemeClr val="tx1"/>
          </a:solidFill>
          <a:latin typeface="+mn-lt"/>
          <a:ea typeface="+mn-ea"/>
          <a:cs typeface="+mn-cs"/>
        </a:defRPr>
      </a:lvl2pPr>
      <a:lvl3pPr marL="828707" algn="l" defTabSz="828707" rtl="0" eaLnBrk="1" latinLnBrk="0" hangingPunct="1">
        <a:defRPr sz="1600" kern="1200">
          <a:solidFill>
            <a:schemeClr val="tx1"/>
          </a:solidFill>
          <a:latin typeface="+mn-lt"/>
          <a:ea typeface="+mn-ea"/>
          <a:cs typeface="+mn-cs"/>
        </a:defRPr>
      </a:lvl3pPr>
      <a:lvl4pPr marL="1243061" algn="l" defTabSz="828707" rtl="0" eaLnBrk="1" latinLnBrk="0" hangingPunct="1">
        <a:defRPr sz="1600" kern="1200">
          <a:solidFill>
            <a:schemeClr val="tx1"/>
          </a:solidFill>
          <a:latin typeface="+mn-lt"/>
          <a:ea typeface="+mn-ea"/>
          <a:cs typeface="+mn-cs"/>
        </a:defRPr>
      </a:lvl4pPr>
      <a:lvl5pPr marL="1657418" algn="l" defTabSz="828707" rtl="0" eaLnBrk="1" latinLnBrk="0" hangingPunct="1">
        <a:defRPr sz="1600" kern="1200">
          <a:solidFill>
            <a:schemeClr val="tx1"/>
          </a:solidFill>
          <a:latin typeface="+mn-lt"/>
          <a:ea typeface="+mn-ea"/>
          <a:cs typeface="+mn-cs"/>
        </a:defRPr>
      </a:lvl5pPr>
      <a:lvl6pPr marL="2071771" algn="l" defTabSz="828707" rtl="0" eaLnBrk="1" latinLnBrk="0" hangingPunct="1">
        <a:defRPr sz="1600" kern="1200">
          <a:solidFill>
            <a:schemeClr val="tx1"/>
          </a:solidFill>
          <a:latin typeface="+mn-lt"/>
          <a:ea typeface="+mn-ea"/>
          <a:cs typeface="+mn-cs"/>
        </a:defRPr>
      </a:lvl6pPr>
      <a:lvl7pPr marL="2486125" algn="l" defTabSz="828707" rtl="0" eaLnBrk="1" latinLnBrk="0" hangingPunct="1">
        <a:defRPr sz="1600" kern="1200">
          <a:solidFill>
            <a:schemeClr val="tx1"/>
          </a:solidFill>
          <a:latin typeface="+mn-lt"/>
          <a:ea typeface="+mn-ea"/>
          <a:cs typeface="+mn-cs"/>
        </a:defRPr>
      </a:lvl7pPr>
      <a:lvl8pPr marL="2900479" algn="l" defTabSz="828707" rtl="0" eaLnBrk="1" latinLnBrk="0" hangingPunct="1">
        <a:defRPr sz="1600" kern="1200">
          <a:solidFill>
            <a:schemeClr val="tx1"/>
          </a:solidFill>
          <a:latin typeface="+mn-lt"/>
          <a:ea typeface="+mn-ea"/>
          <a:cs typeface="+mn-cs"/>
        </a:defRPr>
      </a:lvl8pPr>
      <a:lvl9pPr marL="3314833" algn="l" defTabSz="828707"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1371600" y="4343400"/>
            <a:ext cx="6400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spcAft>
                <a:spcPct val="60000"/>
              </a:spcAft>
              <a:buClr>
                <a:srgbClr val="0069AA"/>
              </a:buClr>
              <a:buFont typeface="Wingdings" pitchFamily="2" charset="2"/>
              <a:buNone/>
            </a:pPr>
            <a:endParaRPr lang="en-US" sz="2400" baseline="0">
              <a:solidFill>
                <a:schemeClr val="bg1"/>
              </a:solidFill>
            </a:endParaRPr>
          </a:p>
        </p:txBody>
      </p:sp>
      <p:sp>
        <p:nvSpPr>
          <p:cNvPr id="5123" name="Rectangle 12"/>
          <p:cNvSpPr>
            <a:spLocks noGrp="1" noChangeArrowheads="1"/>
          </p:cNvSpPr>
          <p:nvPr>
            <p:ph type="ctrTitle" idx="4294967295"/>
          </p:nvPr>
        </p:nvSpPr>
        <p:spPr bwMode="auto">
          <a:xfrm>
            <a:off x="685800" y="1066800"/>
            <a:ext cx="7772400" cy="14700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dirty="0" smtClean="0">
                <a:solidFill>
                  <a:schemeClr val="tx1"/>
                </a:solidFill>
              </a:rPr>
              <a:t>Post-2011 Review</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Workgroup 1: </a:t>
            </a:r>
            <a:br>
              <a:rPr lang="en-US" dirty="0" smtClean="0">
                <a:solidFill>
                  <a:schemeClr val="tx1"/>
                </a:solidFill>
              </a:rPr>
            </a:br>
            <a:r>
              <a:rPr lang="en-US" dirty="0" smtClean="0">
                <a:solidFill>
                  <a:schemeClr val="tx1"/>
                </a:solidFill>
              </a:rPr>
              <a:t>Model for Achieving Programmatic Savings</a:t>
            </a:r>
          </a:p>
        </p:txBody>
      </p:sp>
      <p:sp>
        <p:nvSpPr>
          <p:cNvPr id="5124" name="Rectangle 13"/>
          <p:cNvSpPr>
            <a:spLocks noGrp="1" noChangeArrowheads="1"/>
          </p:cNvSpPr>
          <p:nvPr>
            <p:ph type="subTitle" idx="4294967295"/>
          </p:nvPr>
        </p:nvSpPr>
        <p:spPr bwMode="auto">
          <a:xfrm>
            <a:off x="1371600" y="35814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lgn="ctr">
              <a:buFont typeface="Wingdings" pitchFamily="2" charset="2"/>
              <a:buNone/>
            </a:pPr>
            <a:endParaRPr lang="en-US" sz="2800" dirty="0"/>
          </a:p>
          <a:p>
            <a:pPr marL="0" indent="0" algn="ctr">
              <a:buFont typeface="Wingdings" pitchFamily="2" charset="2"/>
              <a:buNone/>
            </a:pPr>
            <a:endParaRPr lang="en-US" sz="2800" dirty="0" smtClean="0"/>
          </a:p>
          <a:p>
            <a:pPr marL="0" indent="0" algn="ctr">
              <a:buFont typeface="Wingdings" pitchFamily="2" charset="2"/>
              <a:buNone/>
            </a:pPr>
            <a:endParaRPr lang="en-US" sz="2800" dirty="0"/>
          </a:p>
          <a:p>
            <a:pPr marL="0" indent="0" algn="ctr">
              <a:buFont typeface="Wingdings" pitchFamily="2" charset="2"/>
              <a:buNone/>
            </a:pPr>
            <a:r>
              <a:rPr lang="en-US" sz="2800" dirty="0" smtClean="0"/>
              <a:t>April 9</a:t>
            </a:r>
            <a:r>
              <a:rPr lang="en-US" sz="2800" dirty="0" smtClean="0"/>
              <a:t>, </a:t>
            </a:r>
            <a:r>
              <a:rPr lang="en-US" sz="2800" dirty="0" smtClean="0"/>
              <a:t>2014</a:t>
            </a:r>
          </a:p>
        </p:txBody>
      </p:sp>
      <p:pic>
        <p:nvPicPr>
          <p:cNvPr id="5125" name="Picture 14" descr="BPA Logo - new colors - cmyk---4 no tex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25" y="5943600"/>
            <a:ext cx="1019175"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Resolutions…</a:t>
            </a:r>
            <a:endParaRPr lang="en-US" dirty="0"/>
          </a:p>
        </p:txBody>
      </p:sp>
      <p:sp>
        <p:nvSpPr>
          <p:cNvPr id="3" name="Content Placeholder 2"/>
          <p:cNvSpPr>
            <a:spLocks noGrp="1"/>
          </p:cNvSpPr>
          <p:nvPr>
            <p:ph idx="1"/>
          </p:nvPr>
        </p:nvSpPr>
        <p:spPr>
          <a:xfrm>
            <a:off x="457200" y="1752600"/>
            <a:ext cx="8229600" cy="3763962"/>
          </a:xfrm>
        </p:spPr>
        <p:txBody>
          <a:bodyPr/>
          <a:lstStyle/>
          <a:p>
            <a:pPr>
              <a:buFont typeface="Wingdings" panose="05000000000000000000" pitchFamily="2" charset="2"/>
              <a:buChar char="ü"/>
            </a:pPr>
            <a:r>
              <a:rPr lang="en-US" sz="2400" dirty="0"/>
              <a:t>Issue </a:t>
            </a:r>
            <a:r>
              <a:rPr lang="en-US" sz="2400" dirty="0" smtClean="0"/>
              <a:t>#</a:t>
            </a:r>
            <a:r>
              <a:rPr lang="en-US" sz="2400" dirty="0"/>
              <a:t>3:  BPA Redirect of EEI Funds </a:t>
            </a:r>
            <a:endParaRPr lang="en-US" sz="2400" dirty="0" smtClean="0"/>
          </a:p>
          <a:p>
            <a:pPr lvl="1"/>
            <a:r>
              <a:rPr lang="en-US" sz="2000" dirty="0"/>
              <a:t>Problem </a:t>
            </a:r>
            <a:r>
              <a:rPr lang="en-US" sz="2000" dirty="0" smtClean="0"/>
              <a:t>statement:  EEI budgets not </a:t>
            </a:r>
            <a:r>
              <a:rPr lang="en-US" sz="2000" dirty="0"/>
              <a:t>being </a:t>
            </a:r>
            <a:r>
              <a:rPr lang="en-US" sz="2000" dirty="0" smtClean="0"/>
              <a:t>spent should have those remaining </a:t>
            </a:r>
            <a:r>
              <a:rPr lang="en-US" sz="2000" dirty="0"/>
              <a:t>funds </a:t>
            </a:r>
            <a:r>
              <a:rPr lang="en-US" sz="2000" dirty="0" smtClean="0"/>
              <a:t>available </a:t>
            </a:r>
            <a:r>
              <a:rPr lang="en-US" sz="2000" dirty="0"/>
              <a:t>to other utilities as supplemental </a:t>
            </a:r>
            <a:r>
              <a:rPr lang="en-US" sz="2000" dirty="0" smtClean="0"/>
              <a:t>funding</a:t>
            </a:r>
            <a:r>
              <a:rPr lang="en-US" sz="2000" dirty="0"/>
              <a:t>.</a:t>
            </a:r>
            <a:r>
              <a:rPr lang="en-US" sz="2000" dirty="0" smtClean="0"/>
              <a:t> BPA </a:t>
            </a:r>
            <a:r>
              <a:rPr lang="en-US" sz="2000" dirty="0"/>
              <a:t>must determine whether or not it will exercise its right to </a:t>
            </a:r>
            <a:r>
              <a:rPr lang="en-US" sz="2000" dirty="0" smtClean="0"/>
              <a:t>redirect EEI </a:t>
            </a:r>
            <a:r>
              <a:rPr lang="en-US" sz="2000" dirty="0"/>
              <a:t>funds prior to the end of the rate period and make those funds available to other customers.</a:t>
            </a:r>
          </a:p>
          <a:p>
            <a:pPr lvl="1"/>
            <a:r>
              <a:rPr lang="en-US" sz="2000" b="1" dirty="0" smtClean="0"/>
              <a:t>Recommendation: </a:t>
            </a:r>
            <a:r>
              <a:rPr lang="en-US" sz="2000" b="1" dirty="0"/>
              <a:t>BPA does not exercise its </a:t>
            </a:r>
            <a:r>
              <a:rPr lang="en-US" sz="2000" b="1" dirty="0" smtClean="0"/>
              <a:t>“redirect funds” during </a:t>
            </a:r>
            <a:r>
              <a:rPr lang="en-US" sz="2000" b="1" dirty="0"/>
              <a:t>the FY 2014-2015 rate period and subsequent rate periods</a:t>
            </a:r>
            <a:r>
              <a:rPr lang="en-US" sz="2000" b="1" dirty="0" smtClean="0"/>
              <a:t>.  </a:t>
            </a:r>
            <a:r>
              <a:rPr lang="en-US" sz="2000" dirty="0" smtClean="0"/>
              <a:t>While FY12-13 impacts were minimal, there needs to be some context to develop a threshold that gives PPPBPA the discretion to redirect a utility’s EEI funds, especially if targets are at risk.</a:t>
            </a:r>
            <a:endParaRPr lang="en-US" sz="2000" b="1" dirty="0"/>
          </a:p>
          <a:p>
            <a:pPr lvl="1"/>
            <a:endParaRPr lang="en-US" sz="2400" dirty="0"/>
          </a:p>
          <a:p>
            <a:endParaRPr lang="en-US" sz="2400" dirty="0"/>
          </a:p>
        </p:txBody>
      </p:sp>
      <p:sp>
        <p:nvSpPr>
          <p:cNvPr id="4" name="Slide Number Placeholder 3"/>
          <p:cNvSpPr>
            <a:spLocks noGrp="1"/>
          </p:cNvSpPr>
          <p:nvPr>
            <p:ph type="sldNum" sz="quarter" idx="10"/>
          </p:nvPr>
        </p:nvSpPr>
        <p:spPr/>
        <p:txBody>
          <a:bodyPr/>
          <a:lstStyle/>
          <a:p>
            <a:pPr>
              <a:defRPr/>
            </a:pPr>
            <a:fld id="{F0C7D1AD-DED9-488C-95D4-AB52055D242F}" type="slidenum">
              <a:rPr lang="en-US" smtClean="0"/>
              <a:pPr>
                <a:defRPr/>
              </a:pPr>
              <a:t>10</a:t>
            </a:fld>
            <a:endParaRPr lang="en-US"/>
          </a:p>
        </p:txBody>
      </p:sp>
    </p:spTree>
    <p:extLst>
      <p:ext uri="{BB962C8B-B14F-4D97-AF65-F5344CB8AC3E}">
        <p14:creationId xmlns:p14="http://schemas.microsoft.com/office/powerpoint/2010/main" val="3915198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Resolutions…</a:t>
            </a:r>
            <a:endParaRPr lang="en-US" dirty="0"/>
          </a:p>
        </p:txBody>
      </p:sp>
      <p:sp>
        <p:nvSpPr>
          <p:cNvPr id="3" name="Content Placeholder 2"/>
          <p:cNvSpPr>
            <a:spLocks noGrp="1"/>
          </p:cNvSpPr>
          <p:nvPr>
            <p:ph idx="1"/>
          </p:nvPr>
        </p:nvSpPr>
        <p:spPr>
          <a:xfrm>
            <a:off x="457200" y="1752600"/>
            <a:ext cx="8229600" cy="3763962"/>
          </a:xfrm>
        </p:spPr>
        <p:txBody>
          <a:bodyPr/>
          <a:lstStyle/>
          <a:p>
            <a:pPr>
              <a:buFont typeface="Wingdings" panose="05000000000000000000" pitchFamily="2" charset="2"/>
              <a:buChar char="ü"/>
            </a:pPr>
            <a:r>
              <a:rPr lang="en-US" sz="2400" dirty="0"/>
              <a:t>Issue </a:t>
            </a:r>
            <a:r>
              <a:rPr lang="en-US" sz="2400" dirty="0" smtClean="0"/>
              <a:t>#4:  </a:t>
            </a:r>
            <a:r>
              <a:rPr lang="en-US" sz="2400" dirty="0"/>
              <a:t>BPA </a:t>
            </a:r>
            <a:r>
              <a:rPr lang="en-US" sz="2400" dirty="0" smtClean="0"/>
              <a:t>Backstop Role</a:t>
            </a:r>
          </a:p>
          <a:p>
            <a:pPr lvl="1"/>
            <a:r>
              <a:rPr lang="en-US" sz="2000" dirty="0"/>
              <a:t>Problem </a:t>
            </a:r>
            <a:r>
              <a:rPr lang="en-US" sz="2000" dirty="0" smtClean="0"/>
              <a:t>statement</a:t>
            </a:r>
            <a:r>
              <a:rPr lang="en-US" sz="2000" dirty="0"/>
              <a:t>:  BPA’s existing backstop role is not explicitly defined and some customers and stakeholders would like more clarity. </a:t>
            </a:r>
          </a:p>
          <a:p>
            <a:pPr lvl="1"/>
            <a:r>
              <a:rPr lang="en-US" sz="2000" b="1" dirty="0"/>
              <a:t>Recommendation:  </a:t>
            </a:r>
            <a:r>
              <a:rPr lang="en-US" sz="2000" b="1" dirty="0" smtClean="0"/>
              <a:t>BPA’s role would be conditional.  </a:t>
            </a:r>
            <a:r>
              <a:rPr lang="en-US" sz="2000" dirty="0" smtClean="0"/>
              <a:t>If it appears the targets are in jeopardy, the recommendation is for BPA to hold conversations with the region (customers and stakeholders), to share the specifics on the target under-achievement.  Collectively, we should discuss how BPA will implement its backstop role in order to achieve the target.</a:t>
            </a:r>
            <a:endParaRPr lang="en-US" sz="2400" dirty="0"/>
          </a:p>
          <a:p>
            <a:endParaRPr lang="en-US" sz="2400" dirty="0"/>
          </a:p>
        </p:txBody>
      </p:sp>
      <p:sp>
        <p:nvSpPr>
          <p:cNvPr id="4" name="Slide Number Placeholder 3"/>
          <p:cNvSpPr>
            <a:spLocks noGrp="1"/>
          </p:cNvSpPr>
          <p:nvPr>
            <p:ph type="sldNum" sz="quarter" idx="10"/>
          </p:nvPr>
        </p:nvSpPr>
        <p:spPr/>
        <p:txBody>
          <a:bodyPr/>
          <a:lstStyle/>
          <a:p>
            <a:pPr>
              <a:defRPr/>
            </a:pPr>
            <a:fld id="{F0C7D1AD-DED9-488C-95D4-AB52055D242F}" type="slidenum">
              <a:rPr lang="en-US" smtClean="0"/>
              <a:pPr>
                <a:defRPr/>
              </a:pPr>
              <a:t>11</a:t>
            </a:fld>
            <a:endParaRPr lang="en-US"/>
          </a:p>
        </p:txBody>
      </p:sp>
    </p:spTree>
    <p:extLst>
      <p:ext uri="{BB962C8B-B14F-4D97-AF65-F5344CB8AC3E}">
        <p14:creationId xmlns:p14="http://schemas.microsoft.com/office/powerpoint/2010/main" val="3128889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Resolutions…</a:t>
            </a:r>
            <a:endParaRPr lang="en-US" dirty="0"/>
          </a:p>
        </p:txBody>
      </p:sp>
      <p:sp>
        <p:nvSpPr>
          <p:cNvPr id="3" name="Content Placeholder 2"/>
          <p:cNvSpPr>
            <a:spLocks noGrp="1"/>
          </p:cNvSpPr>
          <p:nvPr>
            <p:ph idx="1"/>
          </p:nvPr>
        </p:nvSpPr>
        <p:spPr>
          <a:xfrm>
            <a:off x="381000" y="1752600"/>
            <a:ext cx="8305800" cy="3763962"/>
          </a:xfrm>
        </p:spPr>
        <p:txBody>
          <a:bodyPr/>
          <a:lstStyle/>
          <a:p>
            <a:pPr>
              <a:buFont typeface="Wingdings" panose="05000000000000000000" pitchFamily="2" charset="2"/>
              <a:buChar char="ü"/>
            </a:pPr>
            <a:r>
              <a:rPr lang="en-US" sz="2400" dirty="0"/>
              <a:t>Issue </a:t>
            </a:r>
            <a:r>
              <a:rPr lang="en-US" sz="2400" dirty="0" smtClean="0"/>
              <a:t>#7:  Performance Payments for Regional Programs</a:t>
            </a:r>
          </a:p>
          <a:p>
            <a:pPr lvl="1"/>
            <a:r>
              <a:rPr lang="en-US" sz="2000" dirty="0"/>
              <a:t>Problem </a:t>
            </a:r>
            <a:r>
              <a:rPr lang="en-US" sz="2000" dirty="0" smtClean="0"/>
              <a:t>statement</a:t>
            </a:r>
            <a:r>
              <a:rPr lang="en-US" sz="2000" dirty="0"/>
              <a:t>:  Customers can claim performance payments for savings resulting from regional programs </a:t>
            </a:r>
            <a:r>
              <a:rPr lang="en-US" sz="2000" dirty="0" smtClean="0"/>
              <a:t>even </a:t>
            </a:r>
            <a:r>
              <a:rPr lang="en-US" sz="2000" dirty="0"/>
              <a:t>though most administration costs are borne by the program implementer. This increases the overall cost of the regional program (and makes fewer funds available for acquisition of savings) where a utility may not actually incur </a:t>
            </a:r>
            <a:r>
              <a:rPr lang="en-US" sz="2000" dirty="0" smtClean="0"/>
              <a:t>costs</a:t>
            </a:r>
          </a:p>
          <a:p>
            <a:pPr lvl="1"/>
            <a:r>
              <a:rPr lang="en-US" sz="2000" b="1" dirty="0" smtClean="0"/>
              <a:t>Recommendation:  Status quo - </a:t>
            </a:r>
            <a:r>
              <a:rPr lang="en-US" sz="2000" b="1" dirty="0"/>
              <a:t>utilities can claim performance payments for regional programs that cover labor costs.</a:t>
            </a:r>
          </a:p>
          <a:p>
            <a:pPr lvl="1"/>
            <a:endParaRPr lang="en-US" sz="2400" dirty="0"/>
          </a:p>
        </p:txBody>
      </p:sp>
      <p:sp>
        <p:nvSpPr>
          <p:cNvPr id="4" name="Slide Number Placeholder 3"/>
          <p:cNvSpPr>
            <a:spLocks noGrp="1"/>
          </p:cNvSpPr>
          <p:nvPr>
            <p:ph type="sldNum" sz="quarter" idx="10"/>
          </p:nvPr>
        </p:nvSpPr>
        <p:spPr/>
        <p:txBody>
          <a:bodyPr/>
          <a:lstStyle/>
          <a:p>
            <a:pPr>
              <a:defRPr/>
            </a:pPr>
            <a:fld id="{F0C7D1AD-DED9-488C-95D4-AB52055D242F}" type="slidenum">
              <a:rPr lang="en-US" smtClean="0"/>
              <a:pPr>
                <a:defRPr/>
              </a:pPr>
              <a:t>12</a:t>
            </a:fld>
            <a:endParaRPr lang="en-US"/>
          </a:p>
        </p:txBody>
      </p:sp>
    </p:spTree>
    <p:extLst>
      <p:ext uri="{BB962C8B-B14F-4D97-AF65-F5344CB8AC3E}">
        <p14:creationId xmlns:p14="http://schemas.microsoft.com/office/powerpoint/2010/main" val="2168919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715963"/>
          </a:xfrm>
        </p:spPr>
        <p:txBody>
          <a:bodyPr/>
          <a:lstStyle/>
          <a:p>
            <a:r>
              <a:rPr lang="en-US" sz="2800" dirty="0" smtClean="0"/>
              <a:t>Outstanding Issue #6 </a:t>
            </a:r>
            <a:r>
              <a:rPr lang="en-US" sz="2800" dirty="0"/>
              <a:t>– </a:t>
            </a:r>
            <a:r>
              <a:rPr lang="en-US" sz="2800" dirty="0" smtClean="0"/>
              <a:t>Limitations of the Post-2011 Framework </a:t>
            </a:r>
            <a:br>
              <a:rPr lang="en-US" sz="2800" dirty="0" smtClean="0"/>
            </a:br>
            <a:endParaRPr lang="en-US" sz="2800" dirty="0"/>
          </a:p>
        </p:txBody>
      </p:sp>
      <p:sp>
        <p:nvSpPr>
          <p:cNvPr id="3" name="Content Placeholder 2"/>
          <p:cNvSpPr>
            <a:spLocks noGrp="1"/>
          </p:cNvSpPr>
          <p:nvPr>
            <p:ph idx="1"/>
          </p:nvPr>
        </p:nvSpPr>
        <p:spPr/>
        <p:txBody>
          <a:bodyPr/>
          <a:lstStyle/>
          <a:p>
            <a:pPr marL="0" indent="0">
              <a:buNone/>
            </a:pPr>
            <a:r>
              <a:rPr lang="en-US" sz="1600" dirty="0"/>
              <a:t>Problem Statement – The design of the Post-2011 framework may be constraining public power’s pursuit of all cost-effective conservation consistent with the NW Power Act, which was a core principle of the initial Post-2011 public process. Additionally, the framework is based on BPA paying for energy savings on a “widget-by-widget” basis, which may not afford the opportunity for public power to capture savings via new, innovative programmatic approaches.</a:t>
            </a:r>
          </a:p>
          <a:p>
            <a:pPr marL="0" indent="0">
              <a:buNone/>
            </a:pPr>
            <a:endParaRPr lang="en-US" sz="1600" dirty="0" smtClean="0"/>
          </a:p>
          <a:p>
            <a:pPr marL="0" indent="0">
              <a:buNone/>
            </a:pPr>
            <a:r>
              <a:rPr lang="en-US" sz="1600" dirty="0" smtClean="0"/>
              <a:t>Options </a:t>
            </a:r>
            <a:r>
              <a:rPr lang="en-US" sz="1600" dirty="0"/>
              <a:t>–</a:t>
            </a:r>
          </a:p>
          <a:p>
            <a:r>
              <a:rPr lang="en-US" sz="1600" dirty="0"/>
              <a:t>A. Explore: BPA, customers, and stakeholders explore any inherent constraints of the Post-2011 framework to acquiring “all” cost-effective conservation and capturing savings via new programmatic approaches.</a:t>
            </a:r>
          </a:p>
        </p:txBody>
      </p:sp>
      <p:sp>
        <p:nvSpPr>
          <p:cNvPr id="4" name="Slide Number Placeholder 3"/>
          <p:cNvSpPr>
            <a:spLocks noGrp="1"/>
          </p:cNvSpPr>
          <p:nvPr>
            <p:ph type="sldNum" sz="quarter" idx="10"/>
          </p:nvPr>
        </p:nvSpPr>
        <p:spPr/>
        <p:txBody>
          <a:bodyPr/>
          <a:lstStyle/>
          <a:p>
            <a:pPr>
              <a:defRPr/>
            </a:pPr>
            <a:fld id="{F0C7D1AD-DED9-488C-95D4-AB52055D242F}" type="slidenum">
              <a:rPr lang="en-US" smtClean="0"/>
              <a:pPr>
                <a:defRPr/>
              </a:pPr>
              <a:t>13</a:t>
            </a:fld>
            <a:endParaRPr lang="en-US"/>
          </a:p>
        </p:txBody>
      </p:sp>
    </p:spTree>
    <p:extLst>
      <p:ext uri="{BB962C8B-B14F-4D97-AF65-F5344CB8AC3E}">
        <p14:creationId xmlns:p14="http://schemas.microsoft.com/office/powerpoint/2010/main" val="1199560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Outstanding Issue #8 </a:t>
            </a:r>
            <a:r>
              <a:rPr lang="en-US" sz="2800" dirty="0"/>
              <a:t>– </a:t>
            </a:r>
            <a:r>
              <a:rPr lang="en-US" sz="2800" dirty="0" smtClean="0"/>
              <a:t>Regional Program Administration</a:t>
            </a:r>
            <a:endParaRPr lang="en-US" sz="2800" dirty="0"/>
          </a:p>
        </p:txBody>
      </p:sp>
      <p:sp>
        <p:nvSpPr>
          <p:cNvPr id="3" name="Content Placeholder 2"/>
          <p:cNvSpPr>
            <a:spLocks noGrp="1"/>
          </p:cNvSpPr>
          <p:nvPr>
            <p:ph idx="1"/>
          </p:nvPr>
        </p:nvSpPr>
        <p:spPr>
          <a:xfrm>
            <a:off x="457200" y="1828800"/>
            <a:ext cx="8229600" cy="3763962"/>
          </a:xfrm>
        </p:spPr>
        <p:txBody>
          <a:bodyPr/>
          <a:lstStyle/>
          <a:p>
            <a:pPr marL="0" indent="0">
              <a:buNone/>
            </a:pPr>
            <a:r>
              <a:rPr lang="en-US" sz="1600" dirty="0"/>
              <a:t>Problem Statement – BPA administration of regional programs (e.g., Energy Smart Grocer) is more difficult without the direct acquisition program model and when funding commitments are variable or not firm. In order to optimize regional program performance and lower administrative costs, the region would benefit from considering conditions under which a direct acquisition program would be appropriate or by securing firm incentive funding commitments ahead of budget-years to appropriately size and focus the third party implementer’s efforts.</a:t>
            </a:r>
          </a:p>
          <a:p>
            <a:pPr marL="0" indent="0">
              <a:buNone/>
            </a:pPr>
            <a:r>
              <a:rPr lang="en-US" sz="1600" dirty="0" smtClean="0"/>
              <a:t>Options </a:t>
            </a:r>
            <a:r>
              <a:rPr lang="en-US" sz="1600" dirty="0"/>
              <a:t>–</a:t>
            </a:r>
          </a:p>
          <a:p>
            <a:r>
              <a:rPr lang="en-US" sz="1600" dirty="0"/>
              <a:t>A. Status quo: BPA has neither control of funding to directly acquire savings via a regional program nor a mechanism to secure firm utility funding commitments for regional programs.</a:t>
            </a:r>
          </a:p>
          <a:p>
            <a:r>
              <a:rPr lang="en-US" sz="1600" dirty="0"/>
              <a:t>B. Direct acquisition: Under certain conditions, BPA is able to control a portion of incentive funding to directly acquire savings via a regional program.</a:t>
            </a:r>
          </a:p>
          <a:p>
            <a:r>
              <a:rPr lang="en-US" sz="1600" dirty="0"/>
              <a:t>C. Firm utility commitments: Prior to finalizing a third party contract for a regional program, BPA has the ability to secure firm utility funding commitments for the program</a:t>
            </a:r>
            <a:r>
              <a:rPr lang="en-US" sz="1600" dirty="0" smtClean="0"/>
              <a:t>.</a:t>
            </a:r>
          </a:p>
          <a:p>
            <a:r>
              <a:rPr lang="en-US" sz="1600" b="1" dirty="0" smtClean="0">
                <a:solidFill>
                  <a:srgbClr val="00B050"/>
                </a:solidFill>
              </a:rPr>
              <a:t>D.  Other – Provide guiding principles for BPA to consider in regional program administration</a:t>
            </a:r>
            <a:endParaRPr lang="en-US" sz="1600" b="1" dirty="0">
              <a:solidFill>
                <a:srgbClr val="00B050"/>
              </a:solidFill>
            </a:endParaRPr>
          </a:p>
        </p:txBody>
      </p:sp>
      <p:sp>
        <p:nvSpPr>
          <p:cNvPr id="4" name="Slide Number Placeholder 3"/>
          <p:cNvSpPr>
            <a:spLocks noGrp="1"/>
          </p:cNvSpPr>
          <p:nvPr>
            <p:ph type="sldNum" sz="quarter" idx="10"/>
          </p:nvPr>
        </p:nvSpPr>
        <p:spPr/>
        <p:txBody>
          <a:bodyPr/>
          <a:lstStyle/>
          <a:p>
            <a:pPr>
              <a:defRPr/>
            </a:pPr>
            <a:fld id="{F0C7D1AD-DED9-488C-95D4-AB52055D242F}" type="slidenum">
              <a:rPr lang="en-US" smtClean="0"/>
              <a:pPr>
                <a:defRPr/>
              </a:pPr>
              <a:t>14</a:t>
            </a:fld>
            <a:endParaRPr lang="en-US"/>
          </a:p>
        </p:txBody>
      </p:sp>
    </p:spTree>
    <p:extLst>
      <p:ext uri="{BB962C8B-B14F-4D97-AF65-F5344CB8AC3E}">
        <p14:creationId xmlns:p14="http://schemas.microsoft.com/office/powerpoint/2010/main" val="1168671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5" y="533400"/>
            <a:ext cx="9144000" cy="715963"/>
          </a:xfrm>
        </p:spPr>
        <p:txBody>
          <a:bodyPr/>
          <a:lstStyle/>
          <a:p>
            <a:r>
              <a:rPr lang="en-US" dirty="0" smtClean="0"/>
              <a:t>Guiding Principles Discussion</a:t>
            </a:r>
            <a:endParaRPr lang="en-US" dirty="0"/>
          </a:p>
        </p:txBody>
      </p:sp>
      <p:sp>
        <p:nvSpPr>
          <p:cNvPr id="3" name="Content Placeholder 2"/>
          <p:cNvSpPr>
            <a:spLocks noGrp="1"/>
          </p:cNvSpPr>
          <p:nvPr>
            <p:ph idx="1"/>
          </p:nvPr>
        </p:nvSpPr>
        <p:spPr>
          <a:xfrm>
            <a:off x="457200" y="1219200"/>
            <a:ext cx="8229600" cy="3763962"/>
          </a:xfrm>
        </p:spPr>
        <p:txBody>
          <a:bodyPr/>
          <a:lstStyle/>
          <a:p>
            <a:pPr>
              <a:buFont typeface="Wingdings" panose="05000000000000000000" pitchFamily="2" charset="2"/>
              <a:buChar char="Ø"/>
            </a:pPr>
            <a:r>
              <a:rPr lang="en-US" sz="2400" dirty="0" smtClean="0"/>
              <a:t>Comment:  the current pledge model opens risk for over scope contract terms or vice versa</a:t>
            </a:r>
          </a:p>
          <a:p>
            <a:pPr>
              <a:buFont typeface="Wingdings" panose="05000000000000000000" pitchFamily="2" charset="2"/>
              <a:buChar char="Ø"/>
            </a:pPr>
            <a:r>
              <a:rPr lang="en-US" sz="2400" dirty="0" smtClean="0"/>
              <a:t>For existing programs, determine if there is </a:t>
            </a:r>
            <a:r>
              <a:rPr lang="en-US" sz="2400" smtClean="0"/>
              <a:t>a customer </a:t>
            </a:r>
            <a:r>
              <a:rPr lang="en-US" sz="2400" dirty="0" smtClean="0"/>
              <a:t>benefit before changing</a:t>
            </a:r>
          </a:p>
          <a:p>
            <a:pPr>
              <a:buFont typeface="Wingdings" panose="05000000000000000000" pitchFamily="2" charset="2"/>
              <a:buChar char="Ø"/>
            </a:pPr>
            <a:r>
              <a:rPr lang="en-US" sz="2400" dirty="0" smtClean="0"/>
              <a:t>Determine who would be impacted (Pubic Power, NEEA, ETO, IOU)</a:t>
            </a:r>
          </a:p>
          <a:p>
            <a:pPr>
              <a:buFont typeface="Wingdings" panose="05000000000000000000" pitchFamily="2" charset="2"/>
              <a:buChar char="Ø"/>
            </a:pPr>
            <a:r>
              <a:rPr lang="en-US" sz="2400" dirty="0" smtClean="0"/>
              <a:t>BPA to flush out initial thoughts on new programs</a:t>
            </a:r>
          </a:p>
          <a:p>
            <a:pPr>
              <a:buFont typeface="Wingdings" panose="05000000000000000000" pitchFamily="2" charset="2"/>
              <a:buChar char="Ø"/>
            </a:pPr>
            <a:r>
              <a:rPr lang="en-US" sz="2400" dirty="0" smtClean="0"/>
              <a:t>Funnel ideas through USB; further design assistance from all customers before contracting</a:t>
            </a:r>
          </a:p>
          <a:p>
            <a:pPr>
              <a:buFont typeface="Wingdings" panose="05000000000000000000" pitchFamily="2" charset="2"/>
              <a:buChar char="Ø"/>
            </a:pPr>
            <a:r>
              <a:rPr lang="en-US" sz="2400" dirty="0" smtClean="0"/>
              <a:t>Always incorporate utility/notification in the process</a:t>
            </a:r>
          </a:p>
          <a:p>
            <a:pPr>
              <a:buFont typeface="Wingdings" panose="05000000000000000000" pitchFamily="2" charset="2"/>
              <a:buChar char="Ø"/>
            </a:pPr>
            <a:r>
              <a:rPr lang="en-US" sz="2400" dirty="0" smtClean="0"/>
              <a:t>Align activity with I-937 reporting/timing</a:t>
            </a:r>
          </a:p>
          <a:p>
            <a:pPr>
              <a:buFont typeface="Wingdings" panose="05000000000000000000" pitchFamily="2" charset="2"/>
              <a:buChar char="Ø"/>
            </a:pPr>
            <a:r>
              <a:rPr lang="en-US" sz="2400" dirty="0" smtClean="0"/>
              <a:t>BPA federal procurement requirements</a:t>
            </a:r>
            <a:endParaRPr lang="en-US" sz="2400" dirty="0"/>
          </a:p>
        </p:txBody>
      </p:sp>
      <p:sp>
        <p:nvSpPr>
          <p:cNvPr id="4" name="Slide Number Placeholder 3"/>
          <p:cNvSpPr>
            <a:spLocks noGrp="1"/>
          </p:cNvSpPr>
          <p:nvPr>
            <p:ph type="sldNum" sz="quarter" idx="10"/>
          </p:nvPr>
        </p:nvSpPr>
        <p:spPr/>
        <p:txBody>
          <a:bodyPr/>
          <a:lstStyle/>
          <a:p>
            <a:pPr>
              <a:defRPr/>
            </a:pPr>
            <a:fld id="{F0C7D1AD-DED9-488C-95D4-AB52055D242F}" type="slidenum">
              <a:rPr lang="en-US" smtClean="0"/>
              <a:pPr>
                <a:defRPr/>
              </a:pPr>
              <a:t>15</a:t>
            </a:fld>
            <a:endParaRPr lang="en-US"/>
          </a:p>
        </p:txBody>
      </p:sp>
    </p:spTree>
    <p:extLst>
      <p:ext uri="{BB962C8B-B14F-4D97-AF65-F5344CB8AC3E}">
        <p14:creationId xmlns:p14="http://schemas.microsoft.com/office/powerpoint/2010/main" val="3160961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4000" cy="715963"/>
          </a:xfrm>
        </p:spPr>
        <p:txBody>
          <a:bodyPr>
            <a:normAutofit fontScale="90000"/>
          </a:bodyPr>
          <a:lstStyle/>
          <a:p>
            <a:r>
              <a:rPr lang="en-US" dirty="0" smtClean="0"/>
              <a:t>Outstanding Issue #5 – Self Management of Utility Incentives</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pPr marL="0" lvl="0" indent="0">
              <a:buNone/>
            </a:pPr>
            <a:r>
              <a:rPr lang="en-US" dirty="0"/>
              <a:t>What is the workgroup trying to solve?</a:t>
            </a:r>
            <a:br>
              <a:rPr lang="en-US" dirty="0"/>
            </a:br>
            <a:endParaRPr lang="en-US" dirty="0" smtClean="0"/>
          </a:p>
          <a:p>
            <a:pPr lvl="0"/>
            <a:r>
              <a:rPr lang="en-US" dirty="0" smtClean="0"/>
              <a:t>How </a:t>
            </a:r>
            <a:r>
              <a:rPr lang="en-US" dirty="0"/>
              <a:t>do we achieve BPA’s savings goals while: </a:t>
            </a:r>
            <a:endParaRPr lang="en-US" dirty="0" smtClean="0"/>
          </a:p>
          <a:p>
            <a:pPr marL="971550" lvl="1" indent="-514350">
              <a:buFont typeface="+mj-lt"/>
              <a:buAutoNum type="alphaUcPeriod"/>
            </a:pPr>
            <a:r>
              <a:rPr lang="en-US" dirty="0" smtClean="0"/>
              <a:t>relieving </a:t>
            </a:r>
            <a:r>
              <a:rPr lang="en-US" dirty="0"/>
              <a:t>pressure on BPA’s capital borrowing; </a:t>
            </a:r>
            <a:endParaRPr lang="en-US" dirty="0" smtClean="0"/>
          </a:p>
          <a:p>
            <a:pPr marL="971550" lvl="1" indent="-514350">
              <a:buFont typeface="+mj-lt"/>
              <a:buAutoNum type="alphaUcPeriod"/>
            </a:pPr>
            <a:r>
              <a:rPr lang="en-US" dirty="0" smtClean="0"/>
              <a:t>offering </a:t>
            </a:r>
            <a:r>
              <a:rPr lang="en-US" dirty="0"/>
              <a:t>customers some flexibility (e.g., 100</a:t>
            </a:r>
            <a:r>
              <a:rPr lang="en-US" dirty="0" smtClean="0"/>
              <a:t>% or partial </a:t>
            </a:r>
            <a:r>
              <a:rPr lang="en-US" dirty="0"/>
              <a:t>self-management of incentives); </a:t>
            </a:r>
            <a:endParaRPr lang="en-US" dirty="0" smtClean="0"/>
          </a:p>
          <a:p>
            <a:pPr marL="971550" lvl="1" indent="-514350">
              <a:buFont typeface="+mj-lt"/>
              <a:buAutoNum type="alphaUcPeriod"/>
            </a:pPr>
            <a:r>
              <a:rPr lang="en-US" dirty="0" smtClean="0"/>
              <a:t>offering </a:t>
            </a:r>
            <a:r>
              <a:rPr lang="en-US" dirty="0"/>
              <a:t>some customers the ability to avoid having BPA incur capital costs on their behalf; and </a:t>
            </a:r>
            <a:endParaRPr lang="en-US" dirty="0" smtClean="0"/>
          </a:p>
          <a:p>
            <a:pPr marL="971550" lvl="1" indent="-514350">
              <a:buFont typeface="+mj-lt"/>
              <a:buAutoNum type="alphaUcPeriod"/>
            </a:pPr>
            <a:r>
              <a:rPr lang="en-US" dirty="0" smtClean="0"/>
              <a:t>avoiding </a:t>
            </a:r>
            <a:r>
              <a:rPr lang="en-US" dirty="0"/>
              <a:t>complicated and costly implementation of </a:t>
            </a:r>
            <a:r>
              <a:rPr lang="en-US" dirty="0" smtClean="0"/>
              <a:t>alternatives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0C7D1AD-DED9-488C-95D4-AB52055D242F}" type="slidenum">
              <a:rPr lang="en-US" smtClean="0"/>
              <a:pPr>
                <a:defRPr/>
              </a:pPr>
              <a:t>16</a:t>
            </a:fld>
            <a:endParaRPr lang="en-US"/>
          </a:p>
        </p:txBody>
      </p:sp>
    </p:spTree>
    <p:extLst>
      <p:ext uri="{BB962C8B-B14F-4D97-AF65-F5344CB8AC3E}">
        <p14:creationId xmlns:p14="http://schemas.microsoft.com/office/powerpoint/2010/main" val="793228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Separating the Components</a:t>
            </a:r>
            <a:endParaRPr lang="en-US"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en-US" dirty="0"/>
              <a:t>How should BPA finance the incentive costs for </a:t>
            </a:r>
            <a:r>
              <a:rPr lang="en-US" dirty="0" smtClean="0"/>
              <a:t>BPA’s </a:t>
            </a:r>
            <a:r>
              <a:rPr lang="en-US" dirty="0"/>
              <a:t>savings </a:t>
            </a:r>
            <a:r>
              <a:rPr lang="en-US" dirty="0" smtClean="0"/>
              <a:t>acquisition?</a:t>
            </a:r>
          </a:p>
          <a:p>
            <a:pPr marL="914400" lvl="1" indent="-514350">
              <a:buFont typeface="Arial" panose="020B0604020202020204" pitchFamily="34" charset="0"/>
              <a:buChar char="•"/>
            </a:pPr>
            <a:r>
              <a:rPr lang="en-US" dirty="0" smtClean="0"/>
              <a:t>Expense </a:t>
            </a:r>
          </a:p>
          <a:p>
            <a:pPr marL="914400" lvl="1" indent="-514350">
              <a:buFont typeface="Arial" panose="020B0604020202020204" pitchFamily="34" charset="0"/>
              <a:buChar char="•"/>
            </a:pPr>
            <a:r>
              <a:rPr lang="en-US" dirty="0" smtClean="0"/>
              <a:t>Capital</a:t>
            </a:r>
          </a:p>
          <a:p>
            <a:pPr marL="914400" lvl="1" indent="-514350">
              <a:buFont typeface="Arial" panose="020B0604020202020204" pitchFamily="34" charset="0"/>
              <a:buChar char="•"/>
            </a:pPr>
            <a:r>
              <a:rPr lang="en-US" dirty="0" smtClean="0"/>
              <a:t>Relationship between near/long term costs</a:t>
            </a:r>
          </a:p>
          <a:p>
            <a:pPr marL="400050" lvl="1" indent="0">
              <a:buNone/>
            </a:pPr>
            <a:endParaRPr lang="en-US" dirty="0" smtClean="0"/>
          </a:p>
          <a:p>
            <a:pPr marL="514350" indent="-514350">
              <a:buFont typeface="+mj-lt"/>
              <a:buAutoNum type="arabicPeriod"/>
            </a:pPr>
            <a:r>
              <a:rPr lang="en-US" dirty="0" smtClean="0"/>
              <a:t>How </a:t>
            </a:r>
            <a:r>
              <a:rPr lang="en-US" dirty="0"/>
              <a:t>should BPA structure </a:t>
            </a:r>
            <a:r>
              <a:rPr lang="en-US" dirty="0" smtClean="0"/>
              <a:t>its incentive </a:t>
            </a:r>
            <a:r>
              <a:rPr lang="en-US" dirty="0"/>
              <a:t>funding relationship with </a:t>
            </a:r>
            <a:r>
              <a:rPr lang="en-US" dirty="0" smtClean="0"/>
              <a:t>customers?</a:t>
            </a:r>
          </a:p>
          <a:p>
            <a:pPr marL="914400" lvl="1" indent="-514350"/>
            <a:r>
              <a:rPr lang="en-US" dirty="0" smtClean="0"/>
              <a:t>Alternatives are considered in the following slides </a:t>
            </a:r>
            <a:endParaRPr lang="en-US" dirty="0"/>
          </a:p>
        </p:txBody>
      </p:sp>
      <p:sp>
        <p:nvSpPr>
          <p:cNvPr id="4" name="Slide Number Placeholder 3"/>
          <p:cNvSpPr>
            <a:spLocks noGrp="1"/>
          </p:cNvSpPr>
          <p:nvPr>
            <p:ph type="sldNum" sz="quarter" idx="10"/>
          </p:nvPr>
        </p:nvSpPr>
        <p:spPr/>
        <p:txBody>
          <a:bodyPr/>
          <a:lstStyle/>
          <a:p>
            <a:pPr>
              <a:defRPr/>
            </a:pPr>
            <a:fld id="{F0C7D1AD-DED9-488C-95D4-AB52055D242F}" type="slidenum">
              <a:rPr lang="en-US" smtClean="0"/>
              <a:pPr>
                <a:defRPr/>
              </a:pPr>
              <a:t>17</a:t>
            </a:fld>
            <a:endParaRPr lang="en-US"/>
          </a:p>
        </p:txBody>
      </p:sp>
    </p:spTree>
    <p:extLst>
      <p:ext uri="{BB962C8B-B14F-4D97-AF65-F5344CB8AC3E}">
        <p14:creationId xmlns:p14="http://schemas.microsoft.com/office/powerpoint/2010/main" val="1774913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15963"/>
          </a:xfrm>
        </p:spPr>
        <p:txBody>
          <a:bodyPr/>
          <a:lstStyle/>
          <a:p>
            <a:r>
              <a:rPr lang="en-US" dirty="0" smtClean="0"/>
              <a:t>Some Working Assumptions…</a:t>
            </a:r>
            <a:endParaRPr lang="en-US" dirty="0"/>
          </a:p>
        </p:txBody>
      </p:sp>
      <p:sp>
        <p:nvSpPr>
          <p:cNvPr id="3" name="Content Placeholder 2"/>
          <p:cNvSpPr>
            <a:spLocks noGrp="1"/>
          </p:cNvSpPr>
          <p:nvPr>
            <p:ph idx="1"/>
          </p:nvPr>
        </p:nvSpPr>
        <p:spPr>
          <a:xfrm>
            <a:off x="457200" y="1524000"/>
            <a:ext cx="8229600" cy="4495800"/>
          </a:xfrm>
        </p:spPr>
        <p:txBody>
          <a:bodyPr/>
          <a:lstStyle/>
          <a:p>
            <a:r>
              <a:rPr lang="en-US" sz="2000" dirty="0"/>
              <a:t>All non-incentive EE costs (e.g., regional third party contract costs) are collected on a TOCA-basis, which is no change from the status quo, and the alternatives are focused only on incentives. </a:t>
            </a:r>
            <a:endParaRPr lang="en-US" sz="2000" dirty="0" smtClean="0"/>
          </a:p>
          <a:p>
            <a:r>
              <a:rPr lang="en-US" sz="2000" dirty="0"/>
              <a:t>These scenarios are the result of conversations within the workgroup and not representative of the views of BPA Finance Dept</a:t>
            </a:r>
            <a:r>
              <a:rPr lang="en-US" sz="2000" dirty="0" smtClean="0"/>
              <a:t>.</a:t>
            </a:r>
          </a:p>
          <a:p>
            <a:r>
              <a:rPr lang="en-US" sz="2000" dirty="0" smtClean="0"/>
              <a:t>Members of the workgroup that work on rates have performed an initial analysis on the impacts on rates.  They estimate ~$20M shift from capital to expense equates to ~1% rate increase in the PF rate. </a:t>
            </a:r>
          </a:p>
          <a:p>
            <a:r>
              <a:rPr lang="en-US" sz="2000" dirty="0" smtClean="0"/>
              <a:t>Energy Efficiency is currently indifferent to how funds are allocated (capital or expensed), but recognize the CIR and IPR processes underway. </a:t>
            </a:r>
          </a:p>
          <a:p>
            <a:r>
              <a:rPr lang="en-US" sz="2000" dirty="0" smtClean="0"/>
              <a:t>As we work through the options, we recognize other pros/cons may surface as conversations continue.  These alternatives may not be mutually exclusive.  Please consider offering additional insights as each option is presented.</a:t>
            </a:r>
            <a:endParaRPr lang="en-US" sz="2000" dirty="0"/>
          </a:p>
          <a:p>
            <a:endParaRPr lang="en-US" sz="2000" dirty="0" smtClean="0"/>
          </a:p>
          <a:p>
            <a:endParaRPr lang="en-US" sz="2000" dirty="0"/>
          </a:p>
        </p:txBody>
      </p:sp>
      <p:sp>
        <p:nvSpPr>
          <p:cNvPr id="4" name="Slide Number Placeholder 3"/>
          <p:cNvSpPr>
            <a:spLocks noGrp="1"/>
          </p:cNvSpPr>
          <p:nvPr>
            <p:ph type="sldNum" sz="quarter" idx="10"/>
          </p:nvPr>
        </p:nvSpPr>
        <p:spPr/>
        <p:txBody>
          <a:bodyPr/>
          <a:lstStyle/>
          <a:p>
            <a:pPr>
              <a:defRPr/>
            </a:pPr>
            <a:fld id="{F0C7D1AD-DED9-488C-95D4-AB52055D242F}" type="slidenum">
              <a:rPr lang="en-US" smtClean="0"/>
              <a:pPr>
                <a:defRPr/>
              </a:pPr>
              <a:t>18</a:t>
            </a:fld>
            <a:endParaRPr lang="en-US"/>
          </a:p>
        </p:txBody>
      </p:sp>
    </p:spTree>
    <p:extLst>
      <p:ext uri="{BB962C8B-B14F-4D97-AF65-F5344CB8AC3E}">
        <p14:creationId xmlns:p14="http://schemas.microsoft.com/office/powerpoint/2010/main" val="2041092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Quo – Today’s Model</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13545348"/>
              </p:ext>
            </p:extLst>
          </p:nvPr>
        </p:nvGraphicFramePr>
        <p:xfrm>
          <a:off x="76200" y="1676400"/>
          <a:ext cx="9067800" cy="4268379"/>
        </p:xfrm>
        <a:graphic>
          <a:graphicData uri="http://schemas.openxmlformats.org/drawingml/2006/table">
            <a:tbl>
              <a:tblPr firstRow="1" bandRow="1">
                <a:tableStyleId>{21E4AEA4-8DFA-4A89-87EB-49C32662AFE0}</a:tableStyleId>
              </a:tblPr>
              <a:tblGrid>
                <a:gridCol w="1303496"/>
                <a:gridCol w="2049304"/>
                <a:gridCol w="2286000"/>
                <a:gridCol w="1905000"/>
                <a:gridCol w="1524000"/>
              </a:tblGrid>
              <a:tr h="473981">
                <a:tc>
                  <a:txBody>
                    <a:bodyPr/>
                    <a:lstStyle/>
                    <a:p>
                      <a:pPr marL="0" marR="0" algn="l">
                        <a:lnSpc>
                          <a:spcPct val="115000"/>
                        </a:lnSpc>
                        <a:spcBef>
                          <a:spcPts val="0"/>
                        </a:spcBef>
                        <a:spcAft>
                          <a:spcPts val="1000"/>
                        </a:spcAft>
                      </a:pPr>
                      <a:r>
                        <a:rPr lang="en-US" sz="1100" dirty="0" smtClean="0">
                          <a:effectLst/>
                        </a:rPr>
                        <a:t>Brief description</a:t>
                      </a:r>
                      <a:endParaRPr lang="en-US" sz="1100" dirty="0">
                        <a:effectLst/>
                        <a:latin typeface="Calibri"/>
                        <a:ea typeface="Calibri"/>
                        <a:cs typeface="Times New Roman"/>
                      </a:endParaRPr>
                    </a:p>
                  </a:txBody>
                  <a:tcPr marL="89587" marR="89587" marT="44794" marB="44794"/>
                </a:tc>
                <a:tc>
                  <a:txBody>
                    <a:bodyPr/>
                    <a:lstStyle/>
                    <a:p>
                      <a:pPr marL="0" marR="0" algn="l">
                        <a:lnSpc>
                          <a:spcPct val="115000"/>
                        </a:lnSpc>
                        <a:spcBef>
                          <a:spcPts val="0"/>
                        </a:spcBef>
                        <a:spcAft>
                          <a:spcPts val="1000"/>
                        </a:spcAft>
                      </a:pPr>
                      <a:r>
                        <a:rPr lang="en-US" sz="1100" dirty="0">
                          <a:effectLst/>
                        </a:rPr>
                        <a:t>Pros</a:t>
                      </a:r>
                      <a:endParaRPr lang="en-US" sz="1100" dirty="0">
                        <a:effectLst/>
                        <a:latin typeface="Calibri"/>
                        <a:ea typeface="Calibri"/>
                        <a:cs typeface="Times New Roman"/>
                      </a:endParaRPr>
                    </a:p>
                  </a:txBody>
                  <a:tcPr marL="89587" marR="89587" marT="44794" marB="44794"/>
                </a:tc>
                <a:tc>
                  <a:txBody>
                    <a:bodyPr/>
                    <a:lstStyle/>
                    <a:p>
                      <a:pPr marL="0" marR="0" algn="l">
                        <a:lnSpc>
                          <a:spcPct val="115000"/>
                        </a:lnSpc>
                        <a:spcBef>
                          <a:spcPts val="0"/>
                        </a:spcBef>
                        <a:spcAft>
                          <a:spcPts val="1000"/>
                        </a:spcAft>
                      </a:pPr>
                      <a:r>
                        <a:rPr lang="en-US" sz="1100">
                          <a:effectLst/>
                        </a:rPr>
                        <a:t>Cons</a:t>
                      </a:r>
                      <a:endParaRPr lang="en-US" sz="1100">
                        <a:effectLst/>
                        <a:latin typeface="Calibri"/>
                        <a:ea typeface="Calibri"/>
                        <a:cs typeface="Times New Roman"/>
                      </a:endParaRPr>
                    </a:p>
                  </a:txBody>
                  <a:tcPr marL="89587" marR="89587" marT="44794" marB="44794"/>
                </a:tc>
                <a:tc>
                  <a:txBody>
                    <a:bodyPr/>
                    <a:lstStyle/>
                    <a:p>
                      <a:pPr marL="0" marR="0" algn="l">
                        <a:lnSpc>
                          <a:spcPct val="115000"/>
                        </a:lnSpc>
                        <a:spcBef>
                          <a:spcPts val="0"/>
                        </a:spcBef>
                        <a:spcAft>
                          <a:spcPts val="1000"/>
                        </a:spcAft>
                      </a:pPr>
                      <a:r>
                        <a:rPr lang="en-US" sz="1100" dirty="0">
                          <a:effectLst/>
                        </a:rPr>
                        <a:t>Implications/Additional Considerations</a:t>
                      </a:r>
                      <a:endParaRPr lang="en-US" sz="1100" dirty="0">
                        <a:effectLst/>
                        <a:latin typeface="Calibri"/>
                        <a:ea typeface="Calibri"/>
                        <a:cs typeface="Times New Roman"/>
                      </a:endParaRPr>
                    </a:p>
                  </a:txBody>
                  <a:tcPr marL="89587" marR="89587" marT="44794" marB="44794"/>
                </a:tc>
                <a:tc>
                  <a:txBody>
                    <a:bodyPr/>
                    <a:lstStyle/>
                    <a:p>
                      <a:pPr marL="0" marR="0" algn="l">
                        <a:lnSpc>
                          <a:spcPct val="115000"/>
                        </a:lnSpc>
                        <a:spcBef>
                          <a:spcPts val="0"/>
                        </a:spcBef>
                        <a:spcAft>
                          <a:spcPts val="1000"/>
                        </a:spcAft>
                      </a:pPr>
                      <a:r>
                        <a:rPr lang="en-US" sz="1100" dirty="0" smtClean="0">
                          <a:effectLst/>
                          <a:latin typeface="Arial" panose="020B0604020202020204" pitchFamily="34" charset="0"/>
                          <a:ea typeface="Calibri"/>
                          <a:cs typeface="Arial" panose="020B0604020202020204" pitchFamily="34" charset="0"/>
                        </a:rPr>
                        <a:t>Scoring</a:t>
                      </a:r>
                      <a:endParaRPr lang="en-US" sz="1100" dirty="0">
                        <a:effectLst/>
                        <a:latin typeface="Arial" panose="020B0604020202020204" pitchFamily="34" charset="0"/>
                        <a:ea typeface="Calibri"/>
                        <a:cs typeface="Arial" panose="020B0604020202020204" pitchFamily="34" charset="0"/>
                      </a:endParaRPr>
                    </a:p>
                  </a:txBody>
                  <a:tcPr marL="89587" marR="89587" marT="44794" marB="44794"/>
                </a:tc>
              </a:tr>
              <a:tr h="3793219">
                <a:tc>
                  <a:txBody>
                    <a:bodyPr/>
                    <a:lstStyle/>
                    <a:p>
                      <a:pPr marL="0" marR="0" algn="l">
                        <a:lnSpc>
                          <a:spcPct val="115000"/>
                        </a:lnSpc>
                        <a:spcBef>
                          <a:spcPts val="0"/>
                        </a:spcBef>
                        <a:spcAft>
                          <a:spcPts val="1000"/>
                        </a:spcAft>
                      </a:pPr>
                      <a:r>
                        <a:rPr lang="en-US" sz="1100" dirty="0" smtClean="0">
                          <a:effectLst/>
                        </a:rPr>
                        <a:t>75/25 </a:t>
                      </a:r>
                      <a:r>
                        <a:rPr lang="en-US" sz="1100" dirty="0">
                          <a:effectLst/>
                        </a:rPr>
                        <a:t>programmatic split remains and incentives continue to be </a:t>
                      </a:r>
                      <a:r>
                        <a:rPr lang="en-US" sz="1100" dirty="0" smtClean="0">
                          <a:effectLst/>
                        </a:rPr>
                        <a:t>capitalized</a:t>
                      </a:r>
                      <a:endParaRPr lang="en-US" sz="1100" dirty="0">
                        <a:effectLst/>
                        <a:latin typeface="Calibri"/>
                        <a:ea typeface="Calibri"/>
                        <a:cs typeface="Times New Roman"/>
                      </a:endParaRPr>
                    </a:p>
                  </a:txBody>
                  <a:tcPr marL="89587" marR="89587" marT="44794" marB="44794"/>
                </a:tc>
                <a:tc>
                  <a:txBody>
                    <a:bodyPr/>
                    <a:lstStyle/>
                    <a:p>
                      <a:pPr marL="342900" marR="0" lvl="0" indent="-342900" algn="l">
                        <a:lnSpc>
                          <a:spcPct val="115000"/>
                        </a:lnSpc>
                        <a:spcBef>
                          <a:spcPts val="0"/>
                        </a:spcBef>
                        <a:spcAft>
                          <a:spcPts val="0"/>
                        </a:spcAft>
                        <a:buFont typeface="Symbol"/>
                        <a:buChar char=""/>
                      </a:pPr>
                      <a:r>
                        <a:rPr lang="en-US" sz="1100" dirty="0">
                          <a:effectLst/>
                        </a:rPr>
                        <a:t>Keeps things </a:t>
                      </a:r>
                      <a:r>
                        <a:rPr lang="en-US" sz="1100" dirty="0" smtClean="0">
                          <a:effectLst/>
                        </a:rPr>
                        <a:t>simple</a:t>
                      </a:r>
                    </a:p>
                    <a:p>
                      <a:pPr marL="342900" marR="0" lvl="0" indent="-342900" algn="l">
                        <a:lnSpc>
                          <a:spcPct val="115000"/>
                        </a:lnSpc>
                        <a:spcBef>
                          <a:spcPts val="0"/>
                        </a:spcBef>
                        <a:spcAft>
                          <a:spcPts val="0"/>
                        </a:spcAft>
                        <a:buFont typeface="Symbol"/>
                        <a:buChar char=""/>
                      </a:pPr>
                      <a:r>
                        <a:rPr lang="en-US" sz="1100" dirty="0" smtClean="0">
                          <a:effectLst/>
                          <a:latin typeface="Calibri"/>
                          <a:ea typeface="Calibri"/>
                          <a:cs typeface="Times New Roman"/>
                        </a:rPr>
                        <a:t>Model is understood</a:t>
                      </a:r>
                    </a:p>
                    <a:p>
                      <a:pPr marL="342900" marR="0" lvl="0" indent="-342900" algn="l">
                        <a:lnSpc>
                          <a:spcPct val="115000"/>
                        </a:lnSpc>
                        <a:spcBef>
                          <a:spcPts val="0"/>
                        </a:spcBef>
                        <a:spcAft>
                          <a:spcPts val="0"/>
                        </a:spcAft>
                        <a:buFont typeface="Symbol"/>
                        <a:buChar char=""/>
                      </a:pPr>
                      <a:r>
                        <a:rPr lang="en-US" sz="1100" dirty="0" smtClean="0">
                          <a:effectLst/>
                          <a:latin typeface="Calibri"/>
                          <a:ea typeface="Calibri"/>
                          <a:cs typeface="Times New Roman"/>
                        </a:rPr>
                        <a:t>Successful</a:t>
                      </a:r>
                      <a:r>
                        <a:rPr lang="en-US" sz="1100" baseline="0" dirty="0" smtClean="0">
                          <a:effectLst/>
                          <a:latin typeface="Calibri"/>
                          <a:ea typeface="Calibri"/>
                          <a:cs typeface="Times New Roman"/>
                        </a:rPr>
                        <a:t> in achieving FY12/13 targets</a:t>
                      </a:r>
                      <a:endParaRPr lang="en-US" sz="1100" dirty="0">
                        <a:effectLst/>
                        <a:latin typeface="Calibri"/>
                        <a:ea typeface="Calibri"/>
                        <a:cs typeface="Times New Roman"/>
                      </a:endParaRPr>
                    </a:p>
                  </a:txBody>
                  <a:tcPr marL="89587" marR="89587" marT="44794" marB="44794"/>
                </a:tc>
                <a:tc>
                  <a:txBody>
                    <a:bodyPr/>
                    <a:lstStyle/>
                    <a:p>
                      <a:pPr marL="342900" marR="0" lvl="0" indent="-342900" algn="l">
                        <a:lnSpc>
                          <a:spcPct val="115000"/>
                        </a:lnSpc>
                        <a:spcBef>
                          <a:spcPts val="0"/>
                        </a:spcBef>
                        <a:spcAft>
                          <a:spcPts val="0"/>
                        </a:spcAft>
                        <a:buFont typeface="Arial" panose="020B0604020202020204" pitchFamily="34" charset="0"/>
                        <a:buChar char="•"/>
                      </a:pPr>
                      <a:r>
                        <a:rPr lang="en-US" sz="1100" dirty="0">
                          <a:effectLst/>
                        </a:rPr>
                        <a:t>Doesn’t fully address some customers’ concerns about BPA incurring capital costs on their behalf</a:t>
                      </a:r>
                    </a:p>
                    <a:p>
                      <a:pPr marL="342900" marR="0" lvl="0" indent="-342900" algn="l">
                        <a:lnSpc>
                          <a:spcPct val="115000"/>
                        </a:lnSpc>
                        <a:spcBef>
                          <a:spcPts val="0"/>
                        </a:spcBef>
                        <a:spcAft>
                          <a:spcPts val="0"/>
                        </a:spcAft>
                        <a:buFont typeface="Arial" panose="020B0604020202020204" pitchFamily="34" charset="0"/>
                        <a:buChar char="•"/>
                      </a:pPr>
                      <a:r>
                        <a:rPr lang="en-US" sz="1100" dirty="0">
                          <a:effectLst/>
                        </a:rPr>
                        <a:t>Doesn’t provide an option for 100% self-management of </a:t>
                      </a:r>
                      <a:r>
                        <a:rPr lang="en-US" sz="1100" dirty="0" smtClean="0">
                          <a:effectLst/>
                        </a:rPr>
                        <a:t>incentives without capitalizing costs</a:t>
                      </a:r>
                      <a:r>
                        <a:rPr lang="en-US" sz="1100" baseline="0" dirty="0" smtClean="0">
                          <a:effectLst/>
                        </a:rPr>
                        <a:t> </a:t>
                      </a:r>
                      <a:r>
                        <a:rPr lang="en-US" sz="1100" dirty="0" smtClean="0">
                          <a:effectLst/>
                        </a:rPr>
                        <a:t> (under the current model)</a:t>
                      </a:r>
                      <a:endParaRPr lang="en-US" sz="1100" dirty="0">
                        <a:effectLst/>
                      </a:endParaRPr>
                    </a:p>
                    <a:p>
                      <a:pPr marL="342900" marR="0" lvl="0" indent="-342900" algn="l">
                        <a:lnSpc>
                          <a:spcPct val="115000"/>
                        </a:lnSpc>
                        <a:spcBef>
                          <a:spcPts val="0"/>
                        </a:spcBef>
                        <a:spcAft>
                          <a:spcPts val="0"/>
                        </a:spcAft>
                        <a:buFont typeface="Arial" panose="020B0604020202020204" pitchFamily="34" charset="0"/>
                        <a:buChar char="•"/>
                      </a:pPr>
                      <a:r>
                        <a:rPr lang="en-US" sz="1100" dirty="0">
                          <a:effectLst/>
                        </a:rPr>
                        <a:t>Doesn’t relieve any EE pressure on BPA’s capital borrowing</a:t>
                      </a:r>
                    </a:p>
                    <a:p>
                      <a:pPr marL="342900" marR="0" lvl="0" indent="-342900" algn="l">
                        <a:lnSpc>
                          <a:spcPct val="115000"/>
                        </a:lnSpc>
                        <a:spcBef>
                          <a:spcPts val="0"/>
                        </a:spcBef>
                        <a:spcAft>
                          <a:spcPts val="1000"/>
                        </a:spcAft>
                        <a:buFont typeface="Arial" panose="020B0604020202020204" pitchFamily="34" charset="0"/>
                        <a:buChar char="•"/>
                      </a:pPr>
                      <a:r>
                        <a:rPr lang="en-US" sz="1100" dirty="0">
                          <a:effectLst/>
                        </a:rPr>
                        <a:t>Higher overall costs in the long run due to borrowing costs</a:t>
                      </a:r>
                      <a:endParaRPr lang="en-US" sz="1100" dirty="0">
                        <a:effectLst/>
                        <a:latin typeface="Calibri"/>
                        <a:ea typeface="Calibri"/>
                        <a:cs typeface="Times New Roman"/>
                      </a:endParaRPr>
                    </a:p>
                  </a:txBody>
                  <a:tcPr marL="89587" marR="89587" marT="44794" marB="44794"/>
                </a:tc>
                <a:tc>
                  <a:txBody>
                    <a:bodyPr/>
                    <a:lstStyle/>
                    <a:p>
                      <a:pPr algn="l">
                        <a:lnSpc>
                          <a:spcPct val="115000"/>
                        </a:lnSpc>
                      </a:pPr>
                      <a:endParaRPr lang="en-US" sz="1100" dirty="0">
                        <a:effectLst/>
                        <a:latin typeface="Calibri"/>
                        <a:cs typeface="Times New Roman"/>
                      </a:endParaRPr>
                    </a:p>
                  </a:txBody>
                  <a:tcPr marL="89587" marR="89587" marT="44794" marB="44794"/>
                </a:tc>
                <a:tc>
                  <a:txBody>
                    <a:bodyPr/>
                    <a:lstStyle/>
                    <a:p>
                      <a:pPr algn="l">
                        <a:lnSpc>
                          <a:spcPct val="115000"/>
                        </a:lnSpc>
                      </a:pPr>
                      <a:endParaRPr lang="en-US" sz="1100" dirty="0">
                        <a:effectLst/>
                        <a:latin typeface="Calibri"/>
                        <a:cs typeface="Times New Roman"/>
                      </a:endParaRPr>
                    </a:p>
                  </a:txBody>
                  <a:tcPr marL="89587" marR="89587" marT="44794" marB="44794"/>
                </a:tc>
              </a:tr>
            </a:tbl>
          </a:graphicData>
        </a:graphic>
      </p:graphicFrame>
      <p:sp>
        <p:nvSpPr>
          <p:cNvPr id="4" name="Slide Number Placeholder 3"/>
          <p:cNvSpPr>
            <a:spLocks noGrp="1"/>
          </p:cNvSpPr>
          <p:nvPr>
            <p:ph type="sldNum" sz="quarter" idx="10"/>
          </p:nvPr>
        </p:nvSpPr>
        <p:spPr/>
        <p:txBody>
          <a:bodyPr/>
          <a:lstStyle/>
          <a:p>
            <a:pPr>
              <a:defRPr/>
            </a:pPr>
            <a:fld id="{F0C7D1AD-DED9-488C-95D4-AB52055D242F}" type="slidenum">
              <a:rPr lang="en-US" smtClean="0"/>
              <a:pPr>
                <a:defRPr/>
              </a:pPr>
              <a:t>19</a:t>
            </a:fld>
            <a:endParaRPr lang="en-US"/>
          </a:p>
        </p:txBody>
      </p:sp>
    </p:spTree>
    <p:extLst>
      <p:ext uri="{BB962C8B-B14F-4D97-AF65-F5344CB8AC3E}">
        <p14:creationId xmlns:p14="http://schemas.microsoft.com/office/powerpoint/2010/main" val="1382350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325447"/>
            <a:ext cx="4896869" cy="4875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Callout 3"/>
          <p:cNvSpPr/>
          <p:nvPr/>
        </p:nvSpPr>
        <p:spPr>
          <a:xfrm>
            <a:off x="4038600" y="834656"/>
            <a:ext cx="2438400" cy="1676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D31645"/>
                </a:solidFill>
                <a:latin typeface="Comic Sans MS" panose="030F0702030302020204" pitchFamily="66" charset="0"/>
              </a:rPr>
              <a:t>Please don’t put your call on hold.  I will have to disconnect you if you do….</a:t>
            </a:r>
            <a:endParaRPr lang="en-US" sz="2000" dirty="0">
              <a:solidFill>
                <a:srgbClr val="D31645"/>
              </a:solidFill>
              <a:latin typeface="Comic Sans MS" panose="030F0702030302020204" pitchFamily="66" charset="0"/>
            </a:endParaRPr>
          </a:p>
        </p:txBody>
      </p:sp>
    </p:spTree>
    <p:extLst>
      <p:ext uri="{BB962C8B-B14F-4D97-AF65-F5344CB8AC3E}">
        <p14:creationId xmlns:p14="http://schemas.microsoft.com/office/powerpoint/2010/main" val="2055809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 y="685800"/>
            <a:ext cx="9144000" cy="715963"/>
          </a:xfrm>
        </p:spPr>
        <p:txBody>
          <a:bodyPr>
            <a:normAutofit fontScale="90000"/>
          </a:bodyPr>
          <a:lstStyle/>
          <a:p>
            <a:r>
              <a:rPr lang="en-US" sz="3200" dirty="0"/>
              <a:t>Revise down the 75/25 programmatic </a:t>
            </a:r>
            <a:r>
              <a:rPr lang="en-US" sz="3200" dirty="0" smtClean="0"/>
              <a:t>split for all utilities (on a regional level) </a:t>
            </a:r>
            <a:endParaRPr lang="en-US" sz="32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C7D1AD-DED9-488C-95D4-AB52055D242F}" type="slidenum">
              <a:rPr lang="en-US" smtClean="0"/>
              <a:pPr>
                <a:defRPr/>
              </a:pPr>
              <a:t>20</a:t>
            </a:fld>
            <a:endParaRPr lang="en-US"/>
          </a:p>
        </p:txBody>
      </p:sp>
      <p:graphicFrame>
        <p:nvGraphicFramePr>
          <p:cNvPr id="5" name="Content Placeholder 4"/>
          <p:cNvGraphicFramePr>
            <a:graphicFrameLocks/>
          </p:cNvGraphicFramePr>
          <p:nvPr>
            <p:extLst>
              <p:ext uri="{D42A27DB-BD31-4B8C-83A1-F6EECF244321}">
                <p14:modId xmlns:p14="http://schemas.microsoft.com/office/powerpoint/2010/main" val="517430276"/>
              </p:ext>
            </p:extLst>
          </p:nvPr>
        </p:nvGraphicFramePr>
        <p:xfrm>
          <a:off x="76200" y="1676400"/>
          <a:ext cx="9067800" cy="4268379"/>
        </p:xfrm>
        <a:graphic>
          <a:graphicData uri="http://schemas.openxmlformats.org/drawingml/2006/table">
            <a:tbl>
              <a:tblPr firstRow="1" bandRow="1">
                <a:tableStyleId>{21E4AEA4-8DFA-4A89-87EB-49C32662AFE0}</a:tableStyleId>
              </a:tblPr>
              <a:tblGrid>
                <a:gridCol w="1303496"/>
                <a:gridCol w="2125504"/>
                <a:gridCol w="2209800"/>
                <a:gridCol w="1905000"/>
                <a:gridCol w="1524000"/>
              </a:tblGrid>
              <a:tr h="473981">
                <a:tc>
                  <a:txBody>
                    <a:bodyPr/>
                    <a:lstStyle/>
                    <a:p>
                      <a:pPr marL="0" marR="0" algn="l">
                        <a:lnSpc>
                          <a:spcPct val="115000"/>
                        </a:lnSpc>
                        <a:spcBef>
                          <a:spcPts val="0"/>
                        </a:spcBef>
                        <a:spcAft>
                          <a:spcPts val="1000"/>
                        </a:spcAft>
                      </a:pPr>
                      <a:r>
                        <a:rPr lang="en-US" sz="1100" dirty="0" smtClean="0">
                          <a:effectLst/>
                        </a:rPr>
                        <a:t>Brief description</a:t>
                      </a:r>
                      <a:endParaRPr lang="en-US" sz="1100" dirty="0">
                        <a:effectLst/>
                        <a:latin typeface="Calibri"/>
                        <a:ea typeface="Calibri"/>
                        <a:cs typeface="Times New Roman"/>
                      </a:endParaRPr>
                    </a:p>
                  </a:txBody>
                  <a:tcPr marL="89587" marR="89587" marT="44794" marB="44794"/>
                </a:tc>
                <a:tc>
                  <a:txBody>
                    <a:bodyPr/>
                    <a:lstStyle/>
                    <a:p>
                      <a:pPr marL="0" marR="0" algn="l">
                        <a:lnSpc>
                          <a:spcPct val="115000"/>
                        </a:lnSpc>
                        <a:spcBef>
                          <a:spcPts val="0"/>
                        </a:spcBef>
                        <a:spcAft>
                          <a:spcPts val="1000"/>
                        </a:spcAft>
                      </a:pPr>
                      <a:r>
                        <a:rPr lang="en-US" sz="1100" dirty="0">
                          <a:effectLst/>
                        </a:rPr>
                        <a:t>Pros</a:t>
                      </a:r>
                      <a:endParaRPr lang="en-US" sz="1100" dirty="0">
                        <a:effectLst/>
                        <a:latin typeface="Calibri"/>
                        <a:ea typeface="Calibri"/>
                        <a:cs typeface="Times New Roman"/>
                      </a:endParaRPr>
                    </a:p>
                  </a:txBody>
                  <a:tcPr marL="89587" marR="89587" marT="44794" marB="44794"/>
                </a:tc>
                <a:tc>
                  <a:txBody>
                    <a:bodyPr/>
                    <a:lstStyle/>
                    <a:p>
                      <a:pPr marL="0" marR="0" algn="l">
                        <a:lnSpc>
                          <a:spcPct val="115000"/>
                        </a:lnSpc>
                        <a:spcBef>
                          <a:spcPts val="0"/>
                        </a:spcBef>
                        <a:spcAft>
                          <a:spcPts val="1000"/>
                        </a:spcAft>
                      </a:pPr>
                      <a:r>
                        <a:rPr lang="en-US" sz="1100">
                          <a:effectLst/>
                        </a:rPr>
                        <a:t>Cons</a:t>
                      </a:r>
                      <a:endParaRPr lang="en-US" sz="1100">
                        <a:effectLst/>
                        <a:latin typeface="Calibri"/>
                        <a:ea typeface="Calibri"/>
                        <a:cs typeface="Times New Roman"/>
                      </a:endParaRPr>
                    </a:p>
                  </a:txBody>
                  <a:tcPr marL="89587" marR="89587" marT="44794" marB="44794"/>
                </a:tc>
                <a:tc>
                  <a:txBody>
                    <a:bodyPr/>
                    <a:lstStyle/>
                    <a:p>
                      <a:pPr marL="0" marR="0" algn="l">
                        <a:lnSpc>
                          <a:spcPct val="115000"/>
                        </a:lnSpc>
                        <a:spcBef>
                          <a:spcPts val="0"/>
                        </a:spcBef>
                        <a:spcAft>
                          <a:spcPts val="1000"/>
                        </a:spcAft>
                      </a:pPr>
                      <a:r>
                        <a:rPr lang="en-US" sz="1100" dirty="0">
                          <a:effectLst/>
                        </a:rPr>
                        <a:t>Implications/Additional Considerations</a:t>
                      </a:r>
                      <a:endParaRPr lang="en-US" sz="1100" dirty="0">
                        <a:effectLst/>
                        <a:latin typeface="Calibri"/>
                        <a:ea typeface="Calibri"/>
                        <a:cs typeface="Times New Roman"/>
                      </a:endParaRPr>
                    </a:p>
                  </a:txBody>
                  <a:tcPr marL="89587" marR="89587" marT="44794" marB="44794"/>
                </a:tc>
                <a:tc>
                  <a:txBody>
                    <a:bodyPr/>
                    <a:lstStyle/>
                    <a:p>
                      <a:pPr marL="0" marR="0" algn="l">
                        <a:lnSpc>
                          <a:spcPct val="115000"/>
                        </a:lnSpc>
                        <a:spcBef>
                          <a:spcPts val="0"/>
                        </a:spcBef>
                        <a:spcAft>
                          <a:spcPts val="1000"/>
                        </a:spcAft>
                      </a:pPr>
                      <a:r>
                        <a:rPr lang="en-US" sz="1100" dirty="0" smtClean="0">
                          <a:effectLst/>
                          <a:latin typeface="Arial" panose="020B0604020202020204" pitchFamily="34" charset="0"/>
                          <a:ea typeface="Calibri"/>
                          <a:cs typeface="Arial" panose="020B0604020202020204" pitchFamily="34" charset="0"/>
                        </a:rPr>
                        <a:t>Scoring</a:t>
                      </a:r>
                      <a:endParaRPr lang="en-US" sz="1100" dirty="0">
                        <a:effectLst/>
                        <a:latin typeface="Arial" panose="020B0604020202020204" pitchFamily="34" charset="0"/>
                        <a:ea typeface="Calibri"/>
                        <a:cs typeface="Arial" panose="020B0604020202020204" pitchFamily="34" charset="0"/>
                      </a:endParaRPr>
                    </a:p>
                  </a:txBody>
                  <a:tcPr marL="89587" marR="89587" marT="44794" marB="44794"/>
                </a:tc>
              </a:tr>
              <a:tr h="3793219">
                <a:tc>
                  <a:txBody>
                    <a:bodyPr/>
                    <a:lstStyle/>
                    <a:p>
                      <a:pPr marL="0" marR="0" algn="l">
                        <a:lnSpc>
                          <a:spcPct val="115000"/>
                        </a:lnSpc>
                        <a:spcBef>
                          <a:spcPts val="0"/>
                        </a:spcBef>
                        <a:spcAft>
                          <a:spcPts val="1000"/>
                        </a:spcAft>
                      </a:pPr>
                      <a:r>
                        <a:rPr lang="en-US" sz="1100" dirty="0" smtClean="0">
                          <a:effectLst/>
                          <a:latin typeface="+mj-lt"/>
                        </a:rPr>
                        <a:t>Customers, on average, take on more responsibility for delivering savings without BPA funding, which would result in proportionally reduced EEI budgets for all customers</a:t>
                      </a:r>
                      <a:endParaRPr lang="en-US" sz="1100" dirty="0">
                        <a:effectLst/>
                        <a:latin typeface="+mj-lt"/>
                        <a:ea typeface="Calibri"/>
                        <a:cs typeface="Times New Roman"/>
                      </a:endParaRPr>
                    </a:p>
                  </a:txBody>
                  <a:tcPr marL="89587" marR="89587" marT="44794" marB="44794"/>
                </a:tc>
                <a:tc>
                  <a:txBody>
                    <a:bodyPr/>
                    <a:lstStyle/>
                    <a:p>
                      <a:pPr marL="342900" marR="0" lvl="0" indent="-342900" algn="l">
                        <a:lnSpc>
                          <a:spcPct val="115000"/>
                        </a:lnSpc>
                        <a:spcBef>
                          <a:spcPts val="0"/>
                        </a:spcBef>
                        <a:spcAft>
                          <a:spcPts val="0"/>
                        </a:spcAft>
                        <a:buFont typeface="Symbol"/>
                        <a:buChar char=""/>
                      </a:pPr>
                      <a:r>
                        <a:rPr lang="en-US" sz="1100" dirty="0">
                          <a:effectLst/>
                          <a:latin typeface="+mj-lt"/>
                          <a:ea typeface="Calibri"/>
                          <a:cs typeface="Times New Roman"/>
                        </a:rPr>
                        <a:t>Partially addresses some customers’ concerns about BPA incurring capital costs on their behalf when they expense conservation at the retail level</a:t>
                      </a:r>
                    </a:p>
                    <a:p>
                      <a:pPr marL="342900" marR="0" lvl="0" indent="-342900" algn="l">
                        <a:lnSpc>
                          <a:spcPct val="115000"/>
                        </a:lnSpc>
                        <a:spcBef>
                          <a:spcPts val="0"/>
                        </a:spcBef>
                        <a:spcAft>
                          <a:spcPts val="0"/>
                        </a:spcAft>
                        <a:buFont typeface="Symbol"/>
                        <a:buChar char=""/>
                      </a:pPr>
                      <a:r>
                        <a:rPr lang="en-US" sz="1100" dirty="0">
                          <a:effectLst/>
                          <a:latin typeface="+mj-lt"/>
                          <a:ea typeface="Calibri"/>
                          <a:cs typeface="Times New Roman"/>
                        </a:rPr>
                        <a:t>Relieves some EE pressure on BPA’s capital borrowing</a:t>
                      </a:r>
                    </a:p>
                  </a:txBody>
                  <a:tcPr/>
                </a:tc>
                <a:tc>
                  <a:txBody>
                    <a:bodyPr/>
                    <a:lstStyle/>
                    <a:p>
                      <a:pPr marL="342900" marR="0" lvl="0" indent="-342900" algn="l">
                        <a:lnSpc>
                          <a:spcPct val="115000"/>
                        </a:lnSpc>
                        <a:spcBef>
                          <a:spcPts val="0"/>
                        </a:spcBef>
                        <a:spcAft>
                          <a:spcPts val="0"/>
                        </a:spcAft>
                        <a:buFont typeface="Symbol"/>
                        <a:buChar char=""/>
                      </a:pPr>
                      <a:r>
                        <a:rPr lang="en-US" sz="1100" dirty="0">
                          <a:effectLst/>
                          <a:latin typeface="+mj-lt"/>
                          <a:ea typeface="Calibri"/>
                          <a:cs typeface="Times New Roman"/>
                        </a:rPr>
                        <a:t>Doesn’t fully address some customers’ concerns about BPA incurring capital costs on their behalf</a:t>
                      </a:r>
                    </a:p>
                    <a:p>
                      <a:pPr marL="342900" marR="0" lvl="0" indent="-342900" algn="l">
                        <a:lnSpc>
                          <a:spcPct val="115000"/>
                        </a:lnSpc>
                        <a:spcBef>
                          <a:spcPts val="0"/>
                        </a:spcBef>
                        <a:spcAft>
                          <a:spcPts val="0"/>
                        </a:spcAft>
                        <a:buFont typeface="Symbol"/>
                        <a:buChar char=""/>
                      </a:pPr>
                      <a:r>
                        <a:rPr lang="en-US" sz="1100" dirty="0">
                          <a:effectLst/>
                          <a:latin typeface="+mj-lt"/>
                          <a:ea typeface="Calibri"/>
                          <a:cs typeface="Times New Roman"/>
                        </a:rPr>
                        <a:t>Doesn’t provide an option for 100% self-management of incentives </a:t>
                      </a:r>
                    </a:p>
                    <a:p>
                      <a:pPr marL="342900" marR="0" lvl="0" indent="-342900" algn="l">
                        <a:lnSpc>
                          <a:spcPct val="115000"/>
                        </a:lnSpc>
                        <a:spcBef>
                          <a:spcPts val="0"/>
                        </a:spcBef>
                        <a:spcAft>
                          <a:spcPts val="0"/>
                        </a:spcAft>
                        <a:buFont typeface="Symbol"/>
                        <a:buChar char=""/>
                      </a:pPr>
                      <a:r>
                        <a:rPr lang="en-US" sz="1100" dirty="0">
                          <a:effectLst/>
                          <a:latin typeface="+mj-lt"/>
                          <a:ea typeface="Calibri"/>
                          <a:cs typeface="Times New Roman"/>
                        </a:rPr>
                        <a:t>Higher overall costs in the long run due to borrowing </a:t>
                      </a:r>
                      <a:r>
                        <a:rPr lang="en-US" sz="1100" dirty="0" smtClean="0">
                          <a:effectLst/>
                          <a:latin typeface="+mj-lt"/>
                          <a:ea typeface="Calibri"/>
                          <a:cs typeface="Times New Roman"/>
                        </a:rPr>
                        <a:t>costs</a:t>
                      </a:r>
                    </a:p>
                    <a:p>
                      <a:pPr marL="342900" marR="0" lvl="0" indent="-342900" algn="l">
                        <a:lnSpc>
                          <a:spcPct val="115000"/>
                        </a:lnSpc>
                        <a:spcBef>
                          <a:spcPts val="0"/>
                        </a:spcBef>
                        <a:spcAft>
                          <a:spcPts val="0"/>
                        </a:spcAft>
                        <a:buFont typeface="Symbol"/>
                        <a:buChar char=""/>
                      </a:pPr>
                      <a:r>
                        <a:rPr lang="en-US" sz="1100" dirty="0" smtClean="0">
                          <a:effectLst/>
                          <a:latin typeface="+mj-lt"/>
                          <a:ea typeface="Calibri"/>
                          <a:cs typeface="Times New Roman"/>
                        </a:rPr>
                        <a:t>Long term adjustments</a:t>
                      </a:r>
                      <a:r>
                        <a:rPr lang="en-US" sz="1100" baseline="0" dirty="0" smtClean="0">
                          <a:effectLst/>
                          <a:latin typeface="+mj-lt"/>
                          <a:ea typeface="Calibri"/>
                          <a:cs typeface="Times New Roman"/>
                        </a:rPr>
                        <a:t> will have rate impacts</a:t>
                      </a:r>
                      <a:endParaRPr lang="en-US" sz="1100" dirty="0">
                        <a:effectLst/>
                        <a:latin typeface="+mj-lt"/>
                        <a:ea typeface="Calibri"/>
                        <a:cs typeface="Times New Roman"/>
                      </a:endParaRPr>
                    </a:p>
                  </a:txBody>
                  <a:tcPr/>
                </a:tc>
                <a:tc>
                  <a:txBody>
                    <a:bodyPr/>
                    <a:lstStyle/>
                    <a:p>
                      <a:pPr marL="342900" marR="0" lvl="0" indent="-342900" algn="l">
                        <a:lnSpc>
                          <a:spcPct val="115000"/>
                        </a:lnSpc>
                        <a:spcBef>
                          <a:spcPts val="0"/>
                        </a:spcBef>
                        <a:spcAft>
                          <a:spcPts val="1000"/>
                        </a:spcAft>
                        <a:buFont typeface="Symbol"/>
                        <a:buChar char=""/>
                      </a:pPr>
                      <a:r>
                        <a:rPr lang="en-US" sz="1100" dirty="0">
                          <a:effectLst/>
                          <a:latin typeface="+mj-lt"/>
                          <a:ea typeface="Calibri"/>
                          <a:cs typeface="Times New Roman"/>
                        </a:rPr>
                        <a:t>As the percentages change and less funding flows through BPA, what accountability mechanism would be needed to ensure adequate savings are delivered to meet BPA’s savings commitments?</a:t>
                      </a:r>
                    </a:p>
                  </a:txBody>
                  <a:tcPr/>
                </a:tc>
                <a:tc>
                  <a:txBody>
                    <a:bodyPr/>
                    <a:lstStyle/>
                    <a:p>
                      <a:pPr algn="l">
                        <a:lnSpc>
                          <a:spcPct val="115000"/>
                        </a:lnSpc>
                      </a:pPr>
                      <a:endParaRPr lang="en-US" sz="1100" dirty="0">
                        <a:effectLst/>
                        <a:latin typeface="Calibri"/>
                        <a:cs typeface="Times New Roman"/>
                      </a:endParaRPr>
                    </a:p>
                  </a:txBody>
                  <a:tcPr marL="89587" marR="89587" marT="44794" marB="44794"/>
                </a:tc>
              </a:tr>
            </a:tbl>
          </a:graphicData>
        </a:graphic>
      </p:graphicFrame>
    </p:spTree>
    <p:extLst>
      <p:ext uri="{BB962C8B-B14F-4D97-AF65-F5344CB8AC3E}">
        <p14:creationId xmlns:p14="http://schemas.microsoft.com/office/powerpoint/2010/main" val="3490813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Expense Rate Credit</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C7D1AD-DED9-488C-95D4-AB52055D242F}" type="slidenum">
              <a:rPr lang="en-US" smtClean="0"/>
              <a:pPr>
                <a:defRPr/>
              </a:pPr>
              <a:t>21</a:t>
            </a:fld>
            <a:endParaRPr lang="en-US"/>
          </a:p>
        </p:txBody>
      </p:sp>
      <p:graphicFrame>
        <p:nvGraphicFramePr>
          <p:cNvPr id="5" name="Content Placeholder 4"/>
          <p:cNvGraphicFramePr>
            <a:graphicFrameLocks/>
          </p:cNvGraphicFramePr>
          <p:nvPr>
            <p:extLst>
              <p:ext uri="{D42A27DB-BD31-4B8C-83A1-F6EECF244321}">
                <p14:modId xmlns:p14="http://schemas.microsoft.com/office/powerpoint/2010/main" val="2461059620"/>
              </p:ext>
            </p:extLst>
          </p:nvPr>
        </p:nvGraphicFramePr>
        <p:xfrm>
          <a:off x="76200" y="1676400"/>
          <a:ext cx="9067800" cy="4268379"/>
        </p:xfrm>
        <a:graphic>
          <a:graphicData uri="http://schemas.openxmlformats.org/drawingml/2006/table">
            <a:tbl>
              <a:tblPr firstRow="1" bandRow="1">
                <a:tableStyleId>{21E4AEA4-8DFA-4A89-87EB-49C32662AFE0}</a:tableStyleId>
              </a:tblPr>
              <a:tblGrid>
                <a:gridCol w="1303496"/>
                <a:gridCol w="2125504"/>
                <a:gridCol w="2209800"/>
                <a:gridCol w="1905000"/>
                <a:gridCol w="1524000"/>
              </a:tblGrid>
              <a:tr h="473981">
                <a:tc>
                  <a:txBody>
                    <a:bodyPr/>
                    <a:lstStyle/>
                    <a:p>
                      <a:pPr marL="0" marR="0" algn="l">
                        <a:lnSpc>
                          <a:spcPct val="115000"/>
                        </a:lnSpc>
                        <a:spcBef>
                          <a:spcPts val="0"/>
                        </a:spcBef>
                        <a:spcAft>
                          <a:spcPts val="1000"/>
                        </a:spcAft>
                      </a:pPr>
                      <a:r>
                        <a:rPr lang="en-US" sz="1100" dirty="0" smtClean="0">
                          <a:effectLst/>
                        </a:rPr>
                        <a:t>Brief description</a:t>
                      </a:r>
                      <a:endParaRPr lang="en-US" sz="1100" dirty="0">
                        <a:effectLst/>
                        <a:latin typeface="Calibri"/>
                        <a:ea typeface="Calibri"/>
                        <a:cs typeface="Times New Roman"/>
                      </a:endParaRPr>
                    </a:p>
                  </a:txBody>
                  <a:tcPr marL="89587" marR="89587" marT="44794" marB="44794"/>
                </a:tc>
                <a:tc>
                  <a:txBody>
                    <a:bodyPr/>
                    <a:lstStyle/>
                    <a:p>
                      <a:pPr marL="0" marR="0" algn="l">
                        <a:lnSpc>
                          <a:spcPct val="115000"/>
                        </a:lnSpc>
                        <a:spcBef>
                          <a:spcPts val="0"/>
                        </a:spcBef>
                        <a:spcAft>
                          <a:spcPts val="1000"/>
                        </a:spcAft>
                      </a:pPr>
                      <a:r>
                        <a:rPr lang="en-US" sz="1100" dirty="0">
                          <a:effectLst/>
                        </a:rPr>
                        <a:t>Pros</a:t>
                      </a:r>
                      <a:endParaRPr lang="en-US" sz="1100" dirty="0">
                        <a:effectLst/>
                        <a:latin typeface="Calibri"/>
                        <a:ea typeface="Calibri"/>
                        <a:cs typeface="Times New Roman"/>
                      </a:endParaRPr>
                    </a:p>
                  </a:txBody>
                  <a:tcPr marL="89587" marR="89587" marT="44794" marB="44794"/>
                </a:tc>
                <a:tc>
                  <a:txBody>
                    <a:bodyPr/>
                    <a:lstStyle/>
                    <a:p>
                      <a:pPr marL="0" marR="0" algn="l">
                        <a:lnSpc>
                          <a:spcPct val="115000"/>
                        </a:lnSpc>
                        <a:spcBef>
                          <a:spcPts val="0"/>
                        </a:spcBef>
                        <a:spcAft>
                          <a:spcPts val="1000"/>
                        </a:spcAft>
                      </a:pPr>
                      <a:r>
                        <a:rPr lang="en-US" sz="1100">
                          <a:effectLst/>
                        </a:rPr>
                        <a:t>Cons</a:t>
                      </a:r>
                      <a:endParaRPr lang="en-US" sz="1100">
                        <a:effectLst/>
                        <a:latin typeface="Calibri"/>
                        <a:ea typeface="Calibri"/>
                        <a:cs typeface="Times New Roman"/>
                      </a:endParaRPr>
                    </a:p>
                  </a:txBody>
                  <a:tcPr marL="89587" marR="89587" marT="44794" marB="44794"/>
                </a:tc>
                <a:tc>
                  <a:txBody>
                    <a:bodyPr/>
                    <a:lstStyle/>
                    <a:p>
                      <a:pPr marL="0" marR="0" algn="l">
                        <a:lnSpc>
                          <a:spcPct val="115000"/>
                        </a:lnSpc>
                        <a:spcBef>
                          <a:spcPts val="0"/>
                        </a:spcBef>
                        <a:spcAft>
                          <a:spcPts val="1000"/>
                        </a:spcAft>
                      </a:pPr>
                      <a:r>
                        <a:rPr lang="en-US" sz="1100" dirty="0">
                          <a:effectLst/>
                        </a:rPr>
                        <a:t>Implications/Additional Considerations</a:t>
                      </a:r>
                      <a:endParaRPr lang="en-US" sz="1100" dirty="0">
                        <a:effectLst/>
                        <a:latin typeface="Calibri"/>
                        <a:ea typeface="Calibri"/>
                        <a:cs typeface="Times New Roman"/>
                      </a:endParaRPr>
                    </a:p>
                  </a:txBody>
                  <a:tcPr marL="89587" marR="89587" marT="44794" marB="44794"/>
                </a:tc>
                <a:tc>
                  <a:txBody>
                    <a:bodyPr/>
                    <a:lstStyle/>
                    <a:p>
                      <a:pPr marL="0" marR="0" algn="l">
                        <a:lnSpc>
                          <a:spcPct val="115000"/>
                        </a:lnSpc>
                        <a:spcBef>
                          <a:spcPts val="0"/>
                        </a:spcBef>
                        <a:spcAft>
                          <a:spcPts val="1000"/>
                        </a:spcAft>
                      </a:pPr>
                      <a:r>
                        <a:rPr lang="en-US" sz="1100" dirty="0" smtClean="0">
                          <a:effectLst/>
                          <a:latin typeface="Arial" panose="020B0604020202020204" pitchFamily="34" charset="0"/>
                          <a:ea typeface="Calibri"/>
                          <a:cs typeface="Arial" panose="020B0604020202020204" pitchFamily="34" charset="0"/>
                        </a:rPr>
                        <a:t>Scoring</a:t>
                      </a:r>
                      <a:endParaRPr lang="en-US" sz="1100" dirty="0">
                        <a:effectLst/>
                        <a:latin typeface="Arial" panose="020B0604020202020204" pitchFamily="34" charset="0"/>
                        <a:ea typeface="Calibri"/>
                        <a:cs typeface="Arial" panose="020B0604020202020204" pitchFamily="34" charset="0"/>
                      </a:endParaRPr>
                    </a:p>
                  </a:txBody>
                  <a:tcPr marL="89587" marR="89587" marT="44794" marB="44794"/>
                </a:tc>
              </a:tr>
              <a:tr h="3793219">
                <a:tc>
                  <a:txBody>
                    <a:bodyPr/>
                    <a:lstStyle/>
                    <a:p>
                      <a:pPr marL="0" marR="0" algn="l">
                        <a:lnSpc>
                          <a:spcPct val="115000"/>
                        </a:lnSpc>
                        <a:spcBef>
                          <a:spcPts val="0"/>
                        </a:spcBef>
                        <a:spcAft>
                          <a:spcPts val="1000"/>
                        </a:spcAft>
                      </a:pPr>
                      <a:r>
                        <a:rPr lang="en-US" sz="1100" dirty="0" smtClean="0">
                          <a:effectLst/>
                          <a:latin typeface="Arial" panose="020B0604020202020204" pitchFamily="34" charset="0"/>
                          <a:ea typeface="Calibri"/>
                          <a:cs typeface="Arial" panose="020B0604020202020204" pitchFamily="34" charset="0"/>
                        </a:rPr>
                        <a:t>The </a:t>
                      </a:r>
                      <a:r>
                        <a:rPr lang="en-US" sz="1100" dirty="0">
                          <a:effectLst/>
                          <a:latin typeface="Arial" panose="020B0604020202020204" pitchFamily="34" charset="0"/>
                          <a:ea typeface="Calibri"/>
                          <a:cs typeface="Arial" panose="020B0604020202020204" pitchFamily="34" charset="0"/>
                        </a:rPr>
                        <a:t>EE capital budget would be moved to expense and customers would receive their EEI budgets broken down into a monthly rate </a:t>
                      </a:r>
                      <a:r>
                        <a:rPr lang="en-US" sz="1100" dirty="0" smtClean="0">
                          <a:effectLst/>
                          <a:latin typeface="Arial" panose="020B0604020202020204" pitchFamily="34" charset="0"/>
                          <a:ea typeface="Calibri"/>
                          <a:cs typeface="Arial" panose="020B0604020202020204" pitchFamily="34" charset="0"/>
                        </a:rPr>
                        <a:t>credit </a:t>
                      </a:r>
                      <a:endParaRPr lang="en-US" sz="1100" dirty="0">
                        <a:effectLst/>
                        <a:latin typeface="Arial" panose="020B0604020202020204" pitchFamily="34" charset="0"/>
                        <a:ea typeface="Calibri"/>
                        <a:cs typeface="Arial" panose="020B0604020202020204" pitchFamily="34" charset="0"/>
                      </a:endParaRPr>
                    </a:p>
                  </a:txBody>
                  <a:tcPr/>
                </a:tc>
                <a:tc>
                  <a:txBody>
                    <a:bodyPr/>
                    <a:lstStyle/>
                    <a:p>
                      <a:pPr marL="342900" marR="0" lvl="0" indent="-342900" algn="l">
                        <a:lnSpc>
                          <a:spcPct val="115000"/>
                        </a:lnSpc>
                        <a:spcBef>
                          <a:spcPts val="0"/>
                        </a:spcBef>
                        <a:spcAft>
                          <a:spcPts val="0"/>
                        </a:spcAft>
                        <a:buFont typeface="Symbol"/>
                        <a:buChar char=""/>
                      </a:pPr>
                      <a:r>
                        <a:rPr lang="en-US" sz="1100" dirty="0">
                          <a:effectLst/>
                          <a:latin typeface="Arial" panose="020B0604020202020204" pitchFamily="34" charset="0"/>
                          <a:ea typeface="Calibri"/>
                          <a:cs typeface="Arial" panose="020B0604020202020204" pitchFamily="34" charset="0"/>
                        </a:rPr>
                        <a:t>Addresses some customers’ concerns about BPA incurring capital costs on their behalf</a:t>
                      </a:r>
                    </a:p>
                    <a:p>
                      <a:pPr marL="342900" marR="0" lvl="0" indent="-342900" algn="l">
                        <a:lnSpc>
                          <a:spcPct val="115000"/>
                        </a:lnSpc>
                        <a:spcBef>
                          <a:spcPts val="0"/>
                        </a:spcBef>
                        <a:spcAft>
                          <a:spcPts val="0"/>
                        </a:spcAft>
                        <a:buFont typeface="Symbol"/>
                        <a:buChar char=""/>
                      </a:pPr>
                      <a:r>
                        <a:rPr lang="en-US" sz="1100" dirty="0">
                          <a:effectLst/>
                          <a:latin typeface="Arial" panose="020B0604020202020204" pitchFamily="34" charset="0"/>
                          <a:ea typeface="Calibri"/>
                          <a:cs typeface="Arial" panose="020B0604020202020204" pitchFamily="34" charset="0"/>
                        </a:rPr>
                        <a:t>Relieves </a:t>
                      </a:r>
                      <a:r>
                        <a:rPr lang="en-US" sz="1100" i="1" dirty="0">
                          <a:effectLst/>
                          <a:latin typeface="Arial" panose="020B0604020202020204" pitchFamily="34" charset="0"/>
                          <a:ea typeface="Calibri"/>
                          <a:cs typeface="Arial" panose="020B0604020202020204" pitchFamily="34" charset="0"/>
                        </a:rPr>
                        <a:t>all</a:t>
                      </a:r>
                      <a:r>
                        <a:rPr lang="en-US" sz="1100" dirty="0">
                          <a:effectLst/>
                          <a:latin typeface="Arial" panose="020B0604020202020204" pitchFamily="34" charset="0"/>
                          <a:ea typeface="Calibri"/>
                          <a:cs typeface="Arial" panose="020B0604020202020204" pitchFamily="34" charset="0"/>
                        </a:rPr>
                        <a:t> EE pressure on BPA’s capital borrowing</a:t>
                      </a:r>
                    </a:p>
                    <a:p>
                      <a:pPr marL="342900" marR="0" lvl="0" indent="-342900" algn="l">
                        <a:lnSpc>
                          <a:spcPct val="115000"/>
                        </a:lnSpc>
                        <a:spcBef>
                          <a:spcPts val="0"/>
                        </a:spcBef>
                        <a:spcAft>
                          <a:spcPts val="1000"/>
                        </a:spcAft>
                        <a:buFont typeface="Symbol"/>
                        <a:buChar char=""/>
                      </a:pPr>
                      <a:r>
                        <a:rPr lang="en-US" sz="1100" dirty="0">
                          <a:effectLst/>
                          <a:latin typeface="Arial" panose="020B0604020202020204" pitchFamily="34" charset="0"/>
                          <a:ea typeface="Calibri"/>
                          <a:cs typeface="Arial" panose="020B0604020202020204" pitchFamily="34" charset="0"/>
                        </a:rPr>
                        <a:t>Lower overall costs in the long run due to no borrowing costs</a:t>
                      </a:r>
                    </a:p>
                    <a:p>
                      <a:pPr marL="0" marR="0" algn="l">
                        <a:lnSpc>
                          <a:spcPct val="115000"/>
                        </a:lnSpc>
                        <a:spcBef>
                          <a:spcPts val="0"/>
                        </a:spcBef>
                        <a:spcAft>
                          <a:spcPts val="1000"/>
                        </a:spcAft>
                      </a:pPr>
                      <a:r>
                        <a:rPr lang="en-US" sz="1100" dirty="0">
                          <a:effectLst/>
                          <a:latin typeface="Arial" panose="020B0604020202020204" pitchFamily="34" charset="0"/>
                          <a:ea typeface="Calibri"/>
                          <a:cs typeface="Arial" panose="020B0604020202020204" pitchFamily="34" charset="0"/>
                        </a:rPr>
                        <a:t> </a:t>
                      </a:r>
                    </a:p>
                  </a:txBody>
                  <a:tcPr/>
                </a:tc>
                <a:tc>
                  <a:txBody>
                    <a:bodyPr/>
                    <a:lstStyle/>
                    <a:p>
                      <a:pPr marL="342900" marR="0" lvl="0" indent="-342900" algn="l">
                        <a:lnSpc>
                          <a:spcPct val="115000"/>
                        </a:lnSpc>
                        <a:spcBef>
                          <a:spcPts val="0"/>
                        </a:spcBef>
                        <a:spcAft>
                          <a:spcPts val="0"/>
                        </a:spcAft>
                        <a:buFont typeface="Symbol"/>
                        <a:buChar char=""/>
                      </a:pPr>
                      <a:r>
                        <a:rPr lang="en-US" sz="1100" dirty="0">
                          <a:effectLst/>
                          <a:latin typeface="Arial" panose="020B0604020202020204" pitchFamily="34" charset="0"/>
                          <a:ea typeface="Calibri"/>
                          <a:cs typeface="Arial" panose="020B0604020202020204" pitchFamily="34" charset="0"/>
                        </a:rPr>
                        <a:t>Doesn’t provide an option for 100% self-management of incentives</a:t>
                      </a:r>
                    </a:p>
                    <a:p>
                      <a:pPr marL="342900" marR="0" lvl="0" indent="-342900" algn="l">
                        <a:lnSpc>
                          <a:spcPct val="115000"/>
                        </a:lnSpc>
                        <a:spcBef>
                          <a:spcPts val="0"/>
                        </a:spcBef>
                        <a:spcAft>
                          <a:spcPts val="0"/>
                        </a:spcAft>
                        <a:buFont typeface="Symbol"/>
                        <a:buChar char=""/>
                      </a:pPr>
                      <a:r>
                        <a:rPr lang="en-US" sz="1100" dirty="0">
                          <a:effectLst/>
                          <a:latin typeface="Arial" panose="020B0604020202020204" pitchFamily="34" charset="0"/>
                          <a:ea typeface="Calibri"/>
                          <a:cs typeface="Arial" panose="020B0604020202020204" pitchFamily="34" charset="0"/>
                        </a:rPr>
                        <a:t>Near term rate impact for customers (there’s flexibility on the timing of the transition to expense) </a:t>
                      </a:r>
                    </a:p>
                    <a:p>
                      <a:pPr marL="342900" marR="0" lvl="0" indent="-342900" algn="l">
                        <a:lnSpc>
                          <a:spcPct val="115000"/>
                        </a:lnSpc>
                        <a:spcBef>
                          <a:spcPts val="0"/>
                        </a:spcBef>
                        <a:spcAft>
                          <a:spcPts val="0"/>
                        </a:spcAft>
                        <a:buFont typeface="Symbol"/>
                        <a:buChar char=""/>
                      </a:pPr>
                      <a:endParaRPr lang="en-US" sz="1100" dirty="0">
                        <a:effectLst/>
                        <a:latin typeface="Arial" panose="020B0604020202020204" pitchFamily="34" charset="0"/>
                        <a:ea typeface="Calibri"/>
                        <a:cs typeface="Arial" panose="020B0604020202020204" pitchFamily="34" charset="0"/>
                      </a:endParaRPr>
                    </a:p>
                  </a:txBody>
                  <a:tcPr/>
                </a:tc>
                <a:tc>
                  <a:txBody>
                    <a:bodyPr/>
                    <a:lstStyle/>
                    <a:p>
                      <a:pPr marL="342900" marR="0" lvl="0" indent="-342900" algn="l">
                        <a:lnSpc>
                          <a:spcPct val="115000"/>
                        </a:lnSpc>
                        <a:spcBef>
                          <a:spcPts val="0"/>
                        </a:spcBef>
                        <a:spcAft>
                          <a:spcPts val="0"/>
                        </a:spcAft>
                        <a:buFont typeface="Symbol"/>
                        <a:buChar char=""/>
                      </a:pPr>
                      <a:r>
                        <a:rPr lang="en-US" sz="1100" dirty="0">
                          <a:effectLst/>
                          <a:latin typeface="Arial" panose="020B0604020202020204" pitchFamily="34" charset="0"/>
                          <a:ea typeface="Calibri"/>
                          <a:cs typeface="Arial" panose="020B0604020202020204" pitchFamily="34" charset="0"/>
                        </a:rPr>
                        <a:t>How would the program be designed differently, if at all, from the last rate credit construct, i.e., would there be an opportunity to improve on the previous expense rate credit?</a:t>
                      </a:r>
                    </a:p>
                    <a:p>
                      <a:pPr marL="342900" marR="0" lvl="0" indent="-342900" algn="l">
                        <a:lnSpc>
                          <a:spcPct val="115000"/>
                        </a:lnSpc>
                        <a:spcBef>
                          <a:spcPts val="0"/>
                        </a:spcBef>
                        <a:spcAft>
                          <a:spcPts val="1000"/>
                        </a:spcAft>
                        <a:buFont typeface="Symbol"/>
                        <a:buChar char=""/>
                      </a:pPr>
                      <a:r>
                        <a:rPr lang="en-US" sz="1100" dirty="0">
                          <a:effectLst/>
                          <a:latin typeface="Arial" panose="020B0604020202020204" pitchFamily="34" charset="0"/>
                          <a:ea typeface="Calibri"/>
                          <a:cs typeface="Arial" panose="020B0604020202020204" pitchFamily="34" charset="0"/>
                        </a:rPr>
                        <a:t>Are there implications for reporting of savings to BPA</a:t>
                      </a:r>
                    </a:p>
                  </a:txBody>
                  <a:tcPr/>
                </a:tc>
                <a:tc>
                  <a:txBody>
                    <a:bodyPr/>
                    <a:lstStyle/>
                    <a:p>
                      <a:pPr algn="l">
                        <a:lnSpc>
                          <a:spcPct val="115000"/>
                        </a:lnSpc>
                      </a:pPr>
                      <a:endParaRPr lang="en-US" sz="1100" dirty="0">
                        <a:effectLst/>
                        <a:latin typeface="Calibri"/>
                        <a:cs typeface="Times New Roman"/>
                      </a:endParaRPr>
                    </a:p>
                  </a:txBody>
                  <a:tcPr marL="89587" marR="89587" marT="44794" marB="44794"/>
                </a:tc>
              </a:tr>
            </a:tbl>
          </a:graphicData>
        </a:graphic>
      </p:graphicFrame>
    </p:spTree>
    <p:extLst>
      <p:ext uri="{BB962C8B-B14F-4D97-AF65-F5344CB8AC3E}">
        <p14:creationId xmlns:p14="http://schemas.microsoft.com/office/powerpoint/2010/main" val="3888749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Rate Credit</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C7D1AD-DED9-488C-95D4-AB52055D242F}" type="slidenum">
              <a:rPr lang="en-US" smtClean="0"/>
              <a:pPr>
                <a:defRPr/>
              </a:pPr>
              <a:t>22</a:t>
            </a:fld>
            <a:endParaRPr lang="en-US"/>
          </a:p>
        </p:txBody>
      </p:sp>
      <p:graphicFrame>
        <p:nvGraphicFramePr>
          <p:cNvPr id="6" name="Content Placeholder 4"/>
          <p:cNvGraphicFramePr>
            <a:graphicFrameLocks/>
          </p:cNvGraphicFramePr>
          <p:nvPr>
            <p:extLst>
              <p:ext uri="{D42A27DB-BD31-4B8C-83A1-F6EECF244321}">
                <p14:modId xmlns:p14="http://schemas.microsoft.com/office/powerpoint/2010/main" val="2245064112"/>
              </p:ext>
            </p:extLst>
          </p:nvPr>
        </p:nvGraphicFramePr>
        <p:xfrm>
          <a:off x="76200" y="1676400"/>
          <a:ext cx="9067800" cy="4268379"/>
        </p:xfrm>
        <a:graphic>
          <a:graphicData uri="http://schemas.openxmlformats.org/drawingml/2006/table">
            <a:tbl>
              <a:tblPr firstRow="1" bandRow="1">
                <a:tableStyleId>{21E4AEA4-8DFA-4A89-87EB-49C32662AFE0}</a:tableStyleId>
              </a:tblPr>
              <a:tblGrid>
                <a:gridCol w="1303496"/>
                <a:gridCol w="2125504"/>
                <a:gridCol w="2209800"/>
                <a:gridCol w="1905000"/>
                <a:gridCol w="1524000"/>
              </a:tblGrid>
              <a:tr h="473981">
                <a:tc>
                  <a:txBody>
                    <a:bodyPr/>
                    <a:lstStyle/>
                    <a:p>
                      <a:pPr marL="0" marR="0" algn="l">
                        <a:lnSpc>
                          <a:spcPct val="115000"/>
                        </a:lnSpc>
                        <a:spcBef>
                          <a:spcPts val="0"/>
                        </a:spcBef>
                        <a:spcAft>
                          <a:spcPts val="1000"/>
                        </a:spcAft>
                      </a:pPr>
                      <a:r>
                        <a:rPr lang="en-US" sz="1100" dirty="0" smtClean="0">
                          <a:effectLst/>
                        </a:rPr>
                        <a:t>Brief description</a:t>
                      </a:r>
                      <a:endParaRPr lang="en-US" sz="1100" dirty="0">
                        <a:effectLst/>
                        <a:latin typeface="Calibri"/>
                        <a:ea typeface="Calibri"/>
                        <a:cs typeface="Times New Roman"/>
                      </a:endParaRPr>
                    </a:p>
                  </a:txBody>
                  <a:tcPr marL="89587" marR="89587" marT="44794" marB="44794"/>
                </a:tc>
                <a:tc>
                  <a:txBody>
                    <a:bodyPr/>
                    <a:lstStyle/>
                    <a:p>
                      <a:pPr marL="0" marR="0" algn="l">
                        <a:lnSpc>
                          <a:spcPct val="115000"/>
                        </a:lnSpc>
                        <a:spcBef>
                          <a:spcPts val="0"/>
                        </a:spcBef>
                        <a:spcAft>
                          <a:spcPts val="1000"/>
                        </a:spcAft>
                      </a:pPr>
                      <a:r>
                        <a:rPr lang="en-US" sz="1100" dirty="0">
                          <a:effectLst/>
                        </a:rPr>
                        <a:t>Pros</a:t>
                      </a:r>
                      <a:endParaRPr lang="en-US" sz="1100" dirty="0">
                        <a:effectLst/>
                        <a:latin typeface="Calibri"/>
                        <a:ea typeface="Calibri"/>
                        <a:cs typeface="Times New Roman"/>
                      </a:endParaRPr>
                    </a:p>
                  </a:txBody>
                  <a:tcPr marL="89587" marR="89587" marT="44794" marB="44794"/>
                </a:tc>
                <a:tc>
                  <a:txBody>
                    <a:bodyPr/>
                    <a:lstStyle/>
                    <a:p>
                      <a:pPr marL="0" marR="0" algn="l">
                        <a:lnSpc>
                          <a:spcPct val="115000"/>
                        </a:lnSpc>
                        <a:spcBef>
                          <a:spcPts val="0"/>
                        </a:spcBef>
                        <a:spcAft>
                          <a:spcPts val="1000"/>
                        </a:spcAft>
                      </a:pPr>
                      <a:r>
                        <a:rPr lang="en-US" sz="1100">
                          <a:effectLst/>
                        </a:rPr>
                        <a:t>Cons</a:t>
                      </a:r>
                      <a:endParaRPr lang="en-US" sz="1100">
                        <a:effectLst/>
                        <a:latin typeface="Calibri"/>
                        <a:ea typeface="Calibri"/>
                        <a:cs typeface="Times New Roman"/>
                      </a:endParaRPr>
                    </a:p>
                  </a:txBody>
                  <a:tcPr marL="89587" marR="89587" marT="44794" marB="44794"/>
                </a:tc>
                <a:tc>
                  <a:txBody>
                    <a:bodyPr/>
                    <a:lstStyle/>
                    <a:p>
                      <a:pPr marL="0" marR="0" algn="l">
                        <a:lnSpc>
                          <a:spcPct val="115000"/>
                        </a:lnSpc>
                        <a:spcBef>
                          <a:spcPts val="0"/>
                        </a:spcBef>
                        <a:spcAft>
                          <a:spcPts val="1000"/>
                        </a:spcAft>
                      </a:pPr>
                      <a:r>
                        <a:rPr lang="en-US" sz="1100" dirty="0">
                          <a:effectLst/>
                        </a:rPr>
                        <a:t>Implications/Additional Considerations</a:t>
                      </a:r>
                      <a:endParaRPr lang="en-US" sz="1100" dirty="0">
                        <a:effectLst/>
                        <a:latin typeface="Calibri"/>
                        <a:ea typeface="Calibri"/>
                        <a:cs typeface="Times New Roman"/>
                      </a:endParaRPr>
                    </a:p>
                  </a:txBody>
                  <a:tcPr marL="89587" marR="89587" marT="44794" marB="44794"/>
                </a:tc>
                <a:tc>
                  <a:txBody>
                    <a:bodyPr/>
                    <a:lstStyle/>
                    <a:p>
                      <a:pPr marL="0" marR="0" algn="l">
                        <a:lnSpc>
                          <a:spcPct val="115000"/>
                        </a:lnSpc>
                        <a:spcBef>
                          <a:spcPts val="0"/>
                        </a:spcBef>
                        <a:spcAft>
                          <a:spcPts val="1000"/>
                        </a:spcAft>
                      </a:pPr>
                      <a:r>
                        <a:rPr lang="en-US" sz="1100" dirty="0" smtClean="0">
                          <a:effectLst/>
                          <a:latin typeface="Arial" panose="020B0604020202020204" pitchFamily="34" charset="0"/>
                          <a:ea typeface="Calibri"/>
                          <a:cs typeface="Arial" panose="020B0604020202020204" pitchFamily="34" charset="0"/>
                        </a:rPr>
                        <a:t>Scoring</a:t>
                      </a:r>
                      <a:endParaRPr lang="en-US" sz="1100" dirty="0">
                        <a:effectLst/>
                        <a:latin typeface="Arial" panose="020B0604020202020204" pitchFamily="34" charset="0"/>
                        <a:ea typeface="Calibri"/>
                        <a:cs typeface="Arial" panose="020B0604020202020204" pitchFamily="34" charset="0"/>
                      </a:endParaRPr>
                    </a:p>
                  </a:txBody>
                  <a:tcPr marL="89587" marR="89587" marT="44794" marB="44794"/>
                </a:tc>
              </a:tr>
              <a:tr h="3793219">
                <a:tc>
                  <a:txBody>
                    <a:bodyPr/>
                    <a:lstStyle/>
                    <a:p>
                      <a:pPr marL="0" marR="0" algn="l">
                        <a:lnSpc>
                          <a:spcPct val="115000"/>
                        </a:lnSpc>
                        <a:spcBef>
                          <a:spcPts val="0"/>
                        </a:spcBef>
                        <a:spcAft>
                          <a:spcPts val="1000"/>
                        </a:spcAft>
                      </a:pPr>
                      <a:r>
                        <a:rPr lang="en-US" sz="1100" dirty="0" smtClean="0">
                          <a:effectLst/>
                          <a:latin typeface="Arial" panose="020B0604020202020204" pitchFamily="34" charset="0"/>
                          <a:ea typeface="Calibri"/>
                          <a:cs typeface="Arial" panose="020B0604020202020204" pitchFamily="34" charset="0"/>
                        </a:rPr>
                        <a:t>A </a:t>
                      </a:r>
                      <a:r>
                        <a:rPr lang="en-US" sz="1100" dirty="0">
                          <a:effectLst/>
                          <a:latin typeface="Arial" panose="020B0604020202020204" pitchFamily="34" charset="0"/>
                          <a:ea typeface="Calibri"/>
                          <a:cs typeface="Arial" panose="020B0604020202020204" pitchFamily="34" charset="0"/>
                        </a:rPr>
                        <a:t>monthly rate credit–for debt service costs not incurred—would be given to those customers that elect to 100% self-finance their savings </a:t>
                      </a:r>
                      <a:r>
                        <a:rPr lang="en-US" sz="1100" dirty="0" smtClean="0">
                          <a:effectLst/>
                          <a:latin typeface="Arial" panose="020B0604020202020204" pitchFamily="34" charset="0"/>
                          <a:ea typeface="Calibri"/>
                          <a:cs typeface="Arial" panose="020B0604020202020204" pitchFamily="34" charset="0"/>
                        </a:rPr>
                        <a:t>acquisition</a:t>
                      </a:r>
                      <a:endParaRPr lang="en-US" sz="1100" dirty="0">
                        <a:effectLst/>
                        <a:latin typeface="Arial" panose="020B0604020202020204" pitchFamily="34" charset="0"/>
                        <a:ea typeface="Calibri"/>
                        <a:cs typeface="Arial" panose="020B0604020202020204" pitchFamily="34" charset="0"/>
                      </a:endParaRPr>
                    </a:p>
                  </a:txBody>
                  <a:tcPr/>
                </a:tc>
                <a:tc>
                  <a:txBody>
                    <a:bodyPr/>
                    <a:lstStyle/>
                    <a:p>
                      <a:pPr marL="342900" marR="0" lvl="0" indent="-342900" algn="l">
                        <a:lnSpc>
                          <a:spcPct val="115000"/>
                        </a:lnSpc>
                        <a:spcBef>
                          <a:spcPts val="0"/>
                        </a:spcBef>
                        <a:spcAft>
                          <a:spcPts val="0"/>
                        </a:spcAft>
                        <a:buFont typeface="Symbol"/>
                        <a:buChar char=""/>
                      </a:pPr>
                      <a:r>
                        <a:rPr lang="en-US" sz="1100" dirty="0">
                          <a:effectLst/>
                          <a:latin typeface="Arial" panose="020B0604020202020204" pitchFamily="34" charset="0"/>
                          <a:ea typeface="Calibri"/>
                          <a:cs typeface="Arial" panose="020B0604020202020204" pitchFamily="34" charset="0"/>
                        </a:rPr>
                        <a:t>Addresses some customers’ concerns about BPA incurring capital costs on their behalf</a:t>
                      </a:r>
                    </a:p>
                    <a:p>
                      <a:pPr marL="342900" marR="0" lvl="0" indent="-342900" algn="l">
                        <a:lnSpc>
                          <a:spcPct val="115000"/>
                        </a:lnSpc>
                        <a:spcBef>
                          <a:spcPts val="0"/>
                        </a:spcBef>
                        <a:spcAft>
                          <a:spcPts val="0"/>
                        </a:spcAft>
                        <a:buFont typeface="Symbol"/>
                        <a:buChar char=""/>
                      </a:pPr>
                      <a:r>
                        <a:rPr lang="en-US" sz="1100" dirty="0">
                          <a:solidFill>
                            <a:schemeClr val="tx1"/>
                          </a:solidFill>
                          <a:effectLst/>
                          <a:latin typeface="Arial" panose="020B0604020202020204" pitchFamily="34" charset="0"/>
                          <a:ea typeface="Calibri"/>
                          <a:cs typeface="Arial" panose="020B0604020202020204" pitchFamily="34" charset="0"/>
                        </a:rPr>
                        <a:t>Relieves some EE pressure on BPA’s capital </a:t>
                      </a:r>
                      <a:r>
                        <a:rPr lang="en-US" sz="1100" dirty="0" smtClean="0">
                          <a:solidFill>
                            <a:schemeClr val="tx1"/>
                          </a:solidFill>
                          <a:effectLst/>
                          <a:latin typeface="Arial" panose="020B0604020202020204" pitchFamily="34" charset="0"/>
                          <a:ea typeface="Calibri"/>
                          <a:cs typeface="Arial" panose="020B0604020202020204" pitchFamily="34" charset="0"/>
                        </a:rPr>
                        <a:t>borrowing (i.e.,</a:t>
                      </a:r>
                      <a:r>
                        <a:rPr lang="en-US" sz="1100" baseline="0" dirty="0" smtClean="0">
                          <a:solidFill>
                            <a:schemeClr val="tx1"/>
                          </a:solidFill>
                          <a:effectLst/>
                          <a:latin typeface="Arial" panose="020B0604020202020204" pitchFamily="34" charset="0"/>
                          <a:ea typeface="Calibri"/>
                          <a:cs typeface="Arial" panose="020B0604020202020204" pitchFamily="34" charset="0"/>
                        </a:rPr>
                        <a:t> not causing BPA to borrow)</a:t>
                      </a:r>
                      <a:endParaRPr lang="en-US" sz="1100" dirty="0">
                        <a:solidFill>
                          <a:schemeClr val="tx1"/>
                        </a:solidFill>
                        <a:effectLst/>
                        <a:latin typeface="Arial" panose="020B0604020202020204" pitchFamily="34" charset="0"/>
                        <a:ea typeface="Calibri"/>
                        <a:cs typeface="Arial" panose="020B0604020202020204" pitchFamily="34" charset="0"/>
                      </a:endParaRPr>
                    </a:p>
                    <a:p>
                      <a:pPr marL="342900" marR="0" lvl="0" indent="-342900" algn="l">
                        <a:lnSpc>
                          <a:spcPct val="115000"/>
                        </a:lnSpc>
                        <a:spcBef>
                          <a:spcPts val="0"/>
                        </a:spcBef>
                        <a:spcAft>
                          <a:spcPts val="0"/>
                        </a:spcAft>
                        <a:buFont typeface="Symbol"/>
                        <a:buChar char=""/>
                      </a:pPr>
                      <a:r>
                        <a:rPr lang="en-US" sz="1100" dirty="0">
                          <a:solidFill>
                            <a:schemeClr val="tx1"/>
                          </a:solidFill>
                          <a:effectLst/>
                          <a:latin typeface="Arial" panose="020B0604020202020204" pitchFamily="34" charset="0"/>
                          <a:ea typeface="Calibri"/>
                          <a:cs typeface="Arial" panose="020B0604020202020204" pitchFamily="34" charset="0"/>
                        </a:rPr>
                        <a:t>Provides an option for 100% self-management of </a:t>
                      </a:r>
                      <a:r>
                        <a:rPr lang="en-US" sz="1100" dirty="0" smtClean="0">
                          <a:solidFill>
                            <a:schemeClr val="tx1"/>
                          </a:solidFill>
                          <a:effectLst/>
                          <a:latin typeface="Arial" panose="020B0604020202020204" pitchFamily="34" charset="0"/>
                          <a:ea typeface="Calibri"/>
                          <a:cs typeface="Arial" panose="020B0604020202020204" pitchFamily="34" charset="0"/>
                        </a:rPr>
                        <a:t>incentives</a:t>
                      </a:r>
                    </a:p>
                    <a:p>
                      <a:pPr marL="342900" marR="0" lvl="0" indent="-342900" algn="l">
                        <a:lnSpc>
                          <a:spcPct val="115000"/>
                        </a:lnSpc>
                        <a:spcBef>
                          <a:spcPts val="0"/>
                        </a:spcBef>
                        <a:spcAft>
                          <a:spcPts val="0"/>
                        </a:spcAft>
                        <a:buFont typeface="Symbol"/>
                        <a:buChar char=""/>
                      </a:pPr>
                      <a:r>
                        <a:rPr lang="en-US" sz="1100" dirty="0" smtClean="0">
                          <a:solidFill>
                            <a:schemeClr val="tx1"/>
                          </a:solidFill>
                          <a:effectLst/>
                          <a:latin typeface="Arial" panose="020B0604020202020204" pitchFamily="34" charset="0"/>
                          <a:ea typeface="Calibri"/>
                          <a:cs typeface="Arial" panose="020B0604020202020204" pitchFamily="34" charset="0"/>
                        </a:rPr>
                        <a:t>BPA</a:t>
                      </a:r>
                      <a:r>
                        <a:rPr lang="en-US" sz="1100" baseline="0" dirty="0" smtClean="0">
                          <a:solidFill>
                            <a:schemeClr val="tx1"/>
                          </a:solidFill>
                          <a:effectLst/>
                          <a:latin typeface="Arial" panose="020B0604020202020204" pitchFamily="34" charset="0"/>
                          <a:ea typeface="Calibri"/>
                          <a:cs typeface="Arial" panose="020B0604020202020204" pitchFamily="34" charset="0"/>
                        </a:rPr>
                        <a:t> borrows less under this approach</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a:tc>
                <a:tc>
                  <a:txBody>
                    <a:bodyPr/>
                    <a:lstStyle/>
                    <a:p>
                      <a:pPr marL="342900" marR="0" lvl="0" indent="-342900" algn="l">
                        <a:lnSpc>
                          <a:spcPct val="115000"/>
                        </a:lnSpc>
                        <a:spcBef>
                          <a:spcPts val="0"/>
                        </a:spcBef>
                        <a:spcAft>
                          <a:spcPts val="0"/>
                        </a:spcAft>
                        <a:buFont typeface="Symbol"/>
                        <a:buChar char=""/>
                      </a:pPr>
                      <a:r>
                        <a:rPr lang="en-US" sz="1100" dirty="0">
                          <a:effectLst/>
                          <a:latin typeface="Arial" panose="020B0604020202020204" pitchFamily="34" charset="0"/>
                          <a:ea typeface="Calibri"/>
                          <a:cs typeface="Arial" panose="020B0604020202020204" pitchFamily="34" charset="0"/>
                        </a:rPr>
                        <a:t>Is very complicated from a BPA cost recovery/rate making perspective </a:t>
                      </a:r>
                    </a:p>
                    <a:p>
                      <a:pPr marL="342900" marR="0" lvl="0" indent="-342900" algn="l">
                        <a:lnSpc>
                          <a:spcPct val="115000"/>
                        </a:lnSpc>
                        <a:spcBef>
                          <a:spcPts val="0"/>
                        </a:spcBef>
                        <a:spcAft>
                          <a:spcPts val="0"/>
                        </a:spcAft>
                        <a:buFont typeface="Symbol"/>
                        <a:buChar char=""/>
                      </a:pPr>
                      <a:r>
                        <a:rPr lang="en-US" sz="1100" dirty="0">
                          <a:effectLst/>
                          <a:latin typeface="Arial" panose="020B0604020202020204" pitchFamily="34" charset="0"/>
                          <a:ea typeface="Calibri"/>
                          <a:cs typeface="Arial" panose="020B0604020202020204" pitchFamily="34" charset="0"/>
                        </a:rPr>
                        <a:t>Higher overall costs in the long run due to borrowing </a:t>
                      </a:r>
                      <a:r>
                        <a:rPr lang="en-US" sz="1100" dirty="0" smtClean="0">
                          <a:effectLst/>
                          <a:latin typeface="Arial" panose="020B0604020202020204" pitchFamily="34" charset="0"/>
                          <a:ea typeface="Calibri"/>
                          <a:cs typeface="Arial" panose="020B0604020202020204" pitchFamily="34" charset="0"/>
                        </a:rPr>
                        <a:t>costs</a:t>
                      </a:r>
                    </a:p>
                    <a:p>
                      <a:pPr marL="342900" marR="0" lvl="0" indent="-342900" algn="l">
                        <a:lnSpc>
                          <a:spcPct val="115000"/>
                        </a:lnSpc>
                        <a:spcBef>
                          <a:spcPts val="0"/>
                        </a:spcBef>
                        <a:spcAft>
                          <a:spcPts val="0"/>
                        </a:spcAft>
                        <a:buFont typeface="Symbol"/>
                        <a:buChar char=""/>
                      </a:pPr>
                      <a:r>
                        <a:rPr lang="en-US" sz="1100" dirty="0" smtClean="0">
                          <a:solidFill>
                            <a:schemeClr val="tx1"/>
                          </a:solidFill>
                          <a:effectLst/>
                          <a:latin typeface="Arial" panose="020B0604020202020204" pitchFamily="34" charset="0"/>
                          <a:ea typeface="Calibri"/>
                          <a:cs typeface="Arial" panose="020B0604020202020204" pitchFamily="34" charset="0"/>
                        </a:rPr>
                        <a:t>Takes away flexibility in setting rates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a:tc>
                <a:tc>
                  <a:txBody>
                    <a:bodyPr/>
                    <a:lstStyle/>
                    <a:p>
                      <a:pPr marL="342900" marR="0" lvl="0" indent="-342900" algn="l">
                        <a:lnSpc>
                          <a:spcPct val="115000"/>
                        </a:lnSpc>
                        <a:spcBef>
                          <a:spcPts val="0"/>
                        </a:spcBef>
                        <a:spcAft>
                          <a:spcPts val="1000"/>
                        </a:spcAft>
                        <a:buFont typeface="Symbol"/>
                        <a:buChar char=""/>
                      </a:pPr>
                      <a:r>
                        <a:rPr lang="en-US" sz="1100" dirty="0">
                          <a:effectLst/>
                          <a:latin typeface="Arial" panose="020B0604020202020204" pitchFamily="34" charset="0"/>
                          <a:ea typeface="Calibri"/>
                          <a:cs typeface="Arial" panose="020B0604020202020204" pitchFamily="34" charset="0"/>
                        </a:rPr>
                        <a:t>For those customers electing the capital rate credit, what accountability mechanism would be needed to ensure savings are delivered and would other customers be impacted either from a budget or savings delivery expectation perspective?</a:t>
                      </a:r>
                    </a:p>
                  </a:txBody>
                  <a:tcPr/>
                </a:tc>
                <a:tc>
                  <a:txBody>
                    <a:bodyPr/>
                    <a:lstStyle/>
                    <a:p>
                      <a:pPr algn="l">
                        <a:lnSpc>
                          <a:spcPct val="115000"/>
                        </a:lnSpc>
                      </a:pPr>
                      <a:endParaRPr lang="en-US" sz="1100" dirty="0">
                        <a:effectLst/>
                        <a:latin typeface="Calibri"/>
                        <a:cs typeface="Times New Roman"/>
                      </a:endParaRPr>
                    </a:p>
                  </a:txBody>
                  <a:tcPr marL="89587" marR="89587" marT="44794" marB="44794"/>
                </a:tc>
              </a:tr>
            </a:tbl>
          </a:graphicData>
        </a:graphic>
      </p:graphicFrame>
    </p:spTree>
    <p:extLst>
      <p:ext uri="{BB962C8B-B14F-4D97-AF65-F5344CB8AC3E}">
        <p14:creationId xmlns:p14="http://schemas.microsoft.com/office/powerpoint/2010/main" val="1089810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Flexible Budgets – Rate Adder</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C7D1AD-DED9-488C-95D4-AB52055D242F}" type="slidenum">
              <a:rPr lang="en-US" smtClean="0"/>
              <a:pPr>
                <a:defRPr/>
              </a:pPr>
              <a:t>23</a:t>
            </a:fld>
            <a:endParaRPr lang="en-US"/>
          </a:p>
        </p:txBody>
      </p:sp>
      <p:graphicFrame>
        <p:nvGraphicFramePr>
          <p:cNvPr id="5" name="Content Placeholder 4"/>
          <p:cNvGraphicFramePr>
            <a:graphicFrameLocks/>
          </p:cNvGraphicFramePr>
          <p:nvPr>
            <p:extLst>
              <p:ext uri="{D42A27DB-BD31-4B8C-83A1-F6EECF244321}">
                <p14:modId xmlns:p14="http://schemas.microsoft.com/office/powerpoint/2010/main" val="1901283001"/>
              </p:ext>
            </p:extLst>
          </p:nvPr>
        </p:nvGraphicFramePr>
        <p:xfrm>
          <a:off x="76200" y="1676400"/>
          <a:ext cx="9067800" cy="4549320"/>
        </p:xfrm>
        <a:graphic>
          <a:graphicData uri="http://schemas.openxmlformats.org/drawingml/2006/table">
            <a:tbl>
              <a:tblPr firstRow="1" bandRow="1">
                <a:tableStyleId>{21E4AEA4-8DFA-4A89-87EB-49C32662AFE0}</a:tableStyleId>
              </a:tblPr>
              <a:tblGrid>
                <a:gridCol w="1303496"/>
                <a:gridCol w="2125504"/>
                <a:gridCol w="2209800"/>
                <a:gridCol w="1905000"/>
                <a:gridCol w="1524000"/>
              </a:tblGrid>
              <a:tr h="473981">
                <a:tc>
                  <a:txBody>
                    <a:bodyPr/>
                    <a:lstStyle/>
                    <a:p>
                      <a:pPr marL="0" marR="0" algn="l">
                        <a:lnSpc>
                          <a:spcPct val="115000"/>
                        </a:lnSpc>
                        <a:spcBef>
                          <a:spcPts val="0"/>
                        </a:spcBef>
                        <a:spcAft>
                          <a:spcPts val="1000"/>
                        </a:spcAft>
                      </a:pPr>
                      <a:r>
                        <a:rPr lang="en-US" sz="1100" dirty="0" smtClean="0">
                          <a:effectLst/>
                        </a:rPr>
                        <a:t>Brief description</a:t>
                      </a:r>
                      <a:endParaRPr lang="en-US" sz="1100" dirty="0">
                        <a:effectLst/>
                        <a:latin typeface="Calibri"/>
                        <a:ea typeface="Calibri"/>
                        <a:cs typeface="Times New Roman"/>
                      </a:endParaRPr>
                    </a:p>
                  </a:txBody>
                  <a:tcPr marL="89587" marR="89587" marT="44794" marB="44794"/>
                </a:tc>
                <a:tc>
                  <a:txBody>
                    <a:bodyPr/>
                    <a:lstStyle/>
                    <a:p>
                      <a:pPr marL="0" marR="0" algn="l">
                        <a:lnSpc>
                          <a:spcPct val="115000"/>
                        </a:lnSpc>
                        <a:spcBef>
                          <a:spcPts val="0"/>
                        </a:spcBef>
                        <a:spcAft>
                          <a:spcPts val="1000"/>
                        </a:spcAft>
                      </a:pPr>
                      <a:r>
                        <a:rPr lang="en-US" sz="1100" dirty="0">
                          <a:effectLst/>
                        </a:rPr>
                        <a:t>Pros</a:t>
                      </a:r>
                      <a:endParaRPr lang="en-US" sz="1100" dirty="0">
                        <a:effectLst/>
                        <a:latin typeface="Calibri"/>
                        <a:ea typeface="Calibri"/>
                        <a:cs typeface="Times New Roman"/>
                      </a:endParaRPr>
                    </a:p>
                  </a:txBody>
                  <a:tcPr marL="89587" marR="89587" marT="44794" marB="44794"/>
                </a:tc>
                <a:tc>
                  <a:txBody>
                    <a:bodyPr/>
                    <a:lstStyle/>
                    <a:p>
                      <a:pPr marL="0" marR="0" algn="l">
                        <a:lnSpc>
                          <a:spcPct val="115000"/>
                        </a:lnSpc>
                        <a:spcBef>
                          <a:spcPts val="0"/>
                        </a:spcBef>
                        <a:spcAft>
                          <a:spcPts val="1000"/>
                        </a:spcAft>
                      </a:pPr>
                      <a:r>
                        <a:rPr lang="en-US" sz="1100">
                          <a:effectLst/>
                        </a:rPr>
                        <a:t>Cons</a:t>
                      </a:r>
                      <a:endParaRPr lang="en-US" sz="1100">
                        <a:effectLst/>
                        <a:latin typeface="Calibri"/>
                        <a:ea typeface="Calibri"/>
                        <a:cs typeface="Times New Roman"/>
                      </a:endParaRPr>
                    </a:p>
                  </a:txBody>
                  <a:tcPr marL="89587" marR="89587" marT="44794" marB="44794"/>
                </a:tc>
                <a:tc>
                  <a:txBody>
                    <a:bodyPr/>
                    <a:lstStyle/>
                    <a:p>
                      <a:pPr marL="0" marR="0" algn="l">
                        <a:lnSpc>
                          <a:spcPct val="115000"/>
                        </a:lnSpc>
                        <a:spcBef>
                          <a:spcPts val="0"/>
                        </a:spcBef>
                        <a:spcAft>
                          <a:spcPts val="1000"/>
                        </a:spcAft>
                      </a:pPr>
                      <a:r>
                        <a:rPr lang="en-US" sz="1100" dirty="0">
                          <a:effectLst/>
                        </a:rPr>
                        <a:t>Implications/Additional Considerations</a:t>
                      </a:r>
                      <a:endParaRPr lang="en-US" sz="1100" dirty="0">
                        <a:effectLst/>
                        <a:latin typeface="Calibri"/>
                        <a:ea typeface="Calibri"/>
                        <a:cs typeface="Times New Roman"/>
                      </a:endParaRPr>
                    </a:p>
                  </a:txBody>
                  <a:tcPr marL="89587" marR="89587" marT="44794" marB="44794"/>
                </a:tc>
                <a:tc>
                  <a:txBody>
                    <a:bodyPr/>
                    <a:lstStyle/>
                    <a:p>
                      <a:pPr marL="0" marR="0" algn="l">
                        <a:lnSpc>
                          <a:spcPct val="115000"/>
                        </a:lnSpc>
                        <a:spcBef>
                          <a:spcPts val="0"/>
                        </a:spcBef>
                        <a:spcAft>
                          <a:spcPts val="1000"/>
                        </a:spcAft>
                      </a:pPr>
                      <a:r>
                        <a:rPr lang="en-US" sz="1100" dirty="0" smtClean="0">
                          <a:effectLst/>
                          <a:latin typeface="Arial" panose="020B0604020202020204" pitchFamily="34" charset="0"/>
                          <a:ea typeface="Calibri"/>
                          <a:cs typeface="Arial" panose="020B0604020202020204" pitchFamily="34" charset="0"/>
                        </a:rPr>
                        <a:t>Scoring</a:t>
                      </a:r>
                      <a:endParaRPr lang="en-US" sz="1100" dirty="0">
                        <a:effectLst/>
                        <a:latin typeface="Arial" panose="020B0604020202020204" pitchFamily="34" charset="0"/>
                        <a:ea typeface="Calibri"/>
                        <a:cs typeface="Arial" panose="020B0604020202020204" pitchFamily="34" charset="0"/>
                      </a:endParaRPr>
                    </a:p>
                  </a:txBody>
                  <a:tcPr marL="89587" marR="89587" marT="44794" marB="44794"/>
                </a:tc>
              </a:tr>
              <a:tr h="3793219">
                <a:tc>
                  <a:txBody>
                    <a:bodyPr/>
                    <a:lstStyle/>
                    <a:p>
                      <a:pPr marL="0" marR="0" algn="l">
                        <a:lnSpc>
                          <a:spcPct val="115000"/>
                        </a:lnSpc>
                        <a:spcBef>
                          <a:spcPts val="0"/>
                        </a:spcBef>
                        <a:spcAft>
                          <a:spcPts val="1000"/>
                        </a:spcAft>
                      </a:pPr>
                      <a:r>
                        <a:rPr lang="en-US" sz="1100" dirty="0" smtClean="0">
                          <a:effectLst/>
                          <a:latin typeface="Arial" panose="020B0604020202020204" pitchFamily="34" charset="0"/>
                          <a:ea typeface="Calibri"/>
                          <a:cs typeface="Arial" panose="020B0604020202020204" pitchFamily="34" charset="0"/>
                        </a:rPr>
                        <a:t>Customers can elect more or less than their TOCA-based BPA </a:t>
                      </a:r>
                      <a:r>
                        <a:rPr lang="en-US" sz="1100" dirty="0">
                          <a:effectLst/>
                          <a:latin typeface="Arial" panose="020B0604020202020204" pitchFamily="34" charset="0"/>
                          <a:ea typeface="Calibri"/>
                          <a:cs typeface="Arial" panose="020B0604020202020204" pitchFamily="34" charset="0"/>
                        </a:rPr>
                        <a:t>incentive </a:t>
                      </a:r>
                      <a:r>
                        <a:rPr lang="en-US" sz="1100" dirty="0" smtClean="0">
                          <a:effectLst/>
                          <a:latin typeface="Arial" panose="020B0604020202020204" pitchFamily="34" charset="0"/>
                          <a:ea typeface="Calibri"/>
                          <a:cs typeface="Arial" panose="020B0604020202020204" pitchFamily="34" charset="0"/>
                        </a:rPr>
                        <a:t>budgets; costs are </a:t>
                      </a:r>
                      <a:r>
                        <a:rPr lang="en-US" sz="1100" dirty="0">
                          <a:effectLst/>
                          <a:latin typeface="Arial" panose="020B0604020202020204" pitchFamily="34" charset="0"/>
                          <a:ea typeface="Calibri"/>
                          <a:cs typeface="Arial" panose="020B0604020202020204" pitchFamily="34" charset="0"/>
                        </a:rPr>
                        <a:t>collected in rates in the form of a rate </a:t>
                      </a:r>
                      <a:r>
                        <a:rPr lang="en-US" sz="1100" dirty="0" smtClean="0">
                          <a:effectLst/>
                          <a:latin typeface="Arial" panose="020B0604020202020204" pitchFamily="34" charset="0"/>
                          <a:ea typeface="Calibri"/>
                          <a:cs typeface="Arial" panose="020B0604020202020204" pitchFamily="34" charset="0"/>
                        </a:rPr>
                        <a:t>adder (as opposed</a:t>
                      </a:r>
                      <a:r>
                        <a:rPr lang="en-US" sz="1100" baseline="0" dirty="0" smtClean="0">
                          <a:effectLst/>
                          <a:latin typeface="Arial" panose="020B0604020202020204" pitchFamily="34" charset="0"/>
                          <a:ea typeface="Calibri"/>
                          <a:cs typeface="Arial" panose="020B0604020202020204" pitchFamily="34" charset="0"/>
                        </a:rPr>
                        <a:t> to a credit approach)</a:t>
                      </a:r>
                      <a:endParaRPr lang="en-US" sz="1100" dirty="0">
                        <a:effectLst/>
                        <a:latin typeface="Arial" panose="020B0604020202020204" pitchFamily="34" charset="0"/>
                        <a:ea typeface="Calibri"/>
                        <a:cs typeface="Arial" panose="020B0604020202020204" pitchFamily="34" charset="0"/>
                      </a:endParaRPr>
                    </a:p>
                  </a:txBody>
                  <a:tcPr/>
                </a:tc>
                <a:tc>
                  <a:txBody>
                    <a:bodyPr/>
                    <a:lstStyle/>
                    <a:p>
                      <a:pPr marL="342900" marR="0" lvl="0" indent="-342900" algn="l">
                        <a:lnSpc>
                          <a:spcPct val="115000"/>
                        </a:lnSpc>
                        <a:spcBef>
                          <a:spcPts val="0"/>
                        </a:spcBef>
                        <a:spcAft>
                          <a:spcPts val="0"/>
                        </a:spcAft>
                        <a:buFont typeface="Symbol"/>
                        <a:buChar char=""/>
                      </a:pPr>
                      <a:r>
                        <a:rPr lang="en-US" sz="1100" dirty="0">
                          <a:effectLst/>
                          <a:latin typeface="Arial" panose="020B0604020202020204" pitchFamily="34" charset="0"/>
                          <a:ea typeface="Calibri"/>
                          <a:cs typeface="Arial" panose="020B0604020202020204" pitchFamily="34" charset="0"/>
                        </a:rPr>
                        <a:t>Addresses some customers’ concerns about BPA incurring capital costs on their behalf</a:t>
                      </a:r>
                    </a:p>
                    <a:p>
                      <a:pPr marL="342900" marR="0" lvl="0" indent="-342900" algn="l">
                        <a:lnSpc>
                          <a:spcPct val="115000"/>
                        </a:lnSpc>
                        <a:spcBef>
                          <a:spcPts val="0"/>
                        </a:spcBef>
                        <a:spcAft>
                          <a:spcPts val="0"/>
                        </a:spcAft>
                        <a:buFont typeface="Symbol"/>
                        <a:buChar char=""/>
                      </a:pPr>
                      <a:r>
                        <a:rPr lang="en-US" sz="1100" dirty="0">
                          <a:effectLst/>
                          <a:latin typeface="Arial" panose="020B0604020202020204" pitchFamily="34" charset="0"/>
                          <a:ea typeface="Calibri"/>
                          <a:cs typeface="Arial" panose="020B0604020202020204" pitchFamily="34" charset="0"/>
                        </a:rPr>
                        <a:t>Provides an option for 100% self-management of incentives </a:t>
                      </a:r>
                    </a:p>
                    <a:p>
                      <a:pPr marL="342900" marR="0" lvl="0" indent="-342900" algn="l">
                        <a:lnSpc>
                          <a:spcPct val="115000"/>
                        </a:lnSpc>
                        <a:spcBef>
                          <a:spcPts val="0"/>
                        </a:spcBef>
                        <a:spcAft>
                          <a:spcPts val="0"/>
                        </a:spcAft>
                        <a:buFont typeface="Symbol"/>
                        <a:buChar char=""/>
                      </a:pPr>
                      <a:r>
                        <a:rPr lang="en-US" sz="1100" dirty="0">
                          <a:effectLst/>
                          <a:latin typeface="Arial" panose="020B0604020202020204" pitchFamily="34" charset="0"/>
                          <a:ea typeface="Calibri"/>
                          <a:cs typeface="Arial" panose="020B0604020202020204" pitchFamily="34" charset="0"/>
                        </a:rPr>
                        <a:t>If capitalized, relieves some EE pressure on BPA’s capital borrowing</a:t>
                      </a:r>
                    </a:p>
                    <a:p>
                      <a:pPr marL="342900" marR="0" lvl="0" indent="-342900" algn="l">
                        <a:lnSpc>
                          <a:spcPct val="115000"/>
                        </a:lnSpc>
                        <a:spcBef>
                          <a:spcPts val="0"/>
                        </a:spcBef>
                        <a:spcAft>
                          <a:spcPts val="0"/>
                        </a:spcAft>
                        <a:buFont typeface="Symbol"/>
                        <a:buChar char=""/>
                      </a:pPr>
                      <a:r>
                        <a:rPr lang="en-US" sz="1100" dirty="0">
                          <a:effectLst/>
                          <a:latin typeface="Arial" panose="020B0604020202020204" pitchFamily="34" charset="0"/>
                          <a:ea typeface="Calibri"/>
                          <a:cs typeface="Arial" panose="020B0604020202020204" pitchFamily="34" charset="0"/>
                        </a:rPr>
                        <a:t>Is simpler from a BPA cost recovery/rate making perspective than some other options </a:t>
                      </a:r>
                    </a:p>
                    <a:p>
                      <a:pPr marL="342900" marR="0" lvl="0" indent="-342900" algn="l">
                        <a:lnSpc>
                          <a:spcPct val="115000"/>
                        </a:lnSpc>
                        <a:spcBef>
                          <a:spcPts val="0"/>
                        </a:spcBef>
                        <a:spcAft>
                          <a:spcPts val="1000"/>
                        </a:spcAft>
                        <a:buFont typeface="Symbol"/>
                        <a:buChar char=""/>
                      </a:pPr>
                      <a:r>
                        <a:rPr lang="en-US" sz="1100" dirty="0">
                          <a:effectLst/>
                          <a:latin typeface="Arial" panose="020B0604020202020204" pitchFamily="34" charset="0"/>
                          <a:ea typeface="Calibri"/>
                          <a:cs typeface="Arial" panose="020B0604020202020204" pitchFamily="34" charset="0"/>
                        </a:rPr>
                        <a:t>Provides all customers flexibility whether incentives </a:t>
                      </a:r>
                      <a:r>
                        <a:rPr lang="en-US" sz="1100" dirty="0" smtClean="0">
                          <a:effectLst/>
                          <a:latin typeface="Arial" panose="020B0604020202020204" pitchFamily="34" charset="0"/>
                          <a:ea typeface="Calibri"/>
                          <a:cs typeface="Arial" panose="020B0604020202020204" pitchFamily="34" charset="0"/>
                        </a:rPr>
                        <a:t>are </a:t>
                      </a:r>
                      <a:r>
                        <a:rPr lang="en-US" sz="1100" dirty="0">
                          <a:effectLst/>
                          <a:latin typeface="Arial" panose="020B0604020202020204" pitchFamily="34" charset="0"/>
                          <a:ea typeface="Calibri"/>
                          <a:cs typeface="Arial" panose="020B0604020202020204" pitchFamily="34" charset="0"/>
                        </a:rPr>
                        <a:t>expensed or capitalized</a:t>
                      </a:r>
                    </a:p>
                    <a:p>
                      <a:pPr marL="0" marR="0" algn="l">
                        <a:lnSpc>
                          <a:spcPct val="115000"/>
                        </a:lnSpc>
                        <a:spcBef>
                          <a:spcPts val="0"/>
                        </a:spcBef>
                        <a:spcAft>
                          <a:spcPts val="1000"/>
                        </a:spcAft>
                      </a:pPr>
                      <a:r>
                        <a:rPr lang="en-US" sz="1100" dirty="0">
                          <a:effectLst/>
                          <a:latin typeface="Arial" panose="020B0604020202020204" pitchFamily="34" charset="0"/>
                          <a:ea typeface="Calibri"/>
                          <a:cs typeface="Arial" panose="020B0604020202020204" pitchFamily="34" charset="0"/>
                        </a:rPr>
                        <a:t> </a:t>
                      </a:r>
                    </a:p>
                  </a:txBody>
                  <a:tcPr/>
                </a:tc>
                <a:tc>
                  <a:txBody>
                    <a:bodyPr/>
                    <a:lstStyle/>
                    <a:p>
                      <a:pPr marL="342900" marR="0" lvl="0" indent="-342900" algn="l">
                        <a:lnSpc>
                          <a:spcPct val="115000"/>
                        </a:lnSpc>
                        <a:spcBef>
                          <a:spcPts val="0"/>
                        </a:spcBef>
                        <a:spcAft>
                          <a:spcPts val="0"/>
                        </a:spcAft>
                        <a:buFont typeface="Symbol"/>
                        <a:buChar char=""/>
                      </a:pPr>
                      <a:r>
                        <a:rPr lang="en-US" sz="1100" dirty="0">
                          <a:effectLst/>
                          <a:latin typeface="Arial" panose="020B0604020202020204" pitchFamily="34" charset="0"/>
                          <a:ea typeface="Calibri"/>
                          <a:cs typeface="Arial" panose="020B0604020202020204" pitchFamily="34" charset="0"/>
                        </a:rPr>
                        <a:t>Makes for a </a:t>
                      </a:r>
                      <a:r>
                        <a:rPr lang="en-US" sz="1100" dirty="0" smtClean="0">
                          <a:effectLst/>
                          <a:latin typeface="Arial" panose="020B0604020202020204" pitchFamily="34" charset="0"/>
                          <a:ea typeface="Calibri"/>
                          <a:cs typeface="Arial" panose="020B0604020202020204" pitchFamily="34" charset="0"/>
                        </a:rPr>
                        <a:t>more </a:t>
                      </a:r>
                      <a:r>
                        <a:rPr lang="en-US" sz="1100" dirty="0">
                          <a:effectLst/>
                          <a:latin typeface="Arial" panose="020B0604020202020204" pitchFamily="34" charset="0"/>
                          <a:ea typeface="Calibri"/>
                          <a:cs typeface="Arial" panose="020B0604020202020204" pitchFamily="34" charset="0"/>
                        </a:rPr>
                        <a:t>complicated BPA budgeting process due to </a:t>
                      </a:r>
                      <a:r>
                        <a:rPr lang="en-US" sz="1100" dirty="0" smtClean="0">
                          <a:effectLst/>
                          <a:latin typeface="Arial" panose="020B0604020202020204" pitchFamily="34" charset="0"/>
                          <a:ea typeface="Calibri"/>
                          <a:cs typeface="Arial" panose="020B0604020202020204" pitchFamily="34" charset="0"/>
                        </a:rPr>
                        <a:t>customer flexibility</a:t>
                      </a:r>
                    </a:p>
                    <a:p>
                      <a:pPr marL="342900" marR="0" lvl="0" indent="-342900" algn="l" defTabSz="914400" rtl="0" eaLnBrk="1" fontAlgn="auto" latinLnBrk="0" hangingPunct="1">
                        <a:lnSpc>
                          <a:spcPct val="115000"/>
                        </a:lnSpc>
                        <a:spcBef>
                          <a:spcPts val="0"/>
                        </a:spcBef>
                        <a:spcAft>
                          <a:spcPts val="0"/>
                        </a:spcAft>
                        <a:buClrTx/>
                        <a:buSzTx/>
                        <a:buFont typeface="Symbol"/>
                        <a:buChar char=""/>
                        <a:tabLst/>
                        <a:defRPr/>
                      </a:pPr>
                      <a:r>
                        <a:rPr lang="en-US" sz="1100" dirty="0" smtClean="0">
                          <a:effectLst/>
                          <a:latin typeface="Arial" panose="020B0604020202020204" pitchFamily="34" charset="0"/>
                          <a:ea typeface="Calibri"/>
                          <a:cs typeface="Arial" panose="020B0604020202020204" pitchFamily="34" charset="0"/>
                        </a:rPr>
                        <a:t>If incentives</a:t>
                      </a:r>
                      <a:r>
                        <a:rPr lang="en-US" sz="1100" baseline="0" dirty="0" smtClean="0">
                          <a:effectLst/>
                          <a:latin typeface="Arial" panose="020B0604020202020204" pitchFamily="34" charset="0"/>
                          <a:ea typeface="Calibri"/>
                          <a:cs typeface="Arial" panose="020B0604020202020204" pitchFamily="34" charset="0"/>
                        </a:rPr>
                        <a:t> are capitalized, higher </a:t>
                      </a:r>
                      <a:r>
                        <a:rPr lang="en-US" sz="1100" dirty="0" smtClean="0">
                          <a:effectLst/>
                          <a:latin typeface="Arial" panose="020B0604020202020204" pitchFamily="34" charset="0"/>
                          <a:ea typeface="Calibri"/>
                          <a:cs typeface="Arial" panose="020B0604020202020204" pitchFamily="34" charset="0"/>
                        </a:rPr>
                        <a:t>overall costs in the long run due to borrowing costs</a:t>
                      </a:r>
                    </a:p>
                    <a:p>
                      <a:pPr marL="342900" marR="0" lvl="0" indent="-342900" algn="l">
                        <a:lnSpc>
                          <a:spcPct val="115000"/>
                        </a:lnSpc>
                        <a:spcBef>
                          <a:spcPts val="0"/>
                        </a:spcBef>
                        <a:spcAft>
                          <a:spcPts val="0"/>
                        </a:spcAft>
                        <a:buFont typeface="Symbol"/>
                        <a:buChar char=""/>
                      </a:pPr>
                      <a:endParaRPr lang="en-US" sz="1100" dirty="0">
                        <a:effectLst/>
                        <a:latin typeface="Arial" panose="020B0604020202020204" pitchFamily="34" charset="0"/>
                        <a:ea typeface="Calibri"/>
                        <a:cs typeface="Arial" panose="020B0604020202020204" pitchFamily="34" charset="0"/>
                      </a:endParaRPr>
                    </a:p>
                  </a:txBody>
                  <a:tcPr/>
                </a:tc>
                <a:tc>
                  <a:txBody>
                    <a:bodyPr/>
                    <a:lstStyle/>
                    <a:p>
                      <a:pPr marL="342900" marR="0" lvl="0" indent="-342900" algn="l">
                        <a:lnSpc>
                          <a:spcPct val="115000"/>
                        </a:lnSpc>
                        <a:spcBef>
                          <a:spcPts val="0"/>
                        </a:spcBef>
                        <a:spcAft>
                          <a:spcPts val="0"/>
                        </a:spcAft>
                        <a:buFont typeface="Symbol"/>
                        <a:buChar char=""/>
                      </a:pPr>
                      <a:r>
                        <a:rPr lang="en-US" sz="1100" dirty="0">
                          <a:effectLst/>
                          <a:latin typeface="Arial" panose="020B0604020202020204" pitchFamily="34" charset="0"/>
                          <a:ea typeface="Calibri"/>
                          <a:cs typeface="Arial" panose="020B0604020202020204" pitchFamily="34" charset="0"/>
                        </a:rPr>
                        <a:t>What accountability mechanism would be needed to ensure adequate savings are delivered to meet BPA’s savings commitments?</a:t>
                      </a:r>
                    </a:p>
                    <a:p>
                      <a:pPr marL="342900" marR="0" lvl="0" indent="-342900" algn="l">
                        <a:lnSpc>
                          <a:spcPct val="115000"/>
                        </a:lnSpc>
                        <a:spcBef>
                          <a:spcPts val="0"/>
                        </a:spcBef>
                        <a:spcAft>
                          <a:spcPts val="1000"/>
                        </a:spcAft>
                        <a:buFont typeface="Symbol"/>
                        <a:buChar char=""/>
                      </a:pPr>
                      <a:r>
                        <a:rPr lang="en-US" sz="1100" dirty="0">
                          <a:effectLst/>
                          <a:latin typeface="Arial" panose="020B0604020202020204" pitchFamily="34" charset="0"/>
                          <a:ea typeface="Calibri"/>
                          <a:cs typeface="Arial" panose="020B0604020202020204" pitchFamily="34" charset="0"/>
                        </a:rPr>
                        <a:t>What are the implications for BPA budgeting if customers are able to elect their budget amounts</a:t>
                      </a:r>
                      <a:r>
                        <a:rPr lang="en-US" sz="1100" dirty="0" smtClean="0">
                          <a:effectLst/>
                          <a:latin typeface="Arial" panose="020B0604020202020204" pitchFamily="34" charset="0"/>
                          <a:ea typeface="Calibri"/>
                          <a:cs typeface="Arial" panose="020B0604020202020204" pitchFamily="34" charset="0"/>
                        </a:rPr>
                        <a:t>?</a:t>
                      </a:r>
                    </a:p>
                    <a:p>
                      <a:pPr marL="342900" marR="0" lvl="0" indent="-342900" algn="l">
                        <a:lnSpc>
                          <a:spcPct val="115000"/>
                        </a:lnSpc>
                        <a:spcBef>
                          <a:spcPts val="0"/>
                        </a:spcBef>
                        <a:spcAft>
                          <a:spcPts val="1000"/>
                        </a:spcAft>
                        <a:buFont typeface="Symbol"/>
                        <a:buChar char=""/>
                      </a:pPr>
                      <a:r>
                        <a:rPr lang="en-US" sz="1100" dirty="0" smtClean="0">
                          <a:effectLst/>
                          <a:latin typeface="Arial" panose="020B0604020202020204" pitchFamily="34" charset="0"/>
                          <a:ea typeface="Calibri"/>
                          <a:cs typeface="Arial" panose="020B0604020202020204" pitchFamily="34" charset="0"/>
                        </a:rPr>
                        <a:t>Could budget</a:t>
                      </a:r>
                      <a:r>
                        <a:rPr lang="en-US" sz="1100" baseline="0" dirty="0" smtClean="0">
                          <a:effectLst/>
                          <a:latin typeface="Arial" panose="020B0604020202020204" pitchFamily="34" charset="0"/>
                          <a:ea typeface="Calibri"/>
                          <a:cs typeface="Arial" panose="020B0604020202020204" pitchFamily="34" charset="0"/>
                        </a:rPr>
                        <a:t> flexibility </a:t>
                      </a:r>
                      <a:r>
                        <a:rPr lang="en-US" sz="1100" dirty="0" smtClean="0">
                          <a:effectLst/>
                          <a:latin typeface="Arial" panose="020B0604020202020204" pitchFamily="34" charset="0"/>
                          <a:ea typeface="Calibri"/>
                          <a:cs typeface="Arial" panose="020B0604020202020204" pitchFamily="34" charset="0"/>
                        </a:rPr>
                        <a:t>be used to address capturing large projects?</a:t>
                      </a:r>
                      <a:endParaRPr lang="en-US" sz="1100" dirty="0">
                        <a:effectLst/>
                        <a:latin typeface="Arial" panose="020B0604020202020204" pitchFamily="34" charset="0"/>
                        <a:ea typeface="Calibri"/>
                        <a:cs typeface="Arial" panose="020B0604020202020204" pitchFamily="34" charset="0"/>
                      </a:endParaRPr>
                    </a:p>
                  </a:txBody>
                  <a:tcPr/>
                </a:tc>
                <a:tc>
                  <a:txBody>
                    <a:bodyPr/>
                    <a:lstStyle/>
                    <a:p>
                      <a:pPr algn="l">
                        <a:lnSpc>
                          <a:spcPct val="115000"/>
                        </a:lnSpc>
                      </a:pPr>
                      <a:endParaRPr lang="en-US" sz="1100" dirty="0">
                        <a:effectLst/>
                        <a:latin typeface="Calibri"/>
                        <a:cs typeface="Times New Roman"/>
                      </a:endParaRPr>
                    </a:p>
                  </a:txBody>
                  <a:tcPr marL="89587" marR="89587" marT="44794" marB="44794"/>
                </a:tc>
              </a:tr>
            </a:tbl>
          </a:graphicData>
        </a:graphic>
      </p:graphicFrame>
    </p:spTree>
    <p:extLst>
      <p:ext uri="{BB962C8B-B14F-4D97-AF65-F5344CB8AC3E}">
        <p14:creationId xmlns:p14="http://schemas.microsoft.com/office/powerpoint/2010/main" val="3693591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Desired Outcomes…</a:t>
            </a:r>
            <a:endParaRPr lang="en-US" dirty="0"/>
          </a:p>
        </p:txBody>
      </p:sp>
      <p:sp>
        <p:nvSpPr>
          <p:cNvPr id="3" name="Content Placeholder 2"/>
          <p:cNvSpPr>
            <a:spLocks noGrp="1"/>
          </p:cNvSpPr>
          <p:nvPr>
            <p:ph idx="1"/>
          </p:nvPr>
        </p:nvSpPr>
        <p:spPr>
          <a:xfrm>
            <a:off x="457200" y="1752600"/>
            <a:ext cx="8229600" cy="3763962"/>
          </a:xfrm>
        </p:spPr>
        <p:txBody>
          <a:bodyPr/>
          <a:lstStyle/>
          <a:p>
            <a:r>
              <a:rPr lang="en-US" sz="2400" dirty="0" smtClean="0"/>
              <a:t>Proposals that are implementable</a:t>
            </a:r>
          </a:p>
          <a:p>
            <a:r>
              <a:rPr lang="en-US" sz="2400" dirty="0" smtClean="0"/>
              <a:t>Make the overall efficiency we accomplish better</a:t>
            </a:r>
          </a:p>
          <a:p>
            <a:r>
              <a:rPr lang="en-US" sz="2400" dirty="0" smtClean="0"/>
              <a:t>Meet BPA’s requirements</a:t>
            </a:r>
          </a:p>
          <a:p>
            <a:r>
              <a:rPr lang="en-US" sz="2400" dirty="0" smtClean="0"/>
              <a:t>Appreciate the role of the utility</a:t>
            </a:r>
          </a:p>
          <a:p>
            <a:r>
              <a:rPr lang="en-US" sz="2400" dirty="0" smtClean="0"/>
              <a:t>Helps utilities acquire savings through easier operational mechanisms</a:t>
            </a:r>
          </a:p>
          <a:p>
            <a:r>
              <a:rPr lang="en-US" sz="2400" dirty="0" smtClean="0"/>
              <a:t>Agreement amongst the WG that we’re on the same page moving forward (even if it means giving up on our personal perspective)</a:t>
            </a:r>
          </a:p>
          <a:p>
            <a:r>
              <a:rPr lang="en-US" sz="2400" dirty="0" smtClean="0"/>
              <a:t>Allow time for the WG members to process the outcomes</a:t>
            </a:r>
          </a:p>
          <a:p>
            <a:endParaRPr lang="en-US" sz="24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0C7D1AD-DED9-488C-95D4-AB52055D242F}" type="slidenum">
              <a:rPr lang="en-US" smtClean="0"/>
              <a:pPr>
                <a:defRPr/>
              </a:pPr>
              <a:t>24</a:t>
            </a:fld>
            <a:endParaRPr lang="en-US"/>
          </a:p>
        </p:txBody>
      </p:sp>
    </p:spTree>
    <p:extLst>
      <p:ext uri="{BB962C8B-B14F-4D97-AF65-F5344CB8AC3E}">
        <p14:creationId xmlns:p14="http://schemas.microsoft.com/office/powerpoint/2010/main" val="33296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Desired Outcomes, cont’d…</a:t>
            </a:r>
            <a:endParaRPr lang="en-US" dirty="0"/>
          </a:p>
        </p:txBody>
      </p:sp>
      <p:sp>
        <p:nvSpPr>
          <p:cNvPr id="3" name="Content Placeholder 2"/>
          <p:cNvSpPr>
            <a:spLocks noGrp="1"/>
          </p:cNvSpPr>
          <p:nvPr>
            <p:ph idx="1"/>
          </p:nvPr>
        </p:nvSpPr>
        <p:spPr>
          <a:xfrm>
            <a:off x="457200" y="1676400"/>
            <a:ext cx="8229600" cy="3763962"/>
          </a:xfrm>
        </p:spPr>
        <p:txBody>
          <a:bodyPr/>
          <a:lstStyle/>
          <a:p>
            <a:r>
              <a:rPr lang="en-US" sz="2400" dirty="0"/>
              <a:t>Regardless of size, all utilities can aggressively participate in BPA programs and obtain energy savings</a:t>
            </a:r>
          </a:p>
          <a:p>
            <a:r>
              <a:rPr lang="en-US" sz="2400" dirty="0" smtClean="0"/>
              <a:t>Encourage lowest cost resources; reduce barriers to lowest cost acquisition</a:t>
            </a:r>
          </a:p>
          <a:p>
            <a:r>
              <a:rPr lang="en-US" sz="2400" dirty="0" smtClean="0"/>
              <a:t>Work judiciously to stay on schedule</a:t>
            </a:r>
          </a:p>
          <a:p>
            <a:r>
              <a:rPr lang="en-US" sz="2400" dirty="0" smtClean="0"/>
              <a:t>Early identification of ‘show-stoppers’</a:t>
            </a:r>
          </a:p>
          <a:p>
            <a:r>
              <a:rPr lang="en-US" sz="2400" dirty="0" smtClean="0"/>
              <a:t>Try to maintain the flexibility of Option 1 and Option 2 customers, especially as it relates to custom projects </a:t>
            </a:r>
          </a:p>
          <a:p>
            <a:r>
              <a:rPr lang="en-US" sz="2400" dirty="0" smtClean="0"/>
              <a:t>We can freely express opinions </a:t>
            </a:r>
          </a:p>
          <a:p>
            <a:r>
              <a:rPr lang="en-US" sz="2400" dirty="0" smtClean="0"/>
              <a:t>Keep what works</a:t>
            </a:r>
          </a:p>
          <a:p>
            <a:endParaRPr lang="en-US" sz="24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0C7D1AD-DED9-488C-95D4-AB52055D242F}" type="slidenum">
              <a:rPr lang="en-US" smtClean="0"/>
              <a:pPr>
                <a:defRPr/>
              </a:pPr>
              <a:t>25</a:t>
            </a:fld>
            <a:endParaRPr lang="en-US"/>
          </a:p>
        </p:txBody>
      </p:sp>
    </p:spTree>
    <p:extLst>
      <p:ext uri="{BB962C8B-B14F-4D97-AF65-F5344CB8AC3E}">
        <p14:creationId xmlns:p14="http://schemas.microsoft.com/office/powerpoint/2010/main" val="31358091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Slides	</a:t>
            </a:r>
            <a:endParaRPr lang="en-US" dirty="0"/>
          </a:p>
        </p:txBody>
      </p:sp>
      <p:sp>
        <p:nvSpPr>
          <p:cNvPr id="3" name="Content Placeholder 2"/>
          <p:cNvSpPr>
            <a:spLocks noGrp="1"/>
          </p:cNvSpPr>
          <p:nvPr>
            <p:ph idx="1"/>
          </p:nvPr>
        </p:nvSpPr>
        <p:spPr/>
        <p:txBody>
          <a:bodyPr/>
          <a:lstStyle/>
          <a:p>
            <a:pPr marL="0" indent="0" algn="ctr">
              <a:buNone/>
            </a:pPr>
            <a:r>
              <a:rPr lang="en-US" dirty="0" smtClean="0"/>
              <a:t>To Keep as a Point of Reference if we need to have them during our discussion</a:t>
            </a:r>
          </a:p>
          <a:p>
            <a:pPr marL="0" indent="0" algn="ctr">
              <a:buNone/>
            </a:pPr>
            <a:endParaRPr lang="en-US" dirty="0"/>
          </a:p>
          <a:p>
            <a:pPr marL="0" indent="0" algn="ctr">
              <a:buNone/>
            </a:pPr>
            <a:r>
              <a:rPr lang="en-US" dirty="0" smtClean="0"/>
              <a:t>Items noted in </a:t>
            </a:r>
            <a:r>
              <a:rPr lang="en-US" dirty="0" smtClean="0">
                <a:solidFill>
                  <a:srgbClr val="00B050"/>
                </a:solidFill>
              </a:rPr>
              <a:t>green</a:t>
            </a:r>
            <a:r>
              <a:rPr lang="en-US" dirty="0" smtClean="0"/>
              <a:t> indicate the group has consensus on that Issue/Topic.</a:t>
            </a:r>
            <a:endParaRPr lang="en-US" dirty="0"/>
          </a:p>
        </p:txBody>
      </p:sp>
      <p:sp>
        <p:nvSpPr>
          <p:cNvPr id="4" name="Slide Number Placeholder 3"/>
          <p:cNvSpPr>
            <a:spLocks noGrp="1"/>
          </p:cNvSpPr>
          <p:nvPr>
            <p:ph type="sldNum" sz="quarter" idx="10"/>
          </p:nvPr>
        </p:nvSpPr>
        <p:spPr/>
        <p:txBody>
          <a:bodyPr/>
          <a:lstStyle/>
          <a:p>
            <a:pPr>
              <a:defRPr/>
            </a:pPr>
            <a:fld id="{F0C7D1AD-DED9-488C-95D4-AB52055D242F}" type="slidenum">
              <a:rPr lang="en-US" smtClean="0"/>
              <a:pPr>
                <a:defRPr/>
              </a:pPr>
              <a:t>26</a:t>
            </a:fld>
            <a:endParaRPr lang="en-US"/>
          </a:p>
        </p:txBody>
      </p:sp>
    </p:spTree>
    <p:extLst>
      <p:ext uri="{BB962C8B-B14F-4D97-AF65-F5344CB8AC3E}">
        <p14:creationId xmlns:p14="http://schemas.microsoft.com/office/powerpoint/2010/main" val="7867326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5" y="685800"/>
            <a:ext cx="9144000" cy="715963"/>
          </a:xfrm>
        </p:spPr>
        <p:txBody>
          <a:bodyPr/>
          <a:lstStyle/>
          <a:p>
            <a:r>
              <a:rPr lang="en-US" sz="2800" dirty="0">
                <a:solidFill>
                  <a:srgbClr val="00B050"/>
                </a:solidFill>
              </a:rPr>
              <a:t>Issue #1 - EEI Allocation Methodology Using </a:t>
            </a:r>
            <a:r>
              <a:rPr lang="en-US" sz="2800" dirty="0" smtClean="0">
                <a:solidFill>
                  <a:srgbClr val="00B050"/>
                </a:solidFill>
              </a:rPr>
              <a:t>TOCAs (Scoping Doc. Item 1)</a:t>
            </a:r>
            <a:endParaRPr lang="en-US" sz="2800" dirty="0">
              <a:solidFill>
                <a:srgbClr val="00B050"/>
              </a:solidFill>
            </a:endParaRPr>
          </a:p>
        </p:txBody>
      </p:sp>
      <p:sp>
        <p:nvSpPr>
          <p:cNvPr id="3" name="Content Placeholder 2"/>
          <p:cNvSpPr>
            <a:spLocks noGrp="1"/>
          </p:cNvSpPr>
          <p:nvPr>
            <p:ph idx="1"/>
          </p:nvPr>
        </p:nvSpPr>
        <p:spPr>
          <a:xfrm>
            <a:off x="457200" y="1600200"/>
            <a:ext cx="8229600" cy="4800600"/>
          </a:xfrm>
        </p:spPr>
        <p:txBody>
          <a:bodyPr/>
          <a:lstStyle/>
          <a:p>
            <a:pPr marL="0" indent="0">
              <a:buNone/>
            </a:pPr>
            <a:r>
              <a:rPr lang="en-US" sz="1600" dirty="0"/>
              <a:t>Problem statement – The current methodology for allocating EEI funds on a TOCA basis is not aligned with customer conservation potential and may inefficiently/ineffectively allocate available funding.</a:t>
            </a:r>
          </a:p>
          <a:p>
            <a:pPr marL="0" indent="0">
              <a:buNone/>
            </a:pPr>
            <a:endParaRPr lang="en-US" sz="1600" dirty="0" smtClean="0"/>
          </a:p>
          <a:p>
            <a:pPr marL="0" indent="0">
              <a:buNone/>
            </a:pPr>
            <a:r>
              <a:rPr lang="en-US" sz="1600" b="1" dirty="0" smtClean="0"/>
              <a:t>DECISION</a:t>
            </a:r>
            <a:r>
              <a:rPr lang="en-US" sz="1600" dirty="0" smtClean="0"/>
              <a:t>: Option </a:t>
            </a:r>
            <a:r>
              <a:rPr lang="en-US" sz="1600" dirty="0"/>
              <a:t>A represents group consensus, with possible revisit to Option C.  Option E </a:t>
            </a:r>
            <a:r>
              <a:rPr lang="en-US" sz="1600" dirty="0" smtClean="0"/>
              <a:t>moved to Issue </a:t>
            </a:r>
            <a:r>
              <a:rPr lang="en-US" sz="1600" dirty="0"/>
              <a:t>#9.</a:t>
            </a:r>
          </a:p>
          <a:p>
            <a:r>
              <a:rPr lang="en-US" sz="1600" b="1" dirty="0" smtClean="0">
                <a:solidFill>
                  <a:srgbClr val="00B050"/>
                </a:solidFill>
              </a:rPr>
              <a:t>A</a:t>
            </a:r>
            <a:r>
              <a:rPr lang="en-US" sz="1600" b="1" dirty="0">
                <a:solidFill>
                  <a:srgbClr val="00B050"/>
                </a:solidFill>
              </a:rPr>
              <a:t>. Status quo: allocation is based on TOCAs without consideration of potential.</a:t>
            </a:r>
          </a:p>
          <a:p>
            <a:r>
              <a:rPr lang="en-US" sz="1600" dirty="0"/>
              <a:t>B. Conservation potential: allocation is based on conservation potential (a uniform way to calculate potential would likely be needed, e.g., a standardized Conservation Potential Assessment).</a:t>
            </a:r>
          </a:p>
          <a:p>
            <a:r>
              <a:rPr lang="en-US" sz="1600" dirty="0">
                <a:solidFill>
                  <a:srgbClr val="00B050"/>
                </a:solidFill>
              </a:rPr>
              <a:t>C. TOCA-split: allocation is based partly on TOCAs and the remaining funds are made available to “low-cost/lowest $/kWh” projects (to be defined) or redistributed via some other methodology (e.g., conservation potential).</a:t>
            </a:r>
          </a:p>
          <a:p>
            <a:r>
              <a:rPr lang="en-US" sz="1600" dirty="0"/>
              <a:t>D. Utility request: allocation is based on requests from utilities without consideration of potential (similar to the BPA bilateral funding model prior to October 1, 2011).</a:t>
            </a:r>
          </a:p>
          <a:p>
            <a:r>
              <a:rPr lang="en-US" sz="1600" dirty="0"/>
              <a:t>E. EEI opt-out: electing utilities opt-out of the EEI paradigm if certain conditions are met. This option does not include opting out of paying for the BPA-managed portion of EE’s capital </a:t>
            </a:r>
            <a:r>
              <a:rPr lang="en-US" sz="1600" dirty="0" smtClean="0"/>
              <a:t>budget (see also “Utility Self-Funding” issue below).</a:t>
            </a:r>
            <a:endParaRPr lang="en-US" sz="1600" dirty="0"/>
          </a:p>
        </p:txBody>
      </p:sp>
      <p:sp>
        <p:nvSpPr>
          <p:cNvPr id="4" name="Slide Number Placeholder 3"/>
          <p:cNvSpPr>
            <a:spLocks noGrp="1"/>
          </p:cNvSpPr>
          <p:nvPr>
            <p:ph type="sldNum" sz="quarter" idx="10"/>
          </p:nvPr>
        </p:nvSpPr>
        <p:spPr/>
        <p:txBody>
          <a:bodyPr/>
          <a:lstStyle/>
          <a:p>
            <a:pPr>
              <a:defRPr/>
            </a:pPr>
            <a:fld id="{F0C7D1AD-DED9-488C-95D4-AB52055D242F}" type="slidenum">
              <a:rPr lang="en-US" smtClean="0"/>
              <a:pPr>
                <a:defRPr/>
              </a:pPr>
              <a:t>27</a:t>
            </a:fld>
            <a:endParaRPr lang="en-US"/>
          </a:p>
        </p:txBody>
      </p:sp>
    </p:spTree>
    <p:extLst>
      <p:ext uri="{BB962C8B-B14F-4D97-AF65-F5344CB8AC3E}">
        <p14:creationId xmlns:p14="http://schemas.microsoft.com/office/powerpoint/2010/main" val="849376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00B050"/>
                </a:solidFill>
              </a:rPr>
              <a:t>Issue </a:t>
            </a:r>
            <a:r>
              <a:rPr lang="en-US" sz="2800" dirty="0" smtClean="0">
                <a:solidFill>
                  <a:srgbClr val="00B050"/>
                </a:solidFill>
              </a:rPr>
              <a:t>#2 – Two-Year EEI Budgets, aka Roll Over (Scoping Doc. Item 2)</a:t>
            </a:r>
            <a:endParaRPr lang="en-US" sz="2800" dirty="0">
              <a:solidFill>
                <a:srgbClr val="00B050"/>
              </a:solidFill>
            </a:endParaRPr>
          </a:p>
        </p:txBody>
      </p:sp>
      <p:sp>
        <p:nvSpPr>
          <p:cNvPr id="3" name="Content Placeholder 2"/>
          <p:cNvSpPr>
            <a:spLocks noGrp="1"/>
          </p:cNvSpPr>
          <p:nvPr>
            <p:ph idx="1"/>
          </p:nvPr>
        </p:nvSpPr>
        <p:spPr>
          <a:xfrm>
            <a:off x="457200" y="1828800"/>
            <a:ext cx="8229600" cy="3763962"/>
          </a:xfrm>
        </p:spPr>
        <p:txBody>
          <a:bodyPr/>
          <a:lstStyle/>
          <a:p>
            <a:pPr marL="0" indent="0">
              <a:buNone/>
            </a:pPr>
            <a:r>
              <a:rPr lang="en-US" sz="1600" dirty="0" smtClean="0"/>
              <a:t>Problem Statement – Customer EEI budgets are allocated per rate period and any EEI funds remaining at the end of a rate period cannot be “rolled over” to the next rate period, i.e., the funds are “use or lose” within a two year time horizon.</a:t>
            </a:r>
          </a:p>
          <a:p>
            <a:pPr marL="0" indent="0">
              <a:buNone/>
            </a:pPr>
            <a:endParaRPr lang="en-US" sz="1600" dirty="0" smtClean="0"/>
          </a:p>
          <a:p>
            <a:pPr marL="0" indent="0">
              <a:buNone/>
            </a:pPr>
            <a:r>
              <a:rPr lang="en-US" sz="1600" dirty="0" smtClean="0"/>
              <a:t>Options –</a:t>
            </a:r>
          </a:p>
          <a:p>
            <a:r>
              <a:rPr lang="en-US" sz="1600" dirty="0" smtClean="0"/>
              <a:t>A. Status quo: BPA continues to confine EEI budgets to a single rate period.</a:t>
            </a:r>
          </a:p>
          <a:p>
            <a:r>
              <a:rPr lang="en-US" sz="1600" dirty="0"/>
              <a:t>B. Roll over: Customers are able to roll over unused EEI funds to the next rate period</a:t>
            </a:r>
            <a:r>
              <a:rPr lang="en-US" sz="1600" dirty="0" smtClean="0"/>
              <a:t>.</a:t>
            </a:r>
            <a:endParaRPr lang="en-US" sz="1600" dirty="0"/>
          </a:p>
          <a:p>
            <a:r>
              <a:rPr lang="en-US" sz="1600" b="1" dirty="0">
                <a:solidFill>
                  <a:srgbClr val="00B050"/>
                </a:solidFill>
              </a:rPr>
              <a:t>C. Project-specific roll over: Customers are able to roll over to the next rate period an amount of unused EEI funds tied to specific projects (or for certain sectors).</a:t>
            </a:r>
          </a:p>
          <a:p>
            <a:r>
              <a:rPr lang="en-US" sz="1600" dirty="0"/>
              <a:t>D. Five-year estimate: BPA offers a preliminary five-year budget to customers to help with long term planning.</a:t>
            </a:r>
          </a:p>
        </p:txBody>
      </p:sp>
      <p:sp>
        <p:nvSpPr>
          <p:cNvPr id="4" name="Slide Number Placeholder 3"/>
          <p:cNvSpPr>
            <a:spLocks noGrp="1"/>
          </p:cNvSpPr>
          <p:nvPr>
            <p:ph type="sldNum" sz="quarter" idx="10"/>
          </p:nvPr>
        </p:nvSpPr>
        <p:spPr/>
        <p:txBody>
          <a:bodyPr/>
          <a:lstStyle/>
          <a:p>
            <a:pPr>
              <a:defRPr/>
            </a:pPr>
            <a:fld id="{F0C7D1AD-DED9-488C-95D4-AB52055D242F}" type="slidenum">
              <a:rPr lang="en-US" smtClean="0"/>
              <a:pPr>
                <a:defRPr/>
              </a:pPr>
              <a:t>28</a:t>
            </a:fld>
            <a:endParaRPr lang="en-US"/>
          </a:p>
        </p:txBody>
      </p:sp>
    </p:spTree>
    <p:extLst>
      <p:ext uri="{BB962C8B-B14F-4D97-AF65-F5344CB8AC3E}">
        <p14:creationId xmlns:p14="http://schemas.microsoft.com/office/powerpoint/2010/main" val="3390620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15963"/>
          </a:xfrm>
        </p:spPr>
        <p:txBody>
          <a:bodyPr/>
          <a:lstStyle/>
          <a:p>
            <a:r>
              <a:rPr lang="en-US" sz="2800" dirty="0">
                <a:solidFill>
                  <a:srgbClr val="00B050"/>
                </a:solidFill>
              </a:rPr>
              <a:t>Issue </a:t>
            </a:r>
            <a:r>
              <a:rPr lang="en-US" sz="2800" dirty="0" smtClean="0">
                <a:solidFill>
                  <a:srgbClr val="00B050"/>
                </a:solidFill>
              </a:rPr>
              <a:t>#3 </a:t>
            </a:r>
            <a:r>
              <a:rPr lang="en-US" sz="2800" dirty="0">
                <a:solidFill>
                  <a:srgbClr val="00B050"/>
                </a:solidFill>
              </a:rPr>
              <a:t>– </a:t>
            </a:r>
            <a:r>
              <a:rPr lang="en-US" sz="2800" dirty="0" smtClean="0">
                <a:solidFill>
                  <a:srgbClr val="00B050"/>
                </a:solidFill>
              </a:rPr>
              <a:t>BPA Redirect of EEI Funds </a:t>
            </a:r>
            <a:br>
              <a:rPr lang="en-US" sz="2800" dirty="0" smtClean="0">
                <a:solidFill>
                  <a:srgbClr val="00B050"/>
                </a:solidFill>
              </a:rPr>
            </a:br>
            <a:r>
              <a:rPr lang="en-US" sz="2800" dirty="0" smtClean="0">
                <a:solidFill>
                  <a:srgbClr val="00B050"/>
                </a:solidFill>
              </a:rPr>
              <a:t>(Scoping Doc. Item 3)</a:t>
            </a:r>
            <a:endParaRPr lang="en-US" sz="2800" dirty="0">
              <a:solidFill>
                <a:srgbClr val="00B050"/>
              </a:solidFill>
            </a:endParaRPr>
          </a:p>
        </p:txBody>
      </p:sp>
      <p:sp>
        <p:nvSpPr>
          <p:cNvPr id="3" name="Content Placeholder 2"/>
          <p:cNvSpPr>
            <a:spLocks noGrp="1"/>
          </p:cNvSpPr>
          <p:nvPr>
            <p:ph idx="1"/>
          </p:nvPr>
        </p:nvSpPr>
        <p:spPr>
          <a:xfrm>
            <a:off x="457200" y="1676400"/>
            <a:ext cx="8229600" cy="4343400"/>
          </a:xfrm>
        </p:spPr>
        <p:txBody>
          <a:bodyPr/>
          <a:lstStyle/>
          <a:p>
            <a:pPr marL="0" indent="0">
              <a:buNone/>
            </a:pPr>
            <a:r>
              <a:rPr lang="en-US" sz="1400" dirty="0"/>
              <a:t>Problem Statement – The EE Post-2011 Policy Framework states, “If the [EEI] budget is not being spent, a utility will be notified that a portion of the remaining funds will be made available to other utilities as supplemental funding. Other utilities that are on-track or ahead on spending expectations would then have access to all available funding.”4 To allow an opportunity for customers to adjust to the new EEI mechanism, the EE Post-2011 Implementation Program states, “ECA Implementation Budgets will not involuntarily be reduced during the FY 2012-2013 rate period…However, following the FY 2012-2013 rate period, BPA will periodically review a customer’s activities and consult with it prior to reducing its ECA Implementation Budget</a:t>
            </a:r>
            <a:r>
              <a:rPr lang="en-US" sz="1400" dirty="0" smtClean="0"/>
              <a:t>…</a:t>
            </a:r>
            <a:endParaRPr lang="en-US" sz="1400" dirty="0"/>
          </a:p>
          <a:p>
            <a:pPr marL="0" indent="0">
              <a:buNone/>
            </a:pPr>
            <a:endParaRPr lang="en-US" sz="1400" dirty="0" smtClean="0"/>
          </a:p>
          <a:p>
            <a:pPr marL="0" indent="0">
              <a:buNone/>
            </a:pPr>
            <a:r>
              <a:rPr lang="en-US" sz="1400" dirty="0" smtClean="0"/>
              <a:t>Moving </a:t>
            </a:r>
            <a:r>
              <a:rPr lang="en-US" sz="1400" dirty="0"/>
              <a:t>into the FY 2014-2015 rate period, BPA must determine whether or not it will exercise its right to take back EEI funds prior to the end of the rate period and make those funds available to other customers.</a:t>
            </a:r>
          </a:p>
          <a:p>
            <a:pPr marL="0" indent="0">
              <a:buNone/>
            </a:pPr>
            <a:endParaRPr lang="en-US" sz="1400" dirty="0" smtClean="0"/>
          </a:p>
          <a:p>
            <a:pPr marL="0" indent="0">
              <a:buNone/>
            </a:pPr>
            <a:r>
              <a:rPr lang="en-US" sz="1400" dirty="0" smtClean="0"/>
              <a:t>Options </a:t>
            </a:r>
            <a:r>
              <a:rPr lang="en-US" sz="1400" dirty="0"/>
              <a:t>–</a:t>
            </a:r>
          </a:p>
          <a:p>
            <a:r>
              <a:rPr lang="en-US" sz="1400" dirty="0">
                <a:solidFill>
                  <a:srgbClr val="00B050"/>
                </a:solidFill>
              </a:rPr>
              <a:t>A. Status quo: BPA does not exercise its “take back” right during the FY 2014-2015 rate period and subsequent rate periods.</a:t>
            </a:r>
          </a:p>
          <a:p>
            <a:r>
              <a:rPr lang="en-US" sz="1400" dirty="0"/>
              <a:t>B. Take back: BPA will exercise its right to take back funds that remain unspent near the end of a rate period.</a:t>
            </a:r>
          </a:p>
        </p:txBody>
      </p:sp>
      <p:sp>
        <p:nvSpPr>
          <p:cNvPr id="4" name="Slide Number Placeholder 3"/>
          <p:cNvSpPr>
            <a:spLocks noGrp="1"/>
          </p:cNvSpPr>
          <p:nvPr>
            <p:ph type="sldNum" sz="quarter" idx="10"/>
          </p:nvPr>
        </p:nvSpPr>
        <p:spPr/>
        <p:txBody>
          <a:bodyPr/>
          <a:lstStyle/>
          <a:p>
            <a:pPr>
              <a:defRPr/>
            </a:pPr>
            <a:fld id="{F0C7D1AD-DED9-488C-95D4-AB52055D242F}" type="slidenum">
              <a:rPr lang="en-US" smtClean="0"/>
              <a:pPr>
                <a:defRPr/>
              </a:pPr>
              <a:t>29</a:t>
            </a:fld>
            <a:endParaRPr lang="en-US"/>
          </a:p>
        </p:txBody>
      </p:sp>
    </p:spTree>
    <p:extLst>
      <p:ext uri="{BB962C8B-B14F-4D97-AF65-F5344CB8AC3E}">
        <p14:creationId xmlns:p14="http://schemas.microsoft.com/office/powerpoint/2010/main" val="3815877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715963"/>
          </a:xfrm>
        </p:spPr>
        <p:txBody>
          <a:bodyPr/>
          <a:lstStyle/>
          <a:p>
            <a:r>
              <a:rPr lang="en-US" dirty="0" smtClean="0"/>
              <a:t>Agenda</a:t>
            </a:r>
            <a:endParaRPr lang="en-US" dirty="0"/>
          </a:p>
        </p:txBody>
      </p:sp>
      <p:sp>
        <p:nvSpPr>
          <p:cNvPr id="3" name="Content Placeholder 2"/>
          <p:cNvSpPr>
            <a:spLocks noGrp="1"/>
          </p:cNvSpPr>
          <p:nvPr>
            <p:ph idx="1"/>
          </p:nvPr>
        </p:nvSpPr>
        <p:spPr>
          <a:xfrm>
            <a:off x="457200" y="1600200"/>
            <a:ext cx="8229600" cy="4724400"/>
          </a:xfrm>
        </p:spPr>
        <p:txBody>
          <a:bodyPr/>
          <a:lstStyle/>
          <a:p>
            <a:pPr lvl="0"/>
            <a:r>
              <a:rPr lang="en-US" sz="2800" dirty="0" smtClean="0"/>
              <a:t>Check In / Roll Call</a:t>
            </a:r>
          </a:p>
          <a:p>
            <a:pPr lvl="0"/>
            <a:r>
              <a:rPr lang="en-US" sz="2800" dirty="0" smtClean="0"/>
              <a:t>Follow Up Items / Action Items</a:t>
            </a:r>
          </a:p>
          <a:p>
            <a:pPr lvl="0"/>
            <a:r>
              <a:rPr lang="en-US" sz="2800" dirty="0" smtClean="0"/>
              <a:t>Guests:  Peter </a:t>
            </a:r>
            <a:r>
              <a:rPr lang="en-US" sz="2800" dirty="0" err="1" smtClean="0"/>
              <a:t>Stiffler</a:t>
            </a:r>
            <a:r>
              <a:rPr lang="en-US" sz="2800" dirty="0" smtClean="0"/>
              <a:t>, Power Rates and Tim Johnson, </a:t>
            </a:r>
            <a:r>
              <a:rPr lang="en-US" sz="2800" smtClean="0"/>
              <a:t>General Counsel</a:t>
            </a:r>
            <a:endParaRPr lang="en-US" sz="2800" dirty="0" smtClean="0"/>
          </a:p>
          <a:p>
            <a:pPr lvl="0"/>
            <a:r>
              <a:rPr lang="en-US" sz="2800" dirty="0" smtClean="0"/>
              <a:t>Review Existing Recommendations &amp; Outstanding Issues</a:t>
            </a:r>
          </a:p>
          <a:p>
            <a:pPr lvl="0"/>
            <a:r>
              <a:rPr lang="en-US" sz="2800" dirty="0" smtClean="0"/>
              <a:t>Self Management of Utility Incentives </a:t>
            </a:r>
          </a:p>
          <a:p>
            <a:pPr lvl="0"/>
            <a:r>
              <a:rPr lang="en-US" sz="2800" dirty="0" smtClean="0"/>
              <a:t>Next </a:t>
            </a:r>
            <a:r>
              <a:rPr lang="en-US" sz="2800" dirty="0"/>
              <a:t>steps  </a:t>
            </a:r>
            <a:r>
              <a:rPr lang="en-US" sz="2800" dirty="0" smtClean="0"/>
              <a:t>- 2:50 pm</a:t>
            </a:r>
            <a:endParaRPr lang="en-US" sz="2800" dirty="0"/>
          </a:p>
          <a:p>
            <a:pPr lvl="0"/>
            <a:r>
              <a:rPr lang="en-US" sz="2800" dirty="0" smtClean="0"/>
              <a:t>Adjourn – 3:00 pm</a:t>
            </a:r>
            <a:endParaRPr lang="en-US" sz="2800" dirty="0"/>
          </a:p>
        </p:txBody>
      </p:sp>
      <p:sp>
        <p:nvSpPr>
          <p:cNvPr id="4" name="Slide Number Placeholder 3"/>
          <p:cNvSpPr>
            <a:spLocks noGrp="1"/>
          </p:cNvSpPr>
          <p:nvPr>
            <p:ph type="sldNum" sz="quarter" idx="10"/>
          </p:nvPr>
        </p:nvSpPr>
        <p:spPr/>
        <p:txBody>
          <a:bodyPr/>
          <a:lstStyle/>
          <a:p>
            <a:pPr>
              <a:defRPr/>
            </a:pPr>
            <a:fld id="{F0C7D1AD-DED9-488C-95D4-AB52055D242F}" type="slidenum">
              <a:rPr lang="en-US" smtClean="0"/>
              <a:pPr>
                <a:defRPr/>
              </a:pPr>
              <a:t>3</a:t>
            </a:fld>
            <a:endParaRPr lang="en-US"/>
          </a:p>
        </p:txBody>
      </p:sp>
    </p:spTree>
    <p:extLst>
      <p:ext uri="{BB962C8B-B14F-4D97-AF65-F5344CB8AC3E}">
        <p14:creationId xmlns:p14="http://schemas.microsoft.com/office/powerpoint/2010/main" val="39851501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00B050"/>
                </a:solidFill>
              </a:rPr>
              <a:t>Issue #4 – BPA’s Backstop Role</a:t>
            </a:r>
            <a:br>
              <a:rPr lang="en-US" sz="2800" dirty="0" smtClean="0">
                <a:solidFill>
                  <a:srgbClr val="00B050"/>
                </a:solidFill>
              </a:rPr>
            </a:br>
            <a:r>
              <a:rPr lang="en-US" sz="2800" dirty="0" smtClean="0">
                <a:solidFill>
                  <a:srgbClr val="00B050"/>
                </a:solidFill>
              </a:rPr>
              <a:t>(Scoping Doc. Item 4)</a:t>
            </a:r>
            <a:endParaRPr lang="en-US" sz="2800" dirty="0">
              <a:solidFill>
                <a:srgbClr val="00B050"/>
              </a:solidFill>
            </a:endParaRPr>
          </a:p>
        </p:txBody>
      </p:sp>
      <p:sp>
        <p:nvSpPr>
          <p:cNvPr id="3" name="Content Placeholder 2"/>
          <p:cNvSpPr>
            <a:spLocks noGrp="1"/>
          </p:cNvSpPr>
          <p:nvPr>
            <p:ph idx="1"/>
          </p:nvPr>
        </p:nvSpPr>
        <p:spPr>
          <a:xfrm>
            <a:off x="457200" y="1828800"/>
            <a:ext cx="8229600" cy="4038600"/>
          </a:xfrm>
        </p:spPr>
        <p:txBody>
          <a:bodyPr/>
          <a:lstStyle/>
          <a:p>
            <a:pPr marL="0" indent="0">
              <a:buNone/>
            </a:pPr>
            <a:r>
              <a:rPr lang="en-US" sz="1600" dirty="0"/>
              <a:t>Problem Statement – BPA’s existing backstop role is not explicitly defined and some customers and stakeholders would like more clarity. The EE Post-2011 Policy Framework provided the following on BPA’s backstop role: “If the programs in place at any given time are insufficient to achieve the necessary level of savings, then new programs, as well as looking at other avenues, would be explored and evaluated, to meet the targets.”6</a:t>
            </a:r>
          </a:p>
          <a:p>
            <a:pPr marL="0" indent="0">
              <a:buNone/>
            </a:pPr>
            <a:endParaRPr lang="en-US" sz="1600" dirty="0" smtClean="0"/>
          </a:p>
          <a:p>
            <a:pPr marL="0" indent="0">
              <a:buNone/>
            </a:pPr>
            <a:r>
              <a:rPr lang="en-US" sz="1600" dirty="0" smtClean="0"/>
              <a:t>Options </a:t>
            </a:r>
            <a:r>
              <a:rPr lang="en-US" sz="1600" dirty="0"/>
              <a:t>–</a:t>
            </a:r>
          </a:p>
          <a:p>
            <a:r>
              <a:rPr lang="en-US" sz="1600" dirty="0"/>
              <a:t>A. Status quo: BPA’s backstop role, as defined today, remains as-is.</a:t>
            </a:r>
          </a:p>
          <a:p>
            <a:r>
              <a:rPr lang="en-US" sz="1600" dirty="0"/>
              <a:t>B. Explicit definition: BPA’s backstop role is more explicitly defined.</a:t>
            </a:r>
          </a:p>
          <a:p>
            <a:r>
              <a:rPr lang="en-US" sz="1600" dirty="0"/>
              <a:t>C. No backstop: BPA has no backstop role.</a:t>
            </a:r>
          </a:p>
          <a:p>
            <a:r>
              <a:rPr lang="en-US" sz="1600" dirty="0">
                <a:solidFill>
                  <a:srgbClr val="00B050"/>
                </a:solidFill>
              </a:rPr>
              <a:t>D. Conditional: BPA has a backstop role only under certain conditions or for a certain segment of customers.</a:t>
            </a:r>
          </a:p>
        </p:txBody>
      </p:sp>
      <p:sp>
        <p:nvSpPr>
          <p:cNvPr id="4" name="Slide Number Placeholder 3"/>
          <p:cNvSpPr>
            <a:spLocks noGrp="1"/>
          </p:cNvSpPr>
          <p:nvPr>
            <p:ph type="sldNum" sz="quarter" idx="10"/>
          </p:nvPr>
        </p:nvSpPr>
        <p:spPr/>
        <p:txBody>
          <a:bodyPr/>
          <a:lstStyle/>
          <a:p>
            <a:pPr>
              <a:defRPr/>
            </a:pPr>
            <a:fld id="{F0C7D1AD-DED9-488C-95D4-AB52055D242F}" type="slidenum">
              <a:rPr lang="en-US" smtClean="0"/>
              <a:pPr>
                <a:defRPr/>
              </a:pPr>
              <a:t>30</a:t>
            </a:fld>
            <a:endParaRPr lang="en-US"/>
          </a:p>
        </p:txBody>
      </p:sp>
    </p:spTree>
    <p:extLst>
      <p:ext uri="{BB962C8B-B14F-4D97-AF65-F5344CB8AC3E}">
        <p14:creationId xmlns:p14="http://schemas.microsoft.com/office/powerpoint/2010/main" val="22601773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15963"/>
          </a:xfrm>
        </p:spPr>
        <p:txBody>
          <a:bodyPr/>
          <a:lstStyle/>
          <a:p>
            <a:r>
              <a:rPr lang="en-US" sz="2800" dirty="0"/>
              <a:t>Issue </a:t>
            </a:r>
            <a:r>
              <a:rPr lang="en-US" sz="2800" dirty="0" smtClean="0"/>
              <a:t>#5 </a:t>
            </a:r>
            <a:r>
              <a:rPr lang="en-US" sz="2800" dirty="0"/>
              <a:t>– </a:t>
            </a:r>
            <a:r>
              <a:rPr lang="en-US" sz="2800" dirty="0" smtClean="0"/>
              <a:t>Utility Self-Management of Incentives </a:t>
            </a:r>
            <a:br>
              <a:rPr lang="en-US" sz="2800" dirty="0" smtClean="0"/>
            </a:br>
            <a:r>
              <a:rPr lang="en-US" sz="2800" dirty="0" smtClean="0"/>
              <a:t>(Scoping Doc. Item 9)</a:t>
            </a:r>
            <a:endParaRPr lang="en-US" sz="2800" dirty="0"/>
          </a:p>
        </p:txBody>
      </p:sp>
      <p:sp>
        <p:nvSpPr>
          <p:cNvPr id="3" name="Content Placeholder 2"/>
          <p:cNvSpPr>
            <a:spLocks noGrp="1"/>
          </p:cNvSpPr>
          <p:nvPr>
            <p:ph idx="1"/>
          </p:nvPr>
        </p:nvSpPr>
        <p:spPr>
          <a:xfrm>
            <a:off x="457200" y="1752600"/>
            <a:ext cx="8229600" cy="3763962"/>
          </a:xfrm>
        </p:spPr>
        <p:txBody>
          <a:bodyPr/>
          <a:lstStyle/>
          <a:p>
            <a:pPr marL="0" indent="0">
              <a:buNone/>
            </a:pPr>
            <a:r>
              <a:rPr lang="en-US" sz="1600" dirty="0"/>
              <a:t>Problem Statement – The existing 75% BPA-funded and 25% utility self-funded split for delivering programmatic energy savings was created in the Post-2011 framework. Some utilities would like to take this further and “opt-out” of paying in rates for EEI funding only. Additionally, some utilities would like BPA to consider using a Cost of Service Analysis to determine the allocation of BPA’s expense and capital costs.</a:t>
            </a:r>
          </a:p>
          <a:p>
            <a:pPr marL="0" indent="0">
              <a:buNone/>
            </a:pPr>
            <a:endParaRPr lang="en-US" sz="1600" dirty="0" smtClean="0"/>
          </a:p>
          <a:p>
            <a:pPr marL="0" indent="0">
              <a:buNone/>
            </a:pPr>
            <a:r>
              <a:rPr lang="en-US" sz="1600" dirty="0" smtClean="0"/>
              <a:t>Options </a:t>
            </a:r>
            <a:r>
              <a:rPr lang="en-US" sz="1600" dirty="0"/>
              <a:t>–</a:t>
            </a:r>
          </a:p>
          <a:p>
            <a:pPr marL="0" indent="0">
              <a:buNone/>
            </a:pPr>
            <a:r>
              <a:rPr lang="en-US" sz="1600" dirty="0"/>
              <a:t>A. Status quo: the 75/25 split remains as-is.</a:t>
            </a:r>
          </a:p>
          <a:p>
            <a:pPr marL="0" indent="0">
              <a:buNone/>
            </a:pPr>
            <a:r>
              <a:rPr lang="en-US" sz="1600" dirty="0"/>
              <a:t>B. Percentage change: a split remains but the 75/25 percentages are adjusted either up or down.</a:t>
            </a:r>
          </a:p>
          <a:p>
            <a:pPr marL="0" indent="0">
              <a:buNone/>
            </a:pPr>
            <a:r>
              <a:rPr lang="en-US" sz="1600" dirty="0"/>
              <a:t>C. EEI opt-out: electing utilities opt-out of the EEI paradigm if certain conditions are met. This option does not include opting out of paying for the BPA-managed portion of EE’s capital budget. (BPA will entertain well-formed proposals that meet specific criteria supplied by BPA</a:t>
            </a:r>
            <a:r>
              <a:rPr lang="en-US" sz="1600" dirty="0" smtClean="0"/>
              <a:t>.)</a:t>
            </a:r>
          </a:p>
          <a:p>
            <a:pPr marL="0" indent="0">
              <a:buNone/>
            </a:pPr>
            <a:r>
              <a:rPr lang="en-US" sz="1600" dirty="0"/>
              <a:t>D. Cost of Service Analysis: BPA costs are allocated to customers using a Cost of Service Analysis</a:t>
            </a:r>
            <a:r>
              <a:rPr lang="en-US" sz="1600" dirty="0" smtClean="0"/>
              <a:t>.</a:t>
            </a:r>
            <a:endParaRPr lang="en-US" sz="1600" dirty="0"/>
          </a:p>
        </p:txBody>
      </p:sp>
      <p:sp>
        <p:nvSpPr>
          <p:cNvPr id="4" name="Slide Number Placeholder 3"/>
          <p:cNvSpPr>
            <a:spLocks noGrp="1"/>
          </p:cNvSpPr>
          <p:nvPr>
            <p:ph type="sldNum" sz="quarter" idx="10"/>
          </p:nvPr>
        </p:nvSpPr>
        <p:spPr/>
        <p:txBody>
          <a:bodyPr/>
          <a:lstStyle/>
          <a:p>
            <a:pPr>
              <a:defRPr/>
            </a:pPr>
            <a:fld id="{F0C7D1AD-DED9-488C-95D4-AB52055D242F}" type="slidenum">
              <a:rPr lang="en-US" smtClean="0"/>
              <a:pPr>
                <a:defRPr/>
              </a:pPr>
              <a:t>31</a:t>
            </a:fld>
            <a:endParaRPr lang="en-US"/>
          </a:p>
        </p:txBody>
      </p:sp>
    </p:spTree>
    <p:extLst>
      <p:ext uri="{BB962C8B-B14F-4D97-AF65-F5344CB8AC3E}">
        <p14:creationId xmlns:p14="http://schemas.microsoft.com/office/powerpoint/2010/main" val="39007216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Issue </a:t>
            </a:r>
            <a:r>
              <a:rPr lang="en-US" sz="2800" dirty="0" smtClean="0"/>
              <a:t>#6 </a:t>
            </a:r>
            <a:r>
              <a:rPr lang="en-US" sz="2800" dirty="0"/>
              <a:t>– </a:t>
            </a:r>
            <a:r>
              <a:rPr lang="en-US" sz="2800" dirty="0" smtClean="0"/>
              <a:t>Limitations of the Post-2011 Framework </a:t>
            </a:r>
            <a:br>
              <a:rPr lang="en-US" sz="2800" dirty="0" smtClean="0"/>
            </a:br>
            <a:r>
              <a:rPr lang="en-US" sz="2800" dirty="0" smtClean="0"/>
              <a:t>(Scoping Doc. Item 11)</a:t>
            </a:r>
            <a:endParaRPr lang="en-US" sz="2800" dirty="0"/>
          </a:p>
        </p:txBody>
      </p:sp>
      <p:sp>
        <p:nvSpPr>
          <p:cNvPr id="3" name="Content Placeholder 2"/>
          <p:cNvSpPr>
            <a:spLocks noGrp="1"/>
          </p:cNvSpPr>
          <p:nvPr>
            <p:ph idx="1"/>
          </p:nvPr>
        </p:nvSpPr>
        <p:spPr/>
        <p:txBody>
          <a:bodyPr/>
          <a:lstStyle/>
          <a:p>
            <a:pPr marL="0" indent="0">
              <a:buNone/>
            </a:pPr>
            <a:r>
              <a:rPr lang="en-US" sz="1600" dirty="0"/>
              <a:t>Problem Statement – The design of the Post-2011 framework may be constraining public power’s pursuit of all cost-effective conservation consistent with the NW Power Act, which was a core principle of the initial Post-2011 public process. Additionally, the framework is based on BPA paying for energy savings on a “widget-by-widget” basis, which may not afford the opportunity for public power to capture savings via new, innovative programmatic approaches.</a:t>
            </a:r>
          </a:p>
          <a:p>
            <a:pPr marL="0" indent="0">
              <a:buNone/>
            </a:pPr>
            <a:endParaRPr lang="en-US" sz="1600" dirty="0" smtClean="0"/>
          </a:p>
          <a:p>
            <a:pPr marL="0" indent="0">
              <a:buNone/>
            </a:pPr>
            <a:r>
              <a:rPr lang="en-US" sz="1600" dirty="0" smtClean="0"/>
              <a:t>Options </a:t>
            </a:r>
            <a:r>
              <a:rPr lang="en-US" sz="1600" dirty="0"/>
              <a:t>–</a:t>
            </a:r>
          </a:p>
          <a:p>
            <a:r>
              <a:rPr lang="en-US" sz="1600" dirty="0"/>
              <a:t>A. Explore: BPA, customers, and stakeholders explore any inherent constraints of the Post-2011 framework to acquiring “all” cost-effective conservation and capturing savings via new programmatic approaches.</a:t>
            </a:r>
          </a:p>
        </p:txBody>
      </p:sp>
      <p:sp>
        <p:nvSpPr>
          <p:cNvPr id="4" name="Slide Number Placeholder 3"/>
          <p:cNvSpPr>
            <a:spLocks noGrp="1"/>
          </p:cNvSpPr>
          <p:nvPr>
            <p:ph type="sldNum" sz="quarter" idx="10"/>
          </p:nvPr>
        </p:nvSpPr>
        <p:spPr/>
        <p:txBody>
          <a:bodyPr/>
          <a:lstStyle/>
          <a:p>
            <a:pPr>
              <a:defRPr/>
            </a:pPr>
            <a:fld id="{F0C7D1AD-DED9-488C-95D4-AB52055D242F}" type="slidenum">
              <a:rPr lang="en-US" smtClean="0"/>
              <a:pPr>
                <a:defRPr/>
              </a:pPr>
              <a:t>32</a:t>
            </a:fld>
            <a:endParaRPr lang="en-US"/>
          </a:p>
        </p:txBody>
      </p:sp>
    </p:spTree>
    <p:extLst>
      <p:ext uri="{BB962C8B-B14F-4D97-AF65-F5344CB8AC3E}">
        <p14:creationId xmlns:p14="http://schemas.microsoft.com/office/powerpoint/2010/main" val="21674978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00B050"/>
                </a:solidFill>
              </a:rPr>
              <a:t>Issue </a:t>
            </a:r>
            <a:r>
              <a:rPr lang="en-US" sz="2800" b="1" dirty="0" smtClean="0">
                <a:solidFill>
                  <a:srgbClr val="00B050"/>
                </a:solidFill>
              </a:rPr>
              <a:t>#7 </a:t>
            </a:r>
            <a:r>
              <a:rPr lang="en-US" sz="2800" b="1" dirty="0">
                <a:solidFill>
                  <a:srgbClr val="00B050"/>
                </a:solidFill>
              </a:rPr>
              <a:t>– </a:t>
            </a:r>
            <a:r>
              <a:rPr lang="en-US" sz="2800" b="1" dirty="0" smtClean="0">
                <a:solidFill>
                  <a:srgbClr val="00B050"/>
                </a:solidFill>
              </a:rPr>
              <a:t>Performance Payments for Regional Programs  (Scoping </a:t>
            </a:r>
            <a:r>
              <a:rPr lang="en-US" sz="2800" b="1" dirty="0">
                <a:solidFill>
                  <a:srgbClr val="00B050"/>
                </a:solidFill>
              </a:rPr>
              <a:t>Doc. Item </a:t>
            </a:r>
            <a:r>
              <a:rPr lang="en-US" sz="2800" b="1" dirty="0" smtClean="0">
                <a:solidFill>
                  <a:srgbClr val="00B050"/>
                </a:solidFill>
              </a:rPr>
              <a:t>14)</a:t>
            </a:r>
            <a:endParaRPr lang="en-US" sz="2800" b="1" dirty="0">
              <a:solidFill>
                <a:srgbClr val="00B050"/>
              </a:solidFill>
            </a:endParaRPr>
          </a:p>
        </p:txBody>
      </p:sp>
      <p:sp>
        <p:nvSpPr>
          <p:cNvPr id="3" name="Content Placeholder 2"/>
          <p:cNvSpPr>
            <a:spLocks noGrp="1"/>
          </p:cNvSpPr>
          <p:nvPr>
            <p:ph idx="1"/>
          </p:nvPr>
        </p:nvSpPr>
        <p:spPr/>
        <p:txBody>
          <a:bodyPr/>
          <a:lstStyle/>
          <a:p>
            <a:pPr marL="0" indent="0">
              <a:buNone/>
            </a:pPr>
            <a:r>
              <a:rPr lang="en-US" sz="1600" dirty="0"/>
              <a:t>Problem Statement – Customers can claim performance payments for savings resulting from regional programs (e.g., </a:t>
            </a:r>
            <a:r>
              <a:rPr lang="en-US" sz="1600" dirty="0" err="1" smtClean="0"/>
              <a:t>EnergySmart</a:t>
            </a:r>
            <a:r>
              <a:rPr lang="en-US" sz="1600" dirty="0" smtClean="0"/>
              <a:t> </a:t>
            </a:r>
            <a:r>
              <a:rPr lang="en-US" sz="1600" dirty="0"/>
              <a:t>Grocer) even though most administration costs are borne by the program implementer. This increases the overall cost of the regional program (and makes fewer funds available for acquisition of savings) where a utility may not actually incur costs.</a:t>
            </a:r>
          </a:p>
          <a:p>
            <a:pPr marL="0" indent="0">
              <a:buNone/>
            </a:pPr>
            <a:endParaRPr lang="en-US" sz="1600" dirty="0" smtClean="0"/>
          </a:p>
          <a:p>
            <a:pPr marL="0" indent="0">
              <a:buNone/>
            </a:pPr>
            <a:r>
              <a:rPr lang="en-US" sz="1600" dirty="0" smtClean="0"/>
              <a:t>Options </a:t>
            </a:r>
            <a:r>
              <a:rPr lang="en-US" sz="1600" dirty="0"/>
              <a:t>–</a:t>
            </a:r>
          </a:p>
          <a:p>
            <a:r>
              <a:rPr lang="en-US" sz="1600" b="1" dirty="0">
                <a:solidFill>
                  <a:srgbClr val="00B050"/>
                </a:solidFill>
              </a:rPr>
              <a:t>A. Status quo: utilities can claim performance payments for regional programs that cover labor costs.</a:t>
            </a:r>
          </a:p>
          <a:p>
            <a:r>
              <a:rPr lang="en-US" sz="1600" dirty="0"/>
              <a:t>B. Restriction: utilities cannot claim performance payments for regional programs that cover labor costs (perhaps unless they can document that they incurred costs).</a:t>
            </a:r>
          </a:p>
        </p:txBody>
      </p:sp>
      <p:sp>
        <p:nvSpPr>
          <p:cNvPr id="4" name="Slide Number Placeholder 3"/>
          <p:cNvSpPr>
            <a:spLocks noGrp="1"/>
          </p:cNvSpPr>
          <p:nvPr>
            <p:ph type="sldNum" sz="quarter" idx="10"/>
          </p:nvPr>
        </p:nvSpPr>
        <p:spPr/>
        <p:txBody>
          <a:bodyPr/>
          <a:lstStyle/>
          <a:p>
            <a:pPr>
              <a:defRPr/>
            </a:pPr>
            <a:fld id="{F0C7D1AD-DED9-488C-95D4-AB52055D242F}" type="slidenum">
              <a:rPr lang="en-US" smtClean="0"/>
              <a:pPr>
                <a:defRPr/>
              </a:pPr>
              <a:t>33</a:t>
            </a:fld>
            <a:endParaRPr lang="en-US"/>
          </a:p>
        </p:txBody>
      </p:sp>
    </p:spTree>
    <p:extLst>
      <p:ext uri="{BB962C8B-B14F-4D97-AF65-F5344CB8AC3E}">
        <p14:creationId xmlns:p14="http://schemas.microsoft.com/office/powerpoint/2010/main" val="34845416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Issue </a:t>
            </a:r>
            <a:r>
              <a:rPr lang="en-US" sz="2800" dirty="0" smtClean="0"/>
              <a:t>#8 </a:t>
            </a:r>
            <a:r>
              <a:rPr lang="en-US" sz="2800" dirty="0"/>
              <a:t>– </a:t>
            </a:r>
            <a:r>
              <a:rPr lang="en-US" sz="2800" dirty="0" smtClean="0"/>
              <a:t>Regional Program Administration</a:t>
            </a:r>
            <a:br>
              <a:rPr lang="en-US" sz="2800" dirty="0" smtClean="0"/>
            </a:br>
            <a:r>
              <a:rPr lang="en-US" sz="2800" dirty="0" smtClean="0"/>
              <a:t>(Scoping </a:t>
            </a:r>
            <a:r>
              <a:rPr lang="en-US" sz="2800" dirty="0"/>
              <a:t>Doc. Item </a:t>
            </a:r>
            <a:r>
              <a:rPr lang="en-US" sz="2800" dirty="0" smtClean="0"/>
              <a:t>15)</a:t>
            </a:r>
            <a:endParaRPr lang="en-US" sz="2800" dirty="0"/>
          </a:p>
        </p:txBody>
      </p:sp>
      <p:sp>
        <p:nvSpPr>
          <p:cNvPr id="3" name="Content Placeholder 2"/>
          <p:cNvSpPr>
            <a:spLocks noGrp="1"/>
          </p:cNvSpPr>
          <p:nvPr>
            <p:ph idx="1"/>
          </p:nvPr>
        </p:nvSpPr>
        <p:spPr>
          <a:xfrm>
            <a:off x="457200" y="1828800"/>
            <a:ext cx="8229600" cy="3763962"/>
          </a:xfrm>
        </p:spPr>
        <p:txBody>
          <a:bodyPr/>
          <a:lstStyle/>
          <a:p>
            <a:pPr marL="0" indent="0">
              <a:buNone/>
            </a:pPr>
            <a:r>
              <a:rPr lang="en-US" sz="1600" dirty="0"/>
              <a:t>Problem Statement – BPA administration of regional programs (e.g., Energy Smart Grocer) is more difficult without the direct acquisition program model and when funding commitments are variable or not firm. In order to optimize regional program performance and lower administrative costs, the region would benefit from considering conditions under which a direct acquisition program would be appropriate or by securing firm incentive funding commitments ahead of budget-years to appropriately size and focus the third party implementer’s efforts.</a:t>
            </a:r>
          </a:p>
          <a:p>
            <a:pPr marL="0" indent="0">
              <a:buNone/>
            </a:pPr>
            <a:endParaRPr lang="en-US" sz="1600" dirty="0" smtClean="0"/>
          </a:p>
          <a:p>
            <a:pPr marL="0" indent="0">
              <a:buNone/>
            </a:pPr>
            <a:r>
              <a:rPr lang="en-US" sz="1600" dirty="0" smtClean="0"/>
              <a:t>Options </a:t>
            </a:r>
            <a:r>
              <a:rPr lang="en-US" sz="1600" dirty="0"/>
              <a:t>–</a:t>
            </a:r>
          </a:p>
          <a:p>
            <a:r>
              <a:rPr lang="en-US" sz="1600" dirty="0"/>
              <a:t>A. Status quo: BPA has neither control of funding to directly acquire savings via a regional program nor a mechanism to secure firm utility funding commitments for regional programs.</a:t>
            </a:r>
          </a:p>
          <a:p>
            <a:r>
              <a:rPr lang="en-US" sz="1600" dirty="0"/>
              <a:t>B. Direct acquisition: Under certain conditions, BPA is able to control a portion of incentive funding to directly acquire savings via a regional program.</a:t>
            </a:r>
          </a:p>
          <a:p>
            <a:r>
              <a:rPr lang="en-US" sz="1600" dirty="0"/>
              <a:t>C. Firm utility commitments: Prior to finalizing a third party contract for a regional program, BPA has the ability to secure firm utility funding commitments for the program.</a:t>
            </a:r>
          </a:p>
        </p:txBody>
      </p:sp>
      <p:sp>
        <p:nvSpPr>
          <p:cNvPr id="4" name="Slide Number Placeholder 3"/>
          <p:cNvSpPr>
            <a:spLocks noGrp="1"/>
          </p:cNvSpPr>
          <p:nvPr>
            <p:ph type="sldNum" sz="quarter" idx="10"/>
          </p:nvPr>
        </p:nvSpPr>
        <p:spPr/>
        <p:txBody>
          <a:bodyPr/>
          <a:lstStyle/>
          <a:p>
            <a:pPr>
              <a:defRPr/>
            </a:pPr>
            <a:fld id="{F0C7D1AD-DED9-488C-95D4-AB52055D242F}" type="slidenum">
              <a:rPr lang="en-US" smtClean="0"/>
              <a:pPr>
                <a:defRPr/>
              </a:pPr>
              <a:t>34</a:t>
            </a:fld>
            <a:endParaRPr lang="en-US"/>
          </a:p>
        </p:txBody>
      </p:sp>
    </p:spTree>
    <p:extLst>
      <p:ext uri="{BB962C8B-B14F-4D97-AF65-F5344CB8AC3E}">
        <p14:creationId xmlns:p14="http://schemas.microsoft.com/office/powerpoint/2010/main" val="4002178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15963"/>
          </a:xfrm>
        </p:spPr>
        <p:txBody>
          <a:bodyPr/>
          <a:lstStyle/>
          <a:p>
            <a:r>
              <a:rPr lang="en-US" dirty="0" smtClean="0"/>
              <a:t>Action Items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32718239"/>
              </p:ext>
            </p:extLst>
          </p:nvPr>
        </p:nvGraphicFramePr>
        <p:xfrm>
          <a:off x="533400" y="1143000"/>
          <a:ext cx="8229600" cy="4921885"/>
        </p:xfrm>
        <a:graphic>
          <a:graphicData uri="http://schemas.openxmlformats.org/drawingml/2006/table">
            <a:tbl>
              <a:tblPr firstRow="1" bandRow="1">
                <a:tableStyleId>{21E4AEA4-8DFA-4A89-87EB-49C32662AFE0}</a:tableStyleId>
              </a:tblPr>
              <a:tblGrid>
                <a:gridCol w="2743200"/>
                <a:gridCol w="2743200"/>
                <a:gridCol w="2743200"/>
              </a:tblGrid>
              <a:tr h="370840">
                <a:tc>
                  <a:txBody>
                    <a:bodyPr/>
                    <a:lstStyle/>
                    <a:p>
                      <a:pPr algn="ctr"/>
                      <a:r>
                        <a:rPr lang="en-US" b="1" dirty="0" smtClean="0"/>
                        <a:t>What</a:t>
                      </a:r>
                      <a:endParaRPr lang="en-US" b="1" dirty="0"/>
                    </a:p>
                  </a:txBody>
                  <a:tcPr/>
                </a:tc>
                <a:tc>
                  <a:txBody>
                    <a:bodyPr/>
                    <a:lstStyle/>
                    <a:p>
                      <a:pPr algn="ctr"/>
                      <a:r>
                        <a:rPr lang="en-US" b="1" dirty="0" smtClean="0"/>
                        <a:t>Who</a:t>
                      </a:r>
                      <a:endParaRPr lang="en-US" b="1" dirty="0"/>
                    </a:p>
                  </a:txBody>
                  <a:tcPr/>
                </a:tc>
                <a:tc>
                  <a:txBody>
                    <a:bodyPr/>
                    <a:lstStyle/>
                    <a:p>
                      <a:pPr algn="ctr"/>
                      <a:r>
                        <a:rPr lang="en-US" b="1" dirty="0" smtClean="0"/>
                        <a:t>When/Outcome</a:t>
                      </a:r>
                      <a:endParaRPr lang="en-US" b="1" dirty="0"/>
                    </a:p>
                  </a:txBody>
                  <a:tcPr/>
                </a:tc>
              </a:tr>
              <a:tr h="370840">
                <a:tc>
                  <a:txBody>
                    <a:bodyPr/>
                    <a:lstStyle/>
                    <a:p>
                      <a:r>
                        <a:rPr lang="en-US" sz="1400" dirty="0" smtClean="0">
                          <a:solidFill>
                            <a:schemeClr val="tx1"/>
                          </a:solidFill>
                        </a:rPr>
                        <a:t>Morph</a:t>
                      </a:r>
                      <a:r>
                        <a:rPr lang="en-US" sz="1400" baseline="0" dirty="0" smtClean="0">
                          <a:solidFill>
                            <a:schemeClr val="tx1"/>
                          </a:solidFill>
                        </a:rPr>
                        <a:t> </a:t>
                      </a:r>
                      <a:r>
                        <a:rPr lang="en-US" sz="1400" dirty="0" smtClean="0">
                          <a:solidFill>
                            <a:schemeClr val="tx1"/>
                          </a:solidFill>
                        </a:rPr>
                        <a:t>Large</a:t>
                      </a:r>
                      <a:r>
                        <a:rPr lang="en-US" sz="1400" baseline="0" dirty="0" smtClean="0">
                          <a:solidFill>
                            <a:schemeClr val="tx1"/>
                          </a:solidFill>
                        </a:rPr>
                        <a:t> </a:t>
                      </a:r>
                      <a:r>
                        <a:rPr lang="en-US" sz="1400" dirty="0" smtClean="0">
                          <a:solidFill>
                            <a:schemeClr val="tx1"/>
                          </a:solidFill>
                        </a:rPr>
                        <a:t>Project Fund issue</a:t>
                      </a:r>
                      <a:r>
                        <a:rPr lang="en-US" sz="1400" baseline="0" dirty="0" smtClean="0">
                          <a:solidFill>
                            <a:schemeClr val="tx1"/>
                          </a:solidFill>
                        </a:rPr>
                        <a:t> into “capturing large projects” and </a:t>
                      </a:r>
                      <a:r>
                        <a:rPr lang="en-US" sz="1400" dirty="0" smtClean="0">
                          <a:solidFill>
                            <a:schemeClr val="tx1"/>
                          </a:solidFill>
                        </a:rPr>
                        <a:t>introduced to Workgroup 4</a:t>
                      </a:r>
                      <a:endParaRPr lang="en-US" sz="1400" dirty="0">
                        <a:solidFill>
                          <a:schemeClr val="tx1"/>
                        </a:solidFill>
                      </a:endParaRPr>
                    </a:p>
                  </a:txBody>
                  <a:tcPr/>
                </a:tc>
                <a:tc>
                  <a:txBody>
                    <a:bodyPr/>
                    <a:lstStyle/>
                    <a:p>
                      <a:r>
                        <a:rPr lang="en-US" sz="1400" dirty="0" smtClean="0"/>
                        <a:t>BPA</a:t>
                      </a:r>
                      <a:endParaRPr lang="en-US" sz="1400" dirty="0"/>
                    </a:p>
                  </a:txBody>
                  <a:tcPr/>
                </a:tc>
                <a:tc>
                  <a:txBody>
                    <a:bodyPr/>
                    <a:lstStyle/>
                    <a:p>
                      <a:pPr marL="285750" indent="-285750">
                        <a:buFont typeface="Wingdings" panose="05000000000000000000" pitchFamily="2" charset="2"/>
                        <a:buChar char="ü"/>
                      </a:pPr>
                      <a:r>
                        <a:rPr lang="en-US" sz="1400" dirty="0" smtClean="0"/>
                        <a:t>February 10</a:t>
                      </a:r>
                      <a:endParaRPr lang="en-US" sz="1400" dirty="0"/>
                    </a:p>
                  </a:txBody>
                  <a:tcPr/>
                </a:tc>
              </a:tr>
              <a:tr h="370840">
                <a:tc>
                  <a:txBody>
                    <a:bodyPr/>
                    <a:lstStyle/>
                    <a:p>
                      <a:r>
                        <a:rPr lang="en-US" sz="1400" dirty="0" smtClean="0"/>
                        <a:t>Request for a Finance </a:t>
                      </a:r>
                      <a:r>
                        <a:rPr lang="en-US" sz="1400" dirty="0" smtClean="0">
                          <a:solidFill>
                            <a:schemeClr val="tx1"/>
                          </a:solidFill>
                        </a:rPr>
                        <a:t>Representative to </a:t>
                      </a:r>
                      <a:r>
                        <a:rPr lang="en-US" sz="1400" dirty="0" smtClean="0"/>
                        <a:t>attend an upcoming workgroup meeting</a:t>
                      </a:r>
                      <a:endParaRPr lang="en-US" sz="1400" dirty="0"/>
                    </a:p>
                  </a:txBody>
                  <a:tcPr/>
                </a:tc>
                <a:tc>
                  <a:txBody>
                    <a:bodyPr/>
                    <a:lstStyle/>
                    <a:p>
                      <a:r>
                        <a:rPr lang="en-US" sz="1400" dirty="0" smtClean="0"/>
                        <a:t>BPA</a:t>
                      </a:r>
                      <a:endParaRPr lang="en-US" sz="1400" dirty="0"/>
                    </a:p>
                  </a:txBody>
                  <a:tcPr/>
                </a:tc>
                <a:tc>
                  <a:txBody>
                    <a:bodyPr/>
                    <a:lstStyle/>
                    <a:p>
                      <a:pPr marL="285750" indent="-285750">
                        <a:buFont typeface="Wingdings" panose="05000000000000000000" pitchFamily="2" charset="2"/>
                        <a:buChar char="ü"/>
                      </a:pPr>
                      <a:r>
                        <a:rPr lang="en-US" sz="1400" dirty="0" smtClean="0"/>
                        <a:t>February</a:t>
                      </a:r>
                      <a:r>
                        <a:rPr lang="en-US" sz="1400" baseline="0" dirty="0" smtClean="0"/>
                        <a:t> 18</a:t>
                      </a:r>
                      <a:endParaRPr lang="en-US" sz="1400" dirty="0"/>
                    </a:p>
                  </a:txBody>
                  <a:tcPr/>
                </a:tc>
              </a:tr>
              <a:tr h="370840">
                <a:tc>
                  <a:txBody>
                    <a:bodyPr/>
                    <a:lstStyle/>
                    <a:p>
                      <a:r>
                        <a:rPr lang="en-US" sz="1400" dirty="0" smtClean="0"/>
                        <a:t>Check with legal re passing</a:t>
                      </a:r>
                      <a:r>
                        <a:rPr lang="en-US" sz="1400" baseline="0" dirty="0" smtClean="0"/>
                        <a:t> </a:t>
                      </a:r>
                      <a:r>
                        <a:rPr lang="en-US" sz="1400" dirty="0" smtClean="0"/>
                        <a:t>on the responsibility for acquiring to the utilities, a la the EPA model (the utility would be BPA’s agent)?</a:t>
                      </a:r>
                      <a:endParaRPr lang="en-US" sz="1400" dirty="0"/>
                    </a:p>
                  </a:txBody>
                  <a:tcPr/>
                </a:tc>
                <a:tc>
                  <a:txBody>
                    <a:bodyPr/>
                    <a:lstStyle/>
                    <a:p>
                      <a:r>
                        <a:rPr lang="en-US" sz="1400" dirty="0" smtClean="0"/>
                        <a:t>BPA</a:t>
                      </a:r>
                      <a:endParaRPr lang="en-US" sz="1400" dirty="0"/>
                    </a:p>
                  </a:txBody>
                  <a:tcPr/>
                </a:tc>
                <a:tc>
                  <a:txBody>
                    <a:bodyPr/>
                    <a:lstStyle/>
                    <a:p>
                      <a:pPr marL="285750" indent="-285750">
                        <a:buFont typeface="Wingdings" panose="05000000000000000000" pitchFamily="2" charset="2"/>
                        <a:buChar char="ü"/>
                      </a:pPr>
                      <a:r>
                        <a:rPr lang="en-US" sz="1400" dirty="0" smtClean="0">
                          <a:solidFill>
                            <a:schemeClr val="tx1"/>
                          </a:solidFill>
                        </a:rPr>
                        <a:t>Not possible. Clear Air and Clean Water Acts have statutory</a:t>
                      </a:r>
                      <a:r>
                        <a:rPr lang="en-US" sz="1400" baseline="0" dirty="0" smtClean="0">
                          <a:solidFill>
                            <a:schemeClr val="tx1"/>
                          </a:solidFill>
                        </a:rPr>
                        <a:t> provisions that allow state requirements with EPA oversight; the NPA has no such statutory provisions.</a:t>
                      </a:r>
                      <a:endParaRPr lang="en-US" sz="1400" dirty="0">
                        <a:solidFill>
                          <a:schemeClr val="tx1"/>
                        </a:solidFill>
                      </a:endParaRPr>
                    </a:p>
                  </a:txBody>
                  <a:tcPr/>
                </a:tc>
              </a:tr>
              <a:tr h="370840">
                <a:tc>
                  <a:txBody>
                    <a:bodyPr/>
                    <a:lstStyle/>
                    <a:p>
                      <a:pPr algn="l" fontAlgn="ctr"/>
                      <a:r>
                        <a:rPr lang="en-US" sz="1400" b="0" i="0" u="none" strike="noStrike" dirty="0" smtClean="0">
                          <a:solidFill>
                            <a:srgbClr val="000000"/>
                          </a:solidFill>
                          <a:effectLst/>
                          <a:latin typeface="+mn-lt"/>
                        </a:rPr>
                        <a:t>If a </a:t>
                      </a:r>
                      <a:r>
                        <a:rPr lang="en-US" sz="1400" b="0" i="0" u="none" strike="noStrike" dirty="0">
                          <a:solidFill>
                            <a:srgbClr val="000000"/>
                          </a:solidFill>
                          <a:effectLst/>
                          <a:latin typeface="+mn-lt"/>
                        </a:rPr>
                        <a:t>portion of utilities opt-out of BPA’s capital borrowing, </a:t>
                      </a:r>
                      <a:r>
                        <a:rPr lang="en-US" sz="1400" b="0" i="0" u="none" strike="noStrike" dirty="0" smtClean="0">
                          <a:solidFill>
                            <a:srgbClr val="000000"/>
                          </a:solidFill>
                          <a:effectLst/>
                          <a:latin typeface="+mn-lt"/>
                        </a:rPr>
                        <a:t>would </a:t>
                      </a:r>
                      <a:r>
                        <a:rPr lang="en-US" sz="1400" b="0" i="0" u="none" strike="noStrike" dirty="0">
                          <a:solidFill>
                            <a:srgbClr val="000000"/>
                          </a:solidFill>
                          <a:effectLst/>
                          <a:latin typeface="+mn-lt"/>
                        </a:rPr>
                        <a:t>the costs of borrowing be allocated to the cost pool and potentially lead to a transfer of costs to the utilities that don’t opt-out. Is there a way to figure this out in the near term?</a:t>
                      </a:r>
                      <a:endParaRPr lang="en-US" sz="1400" b="1" i="0" u="none" strike="noStrike" dirty="0">
                        <a:solidFill>
                          <a:srgbClr val="000000"/>
                        </a:solidFill>
                        <a:effectLst/>
                        <a:latin typeface="+mn-lt"/>
                      </a:endParaRPr>
                    </a:p>
                  </a:txBody>
                  <a:tcPr marL="9525" marR="9525" marT="9525" marB="0" anchor="ctr"/>
                </a:tc>
                <a:tc>
                  <a:txBody>
                    <a:bodyPr/>
                    <a:lstStyle/>
                    <a:p>
                      <a:r>
                        <a:rPr lang="en-US" sz="1400" dirty="0" smtClean="0"/>
                        <a:t>BPA</a:t>
                      </a:r>
                      <a:endParaRPr lang="en-US" sz="1400" dirty="0"/>
                    </a:p>
                  </a:txBody>
                  <a:tcPr/>
                </a:tc>
                <a:tc>
                  <a:txBody>
                    <a:bodyPr/>
                    <a:lstStyle/>
                    <a:p>
                      <a:pPr marL="285750" indent="-285750">
                        <a:buFont typeface="Wingdings" panose="05000000000000000000" pitchFamily="2" charset="2"/>
                        <a:buChar char="ü"/>
                      </a:pPr>
                      <a:r>
                        <a:rPr lang="en-US" sz="1400" dirty="0" smtClean="0"/>
                        <a:t>Determined the answer is no.  BPA would</a:t>
                      </a:r>
                      <a:r>
                        <a:rPr lang="en-US" sz="1400" baseline="0" dirty="0" smtClean="0"/>
                        <a:t> not support such a cost transfer under any potential new framework.</a:t>
                      </a:r>
                      <a:endParaRPr lang="en-US" sz="1400" dirty="0"/>
                    </a:p>
                  </a:txBody>
                  <a:tcPr/>
                </a:tc>
              </a:tr>
            </a:tbl>
          </a:graphicData>
        </a:graphic>
      </p:graphicFrame>
      <p:sp>
        <p:nvSpPr>
          <p:cNvPr id="4" name="Slide Number Placeholder 3"/>
          <p:cNvSpPr>
            <a:spLocks noGrp="1"/>
          </p:cNvSpPr>
          <p:nvPr>
            <p:ph type="sldNum" sz="quarter" idx="10"/>
          </p:nvPr>
        </p:nvSpPr>
        <p:spPr/>
        <p:txBody>
          <a:bodyPr/>
          <a:lstStyle/>
          <a:p>
            <a:pPr>
              <a:defRPr/>
            </a:pPr>
            <a:fld id="{F0C7D1AD-DED9-488C-95D4-AB52055D242F}"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3236188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15963"/>
          </a:xfrm>
        </p:spPr>
        <p:txBody>
          <a:bodyPr/>
          <a:lstStyle/>
          <a:p>
            <a:r>
              <a:rPr lang="en-US" dirty="0" smtClean="0"/>
              <a:t>Action Items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76863160"/>
              </p:ext>
            </p:extLst>
          </p:nvPr>
        </p:nvGraphicFramePr>
        <p:xfrm>
          <a:off x="533400" y="1143000"/>
          <a:ext cx="8229600" cy="5064760"/>
        </p:xfrm>
        <a:graphic>
          <a:graphicData uri="http://schemas.openxmlformats.org/drawingml/2006/table">
            <a:tbl>
              <a:tblPr firstRow="1" bandRow="1">
                <a:tableStyleId>{21E4AEA4-8DFA-4A89-87EB-49C32662AFE0}</a:tableStyleId>
              </a:tblPr>
              <a:tblGrid>
                <a:gridCol w="2743200"/>
                <a:gridCol w="2743200"/>
                <a:gridCol w="2743200"/>
              </a:tblGrid>
              <a:tr h="370840">
                <a:tc>
                  <a:txBody>
                    <a:bodyPr/>
                    <a:lstStyle/>
                    <a:p>
                      <a:pPr algn="ctr"/>
                      <a:r>
                        <a:rPr lang="en-US" b="1" dirty="0" smtClean="0"/>
                        <a:t>What</a:t>
                      </a:r>
                      <a:endParaRPr lang="en-US" b="1" dirty="0"/>
                    </a:p>
                  </a:txBody>
                  <a:tcPr/>
                </a:tc>
                <a:tc>
                  <a:txBody>
                    <a:bodyPr/>
                    <a:lstStyle/>
                    <a:p>
                      <a:pPr algn="ctr"/>
                      <a:r>
                        <a:rPr lang="en-US" b="1" dirty="0" smtClean="0"/>
                        <a:t>Who</a:t>
                      </a:r>
                      <a:endParaRPr lang="en-US" b="1" dirty="0"/>
                    </a:p>
                  </a:txBody>
                  <a:tcPr/>
                </a:tc>
                <a:tc>
                  <a:txBody>
                    <a:bodyPr/>
                    <a:lstStyle/>
                    <a:p>
                      <a:pPr algn="ctr"/>
                      <a:r>
                        <a:rPr lang="en-US" b="1" dirty="0" smtClean="0"/>
                        <a:t>When/Outcome</a:t>
                      </a:r>
                      <a:endParaRPr lang="en-US" b="1" dirty="0"/>
                    </a:p>
                  </a:txBody>
                  <a:tcPr/>
                </a:tc>
              </a:tr>
              <a:tr h="370840">
                <a:tc>
                  <a:txBody>
                    <a:bodyPr/>
                    <a:lstStyle/>
                    <a:p>
                      <a:r>
                        <a:rPr lang="en-US" sz="1400" dirty="0" smtClean="0"/>
                        <a:t>Request for BPA to provide a general estimate of BPA cost to implement the self-management of incentives approach</a:t>
                      </a:r>
                      <a:endParaRPr lang="en-US" sz="1400" dirty="0"/>
                    </a:p>
                  </a:txBody>
                  <a:tcPr/>
                </a:tc>
                <a:tc>
                  <a:txBody>
                    <a:bodyPr/>
                    <a:lstStyle/>
                    <a:p>
                      <a:r>
                        <a:rPr lang="en-US" sz="1400" dirty="0" smtClean="0"/>
                        <a:t>BPA</a:t>
                      </a:r>
                      <a:endParaRPr lang="en-US" sz="1400" dirty="0"/>
                    </a:p>
                  </a:txBody>
                  <a:tcPr/>
                </a:tc>
                <a:tc>
                  <a:txBody>
                    <a:bodyPr/>
                    <a:lstStyle/>
                    <a:p>
                      <a:r>
                        <a:rPr lang="en-US" sz="1400" dirty="0" smtClean="0"/>
                        <a:t>Deferred until the</a:t>
                      </a:r>
                      <a:r>
                        <a:rPr lang="en-US" sz="1400" baseline="0" dirty="0" smtClean="0"/>
                        <a:t> </a:t>
                      </a:r>
                      <a:r>
                        <a:rPr lang="en-US" sz="1400" dirty="0" smtClean="0"/>
                        <a:t>workgroup can better</a:t>
                      </a:r>
                      <a:r>
                        <a:rPr lang="en-US" sz="1400" baseline="0" dirty="0" smtClean="0"/>
                        <a:t> define the working parameters.</a:t>
                      </a:r>
                      <a:endParaRPr lang="en-US" sz="1400" dirty="0"/>
                    </a:p>
                  </a:txBody>
                  <a:tcPr/>
                </a:tc>
              </a:tr>
              <a:tr h="370840">
                <a:tc>
                  <a:txBody>
                    <a:bodyPr/>
                    <a:lstStyle/>
                    <a:p>
                      <a:r>
                        <a:rPr lang="en-US" sz="1400" dirty="0" smtClean="0"/>
                        <a:t>Obtain from BPA just how low the 75/25 split could go</a:t>
                      </a:r>
                    </a:p>
                  </a:txBody>
                  <a:tcPr/>
                </a:tc>
                <a:tc>
                  <a:txBody>
                    <a:bodyPr/>
                    <a:lstStyle/>
                    <a:p>
                      <a:r>
                        <a:rPr lang="en-US" sz="1400" dirty="0" smtClean="0"/>
                        <a:t>BPA</a:t>
                      </a:r>
                      <a:endParaRPr lang="en-US" sz="1400" dirty="0"/>
                    </a:p>
                  </a:txBody>
                  <a:tcPr/>
                </a:tc>
                <a:tc>
                  <a:txBody>
                    <a:bodyPr/>
                    <a:lstStyle/>
                    <a:p>
                      <a:r>
                        <a:rPr lang="en-US" sz="1400" dirty="0" smtClean="0">
                          <a:solidFill>
                            <a:schemeClr val="tx1"/>
                          </a:solidFill>
                        </a:rPr>
                        <a:t>Not a simple answer; </a:t>
                      </a:r>
                      <a:r>
                        <a:rPr lang="en-US" sz="1400" baseline="0" dirty="0" smtClean="0">
                          <a:solidFill>
                            <a:schemeClr val="tx1"/>
                          </a:solidFill>
                        </a:rPr>
                        <a:t>under consideration based on workgroup outcomes</a:t>
                      </a:r>
                      <a:r>
                        <a:rPr lang="en-US" sz="1400" baseline="0" dirty="0" smtClean="0">
                          <a:solidFill>
                            <a:srgbClr val="FF0000"/>
                          </a:solidFill>
                        </a:rPr>
                        <a:t>.  </a:t>
                      </a:r>
                      <a:endParaRPr lang="en-US" sz="1400" dirty="0">
                        <a:solidFill>
                          <a:srgbClr val="FF0000"/>
                        </a:solidFill>
                      </a:endParaRPr>
                    </a:p>
                  </a:txBody>
                  <a:tcPr/>
                </a:tc>
              </a:tr>
              <a:tr h="370840">
                <a:tc>
                  <a:txBody>
                    <a:bodyPr/>
                    <a:lstStyle/>
                    <a:p>
                      <a:r>
                        <a:rPr lang="en-US" sz="1400" dirty="0" smtClean="0">
                          <a:solidFill>
                            <a:schemeClr val="tx1"/>
                          </a:solidFill>
                        </a:rPr>
                        <a:t>Update the Facts &amp; Figures Document based on data requests</a:t>
                      </a:r>
                      <a:r>
                        <a:rPr lang="en-US" sz="1400" baseline="0" dirty="0" smtClean="0">
                          <a:solidFill>
                            <a:schemeClr val="tx1"/>
                          </a:solidFill>
                        </a:rPr>
                        <a:t> from the workgroup</a:t>
                      </a:r>
                      <a:endParaRPr lang="en-US" sz="1400" dirty="0" smtClean="0">
                        <a:solidFill>
                          <a:schemeClr val="tx1"/>
                        </a:solidFill>
                      </a:endParaRPr>
                    </a:p>
                  </a:txBody>
                  <a:tcPr/>
                </a:tc>
                <a:tc>
                  <a:txBody>
                    <a:bodyPr/>
                    <a:lstStyle/>
                    <a:p>
                      <a:r>
                        <a:rPr lang="en-US" sz="1400" dirty="0" smtClean="0"/>
                        <a:t>BPA</a:t>
                      </a:r>
                      <a:endParaRPr lang="en-US" sz="1400" dirty="0"/>
                    </a:p>
                  </a:txBody>
                  <a:tcPr/>
                </a:tc>
                <a:tc>
                  <a:txBody>
                    <a:bodyPr/>
                    <a:lstStyle/>
                    <a:p>
                      <a:pPr marL="285750" indent="-285750">
                        <a:buFont typeface="Wingdings" panose="05000000000000000000" pitchFamily="2" charset="2"/>
                        <a:buChar char="ü"/>
                      </a:pPr>
                      <a:r>
                        <a:rPr lang="en-US" sz="1400" dirty="0" smtClean="0"/>
                        <a:t>March 20 – Eugene Big Tent Meeting</a:t>
                      </a:r>
                      <a:endParaRPr lang="en-US" sz="1400" dirty="0"/>
                    </a:p>
                  </a:txBody>
                  <a:tcPr/>
                </a:tc>
              </a:tr>
              <a:tr h="370840">
                <a:tc>
                  <a:txBody>
                    <a:bodyPr/>
                    <a:lstStyle/>
                    <a:p>
                      <a:r>
                        <a:rPr lang="en-US" sz="1400" dirty="0" smtClean="0"/>
                        <a:t>Obtain a copy of the 1986 BPA policy on “acquire”</a:t>
                      </a:r>
                    </a:p>
                  </a:txBody>
                  <a:tcPr/>
                </a:tc>
                <a:tc>
                  <a:txBody>
                    <a:bodyPr/>
                    <a:lstStyle/>
                    <a:p>
                      <a:r>
                        <a:rPr lang="en-US" sz="1400" dirty="0" smtClean="0"/>
                        <a:t>BPA</a:t>
                      </a:r>
                      <a:endParaRPr lang="en-US" sz="1400" dirty="0"/>
                    </a:p>
                  </a:txBody>
                  <a:tcPr/>
                </a:tc>
                <a:tc>
                  <a:txBody>
                    <a:bodyPr/>
                    <a:lstStyle/>
                    <a:p>
                      <a:pPr marL="285750" indent="-285750">
                        <a:buFont typeface="Wingdings" panose="05000000000000000000" pitchFamily="2" charset="2"/>
                        <a:buChar char="ü"/>
                      </a:pPr>
                      <a:r>
                        <a:rPr lang="en-US" sz="1400" dirty="0" smtClean="0"/>
                        <a:t>March 5</a:t>
                      </a:r>
                      <a:endParaRPr lang="en-US" sz="1400" dirty="0"/>
                    </a:p>
                  </a:txBody>
                  <a:tcPr/>
                </a:tc>
              </a:tr>
              <a:tr h="370840">
                <a:tc>
                  <a:txBody>
                    <a:bodyPr/>
                    <a:lstStyle/>
                    <a:p>
                      <a:r>
                        <a:rPr lang="en-US" sz="1400" dirty="0" smtClean="0"/>
                        <a:t>Cost savings calculations associated with self-management of utility</a:t>
                      </a:r>
                      <a:r>
                        <a:rPr lang="en-US" sz="1400" baseline="0" dirty="0" smtClean="0"/>
                        <a:t> incentives</a:t>
                      </a:r>
                      <a:endParaRPr lang="en-US" sz="1400" dirty="0" smtClean="0"/>
                    </a:p>
                  </a:txBody>
                  <a:tcPr/>
                </a:tc>
                <a:tc>
                  <a:txBody>
                    <a:bodyPr/>
                    <a:lstStyle/>
                    <a:p>
                      <a:r>
                        <a:rPr lang="en-US" sz="1400" dirty="0" smtClean="0"/>
                        <a:t>Tacoma, Snohomish,</a:t>
                      </a:r>
                      <a:r>
                        <a:rPr lang="en-US" sz="1400" baseline="0" dirty="0" smtClean="0"/>
                        <a:t> Others</a:t>
                      </a:r>
                      <a:endParaRPr lang="en-US" sz="1400" dirty="0"/>
                    </a:p>
                  </a:txBody>
                  <a:tcPr/>
                </a:tc>
                <a:tc>
                  <a:txBody>
                    <a:bodyPr/>
                    <a:lstStyle/>
                    <a:p>
                      <a:pPr marL="285750" indent="-285750">
                        <a:buFont typeface="Wingdings" panose="05000000000000000000" pitchFamily="2" charset="2"/>
                        <a:buChar char="ü"/>
                      </a:pPr>
                      <a:r>
                        <a:rPr lang="en-US" sz="1400" dirty="0" smtClean="0"/>
                        <a:t>March 5</a:t>
                      </a:r>
                      <a:endParaRPr lang="en-US" sz="1400" dirty="0"/>
                    </a:p>
                  </a:txBody>
                  <a:tcPr/>
                </a:tc>
              </a:tr>
              <a:tr h="370840">
                <a:tc>
                  <a:txBody>
                    <a:bodyPr/>
                    <a:lstStyle/>
                    <a:p>
                      <a:r>
                        <a:rPr lang="en-US" sz="1400" dirty="0" smtClean="0"/>
                        <a:t>One-pager</a:t>
                      </a:r>
                      <a:r>
                        <a:rPr lang="en-US" sz="1400" baseline="0" dirty="0" smtClean="0"/>
                        <a:t> on CIR/IPR meetings</a:t>
                      </a:r>
                      <a:endParaRPr lang="en-US" sz="1400" dirty="0"/>
                    </a:p>
                  </a:txBody>
                  <a:tcPr/>
                </a:tc>
                <a:tc>
                  <a:txBody>
                    <a:bodyPr/>
                    <a:lstStyle/>
                    <a:p>
                      <a:r>
                        <a:rPr lang="en-US" sz="1400" dirty="0" smtClean="0"/>
                        <a:t>BPA</a:t>
                      </a:r>
                      <a:endParaRPr lang="en-US" sz="1400" dirty="0"/>
                    </a:p>
                  </a:txBody>
                  <a:tcPr/>
                </a:tc>
                <a:tc>
                  <a:txBody>
                    <a:bodyPr/>
                    <a:lstStyle/>
                    <a:p>
                      <a:pPr marL="285750" indent="-285750">
                        <a:buFont typeface="Wingdings" panose="05000000000000000000" pitchFamily="2" charset="2"/>
                        <a:buChar char="ü"/>
                      </a:pPr>
                      <a:r>
                        <a:rPr lang="en-US" sz="1400" dirty="0" smtClean="0"/>
                        <a:t>Feb 26,</a:t>
                      </a:r>
                      <a:r>
                        <a:rPr lang="en-US" sz="1400" baseline="0" dirty="0" smtClean="0"/>
                        <a:t> </a:t>
                      </a:r>
                      <a:r>
                        <a:rPr lang="en-US" sz="1400" dirty="0" smtClean="0"/>
                        <a:t>Posted online</a:t>
                      </a:r>
                      <a:endParaRPr lang="en-US" sz="1400" dirty="0"/>
                    </a:p>
                  </a:txBody>
                  <a:tcPr/>
                </a:tc>
              </a:tr>
              <a:tr h="370840">
                <a:tc>
                  <a:txBody>
                    <a:bodyPr/>
                    <a:lstStyle/>
                    <a:p>
                      <a:r>
                        <a:rPr lang="en-US" sz="1400" dirty="0" smtClean="0"/>
                        <a:t>Clarification on Issues 6, 7 and 8</a:t>
                      </a:r>
                    </a:p>
                  </a:txBody>
                  <a:tcPr/>
                </a:tc>
                <a:tc>
                  <a:txBody>
                    <a:bodyPr/>
                    <a:lstStyle/>
                    <a:p>
                      <a:r>
                        <a:rPr lang="en-US" sz="1400" dirty="0" smtClean="0"/>
                        <a:t>BPA</a:t>
                      </a:r>
                      <a:endParaRPr lang="en-US" sz="1400" dirty="0"/>
                    </a:p>
                  </a:txBody>
                  <a:tcPr/>
                </a:tc>
                <a:tc>
                  <a:txBody>
                    <a:bodyPr/>
                    <a:lstStyle/>
                    <a:p>
                      <a:pPr marL="285750" indent="-285750">
                        <a:buFont typeface="Wingdings" panose="05000000000000000000" pitchFamily="2" charset="2"/>
                        <a:buChar char="ü"/>
                      </a:pPr>
                      <a:r>
                        <a:rPr lang="en-US" sz="1400" dirty="0" smtClean="0">
                          <a:solidFill>
                            <a:schemeClr val="tx1"/>
                          </a:solidFill>
                        </a:rPr>
                        <a:t>March</a:t>
                      </a:r>
                      <a:r>
                        <a:rPr lang="en-US" sz="1400" baseline="0" dirty="0" smtClean="0">
                          <a:solidFill>
                            <a:schemeClr val="tx1"/>
                          </a:solidFill>
                        </a:rPr>
                        <a:t> 5</a:t>
                      </a:r>
                      <a:endParaRPr lang="en-US" sz="1400" dirty="0">
                        <a:solidFill>
                          <a:schemeClr val="tx1"/>
                        </a:solidFill>
                      </a:endParaRPr>
                    </a:p>
                  </a:txBody>
                  <a:tcPr/>
                </a:tc>
              </a:tr>
            </a:tbl>
          </a:graphicData>
        </a:graphic>
      </p:graphicFrame>
      <p:sp>
        <p:nvSpPr>
          <p:cNvPr id="4" name="Slide Number Placeholder 3"/>
          <p:cNvSpPr>
            <a:spLocks noGrp="1"/>
          </p:cNvSpPr>
          <p:nvPr>
            <p:ph type="sldNum" sz="quarter" idx="10"/>
          </p:nvPr>
        </p:nvSpPr>
        <p:spPr/>
        <p:txBody>
          <a:bodyPr/>
          <a:lstStyle/>
          <a:p>
            <a:pPr>
              <a:defRPr/>
            </a:pPr>
            <a:fld id="{F0C7D1AD-DED9-488C-95D4-AB52055D242F}"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3441702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15963"/>
          </a:xfrm>
        </p:spPr>
        <p:txBody>
          <a:bodyPr/>
          <a:lstStyle/>
          <a:p>
            <a:r>
              <a:rPr lang="en-US" dirty="0" smtClean="0"/>
              <a:t>Action Items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8986241"/>
              </p:ext>
            </p:extLst>
          </p:nvPr>
        </p:nvGraphicFramePr>
        <p:xfrm>
          <a:off x="457201" y="1143000"/>
          <a:ext cx="8305800" cy="3759200"/>
        </p:xfrm>
        <a:graphic>
          <a:graphicData uri="http://schemas.openxmlformats.org/drawingml/2006/table">
            <a:tbl>
              <a:tblPr firstRow="1" bandRow="1">
                <a:tableStyleId>{21E4AEA4-8DFA-4A89-87EB-49C32662AFE0}</a:tableStyleId>
              </a:tblPr>
              <a:tblGrid>
                <a:gridCol w="2819400"/>
                <a:gridCol w="2743200"/>
                <a:gridCol w="2743200"/>
              </a:tblGrid>
              <a:tr h="370840">
                <a:tc>
                  <a:txBody>
                    <a:bodyPr/>
                    <a:lstStyle/>
                    <a:p>
                      <a:pPr algn="ctr"/>
                      <a:r>
                        <a:rPr lang="en-US" b="1" dirty="0" smtClean="0"/>
                        <a:t>What</a:t>
                      </a:r>
                      <a:endParaRPr lang="en-US" b="1" dirty="0"/>
                    </a:p>
                  </a:txBody>
                  <a:tcPr/>
                </a:tc>
                <a:tc>
                  <a:txBody>
                    <a:bodyPr/>
                    <a:lstStyle/>
                    <a:p>
                      <a:pPr algn="ctr"/>
                      <a:r>
                        <a:rPr lang="en-US" b="1" dirty="0" smtClean="0"/>
                        <a:t>Who</a:t>
                      </a:r>
                      <a:endParaRPr lang="en-US" b="1" dirty="0"/>
                    </a:p>
                  </a:txBody>
                  <a:tcPr/>
                </a:tc>
                <a:tc>
                  <a:txBody>
                    <a:bodyPr/>
                    <a:lstStyle/>
                    <a:p>
                      <a:pPr algn="ctr"/>
                      <a:r>
                        <a:rPr lang="en-US" b="1" dirty="0" smtClean="0"/>
                        <a:t>When/Outcome</a:t>
                      </a:r>
                      <a:endParaRPr lang="en-US" b="1" dirty="0"/>
                    </a:p>
                  </a:txBody>
                  <a:tcPr/>
                </a:tc>
              </a:tr>
              <a:tr h="370840">
                <a:tc>
                  <a:txBody>
                    <a:bodyPr/>
                    <a:lstStyle/>
                    <a:p>
                      <a:r>
                        <a:rPr lang="en-US" sz="1400" dirty="0" smtClean="0"/>
                        <a:t>Follow up with Finance on 3</a:t>
                      </a:r>
                      <a:r>
                        <a:rPr lang="en-US" sz="1400" baseline="30000" dirty="0" smtClean="0"/>
                        <a:t>rd</a:t>
                      </a:r>
                      <a:r>
                        <a:rPr lang="en-US" sz="1400" dirty="0" smtClean="0"/>
                        <a:t> Party Financing / roll-over issue, BPA</a:t>
                      </a:r>
                      <a:r>
                        <a:rPr lang="en-US" sz="1400" baseline="0" dirty="0" smtClean="0"/>
                        <a:t> back stop, etc.</a:t>
                      </a:r>
                      <a:endParaRPr lang="en-US" sz="1400" dirty="0"/>
                    </a:p>
                  </a:txBody>
                  <a:tcPr/>
                </a:tc>
                <a:tc>
                  <a:txBody>
                    <a:bodyPr/>
                    <a:lstStyle/>
                    <a:p>
                      <a:r>
                        <a:rPr lang="en-US" sz="1400" dirty="0" smtClean="0"/>
                        <a:t>BPA / Workgroup 1 members</a:t>
                      </a:r>
                      <a:endParaRPr lang="en-US" sz="1400" dirty="0"/>
                    </a:p>
                  </a:txBody>
                  <a:tcPr/>
                </a:tc>
                <a:tc>
                  <a:txBody>
                    <a:bodyPr/>
                    <a:lstStyle/>
                    <a:p>
                      <a:pPr marL="285750" indent="-285750">
                        <a:buFont typeface="Wingdings" panose="05000000000000000000" pitchFamily="2" charset="2"/>
                        <a:buChar char="ü"/>
                      </a:pPr>
                      <a:r>
                        <a:rPr lang="en-US" sz="1400" dirty="0" smtClean="0">
                          <a:solidFill>
                            <a:schemeClr val="tx1"/>
                          </a:solidFill>
                        </a:rPr>
                        <a:t>March</a:t>
                      </a:r>
                      <a:r>
                        <a:rPr lang="en-US" sz="1400" baseline="0" dirty="0" smtClean="0">
                          <a:solidFill>
                            <a:schemeClr val="tx1"/>
                          </a:solidFill>
                        </a:rPr>
                        <a:t> 5</a:t>
                      </a:r>
                      <a:endParaRPr lang="en-US" sz="1400" dirty="0">
                        <a:solidFill>
                          <a:schemeClr val="tx1"/>
                        </a:solidFill>
                      </a:endParaRPr>
                    </a:p>
                  </a:txBody>
                  <a:tcPr/>
                </a:tc>
              </a:tr>
              <a:tr h="370840">
                <a:tc>
                  <a:txBody>
                    <a:bodyPr/>
                    <a:lstStyle/>
                    <a:p>
                      <a:r>
                        <a:rPr lang="en-US" sz="1400" dirty="0" smtClean="0"/>
                        <a:t>Pros/Cons</a:t>
                      </a:r>
                      <a:r>
                        <a:rPr lang="en-US" sz="1400" baseline="0" dirty="0" smtClean="0"/>
                        <a:t> on conservation pre-pay </a:t>
                      </a:r>
                      <a:endParaRPr lang="en-US" sz="1400" dirty="0" smtClean="0"/>
                    </a:p>
                  </a:txBody>
                  <a:tcPr/>
                </a:tc>
                <a:tc>
                  <a:txBody>
                    <a:bodyPr/>
                    <a:lstStyle/>
                    <a:p>
                      <a:r>
                        <a:rPr lang="en-US" sz="1400" dirty="0" smtClean="0"/>
                        <a:t>Workgroup 1 members</a:t>
                      </a:r>
                      <a:endParaRPr lang="en-US" sz="1400" dirty="0"/>
                    </a:p>
                  </a:txBody>
                  <a:tcPr/>
                </a:tc>
                <a:tc>
                  <a:txBody>
                    <a:bodyPr/>
                    <a:lstStyle/>
                    <a:p>
                      <a:pPr marL="285750" indent="-285750">
                        <a:buFont typeface="Wingdings" panose="05000000000000000000" pitchFamily="2" charset="2"/>
                        <a:buChar char="ü"/>
                      </a:pPr>
                      <a:r>
                        <a:rPr lang="en-US" sz="1400" dirty="0" smtClean="0"/>
                        <a:t>March</a:t>
                      </a:r>
                      <a:r>
                        <a:rPr lang="en-US" sz="1400" baseline="0" dirty="0" smtClean="0"/>
                        <a:t> 5</a:t>
                      </a:r>
                      <a:endParaRPr lang="en-US" sz="1400" dirty="0"/>
                    </a:p>
                  </a:txBody>
                  <a:tcPr/>
                </a:tc>
              </a:tr>
              <a:tr h="370840">
                <a:tc>
                  <a:txBody>
                    <a:bodyPr/>
                    <a:lstStyle/>
                    <a:p>
                      <a:r>
                        <a:rPr lang="en-US" sz="1400" dirty="0" smtClean="0"/>
                        <a:t>Share Tacoma’s retail rate impact analysis with the workgroup</a:t>
                      </a:r>
                      <a:endParaRPr lang="en-US" sz="1400" dirty="0"/>
                    </a:p>
                  </a:txBody>
                  <a:tcPr/>
                </a:tc>
                <a:tc>
                  <a:txBody>
                    <a:bodyPr/>
                    <a:lstStyle/>
                    <a:p>
                      <a:r>
                        <a:rPr lang="en-US" sz="1400" dirty="0" smtClean="0"/>
                        <a:t>BPA to</a:t>
                      </a:r>
                      <a:r>
                        <a:rPr lang="en-US" sz="1400" baseline="0" dirty="0" smtClean="0"/>
                        <a:t> distribute</a:t>
                      </a:r>
                      <a:endParaRPr lang="en-US" sz="1400" dirty="0"/>
                    </a:p>
                  </a:txBody>
                  <a:tcPr/>
                </a:tc>
                <a:tc>
                  <a:txBody>
                    <a:bodyPr/>
                    <a:lstStyle/>
                    <a:p>
                      <a:pPr marL="285750" indent="-285750">
                        <a:buFont typeface="Wingdings" panose="05000000000000000000" pitchFamily="2" charset="2"/>
                        <a:buChar char="ü"/>
                      </a:pPr>
                      <a:r>
                        <a:rPr lang="en-US" sz="1400" dirty="0" smtClean="0"/>
                        <a:t>April</a:t>
                      </a:r>
                      <a:r>
                        <a:rPr lang="en-US" sz="1400" baseline="0" dirty="0" smtClean="0"/>
                        <a:t> 1</a:t>
                      </a:r>
                      <a:endParaRPr lang="en-US" sz="1400" dirty="0"/>
                    </a:p>
                  </a:txBody>
                  <a:tcPr/>
                </a:tc>
              </a:tr>
              <a:tr h="370840">
                <a:tc>
                  <a:txBody>
                    <a:bodyPr/>
                    <a:lstStyle/>
                    <a:p>
                      <a:r>
                        <a:rPr lang="en-US" sz="1400" dirty="0" smtClean="0"/>
                        <a:t>Representative</a:t>
                      </a:r>
                      <a:r>
                        <a:rPr lang="en-US" sz="1400" baseline="0" dirty="0" smtClean="0"/>
                        <a:t> from BPA rate staff attend a workgroup meeting</a:t>
                      </a:r>
                      <a:endParaRPr lang="en-US" sz="1400" dirty="0" smtClean="0"/>
                    </a:p>
                  </a:txBody>
                  <a:tcPr/>
                </a:tc>
                <a:tc>
                  <a:txBody>
                    <a:bodyPr/>
                    <a:lstStyle/>
                    <a:p>
                      <a:r>
                        <a:rPr lang="en-US" sz="1400" dirty="0" smtClean="0"/>
                        <a:t>BPA</a:t>
                      </a:r>
                      <a:endParaRPr lang="en-US" sz="1400" dirty="0"/>
                    </a:p>
                  </a:txBody>
                  <a:tcPr/>
                </a:tc>
                <a:tc>
                  <a:txBody>
                    <a:bodyPr/>
                    <a:lstStyle/>
                    <a:p>
                      <a:pPr marL="285750" indent="-285750">
                        <a:buFont typeface="Wingdings" panose="05000000000000000000" pitchFamily="2" charset="2"/>
                        <a:buChar char="ü"/>
                      </a:pPr>
                      <a:r>
                        <a:rPr lang="en-US" sz="1400" dirty="0" smtClean="0"/>
                        <a:t>April 9</a:t>
                      </a:r>
                      <a:endParaRPr lang="en-US" sz="1400" dirty="0"/>
                    </a:p>
                  </a:txBody>
                  <a:tcPr/>
                </a:tc>
              </a:tr>
              <a:tr h="370840">
                <a:tc>
                  <a:txBody>
                    <a:bodyPr/>
                    <a:lstStyle/>
                    <a:p>
                      <a:r>
                        <a:rPr lang="en-US" sz="1400" dirty="0" smtClean="0"/>
                        <a:t>Post a copy of the 1986 BPA policy on “acquire” on </a:t>
                      </a:r>
                      <a:r>
                        <a:rPr lang="en-US" sz="1400" smtClean="0"/>
                        <a:t>the Post-2011 </a:t>
                      </a:r>
                      <a:r>
                        <a:rPr lang="en-US" sz="1400" dirty="0" smtClean="0"/>
                        <a:t>website</a:t>
                      </a:r>
                    </a:p>
                  </a:txBody>
                  <a:tcPr/>
                </a:tc>
                <a:tc>
                  <a:txBody>
                    <a:bodyPr/>
                    <a:lstStyle/>
                    <a:p>
                      <a:r>
                        <a:rPr lang="en-US" sz="1400" dirty="0" smtClean="0"/>
                        <a:t>BPA</a:t>
                      </a:r>
                      <a:endParaRPr lang="en-US" sz="1400" dirty="0"/>
                    </a:p>
                  </a:txBody>
                  <a:tcPr/>
                </a:tc>
                <a:tc>
                  <a:txBody>
                    <a:bodyPr/>
                    <a:lstStyle/>
                    <a:p>
                      <a:pPr marL="285750" indent="-285750">
                        <a:buFont typeface="Wingdings" panose="05000000000000000000" pitchFamily="2" charset="2"/>
                        <a:buChar char="ü"/>
                      </a:pPr>
                      <a:r>
                        <a:rPr lang="en-US" sz="1400" dirty="0" smtClean="0"/>
                        <a:t>March 26</a:t>
                      </a:r>
                      <a:endParaRPr lang="en-US" sz="1400" dirty="0"/>
                    </a:p>
                  </a:txBody>
                  <a:tcPr/>
                </a:tc>
              </a:tr>
              <a:tr h="370840">
                <a:tc>
                  <a:txBody>
                    <a:bodyPr/>
                    <a:lstStyle/>
                    <a:p>
                      <a:endParaRPr lang="en-US" sz="1400" dirty="0" smtClean="0"/>
                    </a:p>
                  </a:txBody>
                  <a:tcPr/>
                </a:tc>
                <a:tc>
                  <a:txBody>
                    <a:bodyPr/>
                    <a:lstStyle/>
                    <a:p>
                      <a:endParaRPr lang="en-US" sz="1400" dirty="0"/>
                    </a:p>
                  </a:txBody>
                  <a:tcPr/>
                </a:tc>
                <a:tc>
                  <a:txBody>
                    <a:bodyPr/>
                    <a:lstStyle/>
                    <a:p>
                      <a:endParaRPr lang="en-US" sz="1400" dirty="0"/>
                    </a:p>
                  </a:txBody>
                  <a:tcPr/>
                </a:tc>
              </a:tr>
            </a:tbl>
          </a:graphicData>
        </a:graphic>
      </p:graphicFrame>
      <p:sp>
        <p:nvSpPr>
          <p:cNvPr id="4" name="Slide Number Placeholder 3"/>
          <p:cNvSpPr>
            <a:spLocks noGrp="1"/>
          </p:cNvSpPr>
          <p:nvPr>
            <p:ph type="sldNum" sz="quarter" idx="10"/>
          </p:nvPr>
        </p:nvSpPr>
        <p:spPr/>
        <p:txBody>
          <a:bodyPr/>
          <a:lstStyle/>
          <a:p>
            <a:pPr>
              <a:defRPr/>
            </a:pPr>
            <a:fld id="{F0C7D1AD-DED9-488C-95D4-AB52055D242F}"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3633590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15963"/>
          </a:xfrm>
        </p:spPr>
        <p:txBody>
          <a:bodyPr/>
          <a:lstStyle/>
          <a:p>
            <a:r>
              <a:rPr lang="en-US" dirty="0" smtClean="0"/>
              <a:t>BPA Working Assumptions</a:t>
            </a:r>
            <a:endParaRPr lang="en-US" dirty="0"/>
          </a:p>
        </p:txBody>
      </p:sp>
      <p:sp>
        <p:nvSpPr>
          <p:cNvPr id="3" name="Content Placeholder 2"/>
          <p:cNvSpPr>
            <a:spLocks noGrp="1"/>
          </p:cNvSpPr>
          <p:nvPr>
            <p:ph idx="1"/>
          </p:nvPr>
        </p:nvSpPr>
        <p:spPr>
          <a:xfrm>
            <a:off x="457200" y="1295400"/>
            <a:ext cx="8229600" cy="4648200"/>
          </a:xfrm>
        </p:spPr>
        <p:txBody>
          <a:bodyPr>
            <a:normAutofit fontScale="25000" lnSpcReduction="20000"/>
          </a:bodyPr>
          <a:lstStyle/>
          <a:p>
            <a:pPr lvl="0">
              <a:lnSpc>
                <a:spcPct val="132000"/>
              </a:lnSpc>
            </a:pPr>
            <a:r>
              <a:rPr lang="en-US" sz="7200" dirty="0" smtClean="0"/>
              <a:t>BPA </a:t>
            </a:r>
            <a:r>
              <a:rPr lang="en-US" sz="7200" dirty="0"/>
              <a:t>must fulfill </a:t>
            </a:r>
            <a:r>
              <a:rPr lang="en-US" sz="7200" dirty="0" smtClean="0"/>
              <a:t>its </a:t>
            </a:r>
            <a:r>
              <a:rPr lang="en-US" sz="7200" dirty="0"/>
              <a:t>statutory </a:t>
            </a:r>
            <a:r>
              <a:rPr lang="en-US" sz="7200" dirty="0" smtClean="0"/>
              <a:t>obligations, e.g., BPA must “acquire” conservation (defined in BPA policy as an exchange of funds)</a:t>
            </a:r>
            <a:endParaRPr lang="en-US" sz="7200" dirty="0"/>
          </a:p>
          <a:p>
            <a:pPr lvl="0">
              <a:lnSpc>
                <a:spcPct val="132000"/>
              </a:lnSpc>
            </a:pPr>
            <a:r>
              <a:rPr lang="en-US" sz="7200" dirty="0" smtClean="0"/>
              <a:t>Any proposal must work within the existing </a:t>
            </a:r>
            <a:r>
              <a:rPr lang="en-US" sz="7200" dirty="0"/>
              <a:t>Regional Dialogue policy </a:t>
            </a:r>
            <a:r>
              <a:rPr lang="en-US" sz="7200" dirty="0" smtClean="0"/>
              <a:t>and contracts  </a:t>
            </a:r>
            <a:endParaRPr lang="en-US" sz="7200" dirty="0"/>
          </a:p>
          <a:p>
            <a:pPr lvl="0">
              <a:lnSpc>
                <a:spcPct val="132000"/>
              </a:lnSpc>
            </a:pPr>
            <a:r>
              <a:rPr lang="en-US" sz="7200" dirty="0"/>
              <a:t>Decisions </a:t>
            </a:r>
            <a:r>
              <a:rPr lang="en-US" sz="7200" dirty="0" smtClean="0"/>
              <a:t>need to be </a:t>
            </a:r>
            <a:r>
              <a:rPr lang="en-US" sz="7200" dirty="0"/>
              <a:t>made in the context of other dynamic agency drivers </a:t>
            </a:r>
            <a:r>
              <a:rPr lang="en-US" sz="7200" dirty="0" smtClean="0"/>
              <a:t>(e.g., </a:t>
            </a:r>
            <a:r>
              <a:rPr lang="en-US" sz="7200" dirty="0"/>
              <a:t>CIR, </a:t>
            </a:r>
            <a:r>
              <a:rPr lang="en-US" sz="7200" dirty="0" smtClean="0"/>
              <a:t>IPR, Access to Capital)</a:t>
            </a:r>
            <a:endParaRPr lang="en-US" sz="7200" dirty="0"/>
          </a:p>
          <a:p>
            <a:pPr>
              <a:lnSpc>
                <a:spcPct val="132000"/>
              </a:lnSpc>
            </a:pPr>
            <a:r>
              <a:rPr lang="en-US" sz="7200" dirty="0" smtClean="0"/>
              <a:t>Funding levels will be decided in the CIR and IPR processes</a:t>
            </a:r>
          </a:p>
          <a:p>
            <a:pPr lvl="0">
              <a:lnSpc>
                <a:spcPct val="132000"/>
              </a:lnSpc>
            </a:pPr>
            <a:r>
              <a:rPr lang="en-US" sz="7200" dirty="0" smtClean="0"/>
              <a:t>Any proposal must be consistent with BPA’s </a:t>
            </a:r>
            <a:r>
              <a:rPr lang="en-US" sz="7200" dirty="0"/>
              <a:t>financial </a:t>
            </a:r>
            <a:r>
              <a:rPr lang="en-US" sz="7200" dirty="0" smtClean="0"/>
              <a:t>and </a:t>
            </a:r>
            <a:r>
              <a:rPr lang="en-US" sz="7200" dirty="0"/>
              <a:t>procedures and reviewed by BPA finance for consistency with sound business </a:t>
            </a:r>
            <a:r>
              <a:rPr lang="en-US" sz="7200" dirty="0" smtClean="0"/>
              <a:t>principles</a:t>
            </a:r>
            <a:endParaRPr lang="en-US" sz="7200" dirty="0"/>
          </a:p>
          <a:p>
            <a:pPr lvl="0">
              <a:lnSpc>
                <a:spcPct val="132000"/>
              </a:lnSpc>
            </a:pPr>
            <a:r>
              <a:rPr lang="en-US" sz="7200" dirty="0" smtClean="0"/>
              <a:t>Any proposal should not adversely </a:t>
            </a:r>
            <a:r>
              <a:rPr lang="en-US" sz="7200" dirty="0"/>
              <a:t>impact customers that choose </a:t>
            </a:r>
            <a:r>
              <a:rPr lang="en-US" sz="7200" dirty="0" smtClean="0"/>
              <a:t>not to pursue a particular alternative</a:t>
            </a:r>
            <a:endParaRPr lang="en-US" sz="7200" dirty="0"/>
          </a:p>
          <a:p>
            <a:pPr lvl="0">
              <a:lnSpc>
                <a:spcPct val="132000"/>
              </a:lnSpc>
            </a:pPr>
            <a:r>
              <a:rPr lang="en-US" sz="7200" dirty="0"/>
              <a:t>Any proposal should not consider a “menu of services” approach to funding of EE costs/services (i.e., picking which EE costs to pay for</a:t>
            </a:r>
            <a:r>
              <a:rPr lang="en-US" sz="7200" dirty="0" smtClean="0"/>
              <a:t>)</a:t>
            </a:r>
          </a:p>
          <a:p>
            <a:pPr lvl="0">
              <a:lnSpc>
                <a:spcPct val="132000"/>
              </a:lnSpc>
            </a:pPr>
            <a:r>
              <a:rPr lang="en-US" sz="7200" dirty="0" smtClean="0"/>
              <a:t>BPA will pursue 3</a:t>
            </a:r>
            <a:r>
              <a:rPr lang="en-US" sz="7200" baseline="30000" dirty="0" smtClean="0"/>
              <a:t>rd</a:t>
            </a:r>
            <a:r>
              <a:rPr lang="en-US" sz="7200" dirty="0" smtClean="0"/>
              <a:t> party financing effective FY16 (October 1, 2015).</a:t>
            </a:r>
            <a:endParaRPr lang="en-US" sz="7200" dirty="0"/>
          </a:p>
          <a:p>
            <a:pPr lvl="0">
              <a:lnSpc>
                <a:spcPct val="132000"/>
              </a:lnSpc>
            </a:pPr>
            <a:endParaRPr lang="en-US" dirty="0"/>
          </a:p>
        </p:txBody>
      </p:sp>
      <p:sp>
        <p:nvSpPr>
          <p:cNvPr id="4" name="Slide Number Placeholder 3"/>
          <p:cNvSpPr>
            <a:spLocks noGrp="1"/>
          </p:cNvSpPr>
          <p:nvPr>
            <p:ph type="sldNum" sz="quarter" idx="10"/>
          </p:nvPr>
        </p:nvSpPr>
        <p:spPr/>
        <p:txBody>
          <a:bodyPr/>
          <a:lstStyle/>
          <a:p>
            <a:pPr>
              <a:defRPr/>
            </a:pPr>
            <a:fld id="{F0C7D1AD-DED9-488C-95D4-AB52055D242F}" type="slidenum">
              <a:rPr lang="en-US" smtClean="0"/>
              <a:pPr>
                <a:defRPr/>
              </a:pPr>
              <a:t>7</a:t>
            </a:fld>
            <a:endParaRPr lang="en-US"/>
          </a:p>
        </p:txBody>
      </p:sp>
    </p:spTree>
    <p:extLst>
      <p:ext uri="{BB962C8B-B14F-4D97-AF65-F5344CB8AC3E}">
        <p14:creationId xmlns:p14="http://schemas.microsoft.com/office/powerpoint/2010/main" val="4105302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Resolutions…</a:t>
            </a:r>
            <a:endParaRPr lang="en-US" dirty="0"/>
          </a:p>
        </p:txBody>
      </p:sp>
      <p:sp>
        <p:nvSpPr>
          <p:cNvPr id="3" name="Content Placeholder 2"/>
          <p:cNvSpPr>
            <a:spLocks noGrp="1"/>
          </p:cNvSpPr>
          <p:nvPr>
            <p:ph idx="1"/>
          </p:nvPr>
        </p:nvSpPr>
        <p:spPr>
          <a:xfrm>
            <a:off x="457200" y="1828800"/>
            <a:ext cx="8229600" cy="3763962"/>
          </a:xfrm>
        </p:spPr>
        <p:txBody>
          <a:bodyPr/>
          <a:lstStyle/>
          <a:p>
            <a:pPr>
              <a:buFont typeface="Wingdings" panose="05000000000000000000" pitchFamily="2" charset="2"/>
              <a:buChar char="ü"/>
            </a:pPr>
            <a:r>
              <a:rPr lang="en-US" sz="2400" dirty="0"/>
              <a:t>Issue #</a:t>
            </a:r>
            <a:r>
              <a:rPr lang="en-US" sz="2400" dirty="0" smtClean="0"/>
              <a:t>1: </a:t>
            </a:r>
            <a:r>
              <a:rPr lang="en-US" sz="2400" dirty="0"/>
              <a:t>EEI Allocation Methodology Using </a:t>
            </a:r>
            <a:r>
              <a:rPr lang="en-US" sz="2400" dirty="0" smtClean="0"/>
              <a:t>TOCAs</a:t>
            </a:r>
          </a:p>
          <a:p>
            <a:pPr lvl="1"/>
            <a:r>
              <a:rPr lang="en-US" sz="2000" dirty="0"/>
              <a:t>Problem </a:t>
            </a:r>
            <a:r>
              <a:rPr lang="en-US" sz="2000" dirty="0" smtClean="0"/>
              <a:t>statement: The </a:t>
            </a:r>
            <a:r>
              <a:rPr lang="en-US" sz="2000" dirty="0"/>
              <a:t>current methodology for allocating EEI funds on a TOCA basis is not aligned with customer conservation potential and may inefficiently/ineffectively allocate available funding</a:t>
            </a:r>
            <a:r>
              <a:rPr lang="en-US" sz="2000" dirty="0" smtClean="0"/>
              <a:t>.</a:t>
            </a:r>
          </a:p>
          <a:p>
            <a:pPr lvl="1"/>
            <a:r>
              <a:rPr lang="en-US" sz="2000" b="1" dirty="0" smtClean="0"/>
              <a:t>Recommendation: Status </a:t>
            </a:r>
            <a:r>
              <a:rPr lang="en-US" sz="2000" b="1" dirty="0"/>
              <a:t>quo: allocation is based on TOCAs without consideration of potential</a:t>
            </a:r>
            <a:r>
              <a:rPr lang="en-US" sz="2000" b="1" dirty="0" smtClean="0"/>
              <a:t>.  </a:t>
            </a:r>
            <a:r>
              <a:rPr lang="en-US" sz="2000" dirty="0" smtClean="0"/>
              <a:t>If not TOCA based, a TOCA-split </a:t>
            </a:r>
            <a:r>
              <a:rPr lang="en-US" sz="2000" dirty="0"/>
              <a:t>allocation </a:t>
            </a:r>
            <a:r>
              <a:rPr lang="en-US" sz="2000" dirty="0" smtClean="0"/>
              <a:t>based </a:t>
            </a:r>
            <a:r>
              <a:rPr lang="en-US" sz="2000" dirty="0"/>
              <a:t>partly on TOCAs and the remaining funds are made available to “low-cost/lowest $/kWh” projects (to be defined) or redistributed via some other methodology (e.g., conservation potential).</a:t>
            </a:r>
          </a:p>
          <a:p>
            <a:endParaRPr lang="en-US" sz="2400" dirty="0"/>
          </a:p>
          <a:p>
            <a:endParaRPr lang="en-US" sz="2400" dirty="0"/>
          </a:p>
        </p:txBody>
      </p:sp>
      <p:sp>
        <p:nvSpPr>
          <p:cNvPr id="4" name="Slide Number Placeholder 3"/>
          <p:cNvSpPr>
            <a:spLocks noGrp="1"/>
          </p:cNvSpPr>
          <p:nvPr>
            <p:ph type="sldNum" sz="quarter" idx="10"/>
          </p:nvPr>
        </p:nvSpPr>
        <p:spPr/>
        <p:txBody>
          <a:bodyPr/>
          <a:lstStyle/>
          <a:p>
            <a:pPr>
              <a:defRPr/>
            </a:pPr>
            <a:fld id="{F0C7D1AD-DED9-488C-95D4-AB52055D242F}" type="slidenum">
              <a:rPr lang="en-US" smtClean="0"/>
              <a:pPr>
                <a:defRPr/>
              </a:pPr>
              <a:t>8</a:t>
            </a:fld>
            <a:endParaRPr lang="en-US"/>
          </a:p>
        </p:txBody>
      </p:sp>
    </p:spTree>
    <p:extLst>
      <p:ext uri="{BB962C8B-B14F-4D97-AF65-F5344CB8AC3E}">
        <p14:creationId xmlns:p14="http://schemas.microsoft.com/office/powerpoint/2010/main" val="1285660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Resolutions…</a:t>
            </a:r>
            <a:endParaRPr lang="en-US" dirty="0"/>
          </a:p>
        </p:txBody>
      </p:sp>
      <p:sp>
        <p:nvSpPr>
          <p:cNvPr id="3" name="Content Placeholder 2"/>
          <p:cNvSpPr>
            <a:spLocks noGrp="1"/>
          </p:cNvSpPr>
          <p:nvPr>
            <p:ph idx="1"/>
          </p:nvPr>
        </p:nvSpPr>
        <p:spPr>
          <a:xfrm>
            <a:off x="457200" y="1752600"/>
            <a:ext cx="8229600" cy="3763962"/>
          </a:xfrm>
        </p:spPr>
        <p:txBody>
          <a:bodyPr/>
          <a:lstStyle/>
          <a:p>
            <a:pPr>
              <a:buFont typeface="Wingdings" panose="05000000000000000000" pitchFamily="2" charset="2"/>
              <a:buChar char="ü"/>
            </a:pPr>
            <a:r>
              <a:rPr lang="en-US" sz="2400" dirty="0"/>
              <a:t>Issue </a:t>
            </a:r>
            <a:r>
              <a:rPr lang="en-US" sz="2400" dirty="0" smtClean="0"/>
              <a:t>#</a:t>
            </a:r>
            <a:r>
              <a:rPr lang="en-US" sz="2400" dirty="0"/>
              <a:t>2:  Two-Year EEI Budgets, aka Roll Over </a:t>
            </a:r>
            <a:endParaRPr lang="en-US" sz="2400" dirty="0" smtClean="0"/>
          </a:p>
          <a:p>
            <a:pPr lvl="1"/>
            <a:r>
              <a:rPr lang="en-US" sz="2000" dirty="0"/>
              <a:t>Problem </a:t>
            </a:r>
            <a:r>
              <a:rPr lang="en-US" sz="2000" dirty="0" smtClean="0"/>
              <a:t>statement</a:t>
            </a:r>
            <a:r>
              <a:rPr lang="en-US" sz="2000" dirty="0"/>
              <a:t>: Customer EEI budgets are allocated per rate period and any EEI funds remaining at the end of a rate period cannot be “rolled over” to the next rate period, i.e., the funds are “use or lose” within a two year time horizon.</a:t>
            </a:r>
          </a:p>
          <a:p>
            <a:pPr lvl="1"/>
            <a:r>
              <a:rPr lang="en-US" sz="2000" b="1" dirty="0"/>
              <a:t>Recommendation:  </a:t>
            </a:r>
            <a:r>
              <a:rPr lang="en-US" sz="2000" b="1" dirty="0" smtClean="0"/>
              <a:t>Under 3</a:t>
            </a:r>
            <a:r>
              <a:rPr lang="en-US" sz="2000" b="1" baseline="30000" dirty="0" smtClean="0"/>
              <a:t>rd</a:t>
            </a:r>
            <a:r>
              <a:rPr lang="en-US" sz="2000" b="1" dirty="0" smtClean="0"/>
              <a:t> Party Financing, customers </a:t>
            </a:r>
            <a:r>
              <a:rPr lang="en-US" sz="2000" b="1" dirty="0"/>
              <a:t>are able to roll over to the next rate period an amount of unused EEI funds tied to specific </a:t>
            </a:r>
            <a:r>
              <a:rPr lang="en-US" sz="2000" b="1" dirty="0" smtClean="0"/>
              <a:t>projects or programs.</a:t>
            </a:r>
            <a:r>
              <a:rPr lang="en-US" sz="2000" dirty="0" smtClean="0"/>
              <a:t>  Roll-over extension possibly liked to regional target achievements (if OK, an extension is possible; if not, then limit the roll-over).  Develop some criteria for evaluation of the extension policy.  BPA must be willing to prohibit the roll-over as well.</a:t>
            </a:r>
            <a:endParaRPr lang="en-US" sz="2000" b="1" dirty="0"/>
          </a:p>
          <a:p>
            <a:pPr lvl="1"/>
            <a:endParaRPr lang="en-US" sz="2400" dirty="0"/>
          </a:p>
          <a:p>
            <a:endParaRPr lang="en-US" sz="2400" dirty="0"/>
          </a:p>
        </p:txBody>
      </p:sp>
      <p:sp>
        <p:nvSpPr>
          <p:cNvPr id="4" name="Slide Number Placeholder 3"/>
          <p:cNvSpPr>
            <a:spLocks noGrp="1"/>
          </p:cNvSpPr>
          <p:nvPr>
            <p:ph type="sldNum" sz="quarter" idx="10"/>
          </p:nvPr>
        </p:nvSpPr>
        <p:spPr/>
        <p:txBody>
          <a:bodyPr/>
          <a:lstStyle/>
          <a:p>
            <a:pPr>
              <a:defRPr/>
            </a:pPr>
            <a:fld id="{F0C7D1AD-DED9-488C-95D4-AB52055D242F}" type="slidenum">
              <a:rPr lang="en-US" smtClean="0"/>
              <a:pPr>
                <a:defRPr/>
              </a:pPr>
              <a:t>9</a:t>
            </a:fld>
            <a:endParaRPr lang="en-US"/>
          </a:p>
        </p:txBody>
      </p:sp>
    </p:spTree>
    <p:extLst>
      <p:ext uri="{BB962C8B-B14F-4D97-AF65-F5344CB8AC3E}">
        <p14:creationId xmlns:p14="http://schemas.microsoft.com/office/powerpoint/2010/main" val="2551435397"/>
      </p:ext>
    </p:extLst>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MC Package">
  <a:themeElements>
    <a:clrScheme name="FMC Packa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MC Pack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35556" rIns="0" bIns="35556" numCol="1" anchor="t" anchorCtr="0" compatLnSpc="1">
        <a:prstTxWarp prst="textNoShape">
          <a:avLst/>
        </a:prstTxWarp>
        <a:spAutoFit/>
      </a:bodyPr>
      <a:lstStyle>
        <a:defPPr marL="0" marR="0" indent="0" algn="ctr" defTabSz="1008063" rtl="0" eaLnBrk="1" fontAlgn="base" latinLnBrk="0" hangingPunct="1">
          <a:lnSpc>
            <a:spcPct val="100000"/>
          </a:lnSpc>
          <a:spcBef>
            <a:spcPct val="20000"/>
          </a:spcBef>
          <a:spcAft>
            <a:spcPct val="20000"/>
          </a:spcAft>
          <a:buClrTx/>
          <a:buSzPct val="75000"/>
          <a:buFont typeface="Wingdings" pitchFamily="2" charset="2"/>
          <a:buChar char="q"/>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35556" rIns="0" bIns="35556" numCol="1" anchor="t" anchorCtr="0" compatLnSpc="1">
        <a:prstTxWarp prst="textNoShape">
          <a:avLst/>
        </a:prstTxWarp>
        <a:spAutoFit/>
      </a:bodyPr>
      <a:lstStyle>
        <a:defPPr marL="0" marR="0" indent="0" algn="ctr" defTabSz="1008063" rtl="0" eaLnBrk="1" fontAlgn="base" latinLnBrk="0" hangingPunct="1">
          <a:lnSpc>
            <a:spcPct val="100000"/>
          </a:lnSpc>
          <a:spcBef>
            <a:spcPct val="20000"/>
          </a:spcBef>
          <a:spcAft>
            <a:spcPct val="20000"/>
          </a:spcAft>
          <a:buClrTx/>
          <a:buSzPct val="75000"/>
          <a:buFont typeface="Wingdings" pitchFamily="2" charset="2"/>
          <a:buChar char="q"/>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FMC Packag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MC Packa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MC Packag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MC Packag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MC Packag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MC Packag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MC Packag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5DB21BE0129B4AB17EA71A1F6EBA04" ma:contentTypeVersion="0" ma:contentTypeDescription="Create a new document." ma:contentTypeScope="" ma:versionID="0eaaba871dec39686b9e74db6a09fff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A7CA4E-CCE3-42E6-B975-7467E871FAA1}"/>
</file>

<file path=customXml/itemProps2.xml><?xml version="1.0" encoding="utf-8"?>
<ds:datastoreItem xmlns:ds="http://schemas.openxmlformats.org/officeDocument/2006/customXml" ds:itemID="{EF28B69F-F95E-4F64-AE1B-98D4915FDBDF}"/>
</file>

<file path=customXml/itemProps3.xml><?xml version="1.0" encoding="utf-8"?>
<ds:datastoreItem xmlns:ds="http://schemas.openxmlformats.org/officeDocument/2006/customXml" ds:itemID="{E17B4827-81A9-459A-8CCE-B8CE7644204A}"/>
</file>

<file path=customXml/itemProps4.xml><?xml version="1.0" encoding="utf-8"?>
<ds:datastoreItem xmlns:ds="http://schemas.openxmlformats.org/officeDocument/2006/customXml" ds:itemID="{3ACE9D7C-73FE-4D75-9CD6-51271896089A}"/>
</file>

<file path=docProps/app.xml><?xml version="1.0" encoding="utf-8"?>
<Properties xmlns="http://schemas.openxmlformats.org/officeDocument/2006/extended-properties" xmlns:vt="http://schemas.openxmlformats.org/officeDocument/2006/docPropsVTypes">
  <Template/>
  <TotalTime>4165</TotalTime>
  <Words>4043</Words>
  <Application>Microsoft Office PowerPoint</Application>
  <PresentationFormat>On-screen Show (4:3)</PresentationFormat>
  <Paragraphs>335</Paragraphs>
  <Slides>34</Slides>
  <Notes>2</Notes>
  <HiddenSlides>0</HiddenSlides>
  <MMClips>0</MMClips>
  <ScaleCrop>false</ScaleCrop>
  <HeadingPairs>
    <vt:vector size="4" baseType="variant">
      <vt:variant>
        <vt:lpstr>Theme</vt:lpstr>
      </vt:variant>
      <vt:variant>
        <vt:i4>4</vt:i4>
      </vt:variant>
      <vt:variant>
        <vt:lpstr>Slide Titles</vt:lpstr>
      </vt:variant>
      <vt:variant>
        <vt:i4>34</vt:i4>
      </vt:variant>
    </vt:vector>
  </HeadingPairs>
  <TitlesOfParts>
    <vt:vector size="38" baseType="lpstr">
      <vt:lpstr>1_Default Design</vt:lpstr>
      <vt:lpstr>2_Default Design</vt:lpstr>
      <vt:lpstr>3_Default Design</vt:lpstr>
      <vt:lpstr>FMC Package</vt:lpstr>
      <vt:lpstr>Post-2011 Review  Workgroup 1:  Model for Achieving Programmatic Savings</vt:lpstr>
      <vt:lpstr>PowerPoint Presentation</vt:lpstr>
      <vt:lpstr>Agenda</vt:lpstr>
      <vt:lpstr>Action Items</vt:lpstr>
      <vt:lpstr>Action Items</vt:lpstr>
      <vt:lpstr>Action Items</vt:lpstr>
      <vt:lpstr>BPA Working Assumptions</vt:lpstr>
      <vt:lpstr>Issue Resolutions…</vt:lpstr>
      <vt:lpstr>Issue Resolutions…</vt:lpstr>
      <vt:lpstr>Issue Resolutions…</vt:lpstr>
      <vt:lpstr>Issue Resolutions…</vt:lpstr>
      <vt:lpstr>Issue Resolutions…</vt:lpstr>
      <vt:lpstr>Outstanding Issue #6 – Limitations of the Post-2011 Framework  </vt:lpstr>
      <vt:lpstr>Outstanding Issue #8 – Regional Program Administration</vt:lpstr>
      <vt:lpstr>Guiding Principles Discussion</vt:lpstr>
      <vt:lpstr>Outstanding Issue #5 – Self Management of Utility Incentives </vt:lpstr>
      <vt:lpstr>Separating the Components</vt:lpstr>
      <vt:lpstr>Some Working Assumptions…</vt:lpstr>
      <vt:lpstr>Status Quo – Today’s Model</vt:lpstr>
      <vt:lpstr>Revise down the 75/25 programmatic split for all utilities (on a regional level) </vt:lpstr>
      <vt:lpstr>Expense Rate Credit</vt:lpstr>
      <vt:lpstr>Capital Rate Credit</vt:lpstr>
      <vt:lpstr>Flexible Budgets – Rate Adder</vt:lpstr>
      <vt:lpstr>Desired Outcomes…</vt:lpstr>
      <vt:lpstr>Desired Outcomes, cont’d…</vt:lpstr>
      <vt:lpstr>Issue Slides </vt:lpstr>
      <vt:lpstr>Issue #1 - EEI Allocation Methodology Using TOCAs (Scoping Doc. Item 1)</vt:lpstr>
      <vt:lpstr>Issue #2 – Two-Year EEI Budgets, aka Roll Over (Scoping Doc. Item 2)</vt:lpstr>
      <vt:lpstr>Issue #3 – BPA Redirect of EEI Funds  (Scoping Doc. Item 3)</vt:lpstr>
      <vt:lpstr>Issue #4 – BPA’s Backstop Role (Scoping Doc. Item 4)</vt:lpstr>
      <vt:lpstr>Issue #5 – Utility Self-Management of Incentives  (Scoping Doc. Item 9)</vt:lpstr>
      <vt:lpstr>Issue #6 – Limitations of the Post-2011 Framework  (Scoping Doc. Item 11)</vt:lpstr>
      <vt:lpstr>Issue #7 – Performance Payments for Regional Programs  (Scoping Doc. Item 14)</vt:lpstr>
      <vt:lpstr>Issue #8 – Regional Program Administration (Scoping Doc. Item 15)</vt:lpstr>
    </vt:vector>
  </TitlesOfParts>
  <Company>BPA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Water-LessInk</dc:title>
  <dc:creator>ljc2729</dc:creator>
  <cp:lastModifiedBy>Matt Tidwell</cp:lastModifiedBy>
  <cp:revision>478</cp:revision>
  <cp:lastPrinted>2014-02-12T18:57:19Z</cp:lastPrinted>
  <dcterms:created xsi:type="dcterms:W3CDTF">2009-07-29T00:15:04Z</dcterms:created>
  <dcterms:modified xsi:type="dcterms:W3CDTF">2014-04-08T16:52:38Z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0x0101005F5DB21BE0129B4AB17EA71A1F6EBA04</vt:lpwstr>
  </property>
  <property fmtid="{D5CDD505-2E9C-101B-9397-08002B2CF9AE}" pid="4" name="TemplateUrl">
    <vt:lpwstr/>
  </property>
  <property fmtid="{D5CDD505-2E9C-101B-9397-08002B2CF9AE}" pid="5" name="Order">
    <vt:r8>7500</vt:r8>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ies>
</file>