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311" r:id="rId6"/>
    <p:sldId id="263" r:id="rId7"/>
    <p:sldId id="312" r:id="rId8"/>
    <p:sldId id="297" r:id="rId9"/>
    <p:sldId id="267" r:id="rId10"/>
    <p:sldId id="313" r:id="rId11"/>
    <p:sldId id="305" r:id="rId12"/>
    <p:sldId id="308" r:id="rId13"/>
    <p:sldId id="306" r:id="rId14"/>
    <p:sldId id="288" r:id="rId15"/>
    <p:sldId id="289" r:id="rId16"/>
    <p:sldId id="290" r:id="rId17"/>
    <p:sldId id="309" r:id="rId18"/>
    <p:sldId id="314" r:id="rId19"/>
    <p:sldId id="278" r:id="rId20"/>
    <p:sldId id="270" r:id="rId21"/>
    <p:sldId id="271" r:id="rId22"/>
    <p:sldId id="275" r:id="rId23"/>
    <p:sldId id="272" r:id="rId24"/>
    <p:sldId id="315" r:id="rId25"/>
    <p:sldId id="307" r:id="rId26"/>
    <p:sldId id="31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mmer Goodwin" initials="SGG_3986"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4990"/>
    <a:srgbClr val="5E9732"/>
    <a:srgbClr val="685BC7"/>
    <a:srgbClr val="C1D82F"/>
    <a:srgbClr val="0079C1"/>
    <a:srgbClr val="9A5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5" autoAdjust="0"/>
  </p:normalViewPr>
  <p:slideViewPr>
    <p:cSldViewPr>
      <p:cViewPr>
        <p:scale>
          <a:sx n="95" d="100"/>
          <a:sy n="95" d="100"/>
        </p:scale>
        <p:origin x="-828" y="-72"/>
      </p:cViewPr>
      <p:guideLst>
        <p:guide orient="horz" pos="3504"/>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6" d="100"/>
          <a:sy n="96" d="100"/>
        </p:scale>
        <p:origin x="-351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HOME\DFM9687\Focus%202028\Spend%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HOME\DFM9687\Focus%202028\Spen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42714105181372"/>
          <c:y val="4.4861391929187644E-2"/>
          <c:w val="0.82447798191892319"/>
          <c:h val="0.80241575107883123"/>
        </c:manualLayout>
      </c:layout>
      <c:barChart>
        <c:barDir val="col"/>
        <c:grouping val="stacked"/>
        <c:varyColors val="0"/>
        <c:ser>
          <c:idx val="0"/>
          <c:order val="0"/>
          <c:tx>
            <c:strRef>
              <c:f>Sheet1!$B$1</c:f>
              <c:strCache>
                <c:ptCount val="1"/>
                <c:pt idx="0">
                  <c:v>BPA and Utility Programs</c:v>
                </c:pt>
              </c:strCache>
            </c:strRef>
          </c:tx>
          <c:invertIfNegative val="0"/>
          <c:cat>
            <c:numRef>
              <c:f>Sheet1!$A$2:$A$38</c:f>
              <c:numCache>
                <c:formatCode>General</c:formatCode>
                <c:ptCount val="3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numCache>
            </c:numRef>
          </c:cat>
          <c:val>
            <c:numRef>
              <c:f>Sheet1!$B$2:$B$38</c:f>
              <c:numCache>
                <c:formatCode>General</c:formatCode>
                <c:ptCount val="37"/>
                <c:pt idx="0">
                  <c:v>0.75982981735160082</c:v>
                </c:pt>
                <c:pt idx="1">
                  <c:v>11.381738762557069</c:v>
                </c:pt>
                <c:pt idx="2">
                  <c:v>42.248144300228311</c:v>
                </c:pt>
                <c:pt idx="3">
                  <c:v>79.289409830479357</c:v>
                </c:pt>
                <c:pt idx="4">
                  <c:v>143.66124030605027</c:v>
                </c:pt>
                <c:pt idx="5">
                  <c:v>236.70822055256849</c:v>
                </c:pt>
                <c:pt idx="6">
                  <c:v>271.71429617928084</c:v>
                </c:pt>
                <c:pt idx="7">
                  <c:v>301.36592825873265</c:v>
                </c:pt>
                <c:pt idx="8">
                  <c:v>334.3412530215183</c:v>
                </c:pt>
                <c:pt idx="9">
                  <c:v>352.43477850861819</c:v>
                </c:pt>
                <c:pt idx="10">
                  <c:v>382.70639867734025</c:v>
                </c:pt>
                <c:pt idx="11">
                  <c:v>421.8525712919523</c:v>
                </c:pt>
                <c:pt idx="12">
                  <c:v>459.97385093110699</c:v>
                </c:pt>
                <c:pt idx="13">
                  <c:v>493.15025967129003</c:v>
                </c:pt>
                <c:pt idx="14">
                  <c:v>565.50404131455491</c:v>
                </c:pt>
                <c:pt idx="15">
                  <c:v>684.62471854001262</c:v>
                </c:pt>
                <c:pt idx="16">
                  <c:v>791.17037034058399</c:v>
                </c:pt>
                <c:pt idx="17">
                  <c:v>923.51326841296429</c:v>
                </c:pt>
                <c:pt idx="18">
                  <c:v>1016.6314132648301</c:v>
                </c:pt>
                <c:pt idx="19">
                  <c:v>1074.3193277634703</c:v>
                </c:pt>
                <c:pt idx="20">
                  <c:v>1128.0525974017266</c:v>
                </c:pt>
                <c:pt idx="21">
                  <c:v>1161.9641630361791</c:v>
                </c:pt>
                <c:pt idx="22">
                  <c:v>1204.9334501637231</c:v>
                </c:pt>
                <c:pt idx="23">
                  <c:v>1320.856689308348</c:v>
                </c:pt>
                <c:pt idx="24">
                  <c:v>1431.5174526944779</c:v>
                </c:pt>
                <c:pt idx="25">
                  <c:v>1530.9950640138272</c:v>
                </c:pt>
                <c:pt idx="26">
                  <c:v>1616.8619210655179</c:v>
                </c:pt>
                <c:pt idx="27">
                  <c:v>1721.3347387173271</c:v>
                </c:pt>
                <c:pt idx="28">
                  <c:v>1826.276775657431</c:v>
                </c:pt>
                <c:pt idx="29">
                  <c:v>1956.2695727612049</c:v>
                </c:pt>
                <c:pt idx="30">
                  <c:v>2102.0010701632709</c:v>
                </c:pt>
                <c:pt idx="31">
                  <c:v>2267.1484304294609</c:v>
                </c:pt>
                <c:pt idx="32">
                  <c:v>2473.3021141991762</c:v>
                </c:pt>
                <c:pt idx="33">
                  <c:v>2700.6624671549298</c:v>
                </c:pt>
                <c:pt idx="34">
                  <c:v>2890.2553902197546</c:v>
                </c:pt>
                <c:pt idx="35">
                  <c:v>3098.0170122983909</c:v>
                </c:pt>
                <c:pt idx="36">
                  <c:v>3292.9086798779913</c:v>
                </c:pt>
              </c:numCache>
            </c:numRef>
          </c:val>
        </c:ser>
        <c:ser>
          <c:idx val="1"/>
          <c:order val="1"/>
          <c:tx>
            <c:strRef>
              <c:f>Sheet1!$C$1</c:f>
              <c:strCache>
                <c:ptCount val="1"/>
                <c:pt idx="0">
                  <c:v>NEEA</c:v>
                </c:pt>
              </c:strCache>
            </c:strRef>
          </c:tx>
          <c:spPr>
            <a:solidFill>
              <a:schemeClr val="accent6"/>
            </a:solidFill>
          </c:spPr>
          <c:invertIfNegative val="0"/>
          <c:cat>
            <c:numRef>
              <c:f>Sheet1!$A$2:$A$38</c:f>
              <c:numCache>
                <c:formatCode>General</c:formatCode>
                <c:ptCount val="3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numCache>
            </c:numRef>
          </c:cat>
          <c:val>
            <c:numRef>
              <c:f>Sheet1!$C$2:$C$38</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3.9067874999999987</c:v>
                </c:pt>
                <c:pt idx="20">
                  <c:v>12.570600000000002</c:v>
                </c:pt>
                <c:pt idx="21">
                  <c:v>36.721650000000011</c:v>
                </c:pt>
                <c:pt idx="22">
                  <c:v>59.161650000000009</c:v>
                </c:pt>
                <c:pt idx="23">
                  <c:v>89.331650000000025</c:v>
                </c:pt>
                <c:pt idx="24">
                  <c:v>124.72194724696033</c:v>
                </c:pt>
                <c:pt idx="25">
                  <c:v>158.24890677723542</c:v>
                </c:pt>
                <c:pt idx="26">
                  <c:v>196.76517447755685</c:v>
                </c:pt>
                <c:pt idx="27">
                  <c:v>233.60360658080972</c:v>
                </c:pt>
                <c:pt idx="28">
                  <c:v>280.19201399122329</c:v>
                </c:pt>
                <c:pt idx="29">
                  <c:v>357.70575469363177</c:v>
                </c:pt>
                <c:pt idx="30">
                  <c:v>446.2111734436312</c:v>
                </c:pt>
                <c:pt idx="31">
                  <c:v>512.522164693631</c:v>
                </c:pt>
                <c:pt idx="32">
                  <c:v>563.08185281144006</c:v>
                </c:pt>
                <c:pt idx="33">
                  <c:v>615.43745248130222</c:v>
                </c:pt>
                <c:pt idx="34">
                  <c:v>669.70740472239902</c:v>
                </c:pt>
                <c:pt idx="35">
                  <c:v>724.76760347582297</c:v>
                </c:pt>
                <c:pt idx="36">
                  <c:v>773.796462892048</c:v>
                </c:pt>
              </c:numCache>
            </c:numRef>
          </c:val>
        </c:ser>
        <c:ser>
          <c:idx val="2"/>
          <c:order val="2"/>
          <c:tx>
            <c:strRef>
              <c:f>Sheet1!$D$1</c:f>
              <c:strCache>
                <c:ptCount val="1"/>
                <c:pt idx="0">
                  <c:v>State Codes</c:v>
                </c:pt>
              </c:strCache>
            </c:strRef>
          </c:tx>
          <c:spPr>
            <a:solidFill>
              <a:schemeClr val="accent1">
                <a:lumMod val="50000"/>
              </a:schemeClr>
            </a:solidFill>
          </c:spPr>
          <c:invertIfNegative val="0"/>
          <c:cat>
            <c:numRef>
              <c:f>Sheet1!$A$2:$A$38</c:f>
              <c:numCache>
                <c:formatCode>General</c:formatCode>
                <c:ptCount val="3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numCache>
            </c:numRef>
          </c:cat>
          <c:val>
            <c:numRef>
              <c:f>Sheet1!$D$2:$D$38</c:f>
              <c:numCache>
                <c:formatCode>General</c:formatCode>
                <c:ptCount val="37"/>
                <c:pt idx="0">
                  <c:v>0</c:v>
                </c:pt>
                <c:pt idx="1">
                  <c:v>0</c:v>
                </c:pt>
                <c:pt idx="2">
                  <c:v>0</c:v>
                </c:pt>
                <c:pt idx="3">
                  <c:v>0</c:v>
                </c:pt>
                <c:pt idx="4">
                  <c:v>0</c:v>
                </c:pt>
                <c:pt idx="5">
                  <c:v>0</c:v>
                </c:pt>
                <c:pt idx="6">
                  <c:v>0</c:v>
                </c:pt>
                <c:pt idx="7">
                  <c:v>0</c:v>
                </c:pt>
                <c:pt idx="8">
                  <c:v>0</c:v>
                </c:pt>
                <c:pt idx="9">
                  <c:v>13.210691968266593</c:v>
                </c:pt>
                <c:pt idx="10">
                  <c:v>25.562297218782028</c:v>
                </c:pt>
                <c:pt idx="11">
                  <c:v>39.720869974802959</c:v>
                </c:pt>
                <c:pt idx="12">
                  <c:v>54.483086374907444</c:v>
                </c:pt>
                <c:pt idx="13">
                  <c:v>66.698671866281444</c:v>
                </c:pt>
                <c:pt idx="14">
                  <c:v>87.393963695340929</c:v>
                </c:pt>
                <c:pt idx="15">
                  <c:v>109.67285806738124</c:v>
                </c:pt>
                <c:pt idx="16">
                  <c:v>134.55381170830637</c:v>
                </c:pt>
                <c:pt idx="17">
                  <c:v>169.23670656594018</c:v>
                </c:pt>
                <c:pt idx="18">
                  <c:v>206.71989968228579</c:v>
                </c:pt>
                <c:pt idx="19">
                  <c:v>249.0280804412148</c:v>
                </c:pt>
                <c:pt idx="20">
                  <c:v>295.4922183180941</c:v>
                </c:pt>
                <c:pt idx="21">
                  <c:v>346.05147812426202</c:v>
                </c:pt>
                <c:pt idx="22">
                  <c:v>393.47534170560499</c:v>
                </c:pt>
                <c:pt idx="23">
                  <c:v>435.16058707507631</c:v>
                </c:pt>
                <c:pt idx="24">
                  <c:v>472.51577070920195</c:v>
                </c:pt>
                <c:pt idx="25">
                  <c:v>516.04542531999141</c:v>
                </c:pt>
                <c:pt idx="26">
                  <c:v>559.74187423074613</c:v>
                </c:pt>
                <c:pt idx="27">
                  <c:v>603.61059177648804</c:v>
                </c:pt>
                <c:pt idx="28">
                  <c:v>647.65723196471447</c:v>
                </c:pt>
                <c:pt idx="29">
                  <c:v>691.88763437240027</c:v>
                </c:pt>
                <c:pt idx="30">
                  <c:v>736.30783023654953</c:v>
                </c:pt>
                <c:pt idx="31">
                  <c:v>780.72802610069834</c:v>
                </c:pt>
                <c:pt idx="32">
                  <c:v>780.76802610069831</c:v>
                </c:pt>
                <c:pt idx="33">
                  <c:v>780.80802610069827</c:v>
                </c:pt>
                <c:pt idx="34">
                  <c:v>783.90802610069829</c:v>
                </c:pt>
                <c:pt idx="35">
                  <c:v>789.10802610069834</c:v>
                </c:pt>
                <c:pt idx="36">
                  <c:v>798.90802610069829</c:v>
                </c:pt>
              </c:numCache>
            </c:numRef>
          </c:val>
        </c:ser>
        <c:ser>
          <c:idx val="3"/>
          <c:order val="3"/>
          <c:tx>
            <c:strRef>
              <c:f>Sheet1!$E$1</c:f>
              <c:strCache>
                <c:ptCount val="1"/>
                <c:pt idx="0">
                  <c:v>Federal Standards</c:v>
                </c:pt>
              </c:strCache>
            </c:strRef>
          </c:tx>
          <c:invertIfNegative val="0"/>
          <c:cat>
            <c:numRef>
              <c:f>Sheet1!$A$2:$A$38</c:f>
              <c:numCache>
                <c:formatCode>General</c:formatCode>
                <c:ptCount val="3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numCache>
            </c:numRef>
          </c:cat>
          <c:val>
            <c:numRef>
              <c:f>Sheet1!$E$2:$E$38</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13.326878256568104</c:v>
                </c:pt>
                <c:pt idx="13">
                  <c:v>25.36677138040157</c:v>
                </c:pt>
                <c:pt idx="14">
                  <c:v>39.016256324319968</c:v>
                </c:pt>
                <c:pt idx="15">
                  <c:v>57.943846960447644</c:v>
                </c:pt>
                <c:pt idx="16">
                  <c:v>89.476379229147625</c:v>
                </c:pt>
                <c:pt idx="17">
                  <c:v>121.94891304637194</c:v>
                </c:pt>
                <c:pt idx="18">
                  <c:v>157.16434445578184</c:v>
                </c:pt>
                <c:pt idx="19">
                  <c:v>196.01162683023546</c:v>
                </c:pt>
                <c:pt idx="20">
                  <c:v>238.51356249259319</c:v>
                </c:pt>
                <c:pt idx="21">
                  <c:v>283.85616951791673</c:v>
                </c:pt>
                <c:pt idx="22">
                  <c:v>330.20400415719365</c:v>
                </c:pt>
                <c:pt idx="23">
                  <c:v>381.18530857930131</c:v>
                </c:pt>
                <c:pt idx="24">
                  <c:v>442.19938914522027</c:v>
                </c:pt>
                <c:pt idx="25">
                  <c:v>480.59080465025284</c:v>
                </c:pt>
                <c:pt idx="26">
                  <c:v>535.49929920241641</c:v>
                </c:pt>
                <c:pt idx="27">
                  <c:v>594.00923184565261</c:v>
                </c:pt>
                <c:pt idx="28">
                  <c:v>652.50120510892646</c:v>
                </c:pt>
                <c:pt idx="29">
                  <c:v>718.61322101609755</c:v>
                </c:pt>
                <c:pt idx="30">
                  <c:v>786.3581166316261</c:v>
                </c:pt>
                <c:pt idx="31">
                  <c:v>854.10301224715613</c:v>
                </c:pt>
                <c:pt idx="32">
                  <c:v>863.41436159114153</c:v>
                </c:pt>
                <c:pt idx="33">
                  <c:v>872.82000993743623</c:v>
                </c:pt>
                <c:pt idx="34">
                  <c:v>882.065383686725</c:v>
                </c:pt>
                <c:pt idx="35">
                  <c:v>891.83464878095992</c:v>
                </c:pt>
                <c:pt idx="36">
                  <c:v>906.81082252377439</c:v>
                </c:pt>
              </c:numCache>
            </c:numRef>
          </c:val>
        </c:ser>
        <c:dLbls>
          <c:showLegendKey val="0"/>
          <c:showVal val="0"/>
          <c:showCatName val="0"/>
          <c:showSerName val="0"/>
          <c:showPercent val="0"/>
          <c:showBubbleSize val="0"/>
        </c:dLbls>
        <c:gapWidth val="150"/>
        <c:overlap val="100"/>
        <c:axId val="100724096"/>
        <c:axId val="102040704"/>
      </c:barChart>
      <c:catAx>
        <c:axId val="100724096"/>
        <c:scaling>
          <c:orientation val="minMax"/>
        </c:scaling>
        <c:delete val="0"/>
        <c:axPos val="b"/>
        <c:numFmt formatCode="General" sourceLinked="1"/>
        <c:majorTickMark val="out"/>
        <c:minorTickMark val="none"/>
        <c:tickLblPos val="nextTo"/>
        <c:crossAx val="102040704"/>
        <c:crosses val="autoZero"/>
        <c:auto val="1"/>
        <c:lblAlgn val="ctr"/>
        <c:lblOffset val="100"/>
        <c:noMultiLvlLbl val="0"/>
      </c:catAx>
      <c:valAx>
        <c:axId val="102040704"/>
        <c:scaling>
          <c:orientation val="minMax"/>
          <c:max val="6000"/>
        </c:scaling>
        <c:delete val="0"/>
        <c:axPos val="l"/>
        <c:majorGridlines/>
        <c:title>
          <c:tx>
            <c:rich>
              <a:bodyPr rot="-5400000" vert="horz"/>
              <a:lstStyle/>
              <a:p>
                <a:pPr>
                  <a:defRPr/>
                </a:pPr>
                <a:r>
                  <a:rPr lang="en-US" dirty="0" smtClean="0"/>
                  <a:t>Cumulative</a:t>
                </a:r>
                <a:r>
                  <a:rPr lang="en-US" baseline="0" dirty="0" smtClean="0"/>
                  <a:t> Savings (aMW)</a:t>
                </a:r>
                <a:endParaRPr lang="en-US" dirty="0"/>
              </a:p>
            </c:rich>
          </c:tx>
          <c:layout>
            <c:manualLayout>
              <c:xMode val="edge"/>
              <c:yMode val="edge"/>
              <c:x val="1.08409886264217E-2"/>
              <c:y val="0.16486259388333491"/>
            </c:manualLayout>
          </c:layout>
          <c:overlay val="0"/>
        </c:title>
        <c:numFmt formatCode="General" sourceLinked="1"/>
        <c:majorTickMark val="out"/>
        <c:minorTickMark val="none"/>
        <c:tickLblPos val="nextTo"/>
        <c:crossAx val="100724096"/>
        <c:crosses val="autoZero"/>
        <c:crossBetween val="between"/>
      </c:valAx>
    </c:plotArea>
    <c:legend>
      <c:legendPos val="r"/>
      <c:layout>
        <c:manualLayout>
          <c:xMode val="edge"/>
          <c:yMode val="edge"/>
          <c:x val="0.1851273451929635"/>
          <c:y val="8.6080906980459226E-2"/>
          <c:w val="0.31950228443666917"/>
          <c:h val="0.31152795548704465"/>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54076207735467"/>
          <c:y val="0.15122887516758246"/>
          <c:w val="0.62848658682511283"/>
          <c:h val="0.75989236956891171"/>
        </c:manualLayout>
      </c:layout>
      <c:pieChart>
        <c:varyColors val="1"/>
        <c:ser>
          <c:idx val="0"/>
          <c:order val="0"/>
          <c:dLbls>
            <c:dLbl>
              <c:idx val="0"/>
              <c:layout>
                <c:manualLayout>
                  <c:x val="-0.15366837158175742"/>
                  <c:y val="0.1490477097620862"/>
                </c:manualLayout>
              </c:layout>
              <c:tx>
                <c:rich>
                  <a:bodyPr/>
                  <a:lstStyle/>
                  <a:p>
                    <a:pPr>
                      <a:defRPr sz="1600">
                        <a:solidFill>
                          <a:schemeClr val="bg1"/>
                        </a:solidFill>
                      </a:defRPr>
                    </a:pPr>
                    <a:r>
                      <a:rPr lang="en-US"/>
                      <a:t>Incentives (EEI), </a:t>
                    </a:r>
                    <a:r>
                      <a:rPr lang="en-US" smtClean="0"/>
                      <a:t/>
                    </a:r>
                    <a:br>
                      <a:rPr lang="en-US" smtClean="0"/>
                    </a:br>
                    <a:r>
                      <a:rPr lang="en-US" smtClean="0"/>
                      <a:t>33</a:t>
                    </a:r>
                    <a:r>
                      <a:rPr lang="en-US"/>
                      <a:t>%</a:t>
                    </a:r>
                  </a:p>
                </c:rich>
              </c:tx>
              <c:spPr/>
              <c:dLblPos val="bestFit"/>
              <c:showLegendKey val="0"/>
              <c:showVal val="1"/>
              <c:showCatName val="1"/>
              <c:showSerName val="0"/>
              <c:showPercent val="0"/>
              <c:showBubbleSize val="0"/>
            </c:dLbl>
            <c:dLbl>
              <c:idx val="1"/>
              <c:spPr/>
              <c:txPr>
                <a:bodyPr/>
                <a:lstStyle/>
                <a:p>
                  <a:pPr>
                    <a:defRPr sz="1600">
                      <a:solidFill>
                        <a:schemeClr val="bg1"/>
                      </a:solidFill>
                    </a:defRPr>
                  </a:pPr>
                  <a:endParaRPr lang="en-US"/>
                </a:p>
              </c:txPr>
              <c:dLblPos val="bestFit"/>
              <c:showLegendKey val="0"/>
              <c:showVal val="1"/>
              <c:showCatName val="1"/>
              <c:showSerName val="0"/>
              <c:showPercent val="0"/>
              <c:showBubbleSize val="0"/>
            </c:dLbl>
            <c:dLbl>
              <c:idx val="2"/>
              <c:layout>
                <c:manualLayout>
                  <c:x val="0.14456210601879893"/>
                  <c:y val="-9.1871137075607484E-2"/>
                </c:manualLayout>
              </c:layout>
              <c:tx>
                <c:rich>
                  <a:bodyPr/>
                  <a:lstStyle/>
                  <a:p>
                    <a:pPr>
                      <a:defRPr sz="1600">
                        <a:solidFill>
                          <a:schemeClr val="bg1"/>
                        </a:solidFill>
                      </a:defRPr>
                    </a:pPr>
                    <a:r>
                      <a:rPr lang="en-US" sz="1600" dirty="0"/>
                      <a:t>Programs and Infrastructure, </a:t>
                    </a:r>
                    <a:r>
                      <a:rPr lang="en-US" sz="1600" dirty="0" smtClean="0"/>
                      <a:t/>
                    </a:r>
                    <a:br>
                      <a:rPr lang="en-US" sz="1600" dirty="0" smtClean="0"/>
                    </a:br>
                    <a:r>
                      <a:rPr lang="en-US" sz="1600" dirty="0" smtClean="0"/>
                      <a:t>15</a:t>
                    </a:r>
                    <a:r>
                      <a:rPr lang="en-US" sz="1600" dirty="0"/>
                      <a:t>%</a:t>
                    </a:r>
                    <a:endParaRPr lang="en-US" dirty="0"/>
                  </a:p>
                </c:rich>
              </c:tx>
              <c:spPr/>
              <c:dLblPos val="bestFit"/>
              <c:showLegendKey val="0"/>
              <c:showVal val="1"/>
              <c:showCatName val="1"/>
              <c:showSerName val="0"/>
              <c:showPercent val="0"/>
              <c:showBubbleSize val="0"/>
            </c:dLbl>
            <c:dLbl>
              <c:idx val="3"/>
              <c:spPr/>
              <c:txPr>
                <a:bodyPr/>
                <a:lstStyle/>
                <a:p>
                  <a:pPr>
                    <a:defRPr sz="1600">
                      <a:solidFill>
                        <a:schemeClr val="tx1"/>
                      </a:solidFill>
                    </a:defRPr>
                  </a:pPr>
                  <a:endParaRPr lang="en-US"/>
                </a:p>
              </c:txPr>
              <c:dLblPos val="bestFit"/>
              <c:showLegendKey val="0"/>
              <c:showVal val="1"/>
              <c:showCatName val="1"/>
              <c:showSerName val="0"/>
              <c:showPercent val="0"/>
              <c:showBubbleSize val="0"/>
            </c:dLbl>
            <c:dLbl>
              <c:idx val="4"/>
              <c:layout>
                <c:manualLayout>
                  <c:x val="-0.10547098279381743"/>
                  <c:y val="0.18340276013885362"/>
                </c:manualLayout>
              </c:layout>
              <c:dLblPos val="bestFit"/>
              <c:showLegendKey val="0"/>
              <c:showVal val="1"/>
              <c:showCatName val="1"/>
              <c:showSerName val="0"/>
              <c:showPercent val="0"/>
              <c:showBubbleSize val="0"/>
            </c:dLbl>
            <c:dLbl>
              <c:idx val="5"/>
              <c:layout>
                <c:manualLayout>
                  <c:x val="-0.15677344819077102"/>
                  <c:y val="0.19644208788417578"/>
                </c:manualLayout>
              </c:layout>
              <c:dLblPos val="bestFit"/>
              <c:showLegendKey val="0"/>
              <c:showVal val="1"/>
              <c:showCatName val="1"/>
              <c:showSerName val="0"/>
              <c:showPercent val="0"/>
              <c:showBubbleSize val="0"/>
            </c:dLbl>
            <c:dLbl>
              <c:idx val="6"/>
              <c:layout>
                <c:manualLayout>
                  <c:x val="-0.22542880857841488"/>
                  <c:y val="0.12346350859368385"/>
                </c:manualLayout>
              </c:layout>
              <c:dLblPos val="bestFit"/>
              <c:showLegendKey val="0"/>
              <c:showVal val="1"/>
              <c:showCatName val="1"/>
              <c:showSerName val="0"/>
              <c:showPercent val="0"/>
              <c:showBubbleSize val="0"/>
            </c:dLbl>
            <c:dLbl>
              <c:idx val="7"/>
              <c:layout>
                <c:manualLayout>
                  <c:x val="-0.32772960270991769"/>
                  <c:y val="6.292015917365168E-2"/>
                </c:manualLayout>
              </c:layout>
              <c:spPr/>
              <c:txPr>
                <a:bodyPr/>
                <a:lstStyle/>
                <a:p>
                  <a:pPr>
                    <a:defRPr sz="1400"/>
                  </a:pPr>
                  <a:endParaRPr lang="en-US"/>
                </a:p>
              </c:txPr>
              <c:dLblPos val="bestFit"/>
              <c:showLegendKey val="0"/>
              <c:showVal val="1"/>
              <c:showCatName val="1"/>
              <c:showSerName val="0"/>
              <c:showPercent val="0"/>
              <c:showBubbleSize val="0"/>
            </c:dLbl>
            <c:txPr>
              <a:bodyPr/>
              <a:lstStyle/>
              <a:p>
                <a:pPr>
                  <a:defRPr sz="1600"/>
                </a:pPr>
                <a:endParaRPr lang="en-US"/>
              </a:p>
            </c:txPr>
            <c:dLblPos val="bestFit"/>
            <c:showLegendKey val="0"/>
            <c:showVal val="1"/>
            <c:showCatName val="1"/>
            <c:showSerName val="0"/>
            <c:showPercent val="0"/>
            <c:showBubbleSize val="0"/>
            <c:showLeaderLines val="1"/>
          </c:dLbls>
          <c:cat>
            <c:strRef>
              <c:f>Sheet1!$A$1:$A$8</c:f>
              <c:strCache>
                <c:ptCount val="8"/>
                <c:pt idx="0">
                  <c:v>Incentives (EEI)</c:v>
                </c:pt>
                <c:pt idx="1">
                  <c:v>Debt Service and Legacy</c:v>
                </c:pt>
                <c:pt idx="2">
                  <c:v>Programs and Infrastructure</c:v>
                </c:pt>
                <c:pt idx="3">
                  <c:v>Reimbursable</c:v>
                </c:pt>
                <c:pt idx="4">
                  <c:v>NEEA Grant</c:v>
                </c:pt>
                <c:pt idx="5">
                  <c:v>Agency Services</c:v>
                </c:pt>
                <c:pt idx="6">
                  <c:v>Federal Staff</c:v>
                </c:pt>
                <c:pt idx="7">
                  <c:v>Low Income and Tribal Weatherization Grants</c:v>
                </c:pt>
              </c:strCache>
            </c:strRef>
          </c:cat>
          <c:val>
            <c:numRef>
              <c:f>Sheet1!$B$1:$B$8</c:f>
              <c:numCache>
                <c:formatCode>0%</c:formatCode>
                <c:ptCount val="8"/>
                <c:pt idx="0">
                  <c:v>0.33</c:v>
                </c:pt>
                <c:pt idx="1">
                  <c:v>0.28000000000000003</c:v>
                </c:pt>
                <c:pt idx="2">
                  <c:v>0.15</c:v>
                </c:pt>
                <c:pt idx="3">
                  <c:v>7.0000000000000007E-2</c:v>
                </c:pt>
                <c:pt idx="4">
                  <c:v>0.06</c:v>
                </c:pt>
                <c:pt idx="5">
                  <c:v>0.05</c:v>
                </c:pt>
                <c:pt idx="6">
                  <c:v>0.04</c:v>
                </c:pt>
                <c:pt idx="7">
                  <c:v>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Sheet1!$E$58</c:f>
              <c:strCache>
                <c:ptCount val="1"/>
                <c:pt idx="0">
                  <c:v>BPA </c:v>
                </c:pt>
              </c:strCache>
            </c:strRef>
          </c:tx>
          <c:val>
            <c:numRef>
              <c:f>Sheet1!$F$58</c:f>
              <c:numCache>
                <c:formatCode>General</c:formatCode>
                <c:ptCount val="1"/>
                <c:pt idx="0">
                  <c:v>500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cat>
            <c:strRef>
              <c:f>Sheet1!$H$58:$H$68</c:f>
              <c:strCache>
                <c:ptCount val="11"/>
                <c:pt idx="0">
                  <c:v>Utility A</c:v>
                </c:pt>
                <c:pt idx="1">
                  <c:v>Utility B</c:v>
                </c:pt>
                <c:pt idx="2">
                  <c:v>Utility C</c:v>
                </c:pt>
                <c:pt idx="3">
                  <c:v>Utility D</c:v>
                </c:pt>
                <c:pt idx="4">
                  <c:v>Utility E</c:v>
                </c:pt>
                <c:pt idx="5">
                  <c:v>Utility F</c:v>
                </c:pt>
                <c:pt idx="6">
                  <c:v>Utility G</c:v>
                </c:pt>
                <c:pt idx="7">
                  <c:v>Utility H</c:v>
                </c:pt>
                <c:pt idx="8">
                  <c:v>Utility I</c:v>
                </c:pt>
                <c:pt idx="9">
                  <c:v>Utility J</c:v>
                </c:pt>
                <c:pt idx="10">
                  <c:v>Utility K</c:v>
                </c:pt>
              </c:strCache>
            </c:strRef>
          </c:cat>
          <c:val>
            <c:numRef>
              <c:f>Sheet1!$I$58:$I$68</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E9576-FFD9-4B89-AD96-23B99CE83101}" type="doc">
      <dgm:prSet loTypeId="urn:microsoft.com/office/officeart/2005/8/layout/hProcess11" loCatId="process" qsTypeId="urn:microsoft.com/office/officeart/2005/8/quickstyle/simple1" qsCatId="simple" csTypeId="urn:microsoft.com/office/officeart/2005/8/colors/accent1_2" csCatId="accent1" phldr="1"/>
      <dgm:spPr/>
    </dgm:pt>
    <dgm:pt modelId="{86A26661-308C-4D36-9C3D-E4C48A4F617D}">
      <dgm:prSet phldrT="[Text]"/>
      <dgm:spPr/>
      <dgm:t>
        <a:bodyPr/>
        <a:lstStyle/>
        <a:p>
          <a:r>
            <a:rPr lang="en-US" dirty="0" smtClean="0"/>
            <a:t>NW Power Act</a:t>
          </a:r>
          <a:endParaRPr lang="en-US" dirty="0"/>
        </a:p>
      </dgm:t>
    </dgm:pt>
    <dgm:pt modelId="{A949CBCF-37D8-4114-B7CD-8DC0490DB3BB}" type="parTrans" cxnId="{5338DD7A-095D-4327-BFCB-74BB97110235}">
      <dgm:prSet/>
      <dgm:spPr/>
      <dgm:t>
        <a:bodyPr/>
        <a:lstStyle/>
        <a:p>
          <a:endParaRPr lang="en-US"/>
        </a:p>
      </dgm:t>
    </dgm:pt>
    <dgm:pt modelId="{7C68779D-435B-40AD-9781-6D94731D062C}" type="sibTrans" cxnId="{5338DD7A-095D-4327-BFCB-74BB97110235}">
      <dgm:prSet/>
      <dgm:spPr/>
      <dgm:t>
        <a:bodyPr/>
        <a:lstStyle/>
        <a:p>
          <a:endParaRPr lang="en-US"/>
        </a:p>
      </dgm:t>
    </dgm:pt>
    <dgm:pt modelId="{18E98620-1238-413F-96AE-841D43F0C1E8}">
      <dgm:prSet phldrT="[Text]"/>
      <dgm:spPr/>
      <dgm:t>
        <a:bodyPr/>
        <a:lstStyle/>
        <a:p>
          <a:r>
            <a:rPr lang="en-US" dirty="0" smtClean="0"/>
            <a:t>Regional Dialogue Policy</a:t>
          </a:r>
          <a:endParaRPr lang="en-US" dirty="0"/>
        </a:p>
      </dgm:t>
    </dgm:pt>
    <dgm:pt modelId="{FB64E6D0-8A7E-43F9-A0EC-F2DAB4A098E6}" type="parTrans" cxnId="{B602B89E-5CC2-4B8A-A817-380E2DECCC46}">
      <dgm:prSet/>
      <dgm:spPr/>
      <dgm:t>
        <a:bodyPr/>
        <a:lstStyle/>
        <a:p>
          <a:endParaRPr lang="en-US"/>
        </a:p>
      </dgm:t>
    </dgm:pt>
    <dgm:pt modelId="{BD5DB8FC-97E8-4E81-A435-C6C04A81E006}" type="sibTrans" cxnId="{B602B89E-5CC2-4B8A-A817-380E2DECCC46}">
      <dgm:prSet/>
      <dgm:spPr/>
      <dgm:t>
        <a:bodyPr/>
        <a:lstStyle/>
        <a:p>
          <a:endParaRPr lang="en-US"/>
        </a:p>
      </dgm:t>
    </dgm:pt>
    <dgm:pt modelId="{F291243F-825B-4C80-AE4D-F5881005BA12}">
      <dgm:prSet phldrT="[Text]"/>
      <dgm:spPr/>
      <dgm:t>
        <a:bodyPr/>
        <a:lstStyle/>
        <a:p>
          <a:r>
            <a:rPr lang="en-US" dirty="0" smtClean="0"/>
            <a:t>Post-2011 Design</a:t>
          </a:r>
          <a:endParaRPr lang="en-US" dirty="0"/>
        </a:p>
      </dgm:t>
    </dgm:pt>
    <dgm:pt modelId="{1486CD20-EF37-4C39-9576-8CDBED4E16BB}" type="parTrans" cxnId="{A215C132-8F6D-4B01-9043-6A3D1196B3FC}">
      <dgm:prSet/>
      <dgm:spPr/>
      <dgm:t>
        <a:bodyPr/>
        <a:lstStyle/>
        <a:p>
          <a:endParaRPr lang="en-US"/>
        </a:p>
      </dgm:t>
    </dgm:pt>
    <dgm:pt modelId="{CED3D99A-48E7-452F-BDF3-A0AC36CCB5CA}" type="sibTrans" cxnId="{A215C132-8F6D-4B01-9043-6A3D1196B3FC}">
      <dgm:prSet/>
      <dgm:spPr/>
      <dgm:t>
        <a:bodyPr/>
        <a:lstStyle/>
        <a:p>
          <a:endParaRPr lang="en-US"/>
        </a:p>
      </dgm:t>
    </dgm:pt>
    <dgm:pt modelId="{E5D2C36A-D199-476E-94E6-C09591315329}" type="pres">
      <dgm:prSet presAssocID="{662E9576-FFD9-4B89-AD96-23B99CE83101}" presName="Name0" presStyleCnt="0">
        <dgm:presLayoutVars>
          <dgm:dir/>
          <dgm:resizeHandles val="exact"/>
        </dgm:presLayoutVars>
      </dgm:prSet>
      <dgm:spPr/>
    </dgm:pt>
    <dgm:pt modelId="{F983FFEA-5B3C-478D-A78D-A0364F452007}" type="pres">
      <dgm:prSet presAssocID="{662E9576-FFD9-4B89-AD96-23B99CE83101}" presName="arrow" presStyleLbl="bgShp" presStyleIdx="0" presStyleCnt="1" custScaleX="96721" custScaleY="103125"/>
      <dgm:spPr/>
    </dgm:pt>
    <dgm:pt modelId="{C3998528-F057-400F-80BA-BADDA3CB1E1F}" type="pres">
      <dgm:prSet presAssocID="{662E9576-FFD9-4B89-AD96-23B99CE83101}" presName="points" presStyleCnt="0"/>
      <dgm:spPr/>
    </dgm:pt>
    <dgm:pt modelId="{635310E2-8432-46FF-902A-F179AC707089}" type="pres">
      <dgm:prSet presAssocID="{86A26661-308C-4D36-9C3D-E4C48A4F617D}" presName="compositeA" presStyleCnt="0"/>
      <dgm:spPr/>
    </dgm:pt>
    <dgm:pt modelId="{A183F9FB-4E90-4AB3-B1CB-409E2DAC2D8D}" type="pres">
      <dgm:prSet presAssocID="{86A26661-308C-4D36-9C3D-E4C48A4F617D}" presName="textA" presStyleLbl="revTx" presStyleIdx="0" presStyleCnt="3">
        <dgm:presLayoutVars>
          <dgm:bulletEnabled val="1"/>
        </dgm:presLayoutVars>
      </dgm:prSet>
      <dgm:spPr/>
      <dgm:t>
        <a:bodyPr/>
        <a:lstStyle/>
        <a:p>
          <a:endParaRPr lang="en-US"/>
        </a:p>
      </dgm:t>
    </dgm:pt>
    <dgm:pt modelId="{BDB2E730-284F-4F9C-900B-EA964F271FDE}" type="pres">
      <dgm:prSet presAssocID="{86A26661-308C-4D36-9C3D-E4C48A4F617D}" presName="circleA" presStyleLbl="node1" presStyleIdx="0" presStyleCnt="3"/>
      <dgm:spPr/>
    </dgm:pt>
    <dgm:pt modelId="{545D4702-4206-4473-9A4B-B80A99929607}" type="pres">
      <dgm:prSet presAssocID="{86A26661-308C-4D36-9C3D-E4C48A4F617D}" presName="spaceA" presStyleCnt="0"/>
      <dgm:spPr/>
    </dgm:pt>
    <dgm:pt modelId="{79F4E2B6-9DD9-43FA-A1A4-4D551828932B}" type="pres">
      <dgm:prSet presAssocID="{7C68779D-435B-40AD-9781-6D94731D062C}" presName="space" presStyleCnt="0"/>
      <dgm:spPr/>
    </dgm:pt>
    <dgm:pt modelId="{82F354D8-CAA0-44A3-B458-B86C3A2D1534}" type="pres">
      <dgm:prSet presAssocID="{18E98620-1238-413F-96AE-841D43F0C1E8}" presName="compositeB" presStyleCnt="0"/>
      <dgm:spPr/>
    </dgm:pt>
    <dgm:pt modelId="{E67C22B9-F340-4961-A92A-5F3384C330A1}" type="pres">
      <dgm:prSet presAssocID="{18E98620-1238-413F-96AE-841D43F0C1E8}" presName="textB" presStyleLbl="revTx" presStyleIdx="1" presStyleCnt="3" custLinFactNeighborX="75717" custLinFactNeighborY="-1562">
        <dgm:presLayoutVars>
          <dgm:bulletEnabled val="1"/>
        </dgm:presLayoutVars>
      </dgm:prSet>
      <dgm:spPr/>
      <dgm:t>
        <a:bodyPr/>
        <a:lstStyle/>
        <a:p>
          <a:endParaRPr lang="en-US"/>
        </a:p>
      </dgm:t>
    </dgm:pt>
    <dgm:pt modelId="{37508437-C556-4500-9F66-4D61E77C906F}" type="pres">
      <dgm:prSet presAssocID="{18E98620-1238-413F-96AE-841D43F0C1E8}" presName="circleB" presStyleLbl="node1" presStyleIdx="1" presStyleCnt="3" custLinFactX="201875" custLinFactNeighborX="300000" custLinFactNeighborY="0"/>
      <dgm:spPr/>
    </dgm:pt>
    <dgm:pt modelId="{C437CC24-BD86-4FD2-826A-CABC90E7ABDA}" type="pres">
      <dgm:prSet presAssocID="{18E98620-1238-413F-96AE-841D43F0C1E8}" presName="spaceB" presStyleCnt="0"/>
      <dgm:spPr/>
    </dgm:pt>
    <dgm:pt modelId="{D5B02D8A-4192-4751-BBA7-41317E01E777}" type="pres">
      <dgm:prSet presAssocID="{BD5DB8FC-97E8-4E81-A435-C6C04A81E006}" presName="space" presStyleCnt="0"/>
      <dgm:spPr/>
    </dgm:pt>
    <dgm:pt modelId="{19F5EE79-32AA-459B-9DC4-EFDE868A8E23}" type="pres">
      <dgm:prSet presAssocID="{F291243F-825B-4C80-AE4D-F5881005BA12}" presName="compositeA" presStyleCnt="0"/>
      <dgm:spPr/>
    </dgm:pt>
    <dgm:pt modelId="{9B974787-F747-40B6-8F6A-3E08B44D7F24}" type="pres">
      <dgm:prSet presAssocID="{F291243F-825B-4C80-AE4D-F5881005BA12}" presName="textA" presStyleLbl="revTx" presStyleIdx="2" presStyleCnt="3" custLinFactNeighborX="24413" custLinFactNeighborY="-1563">
        <dgm:presLayoutVars>
          <dgm:bulletEnabled val="1"/>
        </dgm:presLayoutVars>
      </dgm:prSet>
      <dgm:spPr/>
      <dgm:t>
        <a:bodyPr/>
        <a:lstStyle/>
        <a:p>
          <a:endParaRPr lang="en-US"/>
        </a:p>
      </dgm:t>
    </dgm:pt>
    <dgm:pt modelId="{EABF8D1C-0D0E-48B8-BEB1-C0E310D74FE7}" type="pres">
      <dgm:prSet presAssocID="{F291243F-825B-4C80-AE4D-F5881005BA12}" presName="circleA" presStyleLbl="node1" presStyleIdx="2" presStyleCnt="3" custLinFactX="100000" custLinFactNeighborX="117737" custLinFactNeighborY="0"/>
      <dgm:spPr/>
    </dgm:pt>
    <dgm:pt modelId="{46383DB1-5956-44CA-B9AC-F3DBFB0CF73C}" type="pres">
      <dgm:prSet presAssocID="{F291243F-825B-4C80-AE4D-F5881005BA12}" presName="spaceA" presStyleCnt="0"/>
      <dgm:spPr/>
    </dgm:pt>
  </dgm:ptLst>
  <dgm:cxnLst>
    <dgm:cxn modelId="{A215C132-8F6D-4B01-9043-6A3D1196B3FC}" srcId="{662E9576-FFD9-4B89-AD96-23B99CE83101}" destId="{F291243F-825B-4C80-AE4D-F5881005BA12}" srcOrd="2" destOrd="0" parTransId="{1486CD20-EF37-4C39-9576-8CDBED4E16BB}" sibTransId="{CED3D99A-48E7-452F-BDF3-A0AC36CCB5CA}"/>
    <dgm:cxn modelId="{C107ED63-0FF3-429B-9A47-658EFC07245C}" type="presOf" srcId="{662E9576-FFD9-4B89-AD96-23B99CE83101}" destId="{E5D2C36A-D199-476E-94E6-C09591315329}" srcOrd="0" destOrd="0" presId="urn:microsoft.com/office/officeart/2005/8/layout/hProcess11"/>
    <dgm:cxn modelId="{7CDF66B2-5ECF-4DDA-BFAC-06930FB2EE62}" type="presOf" srcId="{86A26661-308C-4D36-9C3D-E4C48A4F617D}" destId="{A183F9FB-4E90-4AB3-B1CB-409E2DAC2D8D}" srcOrd="0" destOrd="0" presId="urn:microsoft.com/office/officeart/2005/8/layout/hProcess11"/>
    <dgm:cxn modelId="{5338DD7A-095D-4327-BFCB-74BB97110235}" srcId="{662E9576-FFD9-4B89-AD96-23B99CE83101}" destId="{86A26661-308C-4D36-9C3D-E4C48A4F617D}" srcOrd="0" destOrd="0" parTransId="{A949CBCF-37D8-4114-B7CD-8DC0490DB3BB}" sibTransId="{7C68779D-435B-40AD-9781-6D94731D062C}"/>
    <dgm:cxn modelId="{B602B89E-5CC2-4B8A-A817-380E2DECCC46}" srcId="{662E9576-FFD9-4B89-AD96-23B99CE83101}" destId="{18E98620-1238-413F-96AE-841D43F0C1E8}" srcOrd="1" destOrd="0" parTransId="{FB64E6D0-8A7E-43F9-A0EC-F2DAB4A098E6}" sibTransId="{BD5DB8FC-97E8-4E81-A435-C6C04A81E006}"/>
    <dgm:cxn modelId="{11037982-2E55-45D6-9EA2-8945A9E86508}" type="presOf" srcId="{F291243F-825B-4C80-AE4D-F5881005BA12}" destId="{9B974787-F747-40B6-8F6A-3E08B44D7F24}" srcOrd="0" destOrd="0" presId="urn:microsoft.com/office/officeart/2005/8/layout/hProcess11"/>
    <dgm:cxn modelId="{616B57FC-E784-4F2E-95DF-374F130912C1}" type="presOf" srcId="{18E98620-1238-413F-96AE-841D43F0C1E8}" destId="{E67C22B9-F340-4961-A92A-5F3384C330A1}" srcOrd="0" destOrd="0" presId="urn:microsoft.com/office/officeart/2005/8/layout/hProcess11"/>
    <dgm:cxn modelId="{6998C5FA-09DC-437E-9476-BF5AD616157C}" type="presParOf" srcId="{E5D2C36A-D199-476E-94E6-C09591315329}" destId="{F983FFEA-5B3C-478D-A78D-A0364F452007}" srcOrd="0" destOrd="0" presId="urn:microsoft.com/office/officeart/2005/8/layout/hProcess11"/>
    <dgm:cxn modelId="{1B08DB86-C181-43B8-B39A-9A5B2EAA8D2A}" type="presParOf" srcId="{E5D2C36A-D199-476E-94E6-C09591315329}" destId="{C3998528-F057-400F-80BA-BADDA3CB1E1F}" srcOrd="1" destOrd="0" presId="urn:microsoft.com/office/officeart/2005/8/layout/hProcess11"/>
    <dgm:cxn modelId="{154C12E9-8851-4980-8317-E5A9EAAF3834}" type="presParOf" srcId="{C3998528-F057-400F-80BA-BADDA3CB1E1F}" destId="{635310E2-8432-46FF-902A-F179AC707089}" srcOrd="0" destOrd="0" presId="urn:microsoft.com/office/officeart/2005/8/layout/hProcess11"/>
    <dgm:cxn modelId="{7C5AEECC-0E8E-4023-8282-D7FFFAAEAF68}" type="presParOf" srcId="{635310E2-8432-46FF-902A-F179AC707089}" destId="{A183F9FB-4E90-4AB3-B1CB-409E2DAC2D8D}" srcOrd="0" destOrd="0" presId="urn:microsoft.com/office/officeart/2005/8/layout/hProcess11"/>
    <dgm:cxn modelId="{569EA3EB-F3C0-48A3-9E69-F0B948308880}" type="presParOf" srcId="{635310E2-8432-46FF-902A-F179AC707089}" destId="{BDB2E730-284F-4F9C-900B-EA964F271FDE}" srcOrd="1" destOrd="0" presId="urn:microsoft.com/office/officeart/2005/8/layout/hProcess11"/>
    <dgm:cxn modelId="{04634483-6E8B-4626-A75F-5E7429C96F4D}" type="presParOf" srcId="{635310E2-8432-46FF-902A-F179AC707089}" destId="{545D4702-4206-4473-9A4B-B80A99929607}" srcOrd="2" destOrd="0" presId="urn:microsoft.com/office/officeart/2005/8/layout/hProcess11"/>
    <dgm:cxn modelId="{86FD5BE2-2AB0-48EA-AA99-85730D9FBC9B}" type="presParOf" srcId="{C3998528-F057-400F-80BA-BADDA3CB1E1F}" destId="{79F4E2B6-9DD9-43FA-A1A4-4D551828932B}" srcOrd="1" destOrd="0" presId="urn:microsoft.com/office/officeart/2005/8/layout/hProcess11"/>
    <dgm:cxn modelId="{1DC3E156-445F-41BA-81A2-0C71BA34B7AD}" type="presParOf" srcId="{C3998528-F057-400F-80BA-BADDA3CB1E1F}" destId="{82F354D8-CAA0-44A3-B458-B86C3A2D1534}" srcOrd="2" destOrd="0" presId="urn:microsoft.com/office/officeart/2005/8/layout/hProcess11"/>
    <dgm:cxn modelId="{B9E5659D-30F3-4272-A74F-2D0C38E033A3}" type="presParOf" srcId="{82F354D8-CAA0-44A3-B458-B86C3A2D1534}" destId="{E67C22B9-F340-4961-A92A-5F3384C330A1}" srcOrd="0" destOrd="0" presId="urn:microsoft.com/office/officeart/2005/8/layout/hProcess11"/>
    <dgm:cxn modelId="{DFA486F5-57A5-4C63-AFF2-01D900549AB1}" type="presParOf" srcId="{82F354D8-CAA0-44A3-B458-B86C3A2D1534}" destId="{37508437-C556-4500-9F66-4D61E77C906F}" srcOrd="1" destOrd="0" presId="urn:microsoft.com/office/officeart/2005/8/layout/hProcess11"/>
    <dgm:cxn modelId="{C349FF67-BB17-40C8-BE13-91BB1FA4F747}" type="presParOf" srcId="{82F354D8-CAA0-44A3-B458-B86C3A2D1534}" destId="{C437CC24-BD86-4FD2-826A-CABC90E7ABDA}" srcOrd="2" destOrd="0" presId="urn:microsoft.com/office/officeart/2005/8/layout/hProcess11"/>
    <dgm:cxn modelId="{C371CEF8-932F-401A-B91E-5C631619D6D6}" type="presParOf" srcId="{C3998528-F057-400F-80BA-BADDA3CB1E1F}" destId="{D5B02D8A-4192-4751-BBA7-41317E01E777}" srcOrd="3" destOrd="0" presId="urn:microsoft.com/office/officeart/2005/8/layout/hProcess11"/>
    <dgm:cxn modelId="{BA367820-97BE-4304-9193-23483FEFA563}" type="presParOf" srcId="{C3998528-F057-400F-80BA-BADDA3CB1E1F}" destId="{19F5EE79-32AA-459B-9DC4-EFDE868A8E23}" srcOrd="4" destOrd="0" presId="urn:microsoft.com/office/officeart/2005/8/layout/hProcess11"/>
    <dgm:cxn modelId="{F4D49B10-1CFD-48F5-8921-914C940434CF}" type="presParOf" srcId="{19F5EE79-32AA-459B-9DC4-EFDE868A8E23}" destId="{9B974787-F747-40B6-8F6A-3E08B44D7F24}" srcOrd="0" destOrd="0" presId="urn:microsoft.com/office/officeart/2005/8/layout/hProcess11"/>
    <dgm:cxn modelId="{E73BA4A0-52F9-4CCF-97AF-4338B435213B}" type="presParOf" srcId="{19F5EE79-32AA-459B-9DC4-EFDE868A8E23}" destId="{EABF8D1C-0D0E-48B8-BEB1-C0E310D74FE7}" srcOrd="1" destOrd="0" presId="urn:microsoft.com/office/officeart/2005/8/layout/hProcess11"/>
    <dgm:cxn modelId="{96BE6671-3DA1-4314-B8E7-63627A748FBF}" type="presParOf" srcId="{19F5EE79-32AA-459B-9DC4-EFDE868A8E23}" destId="{46383DB1-5956-44CA-B9AC-F3DBFB0CF73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A4656-0ED0-4842-8E4F-5CC6C02E8B3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C988761-A984-4D1C-A255-EAFD2ED4C6FB}">
      <dgm:prSet phldrT="[Text]"/>
      <dgm:spPr>
        <a:solidFill>
          <a:srgbClr val="0070C0"/>
        </a:solidFill>
      </dgm:spPr>
      <dgm:t>
        <a:bodyPr/>
        <a:lstStyle/>
        <a:p>
          <a:r>
            <a:rPr lang="en-US" b="1" dirty="0" smtClean="0"/>
            <a:t>Installers</a:t>
          </a:r>
          <a:endParaRPr lang="en-US" b="1" dirty="0"/>
        </a:p>
      </dgm:t>
    </dgm:pt>
    <dgm:pt modelId="{3809F605-8376-4723-96D0-BBBA27EEAE58}" type="parTrans" cxnId="{FF5DC8DD-F5B8-46F7-92E4-3B5FB121E841}">
      <dgm:prSet/>
      <dgm:spPr/>
      <dgm:t>
        <a:bodyPr/>
        <a:lstStyle/>
        <a:p>
          <a:endParaRPr lang="en-US"/>
        </a:p>
      </dgm:t>
    </dgm:pt>
    <dgm:pt modelId="{121B23D7-FFCF-49F5-AEDC-AAC939E2FF43}" type="sibTrans" cxnId="{FF5DC8DD-F5B8-46F7-92E4-3B5FB121E841}">
      <dgm:prSet/>
      <dgm:spPr/>
      <dgm:t>
        <a:bodyPr/>
        <a:lstStyle/>
        <a:p>
          <a:endParaRPr lang="en-US"/>
        </a:p>
      </dgm:t>
    </dgm:pt>
    <dgm:pt modelId="{A157EDB8-AE10-4EE2-8503-DE8AF35198F5}">
      <dgm:prSet phldrT="[Text]"/>
      <dgm:spPr>
        <a:solidFill>
          <a:srgbClr val="0070C0"/>
        </a:solidFill>
      </dgm:spPr>
      <dgm:t>
        <a:bodyPr/>
        <a:lstStyle/>
        <a:p>
          <a:r>
            <a:rPr lang="en-US" b="1" dirty="0" smtClean="0"/>
            <a:t>Manufacturers</a:t>
          </a:r>
          <a:endParaRPr lang="en-US" b="1" dirty="0"/>
        </a:p>
      </dgm:t>
    </dgm:pt>
    <dgm:pt modelId="{648F05B0-1547-435F-AAD9-03BB2FC3360C}" type="parTrans" cxnId="{B8D9278C-8333-44FB-BBE9-31AA262B40C9}">
      <dgm:prSet/>
      <dgm:spPr/>
      <dgm:t>
        <a:bodyPr/>
        <a:lstStyle/>
        <a:p>
          <a:endParaRPr lang="en-US"/>
        </a:p>
      </dgm:t>
    </dgm:pt>
    <dgm:pt modelId="{0503A6F6-4200-4070-8C73-333F8048DF42}" type="sibTrans" cxnId="{B8D9278C-8333-44FB-BBE9-31AA262B40C9}">
      <dgm:prSet/>
      <dgm:spPr/>
      <dgm:t>
        <a:bodyPr/>
        <a:lstStyle/>
        <a:p>
          <a:endParaRPr lang="en-US"/>
        </a:p>
      </dgm:t>
    </dgm:pt>
    <dgm:pt modelId="{17284A9E-74E1-4F79-8D2B-14D27050CFE2}">
      <dgm:prSet phldrT="[Text]"/>
      <dgm:spPr>
        <a:solidFill>
          <a:srgbClr val="0070C0"/>
        </a:solidFill>
      </dgm:spPr>
      <dgm:t>
        <a:bodyPr/>
        <a:lstStyle/>
        <a:p>
          <a:r>
            <a:rPr lang="en-US" b="1" dirty="0" smtClean="0"/>
            <a:t>Retailers</a:t>
          </a:r>
          <a:endParaRPr lang="en-US" b="1" dirty="0"/>
        </a:p>
      </dgm:t>
    </dgm:pt>
    <dgm:pt modelId="{06E7629A-6A43-45BD-85B0-2C3AFBF52E2C}" type="parTrans" cxnId="{AA8A490A-A9C5-41D9-BC6E-62C91661A01A}">
      <dgm:prSet/>
      <dgm:spPr/>
      <dgm:t>
        <a:bodyPr/>
        <a:lstStyle/>
        <a:p>
          <a:endParaRPr lang="en-US"/>
        </a:p>
      </dgm:t>
    </dgm:pt>
    <dgm:pt modelId="{24A7155E-A9A8-4756-B277-4F2F81705F14}" type="sibTrans" cxnId="{AA8A490A-A9C5-41D9-BC6E-62C91661A01A}">
      <dgm:prSet/>
      <dgm:spPr/>
      <dgm:t>
        <a:bodyPr/>
        <a:lstStyle/>
        <a:p>
          <a:endParaRPr lang="en-US"/>
        </a:p>
      </dgm:t>
    </dgm:pt>
    <dgm:pt modelId="{2D7B5352-6FA2-40D2-8F03-CDB049A8088C}" type="pres">
      <dgm:prSet presAssocID="{8E9A4656-0ED0-4842-8E4F-5CC6C02E8B31}" presName="cycle" presStyleCnt="0">
        <dgm:presLayoutVars>
          <dgm:dir/>
          <dgm:resizeHandles val="exact"/>
        </dgm:presLayoutVars>
      </dgm:prSet>
      <dgm:spPr/>
      <dgm:t>
        <a:bodyPr/>
        <a:lstStyle/>
        <a:p>
          <a:endParaRPr lang="en-US"/>
        </a:p>
      </dgm:t>
    </dgm:pt>
    <dgm:pt modelId="{5A28CC35-7115-4B7B-90DE-518D33587F82}" type="pres">
      <dgm:prSet presAssocID="{5C988761-A984-4D1C-A255-EAFD2ED4C6FB}" presName="node" presStyleLbl="node1" presStyleIdx="0" presStyleCnt="3">
        <dgm:presLayoutVars>
          <dgm:bulletEnabled val="1"/>
        </dgm:presLayoutVars>
      </dgm:prSet>
      <dgm:spPr/>
      <dgm:t>
        <a:bodyPr/>
        <a:lstStyle/>
        <a:p>
          <a:endParaRPr lang="en-US"/>
        </a:p>
      </dgm:t>
    </dgm:pt>
    <dgm:pt modelId="{7D62E4C8-EE61-467B-A540-55B54EB51B73}" type="pres">
      <dgm:prSet presAssocID="{121B23D7-FFCF-49F5-AEDC-AAC939E2FF43}" presName="sibTrans" presStyleLbl="sibTrans2D1" presStyleIdx="0" presStyleCnt="3"/>
      <dgm:spPr>
        <a:prstGeom prst="leftRightArrow">
          <a:avLst/>
        </a:prstGeom>
      </dgm:spPr>
      <dgm:t>
        <a:bodyPr/>
        <a:lstStyle/>
        <a:p>
          <a:endParaRPr lang="en-US"/>
        </a:p>
      </dgm:t>
    </dgm:pt>
    <dgm:pt modelId="{152E1E48-AD72-4C59-B2FB-8A8998A6A17A}" type="pres">
      <dgm:prSet presAssocID="{121B23D7-FFCF-49F5-AEDC-AAC939E2FF43}" presName="connectorText" presStyleLbl="sibTrans2D1" presStyleIdx="0" presStyleCnt="3"/>
      <dgm:spPr/>
      <dgm:t>
        <a:bodyPr/>
        <a:lstStyle/>
        <a:p>
          <a:endParaRPr lang="en-US"/>
        </a:p>
      </dgm:t>
    </dgm:pt>
    <dgm:pt modelId="{FE55FCE5-1FCA-48A6-870E-2DE7B07E8841}" type="pres">
      <dgm:prSet presAssocID="{A157EDB8-AE10-4EE2-8503-DE8AF35198F5}" presName="node" presStyleLbl="node1" presStyleIdx="1" presStyleCnt="3">
        <dgm:presLayoutVars>
          <dgm:bulletEnabled val="1"/>
        </dgm:presLayoutVars>
      </dgm:prSet>
      <dgm:spPr/>
      <dgm:t>
        <a:bodyPr/>
        <a:lstStyle/>
        <a:p>
          <a:endParaRPr lang="en-US"/>
        </a:p>
      </dgm:t>
    </dgm:pt>
    <dgm:pt modelId="{10BEBC9A-7CCF-4BD2-8810-9929780B2785}" type="pres">
      <dgm:prSet presAssocID="{0503A6F6-4200-4070-8C73-333F8048DF42}" presName="sibTrans" presStyleLbl="sibTrans2D1" presStyleIdx="1" presStyleCnt="3"/>
      <dgm:spPr>
        <a:prstGeom prst="leftRightArrow">
          <a:avLst/>
        </a:prstGeom>
      </dgm:spPr>
      <dgm:t>
        <a:bodyPr/>
        <a:lstStyle/>
        <a:p>
          <a:endParaRPr lang="en-US"/>
        </a:p>
      </dgm:t>
    </dgm:pt>
    <dgm:pt modelId="{5871AE28-B9FE-4C77-B183-138015191E42}" type="pres">
      <dgm:prSet presAssocID="{0503A6F6-4200-4070-8C73-333F8048DF42}" presName="connectorText" presStyleLbl="sibTrans2D1" presStyleIdx="1" presStyleCnt="3"/>
      <dgm:spPr/>
      <dgm:t>
        <a:bodyPr/>
        <a:lstStyle/>
        <a:p>
          <a:endParaRPr lang="en-US"/>
        </a:p>
      </dgm:t>
    </dgm:pt>
    <dgm:pt modelId="{7FD1C436-DF81-4164-80A3-2ED50EC92917}" type="pres">
      <dgm:prSet presAssocID="{17284A9E-74E1-4F79-8D2B-14D27050CFE2}" presName="node" presStyleLbl="node1" presStyleIdx="2" presStyleCnt="3">
        <dgm:presLayoutVars>
          <dgm:bulletEnabled val="1"/>
        </dgm:presLayoutVars>
      </dgm:prSet>
      <dgm:spPr/>
      <dgm:t>
        <a:bodyPr/>
        <a:lstStyle/>
        <a:p>
          <a:endParaRPr lang="en-US"/>
        </a:p>
      </dgm:t>
    </dgm:pt>
    <dgm:pt modelId="{C8224933-5AA2-42B9-9A7E-C4F33F48C851}" type="pres">
      <dgm:prSet presAssocID="{24A7155E-A9A8-4756-B277-4F2F81705F14}" presName="sibTrans" presStyleLbl="sibTrans2D1" presStyleIdx="2" presStyleCnt="3"/>
      <dgm:spPr>
        <a:prstGeom prst="leftRightArrow">
          <a:avLst/>
        </a:prstGeom>
      </dgm:spPr>
      <dgm:t>
        <a:bodyPr/>
        <a:lstStyle/>
        <a:p>
          <a:endParaRPr lang="en-US"/>
        </a:p>
      </dgm:t>
    </dgm:pt>
    <dgm:pt modelId="{B5C09956-7EBB-4DE2-8A12-4E7233A0B17A}" type="pres">
      <dgm:prSet presAssocID="{24A7155E-A9A8-4756-B277-4F2F81705F14}" presName="connectorText" presStyleLbl="sibTrans2D1" presStyleIdx="2" presStyleCnt="3"/>
      <dgm:spPr/>
      <dgm:t>
        <a:bodyPr/>
        <a:lstStyle/>
        <a:p>
          <a:endParaRPr lang="en-US"/>
        </a:p>
      </dgm:t>
    </dgm:pt>
  </dgm:ptLst>
  <dgm:cxnLst>
    <dgm:cxn modelId="{FF5DC8DD-F5B8-46F7-92E4-3B5FB121E841}" srcId="{8E9A4656-0ED0-4842-8E4F-5CC6C02E8B31}" destId="{5C988761-A984-4D1C-A255-EAFD2ED4C6FB}" srcOrd="0" destOrd="0" parTransId="{3809F605-8376-4723-96D0-BBBA27EEAE58}" sibTransId="{121B23D7-FFCF-49F5-AEDC-AAC939E2FF43}"/>
    <dgm:cxn modelId="{AA8A490A-A9C5-41D9-BC6E-62C91661A01A}" srcId="{8E9A4656-0ED0-4842-8E4F-5CC6C02E8B31}" destId="{17284A9E-74E1-4F79-8D2B-14D27050CFE2}" srcOrd="2" destOrd="0" parTransId="{06E7629A-6A43-45BD-85B0-2C3AFBF52E2C}" sibTransId="{24A7155E-A9A8-4756-B277-4F2F81705F14}"/>
    <dgm:cxn modelId="{27C7C07A-41A8-4DDF-B8ED-CC4A0B43EB99}" type="presOf" srcId="{24A7155E-A9A8-4756-B277-4F2F81705F14}" destId="{B5C09956-7EBB-4DE2-8A12-4E7233A0B17A}" srcOrd="1" destOrd="0" presId="urn:microsoft.com/office/officeart/2005/8/layout/cycle2"/>
    <dgm:cxn modelId="{238FBD5E-6904-40C0-99E3-FB322C930168}" type="presOf" srcId="{121B23D7-FFCF-49F5-AEDC-AAC939E2FF43}" destId="{7D62E4C8-EE61-467B-A540-55B54EB51B73}" srcOrd="0" destOrd="0" presId="urn:microsoft.com/office/officeart/2005/8/layout/cycle2"/>
    <dgm:cxn modelId="{3261BE6A-36E3-438D-81D5-20ACDC1FFF7A}" type="presOf" srcId="{24A7155E-A9A8-4756-B277-4F2F81705F14}" destId="{C8224933-5AA2-42B9-9A7E-C4F33F48C851}" srcOrd="0" destOrd="0" presId="urn:microsoft.com/office/officeart/2005/8/layout/cycle2"/>
    <dgm:cxn modelId="{B8D9278C-8333-44FB-BBE9-31AA262B40C9}" srcId="{8E9A4656-0ED0-4842-8E4F-5CC6C02E8B31}" destId="{A157EDB8-AE10-4EE2-8503-DE8AF35198F5}" srcOrd="1" destOrd="0" parTransId="{648F05B0-1547-435F-AAD9-03BB2FC3360C}" sibTransId="{0503A6F6-4200-4070-8C73-333F8048DF42}"/>
    <dgm:cxn modelId="{B137657D-14AE-4AEB-BDFE-26C8887375C6}" type="presOf" srcId="{8E9A4656-0ED0-4842-8E4F-5CC6C02E8B31}" destId="{2D7B5352-6FA2-40D2-8F03-CDB049A8088C}" srcOrd="0" destOrd="0" presId="urn:microsoft.com/office/officeart/2005/8/layout/cycle2"/>
    <dgm:cxn modelId="{221C341B-3A99-4336-A1CA-F632F0378FDD}" type="presOf" srcId="{0503A6F6-4200-4070-8C73-333F8048DF42}" destId="{5871AE28-B9FE-4C77-B183-138015191E42}" srcOrd="1" destOrd="0" presId="urn:microsoft.com/office/officeart/2005/8/layout/cycle2"/>
    <dgm:cxn modelId="{E1B45193-FC0E-475B-ADD8-CE03A05320F8}" type="presOf" srcId="{17284A9E-74E1-4F79-8D2B-14D27050CFE2}" destId="{7FD1C436-DF81-4164-80A3-2ED50EC92917}" srcOrd="0" destOrd="0" presId="urn:microsoft.com/office/officeart/2005/8/layout/cycle2"/>
    <dgm:cxn modelId="{410880AD-A4FB-4C9B-AA94-FD5AA026BF64}" type="presOf" srcId="{5C988761-A984-4D1C-A255-EAFD2ED4C6FB}" destId="{5A28CC35-7115-4B7B-90DE-518D33587F82}" srcOrd="0" destOrd="0" presId="urn:microsoft.com/office/officeart/2005/8/layout/cycle2"/>
    <dgm:cxn modelId="{1FD737DD-4097-4100-8E4F-94285D4F257D}" type="presOf" srcId="{0503A6F6-4200-4070-8C73-333F8048DF42}" destId="{10BEBC9A-7CCF-4BD2-8810-9929780B2785}" srcOrd="0" destOrd="0" presId="urn:microsoft.com/office/officeart/2005/8/layout/cycle2"/>
    <dgm:cxn modelId="{35E1A5C2-6890-4B55-841B-1D10F1A0EA76}" type="presOf" srcId="{A157EDB8-AE10-4EE2-8503-DE8AF35198F5}" destId="{FE55FCE5-1FCA-48A6-870E-2DE7B07E8841}" srcOrd="0" destOrd="0" presId="urn:microsoft.com/office/officeart/2005/8/layout/cycle2"/>
    <dgm:cxn modelId="{886928E7-F0BB-45FF-90B8-A7FE2493EFD0}" type="presOf" srcId="{121B23D7-FFCF-49F5-AEDC-AAC939E2FF43}" destId="{152E1E48-AD72-4C59-B2FB-8A8998A6A17A}" srcOrd="1" destOrd="0" presId="urn:microsoft.com/office/officeart/2005/8/layout/cycle2"/>
    <dgm:cxn modelId="{B2C29710-2C3E-4D2C-8811-C69145564FBE}" type="presParOf" srcId="{2D7B5352-6FA2-40D2-8F03-CDB049A8088C}" destId="{5A28CC35-7115-4B7B-90DE-518D33587F82}" srcOrd="0" destOrd="0" presId="urn:microsoft.com/office/officeart/2005/8/layout/cycle2"/>
    <dgm:cxn modelId="{82FB7521-75D4-48D1-ABFB-1CF9A4B1D330}" type="presParOf" srcId="{2D7B5352-6FA2-40D2-8F03-CDB049A8088C}" destId="{7D62E4C8-EE61-467B-A540-55B54EB51B73}" srcOrd="1" destOrd="0" presId="urn:microsoft.com/office/officeart/2005/8/layout/cycle2"/>
    <dgm:cxn modelId="{69001BB9-8B2E-48DE-A5D6-5531755BA91B}" type="presParOf" srcId="{7D62E4C8-EE61-467B-A540-55B54EB51B73}" destId="{152E1E48-AD72-4C59-B2FB-8A8998A6A17A}" srcOrd="0" destOrd="0" presId="urn:microsoft.com/office/officeart/2005/8/layout/cycle2"/>
    <dgm:cxn modelId="{B71EACE4-3D16-46D1-BB98-B6C22CB6C579}" type="presParOf" srcId="{2D7B5352-6FA2-40D2-8F03-CDB049A8088C}" destId="{FE55FCE5-1FCA-48A6-870E-2DE7B07E8841}" srcOrd="2" destOrd="0" presId="urn:microsoft.com/office/officeart/2005/8/layout/cycle2"/>
    <dgm:cxn modelId="{7A361FA4-85AF-49F7-A08C-405B29D32D15}" type="presParOf" srcId="{2D7B5352-6FA2-40D2-8F03-CDB049A8088C}" destId="{10BEBC9A-7CCF-4BD2-8810-9929780B2785}" srcOrd="3" destOrd="0" presId="urn:microsoft.com/office/officeart/2005/8/layout/cycle2"/>
    <dgm:cxn modelId="{BDFD637B-B501-4457-8DF4-161C2CCF9446}" type="presParOf" srcId="{10BEBC9A-7CCF-4BD2-8810-9929780B2785}" destId="{5871AE28-B9FE-4C77-B183-138015191E42}" srcOrd="0" destOrd="0" presId="urn:microsoft.com/office/officeart/2005/8/layout/cycle2"/>
    <dgm:cxn modelId="{BA062D3C-82F5-4565-ADEB-A417CFDB17ED}" type="presParOf" srcId="{2D7B5352-6FA2-40D2-8F03-CDB049A8088C}" destId="{7FD1C436-DF81-4164-80A3-2ED50EC92917}" srcOrd="4" destOrd="0" presId="urn:microsoft.com/office/officeart/2005/8/layout/cycle2"/>
    <dgm:cxn modelId="{5535D655-6BD5-4425-9618-7ADCDEB56E47}" type="presParOf" srcId="{2D7B5352-6FA2-40D2-8F03-CDB049A8088C}" destId="{C8224933-5AA2-42B9-9A7E-C4F33F48C851}" srcOrd="5" destOrd="0" presId="urn:microsoft.com/office/officeart/2005/8/layout/cycle2"/>
    <dgm:cxn modelId="{3E6B4921-83DE-4009-AA91-02A9A3FCDD6C}" type="presParOf" srcId="{C8224933-5AA2-42B9-9A7E-C4F33F48C851}" destId="{B5C09956-7EBB-4DE2-8A12-4E7233A0B17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FFEA-5B3C-478D-A78D-A0364F452007}">
      <dsp:nvSpPr>
        <dsp:cNvPr id="0" name=""/>
        <dsp:cNvSpPr/>
      </dsp:nvSpPr>
      <dsp:spPr>
        <a:xfrm>
          <a:off x="226579" y="1193799"/>
          <a:ext cx="8991571" cy="16764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83F9FB-4E90-4AB3-B1CB-409E2DAC2D8D}">
      <dsp:nvSpPr>
        <dsp:cNvPr id="0" name=""/>
        <dsp:cNvSpPr/>
      </dsp:nvSpPr>
      <dsp:spPr>
        <a:xfrm>
          <a:off x="78249" y="0"/>
          <a:ext cx="269631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a:lnSpc>
              <a:spcPct val="90000"/>
            </a:lnSpc>
            <a:spcBef>
              <a:spcPct val="0"/>
            </a:spcBef>
            <a:spcAft>
              <a:spcPct val="35000"/>
            </a:spcAft>
          </a:pPr>
          <a:r>
            <a:rPr lang="en-US" sz="2900" kern="1200" dirty="0" smtClean="0"/>
            <a:t>NW Power Act</a:t>
          </a:r>
          <a:endParaRPr lang="en-US" sz="2900" kern="1200" dirty="0"/>
        </a:p>
      </dsp:txBody>
      <dsp:txXfrm>
        <a:off x="78249" y="0"/>
        <a:ext cx="2696319" cy="1625600"/>
      </dsp:txXfrm>
    </dsp:sp>
    <dsp:sp modelId="{BDB2E730-284F-4F9C-900B-EA964F271FDE}">
      <dsp:nvSpPr>
        <dsp:cNvPr id="0" name=""/>
        <dsp:cNvSpPr/>
      </dsp:nvSpPr>
      <dsp:spPr>
        <a:xfrm>
          <a:off x="122320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C22B9-F340-4961-A92A-5F3384C330A1}">
      <dsp:nvSpPr>
        <dsp:cNvPr id="0" name=""/>
        <dsp:cNvSpPr/>
      </dsp:nvSpPr>
      <dsp:spPr>
        <a:xfrm>
          <a:off x="4950956" y="2413008"/>
          <a:ext cx="269631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sz="2900" kern="1200" dirty="0" smtClean="0"/>
            <a:t>Regional Dialogue Policy</a:t>
          </a:r>
          <a:endParaRPr lang="en-US" sz="2900" kern="1200" dirty="0"/>
        </a:p>
      </dsp:txBody>
      <dsp:txXfrm>
        <a:off x="4950956" y="2413008"/>
        <a:ext cx="2696319" cy="1625600"/>
      </dsp:txXfrm>
    </dsp:sp>
    <dsp:sp modelId="{37508437-C556-4500-9F66-4D61E77C906F}">
      <dsp:nvSpPr>
        <dsp:cNvPr id="0" name=""/>
        <dsp:cNvSpPr/>
      </dsp:nvSpPr>
      <dsp:spPr>
        <a:xfrm>
          <a:off x="6093964"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74787-F747-40B6-8F6A-3E08B44D7F24}">
      <dsp:nvSpPr>
        <dsp:cNvPr id="0" name=""/>
        <dsp:cNvSpPr/>
      </dsp:nvSpPr>
      <dsp:spPr>
        <a:xfrm>
          <a:off x="6398772" y="0"/>
          <a:ext cx="269631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a:lnSpc>
              <a:spcPct val="90000"/>
            </a:lnSpc>
            <a:spcBef>
              <a:spcPct val="0"/>
            </a:spcBef>
            <a:spcAft>
              <a:spcPct val="35000"/>
            </a:spcAft>
          </a:pPr>
          <a:r>
            <a:rPr lang="en-US" sz="2900" kern="1200" dirty="0" smtClean="0"/>
            <a:t>Post-2011 Design</a:t>
          </a:r>
          <a:endParaRPr lang="en-US" sz="2900" kern="1200" dirty="0"/>
        </a:p>
      </dsp:txBody>
      <dsp:txXfrm>
        <a:off x="6398772" y="0"/>
        <a:ext cx="2696319" cy="1625600"/>
      </dsp:txXfrm>
    </dsp:sp>
    <dsp:sp modelId="{EABF8D1C-0D0E-48B8-BEB1-C0E310D74FE7}">
      <dsp:nvSpPr>
        <dsp:cNvPr id="0" name=""/>
        <dsp:cNvSpPr/>
      </dsp:nvSpPr>
      <dsp:spPr>
        <a:xfrm>
          <a:off x="777036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0.38333</cdr:x>
      <cdr:y>0.37838</cdr:y>
    </cdr:from>
    <cdr:to>
      <cdr:x>0.66666</cdr:x>
      <cdr:y>0.62675</cdr:y>
    </cdr:to>
    <cdr:sp macro="" textlink="">
      <cdr:nvSpPr>
        <cdr:cNvPr id="2" name="TextBox 1"/>
        <cdr:cNvSpPr txBox="1"/>
      </cdr:nvSpPr>
      <cdr:spPr>
        <a:xfrm xmlns:a="http://schemas.openxmlformats.org/drawingml/2006/main">
          <a:off x="1752600" y="1066800"/>
          <a:ext cx="1295385" cy="7002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000" b="1" dirty="0" smtClean="0">
              <a:solidFill>
                <a:schemeClr val="bg1"/>
              </a:solidFill>
            </a:rPr>
            <a:t>BPA</a:t>
          </a:r>
          <a:endParaRPr lang="en-US" sz="40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734DFD-218A-47B8-83E1-7A8CEFFF9FCA}" type="datetimeFigureOut">
              <a:rPr lang="en-US" smtClean="0"/>
              <a:t>3/3/2016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8593BF-DE0C-4C87-AC3D-0A189E42EA2F}" type="datetimeFigureOut">
              <a:rPr lang="en-US" smtClean="0"/>
              <a:t>3/3/2016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a:t>
            </a:fld>
            <a:endParaRPr lang="en-US"/>
          </a:p>
        </p:txBody>
      </p:sp>
    </p:spTree>
    <p:extLst>
      <p:ext uri="{BB962C8B-B14F-4D97-AF65-F5344CB8AC3E}">
        <p14:creationId xmlns:p14="http://schemas.microsoft.com/office/powerpoint/2010/main" val="79117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Helvetica Neue"/>
              </a:rPr>
              <a:t>The question that get’s asked most often</a:t>
            </a:r>
            <a:r>
              <a:rPr lang="en-US" altLang="en-US" baseline="0" dirty="0" smtClean="0">
                <a:ea typeface="Helvetica Neue"/>
              </a:rPr>
              <a:t> is why do we put one dollar in and get less than a dollar out.  That is one of the fundamental issues we are here to resolve, and I want to address it head on. Essentially the answer is w</a:t>
            </a:r>
            <a:r>
              <a:rPr lang="en-US" sz="1200" kern="1200" dirty="0" smtClean="0">
                <a:solidFill>
                  <a:schemeClr val="tx1"/>
                </a:solidFill>
                <a:effectLst/>
                <a:latin typeface="+mn-lt"/>
                <a:ea typeface="+mn-ea"/>
                <a:cs typeface="+mn-cs"/>
              </a:rPr>
              <a:t>e turn your $s into services beyond the Energy Efficiency Incentive that utilities use to provide value to their end users, and in doing so we best</a:t>
            </a:r>
            <a:r>
              <a:rPr lang="en-US" sz="1200" kern="1200" baseline="0" dirty="0" smtClean="0">
                <a:solidFill>
                  <a:schemeClr val="tx1"/>
                </a:solidFill>
                <a:effectLst/>
                <a:latin typeface="+mn-lt"/>
                <a:ea typeface="+mn-ea"/>
                <a:cs typeface="+mn-cs"/>
              </a:rPr>
              <a:t> accomplish our mission.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10</a:t>
            </a:fld>
            <a:endParaRPr lang="en-US"/>
          </a:p>
        </p:txBody>
      </p:sp>
    </p:spTree>
    <p:extLst>
      <p:ext uri="{BB962C8B-B14F-4D97-AF65-F5344CB8AC3E}">
        <p14:creationId xmlns:p14="http://schemas.microsoft.com/office/powerpoint/2010/main" val="163858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regional entity, BPA is uniquely situated to support a regional efficiency acquisition effort</a:t>
            </a:r>
          </a:p>
          <a:p>
            <a:endParaRPr lang="en-US" baseline="0" dirty="0" smtClean="0"/>
          </a:p>
          <a:p>
            <a:r>
              <a:rPr lang="en-US" baseline="0" dirty="0" smtClean="0"/>
              <a:t>We create economies of scale that would otherwise be unachievable in individual service territories reducing cost for everyone.</a:t>
            </a:r>
          </a:p>
          <a:p>
            <a:endParaRPr lang="en-US" baseline="0" dirty="0" smtClean="0"/>
          </a:p>
          <a:p>
            <a:r>
              <a:rPr lang="en-US" baseline="0" dirty="0" smtClean="0"/>
              <a:t>We create the program consistency necessary for market actors to effectively implement efficiency programs across service territories.</a:t>
            </a:r>
          </a:p>
          <a:p>
            <a:endParaRPr lang="en-US" baseline="0" dirty="0" smtClean="0"/>
          </a:p>
          <a:p>
            <a:r>
              <a:rPr lang="en-US" baseline="0" dirty="0" smtClean="0"/>
              <a:t>And, we can centralize the rigorous before, during, and after implementation work to ensure the resource we are acquiring is reliable.  </a:t>
            </a:r>
          </a:p>
          <a:p>
            <a:endParaRPr lang="en-US" baseline="0" dirty="0" smtClean="0"/>
          </a:p>
          <a:p>
            <a:r>
              <a:rPr lang="en-US" baseline="0" dirty="0" smtClean="0"/>
              <a:t>I’d like to provide a bit more detail on each of these functions and how we see our role in the region.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11</a:t>
            </a:fld>
            <a:endParaRPr lang="en-US"/>
          </a:p>
        </p:txBody>
      </p:sp>
    </p:spTree>
    <p:extLst>
      <p:ext uri="{BB962C8B-B14F-4D97-AF65-F5344CB8AC3E}">
        <p14:creationId xmlns:p14="http://schemas.microsoft.com/office/powerpoint/2010/main" val="415006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Helvetica Neue Bold"/>
              <a:buNone/>
            </a:pPr>
            <a:r>
              <a:rPr lang="en-US" altLang="en-US" dirty="0" smtClean="0"/>
              <a:t>The first</a:t>
            </a:r>
            <a:r>
              <a:rPr lang="en-US" altLang="en-US" baseline="0" dirty="0" smtClean="0"/>
              <a:t> place I’d like to focus on is economies of scale</a:t>
            </a:r>
          </a:p>
          <a:p>
            <a:pPr>
              <a:buFont typeface="Helvetica Neue Bold"/>
              <a:buNone/>
            </a:pPr>
            <a:endParaRPr lang="en-US" altLang="en-US" baseline="0" dirty="0" smtClean="0"/>
          </a:p>
          <a:p>
            <a:pPr>
              <a:buFont typeface="Helvetica Neue Bold"/>
              <a:buNone/>
            </a:pPr>
            <a:r>
              <a:rPr lang="en-US" altLang="en-US" dirty="0" smtClean="0"/>
              <a:t>By centralizing cost and effort</a:t>
            </a:r>
            <a:r>
              <a:rPr lang="en-US" altLang="en-US" baseline="0" dirty="0" smtClean="0"/>
              <a:t> BPA can provide services for everyone at a lower cost to us all.  </a:t>
            </a:r>
          </a:p>
          <a:p>
            <a:pPr>
              <a:buFont typeface="Helvetica Neue Bold"/>
              <a:buNone/>
            </a:pPr>
            <a:endParaRPr lang="en-US" altLang="en-US" baseline="0" dirty="0" smtClean="0"/>
          </a:p>
          <a:p>
            <a:pPr>
              <a:buFont typeface="Helvetica Neue Bold"/>
              <a:buNone/>
            </a:pPr>
            <a:r>
              <a:rPr lang="en-US" altLang="en-US" baseline="0" dirty="0" smtClean="0"/>
              <a:t>I think one of the best examples of this is our Energy Smart Industrial program.  This provides the deep technical and engineering know how necessary to work with industrial customers to achieve large scale energy efficiency.  It would simply be cost prohibitive for each utility to employ the resources necessary to achieve the same results</a:t>
            </a:r>
            <a:endParaRPr lang="en-US" altLang="en-US" dirty="0" smtClean="0"/>
          </a:p>
          <a:p>
            <a:pPr>
              <a:buFont typeface="Helvetica Neue Bold"/>
              <a:buNone/>
            </a:pPr>
            <a:endParaRPr lang="en-US" altLang="en-US" dirty="0" smtClean="0"/>
          </a:p>
          <a:p>
            <a:pPr>
              <a:buFont typeface="Helvetica Neue Bold"/>
              <a:buNone/>
            </a:pPr>
            <a:r>
              <a:rPr lang="en-US" altLang="en-US" dirty="0" smtClean="0"/>
              <a:t>This doesn’t just apply to our programs.</a:t>
            </a:r>
            <a:r>
              <a:rPr lang="en-US" altLang="en-US" baseline="0" dirty="0" smtClean="0"/>
              <a:t>  BPA also consolidates and streamlines regional and national work on energy efficiency emerging technology.  BPA can have the specialized staff in place and engage with national and international research efforts necessary to ensure the pipeline is filled with new efficient technology. </a:t>
            </a:r>
          </a:p>
          <a:p>
            <a:pPr>
              <a:buFont typeface="Helvetica Neue Bold"/>
              <a:buNone/>
            </a:pPr>
            <a:endParaRPr lang="en-US" altLang="en-US" baseline="0" dirty="0" smtClean="0"/>
          </a:p>
          <a:p>
            <a:pPr marL="0" marR="0" lvl="1" indent="0" algn="l" defTabSz="914400" rtl="0" eaLnBrk="1" fontAlgn="auto" latinLnBrk="0" hangingPunct="1">
              <a:lnSpc>
                <a:spcPct val="100000"/>
              </a:lnSpc>
              <a:spcBef>
                <a:spcPts val="0"/>
              </a:spcBef>
              <a:spcAft>
                <a:spcPts val="0"/>
              </a:spcAft>
              <a:buClrTx/>
              <a:buSzTx/>
              <a:buFont typeface="Helvetica Neue Bold"/>
              <a:buNone/>
              <a:tabLst/>
              <a:defRPr/>
            </a:pPr>
            <a:endParaRPr lang="en-US" altLang="en-US" dirty="0" smtClean="0"/>
          </a:p>
          <a:p>
            <a:pPr marL="0" marR="0" lvl="1" indent="0" algn="l" defTabSz="914400" rtl="0" eaLnBrk="1" fontAlgn="auto" latinLnBrk="0" hangingPunct="1">
              <a:lnSpc>
                <a:spcPct val="100000"/>
              </a:lnSpc>
              <a:spcBef>
                <a:spcPts val="0"/>
              </a:spcBef>
              <a:spcAft>
                <a:spcPts val="0"/>
              </a:spcAft>
              <a:buClrTx/>
              <a:buSzTx/>
              <a:buFont typeface="Helvetica Neue Bold"/>
              <a:buNone/>
              <a:tabLst/>
              <a:defRPr/>
            </a:pPr>
            <a:endParaRPr lang="en-US" altLang="en-US" dirty="0" smtClean="0"/>
          </a:p>
        </p:txBody>
      </p:sp>
      <p:sp>
        <p:nvSpPr>
          <p:cNvPr id="4" name="Slide Number Placeholder 3"/>
          <p:cNvSpPr>
            <a:spLocks noGrp="1"/>
          </p:cNvSpPr>
          <p:nvPr>
            <p:ph type="sldNum" sz="quarter" idx="10"/>
          </p:nvPr>
        </p:nvSpPr>
        <p:spPr/>
        <p:txBody>
          <a:bodyPr/>
          <a:lstStyle/>
          <a:p>
            <a:fld id="{998AF6E4-792C-457C-A2ED-C81C48D2AA29}" type="slidenum">
              <a:rPr lang="en-US" smtClean="0"/>
              <a:t>12</a:t>
            </a:fld>
            <a:endParaRPr lang="en-US"/>
          </a:p>
        </p:txBody>
      </p:sp>
    </p:spTree>
    <p:extLst>
      <p:ext uri="{BB962C8B-B14F-4D97-AF65-F5344CB8AC3E}">
        <p14:creationId xmlns:p14="http://schemas.microsoft.com/office/powerpoint/2010/main" val="57585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Helvetica Neue Bold"/>
              <a:buNone/>
            </a:pPr>
            <a:r>
              <a:rPr lang="en-US" altLang="en-US" dirty="0" smtClean="0"/>
              <a:t>The world is not constrained by utility service territory.</a:t>
            </a:r>
            <a:r>
              <a:rPr lang="en-US" altLang="en-US" baseline="0" dirty="0" smtClean="0"/>
              <a:t>  Contractors work in multiple territories, business have multiple locations, and people travel to and from on a daily basis.  </a:t>
            </a:r>
            <a:r>
              <a:rPr lang="en-US" altLang="en-US" dirty="0" smtClean="0"/>
              <a:t>By providing</a:t>
            </a:r>
            <a:r>
              <a:rPr lang="en-US" altLang="en-US" baseline="0" dirty="0" smtClean="0"/>
              <a:t> a consistent portfolio of energy efficiency programs across all of public power in the Northwest BPA helps to eliminate the market barriers that would come with a patchwork approach.  It is our goal to provide the consistency and predictability where it is needed while still our utility customers the flexibility and local control to execute </a:t>
            </a:r>
            <a:r>
              <a:rPr lang="en-US" altLang="en-US" baseline="0" dirty="0" err="1" smtClean="0"/>
              <a:t>ee</a:t>
            </a:r>
            <a:r>
              <a:rPr lang="en-US" altLang="en-US" baseline="0" dirty="0" smtClean="0"/>
              <a:t> programs in the way that best serves their end use customers.</a:t>
            </a:r>
          </a:p>
          <a:p>
            <a:pPr>
              <a:buFont typeface="Helvetica Neue Bold"/>
              <a:buNone/>
            </a:pPr>
            <a:endParaRPr lang="en-US" altLang="en-US" baseline="0" dirty="0" smtClean="0"/>
          </a:p>
          <a:p>
            <a:pPr>
              <a:buFont typeface="Helvetica Neue Bold"/>
              <a:buNone/>
            </a:pPr>
            <a:r>
              <a:rPr lang="en-US" altLang="en-US" baseline="0" dirty="0" smtClean="0"/>
              <a:t>One excellent example of this consistency is the BPA lighting calculator.  This is a tool that provides a consistent approach for lighting contractors to use across service territory that allows for an apples to apples approach to lighting across public power.  But it allows utilities the flexibility necessary to control  incentives and program components.</a:t>
            </a:r>
          </a:p>
          <a:p>
            <a:pPr>
              <a:buFont typeface="Helvetica Neue Bold"/>
              <a:buNone/>
            </a:pPr>
            <a:endParaRPr lang="en-US" altLang="en-US" baseline="0" dirty="0" smtClean="0"/>
          </a:p>
          <a:p>
            <a:pPr>
              <a:buFont typeface="Helvetica Neue Bold"/>
              <a:buNone/>
            </a:pPr>
            <a:r>
              <a:rPr lang="en-US" altLang="en-US" baseline="0" dirty="0" smtClean="0"/>
              <a:t>Our Simple Steps Smart Savings allows for a robust retail presence across the region that wouldn’t be possible if individual utilities attempted to work with chains like Home Depot or Fred Meyer to implement their programs.</a:t>
            </a:r>
          </a:p>
          <a:p>
            <a:pPr>
              <a:buFont typeface="Helvetica Neue Bold"/>
              <a:buNone/>
            </a:pPr>
            <a:endParaRPr lang="en-US" altLang="en-US" baseline="0" dirty="0" smtClean="0"/>
          </a:p>
          <a:p>
            <a:pPr>
              <a:buFont typeface="Helvetica Neue Bold"/>
              <a:buNone/>
            </a:pPr>
            <a:r>
              <a:rPr lang="en-US" altLang="en-US" baseline="0" dirty="0" smtClean="0"/>
              <a:t> BPA also provides a consistency in our approach to organizations’ like NEEA.  BY centralizing the support for Market transformation we help public power speak with one voice to ensure we get the most out of the important work that they do.</a:t>
            </a:r>
            <a:endParaRPr lang="en-US" alt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13</a:t>
            </a:fld>
            <a:endParaRPr lang="en-US"/>
          </a:p>
        </p:txBody>
      </p:sp>
    </p:spTree>
    <p:extLst>
      <p:ext uri="{BB962C8B-B14F-4D97-AF65-F5344CB8AC3E}">
        <p14:creationId xmlns:p14="http://schemas.microsoft.com/office/powerpoint/2010/main" val="293373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And the final piece</a:t>
            </a:r>
            <a:r>
              <a:rPr lang="en-US" sz="900" baseline="0" dirty="0" smtClean="0"/>
              <a:t> that often gets left out of the discussion is the work we do to ensure the resource we acquire is reliable.  At it’s core our mission is one of resource acquisition, and just like you would do substantial due diligence before you bought a gas turbine, and regularly evaluate it performance you need to effectively plan and evaluate your efficiency acquisitions.</a:t>
            </a:r>
          </a:p>
          <a:p>
            <a:endParaRPr lang="en-US" sz="900" baseline="0" dirty="0" smtClean="0"/>
          </a:p>
          <a:p>
            <a:r>
              <a:rPr lang="en-US" sz="900" baseline="0" dirty="0" smtClean="0"/>
              <a:t>Broadly speaking you can think of our you can think of our reliability activities in three categories</a:t>
            </a:r>
          </a:p>
          <a:p>
            <a:pPr marL="171450" indent="-171450">
              <a:buFont typeface="Arial" panose="020B0604020202020204" pitchFamily="34" charset="0"/>
              <a:buChar char="•"/>
            </a:pPr>
            <a:r>
              <a:rPr lang="en-US" sz="900" baseline="0" dirty="0" smtClean="0"/>
              <a:t>Measure and program development that happens before installation</a:t>
            </a:r>
          </a:p>
          <a:p>
            <a:pPr marL="171450" indent="-171450">
              <a:buFont typeface="Arial" panose="020B0604020202020204" pitchFamily="34" charset="0"/>
              <a:buChar char="•"/>
            </a:pPr>
            <a:r>
              <a:rPr lang="en-US" sz="900" baseline="0" dirty="0" smtClean="0"/>
              <a:t>Implementation support that happens during, </a:t>
            </a:r>
          </a:p>
          <a:p>
            <a:pPr marL="171450" indent="-171450">
              <a:buFont typeface="Arial" panose="020B0604020202020204" pitchFamily="34" charset="0"/>
              <a:buChar char="•"/>
            </a:pPr>
            <a:r>
              <a:rPr lang="en-US" sz="900" baseline="0" dirty="0" smtClean="0"/>
              <a:t>and evaluation that happens after.  </a:t>
            </a:r>
          </a:p>
          <a:p>
            <a:endParaRPr lang="en-US" sz="900" baseline="0" dirty="0" smtClean="0"/>
          </a:p>
          <a:p>
            <a:r>
              <a:rPr lang="en-US" sz="900" baseline="0" dirty="0" smtClean="0"/>
              <a:t>Measure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As we develop measures and programs we recognize that there are many variables that can affect the reliability of the resource we acquire.  Outcomes can vary dramatically and our level of confidence in the measures we are implementing is variable as well.  We do the research necessary to</a:t>
            </a:r>
            <a:r>
              <a:rPr lang="en-US" sz="900" baseline="0" dirty="0" smtClean="0"/>
              <a:t> develop a portfolio of measures that manage risk while </a:t>
            </a:r>
            <a:r>
              <a:rPr lang="en-US" sz="900" dirty="0" smtClean="0"/>
              <a:t>making utility</a:t>
            </a:r>
            <a:r>
              <a:rPr lang="en-US" sz="900" baseline="0" dirty="0" smtClean="0"/>
              <a:t> </a:t>
            </a:r>
            <a:r>
              <a:rPr lang="en-US" sz="900" dirty="0" smtClean="0"/>
              <a:t>efforts easy</a:t>
            </a:r>
            <a:r>
              <a:rPr lang="en-US" sz="900" baseline="0" dirty="0" smtClean="0"/>
              <a:t> and ensuring overall reliability.</a:t>
            </a:r>
            <a:endParaRPr lang="en-US" sz="900" dirty="0" smtClean="0"/>
          </a:p>
          <a:p>
            <a:pPr defTabSz="931774">
              <a:defRPr/>
            </a:pPr>
            <a:endParaRPr lang="en-US" sz="900" dirty="0" smtClean="0"/>
          </a:p>
          <a:p>
            <a:pPr defTabSz="931774">
              <a:defRPr/>
            </a:pPr>
            <a:r>
              <a:rPr lang="en-US" sz="900" dirty="0" smtClean="0"/>
              <a:t>Implementation</a:t>
            </a:r>
            <a:r>
              <a:rPr lang="en-US" sz="900" baseline="0" dirty="0" smtClean="0"/>
              <a:t> support</a:t>
            </a:r>
          </a:p>
          <a:p>
            <a:pPr marL="0" marR="0" indent="0" algn="l" defTabSz="931774" rtl="0" eaLnBrk="1" fontAlgn="auto" latinLnBrk="0" hangingPunct="1">
              <a:lnSpc>
                <a:spcPct val="100000"/>
              </a:lnSpc>
              <a:spcBef>
                <a:spcPts val="0"/>
              </a:spcBef>
              <a:spcAft>
                <a:spcPts val="0"/>
              </a:spcAft>
              <a:buClrTx/>
              <a:buSzTx/>
              <a:buFontTx/>
              <a:buNone/>
              <a:tabLst/>
              <a:defRPr/>
            </a:pPr>
            <a:r>
              <a:rPr lang="en-US" sz="900" dirty="0" smtClean="0"/>
              <a:t>Not everything can be predetermined as either a UES or a calculated measure. There are projects where the site, its equipment, processes and uses are unique and its interactions cannot be standardized nor predetermined. BPA works to develop measures to support widespread reproducible efficiency, but we also help our customers and their end users implement efficiency that is unique to specific locations.  We want to actively pursue these opportunities because they are often extremely high yield, but they require substantially more rigor and oversight to ensure reliability</a:t>
            </a:r>
          </a:p>
          <a:p>
            <a:pPr defTabSz="931774">
              <a:defRPr/>
            </a:pPr>
            <a:endParaRPr lang="en-US" sz="900" dirty="0" smtClean="0"/>
          </a:p>
          <a:p>
            <a:pPr defTabSz="931774">
              <a:defRPr/>
            </a:pPr>
            <a:r>
              <a:rPr lang="en-US" sz="900" dirty="0" smtClean="0"/>
              <a:t>Evaluation</a:t>
            </a:r>
          </a:p>
          <a:p>
            <a:r>
              <a:rPr lang="en-US" sz="900" dirty="0" smtClean="0"/>
              <a:t>EE is by nature an intangible.</a:t>
            </a:r>
            <a:r>
              <a:rPr lang="en-US" sz="900" baseline="0" dirty="0" smtClean="0"/>
              <a:t> You c</a:t>
            </a:r>
            <a:r>
              <a:rPr lang="en-US" altLang="en-US" sz="900" dirty="0" smtClean="0"/>
              <a:t>an’t measure it like water</a:t>
            </a:r>
            <a:r>
              <a:rPr lang="en-US" altLang="en-US" sz="900" baseline="0" dirty="0" smtClean="0"/>
              <a:t> </a:t>
            </a:r>
            <a:r>
              <a:rPr lang="en-US" altLang="en-US" sz="900" dirty="0" smtClean="0"/>
              <a:t>spinning a turbine– you can’t see what’s it’s doing right now on the SCADA system. It is a distributed asset</a:t>
            </a:r>
            <a:r>
              <a:rPr lang="en-US" altLang="en-US" sz="900" baseline="0" dirty="0" smtClean="0"/>
              <a:t> embedded within our customers’ distribution systems.  </a:t>
            </a:r>
            <a:r>
              <a:rPr lang="en-US" sz="900" baseline="0" dirty="0" smtClean="0"/>
              <a:t>You have to prove a negative. </a:t>
            </a:r>
            <a:r>
              <a:rPr lang="en-US" altLang="en-US" sz="900" baseline="0" dirty="0" smtClean="0"/>
              <a:t>Thus to address the real and meaningful concerns that skeptics bring forward it is incumbent upon us to prove reliability.  This is after all not a customer service, this is a real and reliable resource and we need it to be unassailable.  The evaluation we do after the fact proves the savings are a reliable and tangible resource we can count on, or demonstrates that we need to true up any of our savings to accurately state reflect the resource we are providing.</a:t>
            </a:r>
          </a:p>
          <a:p>
            <a:endParaRPr lang="en-US" altLang="en-US" sz="900" baseline="0" dirty="0" smtClean="0"/>
          </a:p>
          <a:p>
            <a:r>
              <a:rPr lang="en-US" sz="900" baseline="0" dirty="0" smtClean="0"/>
              <a:t>The circle closes by using lessons learned in implementation and evaluation to improve the measures we develop.</a:t>
            </a:r>
            <a:endParaRPr lang="en-US" sz="900" dirty="0" smtClean="0"/>
          </a:p>
          <a:p>
            <a:endParaRPr lang="en-US" sz="1100" dirty="0"/>
          </a:p>
        </p:txBody>
      </p:sp>
      <p:sp>
        <p:nvSpPr>
          <p:cNvPr id="4" name="Slide Number Placeholder 3"/>
          <p:cNvSpPr>
            <a:spLocks noGrp="1"/>
          </p:cNvSpPr>
          <p:nvPr>
            <p:ph type="sldNum" sz="quarter" idx="10"/>
          </p:nvPr>
        </p:nvSpPr>
        <p:spPr/>
        <p:txBody>
          <a:bodyPr/>
          <a:lstStyle/>
          <a:p>
            <a:fld id="{998AF6E4-792C-457C-A2ED-C81C48D2AA29}" type="slidenum">
              <a:rPr lang="en-US" smtClean="0"/>
              <a:t>14</a:t>
            </a:fld>
            <a:endParaRPr lang="en-US"/>
          </a:p>
        </p:txBody>
      </p:sp>
    </p:spTree>
    <p:extLst>
      <p:ext uri="{BB962C8B-B14F-4D97-AF65-F5344CB8AC3E}">
        <p14:creationId xmlns:p14="http://schemas.microsoft.com/office/powerpoint/2010/main" val="220178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15</a:t>
            </a:fld>
            <a:endParaRPr lang="en-US"/>
          </a:p>
        </p:txBody>
      </p:sp>
    </p:spTree>
    <p:extLst>
      <p:ext uri="{BB962C8B-B14F-4D97-AF65-F5344CB8AC3E}">
        <p14:creationId xmlns:p14="http://schemas.microsoft.com/office/powerpoint/2010/main" val="176926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process by which BPA takes the council targets and arrives at programmatic</a:t>
            </a:r>
            <a:r>
              <a:rPr lang="en-US" baseline="0" dirty="0" smtClean="0"/>
              <a:t> targets.  Focus on the fact that that is where we start our incentive budgeting process</a:t>
            </a:r>
            <a:endParaRPr lang="en-US" dirty="0"/>
          </a:p>
        </p:txBody>
      </p:sp>
      <p:sp>
        <p:nvSpPr>
          <p:cNvPr id="4" name="Slide Number Placeholder 3"/>
          <p:cNvSpPr>
            <a:spLocks noGrp="1"/>
          </p:cNvSpPr>
          <p:nvPr>
            <p:ph type="sldNum" sz="quarter" idx="10"/>
          </p:nvPr>
        </p:nvSpPr>
        <p:spPr/>
        <p:txBody>
          <a:bodyPr/>
          <a:lstStyle/>
          <a:p>
            <a:fld id="{966FF405-E84C-45E6-BCEC-ABE7F32F122C}" type="slidenum">
              <a:rPr lang="en-US" smtClean="0"/>
              <a:t>16</a:t>
            </a:fld>
            <a:endParaRPr lang="en-US"/>
          </a:p>
        </p:txBody>
      </p:sp>
    </p:spTree>
    <p:extLst>
      <p:ext uri="{BB962C8B-B14F-4D97-AF65-F5344CB8AC3E}">
        <p14:creationId xmlns:p14="http://schemas.microsoft.com/office/powerpoint/2010/main" val="2710175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17</a:t>
            </a:fld>
            <a:endParaRPr lang="en-US"/>
          </a:p>
        </p:txBody>
      </p:sp>
    </p:spTree>
    <p:extLst>
      <p:ext uri="{BB962C8B-B14F-4D97-AF65-F5344CB8AC3E}">
        <p14:creationId xmlns:p14="http://schemas.microsoft.com/office/powerpoint/2010/main" val="96479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18</a:t>
            </a:fld>
            <a:endParaRPr lang="en-US"/>
          </a:p>
        </p:txBody>
      </p:sp>
    </p:spTree>
    <p:extLst>
      <p:ext uri="{BB962C8B-B14F-4D97-AF65-F5344CB8AC3E}">
        <p14:creationId xmlns:p14="http://schemas.microsoft.com/office/powerpoint/2010/main" val="221518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19</a:t>
            </a:fld>
            <a:endParaRPr lang="en-US"/>
          </a:p>
        </p:txBody>
      </p:sp>
    </p:spTree>
    <p:extLst>
      <p:ext uri="{BB962C8B-B14F-4D97-AF65-F5344CB8AC3E}">
        <p14:creationId xmlns:p14="http://schemas.microsoft.com/office/powerpoint/2010/main" val="2858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2</a:t>
            </a:fld>
            <a:endParaRPr lang="en-US"/>
          </a:p>
        </p:txBody>
      </p:sp>
    </p:spTree>
    <p:extLst>
      <p:ext uri="{BB962C8B-B14F-4D97-AF65-F5344CB8AC3E}">
        <p14:creationId xmlns:p14="http://schemas.microsoft.com/office/powerpoint/2010/main" val="1714254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20</a:t>
            </a:fld>
            <a:endParaRPr lang="en-US"/>
          </a:p>
        </p:txBody>
      </p:sp>
    </p:spTree>
    <p:extLst>
      <p:ext uri="{BB962C8B-B14F-4D97-AF65-F5344CB8AC3E}">
        <p14:creationId xmlns:p14="http://schemas.microsoft.com/office/powerpoint/2010/main" val="1755161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22</a:t>
            </a:fld>
            <a:endParaRPr lang="en-US"/>
          </a:p>
        </p:txBody>
      </p:sp>
    </p:spTree>
    <p:extLst>
      <p:ext uri="{BB962C8B-B14F-4D97-AF65-F5344CB8AC3E}">
        <p14:creationId xmlns:p14="http://schemas.microsoft.com/office/powerpoint/2010/main" val="305928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3</a:t>
            </a:fld>
            <a:endParaRPr lang="en-US"/>
          </a:p>
        </p:txBody>
      </p:sp>
    </p:spTree>
    <p:extLst>
      <p:ext uri="{BB962C8B-B14F-4D97-AF65-F5344CB8AC3E}">
        <p14:creationId xmlns:p14="http://schemas.microsoft.com/office/powerpoint/2010/main" val="56211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4</a:t>
            </a:fld>
            <a:endParaRPr lang="en-US"/>
          </a:p>
        </p:txBody>
      </p:sp>
    </p:spTree>
    <p:extLst>
      <p:ext uri="{BB962C8B-B14F-4D97-AF65-F5344CB8AC3E}">
        <p14:creationId xmlns:p14="http://schemas.microsoft.com/office/powerpoint/2010/main" val="289504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100" dirty="0" smtClean="0"/>
              <a:t>Regional</a:t>
            </a:r>
            <a:r>
              <a:rPr lang="en-US" sz="1100" baseline="0" dirty="0" smtClean="0"/>
              <a:t> Dialogue Policy:</a:t>
            </a:r>
          </a:p>
          <a:p>
            <a:pPr lvl="1"/>
            <a:endParaRPr lang="en-US" sz="1100" dirty="0" smtClean="0"/>
          </a:p>
          <a:p>
            <a:pPr lvl="1"/>
            <a:r>
              <a:rPr lang="en-US" sz="1100" dirty="0" smtClean="0"/>
              <a:t>“</a:t>
            </a:r>
            <a:r>
              <a:rPr lang="en-US" sz="1100" b="1" dirty="0" smtClean="0"/>
              <a:t>To meet its load obligations</a:t>
            </a:r>
            <a:r>
              <a:rPr lang="en-US" sz="1100" dirty="0" smtClean="0"/>
              <a:t>, BPA will pursue conservation equivalent to all cost-effective conservation in the service territories of those public utilities served by BPA and will accomplish this in partnership with public utilities at </a:t>
            </a:r>
            <a:r>
              <a:rPr lang="en-US" sz="1100" b="1" dirty="0" smtClean="0"/>
              <a:t>lowest cost to BPA</a:t>
            </a:r>
            <a:r>
              <a:rPr lang="en-US" sz="1100" dirty="0" smtClean="0"/>
              <a:t>.”</a:t>
            </a:r>
          </a:p>
          <a:p>
            <a:pPr lvl="1"/>
            <a:r>
              <a:rPr lang="en-US" sz="1100" dirty="0" smtClean="0"/>
              <a:t>“BPA expects these goals to be met to a significant extent through programs initiated and funded by its public utility customers. </a:t>
            </a:r>
            <a:r>
              <a:rPr lang="en-US" sz="1100" b="1" dirty="0" smtClean="0"/>
              <a:t>BPA will supplement and facilitate utility initiatives</a:t>
            </a:r>
            <a:r>
              <a:rPr lang="en-US" sz="1100" dirty="0" smtClean="0"/>
              <a:t>.” </a:t>
            </a:r>
          </a:p>
          <a:p>
            <a:pPr lvl="1"/>
            <a:r>
              <a:rPr lang="en-US" sz="1100" dirty="0" smtClean="0"/>
              <a:t>“BPA will recover the costs of achieving this conservation in Tier 1 rates.”</a:t>
            </a:r>
          </a:p>
          <a:p>
            <a:pPr lvl="1"/>
            <a:endParaRPr lang="en-US" sz="1100" dirty="0" smtClean="0"/>
          </a:p>
          <a:p>
            <a:pPr lvl="1"/>
            <a:r>
              <a:rPr lang="en-US" sz="1100" dirty="0" smtClean="0"/>
              <a:t>Post-2011</a:t>
            </a:r>
            <a:r>
              <a:rPr lang="en-US" sz="1100" baseline="0" dirty="0" smtClean="0"/>
              <a:t> Design:</a:t>
            </a:r>
          </a:p>
          <a:p>
            <a:pPr marL="571500" indent="-571500">
              <a:buFont typeface="Arial" panose="020B0604020202020204" pitchFamily="34" charset="0"/>
              <a:buChar char="•"/>
            </a:pPr>
            <a:endParaRPr lang="en-US" sz="1100" dirty="0" smtClean="0"/>
          </a:p>
          <a:p>
            <a:pPr marL="571500" indent="-571500">
              <a:buFont typeface="Arial" panose="020B0604020202020204" pitchFamily="34" charset="0"/>
              <a:buChar char="•"/>
            </a:pPr>
            <a:r>
              <a:rPr lang="en-US" sz="1100" dirty="0" smtClean="0"/>
              <a:t>Cost of acquiring conservation will be collected in Tier One rates. </a:t>
            </a:r>
          </a:p>
          <a:p>
            <a:pPr marL="571500" indent="-571500">
              <a:buFont typeface="Arial" panose="020B0604020202020204" pitchFamily="34" charset="0"/>
              <a:buChar char="•"/>
            </a:pPr>
            <a:r>
              <a:rPr lang="en-US" sz="1100" dirty="0" smtClean="0"/>
              <a:t>Conservation costs consist of two components: </a:t>
            </a:r>
          </a:p>
          <a:p>
            <a:pPr marL="971550" lvl="1" indent="-571500">
              <a:buFont typeface="Arial" panose="020B0604020202020204" pitchFamily="34" charset="0"/>
              <a:buChar char="•"/>
            </a:pPr>
            <a:r>
              <a:rPr lang="en-US" sz="1100" dirty="0" smtClean="0"/>
              <a:t>regional infrastructure and program design; and, </a:t>
            </a:r>
          </a:p>
          <a:p>
            <a:pPr marL="971550" lvl="1" indent="-571500">
              <a:buFont typeface="Arial" panose="020B0604020202020204" pitchFamily="34" charset="0"/>
              <a:buChar char="•"/>
            </a:pPr>
            <a:r>
              <a:rPr lang="en-US" sz="1100" dirty="0" smtClean="0"/>
              <a:t>acquisition incentives. </a:t>
            </a:r>
          </a:p>
          <a:p>
            <a:pPr marL="514350" lvl="0" indent="-571500">
              <a:buFont typeface="Arial" panose="020B0604020202020204" pitchFamily="34" charset="0"/>
              <a:buChar char="•"/>
            </a:pPr>
            <a:r>
              <a:rPr lang="en-US" sz="1100" dirty="0" smtClean="0"/>
              <a:t>BPA</a:t>
            </a:r>
            <a:r>
              <a:rPr lang="en-US" sz="1100" baseline="0" dirty="0" smtClean="0"/>
              <a:t> will use the Council’s Plan as the basis for our EE target</a:t>
            </a:r>
            <a:endParaRPr lang="en-US" sz="1100" dirty="0" smtClean="0"/>
          </a:p>
          <a:p>
            <a:pPr marL="571500" indent="-571500">
              <a:buFont typeface="Arial" panose="020B0604020202020204" pitchFamily="34" charset="0"/>
              <a:buChar char="•"/>
            </a:pPr>
            <a:r>
              <a:rPr lang="en-US" sz="1100" dirty="0" smtClean="0"/>
              <a:t>BPA will budget for acquiring 75% of public power’s conservation target and plan on customers (on average) self-funding the remaining 25% of the target. </a:t>
            </a:r>
          </a:p>
          <a:p>
            <a:pPr marL="571500" indent="-571500">
              <a:buFont typeface="Arial" panose="020B0604020202020204" pitchFamily="34" charset="0"/>
              <a:buChar char="•"/>
            </a:pPr>
            <a:r>
              <a:rPr lang="en-US" sz="1100" dirty="0" smtClean="0"/>
              <a:t>There is no specific mandate for any customer to provide self-funded savings. </a:t>
            </a:r>
          </a:p>
          <a:p>
            <a:pPr marL="571500" indent="-571500">
              <a:buFont typeface="Arial" panose="020B0604020202020204" pitchFamily="34" charset="0"/>
              <a:buChar char="•"/>
            </a:pPr>
            <a:r>
              <a:rPr lang="en-US" sz="1100" dirty="0" smtClean="0"/>
              <a:t>BPA will not establish individual customer savings targets for conservation. </a:t>
            </a:r>
          </a:p>
          <a:p>
            <a:pPr marL="571500" indent="-571500">
              <a:buFont typeface="Arial" panose="020B0604020202020204" pitchFamily="34" charset="0"/>
              <a:buChar char="•"/>
            </a:pPr>
            <a:r>
              <a:rPr lang="en-US" sz="1100" dirty="0" smtClean="0"/>
              <a:t>There will be only one contractual mechanism, the Energy Conservation Agreement (ECA), and one funding mechanism, the Energy Efficiency Incentive (EEI)</a:t>
            </a:r>
          </a:p>
          <a:p>
            <a:pPr marL="571500" indent="-571500">
              <a:buFont typeface="Arial" panose="020B0604020202020204" pitchFamily="34" charset="0"/>
              <a:buChar char="•"/>
            </a:pPr>
            <a:r>
              <a:rPr lang="en-US" sz="1100" dirty="0" smtClean="0"/>
              <a:t>EEI will be allocated to customers on a Tier One Cost Allocator (TOCA) basis. </a:t>
            </a:r>
          </a:p>
          <a:p>
            <a:pPr lvl="1"/>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998AF6E4-792C-457C-A2ED-C81C48D2AA29}" type="slidenum">
              <a:rPr lang="en-US" smtClean="0"/>
              <a:t>5</a:t>
            </a:fld>
            <a:endParaRPr lang="en-US"/>
          </a:p>
        </p:txBody>
      </p:sp>
    </p:spTree>
    <p:extLst>
      <p:ext uri="{BB962C8B-B14F-4D97-AF65-F5344CB8AC3E}">
        <p14:creationId xmlns:p14="http://schemas.microsoft.com/office/powerpoint/2010/main" val="30875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6</a:t>
            </a:fld>
            <a:endParaRPr lang="en-US"/>
          </a:p>
        </p:txBody>
      </p:sp>
    </p:spTree>
    <p:extLst>
      <p:ext uri="{BB962C8B-B14F-4D97-AF65-F5344CB8AC3E}">
        <p14:creationId xmlns:p14="http://schemas.microsoft.com/office/powerpoint/2010/main" val="158857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7</a:t>
            </a:fld>
            <a:endParaRPr lang="en-US"/>
          </a:p>
        </p:txBody>
      </p:sp>
    </p:spTree>
    <p:extLst>
      <p:ext uri="{BB962C8B-B14F-4D97-AF65-F5344CB8AC3E}">
        <p14:creationId xmlns:p14="http://schemas.microsoft.com/office/powerpoint/2010/main" val="244540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ea typeface="Helvetica Neue"/>
              </a:rPr>
              <a:t>BPA’s EE Mission is more than just incentives.  In fact incentives are the final piece</a:t>
            </a:r>
            <a:r>
              <a:rPr lang="en-US" altLang="en-US" sz="1100" baseline="0" dirty="0" smtClean="0">
                <a:ea typeface="Helvetica Neue"/>
              </a:rPr>
              <a:t> of the process.  BPA’</a:t>
            </a:r>
            <a:r>
              <a:rPr lang="en-US" altLang="en-US" sz="1100" dirty="0" smtClean="0">
                <a:ea typeface="Helvetica Neue"/>
              </a:rPr>
              <a:t>s EE department helps the region build the decentralized energy efficiency power plant at scale, consistently across the region and with confidence in the resource.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dirty="0" smtClean="0">
              <a:ea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ea typeface="Helvetica Neue"/>
              </a:rPr>
              <a:t>This starts with the need to acquire a resource.</a:t>
            </a:r>
            <a:r>
              <a:rPr lang="en-US" altLang="en-US" sz="1100" baseline="0" dirty="0" smtClean="0">
                <a:ea typeface="Helvetica Neue"/>
              </a:rPr>
              <a:t>  As Scott mentioned earlier that was defined as all cost effective conservation.  All of our work starts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smtClean="0">
              <a:ea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ea typeface="Helvetica Neue"/>
              </a:rPr>
              <a:t>From that acquisition need we determine the scale of our efforts needed to meet our targets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smtClean="0">
              <a:ea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ea typeface="Helvetica Neue"/>
              </a:rPr>
              <a:t>From that scale we work to establish our strategy for acquiring efficiency, what can be achieved through market transformation, what the market will produce on it’s own, and what needs to be achieved through utility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smtClean="0">
              <a:ea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ea typeface="Helvetica Neue"/>
              </a:rPr>
              <a:t>Starting from this strategy we design programs to efficiently and effectively acquire efficiency in partnership with our customers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smtClean="0">
              <a:ea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ea typeface="Helvetica Neue"/>
              </a:rPr>
              <a:t>These programs require both infrastructure and incentives to work which require funding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100" baseline="0" dirty="0" smtClean="0">
              <a:ea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aseline="0" dirty="0" smtClean="0">
                <a:ea typeface="Helvetica Neue"/>
              </a:rPr>
              <a:t>It’s only when we get to this point do we establish the incentive need and thus how much money will be distrusted in the form of EEI</a:t>
            </a:r>
            <a:endParaRPr lang="en-US" altLang="en-US" sz="1100" dirty="0" smtClean="0">
              <a:ea typeface="Helvetica Neue"/>
            </a:endParaRPr>
          </a:p>
          <a:p>
            <a:endParaRPr lang="en-US" sz="1100" dirty="0"/>
          </a:p>
        </p:txBody>
      </p:sp>
      <p:sp>
        <p:nvSpPr>
          <p:cNvPr id="4" name="Slide Number Placeholder 3"/>
          <p:cNvSpPr>
            <a:spLocks noGrp="1"/>
          </p:cNvSpPr>
          <p:nvPr>
            <p:ph type="sldNum" sz="quarter" idx="10"/>
          </p:nvPr>
        </p:nvSpPr>
        <p:spPr/>
        <p:txBody>
          <a:bodyPr/>
          <a:lstStyle/>
          <a:p>
            <a:fld id="{998AF6E4-792C-457C-A2ED-C81C48D2AA29}" type="slidenum">
              <a:rPr lang="en-US" smtClean="0"/>
              <a:t>8</a:t>
            </a:fld>
            <a:endParaRPr lang="en-US"/>
          </a:p>
        </p:txBody>
      </p:sp>
    </p:spTree>
    <p:extLst>
      <p:ext uri="{BB962C8B-B14F-4D97-AF65-F5344CB8AC3E}">
        <p14:creationId xmlns:p14="http://schemas.microsoft.com/office/powerpoint/2010/main" val="163858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8AF6E4-792C-457C-A2ED-C81C48D2AA29}" type="slidenum">
              <a:rPr lang="en-US" smtClean="0"/>
              <a:t>9</a:t>
            </a:fld>
            <a:endParaRPr lang="en-US"/>
          </a:p>
        </p:txBody>
      </p:sp>
    </p:spTree>
    <p:extLst>
      <p:ext uri="{BB962C8B-B14F-4D97-AF65-F5344CB8AC3E}">
        <p14:creationId xmlns:p14="http://schemas.microsoft.com/office/powerpoint/2010/main" val="2993467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467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a:bodyPr>
          <a:lstStyle>
            <a:lvl1pPr algn="ctr">
              <a:defRPr sz="4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2042160"/>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6626"/>
            <a:ext cx="9143991" cy="2060446"/>
          </a:xfrm>
          <a:prstGeom prst="rect">
            <a:avLst/>
          </a:prstGeom>
        </p:spPr>
      </p:pic>
    </p:spTree>
    <p:extLst>
      <p:ext uri="{BB962C8B-B14F-4D97-AF65-F5344CB8AC3E}">
        <p14:creationId xmlns:p14="http://schemas.microsoft.com/office/powerpoint/2010/main" val="3464930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r>
              <a:rPr lang="en-US">
                <a:solidFill>
                  <a:srgbClr val="3A5675"/>
                </a:solidFill>
              </a:rPr>
              <a:t>Energy Efficiency 101</a:t>
            </a:r>
            <a:endParaRPr lang="en-US" dirty="0">
              <a:solidFill>
                <a:srgbClr val="3A5675"/>
              </a:solidFill>
            </a:endParaRPr>
          </a:p>
        </p:txBody>
      </p:sp>
      <p:sp>
        <p:nvSpPr>
          <p:cNvPr id="4" name="Slide Number Placeholder 5"/>
          <p:cNvSpPr>
            <a:spLocks noGrp="1"/>
          </p:cNvSpPr>
          <p:nvPr>
            <p:ph type="sldNum" sz="quarter" idx="11"/>
          </p:nvPr>
        </p:nvSpPr>
        <p:spPr/>
        <p:txBody>
          <a:bodyPr/>
          <a:lstStyle>
            <a:lvl1pPr>
              <a:defRPr/>
            </a:lvl1pPr>
          </a:lstStyle>
          <a:p>
            <a:pPr>
              <a:defRPr/>
            </a:pPr>
            <a:fld id="{0DCCA474-85F6-4701-8877-891D50A56A6E}" type="slidenum">
              <a:rPr lang="en-US" altLang="en-US">
                <a:solidFill>
                  <a:srgbClr val="5E9732"/>
                </a:solidFill>
              </a:rPr>
              <a:pPr>
                <a:defRPr/>
              </a:pPr>
              <a:t>‹#›</a:t>
            </a:fld>
            <a:endParaRPr lang="en-US" altLang="en-US">
              <a:solidFill>
                <a:srgbClr val="5E9732"/>
              </a:solidFill>
            </a:endParaRPr>
          </a:p>
        </p:txBody>
      </p:sp>
    </p:spTree>
    <p:extLst>
      <p:ext uri="{BB962C8B-B14F-4D97-AF65-F5344CB8AC3E}">
        <p14:creationId xmlns:p14="http://schemas.microsoft.com/office/powerpoint/2010/main" val="272926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4990"/>
                </a:solidFill>
              </a:defRPr>
            </a:lvl1pPr>
            <a:lvl2pPr>
              <a:defRPr>
                <a:solidFill>
                  <a:srgbClr val="004990"/>
                </a:solidFill>
              </a:defRPr>
            </a:lvl2pPr>
            <a:lvl3pPr>
              <a:defRPr>
                <a:solidFill>
                  <a:srgbClr val="004990"/>
                </a:solidFill>
              </a:defRPr>
            </a:lvl3pPr>
            <a:lvl4pPr>
              <a:defRPr>
                <a:solidFill>
                  <a:srgbClr val="004990"/>
                </a:solidFill>
              </a:defRPr>
            </a:lvl4pPr>
            <a:lvl5pPr>
              <a:defRPr>
                <a:solidFill>
                  <a:srgbClr val="0049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smtClean="0"/>
              <a:t>Presentation Title</a:t>
            </a:r>
            <a:endParaRPr lang="en-US" dirty="0"/>
          </a:p>
        </p:txBody>
      </p:sp>
      <p:sp>
        <p:nvSpPr>
          <p:cNvPr id="8" name="Title Placeholder 1"/>
          <p:cNvSpPr txBox="1">
            <a:spLocks/>
          </p:cNvSpPr>
          <p:nvPr userDrawn="1"/>
        </p:nvSpPr>
        <p:spPr>
          <a:xfrm>
            <a:off x="457200" y="627769"/>
            <a:ext cx="8229600" cy="576317"/>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4000" b="1" kern="1200">
                <a:solidFill>
                  <a:srgbClr val="0070C0"/>
                </a:solidFill>
                <a:latin typeface="Arial" pitchFamily="34" charset="0"/>
                <a:ea typeface="+mj-ea"/>
                <a:cs typeface="Arial" pitchFamily="34" charset="0"/>
              </a:defRPr>
            </a:lvl1pPr>
          </a:lstStyle>
          <a:p>
            <a:pPr algn="ctr"/>
            <a:r>
              <a:rPr lang="en-US" dirty="0" smtClean="0">
                <a:solidFill>
                  <a:schemeClr val="bg1"/>
                </a:solidFill>
              </a:rPr>
              <a:t>Click to edit Master title style</a:t>
            </a:r>
            <a:endParaRPr lang="en-US" dirty="0">
              <a:solidFill>
                <a:schemeClr val="bg1"/>
              </a:solidFill>
            </a:endParaRPr>
          </a:p>
        </p:txBody>
      </p:sp>
      <p:sp>
        <p:nvSpPr>
          <p:cNvPr id="11" name="Rectangle 10"/>
          <p:cNvSpPr/>
          <p:nvPr userDrawn="1"/>
        </p:nvSpPr>
        <p:spPr>
          <a:xfrm>
            <a:off x="0" y="440574"/>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6"/>
            <a:ext cx="9144000" cy="457200"/>
          </a:xfrm>
          <a:prstGeom prst="rect">
            <a:avLst/>
          </a:prstGeom>
        </p:spPr>
      </p:pic>
      <p:sp>
        <p:nvSpPr>
          <p:cNvPr id="9" name="Title Placeholder 1"/>
          <p:cNvSpPr>
            <a:spLocks noGrp="1"/>
          </p:cNvSpPr>
          <p:nvPr>
            <p:ph type="title"/>
          </p:nvPr>
        </p:nvSpPr>
        <p:spPr>
          <a:xfrm>
            <a:off x="457200" y="731772"/>
            <a:ext cx="8229600" cy="944628"/>
          </a:xfrm>
          <a:prstGeom prst="rect">
            <a:avLst/>
          </a:prstGeom>
        </p:spPr>
        <p:txBody>
          <a:bodyPr vert="horz" lIns="91440" tIns="45720" rIns="91440" bIns="45720" rtlCol="0" anchor="ctr">
            <a:normAutofit/>
          </a:bodyPr>
          <a:lstStyle>
            <a:lvl1pPr>
              <a:defRPr>
                <a:solidFill>
                  <a:srgbClr val="00499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86822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371600" y="4114800"/>
            <a:ext cx="6400800" cy="1752600"/>
          </a:xfrm>
        </p:spPr>
        <p:txBody>
          <a:bodyPr/>
          <a:lstStyle>
            <a:lvl1pPr marL="0" indent="0" algn="ctr">
              <a:buNone/>
              <a:defRPr>
                <a:solidFill>
                  <a:srgbClr val="004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626"/>
            <a:ext cx="9143995" cy="2060446"/>
          </a:xfrm>
          <a:prstGeom prst="rect">
            <a:avLst/>
          </a:prstGeom>
        </p:spPr>
      </p:pic>
      <p:sp>
        <p:nvSpPr>
          <p:cNvPr id="7" name="Rectangle 6"/>
          <p:cNvSpPr/>
          <p:nvPr userDrawn="1"/>
        </p:nvSpPr>
        <p:spPr>
          <a:xfrm>
            <a:off x="0" y="2042160"/>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647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smtClean="0"/>
              <a:t>Footer (Title of Presentation)</a:t>
            </a:r>
            <a:endParaRPr lang="en-US" dirty="0"/>
          </a:p>
        </p:txBody>
      </p:sp>
      <p:sp>
        <p:nvSpPr>
          <p:cNvPr id="4" name="Slide Number Placeholder 3"/>
          <p:cNvSpPr>
            <a:spLocks noGrp="1"/>
          </p:cNvSpPr>
          <p:nvPr>
            <p:ph type="sldNum" sz="quarter" idx="11"/>
          </p:nvPr>
        </p:nvSpPr>
        <p:spPr/>
        <p:txBody>
          <a:bodyPr/>
          <a:lstStyle/>
          <a:p>
            <a:fld id="{4B8BC155-96A9-416C-9A6C-7FA79B5D88ED}"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626"/>
            <a:ext cx="9143995" cy="2060446"/>
          </a:xfrm>
          <a:prstGeom prst="rect">
            <a:avLst/>
          </a:prstGeom>
        </p:spPr>
      </p:pic>
      <p:sp>
        <p:nvSpPr>
          <p:cNvPr id="6" name="Rectangle 5"/>
          <p:cNvSpPr/>
          <p:nvPr userDrawn="1"/>
        </p:nvSpPr>
        <p:spPr>
          <a:xfrm>
            <a:off x="0" y="2042160"/>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8"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6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467F"/>
        </a:solidFill>
        <a:effectLst/>
      </p:bgPr>
    </p:bg>
    <p:spTree>
      <p:nvGrpSpPr>
        <p:cNvPr id="1" name=""/>
        <p:cNvGrpSpPr/>
        <p:nvPr/>
      </p:nvGrpSpPr>
      <p:grpSpPr>
        <a:xfrm>
          <a:off x="0" y="0"/>
          <a:ext cx="0" cy="0"/>
          <a:chOff x="0" y="0"/>
          <a:chExt cx="0" cy="0"/>
        </a:xfrm>
      </p:grpSpPr>
      <p:sp>
        <p:nvSpPr>
          <p:cNvPr id="6" name="Rectangle 5"/>
          <p:cNvSpPr/>
          <p:nvPr userDrawn="1"/>
        </p:nvSpPr>
        <p:spPr>
          <a:xfrm>
            <a:off x="0" y="440574"/>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246" y="5899714"/>
            <a:ext cx="921016" cy="648783"/>
          </a:xfrm>
          <a:prstGeom prst="rect">
            <a:avLst/>
          </a:prstGeom>
        </p:spPr>
      </p:pic>
    </p:spTree>
    <p:extLst>
      <p:ext uri="{BB962C8B-B14F-4D97-AF65-F5344CB8AC3E}">
        <p14:creationId xmlns:p14="http://schemas.microsoft.com/office/powerpoint/2010/main" val="22928527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rgbClr val="00467F"/>
                </a:solidFill>
              </a:defRPr>
            </a:lvl1pPr>
            <a:lvl2pPr>
              <a:defRPr>
                <a:solidFill>
                  <a:srgbClr val="00467F"/>
                </a:solidFill>
              </a:defRPr>
            </a:lvl2pPr>
            <a:lvl3pPr>
              <a:defRPr>
                <a:solidFill>
                  <a:srgbClr val="00467F"/>
                </a:solidFill>
              </a:defRPr>
            </a:lvl3pPr>
            <a:lvl4pPr>
              <a:defRPr>
                <a:solidFill>
                  <a:srgbClr val="00467F"/>
                </a:solidFill>
              </a:defRPr>
            </a:lvl4pPr>
            <a:lvl5pPr>
              <a:defRPr>
                <a:solidFill>
                  <a:srgbClr val="00467F"/>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smtClean="0"/>
              <a:t>Presentation Title</a:t>
            </a:r>
            <a:endParaRPr lang="en-US" dirty="0"/>
          </a:p>
        </p:txBody>
      </p:sp>
      <p:sp>
        <p:nvSpPr>
          <p:cNvPr id="11" name="Rectangle 10"/>
          <p:cNvSpPr/>
          <p:nvPr userDrawn="1"/>
        </p:nvSpPr>
        <p:spPr>
          <a:xfrm>
            <a:off x="0" y="440574"/>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457200" y="580637"/>
            <a:ext cx="8229600" cy="591431"/>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4846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smtClean="0"/>
              <a:t>Presentation Title</a:t>
            </a:r>
            <a:endParaRPr lang="en-US" dirty="0"/>
          </a:p>
        </p:txBody>
      </p:sp>
      <p:sp>
        <p:nvSpPr>
          <p:cNvPr id="11" name="Rectangle 10"/>
          <p:cNvSpPr/>
          <p:nvPr userDrawn="1"/>
        </p:nvSpPr>
        <p:spPr>
          <a:xfrm>
            <a:off x="0" y="440574"/>
            <a:ext cx="9144000" cy="91440"/>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6"/>
            <a:ext cx="9144000" cy="457200"/>
          </a:xfrm>
          <a:prstGeom prst="rect">
            <a:avLst/>
          </a:prstGeom>
        </p:spPr>
      </p:pic>
    </p:spTree>
    <p:extLst>
      <p:ext uri="{BB962C8B-B14F-4D97-AF65-F5344CB8AC3E}">
        <p14:creationId xmlns:p14="http://schemas.microsoft.com/office/powerpoint/2010/main" val="15773153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smtClean="0"/>
              <a:t>Presentation Title</a:t>
            </a:r>
            <a:endParaRPr lang="en-US" dirty="0"/>
          </a:p>
        </p:txBody>
      </p:sp>
      <p:sp>
        <p:nvSpPr>
          <p:cNvPr id="11" name="Text Placeholder 2"/>
          <p:cNvSpPr>
            <a:spLocks noGrp="1"/>
          </p:cNvSpPr>
          <p:nvPr>
            <p:ph idx="1"/>
          </p:nvPr>
        </p:nvSpPr>
        <p:spPr>
          <a:xfrm>
            <a:off x="457200" y="1805925"/>
            <a:ext cx="8229600" cy="4114512"/>
          </a:xfrm>
          <a:prstGeom prst="rect">
            <a:avLst/>
          </a:prstGeom>
        </p:spPr>
        <p:txBody>
          <a:bodyPr vert="horz" lIns="91440" tIns="45720" rIns="91440" bIns="45720" rtlCol="0">
            <a:normAutofit/>
          </a:bodyPr>
          <a:lstStyle>
            <a:lvl1pPr>
              <a:defRPr>
                <a:solidFill>
                  <a:srgbClr val="00467F"/>
                </a:solidFill>
              </a:defRPr>
            </a:lvl1pPr>
            <a:lvl2pPr>
              <a:defRPr>
                <a:solidFill>
                  <a:srgbClr val="00467F"/>
                </a:solidFill>
              </a:defRPr>
            </a:lvl2pPr>
            <a:lvl3pPr>
              <a:defRPr>
                <a:solidFill>
                  <a:srgbClr val="00467F"/>
                </a:solidFill>
              </a:defRPr>
            </a:lvl3pPr>
            <a:lvl4pPr>
              <a:defRPr>
                <a:solidFill>
                  <a:srgbClr val="00467F"/>
                </a:solidFill>
              </a:defRPr>
            </a:lvl4pPr>
            <a:lvl5pPr>
              <a:defRPr>
                <a:solidFill>
                  <a:srgbClr val="0046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719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731772"/>
            <a:ext cx="8229600" cy="944628"/>
          </a:xfrm>
          <a:prstGeom prst="rect">
            <a:avLst/>
          </a:prstGeom>
        </p:spPr>
        <p:txBody>
          <a:bodyPr vert="horz" lIns="91440" tIns="45720" rIns="91440" bIns="45720" rtlCol="0" anchor="ctr">
            <a:normAutofit/>
          </a:bodyPr>
          <a:lstStyle>
            <a:lvl1pPr>
              <a:defRPr>
                <a:solidFill>
                  <a:srgbClr val="004990"/>
                </a:solidFill>
              </a:defRPr>
            </a:lvl1pPr>
          </a:lstStyle>
          <a:p>
            <a:endParaRPr lang="en-US" dirty="0"/>
          </a:p>
        </p:txBody>
      </p:sp>
      <p:sp>
        <p:nvSpPr>
          <p:cNvPr id="11" name="Text Placeholder 2"/>
          <p:cNvSpPr>
            <a:spLocks noGrp="1"/>
          </p:cNvSpPr>
          <p:nvPr>
            <p:ph idx="1"/>
          </p:nvPr>
        </p:nvSpPr>
        <p:spPr>
          <a:xfrm>
            <a:off x="457200" y="1805925"/>
            <a:ext cx="8229600" cy="1546875"/>
          </a:xfrm>
          <a:prstGeom prst="rect">
            <a:avLst/>
          </a:prstGeom>
        </p:spPr>
        <p:txBody>
          <a:bodyPr vert="horz" lIns="91440" tIns="45720" rIns="91440" bIns="45720" rtlCol="0">
            <a:normAutofit/>
          </a:bodyPr>
          <a:lstStyle>
            <a:lvl1pPr marL="0" indent="0">
              <a:buNone/>
              <a:defRPr baseline="0">
                <a:solidFill>
                  <a:srgbClr val="004990"/>
                </a:solidFill>
              </a:defRPr>
            </a:lvl1pPr>
            <a:lvl2pPr>
              <a:defRPr>
                <a:solidFill>
                  <a:srgbClr val="5E9732"/>
                </a:solidFill>
              </a:defRPr>
            </a:lvl2pPr>
            <a:lvl3pPr>
              <a:defRPr>
                <a:solidFill>
                  <a:srgbClr val="5E9732"/>
                </a:solidFill>
              </a:defRPr>
            </a:lvl3pPr>
            <a:lvl4pPr>
              <a:defRPr>
                <a:solidFill>
                  <a:srgbClr val="5E9732"/>
                </a:solidFill>
              </a:defRPr>
            </a:lvl4pPr>
            <a:lvl5pPr>
              <a:defRPr>
                <a:solidFill>
                  <a:srgbClr val="5E9732"/>
                </a:solidFill>
              </a:defRPr>
            </a:lvl5pPr>
          </a:lstStyle>
          <a:p>
            <a:endParaRPr lang="en-US" dirty="0"/>
          </a:p>
        </p:txBody>
      </p:sp>
    </p:spTree>
    <p:extLst>
      <p:ext uri="{BB962C8B-B14F-4D97-AF65-F5344CB8AC3E}">
        <p14:creationId xmlns:p14="http://schemas.microsoft.com/office/powerpoint/2010/main" val="14846886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7" name="Content Placeholder 2"/>
          <p:cNvSpPr>
            <a:spLocks noGrp="1"/>
          </p:cNvSpPr>
          <p:nvPr>
            <p:ph idx="14"/>
          </p:nvPr>
        </p:nvSpPr>
        <p:spPr>
          <a:xfrm>
            <a:off x="365760" y="1643435"/>
            <a:ext cx="8322628" cy="4116392"/>
          </a:xfrm>
          <a:prstGeom prst="rect">
            <a:avLst/>
          </a:prstGeom>
        </p:spPr>
        <p:txBody>
          <a:bodyPr/>
          <a:lstStyle>
            <a:lvl1pPr>
              <a:lnSpc>
                <a:spcPct val="100000"/>
              </a:lnSpc>
              <a:spcBef>
                <a:spcPts val="1400"/>
              </a:spcBef>
              <a:defRPr sz="1400"/>
            </a:lvl1pPr>
            <a:lvl2pPr>
              <a:lnSpc>
                <a:spcPct val="100000"/>
              </a:lnSpc>
              <a:spcBef>
                <a:spcPts val="1200"/>
              </a:spcBef>
              <a:defRPr sz="1200"/>
            </a:lvl2pPr>
            <a:lvl3pPr>
              <a:lnSpc>
                <a:spcPct val="100000"/>
              </a:lnSpc>
              <a:spcBef>
                <a:spcPts val="600"/>
              </a:spcBef>
              <a:defRPr sz="1000"/>
            </a:lvl3pPr>
            <a:lvl4pPr>
              <a:lnSpc>
                <a:spcPct val="100000"/>
              </a:lnSpc>
              <a:spcBef>
                <a:spcPts val="400"/>
              </a:spcBef>
              <a:defRPr sz="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6"/>
          </p:nvPr>
        </p:nvSpPr>
        <p:spPr/>
        <p:txBody>
          <a:bodyPr/>
          <a:lstStyle>
            <a:lvl1pPr>
              <a:defRPr/>
            </a:lvl1pPr>
          </a:lstStyle>
          <a:p>
            <a:pPr>
              <a:defRPr/>
            </a:pPr>
            <a:r>
              <a:rPr lang="en-US">
                <a:solidFill>
                  <a:srgbClr val="3A5675"/>
                </a:solidFill>
              </a:rPr>
              <a:t>Energy Efficiency 101</a:t>
            </a:r>
            <a:endParaRPr lang="en-US" dirty="0">
              <a:solidFill>
                <a:srgbClr val="3A5675"/>
              </a:solidFill>
            </a:endParaRPr>
          </a:p>
        </p:txBody>
      </p:sp>
      <p:sp>
        <p:nvSpPr>
          <p:cNvPr id="6" name="Slide Number Placeholder 5"/>
          <p:cNvSpPr>
            <a:spLocks noGrp="1"/>
          </p:cNvSpPr>
          <p:nvPr>
            <p:ph type="sldNum" sz="quarter" idx="17"/>
          </p:nvPr>
        </p:nvSpPr>
        <p:spPr/>
        <p:txBody>
          <a:bodyPr/>
          <a:lstStyle>
            <a:lvl1pPr>
              <a:defRPr/>
            </a:lvl1pPr>
          </a:lstStyle>
          <a:p>
            <a:pPr>
              <a:defRPr/>
            </a:pPr>
            <a:fld id="{30706619-4B82-4441-AF08-C080774D8B0E}" type="slidenum">
              <a:rPr lang="en-US" altLang="en-US">
                <a:solidFill>
                  <a:srgbClr val="5E9732"/>
                </a:solidFill>
              </a:rPr>
              <a:pPr>
                <a:defRPr/>
              </a:pPr>
              <a:t>‹#›</a:t>
            </a:fld>
            <a:endParaRPr lang="en-US" altLang="en-US">
              <a:solidFill>
                <a:srgbClr val="5E9732"/>
              </a:solidFill>
            </a:endParaRPr>
          </a:p>
        </p:txBody>
      </p:sp>
    </p:spTree>
    <p:extLst>
      <p:ext uri="{BB962C8B-B14F-4D97-AF65-F5344CB8AC3E}">
        <p14:creationId xmlns:p14="http://schemas.microsoft.com/office/powerpoint/2010/main" val="309536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626"/>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44313"/>
            <a:ext cx="8229600" cy="591431"/>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1805925"/>
            <a:ext cx="8229600" cy="41145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000" b="0">
                <a:solidFill>
                  <a:schemeClr val="tx1"/>
                </a:solidFill>
                <a:latin typeface="Arial" pitchFamily="34" charset="0"/>
                <a:cs typeface="Arial" pitchFamily="34" charset="0"/>
              </a:defRPr>
            </a:lvl1pPr>
          </a:lstStyle>
          <a:p>
            <a:pPr algn="l"/>
            <a:r>
              <a:rPr lang="en-US" dirty="0" smtClean="0"/>
              <a:t>Footer (Title of Presentation)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a:solidFill>
                  <a:schemeClr val="tx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p:nvSpPr>
        <p:spPr>
          <a:xfrm>
            <a:off x="0" y="134779"/>
            <a:ext cx="9296400" cy="246221"/>
          </a:xfrm>
          <a:prstGeom prst="rect">
            <a:avLst/>
          </a:prstGeom>
          <a:noFill/>
        </p:spPr>
        <p:txBody>
          <a:bodyPr wrap="square" rtlCol="0">
            <a:spAutoFit/>
          </a:bodyPr>
          <a:lstStyle/>
          <a:p>
            <a:pPr algn="ctr"/>
            <a:r>
              <a:rPr lang="en-US" sz="1000" spc="1570" dirty="0" smtClean="0">
                <a:latin typeface="Arial" panose="020B0604020202020204" pitchFamily="34" charset="0"/>
                <a:cs typeface="Arial" panose="020B0604020202020204" pitchFamily="34" charset="0"/>
              </a:rPr>
              <a:t>BONNEVILLE</a:t>
            </a:r>
            <a:r>
              <a:rPr lang="en-US" sz="1000" spc="1570" baseline="0" dirty="0" smtClean="0">
                <a:latin typeface="Arial" panose="020B0604020202020204" pitchFamily="34" charset="0"/>
                <a:cs typeface="Arial" panose="020B0604020202020204" pitchFamily="34" charset="0"/>
              </a:rPr>
              <a:t> POWER ADMINISTRATION</a:t>
            </a:r>
            <a:endParaRPr lang="en-US" sz="1000" spc="157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703" r:id="rId3"/>
    <p:sldLayoutId id="2147483654" r:id="rId4"/>
    <p:sldLayoutId id="2147483696" r:id="rId5"/>
    <p:sldLayoutId id="2147483698" r:id="rId6"/>
    <p:sldLayoutId id="2147483650" r:id="rId7"/>
    <p:sldLayoutId id="2147483699" r:id="rId8"/>
    <p:sldLayoutId id="2147483701" r:id="rId9"/>
    <p:sldLayoutId id="2147483702" r:id="rId10"/>
    <p:sldLayoutId id="2147483704" r:id="rId1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00467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00467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00467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00467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00467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46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Energy Efficiency</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0246" y="5899714"/>
            <a:ext cx="921016" cy="648783"/>
          </a:xfrm>
          <a:prstGeom prst="rect">
            <a:avLst/>
          </a:prstGeom>
        </p:spPr>
      </p:pic>
    </p:spTree>
    <p:extLst>
      <p:ext uri="{BB962C8B-B14F-4D97-AF65-F5344CB8AC3E}">
        <p14:creationId xmlns:p14="http://schemas.microsoft.com/office/powerpoint/2010/main" val="114067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31772"/>
            <a:ext cx="8229600" cy="944628"/>
          </a:xfrm>
        </p:spPr>
        <p:txBody>
          <a:bodyPr/>
          <a:lstStyle/>
          <a:p>
            <a:r>
              <a:rPr lang="en-US" dirty="0" smtClean="0"/>
              <a:t>The Elephant in the Room </a:t>
            </a:r>
            <a:endParaRPr lang="en-US" dirty="0"/>
          </a:p>
        </p:txBody>
      </p:sp>
      <p:sp>
        <p:nvSpPr>
          <p:cNvPr id="4" name="Rectangle 3"/>
          <p:cNvSpPr/>
          <p:nvPr/>
        </p:nvSpPr>
        <p:spPr>
          <a:xfrm>
            <a:off x="6363785" y="2078861"/>
            <a:ext cx="1383127"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3000" y="4638705"/>
            <a:ext cx="2076578" cy="1152495"/>
          </a:xfrm>
          <a:prstGeom prst="rect">
            <a:avLst/>
          </a:prstGeom>
          <a:noFill/>
        </p:spPr>
        <p:txBody>
          <a:bodyPr wrap="square" rtlCol="0">
            <a:spAutoFit/>
          </a:bodyPr>
          <a:lstStyle/>
          <a:p>
            <a:pPr algn="ctr">
              <a:lnSpc>
                <a:spcPts val="4000"/>
              </a:lnSpc>
            </a:pPr>
            <a:r>
              <a:rPr lang="en-US" sz="4800" dirty="0" smtClean="0">
                <a:solidFill>
                  <a:srgbClr val="004990"/>
                </a:solidFill>
              </a:rPr>
              <a:t>RATES IN</a:t>
            </a:r>
            <a:endParaRPr lang="en-US" sz="4800" dirty="0">
              <a:solidFill>
                <a:srgbClr val="004990"/>
              </a:solidFill>
            </a:endParaRPr>
          </a:p>
        </p:txBody>
      </p:sp>
      <p:sp>
        <p:nvSpPr>
          <p:cNvPr id="15" name="TextBox 14"/>
          <p:cNvSpPr txBox="1"/>
          <p:nvPr/>
        </p:nvSpPr>
        <p:spPr>
          <a:xfrm>
            <a:off x="5821682" y="4638705"/>
            <a:ext cx="1285928" cy="1152495"/>
          </a:xfrm>
          <a:prstGeom prst="rect">
            <a:avLst/>
          </a:prstGeom>
          <a:noFill/>
        </p:spPr>
        <p:txBody>
          <a:bodyPr wrap="square" rtlCol="0">
            <a:spAutoFit/>
          </a:bodyPr>
          <a:lstStyle>
            <a:defPPr>
              <a:defRPr lang="en-US"/>
            </a:defPPr>
            <a:lvl1pPr algn="ctr">
              <a:lnSpc>
                <a:spcPts val="4000"/>
              </a:lnSpc>
              <a:defRPr sz="4800">
                <a:solidFill>
                  <a:srgbClr val="004990"/>
                </a:solidFill>
              </a:defRPr>
            </a:lvl1pPr>
          </a:lstStyle>
          <a:p>
            <a:r>
              <a:rPr lang="en-US" dirty="0"/>
              <a:t>EEI</a:t>
            </a:r>
            <a:br>
              <a:rPr lang="en-US" dirty="0"/>
            </a:br>
            <a:r>
              <a:rPr lang="en-US" dirty="0"/>
              <a:t>OUT</a:t>
            </a:r>
          </a:p>
        </p:txBody>
      </p:sp>
      <p:cxnSp>
        <p:nvCxnSpPr>
          <p:cNvPr id="8" name="Straight Arrow Connector 7"/>
          <p:cNvCxnSpPr/>
          <p:nvPr/>
        </p:nvCxnSpPr>
        <p:spPr>
          <a:xfrm>
            <a:off x="3871356" y="3200400"/>
            <a:ext cx="990600" cy="0"/>
          </a:xfrm>
          <a:prstGeom prst="straightConnector1">
            <a:avLst/>
          </a:prstGeom>
          <a:ln w="63500">
            <a:solidFill>
              <a:srgbClr val="5E9732"/>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015250" y="1981200"/>
            <a:ext cx="2328922" cy="23289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solidFill>
                  <a:schemeClr val="accent6">
                    <a:lumMod val="20000"/>
                    <a:lumOff val="80000"/>
                  </a:schemeClr>
                </a:solidFill>
                <a:latin typeface="Arial Black" panose="020B0A04020102020204" pitchFamily="34" charset="0"/>
                <a:cs typeface="Aharoni" panose="02010803020104030203" pitchFamily="2" charset="-79"/>
              </a:rPr>
              <a:t>$</a:t>
            </a:r>
            <a:endParaRPr lang="en-US" sz="16600" dirty="0">
              <a:solidFill>
                <a:schemeClr val="accent6">
                  <a:lumMod val="20000"/>
                  <a:lumOff val="80000"/>
                </a:schemeClr>
              </a:solidFill>
              <a:latin typeface="Arial Black" panose="020B0A04020102020204" pitchFamily="34" charset="0"/>
              <a:cs typeface="Aharoni" panose="02010803020104030203" pitchFamily="2" charset="-79"/>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177" y="1348503"/>
            <a:ext cx="394493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633108" y="6429235"/>
            <a:ext cx="256802" cy="261610"/>
          </a:xfrm>
          <a:prstGeom prst="rect">
            <a:avLst/>
          </a:prstGeom>
        </p:spPr>
        <p:txBody>
          <a:bodyPr wrap="none">
            <a:spAutoFit/>
          </a:bodyPr>
          <a:lstStyle/>
          <a:p>
            <a:fld id="{4B8BC155-96A9-416C-9A6C-7FA79B5D88ED}" type="slidenum">
              <a:rPr lang="en-US" sz="1100"/>
              <a:pPr/>
              <a:t>10</a:t>
            </a:fld>
            <a:endParaRPr lang="en-US" sz="1100" dirty="0"/>
          </a:p>
        </p:txBody>
      </p:sp>
    </p:spTree>
    <p:extLst>
      <p:ext uri="{BB962C8B-B14F-4D97-AF65-F5344CB8AC3E}">
        <p14:creationId xmlns:p14="http://schemas.microsoft.com/office/powerpoint/2010/main" val="841975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731772"/>
            <a:ext cx="8229600" cy="944628"/>
          </a:xfrm>
        </p:spPr>
        <p:txBody>
          <a:bodyPr/>
          <a:lstStyle/>
          <a:p>
            <a:r>
              <a:rPr lang="en-US" dirty="0" smtClean="0"/>
              <a:t>BPA’s Value to the Region</a:t>
            </a:r>
            <a:endParaRPr lang="en-US" dirty="0"/>
          </a:p>
        </p:txBody>
      </p:sp>
      <p:sp>
        <p:nvSpPr>
          <p:cNvPr id="7" name="Oval 6"/>
          <p:cNvSpPr>
            <a:spLocks noChangeAspect="1"/>
          </p:cNvSpPr>
          <p:nvPr/>
        </p:nvSpPr>
        <p:spPr>
          <a:xfrm>
            <a:off x="4967084" y="3962400"/>
            <a:ext cx="2311603" cy="2312988"/>
          </a:xfrm>
          <a:prstGeom prst="ellipse">
            <a:avLst/>
          </a:prstGeom>
          <a:solidFill>
            <a:schemeClr val="accent1">
              <a:lumMod val="7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200" dirty="0">
              <a:solidFill>
                <a:srgbClr val="FFFFFF"/>
              </a:solidFill>
            </a:endParaRPr>
          </a:p>
        </p:txBody>
      </p:sp>
      <p:sp>
        <p:nvSpPr>
          <p:cNvPr id="8" name="Oval 7"/>
          <p:cNvSpPr>
            <a:spLocks noChangeAspect="1"/>
          </p:cNvSpPr>
          <p:nvPr/>
        </p:nvSpPr>
        <p:spPr>
          <a:xfrm>
            <a:off x="1828800" y="3967222"/>
            <a:ext cx="2311603" cy="2311603"/>
          </a:xfrm>
          <a:prstGeom prst="ellipse">
            <a:avLst/>
          </a:prstGeom>
          <a:solidFill>
            <a:schemeClr val="accent1">
              <a:lumMod val="7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200" dirty="0">
              <a:solidFill>
                <a:srgbClr val="FFFFFF"/>
              </a:solidFill>
            </a:endParaRPr>
          </a:p>
        </p:txBody>
      </p:sp>
      <p:sp>
        <p:nvSpPr>
          <p:cNvPr id="9" name="Oval 8"/>
          <p:cNvSpPr>
            <a:spLocks noChangeAspect="1"/>
          </p:cNvSpPr>
          <p:nvPr/>
        </p:nvSpPr>
        <p:spPr>
          <a:xfrm>
            <a:off x="1919287" y="4034531"/>
            <a:ext cx="2152421" cy="2153805"/>
          </a:xfrm>
          <a:prstGeom prst="ellipse">
            <a:avLst/>
          </a:prstGeom>
          <a:solidFill>
            <a:srgbClr val="5A95DC"/>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000" b="1" dirty="0">
                <a:solidFill>
                  <a:srgbClr val="FFFFFF"/>
                </a:solidFill>
              </a:rPr>
              <a:t>Resource Reliability</a:t>
            </a:r>
          </a:p>
        </p:txBody>
      </p:sp>
      <p:sp>
        <p:nvSpPr>
          <p:cNvPr id="10" name="Oval 9"/>
          <p:cNvSpPr>
            <a:spLocks noChangeAspect="1"/>
          </p:cNvSpPr>
          <p:nvPr/>
        </p:nvSpPr>
        <p:spPr>
          <a:xfrm>
            <a:off x="5057572" y="4042003"/>
            <a:ext cx="2152422" cy="2152421"/>
          </a:xfrm>
          <a:prstGeom prst="ellipse">
            <a:avLst/>
          </a:prstGeom>
          <a:solidFill>
            <a:srgbClr val="5A95DC"/>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000" b="1" dirty="0">
                <a:solidFill>
                  <a:srgbClr val="FFFFFF"/>
                </a:solidFill>
              </a:rPr>
              <a:t>Consistency of Programs</a:t>
            </a:r>
          </a:p>
        </p:txBody>
      </p:sp>
      <p:sp>
        <p:nvSpPr>
          <p:cNvPr id="11" name="Oval 10"/>
          <p:cNvSpPr>
            <a:spLocks noChangeAspect="1"/>
          </p:cNvSpPr>
          <p:nvPr/>
        </p:nvSpPr>
        <p:spPr>
          <a:xfrm>
            <a:off x="3432175" y="1752600"/>
            <a:ext cx="2311603" cy="2312988"/>
          </a:xfrm>
          <a:prstGeom prst="ellipse">
            <a:avLst/>
          </a:prstGeom>
          <a:solidFill>
            <a:schemeClr val="accent1">
              <a:lumMod val="7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200" dirty="0">
              <a:solidFill>
                <a:srgbClr val="FFFFFF"/>
              </a:solidFill>
            </a:endParaRPr>
          </a:p>
        </p:txBody>
      </p:sp>
      <p:sp>
        <p:nvSpPr>
          <p:cNvPr id="12" name="Oval 11"/>
          <p:cNvSpPr>
            <a:spLocks noChangeAspect="1"/>
          </p:cNvSpPr>
          <p:nvPr/>
        </p:nvSpPr>
        <p:spPr>
          <a:xfrm>
            <a:off x="3526066" y="1847817"/>
            <a:ext cx="2152421" cy="2152421"/>
          </a:xfrm>
          <a:prstGeom prst="ellipse">
            <a:avLst/>
          </a:prstGeom>
          <a:solidFill>
            <a:srgbClr val="5A95DC"/>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000" b="1" dirty="0">
                <a:solidFill>
                  <a:srgbClr val="FFFFFF"/>
                </a:solidFill>
              </a:rPr>
              <a:t>Economies of Scale</a:t>
            </a:r>
          </a:p>
        </p:txBody>
      </p:sp>
      <p:pic>
        <p:nvPicPr>
          <p:cNvPr id="13" name="Picture 14" descr="BPA Logo - new colors - cmyk---4 no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97" y="3594348"/>
            <a:ext cx="3046609" cy="21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633108" y="6429235"/>
            <a:ext cx="256802" cy="261610"/>
          </a:xfrm>
          <a:prstGeom prst="rect">
            <a:avLst/>
          </a:prstGeom>
        </p:spPr>
        <p:txBody>
          <a:bodyPr wrap="none">
            <a:spAutoFit/>
          </a:bodyPr>
          <a:lstStyle/>
          <a:p>
            <a:fld id="{4B8BC155-96A9-416C-9A6C-7FA79B5D88ED}" type="slidenum">
              <a:rPr lang="en-US" sz="1100"/>
              <a:pPr/>
              <a:t>11</a:t>
            </a:fld>
            <a:endParaRPr lang="en-US" sz="1100" dirty="0"/>
          </a:p>
        </p:txBody>
      </p:sp>
    </p:spTree>
    <p:extLst>
      <p:ext uri="{BB962C8B-B14F-4D97-AF65-F5344CB8AC3E}">
        <p14:creationId xmlns:p14="http://schemas.microsoft.com/office/powerpoint/2010/main" val="419923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31772"/>
            <a:ext cx="8229600" cy="944628"/>
          </a:xfrm>
        </p:spPr>
        <p:txBody>
          <a:bodyPr/>
          <a:lstStyle/>
          <a:p>
            <a:r>
              <a:rPr lang="en-US" dirty="0" smtClean="0"/>
              <a:t>Creates Economies of Scale</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852191503"/>
              </p:ext>
            </p:extLst>
          </p:nvPr>
        </p:nvGraphicFramePr>
        <p:xfrm>
          <a:off x="-533400" y="2438400"/>
          <a:ext cx="45720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057800524"/>
              </p:ext>
            </p:extLst>
          </p:nvPr>
        </p:nvGraphicFramePr>
        <p:xfrm>
          <a:off x="3748155" y="1752600"/>
          <a:ext cx="5362575" cy="425767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12</a:t>
            </a:fld>
            <a:endParaRPr lang="en-US" sz="1100" dirty="0"/>
          </a:p>
        </p:txBody>
      </p:sp>
    </p:spTree>
    <p:extLst>
      <p:ext uri="{BB962C8B-B14F-4D97-AF65-F5344CB8AC3E}">
        <p14:creationId xmlns:p14="http://schemas.microsoft.com/office/powerpoint/2010/main" val="219699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31772"/>
            <a:ext cx="8229600" cy="944628"/>
          </a:xfrm>
        </p:spPr>
        <p:txBody>
          <a:bodyPr>
            <a:normAutofit/>
          </a:bodyPr>
          <a:lstStyle/>
          <a:p>
            <a:r>
              <a:rPr lang="en-US" dirty="0" smtClean="0"/>
              <a:t>Provides Consistent Programs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7856"/>
          <a:stretch/>
        </p:blipFill>
        <p:spPr>
          <a:xfrm>
            <a:off x="1478652" y="1664162"/>
            <a:ext cx="5836548" cy="4203238"/>
          </a:xfrm>
          <a:prstGeom prst="rect">
            <a:avLst/>
          </a:prstGeom>
        </p:spPr>
      </p:pic>
      <p:sp>
        <p:nvSpPr>
          <p:cNvPr id="2" name="Rectangle 1"/>
          <p:cNvSpPr/>
          <p:nvPr/>
        </p:nvSpPr>
        <p:spPr>
          <a:xfrm rot="541548">
            <a:off x="6958039" y="2124549"/>
            <a:ext cx="1585407" cy="2371939"/>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095100359"/>
              </p:ext>
            </p:extLst>
          </p:nvPr>
        </p:nvGraphicFramePr>
        <p:xfrm>
          <a:off x="990600" y="1600200"/>
          <a:ext cx="7084719"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8633108" y="6429235"/>
            <a:ext cx="256802" cy="261610"/>
          </a:xfrm>
          <a:prstGeom prst="rect">
            <a:avLst/>
          </a:prstGeom>
        </p:spPr>
        <p:txBody>
          <a:bodyPr wrap="none">
            <a:spAutoFit/>
          </a:bodyPr>
          <a:lstStyle/>
          <a:p>
            <a:fld id="{4B8BC155-96A9-416C-9A6C-7FA79B5D88ED}" type="slidenum">
              <a:rPr lang="en-US" sz="1100"/>
              <a:pPr/>
              <a:t>13</a:t>
            </a:fld>
            <a:endParaRPr lang="en-US" sz="1100" dirty="0"/>
          </a:p>
        </p:txBody>
      </p:sp>
    </p:spTree>
    <p:extLst>
      <p:ext uri="{BB962C8B-B14F-4D97-AF65-F5344CB8AC3E}">
        <p14:creationId xmlns:p14="http://schemas.microsoft.com/office/powerpoint/2010/main" val="280165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666342" y="1295400"/>
            <a:ext cx="6182258" cy="5086947"/>
            <a:chOff x="1216984" y="633702"/>
            <a:chExt cx="7027139" cy="5782140"/>
          </a:xfrm>
        </p:grpSpPr>
        <p:sp>
          <p:nvSpPr>
            <p:cNvPr id="16" name="Isosceles Triangle 15"/>
            <p:cNvSpPr/>
            <p:nvPr/>
          </p:nvSpPr>
          <p:spPr>
            <a:xfrm rot="2695441">
              <a:off x="1758580" y="1229661"/>
              <a:ext cx="5195159" cy="5186181"/>
            </a:xfrm>
            <a:custGeom>
              <a:avLst/>
              <a:gdLst/>
              <a:ahLst/>
              <a:cxnLst/>
              <a:rect l="l" t="t" r="r" b="b"/>
              <a:pathLst>
                <a:path w="5831419" h="5821342">
                  <a:moveTo>
                    <a:pt x="5569696" y="3125275"/>
                  </a:moveTo>
                  <a:lnTo>
                    <a:pt x="5831419" y="3176747"/>
                  </a:lnTo>
                  <a:cubicBezTo>
                    <a:pt x="5752021" y="3752687"/>
                    <a:pt x="5489012" y="4307218"/>
                    <a:pt x="5045678" y="4749377"/>
                  </a:cubicBezTo>
                  <a:cubicBezTo>
                    <a:pt x="4694686" y="5099440"/>
                    <a:pt x="4273559" y="5336288"/>
                    <a:pt x="3827403" y="5458532"/>
                  </a:cubicBezTo>
                  <a:lnTo>
                    <a:pt x="3818133" y="5182784"/>
                  </a:lnTo>
                  <a:cubicBezTo>
                    <a:pt x="4198535" y="5068715"/>
                    <a:pt x="4556444" y="4860644"/>
                    <a:pt x="4857343" y="4560542"/>
                  </a:cubicBezTo>
                  <a:cubicBezTo>
                    <a:pt x="5261621" y="4157336"/>
                    <a:pt x="5500042" y="3650773"/>
                    <a:pt x="5569696" y="3125275"/>
                  </a:cubicBezTo>
                  <a:close/>
                  <a:moveTo>
                    <a:pt x="3063179" y="5405235"/>
                  </a:moveTo>
                  <a:lnTo>
                    <a:pt x="3809899" y="4937921"/>
                  </a:lnTo>
                  <a:lnTo>
                    <a:pt x="3839599" y="5821342"/>
                  </a:lnTo>
                  <a:close/>
                  <a:moveTo>
                    <a:pt x="618895" y="2230456"/>
                  </a:moveTo>
                  <a:lnTo>
                    <a:pt x="628879" y="2234666"/>
                  </a:lnTo>
                  <a:lnTo>
                    <a:pt x="627004" y="2244437"/>
                  </a:lnTo>
                  <a:close/>
                  <a:moveTo>
                    <a:pt x="2380886" y="91035"/>
                  </a:moveTo>
                  <a:cubicBezTo>
                    <a:pt x="3227310" y="-131415"/>
                    <a:pt x="4157694" y="53944"/>
                    <a:pt x="4862861" y="645637"/>
                  </a:cubicBezTo>
                  <a:lnTo>
                    <a:pt x="5123897" y="457602"/>
                  </a:lnTo>
                  <a:lnTo>
                    <a:pt x="5210669" y="1334211"/>
                  </a:lnTo>
                  <a:lnTo>
                    <a:pt x="4406681" y="974243"/>
                  </a:lnTo>
                  <a:lnTo>
                    <a:pt x="4639075" y="806840"/>
                  </a:lnTo>
                  <a:cubicBezTo>
                    <a:pt x="4018676" y="314665"/>
                    <a:pt x="3219176" y="158507"/>
                    <a:pt x="2485069" y="339911"/>
                  </a:cubicBezTo>
                  <a:close/>
                  <a:moveTo>
                    <a:pt x="441960" y="1925397"/>
                  </a:moveTo>
                  <a:lnTo>
                    <a:pt x="883920" y="2687397"/>
                  </a:lnTo>
                  <a:lnTo>
                    <a:pt x="574671" y="2687397"/>
                  </a:lnTo>
                  <a:cubicBezTo>
                    <a:pt x="543926" y="3360056"/>
                    <a:pt x="787995" y="4041294"/>
                    <a:pt x="1301165" y="4555826"/>
                  </a:cubicBezTo>
                  <a:cubicBezTo>
                    <a:pt x="1385922" y="4640808"/>
                    <a:pt x="1475246" y="4718462"/>
                    <a:pt x="1570163" y="4786385"/>
                  </a:cubicBezTo>
                  <a:lnTo>
                    <a:pt x="1420316" y="5006883"/>
                  </a:lnTo>
                  <a:cubicBezTo>
                    <a:pt x="1311522" y="4929811"/>
                    <a:pt x="1209227" y="4841316"/>
                    <a:pt x="1112330" y="4744161"/>
                  </a:cubicBezTo>
                  <a:cubicBezTo>
                    <a:pt x="547251" y="4177582"/>
                    <a:pt x="277180" y="3428253"/>
                    <a:pt x="304408" y="2687397"/>
                  </a:cubicBezTo>
                  <a:lnTo>
                    <a:pt x="369047" y="2687397"/>
                  </a:lnTo>
                  <a:lnTo>
                    <a:pt x="0" y="2687397"/>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246437" y="2635250"/>
              <a:ext cx="2468563" cy="2470150"/>
            </a:xfrm>
            <a:prstGeom prst="ellipse">
              <a:avLst/>
            </a:prstGeom>
            <a:solidFill>
              <a:srgbClr val="5A95DC"/>
            </a:solid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200" dirty="0">
                  <a:solidFill>
                    <a:srgbClr val="FFFFFF"/>
                  </a:solidFill>
                </a:rPr>
                <a:t>Resource Reliability</a:t>
              </a:r>
            </a:p>
          </p:txBody>
        </p:sp>
        <p:sp>
          <p:nvSpPr>
            <p:cNvPr id="20" name="TextBox 19"/>
            <p:cNvSpPr txBox="1"/>
            <p:nvPr/>
          </p:nvSpPr>
          <p:spPr>
            <a:xfrm>
              <a:off x="3754750" y="633702"/>
              <a:ext cx="1488852" cy="664692"/>
            </a:xfrm>
            <a:prstGeom prst="rect">
              <a:avLst/>
            </a:prstGeom>
            <a:noFill/>
          </p:spPr>
          <p:txBody>
            <a:bodyPr wrap="none" rtlCol="0">
              <a:spAutoFit/>
            </a:bodyPr>
            <a:lstStyle/>
            <a:p>
              <a:pPr algn="ctr"/>
              <a:r>
                <a:rPr lang="en-US" sz="1600" dirty="0" smtClean="0">
                  <a:solidFill>
                    <a:schemeClr val="accent2"/>
                  </a:solidFill>
                </a:rPr>
                <a:t>Measure</a:t>
              </a:r>
              <a:br>
                <a:rPr lang="en-US" sz="1600" dirty="0" smtClean="0">
                  <a:solidFill>
                    <a:schemeClr val="accent2"/>
                  </a:solidFill>
                </a:rPr>
              </a:br>
              <a:r>
                <a:rPr lang="en-US" sz="1600" dirty="0" smtClean="0">
                  <a:solidFill>
                    <a:schemeClr val="accent2"/>
                  </a:solidFill>
                </a:rPr>
                <a:t>Development</a:t>
              </a:r>
              <a:endParaRPr lang="en-US" sz="1600" dirty="0">
                <a:solidFill>
                  <a:schemeClr val="accent2"/>
                </a:solidFill>
              </a:endParaRPr>
            </a:p>
          </p:txBody>
        </p:sp>
        <p:sp>
          <p:nvSpPr>
            <p:cNvPr id="21" name="TextBox 20"/>
            <p:cNvSpPr txBox="1"/>
            <p:nvPr/>
          </p:nvSpPr>
          <p:spPr>
            <a:xfrm>
              <a:off x="6514538" y="5558399"/>
              <a:ext cx="1729585" cy="664692"/>
            </a:xfrm>
            <a:prstGeom prst="rect">
              <a:avLst/>
            </a:prstGeom>
            <a:noFill/>
          </p:spPr>
          <p:txBody>
            <a:bodyPr wrap="none" rtlCol="0">
              <a:spAutoFit/>
            </a:bodyPr>
            <a:lstStyle/>
            <a:p>
              <a:pPr algn="ctr"/>
              <a:r>
                <a:rPr lang="en-US" sz="1600" dirty="0" smtClean="0">
                  <a:solidFill>
                    <a:schemeClr val="accent2"/>
                  </a:solidFill>
                </a:rPr>
                <a:t>Implementation</a:t>
              </a:r>
              <a:br>
                <a:rPr lang="en-US" sz="1600" dirty="0" smtClean="0">
                  <a:solidFill>
                    <a:schemeClr val="accent2"/>
                  </a:solidFill>
                </a:rPr>
              </a:br>
              <a:r>
                <a:rPr lang="en-US" sz="1600" dirty="0" smtClean="0">
                  <a:solidFill>
                    <a:schemeClr val="accent2"/>
                  </a:solidFill>
                </a:rPr>
                <a:t>Support</a:t>
              </a:r>
              <a:endParaRPr lang="en-US" sz="1600" dirty="0">
                <a:solidFill>
                  <a:schemeClr val="accent2"/>
                </a:solidFill>
              </a:endParaRPr>
            </a:p>
          </p:txBody>
        </p:sp>
        <p:sp>
          <p:nvSpPr>
            <p:cNvPr id="22" name="TextBox 21"/>
            <p:cNvSpPr txBox="1"/>
            <p:nvPr/>
          </p:nvSpPr>
          <p:spPr>
            <a:xfrm>
              <a:off x="1216984" y="5538316"/>
              <a:ext cx="1193676" cy="384822"/>
            </a:xfrm>
            <a:prstGeom prst="rect">
              <a:avLst/>
            </a:prstGeom>
            <a:noFill/>
          </p:spPr>
          <p:txBody>
            <a:bodyPr wrap="none" rtlCol="0">
              <a:spAutoFit/>
            </a:bodyPr>
            <a:lstStyle/>
            <a:p>
              <a:pPr algn="ctr"/>
              <a:r>
                <a:rPr lang="en-US" sz="1600" dirty="0" smtClean="0">
                  <a:solidFill>
                    <a:schemeClr val="accent2"/>
                  </a:solidFill>
                </a:rPr>
                <a:t>Evaluation</a:t>
              </a:r>
              <a:endParaRPr lang="en-US" sz="1600" dirty="0">
                <a:solidFill>
                  <a:schemeClr val="accent2"/>
                </a:solidFill>
              </a:endParaRPr>
            </a:p>
          </p:txBody>
        </p:sp>
        <p:grpSp>
          <p:nvGrpSpPr>
            <p:cNvPr id="23" name="Group 22"/>
            <p:cNvGrpSpPr/>
            <p:nvPr/>
          </p:nvGrpSpPr>
          <p:grpSpPr>
            <a:xfrm>
              <a:off x="1909736" y="4343400"/>
              <a:ext cx="1138264" cy="1119787"/>
              <a:chOff x="672135" y="4495800"/>
              <a:chExt cx="1467863" cy="1468807"/>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13" y="4810556"/>
                <a:ext cx="856306" cy="83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a:spLocks noChangeAspect="1"/>
              </p:cNvSpPr>
              <p:nvPr/>
            </p:nvSpPr>
            <p:spPr>
              <a:xfrm>
                <a:off x="672135" y="4495800"/>
                <a:ext cx="1467863" cy="1468807"/>
              </a:xfrm>
              <a:prstGeom prst="ellipse">
                <a:avLst/>
              </a:prstGeom>
              <a:noFill/>
              <a:ln w="63500" cmpd="sng">
                <a:solidFill>
                  <a:srgbClr val="2C405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200" dirty="0">
                  <a:solidFill>
                    <a:srgbClr val="FFFFFF"/>
                  </a:solidFill>
                </a:endParaRPr>
              </a:p>
            </p:txBody>
          </p:sp>
        </p:grpSp>
        <p:grpSp>
          <p:nvGrpSpPr>
            <p:cNvPr id="26" name="Group 25"/>
            <p:cNvGrpSpPr/>
            <p:nvPr/>
          </p:nvGrpSpPr>
          <p:grpSpPr>
            <a:xfrm>
              <a:off x="6096000" y="4419600"/>
              <a:ext cx="1084801" cy="1138799"/>
              <a:chOff x="6379460" y="4119001"/>
              <a:chExt cx="1084801" cy="1138799"/>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581" y="4306759"/>
                <a:ext cx="742557" cy="763281"/>
              </a:xfrm>
              <a:prstGeom prst="rect">
                <a:avLst/>
              </a:prstGeom>
            </p:spPr>
          </p:pic>
          <p:sp>
            <p:nvSpPr>
              <p:cNvPr id="28" name="Oval 27"/>
              <p:cNvSpPr>
                <a:spLocks noChangeAspect="1"/>
              </p:cNvSpPr>
              <p:nvPr/>
            </p:nvSpPr>
            <p:spPr>
              <a:xfrm>
                <a:off x="6379460" y="4119001"/>
                <a:ext cx="1084801" cy="1138799"/>
              </a:xfrm>
              <a:prstGeom prst="ellipse">
                <a:avLst/>
              </a:prstGeom>
              <a:noFill/>
              <a:ln w="63500" cmpd="sng">
                <a:solidFill>
                  <a:srgbClr val="2C405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200" dirty="0">
                  <a:solidFill>
                    <a:srgbClr val="FFFFFF"/>
                  </a:solidFill>
                </a:endParaRPr>
              </a:p>
            </p:txBody>
          </p:sp>
        </p:grpSp>
        <p:grpSp>
          <p:nvGrpSpPr>
            <p:cNvPr id="29" name="Group 28"/>
            <p:cNvGrpSpPr/>
            <p:nvPr/>
          </p:nvGrpSpPr>
          <p:grpSpPr>
            <a:xfrm>
              <a:off x="3962400" y="1280033"/>
              <a:ext cx="1084801" cy="1138799"/>
              <a:chOff x="3893074" y="697767"/>
              <a:chExt cx="1084801" cy="1138799"/>
            </a:xfrm>
          </p:grpSpPr>
          <p:sp>
            <p:nvSpPr>
              <p:cNvPr id="30" name="Oval 29"/>
              <p:cNvSpPr>
                <a:spLocks noChangeAspect="1"/>
              </p:cNvSpPr>
              <p:nvPr/>
            </p:nvSpPr>
            <p:spPr>
              <a:xfrm>
                <a:off x="3893074" y="697767"/>
                <a:ext cx="1084801" cy="1138799"/>
              </a:xfrm>
              <a:prstGeom prst="ellipse">
                <a:avLst/>
              </a:prstGeom>
              <a:noFill/>
              <a:ln w="63500" cmpd="sng">
                <a:solidFill>
                  <a:srgbClr val="2C405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200" dirty="0">
                  <a:solidFill>
                    <a:srgbClr val="FFFFFF"/>
                  </a:solidFill>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1998" y="903689"/>
                <a:ext cx="726953" cy="726953"/>
              </a:xfrm>
              <a:prstGeom prst="rect">
                <a:avLst/>
              </a:prstGeom>
            </p:spPr>
          </p:pic>
        </p:grpSp>
      </p:grpSp>
      <p:sp>
        <p:nvSpPr>
          <p:cNvPr id="33" name="Title 1"/>
          <p:cNvSpPr txBox="1">
            <a:spLocks/>
          </p:cNvSpPr>
          <p:nvPr/>
        </p:nvSpPr>
        <p:spPr>
          <a:xfrm>
            <a:off x="457200" y="731772"/>
            <a:ext cx="8382000" cy="944628"/>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000" b="1" kern="1200">
                <a:solidFill>
                  <a:srgbClr val="00467F"/>
                </a:solidFill>
                <a:latin typeface="Arial" pitchFamily="34" charset="0"/>
                <a:ea typeface="+mj-ea"/>
                <a:cs typeface="Arial" pitchFamily="34" charset="0"/>
              </a:defRPr>
            </a:lvl1pPr>
          </a:lstStyle>
          <a:p>
            <a:r>
              <a:rPr lang="en-US" smtClean="0"/>
              <a:t>Ensures the EE Resource is Reliable</a:t>
            </a:r>
            <a:br>
              <a:rPr lang="en-US" smtClean="0"/>
            </a:br>
            <a:endParaRPr lang="en-US" dirty="0"/>
          </a:p>
        </p:txBody>
      </p:sp>
      <p:sp>
        <p:nvSpPr>
          <p:cNvPr id="18" name="Rectangle 17"/>
          <p:cNvSpPr/>
          <p:nvPr/>
        </p:nvSpPr>
        <p:spPr>
          <a:xfrm>
            <a:off x="8633108" y="6429235"/>
            <a:ext cx="256802" cy="261610"/>
          </a:xfrm>
          <a:prstGeom prst="rect">
            <a:avLst/>
          </a:prstGeom>
        </p:spPr>
        <p:txBody>
          <a:bodyPr wrap="none">
            <a:spAutoFit/>
          </a:bodyPr>
          <a:lstStyle/>
          <a:p>
            <a:fld id="{4B8BC155-96A9-416C-9A6C-7FA79B5D88ED}" type="slidenum">
              <a:rPr lang="en-US" sz="1100"/>
              <a:pPr/>
              <a:t>14</a:t>
            </a:fld>
            <a:endParaRPr lang="en-US" sz="1100" dirty="0"/>
          </a:p>
        </p:txBody>
      </p:sp>
    </p:spTree>
    <p:extLst>
      <p:ext uri="{BB962C8B-B14F-4D97-AF65-F5344CB8AC3E}">
        <p14:creationId xmlns:p14="http://schemas.microsoft.com/office/powerpoint/2010/main" val="29020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 our sights on the future</a:t>
            </a:r>
            <a:endParaRPr lang="en-US" dirty="0"/>
          </a:p>
        </p:txBody>
      </p:sp>
      <p:sp>
        <p:nvSpPr>
          <p:cNvPr id="4" name="Text Placeholder 3"/>
          <p:cNvSpPr>
            <a:spLocks noGrp="1"/>
          </p:cNvSpPr>
          <p:nvPr>
            <p:ph type="body" idx="1"/>
          </p:nvPr>
        </p:nvSpPr>
        <p:spPr/>
        <p:txBody>
          <a:bodyPr/>
          <a:lstStyle/>
          <a:p>
            <a:r>
              <a:rPr lang="en-US" dirty="0" smtClean="0"/>
              <a:t>Allie Mace, Manager, Planning and Evaluation</a:t>
            </a:r>
            <a:endParaRPr lang="en-US" dirty="0"/>
          </a:p>
        </p:txBody>
      </p:sp>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15</a:t>
            </a:fld>
            <a:endParaRPr lang="en-US" sz="1100" dirty="0"/>
          </a:p>
        </p:txBody>
      </p:sp>
    </p:spTree>
    <p:extLst>
      <p:ext uri="{BB962C8B-B14F-4D97-AF65-F5344CB8AC3E}">
        <p14:creationId xmlns:p14="http://schemas.microsoft.com/office/powerpoint/2010/main" val="265842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31772"/>
            <a:ext cx="8229600" cy="944628"/>
          </a:xfrm>
        </p:spPr>
        <p:txBody>
          <a:bodyPr>
            <a:normAutofit/>
          </a:bodyPr>
          <a:lstStyle/>
          <a:p>
            <a:pPr marL="342900" lvl="0" indent="-342900" defTabSz="457200" eaLnBrk="0" fontAlgn="base" hangingPunct="0">
              <a:spcBef>
                <a:spcPts val="1400"/>
              </a:spcBef>
              <a:spcAft>
                <a:spcPct val="0"/>
              </a:spcAft>
            </a:pPr>
            <a:r>
              <a:rPr lang="en-US" dirty="0"/>
              <a:t>How can we </a:t>
            </a:r>
            <a:r>
              <a:rPr lang="en-US" dirty="0" smtClean="0"/>
              <a:t>Impact </a:t>
            </a:r>
            <a:r>
              <a:rPr lang="en-US" dirty="0"/>
              <a:t>our </a:t>
            </a:r>
            <a:r>
              <a:rPr lang="en-US" dirty="0" smtClean="0"/>
              <a:t>Future</a:t>
            </a: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828" y="3086966"/>
            <a:ext cx="1852342" cy="1474382"/>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60" r="39106" b="13579"/>
          <a:stretch/>
        </p:blipFill>
        <p:spPr bwMode="auto">
          <a:xfrm>
            <a:off x="6056469" y="2898098"/>
            <a:ext cx="2679404" cy="185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12703" y="4750215"/>
            <a:ext cx="1623073" cy="646331"/>
          </a:xfrm>
          <a:prstGeom prst="rect">
            <a:avLst/>
          </a:prstGeom>
          <a:noFill/>
        </p:spPr>
        <p:txBody>
          <a:bodyPr wrap="none" rtlCol="0">
            <a:spAutoFit/>
          </a:bodyPr>
          <a:lstStyle/>
          <a:p>
            <a:pPr algn="ctr"/>
            <a:r>
              <a:rPr lang="en-US" dirty="0" smtClean="0"/>
              <a:t>Council Sets </a:t>
            </a:r>
          </a:p>
          <a:p>
            <a:pPr algn="ctr"/>
            <a:r>
              <a:rPr lang="en-US" dirty="0" smtClean="0"/>
              <a:t>Regional Target</a:t>
            </a:r>
            <a:endParaRPr lang="en-US" dirty="0"/>
          </a:p>
        </p:txBody>
      </p:sp>
      <p:sp>
        <p:nvSpPr>
          <p:cNvPr id="28" name="TextBox 27"/>
          <p:cNvSpPr txBox="1"/>
          <p:nvPr/>
        </p:nvSpPr>
        <p:spPr>
          <a:xfrm>
            <a:off x="3048000" y="4750214"/>
            <a:ext cx="2381998" cy="646331"/>
          </a:xfrm>
          <a:prstGeom prst="rect">
            <a:avLst/>
          </a:prstGeom>
          <a:noFill/>
        </p:spPr>
        <p:txBody>
          <a:bodyPr wrap="none" rtlCol="0">
            <a:spAutoFit/>
          </a:bodyPr>
          <a:lstStyle/>
          <a:p>
            <a:pPr algn="ctr"/>
            <a:r>
              <a:rPr lang="en-US" dirty="0" smtClean="0"/>
              <a:t>BPA Takes on </a:t>
            </a:r>
          </a:p>
          <a:p>
            <a:pPr algn="ctr"/>
            <a:r>
              <a:rPr lang="en-US" dirty="0" smtClean="0"/>
              <a:t>Public Power’s Share</a:t>
            </a:r>
            <a:endParaRPr lang="en-US" dirty="0"/>
          </a:p>
        </p:txBody>
      </p:sp>
      <p:sp>
        <p:nvSpPr>
          <p:cNvPr id="29" name="TextBox 28"/>
          <p:cNvSpPr txBox="1"/>
          <p:nvPr/>
        </p:nvSpPr>
        <p:spPr>
          <a:xfrm>
            <a:off x="5964798" y="4750215"/>
            <a:ext cx="2862771" cy="646331"/>
          </a:xfrm>
          <a:prstGeom prst="rect">
            <a:avLst/>
          </a:prstGeom>
          <a:noFill/>
        </p:spPr>
        <p:txBody>
          <a:bodyPr wrap="none" rtlCol="0">
            <a:spAutoFit/>
          </a:bodyPr>
          <a:lstStyle/>
          <a:p>
            <a:pPr algn="ctr"/>
            <a:r>
              <a:rPr lang="en-US" dirty="0" smtClean="0"/>
              <a:t>BPA Determines the </a:t>
            </a:r>
          </a:p>
          <a:p>
            <a:pPr algn="ctr"/>
            <a:r>
              <a:rPr lang="en-US" dirty="0" smtClean="0"/>
              <a:t>Best Path To Achieve Savings</a:t>
            </a:r>
            <a:endParaRPr lang="en-US" dirty="0"/>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0"/>
            <a:ext cx="1640914" cy="161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8633108" y="6429235"/>
            <a:ext cx="256802" cy="261610"/>
          </a:xfrm>
          <a:prstGeom prst="rect">
            <a:avLst/>
          </a:prstGeom>
        </p:spPr>
        <p:txBody>
          <a:bodyPr wrap="none">
            <a:spAutoFit/>
          </a:bodyPr>
          <a:lstStyle/>
          <a:p>
            <a:fld id="{4B8BC155-96A9-416C-9A6C-7FA79B5D88ED}" type="slidenum">
              <a:rPr lang="en-US" sz="1100"/>
              <a:pPr/>
              <a:t>16</a:t>
            </a:fld>
            <a:endParaRPr lang="en-US" sz="1100" dirty="0"/>
          </a:p>
        </p:txBody>
      </p:sp>
    </p:spTree>
    <p:extLst>
      <p:ext uri="{BB962C8B-B14F-4D97-AF65-F5344CB8AC3E}">
        <p14:creationId xmlns:p14="http://schemas.microsoft.com/office/powerpoint/2010/main" val="2440985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805925"/>
            <a:ext cx="8229600" cy="411451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Strive for the Council’s target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963" y="1981200"/>
            <a:ext cx="2461411" cy="242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17</a:t>
            </a:fld>
            <a:endParaRPr lang="en-US" sz="1100" dirty="0"/>
          </a:p>
        </p:txBody>
      </p:sp>
    </p:spTree>
    <p:extLst>
      <p:ext uri="{BB962C8B-B14F-4D97-AF65-F5344CB8AC3E}">
        <p14:creationId xmlns:p14="http://schemas.microsoft.com/office/powerpoint/2010/main" val="2735495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805925"/>
            <a:ext cx="8229600" cy="411451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r>
              <a:rPr lang="en-US" dirty="0" smtClean="0"/>
              <a:t>Change </a:t>
            </a:r>
            <a:r>
              <a:rPr lang="en-US" dirty="0"/>
              <a:t>customer </a:t>
            </a:r>
            <a:r>
              <a:rPr lang="en-US" dirty="0" smtClean="0"/>
              <a:t>self-funding</a:t>
            </a:r>
            <a:endParaRPr lang="en-US" dirty="0"/>
          </a:p>
        </p:txBody>
      </p:sp>
      <p:pic>
        <p:nvPicPr>
          <p:cNvPr id="1026" name="Picture 2" descr="C:\Users\dfm9687\Desktop\Icons\icon_handsh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33600"/>
            <a:ext cx="3562350" cy="22561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18</a:t>
            </a:fld>
            <a:endParaRPr lang="en-US" sz="1100" dirty="0"/>
          </a:p>
        </p:txBody>
      </p:sp>
    </p:spTree>
    <p:extLst>
      <p:ext uri="{BB962C8B-B14F-4D97-AF65-F5344CB8AC3E}">
        <p14:creationId xmlns:p14="http://schemas.microsoft.com/office/powerpoint/2010/main" val="3991726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805925"/>
            <a:ext cx="8229600" cy="411451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sz="1600" dirty="0" smtClean="0"/>
          </a:p>
          <a:p>
            <a:pPr marL="0" indent="0" algn="ctr">
              <a:buNone/>
            </a:pPr>
            <a:r>
              <a:rPr lang="en-US" dirty="0" smtClean="0"/>
              <a:t>Define BPA’s Backstop Role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24" y="1600199"/>
            <a:ext cx="5324476" cy="3276601"/>
          </a:xfrm>
          <a:prstGeom prst="rect">
            <a:avLst/>
          </a:prstGeom>
        </p:spPr>
      </p:pic>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19</a:t>
            </a:fld>
            <a:endParaRPr lang="en-US" sz="1100" dirty="0"/>
          </a:p>
        </p:txBody>
      </p:sp>
    </p:spTree>
    <p:extLst>
      <p:ext uri="{BB962C8B-B14F-4D97-AF65-F5344CB8AC3E}">
        <p14:creationId xmlns:p14="http://schemas.microsoft.com/office/powerpoint/2010/main" val="3458646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Text Placeholder 2"/>
          <p:cNvSpPr>
            <a:spLocks noGrp="1"/>
          </p:cNvSpPr>
          <p:nvPr>
            <p:ph type="body" idx="1"/>
          </p:nvPr>
        </p:nvSpPr>
        <p:spPr/>
        <p:txBody>
          <a:bodyPr/>
          <a:lstStyle/>
          <a:p>
            <a:r>
              <a:rPr lang="en-US" dirty="0" smtClean="0"/>
              <a:t>Richard Génecé, Vice President of Energy Efficiency</a:t>
            </a:r>
            <a:endParaRPr lang="en-US" dirty="0"/>
          </a:p>
        </p:txBody>
      </p:sp>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2</a:t>
            </a:fld>
            <a:endParaRPr lang="en-US" sz="1100" dirty="0"/>
          </a:p>
        </p:txBody>
      </p:sp>
    </p:spTree>
    <p:extLst>
      <p:ext uri="{BB962C8B-B14F-4D97-AF65-F5344CB8AC3E}">
        <p14:creationId xmlns:p14="http://schemas.microsoft.com/office/powerpoint/2010/main" val="180416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805925"/>
            <a:ext cx="8229600" cy="411451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r>
              <a:rPr lang="en-US" dirty="0" smtClean="0"/>
              <a:t>Find Program and Policy Efficiencies</a:t>
            </a:r>
            <a:endParaRPr lang="en-US" dirty="0"/>
          </a:p>
        </p:txBody>
      </p:sp>
      <p:pic>
        <p:nvPicPr>
          <p:cNvPr id="5" name="Picture 14" descr="BPA Logo - new colors - cmyk---4 no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36898"/>
            <a:ext cx="3657600" cy="256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20</a:t>
            </a:fld>
            <a:endParaRPr lang="en-US" sz="1100" dirty="0"/>
          </a:p>
        </p:txBody>
      </p:sp>
    </p:spTree>
    <p:extLst>
      <p:ext uri="{BB962C8B-B14F-4D97-AF65-F5344CB8AC3E}">
        <p14:creationId xmlns:p14="http://schemas.microsoft.com/office/powerpoint/2010/main" val="325969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Identifying topics for follow-on engagements</a:t>
            </a:r>
            <a:endParaRPr lang="en-US" dirty="0"/>
          </a:p>
        </p:txBody>
      </p:sp>
      <p:sp>
        <p:nvSpPr>
          <p:cNvPr id="4" name="Text Placeholder 3"/>
          <p:cNvSpPr>
            <a:spLocks noGrp="1"/>
          </p:cNvSpPr>
          <p:nvPr>
            <p:ph type="body" idx="1"/>
          </p:nvPr>
        </p:nvSpPr>
        <p:spPr/>
        <p:txBody>
          <a:bodyPr/>
          <a:lstStyle/>
          <a:p>
            <a:r>
              <a:rPr lang="en-US" dirty="0" smtClean="0"/>
              <a:t>Matt Tidwell, Policy Specialist</a:t>
            </a:r>
            <a:endParaRPr lang="en-US" dirty="0"/>
          </a:p>
        </p:txBody>
      </p:sp>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21</a:t>
            </a:fld>
            <a:endParaRPr lang="en-US" sz="1100" dirty="0"/>
          </a:p>
        </p:txBody>
      </p:sp>
    </p:spTree>
    <p:extLst>
      <p:ext uri="{BB962C8B-B14F-4D97-AF65-F5344CB8AC3E}">
        <p14:creationId xmlns:p14="http://schemas.microsoft.com/office/powerpoint/2010/main" val="1148694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457200" y="1805925"/>
            <a:ext cx="8229600" cy="4114512"/>
          </a:xfrm>
        </p:spPr>
        <p:txBody>
          <a:bodyPr>
            <a:normAutofit fontScale="92500" lnSpcReduction="10000"/>
          </a:bodyPr>
          <a:lstStyle/>
          <a:p>
            <a:r>
              <a:rPr lang="en-US" dirty="0" smtClean="0"/>
              <a:t>Follow Up Meeting</a:t>
            </a:r>
          </a:p>
          <a:p>
            <a:pPr lvl="1"/>
            <a:r>
              <a:rPr lang="en-US" dirty="0"/>
              <a:t>Feb. </a:t>
            </a:r>
            <a:r>
              <a:rPr lang="en-US" dirty="0" smtClean="0"/>
              <a:t>29 </a:t>
            </a:r>
            <a:r>
              <a:rPr lang="en-US" dirty="0"/>
              <a:t>1:00-4:00</a:t>
            </a:r>
          </a:p>
          <a:p>
            <a:pPr lvl="1"/>
            <a:r>
              <a:rPr lang="en-US" dirty="0" smtClean="0"/>
              <a:t>Rates Hearing Room</a:t>
            </a:r>
          </a:p>
          <a:p>
            <a:pPr marL="457200" lvl="1" indent="0">
              <a:buNone/>
            </a:pPr>
            <a:endParaRPr lang="en-US" dirty="0" smtClean="0"/>
          </a:p>
          <a:p>
            <a:r>
              <a:rPr lang="en-US" dirty="0" smtClean="0"/>
              <a:t>Listening Sessions (Locations Tentative) </a:t>
            </a:r>
            <a:endParaRPr lang="en-US" dirty="0"/>
          </a:p>
          <a:p>
            <a:pPr lvl="1"/>
            <a:r>
              <a:rPr lang="en-US" dirty="0" smtClean="0"/>
              <a:t>March 7 Tacoma Power</a:t>
            </a:r>
          </a:p>
          <a:p>
            <a:pPr lvl="1"/>
            <a:r>
              <a:rPr lang="en-US" dirty="0" smtClean="0"/>
              <a:t>March 9 Montana Location TBD</a:t>
            </a:r>
          </a:p>
          <a:p>
            <a:pPr lvl="1"/>
            <a:r>
              <a:rPr lang="en-US" dirty="0" smtClean="0"/>
              <a:t>March 10 </a:t>
            </a:r>
            <a:r>
              <a:rPr lang="en-US" smtClean="0"/>
              <a:t>Benton PUD</a:t>
            </a:r>
            <a:r>
              <a:rPr lang="en-US" dirty="0"/>
              <a:t> </a:t>
            </a:r>
            <a:endParaRPr lang="en-US" dirty="0" smtClean="0"/>
          </a:p>
          <a:p>
            <a:pPr lvl="1"/>
            <a:r>
              <a:rPr lang="en-US" dirty="0" smtClean="0"/>
              <a:t>March 16 EWEB </a:t>
            </a:r>
            <a:endParaRPr lang="en-US" dirty="0"/>
          </a:p>
          <a:p>
            <a:pPr lvl="1"/>
            <a:r>
              <a:rPr lang="en-US" dirty="0" smtClean="0"/>
              <a:t>March 17 ICUA meeting in Boise</a:t>
            </a:r>
            <a:endParaRPr lang="en-US" sz="2000" dirty="0"/>
          </a:p>
        </p:txBody>
      </p:sp>
      <p:sp>
        <p:nvSpPr>
          <p:cNvPr id="2" name="Title 1"/>
          <p:cNvSpPr>
            <a:spLocks noGrp="1"/>
          </p:cNvSpPr>
          <p:nvPr>
            <p:ph type="title" idx="4294967295"/>
          </p:nvPr>
        </p:nvSpPr>
        <p:spPr>
          <a:xfrm>
            <a:off x="457200" y="731772"/>
            <a:ext cx="8229600" cy="944628"/>
          </a:xfrm>
        </p:spPr>
        <p:txBody>
          <a:bodyPr/>
          <a:lstStyle/>
          <a:p>
            <a:r>
              <a:rPr lang="en-US" dirty="0" smtClean="0"/>
              <a:t>What Comes Next</a:t>
            </a:r>
            <a:endParaRPr lang="en-US" dirty="0"/>
          </a:p>
        </p:txBody>
      </p:sp>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22</a:t>
            </a:fld>
            <a:endParaRPr lang="en-US" sz="1100" dirty="0"/>
          </a:p>
        </p:txBody>
      </p:sp>
    </p:spTree>
    <p:extLst>
      <p:ext uri="{BB962C8B-B14F-4D97-AF65-F5344CB8AC3E}">
        <p14:creationId xmlns:p14="http://schemas.microsoft.com/office/powerpoint/2010/main" val="2787594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2400" dirty="0" smtClean="0"/>
              <a:t>This information has been made publicly available by BPA on February 10, 2016 and contains information not reported in BPA’s financial statements. </a:t>
            </a:r>
            <a:endParaRPr lang="en-US" sz="2400" dirty="0"/>
          </a:p>
        </p:txBody>
      </p:sp>
      <p:sp>
        <p:nvSpPr>
          <p:cNvPr id="4" name="Title 3"/>
          <p:cNvSpPr>
            <a:spLocks noGrp="1"/>
          </p:cNvSpPr>
          <p:nvPr>
            <p:ph type="title"/>
          </p:nvPr>
        </p:nvSpPr>
        <p:spPr/>
        <p:txBody>
          <a:bodyPr/>
          <a:lstStyle/>
          <a:p>
            <a:r>
              <a:rPr lang="en-US" dirty="0" smtClean="0"/>
              <a:t>Financial Disclosure</a:t>
            </a:r>
            <a:endParaRPr lang="en-US" dirty="0"/>
          </a:p>
        </p:txBody>
      </p:sp>
    </p:spTree>
    <p:extLst>
      <p:ext uri="{BB962C8B-B14F-4D97-AF65-F5344CB8AC3E}">
        <p14:creationId xmlns:p14="http://schemas.microsoft.com/office/powerpoint/2010/main" val="248096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805925"/>
            <a:ext cx="8229600" cy="4114512"/>
          </a:xfrm>
        </p:spPr>
        <p:txBody>
          <a:bodyPr>
            <a:normAutofit/>
          </a:bodyPr>
          <a:lstStyle/>
          <a:p>
            <a:pPr marL="0" indent="0" algn="ctr">
              <a:buNone/>
            </a:pPr>
            <a:r>
              <a:rPr lang="en-US" sz="3600" dirty="0" smtClean="0"/>
              <a:t>Create a shared understanding of BPA’s </a:t>
            </a:r>
            <a:r>
              <a:rPr lang="en-US" sz="3600" dirty="0"/>
              <a:t>Energy Efficiency </a:t>
            </a:r>
            <a:r>
              <a:rPr lang="en-US" sz="3600" dirty="0" smtClean="0"/>
              <a:t>program</a:t>
            </a:r>
          </a:p>
          <a:p>
            <a:pPr marL="0" indent="0" algn="ctr">
              <a:buNone/>
            </a:pPr>
            <a:endParaRPr lang="en-US" sz="3600" dirty="0"/>
          </a:p>
          <a:p>
            <a:pPr marL="0" indent="0" algn="ctr">
              <a:buNone/>
            </a:pPr>
            <a:r>
              <a:rPr lang="en-US" sz="3600" dirty="0" smtClean="0"/>
              <a:t>- then -</a:t>
            </a:r>
          </a:p>
          <a:p>
            <a:pPr marL="0" indent="0" algn="ctr">
              <a:buNone/>
            </a:pPr>
            <a:endParaRPr lang="en-US" sz="3600" dirty="0"/>
          </a:p>
          <a:p>
            <a:pPr marL="0" indent="0" algn="ctr">
              <a:buNone/>
            </a:pPr>
            <a:r>
              <a:rPr lang="en-US" sz="3600" dirty="0" smtClean="0"/>
              <a:t>Identify topics for engagement</a:t>
            </a:r>
            <a:endParaRPr lang="en-US" sz="3600" dirty="0"/>
          </a:p>
          <a:p>
            <a:endParaRPr lang="en-US" dirty="0"/>
          </a:p>
        </p:txBody>
      </p:sp>
      <p:sp>
        <p:nvSpPr>
          <p:cNvPr id="3" name="Title 2"/>
          <p:cNvSpPr>
            <a:spLocks noGrp="1"/>
          </p:cNvSpPr>
          <p:nvPr>
            <p:ph type="title" idx="4294967295"/>
          </p:nvPr>
        </p:nvSpPr>
        <p:spPr>
          <a:xfrm>
            <a:off x="457200" y="731772"/>
            <a:ext cx="8229600" cy="944628"/>
          </a:xfrm>
        </p:spPr>
        <p:txBody>
          <a:bodyPr>
            <a:normAutofit fontScale="90000"/>
          </a:bodyPr>
          <a:lstStyle/>
          <a:p>
            <a:r>
              <a:rPr lang="en-US" dirty="0" smtClean="0"/>
              <a:t>What We Want to Accomplish Today</a:t>
            </a:r>
            <a:endParaRPr lang="en-US" dirty="0"/>
          </a:p>
        </p:txBody>
      </p:sp>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3</a:t>
            </a:fld>
            <a:endParaRPr lang="en-US" sz="1100" dirty="0"/>
          </a:p>
        </p:txBody>
      </p:sp>
    </p:spTree>
    <p:extLst>
      <p:ext uri="{BB962C8B-B14F-4D97-AF65-F5344CB8AC3E}">
        <p14:creationId xmlns:p14="http://schemas.microsoft.com/office/powerpoint/2010/main" val="3417818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we Got here &amp; a look back at our accomplishments</a:t>
            </a:r>
            <a:endParaRPr lang="en-US" dirty="0"/>
          </a:p>
        </p:txBody>
      </p:sp>
      <p:sp>
        <p:nvSpPr>
          <p:cNvPr id="5" name="Text Placeholder 4"/>
          <p:cNvSpPr>
            <a:spLocks noGrp="1"/>
          </p:cNvSpPr>
          <p:nvPr>
            <p:ph type="body" idx="1"/>
          </p:nvPr>
        </p:nvSpPr>
        <p:spPr/>
        <p:txBody>
          <a:bodyPr/>
          <a:lstStyle/>
          <a:p>
            <a:r>
              <a:rPr lang="en-US" dirty="0" smtClean="0"/>
              <a:t>Scott Wilson, Customer Account Executive</a:t>
            </a:r>
            <a:endParaRPr lang="en-US" dirty="0"/>
          </a:p>
        </p:txBody>
      </p:sp>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4</a:t>
            </a:fld>
            <a:endParaRPr lang="en-US" sz="1100" dirty="0"/>
          </a:p>
        </p:txBody>
      </p:sp>
    </p:spTree>
    <p:extLst>
      <p:ext uri="{BB962C8B-B14F-4D97-AF65-F5344CB8AC3E}">
        <p14:creationId xmlns:p14="http://schemas.microsoft.com/office/powerpoint/2010/main" val="364351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981200"/>
            <a:ext cx="8229600" cy="4419601"/>
          </a:xfrm>
        </p:spPr>
        <p:txBody>
          <a:bodyPr>
            <a:normAutofit/>
          </a:bodyPr>
          <a:lstStyle/>
          <a:p>
            <a:pPr marL="0" indent="0">
              <a:buNone/>
            </a:pPr>
            <a:endParaRPr lang="en-US" dirty="0" smtClean="0"/>
          </a:p>
          <a:p>
            <a:pPr marL="0" indent="0">
              <a:buNone/>
            </a:pPr>
            <a:endParaRPr lang="en-US" dirty="0"/>
          </a:p>
        </p:txBody>
      </p:sp>
      <p:sp>
        <p:nvSpPr>
          <p:cNvPr id="3" name="Title 2"/>
          <p:cNvSpPr>
            <a:spLocks noGrp="1"/>
          </p:cNvSpPr>
          <p:nvPr>
            <p:ph type="title" idx="4294967295"/>
          </p:nvPr>
        </p:nvSpPr>
        <p:spPr>
          <a:xfrm>
            <a:off x="457200" y="731772"/>
            <a:ext cx="8229600" cy="944628"/>
          </a:xfrm>
        </p:spPr>
        <p:txBody>
          <a:bodyPr>
            <a:normAutofit/>
          </a:bodyPr>
          <a:lstStyle/>
          <a:p>
            <a:r>
              <a:rPr lang="en-US" dirty="0"/>
              <a:t>How We Got Here</a:t>
            </a:r>
          </a:p>
        </p:txBody>
      </p:sp>
      <p:graphicFrame>
        <p:nvGraphicFramePr>
          <p:cNvPr id="4" name="Diagram 3"/>
          <p:cNvGraphicFramePr/>
          <p:nvPr>
            <p:extLst>
              <p:ext uri="{D42A27DB-BD31-4B8C-83A1-F6EECF244321}">
                <p14:modId xmlns:p14="http://schemas.microsoft.com/office/powerpoint/2010/main" val="1189661726"/>
              </p:ext>
            </p:extLst>
          </p:nvPr>
        </p:nvGraphicFramePr>
        <p:xfrm>
          <a:off x="-152400" y="2032000"/>
          <a:ext cx="9296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5</a:t>
            </a:fld>
            <a:endParaRPr lang="en-US" sz="1100" dirty="0"/>
          </a:p>
        </p:txBody>
      </p:sp>
    </p:spTree>
    <p:extLst>
      <p:ext uri="{BB962C8B-B14F-4D97-AF65-F5344CB8AC3E}">
        <p14:creationId xmlns:p14="http://schemas.microsoft.com/office/powerpoint/2010/main" val="31332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58552734"/>
              </p:ext>
            </p:extLst>
          </p:nvPr>
        </p:nvGraphicFramePr>
        <p:xfrm>
          <a:off x="457200" y="1806575"/>
          <a:ext cx="8229600" cy="4518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57200" y="762000"/>
            <a:ext cx="8229600" cy="944628"/>
          </a:xfrm>
        </p:spPr>
        <p:txBody>
          <a:bodyPr>
            <a:noAutofit/>
          </a:bodyPr>
          <a:lstStyle/>
          <a:p>
            <a:r>
              <a:rPr lang="en-US" sz="3200" dirty="0" smtClean="0"/>
              <a:t>Nearly </a:t>
            </a:r>
            <a:r>
              <a:rPr lang="en-US" sz="3200" dirty="0"/>
              <a:t>5800 aMW f</a:t>
            </a:r>
            <a:r>
              <a:rPr lang="en-US" sz="3200" dirty="0" smtClean="0"/>
              <a:t>rom Utility Funded Programs and Codes and Standards</a:t>
            </a:r>
            <a:endParaRPr lang="en-US" sz="3200" dirty="0"/>
          </a:p>
        </p:txBody>
      </p:sp>
      <p:sp>
        <p:nvSpPr>
          <p:cNvPr id="3" name="TextBox 2"/>
          <p:cNvSpPr txBox="1"/>
          <p:nvPr/>
        </p:nvSpPr>
        <p:spPr>
          <a:xfrm>
            <a:off x="3124200" y="6414055"/>
            <a:ext cx="3439596" cy="276999"/>
          </a:xfrm>
          <a:prstGeom prst="rect">
            <a:avLst/>
          </a:prstGeom>
          <a:noFill/>
        </p:spPr>
        <p:txBody>
          <a:bodyPr wrap="none" rtlCol="0">
            <a:spAutoFit/>
          </a:bodyPr>
          <a:lstStyle/>
          <a:p>
            <a:r>
              <a:rPr lang="en-US" sz="1200" dirty="0" smtClean="0"/>
              <a:t>Source:  Northwest Power and Conservation Council</a:t>
            </a:r>
            <a:endParaRPr lang="en-US" sz="1200" dirty="0"/>
          </a:p>
        </p:txBody>
      </p:sp>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6</a:t>
            </a:fld>
            <a:endParaRPr lang="en-US" sz="1100" dirty="0"/>
          </a:p>
        </p:txBody>
      </p:sp>
    </p:spTree>
    <p:extLst>
      <p:ext uri="{BB962C8B-B14F-4D97-AF65-F5344CB8AC3E}">
        <p14:creationId xmlns:p14="http://schemas.microsoft.com/office/powerpoint/2010/main" val="72830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Energy Efficiency’s mission and service to the region</a:t>
            </a:r>
            <a:endParaRPr lang="en-US" dirty="0"/>
          </a:p>
        </p:txBody>
      </p:sp>
      <p:sp>
        <p:nvSpPr>
          <p:cNvPr id="4" name="Text Placeholder 3"/>
          <p:cNvSpPr>
            <a:spLocks noGrp="1"/>
          </p:cNvSpPr>
          <p:nvPr>
            <p:ph type="body" idx="1"/>
          </p:nvPr>
        </p:nvSpPr>
        <p:spPr/>
        <p:txBody>
          <a:bodyPr/>
          <a:lstStyle/>
          <a:p>
            <a:r>
              <a:rPr lang="en-US" dirty="0" smtClean="0"/>
              <a:t>Richard Génecé, Vice President of Energy Efficiency</a:t>
            </a:r>
            <a:endParaRPr lang="en-US" dirty="0"/>
          </a:p>
        </p:txBody>
      </p:sp>
      <p:sp>
        <p:nvSpPr>
          <p:cNvPr id="5" name="Rectangle 4"/>
          <p:cNvSpPr/>
          <p:nvPr/>
        </p:nvSpPr>
        <p:spPr>
          <a:xfrm>
            <a:off x="8633108" y="6429235"/>
            <a:ext cx="256802" cy="261610"/>
          </a:xfrm>
          <a:prstGeom prst="rect">
            <a:avLst/>
          </a:prstGeom>
        </p:spPr>
        <p:txBody>
          <a:bodyPr wrap="none">
            <a:spAutoFit/>
          </a:bodyPr>
          <a:lstStyle/>
          <a:p>
            <a:fld id="{4B8BC155-96A9-416C-9A6C-7FA79B5D88ED}" type="slidenum">
              <a:rPr lang="en-US" sz="1100"/>
              <a:pPr/>
              <a:t>7</a:t>
            </a:fld>
            <a:endParaRPr lang="en-US" sz="1100" dirty="0"/>
          </a:p>
        </p:txBody>
      </p:sp>
    </p:spTree>
    <p:extLst>
      <p:ext uri="{BB962C8B-B14F-4D97-AF65-F5344CB8AC3E}">
        <p14:creationId xmlns:p14="http://schemas.microsoft.com/office/powerpoint/2010/main" val="12339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31772"/>
            <a:ext cx="8686800" cy="944628"/>
          </a:xfrm>
        </p:spPr>
        <p:txBody>
          <a:bodyPr>
            <a:normAutofit/>
          </a:bodyPr>
          <a:lstStyle/>
          <a:p>
            <a:r>
              <a:rPr lang="en-US" dirty="0" smtClean="0"/>
              <a:t>Our Work Flows from Our Mission</a:t>
            </a:r>
            <a:endParaRPr lang="en-US" dirty="0"/>
          </a:p>
        </p:txBody>
      </p:sp>
      <p:sp>
        <p:nvSpPr>
          <p:cNvPr id="6" name="TextBox 5"/>
          <p:cNvSpPr txBox="1"/>
          <p:nvPr/>
        </p:nvSpPr>
        <p:spPr>
          <a:xfrm>
            <a:off x="65088" y="2000630"/>
            <a:ext cx="2393749" cy="3970318"/>
          </a:xfrm>
          <a:prstGeom prst="rect">
            <a:avLst/>
          </a:prstGeom>
          <a:noFill/>
        </p:spPr>
        <p:txBody>
          <a:bodyPr wrap="square" rtlCol="0">
            <a:spAutoFit/>
          </a:bodyPr>
          <a:lstStyle/>
          <a:p>
            <a:r>
              <a:rPr lang="en-US" i="1" dirty="0" smtClean="0"/>
              <a:t>“BPA will pursue conservation equivalent to all cost-effective conservation in the service territories of those public utilities served by BPA and will accomplish this in partnership with public utilities at the lowest cost to BPA.” </a:t>
            </a:r>
          </a:p>
          <a:p>
            <a:endParaRPr lang="en-US" i="1" dirty="0"/>
          </a:p>
          <a:p>
            <a:r>
              <a:rPr lang="en-US" i="1" dirty="0" smtClean="0"/>
              <a:t>2007 Regional Dialogue Policy </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837" y="1653299"/>
            <a:ext cx="3789563" cy="5007277"/>
          </a:xfrm>
          <a:prstGeom prst="rect">
            <a:avLst/>
          </a:prstGeom>
        </p:spPr>
      </p:pic>
      <p:sp>
        <p:nvSpPr>
          <p:cNvPr id="5" name="TextBox 4"/>
          <p:cNvSpPr txBox="1"/>
          <p:nvPr/>
        </p:nvSpPr>
        <p:spPr>
          <a:xfrm>
            <a:off x="3276600" y="2590800"/>
            <a:ext cx="2209799" cy="584775"/>
          </a:xfrm>
          <a:prstGeom prst="rect">
            <a:avLst/>
          </a:prstGeom>
          <a:solidFill>
            <a:srgbClr val="004990">
              <a:alpha val="65000"/>
            </a:srgbClr>
          </a:solidFill>
        </p:spPr>
        <p:txBody>
          <a:bodyPr wrap="square" rtlCol="0">
            <a:spAutoFit/>
          </a:bodyPr>
          <a:lstStyle/>
          <a:p>
            <a:pPr algn="ctr"/>
            <a:r>
              <a:rPr lang="en-US" sz="3200" dirty="0" smtClean="0">
                <a:solidFill>
                  <a:schemeClr val="bg1"/>
                </a:solidFill>
              </a:rPr>
              <a:t>Mission</a:t>
            </a:r>
            <a:endParaRPr lang="en-US" sz="3200" dirty="0">
              <a:solidFill>
                <a:schemeClr val="bg1"/>
              </a:solidFill>
            </a:endParaRPr>
          </a:p>
        </p:txBody>
      </p:sp>
      <p:sp>
        <p:nvSpPr>
          <p:cNvPr id="15" name="TextBox 14"/>
          <p:cNvSpPr txBox="1"/>
          <p:nvPr/>
        </p:nvSpPr>
        <p:spPr>
          <a:xfrm>
            <a:off x="5658361" y="3505200"/>
            <a:ext cx="1993366" cy="461665"/>
          </a:xfrm>
          <a:prstGeom prst="rect">
            <a:avLst/>
          </a:prstGeom>
          <a:noFill/>
        </p:spPr>
        <p:txBody>
          <a:bodyPr wrap="none" rtlCol="0">
            <a:spAutoFit/>
          </a:bodyPr>
          <a:lstStyle/>
          <a:p>
            <a:r>
              <a:rPr lang="en-US" sz="2400" b="1" dirty="0" smtClean="0">
                <a:solidFill>
                  <a:srgbClr val="5E9732"/>
                </a:solidFill>
              </a:rPr>
              <a:t>Program Scale</a:t>
            </a:r>
            <a:endParaRPr lang="en-US" sz="2400" b="1" dirty="0">
              <a:solidFill>
                <a:srgbClr val="5E9732"/>
              </a:solidFill>
            </a:endParaRPr>
          </a:p>
        </p:txBody>
      </p:sp>
      <p:sp>
        <p:nvSpPr>
          <p:cNvPr id="16" name="TextBox 15"/>
          <p:cNvSpPr txBox="1"/>
          <p:nvPr/>
        </p:nvSpPr>
        <p:spPr>
          <a:xfrm>
            <a:off x="5744043" y="4759335"/>
            <a:ext cx="2197140" cy="461665"/>
          </a:xfrm>
          <a:prstGeom prst="rect">
            <a:avLst/>
          </a:prstGeom>
          <a:noFill/>
        </p:spPr>
        <p:txBody>
          <a:bodyPr wrap="none" rtlCol="0">
            <a:spAutoFit/>
          </a:bodyPr>
          <a:lstStyle/>
          <a:p>
            <a:r>
              <a:rPr lang="en-US" sz="2400" b="1" dirty="0" smtClean="0">
                <a:solidFill>
                  <a:srgbClr val="5E9732"/>
                </a:solidFill>
              </a:rPr>
              <a:t>Program Design</a:t>
            </a:r>
            <a:endParaRPr lang="en-US" sz="2400" b="1" dirty="0">
              <a:solidFill>
                <a:srgbClr val="5E9732"/>
              </a:solidFill>
            </a:endParaRPr>
          </a:p>
        </p:txBody>
      </p:sp>
      <p:sp>
        <p:nvSpPr>
          <p:cNvPr id="17" name="TextBox 16"/>
          <p:cNvSpPr txBox="1"/>
          <p:nvPr/>
        </p:nvSpPr>
        <p:spPr>
          <a:xfrm>
            <a:off x="5744043" y="4140168"/>
            <a:ext cx="2809808" cy="461665"/>
          </a:xfrm>
          <a:prstGeom prst="rect">
            <a:avLst/>
          </a:prstGeom>
          <a:noFill/>
        </p:spPr>
        <p:txBody>
          <a:bodyPr wrap="none" rtlCol="0">
            <a:spAutoFit/>
          </a:bodyPr>
          <a:lstStyle/>
          <a:p>
            <a:r>
              <a:rPr lang="en-US" sz="2400" b="1" dirty="0" smtClean="0">
                <a:solidFill>
                  <a:srgbClr val="5E9732"/>
                </a:solidFill>
              </a:rPr>
              <a:t>Acquisition Strategy</a:t>
            </a:r>
            <a:endParaRPr lang="en-US" sz="2400" b="1" dirty="0">
              <a:solidFill>
                <a:srgbClr val="5E9732"/>
              </a:solidFill>
            </a:endParaRPr>
          </a:p>
        </p:txBody>
      </p:sp>
      <p:sp>
        <p:nvSpPr>
          <p:cNvPr id="18" name="TextBox 17"/>
          <p:cNvSpPr txBox="1"/>
          <p:nvPr/>
        </p:nvSpPr>
        <p:spPr>
          <a:xfrm>
            <a:off x="5759572" y="5348407"/>
            <a:ext cx="1954381" cy="461665"/>
          </a:xfrm>
          <a:prstGeom prst="rect">
            <a:avLst/>
          </a:prstGeom>
          <a:noFill/>
        </p:spPr>
        <p:txBody>
          <a:bodyPr wrap="none" rtlCol="0">
            <a:spAutoFit/>
          </a:bodyPr>
          <a:lstStyle/>
          <a:p>
            <a:r>
              <a:rPr lang="en-US" sz="2400" b="1" dirty="0" smtClean="0">
                <a:solidFill>
                  <a:srgbClr val="5E9732"/>
                </a:solidFill>
              </a:rPr>
              <a:t>Funding Need</a:t>
            </a:r>
            <a:endParaRPr lang="en-US" sz="2400" b="1" dirty="0">
              <a:solidFill>
                <a:srgbClr val="5E9732"/>
              </a:solidFill>
            </a:endParaRPr>
          </a:p>
        </p:txBody>
      </p:sp>
      <p:sp>
        <p:nvSpPr>
          <p:cNvPr id="19" name="TextBox 18"/>
          <p:cNvSpPr txBox="1"/>
          <p:nvPr/>
        </p:nvSpPr>
        <p:spPr>
          <a:xfrm>
            <a:off x="5759572" y="5965408"/>
            <a:ext cx="1482137" cy="461665"/>
          </a:xfrm>
          <a:prstGeom prst="rect">
            <a:avLst/>
          </a:prstGeom>
          <a:noFill/>
        </p:spPr>
        <p:txBody>
          <a:bodyPr wrap="none" rtlCol="0">
            <a:spAutoFit/>
          </a:bodyPr>
          <a:lstStyle/>
          <a:p>
            <a:r>
              <a:rPr lang="en-US" sz="2400" b="1" dirty="0" smtClean="0">
                <a:solidFill>
                  <a:srgbClr val="5E9732"/>
                </a:solidFill>
              </a:rPr>
              <a:t>Incentives</a:t>
            </a:r>
            <a:endParaRPr lang="en-US" sz="2400" b="1" dirty="0">
              <a:solidFill>
                <a:srgbClr val="5E9732"/>
              </a:solidFill>
            </a:endParaRPr>
          </a:p>
        </p:txBody>
      </p:sp>
      <p:cxnSp>
        <p:nvCxnSpPr>
          <p:cNvPr id="8" name="Straight Arrow Connector 7"/>
          <p:cNvCxnSpPr/>
          <p:nvPr/>
        </p:nvCxnSpPr>
        <p:spPr>
          <a:xfrm>
            <a:off x="6553200" y="3966865"/>
            <a:ext cx="0" cy="200098"/>
          </a:xfrm>
          <a:prstGeom prst="straightConnector1">
            <a:avLst/>
          </a:prstGeom>
          <a:ln w="41275">
            <a:solidFill>
              <a:srgbClr val="00499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568587" y="4586407"/>
            <a:ext cx="0" cy="200098"/>
          </a:xfrm>
          <a:prstGeom prst="straightConnector1">
            <a:avLst/>
          </a:prstGeom>
          <a:ln w="41275">
            <a:solidFill>
              <a:srgbClr val="00499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68587" y="5181600"/>
            <a:ext cx="0" cy="200098"/>
          </a:xfrm>
          <a:prstGeom prst="straightConnector1">
            <a:avLst/>
          </a:prstGeom>
          <a:ln w="41275">
            <a:solidFill>
              <a:srgbClr val="00499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68587" y="5791200"/>
            <a:ext cx="0" cy="200098"/>
          </a:xfrm>
          <a:prstGeom prst="straightConnector1">
            <a:avLst/>
          </a:prstGeom>
          <a:ln w="41275">
            <a:solidFill>
              <a:srgbClr val="00499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633108" y="6429235"/>
            <a:ext cx="256802" cy="261610"/>
          </a:xfrm>
          <a:prstGeom prst="rect">
            <a:avLst/>
          </a:prstGeom>
        </p:spPr>
        <p:txBody>
          <a:bodyPr wrap="none">
            <a:spAutoFit/>
          </a:bodyPr>
          <a:lstStyle/>
          <a:p>
            <a:fld id="{4B8BC155-96A9-416C-9A6C-7FA79B5D88ED}" type="slidenum">
              <a:rPr lang="en-US" sz="1100"/>
              <a:pPr/>
              <a:t>8</a:t>
            </a:fld>
            <a:endParaRPr lang="en-US" sz="1100" dirty="0"/>
          </a:p>
        </p:txBody>
      </p:sp>
    </p:spTree>
    <p:extLst>
      <p:ext uri="{BB962C8B-B14F-4D97-AF65-F5344CB8AC3E}">
        <p14:creationId xmlns:p14="http://schemas.microsoft.com/office/powerpoint/2010/main" val="182076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69100406"/>
              </p:ext>
            </p:extLst>
          </p:nvPr>
        </p:nvGraphicFramePr>
        <p:xfrm>
          <a:off x="152400" y="19050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solidFill>
                  <a:srgbClr val="00467F"/>
                </a:solidFill>
              </a:rPr>
              <a:t>Energy Efficiency in Rates</a:t>
            </a:r>
            <a:endParaRPr lang="en-US" dirty="0">
              <a:solidFill>
                <a:srgbClr val="00467F"/>
              </a:solidFill>
            </a:endParaRPr>
          </a:p>
        </p:txBody>
      </p:sp>
      <p:sp>
        <p:nvSpPr>
          <p:cNvPr id="5" name="TextBox 4"/>
          <p:cNvSpPr txBox="1"/>
          <p:nvPr/>
        </p:nvSpPr>
        <p:spPr>
          <a:xfrm>
            <a:off x="304800" y="6400800"/>
            <a:ext cx="3581400" cy="369332"/>
          </a:xfrm>
          <a:prstGeom prst="rect">
            <a:avLst/>
          </a:prstGeom>
          <a:noFill/>
        </p:spPr>
        <p:txBody>
          <a:bodyPr wrap="square" rtlCol="0">
            <a:spAutoFit/>
          </a:bodyPr>
          <a:lstStyle/>
          <a:p>
            <a:r>
              <a:rPr lang="en-US" dirty="0" smtClean="0"/>
              <a:t>From BP-16 Final Proposal</a:t>
            </a:r>
            <a:endParaRPr lang="en-US" dirty="0"/>
          </a:p>
        </p:txBody>
      </p:sp>
      <p:sp>
        <p:nvSpPr>
          <p:cNvPr id="6" name="Rectangle 5"/>
          <p:cNvSpPr/>
          <p:nvPr/>
        </p:nvSpPr>
        <p:spPr>
          <a:xfrm>
            <a:off x="8633108" y="6429235"/>
            <a:ext cx="256802" cy="261610"/>
          </a:xfrm>
          <a:prstGeom prst="rect">
            <a:avLst/>
          </a:prstGeom>
        </p:spPr>
        <p:txBody>
          <a:bodyPr wrap="none">
            <a:spAutoFit/>
          </a:bodyPr>
          <a:lstStyle/>
          <a:p>
            <a:fld id="{4B8BC155-96A9-416C-9A6C-7FA79B5D88ED}" type="slidenum">
              <a:rPr lang="en-US" sz="1100"/>
              <a:pPr/>
              <a:t>9</a:t>
            </a:fld>
            <a:endParaRPr lang="en-US" sz="1100" dirty="0"/>
          </a:p>
        </p:txBody>
      </p:sp>
    </p:spTree>
    <p:extLst>
      <p:ext uri="{BB962C8B-B14F-4D97-AF65-F5344CB8AC3E}">
        <p14:creationId xmlns:p14="http://schemas.microsoft.com/office/powerpoint/2010/main" val="37877904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al Document" ma:contentTypeID="0x010100404842DB1C82EF43A906826C7ABE80A904007DA5A5744CA2D041895A6CEA54DBE487" ma:contentTypeVersion="4" ma:contentTypeDescription="BPA Documents that do not have a specific content type defined." ma:contentTypeScope="" ma:versionID="4d0b6c727ab0505fd3b58a288e33c1fe">
  <xsd:schema xmlns:xsd="http://www.w3.org/2001/XMLSchema" xmlns:xs="http://www.w3.org/2001/XMLSchema" xmlns:p="http://schemas.microsoft.com/office/2006/metadata/properties" xmlns:ns1="http://schemas.microsoft.com/sharepoint/v3" xmlns:ns2="http://schemas.microsoft.com/sharepoint/v3/fields" xmlns:ns3="e22c7409-3fd3-409a-a4a6-6ab0ea51d687" targetNamespace="http://schemas.microsoft.com/office/2006/metadata/properties" ma:root="true" ma:fieldsID="3d4a97f6520da8bc61a2a90b673e2186" ns1:_="" ns2:_="" ns3:_="">
    <xsd:import namespace="http://schemas.microsoft.com/sharepoint/v3"/>
    <xsd:import namespace="http://schemas.microsoft.com/sharepoint/v3/fields"/>
    <xsd:import namespace="e22c7409-3fd3-409a-a4a6-6ab0ea51d687"/>
    <xsd:element name="properties">
      <xsd:complexType>
        <xsd:sequence>
          <xsd:element name="documentManagement">
            <xsd:complexType>
              <xsd:all>
                <xsd:element ref="ns2:_Relation" minOccurs="0"/>
                <xsd:element ref="ns2:_Contributor" minOccurs="0"/>
                <xsd:element ref="ns2:_Coverage" minOccurs="0"/>
                <xsd:element ref="ns2:_Format" minOccurs="0"/>
                <xsd:element ref="ns1:Language" minOccurs="0"/>
                <xsd:element ref="ns2:_Publisher" minOccurs="0"/>
                <xsd:element ref="ns2:_Identifier" minOccurs="0"/>
                <xsd:element ref="ns2:_ResourceType"/>
                <xsd:element ref="ns2:_Source" minOccurs="0"/>
                <xsd:element ref="ns2:_DCDateCreated" minOccurs="0"/>
                <xsd:element ref="ns2:_DCDateModified" minOccurs="0"/>
                <xsd:element ref="ns3:pb95b497b12c48a38c5a5dfead4fe67f"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4"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lation" ma:index="8" nillable="true" ma:displayName="Relation" ma:description="References to related resources" ma:internalName="_Relation">
      <xsd:simpleType>
        <xsd:restriction base="dms:Note">
          <xsd:maxLength value="255"/>
        </xsd:restriction>
      </xsd:simpleType>
    </xsd:element>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element name="_Coverage" ma:index="10" nillable="true" ma:displayName="Coverage" ma:description="The extent or scope" ma:internalName="_Coverage">
      <xsd:simpleType>
        <xsd:restriction base="dms:Text"/>
      </xsd:simpleType>
    </xsd:element>
    <xsd:element name="_Format" ma:index="13" nillable="true" ma:displayName="Format" ma:description="Media-type, file format or dimensions" ma:internalName="_Format">
      <xsd:simpleType>
        <xsd:restriction base="dms:Text"/>
      </xsd:simpleType>
    </xsd:element>
    <xsd:element name="_Publisher" ma:index="15" nillable="true" ma:displayName="Publisher" ma:description="The person, organization or service that published this resource" ma:internalName="_Publisher">
      <xsd:simpleType>
        <xsd:restriction base="dms:Text"/>
      </xsd:simpleType>
    </xsd:element>
    <xsd:element name="_Identifier" ma:index="16" nillable="true" ma:displayName="Resource Identifier" ma:description="An identifying string or number, usually conforming to a formal identification system" ma:internalName="_Identifier">
      <xsd:simpleType>
        <xsd:restriction base="dms:Text"/>
      </xsd:simpleType>
    </xsd:element>
    <xsd:element name="_ResourceType" ma:index="17" ma:displayName="Resource Type" ma:description="A set of categories, functions, genres or aggregation levels" ma:internalName="_ResourceType" ma:readOnly="false">
      <xsd:simpleType>
        <xsd:restriction base="dms:Text"/>
      </xsd:simpleType>
    </xsd:element>
    <xsd:element name="_Source" ma:index="18" nillable="true" ma:displayName="Source" ma:description="References to resources from which this resource was derived" ma:internalName="_Source">
      <xsd:simpleType>
        <xsd:restriction base="dms:Note">
          <xsd:maxLength value="255"/>
        </xsd:restriction>
      </xsd:simpleType>
    </xsd:element>
    <xsd:element name="_DCDateCreated" ma:index="19" nillable="true" ma:displayName="Date Created" ma:description="The date on which this resource was created" ma:format="DateTime" ma:internalName="_DCDateCreated">
      <xsd:simpleType>
        <xsd:restriction base="dms:DateTime"/>
      </xsd:simpleType>
    </xsd:element>
    <xsd:element name="_DCDateModified" ma:index="20"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2c7409-3fd3-409a-a4a6-6ab0ea51d687" elementFormDefault="qualified">
    <xsd:import namespace="http://schemas.microsoft.com/office/2006/documentManagement/types"/>
    <xsd:import namespace="http://schemas.microsoft.com/office/infopath/2007/PartnerControls"/>
    <xsd:element name="pb95b497b12c48a38c5a5dfead4fe67f" ma:index="21" ma:taxonomy="true" ma:internalName="pb95b497b12c48a38c5a5dfead4fe67f" ma:taxonomyFieldName="Tags" ma:displayName="Tags" ma:readOnly="false" ma:default="" ma:fieldId="{9b95b497-b12c-48a3-8c5a-5dfead4fe67f}" ma:taxonomyMulti="true" ma:sspId="d95bfaeb-d21c-407f-a59f-76a7cca530c2" ma:termSetId="7721fb43-69da-41c8-8f20-dab2ccd6cc4e"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577f0b94-768c-4362-8994-1f14373be3ed}" ma:internalName="TaxCatchAll" ma:showField="CatchAllData" ma:web="48d172a2-2dac-438c-8a85-36dabc38d507">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577f0b94-768c-4362-8994-1f14373be3ed}" ma:internalName="TaxCatchAllLabel" ma:readOnly="true" ma:showField="CatchAllDataLabel" ma:web="48d172a2-2dac-438c-8a85-36dabc38d5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_Source xmlns="http://schemas.microsoft.com/sharepoint/v3/fields" xsi:nil="true"/>
    <_DCDateModified xmlns="http://schemas.microsoft.com/sharepoint/v3/fields" xsi:nil="true"/>
    <_Publisher xmlns="http://schemas.microsoft.com/sharepoint/v3/fields" xsi:nil="true"/>
    <_Relation xmlns="http://schemas.microsoft.com/sharepoint/v3/fields" xsi:nil="true"/>
    <_Contributor xmlns="http://schemas.microsoft.com/sharepoint/v3/fields" xsi:nil="true"/>
    <_Format xmlns="http://schemas.microsoft.com/sharepoint/v3/fields" xsi:nil="true"/>
    <pb95b497b12c48a38c5a5dfead4fe67f xmlns="e22c7409-3fd3-409a-a4a6-6ab0ea51d687">
      <Terms xmlns="http://schemas.microsoft.com/office/infopath/2007/PartnerControls">
        <TermInfo xmlns="http://schemas.microsoft.com/office/infopath/2007/PartnerControls">
          <TermName xmlns="http://schemas.microsoft.com/office/infopath/2007/PartnerControls">Energy Efficiency</TermName>
          <TermId xmlns="http://schemas.microsoft.com/office/infopath/2007/PartnerControls">7d88f299-fa2d-4d2a-99d9-9b08652f27c4</TermId>
        </TermInfo>
      </Terms>
    </pb95b497b12c48a38c5a5dfead4fe67f>
    <_Coverage xmlns="http://schemas.microsoft.com/sharepoint/v3/fields" xsi:nil="true"/>
    <_Identifier xmlns="http://schemas.microsoft.com/sharepoint/v3/fields" xsi:nil="true"/>
    <_ResourceType xmlns="http://schemas.microsoft.com/sharepoint/v3/fields">Focus 2028</_ResourceType>
    <TaxCatchAll xmlns="e22c7409-3fd3-409a-a4a6-6ab0ea51d687">
      <Value>16</Value>
    </TaxCatchAll>
    <_DCDateCreated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DA6CD6-7C54-4DC3-9F91-74FD70C567F3}"/>
</file>

<file path=customXml/itemProps2.xml><?xml version="1.0" encoding="utf-8"?>
<ds:datastoreItem xmlns:ds="http://schemas.openxmlformats.org/officeDocument/2006/customXml" ds:itemID="{F8931393-542E-43F1-9588-AF891704F825}"/>
</file>

<file path=customXml/itemProps3.xml><?xml version="1.0" encoding="utf-8"?>
<ds:datastoreItem xmlns:ds="http://schemas.openxmlformats.org/officeDocument/2006/customXml" ds:itemID="{4F7E44D1-390D-45A9-8FB1-B52E3DD244DA}"/>
</file>

<file path=docProps/app.xml><?xml version="1.0" encoding="utf-8"?>
<Properties xmlns="http://schemas.openxmlformats.org/officeDocument/2006/extended-properties" xmlns:vt="http://schemas.openxmlformats.org/officeDocument/2006/docPropsVTypes">
  <TotalTime>10154</TotalTime>
  <Words>1831</Words>
  <Application>Microsoft Office PowerPoint</Application>
  <PresentationFormat>On-screen Show (4:3)</PresentationFormat>
  <Paragraphs>221</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Energy Efficiency</vt:lpstr>
      <vt:lpstr>Welcome</vt:lpstr>
      <vt:lpstr>What We Want to Accomplish Today</vt:lpstr>
      <vt:lpstr>How we Got here &amp; a look back at our accomplishments</vt:lpstr>
      <vt:lpstr>How We Got Here</vt:lpstr>
      <vt:lpstr>Nearly 5800 aMW from Utility Funded Programs and Codes and Standards</vt:lpstr>
      <vt:lpstr>Energy Efficiency’s mission and service to the region</vt:lpstr>
      <vt:lpstr>Our Work Flows from Our Mission</vt:lpstr>
      <vt:lpstr>Energy Efficiency in Rates</vt:lpstr>
      <vt:lpstr>The Elephant in the Room </vt:lpstr>
      <vt:lpstr>BPA’s Value to the Region</vt:lpstr>
      <vt:lpstr>Creates Economies of Scale</vt:lpstr>
      <vt:lpstr>Provides Consistent Programs</vt:lpstr>
      <vt:lpstr>PowerPoint Presentation</vt:lpstr>
      <vt:lpstr>Setting our sights on the future</vt:lpstr>
      <vt:lpstr>How can we Impact our Future</vt:lpstr>
      <vt:lpstr>PowerPoint Presentation</vt:lpstr>
      <vt:lpstr>PowerPoint Presentation</vt:lpstr>
      <vt:lpstr>PowerPoint Presentation</vt:lpstr>
      <vt:lpstr>PowerPoint Presentation</vt:lpstr>
      <vt:lpstr>Identifying topics for follow-on engagements</vt:lpstr>
      <vt:lpstr>What Comes Next</vt:lpstr>
      <vt:lpstr>Financial Disclosure</vt:lpstr>
    </vt:vector>
  </TitlesOfParts>
  <Company>Bonneville Power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dc:title>
  <dc:creator>BPA User</dc:creator>
  <dc:description/>
  <cp:lastModifiedBy>BPA User</cp:lastModifiedBy>
  <cp:revision>389</cp:revision>
  <cp:lastPrinted>2016-02-09T00:32:46Z</cp:lastPrinted>
  <dcterms:created xsi:type="dcterms:W3CDTF">2013-09-16T17:48:00Z</dcterms:created>
  <dcterms:modified xsi:type="dcterms:W3CDTF">2016-03-03T23:11:02Z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0x010100404842DB1C82EF43A906826C7ABE80A904007DA5A5744CA2D041895A6CEA54DBE487</vt:lpwstr>
  </property>
  <property fmtid="{D5CDD505-2E9C-101B-9397-08002B2CF9AE}" pid="3" name="Tags">
    <vt:lpwstr>16;#Energy Efficiency|7d88f299-fa2d-4d2a-99d9-9b08652f27c4</vt:lpwstr>
  </property>
  <property fmtid="{D5CDD505-2E9C-101B-9397-08002B2CF9AE}" pid="4" name="Order">
    <vt:r8>11100</vt:r8>
  </property>
  <property fmtid="{D5CDD505-2E9C-101B-9397-08002B2CF9AE}" pid="5" name="xd_Signature">
    <vt:bool>false</vt:bool>
  </property>
  <property fmtid="{D5CDD505-2E9C-101B-9397-08002B2CF9AE}" pid="7" name="xd_ProgID">
    <vt:lpwstr/>
  </property>
  <property fmtid="{D5CDD505-2E9C-101B-9397-08002B2CF9AE}" pid="9" name="_SourceUrl">
    <vt:lpwstr/>
  </property>
  <property fmtid="{D5CDD505-2E9C-101B-9397-08002B2CF9AE}" pid="10" name="_SharedFileIndex">
    <vt:lpwstr/>
  </property>
  <property fmtid="{D5CDD505-2E9C-101B-9397-08002B2CF9AE}" pid="11" name="TemplateUrl">
    <vt:lpwstr/>
  </property>
</Properties>
</file>