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311" r:id="rId6"/>
    <p:sldId id="263" r:id="rId7"/>
    <p:sldId id="317" r:id="rId8"/>
    <p:sldId id="325" r:id="rId9"/>
    <p:sldId id="319" r:id="rId10"/>
    <p:sldId id="320" r:id="rId11"/>
    <p:sldId id="312" r:id="rId12"/>
    <p:sldId id="321" r:id="rId13"/>
    <p:sldId id="308" r:id="rId14"/>
    <p:sldId id="323" r:id="rId15"/>
    <p:sldId id="340" r:id="rId16"/>
    <p:sldId id="332" r:id="rId17"/>
    <p:sldId id="326" r:id="rId18"/>
    <p:sldId id="327" r:id="rId19"/>
    <p:sldId id="329" r:id="rId20"/>
    <p:sldId id="337" r:id="rId21"/>
    <p:sldId id="335" r:id="rId22"/>
    <p:sldId id="341" r:id="rId23"/>
    <p:sldId id="338" r:id="rId24"/>
    <p:sldId id="307" r:id="rId25"/>
    <p:sldId id="339" r:id="rId26"/>
    <p:sldId id="316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mmer Goodwin" initials="SGG_3986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F"/>
    <a:srgbClr val="004990"/>
    <a:srgbClr val="5E9732"/>
    <a:srgbClr val="685BC7"/>
    <a:srgbClr val="C1D82F"/>
    <a:srgbClr val="0079C1"/>
    <a:srgbClr val="9A5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35" autoAdjust="0"/>
  </p:normalViewPr>
  <p:slideViewPr>
    <p:cSldViewPr>
      <p:cViewPr>
        <p:scale>
          <a:sx n="95" d="100"/>
          <a:sy n="95" d="100"/>
        </p:scale>
        <p:origin x="-828" y="-72"/>
      </p:cViewPr>
      <p:guideLst>
        <p:guide orient="horz" pos="350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3516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5F01.BUD.BPA.GOV\ESB\Planning\Tidwell\EE%20Program%20Review%20-%20Focus%202028\Pie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9576871161518132E-2"/>
                  <c:y val="9.169840383233966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Sheet1!$A$17:$A$23</c:f>
              <c:strCache>
                <c:ptCount val="7"/>
                <c:pt idx="0">
                  <c:v>Incentives (EEI)</c:v>
                </c:pt>
                <c:pt idx="1">
                  <c:v>Debt Service and Legacy</c:v>
                </c:pt>
                <c:pt idx="2">
                  <c:v>Programs and Infrastructure</c:v>
                </c:pt>
                <c:pt idx="3">
                  <c:v>Federal Staff</c:v>
                </c:pt>
                <c:pt idx="4">
                  <c:v>Low Income and Tribal Weatherization Grants</c:v>
                </c:pt>
                <c:pt idx="5">
                  <c:v>NEEA Grant</c:v>
                </c:pt>
                <c:pt idx="6">
                  <c:v>Agency Services</c:v>
                </c:pt>
              </c:strCache>
            </c:strRef>
          </c:cat>
          <c:val>
            <c:numRef>
              <c:f>Sheet1!$B$17:$B$23</c:f>
              <c:numCache>
                <c:formatCode>_(* #,##0_);_(* \(#,##0\);_(* "-"??_);_(@_)</c:formatCode>
                <c:ptCount val="7"/>
                <c:pt idx="0">
                  <c:v>73100</c:v>
                </c:pt>
                <c:pt idx="1">
                  <c:v>62283</c:v>
                </c:pt>
                <c:pt idx="2">
                  <c:v>34291.279422993495</c:v>
                </c:pt>
                <c:pt idx="3">
                  <c:v>9456.2360000000008</c:v>
                </c:pt>
                <c:pt idx="4">
                  <c:v>5336</c:v>
                </c:pt>
                <c:pt idx="5">
                  <c:v>12531.329</c:v>
                </c:pt>
                <c:pt idx="6">
                  <c:v>10406.445184043767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Sheet1!$A$17:$A$23</c:f>
              <c:strCache>
                <c:ptCount val="7"/>
                <c:pt idx="0">
                  <c:v>Incentives (EEI)</c:v>
                </c:pt>
                <c:pt idx="1">
                  <c:v>Debt Service and Legacy</c:v>
                </c:pt>
                <c:pt idx="2">
                  <c:v>Programs and Infrastructure</c:v>
                </c:pt>
                <c:pt idx="3">
                  <c:v>Federal Staff</c:v>
                </c:pt>
                <c:pt idx="4">
                  <c:v>Low Income and Tribal Weatherization Grants</c:v>
                </c:pt>
                <c:pt idx="5">
                  <c:v>NEEA Grant</c:v>
                </c:pt>
                <c:pt idx="6">
                  <c:v>Agency Services</c:v>
                </c:pt>
              </c:strCache>
            </c:strRef>
          </c:cat>
          <c:val>
            <c:numRef>
              <c:f>Sheet1!$C$17:$C$23</c:f>
              <c:numCache>
                <c:formatCode>General</c:formatCode>
                <c:ptCount val="7"/>
                <c:pt idx="0">
                  <c:v>74360</c:v>
                </c:pt>
                <c:pt idx="1">
                  <c:v>61323</c:v>
                </c:pt>
                <c:pt idx="2" formatCode="0">
                  <c:v>35809.749210412148</c:v>
                </c:pt>
                <c:pt idx="3" formatCode="0">
                  <c:v>9730.9480000000003</c:v>
                </c:pt>
                <c:pt idx="4">
                  <c:v>5422</c:v>
                </c:pt>
                <c:pt idx="5" formatCode="0">
                  <c:v>12690.726000000001</c:v>
                </c:pt>
                <c:pt idx="6" formatCode="0">
                  <c:v>10823.288090102364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AE8C9-0327-44A8-B408-873658314C6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AFBC7C-D037-4252-986C-7513847D51A8}">
      <dgm:prSet phldrT="[Text]" custT="1"/>
      <dgm:spPr/>
      <dgm:t>
        <a:bodyPr/>
        <a:lstStyle/>
        <a:p>
          <a:r>
            <a:rPr lang="en-US" sz="1800" dirty="0" smtClean="0"/>
            <a:t>Follow up</a:t>
          </a:r>
          <a:endParaRPr lang="en-US" sz="1800" dirty="0"/>
        </a:p>
      </dgm:t>
    </dgm:pt>
    <dgm:pt modelId="{668E8B65-BBC1-4136-A078-E8C4C6CE072B}" type="parTrans" cxnId="{753637EE-AB60-4266-A931-ED55303A0311}">
      <dgm:prSet/>
      <dgm:spPr/>
      <dgm:t>
        <a:bodyPr/>
        <a:lstStyle/>
        <a:p>
          <a:endParaRPr lang="en-US"/>
        </a:p>
      </dgm:t>
    </dgm:pt>
    <dgm:pt modelId="{1741952C-7A79-4D89-A563-AAE218EF418B}" type="sibTrans" cxnId="{753637EE-AB60-4266-A931-ED55303A0311}">
      <dgm:prSet/>
      <dgm:spPr/>
      <dgm:t>
        <a:bodyPr/>
        <a:lstStyle/>
        <a:p>
          <a:endParaRPr lang="en-US"/>
        </a:p>
      </dgm:t>
    </dgm:pt>
    <dgm:pt modelId="{9A2DAC2F-D4FF-48F7-B1BD-815C884DF214}">
      <dgm:prSet phldrT="[Text]" custT="1"/>
      <dgm:spPr/>
      <dgm:t>
        <a:bodyPr/>
        <a:lstStyle/>
        <a:p>
          <a:r>
            <a:rPr lang="en-US" sz="1400" dirty="0" smtClean="0"/>
            <a:t>2/29 (happy leap day!)</a:t>
          </a:r>
          <a:endParaRPr lang="en-US" sz="1400" dirty="0"/>
        </a:p>
      </dgm:t>
    </dgm:pt>
    <dgm:pt modelId="{34011B4B-088E-41BE-8B25-69D4E6E87A3E}" type="parTrans" cxnId="{E38C4B2A-76C5-4213-AE79-158C11FD54A7}">
      <dgm:prSet/>
      <dgm:spPr/>
      <dgm:t>
        <a:bodyPr/>
        <a:lstStyle/>
        <a:p>
          <a:endParaRPr lang="en-US"/>
        </a:p>
      </dgm:t>
    </dgm:pt>
    <dgm:pt modelId="{63E2EC38-D83A-4B40-BC27-29386C49E224}" type="sibTrans" cxnId="{E38C4B2A-76C5-4213-AE79-158C11FD54A7}">
      <dgm:prSet/>
      <dgm:spPr/>
      <dgm:t>
        <a:bodyPr/>
        <a:lstStyle/>
        <a:p>
          <a:endParaRPr lang="en-US"/>
        </a:p>
      </dgm:t>
    </dgm:pt>
    <dgm:pt modelId="{F1B3CA8E-8DBE-4099-9EBC-3794EB0015CF}">
      <dgm:prSet phldrT="[Text]" custT="1"/>
      <dgm:spPr/>
      <dgm:t>
        <a:bodyPr/>
        <a:lstStyle/>
        <a:p>
          <a:r>
            <a:rPr lang="en-US" sz="1800" dirty="0" smtClean="0"/>
            <a:t>Listening sessions</a:t>
          </a:r>
          <a:endParaRPr lang="en-US" sz="1800" dirty="0"/>
        </a:p>
      </dgm:t>
    </dgm:pt>
    <dgm:pt modelId="{3643D251-EB12-498B-B168-B1FA29A6BEBE}" type="parTrans" cxnId="{5ABD79B6-BFC8-44D9-B929-4D5B8E68EA46}">
      <dgm:prSet/>
      <dgm:spPr/>
      <dgm:t>
        <a:bodyPr/>
        <a:lstStyle/>
        <a:p>
          <a:endParaRPr lang="en-US"/>
        </a:p>
      </dgm:t>
    </dgm:pt>
    <dgm:pt modelId="{E72C840A-FE50-4DE5-8DB7-2F0C16499996}" type="sibTrans" cxnId="{5ABD79B6-BFC8-44D9-B929-4D5B8E68EA46}">
      <dgm:prSet/>
      <dgm:spPr/>
      <dgm:t>
        <a:bodyPr/>
        <a:lstStyle/>
        <a:p>
          <a:endParaRPr lang="en-US"/>
        </a:p>
      </dgm:t>
    </dgm:pt>
    <dgm:pt modelId="{E6EDF129-6072-4FEB-8ABB-FB05E3D6B5E7}">
      <dgm:prSet phldrT="[Text]" custT="1"/>
      <dgm:spPr/>
      <dgm:t>
        <a:bodyPr/>
        <a:lstStyle/>
        <a:p>
          <a:r>
            <a:rPr lang="en-US" sz="1400" dirty="0" smtClean="0"/>
            <a:t>Advance discussion on topics raised on 2/11</a:t>
          </a:r>
          <a:endParaRPr lang="en-US" sz="1400" dirty="0"/>
        </a:p>
      </dgm:t>
    </dgm:pt>
    <dgm:pt modelId="{B7AB874C-3834-44EB-851F-883D2673B603}" type="parTrans" cxnId="{7CDAFDDF-91D6-4340-8FD4-55D8A99CA88B}">
      <dgm:prSet/>
      <dgm:spPr/>
      <dgm:t>
        <a:bodyPr/>
        <a:lstStyle/>
        <a:p>
          <a:endParaRPr lang="en-US"/>
        </a:p>
      </dgm:t>
    </dgm:pt>
    <dgm:pt modelId="{81BD2571-1E1C-4EF1-ACD8-77964222EFF9}" type="sibTrans" cxnId="{7CDAFDDF-91D6-4340-8FD4-55D8A99CA88B}">
      <dgm:prSet/>
      <dgm:spPr/>
      <dgm:t>
        <a:bodyPr/>
        <a:lstStyle/>
        <a:p>
          <a:endParaRPr lang="en-US"/>
        </a:p>
      </dgm:t>
    </dgm:pt>
    <dgm:pt modelId="{3D3301FC-7967-4E93-A3FB-52ED1667DE27}">
      <dgm:prSet phldrT="[Text]" custT="1"/>
      <dgm:spPr/>
      <dgm:t>
        <a:bodyPr/>
        <a:lstStyle/>
        <a:p>
          <a:r>
            <a:rPr lang="en-US" sz="1400" dirty="0" smtClean="0"/>
            <a:t>3/7 – Tacoma Power</a:t>
          </a:r>
          <a:endParaRPr lang="en-US" sz="1400" dirty="0"/>
        </a:p>
      </dgm:t>
    </dgm:pt>
    <dgm:pt modelId="{FD3D9A6F-7C92-4744-8F3B-AE4D240A9AA8}" type="parTrans" cxnId="{08B30D58-4441-4CFE-8715-5C6597AB3F0E}">
      <dgm:prSet/>
      <dgm:spPr/>
      <dgm:t>
        <a:bodyPr/>
        <a:lstStyle/>
        <a:p>
          <a:endParaRPr lang="en-US"/>
        </a:p>
      </dgm:t>
    </dgm:pt>
    <dgm:pt modelId="{93A820A2-E2CC-45A3-82D8-7C5705837388}" type="sibTrans" cxnId="{08B30D58-4441-4CFE-8715-5C6597AB3F0E}">
      <dgm:prSet/>
      <dgm:spPr/>
      <dgm:t>
        <a:bodyPr/>
        <a:lstStyle/>
        <a:p>
          <a:endParaRPr lang="en-US"/>
        </a:p>
      </dgm:t>
    </dgm:pt>
    <dgm:pt modelId="{E34AD79A-2200-4460-97DC-8C010947CBAF}">
      <dgm:prSet phldrT="[Text]"/>
      <dgm:spPr/>
      <dgm:t>
        <a:bodyPr/>
        <a:lstStyle/>
        <a:p>
          <a:endParaRPr lang="en-US" sz="1200" dirty="0"/>
        </a:p>
      </dgm:t>
    </dgm:pt>
    <dgm:pt modelId="{1F510C79-A87E-4A3E-B211-06F0DE8B1A7C}" type="parTrans" cxnId="{C5B3D615-7291-4E92-B79B-25723EFC586C}">
      <dgm:prSet/>
      <dgm:spPr/>
      <dgm:t>
        <a:bodyPr/>
        <a:lstStyle/>
        <a:p>
          <a:endParaRPr lang="en-US"/>
        </a:p>
      </dgm:t>
    </dgm:pt>
    <dgm:pt modelId="{173CB105-321D-40C5-B3B0-1E325FD39B2C}" type="sibTrans" cxnId="{C5B3D615-7291-4E92-B79B-25723EFC586C}">
      <dgm:prSet/>
      <dgm:spPr/>
      <dgm:t>
        <a:bodyPr/>
        <a:lstStyle/>
        <a:p>
          <a:endParaRPr lang="en-US"/>
        </a:p>
      </dgm:t>
    </dgm:pt>
    <dgm:pt modelId="{CEFBEEEB-B8B5-49FE-B7A7-41C2B15A0AEF}">
      <dgm:prSet phldrT="[Text]" custT="1"/>
      <dgm:spPr/>
      <dgm:t>
        <a:bodyPr/>
        <a:lstStyle/>
        <a:p>
          <a:r>
            <a:rPr lang="en-US" sz="1400" dirty="0" smtClean="0"/>
            <a:t>3/9 – Missoula Electric</a:t>
          </a:r>
          <a:endParaRPr lang="en-US" sz="1400" dirty="0"/>
        </a:p>
      </dgm:t>
    </dgm:pt>
    <dgm:pt modelId="{F2A725FF-0355-4368-AC5F-F1498E71635E}" type="parTrans" cxnId="{86AE6E4D-CBD2-4F06-A87A-2541C0F36D9C}">
      <dgm:prSet/>
      <dgm:spPr/>
      <dgm:t>
        <a:bodyPr/>
        <a:lstStyle/>
        <a:p>
          <a:endParaRPr lang="en-US"/>
        </a:p>
      </dgm:t>
    </dgm:pt>
    <dgm:pt modelId="{76645851-A997-4F83-A0FD-015A6AF457D0}" type="sibTrans" cxnId="{86AE6E4D-CBD2-4F06-A87A-2541C0F36D9C}">
      <dgm:prSet/>
      <dgm:spPr/>
      <dgm:t>
        <a:bodyPr/>
        <a:lstStyle/>
        <a:p>
          <a:endParaRPr lang="en-US"/>
        </a:p>
      </dgm:t>
    </dgm:pt>
    <dgm:pt modelId="{8477ACC2-3141-4453-9DD8-29DE753369CD}">
      <dgm:prSet phldrT="[Text]" custT="1"/>
      <dgm:spPr/>
      <dgm:t>
        <a:bodyPr/>
        <a:lstStyle/>
        <a:p>
          <a:r>
            <a:rPr lang="en-US" sz="1400" dirty="0" smtClean="0"/>
            <a:t>3/10 – Benton PUD</a:t>
          </a:r>
          <a:endParaRPr lang="en-US" sz="1400" dirty="0"/>
        </a:p>
      </dgm:t>
    </dgm:pt>
    <dgm:pt modelId="{F859F47D-B912-4C12-84EA-791D003EA1E4}" type="parTrans" cxnId="{00D6C329-A5B0-4B55-BDEB-FFCE5BF2734E}">
      <dgm:prSet/>
      <dgm:spPr/>
      <dgm:t>
        <a:bodyPr/>
        <a:lstStyle/>
        <a:p>
          <a:endParaRPr lang="en-US"/>
        </a:p>
      </dgm:t>
    </dgm:pt>
    <dgm:pt modelId="{0BED8233-97E2-4CA8-876D-F8901B08A380}" type="sibTrans" cxnId="{00D6C329-A5B0-4B55-BDEB-FFCE5BF2734E}">
      <dgm:prSet/>
      <dgm:spPr/>
      <dgm:t>
        <a:bodyPr/>
        <a:lstStyle/>
        <a:p>
          <a:endParaRPr lang="en-US"/>
        </a:p>
      </dgm:t>
    </dgm:pt>
    <dgm:pt modelId="{1EB154E3-6869-495D-AEC0-4E7702029947}">
      <dgm:prSet phldrT="[Text]" custT="1"/>
      <dgm:spPr/>
      <dgm:t>
        <a:bodyPr/>
        <a:lstStyle/>
        <a:p>
          <a:r>
            <a:rPr lang="en-US" sz="1400" dirty="0" smtClean="0"/>
            <a:t>3/16 – EWEB</a:t>
          </a:r>
          <a:endParaRPr lang="en-US" sz="1400" dirty="0"/>
        </a:p>
      </dgm:t>
    </dgm:pt>
    <dgm:pt modelId="{D3BBEE8B-0BE8-4C61-B99C-CA60FDA63FD9}" type="parTrans" cxnId="{F9A94998-39C8-479E-9762-A495CC54D3AC}">
      <dgm:prSet/>
      <dgm:spPr/>
      <dgm:t>
        <a:bodyPr/>
        <a:lstStyle/>
        <a:p>
          <a:endParaRPr lang="en-US"/>
        </a:p>
      </dgm:t>
    </dgm:pt>
    <dgm:pt modelId="{4E30C304-A7B0-46A8-B1B7-DD852FDFF863}" type="sibTrans" cxnId="{F9A94998-39C8-479E-9762-A495CC54D3AC}">
      <dgm:prSet/>
      <dgm:spPr/>
      <dgm:t>
        <a:bodyPr/>
        <a:lstStyle/>
        <a:p>
          <a:endParaRPr lang="en-US"/>
        </a:p>
      </dgm:t>
    </dgm:pt>
    <dgm:pt modelId="{F23A737A-FE78-4FEF-8869-3448DFB149E7}">
      <dgm:prSet phldrT="[Text]" custT="1"/>
      <dgm:spPr/>
      <dgm:t>
        <a:bodyPr/>
        <a:lstStyle/>
        <a:p>
          <a:r>
            <a:rPr lang="en-US" sz="1400" dirty="0" smtClean="0"/>
            <a:t>3/17 – ICUA</a:t>
          </a:r>
          <a:endParaRPr lang="en-US" sz="1400" dirty="0"/>
        </a:p>
      </dgm:t>
    </dgm:pt>
    <dgm:pt modelId="{F21D8A97-FA22-47F7-B03E-B3F98E3EB504}" type="parTrans" cxnId="{2030906F-AD02-4456-9635-90E4D8834C6E}">
      <dgm:prSet/>
      <dgm:spPr/>
      <dgm:t>
        <a:bodyPr/>
        <a:lstStyle/>
        <a:p>
          <a:endParaRPr lang="en-US"/>
        </a:p>
      </dgm:t>
    </dgm:pt>
    <dgm:pt modelId="{3DDD5982-4C7E-4BC6-9EA9-C44D30945ED2}" type="sibTrans" cxnId="{2030906F-AD02-4456-9635-90E4D8834C6E}">
      <dgm:prSet/>
      <dgm:spPr/>
      <dgm:t>
        <a:bodyPr/>
        <a:lstStyle/>
        <a:p>
          <a:endParaRPr lang="en-US"/>
        </a:p>
      </dgm:t>
    </dgm:pt>
    <dgm:pt modelId="{A42E30AC-3FE2-4510-967F-3230CD07A8E7}">
      <dgm:prSet custT="1"/>
      <dgm:spPr/>
      <dgm:t>
        <a:bodyPr anchor="t"/>
        <a:lstStyle/>
        <a:p>
          <a:pPr algn="l"/>
          <a:r>
            <a:rPr lang="en-US" sz="1800" dirty="0" smtClean="0"/>
            <a:t>BPA proposal followed by public comment period</a:t>
          </a:r>
        </a:p>
      </dgm:t>
    </dgm:pt>
    <dgm:pt modelId="{08CFD4B6-F204-4817-B39C-7D52E1091CF8}" type="parTrans" cxnId="{ACE2694B-6C43-4777-812E-2A799C818026}">
      <dgm:prSet/>
      <dgm:spPr/>
      <dgm:t>
        <a:bodyPr/>
        <a:lstStyle/>
        <a:p>
          <a:endParaRPr lang="en-US"/>
        </a:p>
      </dgm:t>
    </dgm:pt>
    <dgm:pt modelId="{0A71B4D0-13A2-41A9-A923-D81EECA0CA07}" type="sibTrans" cxnId="{ACE2694B-6C43-4777-812E-2A799C818026}">
      <dgm:prSet/>
      <dgm:spPr/>
      <dgm:t>
        <a:bodyPr/>
        <a:lstStyle/>
        <a:p>
          <a:endParaRPr lang="en-US"/>
        </a:p>
      </dgm:t>
    </dgm:pt>
    <dgm:pt modelId="{ADB0A27F-B71A-4EB2-8EB2-EAE7A706AC95}">
      <dgm:prSet/>
      <dgm:spPr/>
      <dgm:t>
        <a:bodyPr anchor="t"/>
        <a:lstStyle/>
        <a:p>
          <a:pPr algn="l"/>
          <a:r>
            <a:rPr lang="en-US" sz="1500" dirty="0" smtClean="0"/>
            <a:t>Feed into IPR for BP-18</a:t>
          </a:r>
        </a:p>
      </dgm:t>
    </dgm:pt>
    <dgm:pt modelId="{53D36563-9ABC-4F7E-8ACC-C3F3EE54BA62}" type="parTrans" cxnId="{E5C04D96-BC5D-4068-B827-6E4040DCE952}">
      <dgm:prSet/>
      <dgm:spPr/>
      <dgm:t>
        <a:bodyPr/>
        <a:lstStyle/>
        <a:p>
          <a:endParaRPr lang="en-US"/>
        </a:p>
      </dgm:t>
    </dgm:pt>
    <dgm:pt modelId="{F2614B11-4AF6-4207-96B8-52E3679E5874}" type="sibTrans" cxnId="{E5C04D96-BC5D-4068-B827-6E4040DCE952}">
      <dgm:prSet/>
      <dgm:spPr/>
      <dgm:t>
        <a:bodyPr/>
        <a:lstStyle/>
        <a:p>
          <a:endParaRPr lang="en-US"/>
        </a:p>
      </dgm:t>
    </dgm:pt>
    <dgm:pt modelId="{AA3D20FE-2269-4B07-BD69-A19A1E5F9280}">
      <dgm:prSet/>
      <dgm:spPr/>
      <dgm:t>
        <a:bodyPr anchor="t"/>
        <a:lstStyle/>
        <a:p>
          <a:pPr algn="l"/>
          <a:r>
            <a:rPr lang="en-US" sz="1500" dirty="0" smtClean="0"/>
            <a:t>April - May</a:t>
          </a:r>
        </a:p>
      </dgm:t>
    </dgm:pt>
    <dgm:pt modelId="{8C830874-9470-4C36-B44B-F407C71F7AD2}" type="parTrans" cxnId="{F141A79B-2015-4E66-A428-74174E254DFD}">
      <dgm:prSet/>
      <dgm:spPr/>
      <dgm:t>
        <a:bodyPr/>
        <a:lstStyle/>
        <a:p>
          <a:endParaRPr lang="en-US"/>
        </a:p>
      </dgm:t>
    </dgm:pt>
    <dgm:pt modelId="{5266251A-CA14-49C8-B25B-AA3B31B07060}" type="sibTrans" cxnId="{F141A79B-2015-4E66-A428-74174E254DFD}">
      <dgm:prSet/>
      <dgm:spPr/>
      <dgm:t>
        <a:bodyPr/>
        <a:lstStyle/>
        <a:p>
          <a:endParaRPr lang="en-US"/>
        </a:p>
      </dgm:t>
    </dgm:pt>
    <dgm:pt modelId="{CB2D9635-96DA-428D-8BD4-C223A5BEF1E7}">
      <dgm:prSet/>
      <dgm:spPr/>
      <dgm:t>
        <a:bodyPr anchor="t"/>
        <a:lstStyle/>
        <a:p>
          <a:pPr algn="l"/>
          <a:r>
            <a:rPr lang="en-US" sz="1500" dirty="0" smtClean="0"/>
            <a:t>Identify any need for follow-on engagement</a:t>
          </a:r>
        </a:p>
      </dgm:t>
    </dgm:pt>
    <dgm:pt modelId="{DDA0B4F1-A686-447E-9682-4E9F5C36143C}" type="parTrans" cxnId="{4EDBEF66-5A82-4622-BCC7-7A17FEB41018}">
      <dgm:prSet/>
      <dgm:spPr/>
      <dgm:t>
        <a:bodyPr/>
        <a:lstStyle/>
        <a:p>
          <a:endParaRPr lang="en-US"/>
        </a:p>
      </dgm:t>
    </dgm:pt>
    <dgm:pt modelId="{9208DD79-96A0-4818-8EA0-97F4B73BA29A}" type="sibTrans" cxnId="{4EDBEF66-5A82-4622-BCC7-7A17FEB41018}">
      <dgm:prSet/>
      <dgm:spPr/>
      <dgm:t>
        <a:bodyPr/>
        <a:lstStyle/>
        <a:p>
          <a:endParaRPr lang="en-US"/>
        </a:p>
      </dgm:t>
    </dgm:pt>
    <dgm:pt modelId="{1AA02F66-E4EE-4BB8-B138-AFE757CDA236}">
      <dgm:prSet phldrT="[Text]" custT="1"/>
      <dgm:spPr/>
      <dgm:t>
        <a:bodyPr/>
        <a:lstStyle/>
        <a:p>
          <a:r>
            <a:rPr lang="en-US" sz="1400" dirty="0" smtClean="0"/>
            <a:t>Focus on program efficiencies  and realignment </a:t>
          </a:r>
          <a:endParaRPr lang="en-US" sz="1400" dirty="0"/>
        </a:p>
      </dgm:t>
    </dgm:pt>
    <dgm:pt modelId="{AA421E3A-E33C-4AF8-B7E8-AB65803D47EB}" type="parTrans" cxnId="{790F77E8-DE57-46D0-94CB-61515E2D51E9}">
      <dgm:prSet/>
      <dgm:spPr/>
      <dgm:t>
        <a:bodyPr/>
        <a:lstStyle/>
        <a:p>
          <a:endParaRPr lang="en-US"/>
        </a:p>
      </dgm:t>
    </dgm:pt>
    <dgm:pt modelId="{F1663F4B-B499-4DB6-ABC6-D129B773C1F6}" type="sibTrans" cxnId="{790F77E8-DE57-46D0-94CB-61515E2D51E9}">
      <dgm:prSet/>
      <dgm:spPr/>
      <dgm:t>
        <a:bodyPr/>
        <a:lstStyle/>
        <a:p>
          <a:endParaRPr lang="en-US"/>
        </a:p>
      </dgm:t>
    </dgm:pt>
    <dgm:pt modelId="{6C0E874E-1BCB-41F6-873D-A19CFBBD8E66}" type="pres">
      <dgm:prSet presAssocID="{266AE8C9-0327-44A8-B408-873658314C6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01D287-F3C7-4474-9CDD-8259399CA7B7}" type="pres">
      <dgm:prSet presAssocID="{266AE8C9-0327-44A8-B408-873658314C6F}" presName="arrow" presStyleLbl="bgShp" presStyleIdx="0" presStyleCnt="1"/>
      <dgm:spPr/>
    </dgm:pt>
    <dgm:pt modelId="{8046BB5D-DEC1-4776-85EA-97D0607061BF}" type="pres">
      <dgm:prSet presAssocID="{266AE8C9-0327-44A8-B408-873658314C6F}" presName="linearProcess" presStyleCnt="0"/>
      <dgm:spPr/>
    </dgm:pt>
    <dgm:pt modelId="{56C5EF53-BD47-466D-93F8-58F8AD537E96}" type="pres">
      <dgm:prSet presAssocID="{E3AFBC7C-D037-4252-986C-7513847D51A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7D289-4BFF-4C57-96A4-A6CEA657FE70}" type="pres">
      <dgm:prSet presAssocID="{1741952C-7A79-4D89-A563-AAE218EF418B}" presName="sibTrans" presStyleCnt="0"/>
      <dgm:spPr/>
    </dgm:pt>
    <dgm:pt modelId="{D54D33B2-4C61-4A87-AE1B-C390B3BF73ED}" type="pres">
      <dgm:prSet presAssocID="{F1B3CA8E-8DBE-4099-9EBC-3794EB0015CF}" presName="textNode" presStyleLbl="node1" presStyleIdx="1" presStyleCnt="3" custScaleY="1031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21E80-E4DC-4DC2-AABE-004E55A5A58B}" type="pres">
      <dgm:prSet presAssocID="{E72C840A-FE50-4DE5-8DB7-2F0C16499996}" presName="sibTrans" presStyleCnt="0"/>
      <dgm:spPr/>
    </dgm:pt>
    <dgm:pt modelId="{A260F434-371E-488A-8A19-E17F559D0044}" type="pres">
      <dgm:prSet presAssocID="{A42E30AC-3FE2-4510-967F-3230CD07A8E7}" presName="textNode" presStyleLbl="node1" presStyleIdx="2" presStyleCnt="3" custLinFactNeighborX="4159" custLinFactNeighborY="13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C2440B-4E1C-4FB8-9962-93A61D435061}" type="presOf" srcId="{8477ACC2-3141-4453-9DD8-29DE753369CD}" destId="{D54D33B2-4C61-4A87-AE1B-C390B3BF73ED}" srcOrd="0" destOrd="3" presId="urn:microsoft.com/office/officeart/2005/8/layout/hProcess9"/>
    <dgm:cxn modelId="{598E3E8B-AE0F-4BE4-A529-BE3EDDAD44A7}" type="presOf" srcId="{E6EDF129-6072-4FEB-8ABB-FB05E3D6B5E7}" destId="{56C5EF53-BD47-466D-93F8-58F8AD537E96}" srcOrd="0" destOrd="2" presId="urn:microsoft.com/office/officeart/2005/8/layout/hProcess9"/>
    <dgm:cxn modelId="{F141A79B-2015-4E66-A428-74174E254DFD}" srcId="{A42E30AC-3FE2-4510-967F-3230CD07A8E7}" destId="{AA3D20FE-2269-4B07-BD69-A19A1E5F9280}" srcOrd="0" destOrd="0" parTransId="{8C830874-9470-4C36-B44B-F407C71F7AD2}" sibTransId="{5266251A-CA14-49C8-B25B-AA3B31B07060}"/>
    <dgm:cxn modelId="{4EDBEF66-5A82-4622-BCC7-7A17FEB41018}" srcId="{A42E30AC-3FE2-4510-967F-3230CD07A8E7}" destId="{CB2D9635-96DA-428D-8BD4-C223A5BEF1E7}" srcOrd="2" destOrd="0" parTransId="{DDA0B4F1-A686-447E-9682-4E9F5C36143C}" sibTransId="{9208DD79-96A0-4818-8EA0-97F4B73BA29A}"/>
    <dgm:cxn modelId="{E5C04D96-BC5D-4068-B827-6E4040DCE952}" srcId="{A42E30AC-3FE2-4510-967F-3230CD07A8E7}" destId="{ADB0A27F-B71A-4EB2-8EB2-EAE7A706AC95}" srcOrd="1" destOrd="0" parTransId="{53D36563-9ABC-4F7E-8ACC-C3F3EE54BA62}" sibTransId="{F2614B11-4AF6-4207-96B8-52E3679E5874}"/>
    <dgm:cxn modelId="{FABE0103-54D2-4C12-BDD8-62334A971CA6}" type="presOf" srcId="{ADB0A27F-B71A-4EB2-8EB2-EAE7A706AC95}" destId="{A260F434-371E-488A-8A19-E17F559D0044}" srcOrd="0" destOrd="2" presId="urn:microsoft.com/office/officeart/2005/8/layout/hProcess9"/>
    <dgm:cxn modelId="{753637EE-AB60-4266-A931-ED55303A0311}" srcId="{266AE8C9-0327-44A8-B408-873658314C6F}" destId="{E3AFBC7C-D037-4252-986C-7513847D51A8}" srcOrd="0" destOrd="0" parTransId="{668E8B65-BBC1-4136-A078-E8C4C6CE072B}" sibTransId="{1741952C-7A79-4D89-A563-AAE218EF418B}"/>
    <dgm:cxn modelId="{E38C4B2A-76C5-4213-AE79-158C11FD54A7}" srcId="{E3AFBC7C-D037-4252-986C-7513847D51A8}" destId="{9A2DAC2F-D4FF-48F7-B1BD-815C884DF214}" srcOrd="0" destOrd="0" parTransId="{34011B4B-088E-41BE-8B25-69D4E6E87A3E}" sibTransId="{63E2EC38-D83A-4B40-BC27-29386C49E224}"/>
    <dgm:cxn modelId="{C162D4AA-3AF1-4F18-B508-21AB8D6A3638}" type="presOf" srcId="{A42E30AC-3FE2-4510-967F-3230CD07A8E7}" destId="{A260F434-371E-488A-8A19-E17F559D0044}" srcOrd="0" destOrd="0" presId="urn:microsoft.com/office/officeart/2005/8/layout/hProcess9"/>
    <dgm:cxn modelId="{65DDED9B-2C7D-4905-A52D-873EB68E7CCE}" type="presOf" srcId="{3D3301FC-7967-4E93-A3FB-52ED1667DE27}" destId="{D54D33B2-4C61-4A87-AE1B-C390B3BF73ED}" srcOrd="0" destOrd="1" presId="urn:microsoft.com/office/officeart/2005/8/layout/hProcess9"/>
    <dgm:cxn modelId="{C8BE4E6D-E2A9-49AB-B1B5-0A9F28CD1048}" type="presOf" srcId="{266AE8C9-0327-44A8-B408-873658314C6F}" destId="{6C0E874E-1BCB-41F6-873D-A19CFBBD8E66}" srcOrd="0" destOrd="0" presId="urn:microsoft.com/office/officeart/2005/8/layout/hProcess9"/>
    <dgm:cxn modelId="{8D01CEDC-46BC-4DAD-BD06-F22BE0EB9C4D}" type="presOf" srcId="{CEFBEEEB-B8B5-49FE-B7A7-41C2B15A0AEF}" destId="{D54D33B2-4C61-4A87-AE1B-C390B3BF73ED}" srcOrd="0" destOrd="2" presId="urn:microsoft.com/office/officeart/2005/8/layout/hProcess9"/>
    <dgm:cxn modelId="{2030906F-AD02-4456-9635-90E4D8834C6E}" srcId="{F1B3CA8E-8DBE-4099-9EBC-3794EB0015CF}" destId="{F23A737A-FE78-4FEF-8869-3448DFB149E7}" srcOrd="4" destOrd="0" parTransId="{F21D8A97-FA22-47F7-B03E-B3F98E3EB504}" sibTransId="{3DDD5982-4C7E-4BC6-9EA9-C44D30945ED2}"/>
    <dgm:cxn modelId="{1945DF01-290A-4A77-9C61-93A62A443C5B}" type="presOf" srcId="{9A2DAC2F-D4FF-48F7-B1BD-815C884DF214}" destId="{56C5EF53-BD47-466D-93F8-58F8AD537E96}" srcOrd="0" destOrd="1" presId="urn:microsoft.com/office/officeart/2005/8/layout/hProcess9"/>
    <dgm:cxn modelId="{9531F988-4525-4F64-907B-B022DB6BA5E6}" type="presOf" srcId="{AA3D20FE-2269-4B07-BD69-A19A1E5F9280}" destId="{A260F434-371E-488A-8A19-E17F559D0044}" srcOrd="0" destOrd="1" presId="urn:microsoft.com/office/officeart/2005/8/layout/hProcess9"/>
    <dgm:cxn modelId="{65F98DF1-06AD-41F2-A628-AF758B0CFE0A}" type="presOf" srcId="{E34AD79A-2200-4460-97DC-8C010947CBAF}" destId="{D54D33B2-4C61-4A87-AE1B-C390B3BF73ED}" srcOrd="0" destOrd="7" presId="urn:microsoft.com/office/officeart/2005/8/layout/hProcess9"/>
    <dgm:cxn modelId="{5ABD79B6-BFC8-44D9-B929-4D5B8E68EA46}" srcId="{266AE8C9-0327-44A8-B408-873658314C6F}" destId="{F1B3CA8E-8DBE-4099-9EBC-3794EB0015CF}" srcOrd="1" destOrd="0" parTransId="{3643D251-EB12-498B-B168-B1FA29A6BEBE}" sibTransId="{E72C840A-FE50-4DE5-8DB7-2F0C16499996}"/>
    <dgm:cxn modelId="{F9A94998-39C8-479E-9762-A495CC54D3AC}" srcId="{F1B3CA8E-8DBE-4099-9EBC-3794EB0015CF}" destId="{1EB154E3-6869-495D-AEC0-4E7702029947}" srcOrd="3" destOrd="0" parTransId="{D3BBEE8B-0BE8-4C61-B99C-CA60FDA63FD9}" sibTransId="{4E30C304-A7B0-46A8-B1B7-DD852FDFF863}"/>
    <dgm:cxn modelId="{C5B3D615-7291-4E92-B79B-25723EFC586C}" srcId="{F1B3CA8E-8DBE-4099-9EBC-3794EB0015CF}" destId="{E34AD79A-2200-4460-97DC-8C010947CBAF}" srcOrd="6" destOrd="0" parTransId="{1F510C79-A87E-4A3E-B211-06F0DE8B1A7C}" sibTransId="{173CB105-321D-40C5-B3B0-1E325FD39B2C}"/>
    <dgm:cxn modelId="{0C50CF00-3DE4-4342-B2B1-C2C2948D0CEE}" type="presOf" srcId="{1AA02F66-E4EE-4BB8-B138-AFE757CDA236}" destId="{D54D33B2-4C61-4A87-AE1B-C390B3BF73ED}" srcOrd="0" destOrd="6" presId="urn:microsoft.com/office/officeart/2005/8/layout/hProcess9"/>
    <dgm:cxn modelId="{08B30D58-4441-4CFE-8715-5C6597AB3F0E}" srcId="{F1B3CA8E-8DBE-4099-9EBC-3794EB0015CF}" destId="{3D3301FC-7967-4E93-A3FB-52ED1667DE27}" srcOrd="0" destOrd="0" parTransId="{FD3D9A6F-7C92-4744-8F3B-AE4D240A9AA8}" sibTransId="{93A820A2-E2CC-45A3-82D8-7C5705837388}"/>
    <dgm:cxn modelId="{7CDAFDDF-91D6-4340-8FD4-55D8A99CA88B}" srcId="{E3AFBC7C-D037-4252-986C-7513847D51A8}" destId="{E6EDF129-6072-4FEB-8ABB-FB05E3D6B5E7}" srcOrd="1" destOrd="0" parTransId="{B7AB874C-3834-44EB-851F-883D2673B603}" sibTransId="{81BD2571-1E1C-4EF1-ACD8-77964222EFF9}"/>
    <dgm:cxn modelId="{790F77E8-DE57-46D0-94CB-61515E2D51E9}" srcId="{F1B3CA8E-8DBE-4099-9EBC-3794EB0015CF}" destId="{1AA02F66-E4EE-4BB8-B138-AFE757CDA236}" srcOrd="5" destOrd="0" parTransId="{AA421E3A-E33C-4AF8-B7E8-AB65803D47EB}" sibTransId="{F1663F4B-B499-4DB6-ABC6-D129B773C1F6}"/>
    <dgm:cxn modelId="{17321FA5-5287-4D31-9C7F-AABA9C3E6664}" type="presOf" srcId="{F23A737A-FE78-4FEF-8869-3448DFB149E7}" destId="{D54D33B2-4C61-4A87-AE1B-C390B3BF73ED}" srcOrd="0" destOrd="5" presId="urn:microsoft.com/office/officeart/2005/8/layout/hProcess9"/>
    <dgm:cxn modelId="{00D6C329-A5B0-4B55-BDEB-FFCE5BF2734E}" srcId="{F1B3CA8E-8DBE-4099-9EBC-3794EB0015CF}" destId="{8477ACC2-3141-4453-9DD8-29DE753369CD}" srcOrd="2" destOrd="0" parTransId="{F859F47D-B912-4C12-84EA-791D003EA1E4}" sibTransId="{0BED8233-97E2-4CA8-876D-F8901B08A380}"/>
    <dgm:cxn modelId="{9C217432-2112-4CD9-BF48-2B3FF52BEAEA}" type="presOf" srcId="{F1B3CA8E-8DBE-4099-9EBC-3794EB0015CF}" destId="{D54D33B2-4C61-4A87-AE1B-C390B3BF73ED}" srcOrd="0" destOrd="0" presId="urn:microsoft.com/office/officeart/2005/8/layout/hProcess9"/>
    <dgm:cxn modelId="{06B5E097-0097-41B6-84F2-07F81F9D7593}" type="presOf" srcId="{CB2D9635-96DA-428D-8BD4-C223A5BEF1E7}" destId="{A260F434-371E-488A-8A19-E17F559D0044}" srcOrd="0" destOrd="3" presId="urn:microsoft.com/office/officeart/2005/8/layout/hProcess9"/>
    <dgm:cxn modelId="{306E77DA-D4A8-42DE-A70B-FC423C30F87B}" type="presOf" srcId="{E3AFBC7C-D037-4252-986C-7513847D51A8}" destId="{56C5EF53-BD47-466D-93F8-58F8AD537E96}" srcOrd="0" destOrd="0" presId="urn:microsoft.com/office/officeart/2005/8/layout/hProcess9"/>
    <dgm:cxn modelId="{ACE2694B-6C43-4777-812E-2A799C818026}" srcId="{266AE8C9-0327-44A8-B408-873658314C6F}" destId="{A42E30AC-3FE2-4510-967F-3230CD07A8E7}" srcOrd="2" destOrd="0" parTransId="{08CFD4B6-F204-4817-B39C-7D52E1091CF8}" sibTransId="{0A71B4D0-13A2-41A9-A923-D81EECA0CA07}"/>
    <dgm:cxn modelId="{86AE6E4D-CBD2-4F06-A87A-2541C0F36D9C}" srcId="{F1B3CA8E-8DBE-4099-9EBC-3794EB0015CF}" destId="{CEFBEEEB-B8B5-49FE-B7A7-41C2B15A0AEF}" srcOrd="1" destOrd="0" parTransId="{F2A725FF-0355-4368-AC5F-F1498E71635E}" sibTransId="{76645851-A997-4F83-A0FD-015A6AF457D0}"/>
    <dgm:cxn modelId="{3786C175-B439-47F3-969C-1DA3A2A787B0}" type="presOf" srcId="{1EB154E3-6869-495D-AEC0-4E7702029947}" destId="{D54D33B2-4C61-4A87-AE1B-C390B3BF73ED}" srcOrd="0" destOrd="4" presId="urn:microsoft.com/office/officeart/2005/8/layout/hProcess9"/>
    <dgm:cxn modelId="{6D3557D6-758C-4888-B822-C6EDC00FF2F8}" type="presParOf" srcId="{6C0E874E-1BCB-41F6-873D-A19CFBBD8E66}" destId="{D101D287-F3C7-4474-9CDD-8259399CA7B7}" srcOrd="0" destOrd="0" presId="urn:microsoft.com/office/officeart/2005/8/layout/hProcess9"/>
    <dgm:cxn modelId="{7A1C9E18-A293-4BE9-A475-A0C0A0B09A46}" type="presParOf" srcId="{6C0E874E-1BCB-41F6-873D-A19CFBBD8E66}" destId="{8046BB5D-DEC1-4776-85EA-97D0607061BF}" srcOrd="1" destOrd="0" presId="urn:microsoft.com/office/officeart/2005/8/layout/hProcess9"/>
    <dgm:cxn modelId="{66D381AD-654E-40DD-915E-0FE0F05E3B09}" type="presParOf" srcId="{8046BB5D-DEC1-4776-85EA-97D0607061BF}" destId="{56C5EF53-BD47-466D-93F8-58F8AD537E96}" srcOrd="0" destOrd="0" presId="urn:microsoft.com/office/officeart/2005/8/layout/hProcess9"/>
    <dgm:cxn modelId="{093F209C-6FA2-47C8-B717-93AA89292851}" type="presParOf" srcId="{8046BB5D-DEC1-4776-85EA-97D0607061BF}" destId="{32A7D289-4BFF-4C57-96A4-A6CEA657FE70}" srcOrd="1" destOrd="0" presId="urn:microsoft.com/office/officeart/2005/8/layout/hProcess9"/>
    <dgm:cxn modelId="{B950EAFF-44DD-4FA9-9C43-2E82D1F64104}" type="presParOf" srcId="{8046BB5D-DEC1-4776-85EA-97D0607061BF}" destId="{D54D33B2-4C61-4A87-AE1B-C390B3BF73ED}" srcOrd="2" destOrd="0" presId="urn:microsoft.com/office/officeart/2005/8/layout/hProcess9"/>
    <dgm:cxn modelId="{674E62C1-2B4C-4CA1-992A-6930F6119AA8}" type="presParOf" srcId="{8046BB5D-DEC1-4776-85EA-97D0607061BF}" destId="{67121E80-E4DC-4DC2-AABE-004E55A5A58B}" srcOrd="3" destOrd="0" presId="urn:microsoft.com/office/officeart/2005/8/layout/hProcess9"/>
    <dgm:cxn modelId="{25E83830-BDB8-4835-A604-A3930600D79F}" type="presParOf" srcId="{8046BB5D-DEC1-4776-85EA-97D0607061BF}" destId="{A260F434-371E-488A-8A19-E17F559D004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1D287-F3C7-4474-9CDD-8259399CA7B7}">
      <dsp:nvSpPr>
        <dsp:cNvPr id="0" name=""/>
        <dsp:cNvSpPr/>
      </dsp:nvSpPr>
      <dsp:spPr>
        <a:xfrm>
          <a:off x="685799" y="0"/>
          <a:ext cx="7772400" cy="5562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5EF53-BD47-466D-93F8-58F8AD537E96}">
      <dsp:nvSpPr>
        <dsp:cNvPr id="0" name=""/>
        <dsp:cNvSpPr/>
      </dsp:nvSpPr>
      <dsp:spPr>
        <a:xfrm>
          <a:off x="4409" y="1668780"/>
          <a:ext cx="2826580" cy="2225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Follow up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2/29 (happy leap day!)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Advance discussion on topics raised on 2/11</a:t>
          </a:r>
          <a:endParaRPr lang="en-US" sz="1400" kern="1200" dirty="0"/>
        </a:p>
      </dsp:txBody>
      <dsp:txXfrm>
        <a:off x="113026" y="1777397"/>
        <a:ext cx="2609346" cy="2007806"/>
      </dsp:txXfrm>
    </dsp:sp>
    <dsp:sp modelId="{D54D33B2-4C61-4A87-AE1B-C390B3BF73ED}">
      <dsp:nvSpPr>
        <dsp:cNvPr id="0" name=""/>
        <dsp:cNvSpPr/>
      </dsp:nvSpPr>
      <dsp:spPr>
        <a:xfrm>
          <a:off x="3158709" y="1634013"/>
          <a:ext cx="2826580" cy="22945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Listening sessions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3/7 – Tacoma Power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3/9 – Missoula Electric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3/10 – Benton PUD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3/16 – EWEB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3/17 – ICUA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Focus on program efficiencies  and realignment </a:t>
          </a:r>
          <a:endParaRPr lang="en-US" sz="1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3270721" y="1746025"/>
        <a:ext cx="2602556" cy="2070548"/>
      </dsp:txXfrm>
    </dsp:sp>
    <dsp:sp modelId="{A260F434-371E-488A-8A19-E17F559D0044}">
      <dsp:nvSpPr>
        <dsp:cNvPr id="0" name=""/>
        <dsp:cNvSpPr/>
      </dsp:nvSpPr>
      <dsp:spPr>
        <a:xfrm>
          <a:off x="6317419" y="1699685"/>
          <a:ext cx="2826580" cy="2225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BPA proposal followed by public comment period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April - May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Feed into IPR for BP-18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Identify any need for follow-on engagement</a:t>
          </a:r>
        </a:p>
      </dsp:txBody>
      <dsp:txXfrm>
        <a:off x="6426036" y="1808302"/>
        <a:ext cx="2609346" cy="200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734DFD-218A-47B8-83E1-7A8CEFFF9FCA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727C66-4CFB-41AD-812D-D01FE7088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36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8593BF-DE0C-4C87-AC3D-0A189E42EA2F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8AF6E4-792C-457C-A2ED-C81C48D2A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73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89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48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54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5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48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48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64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6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042160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16626"/>
            <a:ext cx="9143991" cy="206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30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A5675"/>
                </a:solidFill>
              </a:rPr>
              <a:t>Energy Efficiency 101</a:t>
            </a:r>
            <a:endParaRPr lang="en-US" dirty="0">
              <a:solidFill>
                <a:srgbClr val="3A5675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CA474-85F6-4701-8877-891D50A56A6E}" type="slidenum">
              <a:rPr lang="en-US" altLang="en-US">
                <a:solidFill>
                  <a:srgbClr val="5E9732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97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26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4990"/>
                </a:solidFill>
              </a:defRPr>
            </a:lvl1pPr>
            <a:lvl2pPr>
              <a:defRPr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  <a:lvl4pPr>
              <a:defRPr>
                <a:solidFill>
                  <a:srgbClr val="004990"/>
                </a:solidFill>
              </a:defRPr>
            </a:lvl4pPr>
            <a:lvl5pPr>
              <a:defRPr>
                <a:solidFill>
                  <a:srgbClr val="00499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457200" y="627769"/>
            <a:ext cx="8229600" cy="5763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Click to edit Master title style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626"/>
            <a:ext cx="9144000" cy="4572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731772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499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682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4990"/>
                </a:solidFill>
              </a:defRPr>
            </a:lvl1pPr>
            <a:lvl2pPr>
              <a:defRPr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  <a:lvl4pPr>
              <a:defRPr>
                <a:solidFill>
                  <a:srgbClr val="004990"/>
                </a:solidFill>
              </a:defRPr>
            </a:lvl4pPr>
            <a:lvl5pPr>
              <a:defRPr>
                <a:solidFill>
                  <a:srgbClr val="00499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457200" y="627769"/>
            <a:ext cx="8229600" cy="5763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Click to edit Master title style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626"/>
            <a:ext cx="9144000" cy="4572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731772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499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9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6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6626"/>
            <a:ext cx="9143995" cy="2060446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042160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4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smtClean="0"/>
              <a:t>Footer (Title of Presentation)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6626"/>
            <a:ext cx="9143995" cy="2060446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2042160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826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9714"/>
            <a:ext cx="921016" cy="6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52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00467F"/>
                </a:solidFill>
              </a:defRPr>
            </a:lvl1pPr>
            <a:lvl2pPr>
              <a:defRPr>
                <a:solidFill>
                  <a:srgbClr val="00467F"/>
                </a:solidFill>
              </a:defRPr>
            </a:lvl2pPr>
            <a:lvl3pPr>
              <a:defRPr>
                <a:solidFill>
                  <a:srgbClr val="00467F"/>
                </a:solidFill>
              </a:defRPr>
            </a:lvl3pPr>
            <a:lvl4pPr>
              <a:defRPr>
                <a:solidFill>
                  <a:srgbClr val="00467F"/>
                </a:solidFill>
              </a:defRPr>
            </a:lvl4pPr>
            <a:lvl5pPr>
              <a:defRPr>
                <a:solidFill>
                  <a:srgbClr val="00467F"/>
                </a:solidFill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580637"/>
            <a:ext cx="8229600" cy="5914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846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40574"/>
            <a:ext cx="9144000" cy="91440"/>
          </a:xfrm>
          <a:prstGeom prst="rect">
            <a:avLst/>
          </a:prstGeom>
          <a:solidFill>
            <a:srgbClr val="C1D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626"/>
            <a:ext cx="91440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15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467F"/>
                </a:solidFill>
              </a:defRPr>
            </a:lvl1pPr>
            <a:lvl2pPr>
              <a:defRPr>
                <a:solidFill>
                  <a:srgbClr val="00467F"/>
                </a:solidFill>
              </a:defRPr>
            </a:lvl2pPr>
            <a:lvl3pPr>
              <a:defRPr>
                <a:solidFill>
                  <a:srgbClr val="00467F"/>
                </a:solidFill>
              </a:defRPr>
            </a:lvl3pPr>
            <a:lvl4pPr>
              <a:defRPr>
                <a:solidFill>
                  <a:srgbClr val="00467F"/>
                </a:solidFill>
              </a:defRPr>
            </a:lvl4pPr>
            <a:lvl5pPr>
              <a:defRPr>
                <a:solidFill>
                  <a:srgbClr val="00467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71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731772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499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805925"/>
            <a:ext cx="8229600" cy="1546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>
                <a:solidFill>
                  <a:srgbClr val="004990"/>
                </a:solidFill>
              </a:defRPr>
            </a:lvl1pPr>
            <a:lvl2pPr>
              <a:defRPr>
                <a:solidFill>
                  <a:srgbClr val="5E9732"/>
                </a:solidFill>
              </a:defRPr>
            </a:lvl2pPr>
            <a:lvl3pPr>
              <a:defRPr>
                <a:solidFill>
                  <a:srgbClr val="5E9732"/>
                </a:solidFill>
              </a:defRPr>
            </a:lvl3pPr>
            <a:lvl4pPr>
              <a:defRPr>
                <a:solidFill>
                  <a:srgbClr val="5E9732"/>
                </a:solidFill>
              </a:defRPr>
            </a:lvl4pPr>
            <a:lvl5pPr>
              <a:defRPr>
                <a:solidFill>
                  <a:srgbClr val="5E9732"/>
                </a:solidFill>
              </a:defRPr>
            </a:lvl5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688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365760" y="1643435"/>
            <a:ext cx="8322628" cy="41163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400"/>
              </a:spcBef>
              <a:defRPr sz="1400"/>
            </a:lvl1pPr>
            <a:lvl2pPr>
              <a:lnSpc>
                <a:spcPct val="100000"/>
              </a:lnSpc>
              <a:spcBef>
                <a:spcPts val="1200"/>
              </a:spcBef>
              <a:defRPr sz="1200"/>
            </a:lvl2pPr>
            <a:lvl3pPr>
              <a:lnSpc>
                <a:spcPct val="100000"/>
              </a:lnSpc>
              <a:spcBef>
                <a:spcPts val="600"/>
              </a:spcBef>
              <a:defRPr sz="1000"/>
            </a:lvl3pPr>
            <a:lvl4pPr>
              <a:lnSpc>
                <a:spcPct val="100000"/>
              </a:lnSpc>
              <a:spcBef>
                <a:spcPts val="400"/>
              </a:spcBef>
              <a:defRPr sz="8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A5675"/>
                </a:solidFill>
              </a:rPr>
              <a:t>Energy Efficiency 101</a:t>
            </a:r>
            <a:endParaRPr lang="en-US" dirty="0">
              <a:solidFill>
                <a:srgbClr val="3A567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06619-4B82-4441-AF08-C080774D8B0E}" type="slidenum">
              <a:rPr lang="en-US" altLang="en-US">
                <a:solidFill>
                  <a:srgbClr val="5E9732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97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6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6626"/>
            <a:ext cx="9144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4313"/>
            <a:ext cx="8229600" cy="591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en-US" smtClean="0"/>
              <a:t>Footer (Title of Presentation)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34779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 smtClean="0"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5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703" r:id="rId3"/>
    <p:sldLayoutId id="2147483654" r:id="rId4"/>
    <p:sldLayoutId id="2147483696" r:id="rId5"/>
    <p:sldLayoutId id="2147483698" r:id="rId6"/>
    <p:sldLayoutId id="2147483650" r:id="rId7"/>
    <p:sldLayoutId id="2147483699" r:id="rId8"/>
    <p:sldLayoutId id="2147483701" r:id="rId9"/>
    <p:sldLayoutId id="2147483702" r:id="rId10"/>
    <p:sldLayoutId id="2147483704" r:id="rId11"/>
    <p:sldLayoutId id="214748370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00467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0467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0467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467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467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0467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Focus 2028 – </a:t>
            </a:r>
            <a:br>
              <a:rPr lang="en-US" sz="4400" dirty="0" smtClean="0"/>
            </a:br>
            <a:r>
              <a:rPr lang="en-US" sz="4400" dirty="0" smtClean="0"/>
              <a:t>Energy </a:t>
            </a:r>
            <a:r>
              <a:rPr lang="en-US" sz="4400" dirty="0"/>
              <a:t>Efficiency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February 29, 2016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46" y="5899714"/>
            <a:ext cx="921016" cy="64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467F"/>
                </a:solidFill>
              </a:rPr>
              <a:t>Energy Efficiency in Rates (FY16-17)*</a:t>
            </a:r>
            <a:endParaRPr lang="en-US" sz="3200" dirty="0">
              <a:solidFill>
                <a:srgbClr val="00467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10</a:t>
            </a:fld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126442" y="6106069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*Updated since 2/11 to reflect removal of “Reimbursable” budget</a:t>
            </a:r>
            <a:br>
              <a:rPr lang="en-US" dirty="0" smtClean="0"/>
            </a:br>
            <a:r>
              <a:rPr lang="en-US" dirty="0" smtClean="0"/>
              <a:t>From BP-16 Final Proposal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787422"/>
              </p:ext>
            </p:extLst>
          </p:nvPr>
        </p:nvGraphicFramePr>
        <p:xfrm>
          <a:off x="1066800" y="1524000"/>
          <a:ext cx="7003257" cy="4631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77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45999"/>
              </p:ext>
            </p:extLst>
          </p:nvPr>
        </p:nvGraphicFramePr>
        <p:xfrm>
          <a:off x="990600" y="381000"/>
          <a:ext cx="6773862" cy="629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3061"/>
                <a:gridCol w="890434"/>
                <a:gridCol w="950367"/>
              </a:tblGrid>
              <a:tr h="38176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The EE Budget $(thousands)</a:t>
                      </a:r>
                    </a:p>
                  </a:txBody>
                  <a:tcPr marL="91445" marR="9144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45" marR="9144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lang="en-US" sz="16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b="1" dirty="0" smtClean="0"/>
                        <a:t>FY 2016</a:t>
                      </a:r>
                      <a:endParaRPr lang="en-US" sz="1600" b="1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600" b="1" dirty="0" smtClean="0"/>
                        <a:t>FY2017</a:t>
                      </a:r>
                      <a:endParaRPr lang="en-US" sz="1600" b="1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Energy Efficiency Incentive (EEI)</a:t>
                      </a:r>
                      <a:r>
                        <a:rPr lang="en-US" sz="1600" spc="0" baseline="0" dirty="0" smtClean="0"/>
                        <a:t> </a:t>
                      </a:r>
                      <a:r>
                        <a:rPr lang="en-US" sz="1600" spc="0" dirty="0" smtClean="0"/>
                        <a:t>  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73,100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74,360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Regional Programs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14,200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15,700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baseline="0" dirty="0" smtClean="0"/>
                        <a:t>Infrastructure and Contract Staff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14,633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14,642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Demand Response &amp; Smart Grid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1,245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1,245</a:t>
                      </a:r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Federal Staff 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9,456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9,731</a:t>
                      </a:r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Low-Income</a:t>
                      </a:r>
                      <a:r>
                        <a:rPr lang="en-US" sz="1600" spc="0" baseline="0" dirty="0" smtClean="0"/>
                        <a:t> and Tribal Weatherization Grants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5,336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5,422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baseline="0" dirty="0" smtClean="0"/>
                        <a:t>NEEA Grant (Market Transformation)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12,531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12,691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Generation Conservation R&amp;D (Technology Innovation)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4,214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4,223</a:t>
                      </a:r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Agency Services for</a:t>
                      </a:r>
                      <a:r>
                        <a:rPr lang="en-US" sz="1600" spc="0" baseline="0" dirty="0" smtClean="0"/>
                        <a:t> Energy Efficiency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10,406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10,823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Legacy Programs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605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605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baseline="0" dirty="0" smtClean="0"/>
                        <a:t>Billing Credits Generation</a:t>
                      </a: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5,300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5,300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baseline="0" dirty="0" smtClean="0"/>
                        <a:t>Amortization Conservation Acquisition  </a:t>
                      </a: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39,795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39,795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Net Interest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16,583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15,623</a:t>
                      </a:r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Reimbursable EE Development (rate</a:t>
                      </a:r>
                      <a:r>
                        <a:rPr lang="en-US" sz="1600" spc="0" baseline="0" dirty="0" smtClean="0"/>
                        <a:t> neutral)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15,000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7,000</a:t>
                      </a:r>
                      <a:endParaRPr lang="en-US" sz="1600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b="1" spc="0" dirty="0" smtClean="0"/>
                        <a:t>Subtotal</a:t>
                      </a:r>
                      <a:endParaRPr lang="en-US" sz="1600" b="1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b="1" spc="0" dirty="0" smtClean="0"/>
                        <a:t>222,404</a:t>
                      </a:r>
                      <a:endParaRPr lang="en-US" sz="1600" b="1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b="1" spc="0" dirty="0" smtClean="0"/>
                        <a:t>217,160</a:t>
                      </a:r>
                      <a:endParaRPr lang="en-US" sz="1600" b="1" spc="0" dirty="0"/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Reimbursements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>
                          <a:solidFill>
                            <a:srgbClr val="FF0000"/>
                          </a:solidFill>
                        </a:rPr>
                        <a:t>(15,000)</a:t>
                      </a:r>
                      <a:endParaRPr lang="en-US" sz="1600" spc="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>
                          <a:solidFill>
                            <a:srgbClr val="FF0000"/>
                          </a:solidFill>
                        </a:rPr>
                        <a:t>(7,000)</a:t>
                      </a:r>
                      <a:endParaRPr lang="en-US" sz="1600" spc="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spc="0" dirty="0" smtClean="0"/>
                        <a:t>Conservation</a:t>
                      </a:r>
                      <a:r>
                        <a:rPr lang="en-US" sz="1600" spc="0" baseline="0" dirty="0" smtClean="0"/>
                        <a:t> Expense Offset</a:t>
                      </a:r>
                      <a:endParaRPr lang="en-US" sz="1600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>
                          <a:solidFill>
                            <a:srgbClr val="FF0000"/>
                          </a:solidFill>
                        </a:rPr>
                        <a:t>(71,542)</a:t>
                      </a:r>
                      <a:endParaRPr lang="en-US" sz="1600" spc="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spc="0" dirty="0" smtClean="0">
                          <a:solidFill>
                            <a:srgbClr val="FF0000"/>
                          </a:solidFill>
                        </a:rPr>
                        <a:t>(67,685)</a:t>
                      </a:r>
                      <a:endParaRPr lang="en-US" sz="1600" spc="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/>
                </a:tc>
              </a:tr>
              <a:tr h="25663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600" b="1" spc="0" dirty="0" smtClean="0"/>
                        <a:t>Total</a:t>
                      </a:r>
                      <a:endParaRPr lang="en-US" sz="1600" b="1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b="1" spc="0" dirty="0" smtClean="0"/>
                        <a:t>135,862</a:t>
                      </a:r>
                      <a:endParaRPr lang="en-US" sz="1600" b="1" spc="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00"/>
                        </a:lnSpc>
                      </a:pPr>
                      <a:r>
                        <a:rPr lang="en-US" sz="1600" b="1" spc="0" dirty="0" smtClean="0"/>
                        <a:t>142,475</a:t>
                      </a:r>
                      <a:endParaRPr lang="en-US" sz="1600" b="1" spc="0" dirty="0"/>
                    </a:p>
                  </a:txBody>
                  <a:tcPr marL="91445" marR="91445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107765"/>
            <a:ext cx="973853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From BP-16 Final Proposal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973853" y="3900854"/>
            <a:ext cx="6781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E9732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7848600" y="3886200"/>
            <a:ext cx="1524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01000" y="4191000"/>
            <a:ext cx="83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Debt service + legacy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982226" y="3314281"/>
            <a:ext cx="6798547" cy="5715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E9732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7848600" y="3352800"/>
            <a:ext cx="152400" cy="4953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001000" y="34010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Agency costs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66800"/>
            <a:ext cx="6781800" cy="16002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7848600" y="1066800"/>
            <a:ext cx="152400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001000" y="16103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Core EE Program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973853" y="2667000"/>
            <a:ext cx="6798548" cy="6096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E9732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7848600" y="2705100"/>
            <a:ext cx="152400" cy="4953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001000" y="275338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Grants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11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466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Efficiency in Rates (FY16-17)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934504"/>
              </p:ext>
            </p:extLst>
          </p:nvPr>
        </p:nvGraphicFramePr>
        <p:xfrm>
          <a:off x="685800" y="2667000"/>
          <a:ext cx="7696200" cy="230886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6497382"/>
                <a:gridCol w="1198818"/>
              </a:tblGrid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Total BP-16 Energy Efficiency Cost in </a:t>
                      </a:r>
                      <a:r>
                        <a:rPr lang="en-US" sz="2000" u="none" strike="noStrike" dirty="0" smtClean="0">
                          <a:effectLst/>
                        </a:rPr>
                        <a:t>Rates $(thousands)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     278,337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Total BP-16 EEI (Incentives) </a:t>
                      </a:r>
                      <a:r>
                        <a:rPr lang="en-US" sz="2000" u="none" strike="noStrike" dirty="0" smtClean="0">
                          <a:effectLst/>
                        </a:rPr>
                        <a:t>Costs $(thousands)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2000" u="none" strike="noStrike" dirty="0" smtClean="0">
                          <a:effectLst/>
                        </a:rPr>
                        <a:t>  147,460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623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Tier 1 Priority Firm Public 2-Year Loads (</a:t>
                      </a:r>
                      <a:r>
                        <a:rPr lang="en-US" sz="2000" u="none" strike="noStrike" dirty="0" err="1">
                          <a:effectLst/>
                        </a:rPr>
                        <a:t>GWh</a:t>
                      </a:r>
                      <a:r>
                        <a:rPr lang="en-US" sz="2000" u="none" strike="noStrike" dirty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</a:t>
                      </a:r>
                      <a:r>
                        <a:rPr lang="en-US" sz="2000" u="none" strike="noStrike" dirty="0" smtClean="0">
                          <a:effectLst/>
                        </a:rPr>
                        <a:t>120,286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Industrial Firm 2-Year Loads (</a:t>
                      </a:r>
                      <a:r>
                        <a:rPr lang="en-US" sz="2000" u="none" strike="noStrike" dirty="0" err="1">
                          <a:effectLst/>
                        </a:rPr>
                        <a:t>GWh</a:t>
                      </a:r>
                      <a:r>
                        <a:rPr lang="en-US" sz="2000" u="none" strike="noStrike" dirty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    1,599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Total </a:t>
                      </a:r>
                      <a:r>
                        <a:rPr lang="en-US" sz="2000" u="none" strike="noStrike" dirty="0" smtClean="0">
                          <a:effectLst/>
                        </a:rPr>
                        <a:t>Energy Efficiency </a:t>
                      </a:r>
                      <a:r>
                        <a:rPr lang="en-US" sz="2000" u="none" strike="noStrike" dirty="0">
                          <a:effectLst/>
                        </a:rPr>
                        <a:t>Cost ($/MWh)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            2.28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Returned to Priority Firm Public Customers via EEI ($/MWh)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      1.23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12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8152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Discussion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Matt Tidwell, Policy Specialist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13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035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Should BPA incentivize those </a:t>
            </a:r>
            <a:r>
              <a:rPr lang="en-US" sz="3600" dirty="0"/>
              <a:t>utilities that currently don't see it in their interest to </a:t>
            </a:r>
            <a:r>
              <a:rPr lang="en-US" sz="3600" dirty="0" smtClean="0"/>
              <a:t>invest in energy efficiency and </a:t>
            </a:r>
            <a:r>
              <a:rPr lang="en-US" sz="3600" dirty="0"/>
              <a:t>make it something that has value for them</a:t>
            </a:r>
            <a:r>
              <a:rPr lang="en-US" sz="3600" dirty="0" smtClean="0"/>
              <a:t>?</a:t>
            </a:r>
            <a:endParaRPr 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Aligning Incentives Within Tiered Rates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14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9525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How can BPA improve on how it accounts for the benefits/revenues of energy </a:t>
            </a:r>
            <a:r>
              <a:rPr lang="en-US" sz="3600" dirty="0"/>
              <a:t>efficiency (not just the costs</a:t>
            </a:r>
            <a:r>
              <a:rPr lang="en-US" sz="3600" dirty="0" smtClean="0"/>
              <a:t>)?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dirty="0" smtClean="0"/>
              <a:t>2. A Full Accounting of EE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15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651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Walk through and discussion of </a:t>
            </a:r>
          </a:p>
          <a:p>
            <a:pPr marL="0" indent="0" algn="ctr">
              <a:buNone/>
            </a:pPr>
            <a:r>
              <a:rPr lang="en-US" sz="3600" dirty="0" smtClean="0"/>
              <a:t>“EE Model for Focus 2028”</a:t>
            </a:r>
          </a:p>
          <a:p>
            <a:pPr marL="0" indent="0" algn="ctr">
              <a:buNone/>
            </a:pPr>
            <a:endParaRPr 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dirty="0" smtClean="0"/>
              <a:t>2. A </a:t>
            </a:r>
            <a:r>
              <a:rPr lang="en-US" dirty="0"/>
              <a:t>Full Accounting of EE</a:t>
            </a:r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16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898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Should BPA consider alternative needs-based methods for determining its share of the Council’s target?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dirty="0" smtClean="0"/>
              <a:t>. BPA’s Target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17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643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Should BPA increase the self-funding percentage from 25% and, if so, should BPA revisit its backstop role?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Self-funding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18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6099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How can BPA maximize every dollar it collects for EE and what opportunities are there for BPA to realign its program given the market context</a:t>
            </a:r>
            <a:r>
              <a:rPr lang="en-US" sz="3600" dirty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sz="3200" dirty="0"/>
              <a:t>5</a:t>
            </a:r>
            <a:r>
              <a:rPr lang="en-US" sz="3200" dirty="0" smtClean="0"/>
              <a:t>. Program Efficiencies and Realignment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19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5033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Richard Génecé, Vice President of Energy Efficiency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2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04166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Examples to seed the discussion:</a:t>
            </a:r>
            <a:endParaRPr lang="en-US" dirty="0"/>
          </a:p>
          <a:p>
            <a:r>
              <a:rPr lang="en-US" sz="2000" dirty="0" smtClean="0"/>
              <a:t>Reducing BPA’s portfolio of measure offerings (e.g.,</a:t>
            </a:r>
            <a:r>
              <a:rPr lang="en-US" dirty="0" smtClean="0"/>
              <a:t> </a:t>
            </a:r>
            <a:r>
              <a:rPr lang="en-US" sz="2000" dirty="0" smtClean="0"/>
              <a:t>not offering measures with low </a:t>
            </a:r>
            <a:r>
              <a:rPr lang="en-US" sz="2000" dirty="0"/>
              <a:t>dollar </a:t>
            </a:r>
            <a:r>
              <a:rPr lang="en-US" sz="2000" dirty="0" smtClean="0"/>
              <a:t>incentives, short term measure lives, ample market momentum, mandated in the near future)</a:t>
            </a:r>
          </a:p>
          <a:p>
            <a:r>
              <a:rPr lang="en-US" sz="2000" dirty="0" smtClean="0"/>
              <a:t>Reconsider performance payments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sz="3200" dirty="0"/>
              <a:t>5</a:t>
            </a:r>
            <a:r>
              <a:rPr lang="en-US" sz="3200" dirty="0" smtClean="0"/>
              <a:t>. Program Efficiencies and Realignment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20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4901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Listening Sessions </a:t>
            </a:r>
          </a:p>
          <a:p>
            <a:pPr lvl="1"/>
            <a:r>
              <a:rPr lang="en-US" dirty="0" smtClean="0"/>
              <a:t>March 7 Tacoma Power (9am – noon)</a:t>
            </a:r>
          </a:p>
          <a:p>
            <a:pPr lvl="1"/>
            <a:r>
              <a:rPr lang="en-US" dirty="0" smtClean="0"/>
              <a:t>March 9 Missoula Electric (10am - 2)</a:t>
            </a:r>
          </a:p>
          <a:p>
            <a:pPr lvl="1"/>
            <a:r>
              <a:rPr lang="en-US" dirty="0" smtClean="0"/>
              <a:t>March 10 Benton PUD</a:t>
            </a:r>
            <a:r>
              <a:rPr lang="en-US" dirty="0"/>
              <a:t> </a:t>
            </a:r>
            <a:r>
              <a:rPr lang="en-US" dirty="0" smtClean="0"/>
              <a:t>(1pm – 4)</a:t>
            </a:r>
          </a:p>
          <a:p>
            <a:pPr lvl="1"/>
            <a:r>
              <a:rPr lang="en-US" dirty="0" smtClean="0"/>
              <a:t>March 16 EWEB (10am – 2) </a:t>
            </a:r>
            <a:endParaRPr lang="en-US" dirty="0"/>
          </a:p>
          <a:p>
            <a:pPr lvl="1"/>
            <a:r>
              <a:rPr lang="en-US" dirty="0" smtClean="0"/>
              <a:t>March 17 ICUA meeting in Boise (TBD)</a:t>
            </a:r>
          </a:p>
          <a:p>
            <a:endParaRPr lang="en-US" dirty="0"/>
          </a:p>
          <a:p>
            <a:r>
              <a:rPr lang="en-US" dirty="0" smtClean="0"/>
              <a:t>Recap of 2/29 discussion and focus on program efficiencies and realignment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/>
          <a:lstStyle/>
          <a:p>
            <a:r>
              <a:rPr lang="en-US" dirty="0" smtClean="0"/>
              <a:t>What Comes Next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21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875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Elliot </a:t>
            </a:r>
            <a:r>
              <a:rPr lang="en-US" dirty="0" err="1" smtClean="0"/>
              <a:t>Mainzer</a:t>
            </a:r>
            <a:r>
              <a:rPr lang="en-US" dirty="0" smtClean="0"/>
              <a:t>, CEO and Administrator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22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26372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This information has been made publicly available by BPA on February 29, 2016 and contains information not reported in BPA’s financial statements. 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Disclosure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23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80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Advance the discussion on those topics identified  on Feb. 11</a:t>
            </a:r>
            <a:r>
              <a:rPr lang="en-US" sz="3600" baseline="30000" dirty="0" smtClean="0"/>
              <a:t>th</a:t>
            </a:r>
            <a:endParaRPr 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We Want to Accomplish Today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3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178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and Process 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Matt Tidwell, Policy Specialist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4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9098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Process overview and timeline</a:t>
            </a:r>
          </a:p>
          <a:p>
            <a:r>
              <a:rPr lang="en-US" sz="3600" dirty="0"/>
              <a:t>Introductory remarks</a:t>
            </a:r>
          </a:p>
          <a:p>
            <a:r>
              <a:rPr lang="en-US" sz="3600" dirty="0" smtClean="0"/>
              <a:t>Current market context </a:t>
            </a:r>
          </a:p>
          <a:p>
            <a:r>
              <a:rPr lang="en-US" sz="3600" dirty="0"/>
              <a:t>EE in rates</a:t>
            </a:r>
          </a:p>
          <a:p>
            <a:r>
              <a:rPr lang="en-US" sz="3600" dirty="0" smtClean="0"/>
              <a:t>Topic discussion</a:t>
            </a:r>
          </a:p>
          <a:p>
            <a:r>
              <a:rPr lang="en-US" sz="3600" dirty="0" smtClean="0"/>
              <a:t>Closing remarks</a:t>
            </a:r>
          </a:p>
          <a:p>
            <a:pPr lvl="1"/>
            <a:endParaRPr lang="en-US" sz="3200" dirty="0" smtClean="0"/>
          </a:p>
          <a:p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5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5823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1805925"/>
            <a:ext cx="8229600" cy="4114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31772"/>
            <a:ext cx="8229600" cy="94462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Process and Timeline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6</a:t>
            </a:fld>
            <a:endParaRPr lang="en-US" sz="11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46443409"/>
              </p:ext>
            </p:extLst>
          </p:nvPr>
        </p:nvGraphicFramePr>
        <p:xfrm>
          <a:off x="0" y="1128245"/>
          <a:ext cx="9144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32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Introductory remarks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Elliot </a:t>
            </a:r>
            <a:r>
              <a:rPr lang="en-US" dirty="0" err="1" smtClean="0"/>
              <a:t>Mainzer</a:t>
            </a:r>
            <a:r>
              <a:rPr lang="en-US" dirty="0" smtClean="0"/>
              <a:t>, CEO and Administrator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7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5605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market context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Scott Wilson, Customer Account Executive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8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4351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 in rates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Allie Mace, Manager, Planning and Evaluation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33108" y="6429235"/>
            <a:ext cx="2568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B8BC155-96A9-416C-9A6C-7FA79B5D88ED}" type="slidenum">
              <a:rPr lang="en-US" sz="1100"/>
              <a:pPr/>
              <a:t>9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40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eneral Document" ma:contentTypeID="0x010100404842DB1C82EF43A906826C7ABE80A904007DA5A5744CA2D041895A6CEA54DBE487" ma:contentTypeVersion="4" ma:contentTypeDescription="BPA Documents that do not have a specific content type defined." ma:contentTypeScope="" ma:versionID="4d0b6c727ab0505fd3b58a288e33c1fe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xmlns:ns3="e22c7409-3fd3-409a-a4a6-6ab0ea51d687" targetNamespace="http://schemas.microsoft.com/office/2006/metadata/properties" ma:root="true" ma:fieldsID="3d4a97f6520da8bc61a2a90b673e2186" ns1:_="" ns2:_="" ns3:_="">
    <xsd:import namespace="http://schemas.microsoft.com/sharepoint/v3"/>
    <xsd:import namespace="http://schemas.microsoft.com/sharepoint/v3/fields"/>
    <xsd:import namespace="e22c7409-3fd3-409a-a4a6-6ab0ea51d687"/>
    <xsd:element name="properties">
      <xsd:complexType>
        <xsd:sequence>
          <xsd:element name="documentManagement">
            <xsd:complexType>
              <xsd:all>
                <xsd:element ref="ns2:_Relation" minOccurs="0"/>
                <xsd:element ref="ns2:_Contributor" minOccurs="0"/>
                <xsd:element ref="ns2:_Coverage" minOccurs="0"/>
                <xsd:element ref="ns2:_Format" minOccurs="0"/>
                <xsd:element ref="ns1:Language" minOccurs="0"/>
                <xsd:element ref="ns2:_Publisher" minOccurs="0"/>
                <xsd:element ref="ns2:_Identifier" minOccurs="0"/>
                <xsd:element ref="ns2:_ResourceType"/>
                <xsd:element ref="ns2:_Source" minOccurs="0"/>
                <xsd:element ref="ns2:_DCDateCreated" minOccurs="0"/>
                <xsd:element ref="ns2:_DCDateModified" minOccurs="0"/>
                <xsd:element ref="ns3:pb95b497b12c48a38c5a5dfead4fe67f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4" nillable="true" ma:displayName="Language" ma:default="English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Relation" ma:index="8" nillable="true" ma:displayName="Relation" ma:description="References to related resources" ma:internalName="_Relation">
      <xsd:simpleType>
        <xsd:restriction base="dms:Note">
          <xsd:maxLength value="255"/>
        </xsd:restriction>
      </xsd:simpleType>
    </xsd:element>
    <xsd:element name="_Contributor" ma:index="9" nillable="true" ma:displayName="Contributor" ma:description="One or more people or organizations that contributed to this resource" ma:internalName="_Contributor">
      <xsd:simpleType>
        <xsd:restriction base="dms:Note">
          <xsd:maxLength value="255"/>
        </xsd:restriction>
      </xsd:simpleType>
    </xsd:element>
    <xsd:element name="_Coverage" ma:index="10" nillable="true" ma:displayName="Coverage" ma:description="The extent or scope" ma:internalName="_Coverage">
      <xsd:simpleType>
        <xsd:restriction base="dms:Text"/>
      </xsd:simpleType>
    </xsd:element>
    <xsd:element name="_Format" ma:index="13" nillable="true" ma:displayName="Format" ma:description="Media-type, file format or dimensions" ma:internalName="_Format">
      <xsd:simpleType>
        <xsd:restriction base="dms:Text"/>
      </xsd:simpleType>
    </xsd:element>
    <xsd:element name="_Publisher" ma:index="15" nillable="true" ma:displayName="Publisher" ma:description="The person, organization or service that published this resource" ma:internalName="_Publisher">
      <xsd:simpleType>
        <xsd:restriction base="dms:Text"/>
      </xsd:simpleType>
    </xsd:element>
    <xsd:element name="_Identifier" ma:index="16" nillable="true" ma:displayName="Resource Identifier" ma:description="An identifying string or number, usually conforming to a formal identification system" ma:internalName="_Identifier">
      <xsd:simpleType>
        <xsd:restriction base="dms:Text"/>
      </xsd:simpleType>
    </xsd:element>
    <xsd:element name="_ResourceType" ma:index="17" ma:displayName="Resource Type" ma:description="A set of categories, functions, genres or aggregation levels" ma:internalName="_ResourceType" ma:readOnly="false">
      <xsd:simpleType>
        <xsd:restriction base="dms:Text"/>
      </xsd:simpleType>
    </xsd:element>
    <xsd:element name="_Source" ma:index="18" nillable="true" ma:displayName="Source" ma:description="References to resources from which this resource was derived" ma:internalName="_Source">
      <xsd:simpleType>
        <xsd:restriction base="dms:Note">
          <xsd:maxLength value="255"/>
        </xsd:restriction>
      </xsd:simpleType>
    </xsd:element>
    <xsd:element name="_DCDateCreated" ma:index="19" nillable="true" ma:displayName="Date Created" ma:description="The date on which this resource was created" ma:format="DateTime" ma:internalName="_DCDateCreated">
      <xsd:simpleType>
        <xsd:restriction base="dms:DateTime"/>
      </xsd:simpleType>
    </xsd:element>
    <xsd:element name="_DCDateModified" ma:index="20" nillable="true" ma:displayName="Date Modified" ma:description="The date on which this resource was last modified" ma:format="DateTime" ma:internalName="_DCDateModifi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c7409-3fd3-409a-a4a6-6ab0ea51d687" elementFormDefault="qualified">
    <xsd:import namespace="http://schemas.microsoft.com/office/2006/documentManagement/types"/>
    <xsd:import namespace="http://schemas.microsoft.com/office/infopath/2007/PartnerControls"/>
    <xsd:element name="pb95b497b12c48a38c5a5dfead4fe67f" ma:index="21" ma:taxonomy="true" ma:internalName="pb95b497b12c48a38c5a5dfead4fe67f" ma:taxonomyFieldName="Tags" ma:displayName="Tags" ma:readOnly="false" ma:default="" ma:fieldId="{9b95b497-b12c-48a3-8c5a-5dfead4fe67f}" ma:taxonomyMulti="true" ma:sspId="d95bfaeb-d21c-407f-a59f-76a7cca530c2" ma:termSetId="7721fb43-69da-41c8-8f20-dab2ccd6cc4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577f0b94-768c-4362-8994-1f14373be3ed}" ma:internalName="TaxCatchAll" ma:showField="CatchAllData" ma:web="48d172a2-2dac-438c-8a85-36dabc38d5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Taxonomy Catch All Column1" ma:hidden="true" ma:list="{577f0b94-768c-4362-8994-1f14373be3ed}" ma:internalName="TaxCatchAllLabel" ma:readOnly="true" ma:showField="CatchAllDataLabel" ma:web="48d172a2-2dac-438c-8a85-36dabc38d5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English</Language>
    <_Source xmlns="http://schemas.microsoft.com/sharepoint/v3/fields" xsi:nil="true"/>
    <_DCDateModified xmlns="http://schemas.microsoft.com/sharepoint/v3/fields" xsi:nil="true"/>
    <_Publisher xmlns="http://schemas.microsoft.com/sharepoint/v3/fields" xsi:nil="true"/>
    <_Relation xmlns="http://schemas.microsoft.com/sharepoint/v3/fields" xsi:nil="true"/>
    <_Contributor xmlns="http://schemas.microsoft.com/sharepoint/v3/fields" xsi:nil="true"/>
    <_Format xmlns="http://schemas.microsoft.com/sharepoint/v3/fields" xsi:nil="true"/>
    <pb95b497b12c48a38c5a5dfead4fe67f xmlns="e22c7409-3fd3-409a-a4a6-6ab0ea51d687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Energy Efficiency</TermName>
          <TermId xmlns="http://schemas.microsoft.com/office/infopath/2007/PartnerControls">7d88f299-fa2d-4d2a-99d9-9b08652f27c4</TermId>
        </TermInfo>
      </Terms>
    </pb95b497b12c48a38c5a5dfead4fe67f>
    <_Coverage xmlns="http://schemas.microsoft.com/sharepoint/v3/fields" xsi:nil="true"/>
    <_Identifier xmlns="http://schemas.microsoft.com/sharepoint/v3/fields" xsi:nil="true"/>
    <_ResourceType xmlns="http://schemas.microsoft.com/sharepoint/v3/fields">Focus 2028</_ResourceType>
    <TaxCatchAll xmlns="e22c7409-3fd3-409a-a4a6-6ab0ea51d687">
      <Value>16</Value>
    </TaxCatchAll>
    <_DCDateCreated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FA82507-035D-404A-90C7-88719FFE9C7C}"/>
</file>

<file path=customXml/itemProps2.xml><?xml version="1.0" encoding="utf-8"?>
<ds:datastoreItem xmlns:ds="http://schemas.openxmlformats.org/officeDocument/2006/customXml" ds:itemID="{4F7E44D1-390D-45A9-8FB1-B52E3DD244DA}"/>
</file>

<file path=customXml/itemProps3.xml><?xml version="1.0" encoding="utf-8"?>
<ds:datastoreItem xmlns:ds="http://schemas.openxmlformats.org/officeDocument/2006/customXml" ds:itemID="{F8931393-542E-43F1-9588-AF891704F825}"/>
</file>

<file path=docProps/app.xml><?xml version="1.0" encoding="utf-8"?>
<Properties xmlns="http://schemas.openxmlformats.org/officeDocument/2006/extended-properties" xmlns:vt="http://schemas.openxmlformats.org/officeDocument/2006/docPropsVTypes">
  <TotalTime>10955</TotalTime>
  <Words>688</Words>
  <Application>Microsoft Office PowerPoint</Application>
  <PresentationFormat>On-screen Show (4:3)</PresentationFormat>
  <Paragraphs>208</Paragraphs>
  <Slides>23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Focus 2028 –  Energy Efficiency</vt:lpstr>
      <vt:lpstr>Welcome</vt:lpstr>
      <vt:lpstr>What We Want to Accomplish Today</vt:lpstr>
      <vt:lpstr>Agenda and Process overview</vt:lpstr>
      <vt:lpstr>Agenda</vt:lpstr>
      <vt:lpstr>Process and Timeline</vt:lpstr>
      <vt:lpstr>Introductory remarks</vt:lpstr>
      <vt:lpstr>Current market context</vt:lpstr>
      <vt:lpstr>EE in rates</vt:lpstr>
      <vt:lpstr>Energy Efficiency in Rates (FY16-17)*</vt:lpstr>
      <vt:lpstr>PowerPoint Presentation</vt:lpstr>
      <vt:lpstr>Energy Efficiency in Rates (FY16-17)</vt:lpstr>
      <vt:lpstr>Topic Discussion</vt:lpstr>
      <vt:lpstr>1. Aligning Incentives Within Tiered Rates</vt:lpstr>
      <vt:lpstr>2. A Full Accounting of EE</vt:lpstr>
      <vt:lpstr>2. A Full Accounting of EE</vt:lpstr>
      <vt:lpstr>3. BPA’s Target</vt:lpstr>
      <vt:lpstr>4. Self-funding</vt:lpstr>
      <vt:lpstr>5. Program Efficiencies and Realignment</vt:lpstr>
      <vt:lpstr>5. Program Efficiencies and Realignment</vt:lpstr>
      <vt:lpstr>What Comes Next</vt:lpstr>
      <vt:lpstr>Closing remarks</vt:lpstr>
      <vt:lpstr>Financial Disclosure</vt:lpstr>
    </vt:vector>
  </TitlesOfParts>
  <Company>Bonneville Power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Efficiency</dc:title>
  <dc:creator>BPA User</dc:creator>
  <dc:description/>
  <cp:lastModifiedBy>BPA User</cp:lastModifiedBy>
  <cp:revision>507</cp:revision>
  <cp:lastPrinted>2016-02-26T22:11:16Z</cp:lastPrinted>
  <dcterms:created xsi:type="dcterms:W3CDTF">2013-09-16T17:48:00Z</dcterms:created>
  <dcterms:modified xsi:type="dcterms:W3CDTF">2016-03-03T22:36:03Z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0x010100404842DB1C82EF43A906826C7ABE80A904007DA5A5744CA2D041895A6CEA54DBE487</vt:lpwstr>
  </property>
  <property fmtid="{D5CDD505-2E9C-101B-9397-08002B2CF9AE}" pid="3" name="Tags">
    <vt:lpwstr>16;#Energy Efficiency|7d88f299-fa2d-4d2a-99d9-9b08652f27c4</vt:lpwstr>
  </property>
  <property fmtid="{D5CDD505-2E9C-101B-9397-08002B2CF9AE}" pid="4" name="Order">
    <vt:r8>10900</vt:r8>
  </property>
  <property fmtid="{D5CDD505-2E9C-101B-9397-08002B2CF9AE}" pid="5" name="xd_Signature">
    <vt:bool>false</vt:bool>
  </property>
  <property fmtid="{D5CDD505-2E9C-101B-9397-08002B2CF9AE}" pid="7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TemplateUrl">
    <vt:lpwstr/>
  </property>
</Properties>
</file>