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96" r:id="rId2"/>
    <p:sldId id="446" r:id="rId3"/>
    <p:sldId id="510" r:id="rId4"/>
    <p:sldId id="509" r:id="rId5"/>
    <p:sldId id="506" r:id="rId6"/>
    <p:sldId id="507" r:id="rId7"/>
    <p:sldId id="516" r:id="rId8"/>
    <p:sldId id="517" r:id="rId9"/>
    <p:sldId id="518" r:id="rId10"/>
    <p:sldId id="519" r:id="rId11"/>
    <p:sldId id="505" r:id="rId12"/>
    <p:sldId id="520" r:id="rId13"/>
    <p:sldId id="486" r:id="rId14"/>
    <p:sldId id="448" r:id="rId15"/>
    <p:sldId id="469" r:id="rId16"/>
    <p:sldId id="447" r:id="rId17"/>
    <p:sldId id="470" r:id="rId18"/>
    <p:sldId id="471" r:id="rId19"/>
    <p:sldId id="472" r:id="rId20"/>
    <p:sldId id="476" r:id="rId21"/>
    <p:sldId id="513" r:id="rId22"/>
    <p:sldId id="514" r:id="rId23"/>
    <p:sldId id="467" r:id="rId24"/>
    <p:sldId id="488" r:id="rId25"/>
    <p:sldId id="482" r:id="rId26"/>
    <p:sldId id="489" r:id="rId27"/>
    <p:sldId id="483" r:id="rId28"/>
    <p:sldId id="484" r:id="rId29"/>
    <p:sldId id="499" r:id="rId30"/>
    <p:sldId id="498" r:id="rId31"/>
    <p:sldId id="494" r:id="rId32"/>
    <p:sldId id="508" r:id="rId33"/>
    <p:sldId id="497" r:id="rId34"/>
    <p:sldId id="515" r:id="rId35"/>
    <p:sldId id="487" r:id="rId36"/>
    <p:sldId id="504" r:id="rId37"/>
    <p:sldId id="503" r:id="rId38"/>
    <p:sldId id="502" r:id="rId39"/>
    <p:sldId id="501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467F"/>
    <a:srgbClr val="0079C1"/>
    <a:srgbClr val="3366CC"/>
    <a:srgbClr val="FF0000"/>
    <a:srgbClr val="8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84749" autoAdjust="0"/>
  </p:normalViewPr>
  <p:slideViewPr>
    <p:cSldViewPr>
      <p:cViewPr>
        <p:scale>
          <a:sx n="70" d="100"/>
          <a:sy n="70" d="100"/>
        </p:scale>
        <p:origin x="-212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9" tIns="47420" rIns="94839" bIns="47420" numCol="1" anchor="t" anchorCtr="0" compatLnSpc="1">
            <a:prstTxWarp prst="textNoShape">
              <a:avLst/>
            </a:prstTxWarp>
          </a:bodyPr>
          <a:lstStyle>
            <a:lvl1pPr defTabSz="94762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71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9" tIns="47420" rIns="94839" bIns="47420" numCol="1" anchor="t" anchorCtr="0" compatLnSpc="1">
            <a:prstTxWarp prst="textNoShape">
              <a:avLst/>
            </a:prstTxWarp>
          </a:bodyPr>
          <a:lstStyle>
            <a:lvl1pPr algn="r" defTabSz="94762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9" tIns="47420" rIns="94839" bIns="47420" numCol="1" anchor="b" anchorCtr="0" compatLnSpc="1">
            <a:prstTxWarp prst="textNoShape">
              <a:avLst/>
            </a:prstTxWarp>
          </a:bodyPr>
          <a:lstStyle>
            <a:lvl1pPr defTabSz="94762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71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9" tIns="47420" rIns="94839" bIns="47420" numCol="1" anchor="b" anchorCtr="0" compatLnSpc="1">
            <a:prstTxWarp prst="textNoShape">
              <a:avLst/>
            </a:prstTxWarp>
          </a:bodyPr>
          <a:lstStyle>
            <a:lvl1pPr algn="r" defTabSz="947620">
              <a:defRPr sz="1300"/>
            </a:lvl1pPr>
          </a:lstStyle>
          <a:p>
            <a:pPr>
              <a:defRPr/>
            </a:pPr>
            <a:fld id="{D98F7670-32DA-47F9-BBE0-BEA0418A1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66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66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0902"/>
            <a:ext cx="5851490" cy="43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66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668">
              <a:defRPr sz="1300"/>
            </a:lvl1pPr>
          </a:lstStyle>
          <a:p>
            <a:pPr>
              <a:defRPr/>
            </a:pPr>
            <a:fld id="{9BDFD712-7AEC-4461-9568-BD71D8DD0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80"/>
            <a:fld id="{53C7E514-F601-4C96-88AE-3FABF4909D3B}" type="slidenum">
              <a:rPr lang="en-US" smtClean="0"/>
              <a:pPr defTabSz="965780"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6" y="4560901"/>
            <a:ext cx="5851490" cy="4319548"/>
          </a:xfrm>
          <a:noFill/>
          <a:ln/>
        </p:spPr>
        <p:txBody>
          <a:bodyPr lIns="96645" tIns="48322" rIns="96645" bIns="4832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pattFill prst="ltHorz">
            <a:fgClr>
              <a:srgbClr val="5F88AD"/>
            </a:fgClr>
            <a:bgClr>
              <a:srgbClr val="2B508D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7" descr="BPA Logo - new colors - cmyk---4 no tex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3375" y="5975350"/>
            <a:ext cx="1038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239000" y="64008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000">
                <a:solidFill>
                  <a:schemeClr val="bg2"/>
                </a:solidFill>
              </a:rPr>
              <a:t>Slide </a:t>
            </a:r>
            <a:fld id="{4EEDF233-CC25-4C3C-8D01-7E8A5F73134E}" type="slidenum">
              <a:rPr lang="en-US" sz="100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</a:rPr>
              <a:t>B  O  N  N  E  V  I  L  L  E      P  O  W  E  R      A  D  M  I  N  I  S  T  R  A  T  I  O  N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www.bpa.gov/energy/n/Commercial/Marketing_Toolki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590800"/>
            <a:ext cx="8534400" cy="3200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Energy Efficient Block Heater</a:t>
            </a:r>
            <a:r>
              <a:rPr lang="en-US" sz="3600" dirty="0">
                <a:ea typeface="ＭＳ Ｐゴシック" pitchFamily="-65" charset="-128"/>
              </a:rPr>
              <a:t/>
            </a:r>
            <a:br>
              <a:rPr lang="en-US" sz="3600" dirty="0">
                <a:ea typeface="ＭＳ Ｐゴシック" pitchFamily="-65" charset="-128"/>
              </a:rPr>
            </a:br>
            <a:r>
              <a:rPr lang="en-US" sz="3600" b="1" dirty="0" smtClean="0"/>
              <a:t>Brown Bag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4267200"/>
            <a:ext cx="6934200" cy="838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BPA Energy Efficiency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200" b="1" dirty="0" smtClean="0"/>
              <a:t>4/15/14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371600" y="4343400"/>
            <a:ext cx="640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ct val="60000"/>
              </a:spcAft>
              <a:buClr>
                <a:srgbClr val="0069AA"/>
              </a:buClr>
              <a:buFont typeface="Wingdings" pitchFamily="2" charset="2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053" name="Picture 5" descr="Smart Grid report artwork - photo grid - 5 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696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Generator Block Heater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524000"/>
            <a:ext cx="5895975" cy="441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09" y="2137753"/>
            <a:ext cx="1809591" cy="395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Energy Efficient Block Heater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724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4724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This new pumped, block </a:t>
            </a:r>
            <a:r>
              <a:rPr lang="en-US" sz="1800" b="1" dirty="0"/>
              <a:t>heater, </a:t>
            </a:r>
            <a:r>
              <a:rPr lang="en-US" sz="1800" b="1" dirty="0" smtClean="0"/>
              <a:t>installed per </a:t>
            </a:r>
            <a:r>
              <a:rPr lang="en-US" sz="1800" b="1" dirty="0"/>
              <a:t>manufacturer recommendations, </a:t>
            </a:r>
            <a:r>
              <a:rPr lang="en-US" sz="1800" b="1" dirty="0" smtClean="0"/>
              <a:t>will save energy, while meeting the block heating requirements.</a:t>
            </a:r>
            <a:endParaRPr lang="en-US" sz="1800" b="1" dirty="0"/>
          </a:p>
        </p:txBody>
      </p:sp>
      <p:sp>
        <p:nvSpPr>
          <p:cNvPr id="9" name="Frame 8"/>
          <p:cNvSpPr/>
          <p:nvPr/>
        </p:nvSpPr>
        <p:spPr>
          <a:xfrm>
            <a:off x="4267200" y="3352800"/>
            <a:ext cx="1447800" cy="121920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Energy Efficient Block Heater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724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This new pumped, block </a:t>
            </a:r>
            <a:r>
              <a:rPr lang="en-US" sz="1800" b="1" dirty="0"/>
              <a:t>heater, </a:t>
            </a:r>
            <a:r>
              <a:rPr lang="en-US" sz="1800" b="1" dirty="0" smtClean="0"/>
              <a:t>installed per </a:t>
            </a:r>
            <a:r>
              <a:rPr lang="en-US" sz="1800" b="1" dirty="0"/>
              <a:t>manufacturer recommendations, </a:t>
            </a:r>
            <a:r>
              <a:rPr lang="en-US" sz="1800" b="1" dirty="0" smtClean="0"/>
              <a:t>will save energy, while meeting the block heating requirements.</a:t>
            </a:r>
            <a:endParaRPr lang="en-US" sz="1800" b="1" dirty="0"/>
          </a:p>
        </p:txBody>
      </p:sp>
      <p:pic>
        <p:nvPicPr>
          <p:cNvPr id="2050" name="Picture 2" descr="X:\E3T\Generator_Block_Heater_Pump\FEC\KRMC\Pictures\KRMC\Post\DC KRMC 5-3-13 Ge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19" y="1287439"/>
            <a:ext cx="3436961" cy="34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3505200" y="2438400"/>
            <a:ext cx="2209800" cy="175260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2012-2013  EE BH Pilot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6363" lvl="2" indent="-457200">
              <a:spcBef>
                <a:spcPct val="30000"/>
              </a:spcBef>
              <a:buFont typeface="Arial" charset="0"/>
              <a:buAutoNum type="arabicPeriod"/>
            </a:pPr>
            <a:r>
              <a:rPr lang="en-US" sz="3200" dirty="0" smtClean="0">
                <a:ea typeface="ＭＳ Ｐゴシック" pitchFamily="-65" charset="-128"/>
              </a:rPr>
              <a:t>Understand the </a:t>
            </a:r>
            <a:r>
              <a:rPr lang="en-US" sz="3200" dirty="0">
                <a:ea typeface="ＭＳ Ｐゴシック" pitchFamily="-65" charset="-128"/>
              </a:rPr>
              <a:t>technology </a:t>
            </a:r>
            <a:endParaRPr lang="en-US" sz="3200" dirty="0" smtClean="0">
              <a:ea typeface="ＭＳ Ｐゴシック" pitchFamily="-65" charset="-128"/>
            </a:endParaRPr>
          </a:p>
          <a:p>
            <a:pPr marL="1890713" lvl="3" indent="-514350">
              <a:spcBef>
                <a:spcPct val="30000"/>
              </a:spcBef>
              <a:buFont typeface="+mj-lt"/>
              <a:buAutoNum type="alphaLcParenR"/>
            </a:pPr>
            <a:r>
              <a:rPr lang="en-US" sz="2800" dirty="0">
                <a:ea typeface="ＭＳ Ｐゴシック" pitchFamily="-65" charset="-128"/>
              </a:rPr>
              <a:t>I</a:t>
            </a:r>
            <a:r>
              <a:rPr lang="en-US" sz="2800" dirty="0" smtClean="0">
                <a:ea typeface="ＭＳ Ｐゴシック" pitchFamily="-65" charset="-128"/>
              </a:rPr>
              <a:t>dentify </a:t>
            </a:r>
            <a:r>
              <a:rPr lang="en-US" sz="2800" dirty="0">
                <a:ea typeface="ＭＳ Ｐゴシック" pitchFamily="-65" charset="-128"/>
              </a:rPr>
              <a:t>primary variables </a:t>
            </a:r>
            <a:r>
              <a:rPr lang="en-US" sz="2800" dirty="0" smtClean="0">
                <a:ea typeface="ＭＳ Ｐゴシック" pitchFamily="-65" charset="-128"/>
              </a:rPr>
              <a:t>affecting    energy savings</a:t>
            </a:r>
            <a:endParaRPr lang="en-US" sz="2800" dirty="0">
              <a:ea typeface="ＭＳ Ｐゴシック" pitchFamily="-65" charset="-128"/>
            </a:endParaRPr>
          </a:p>
          <a:p>
            <a:pPr marL="1890713" lvl="3" indent="-514350">
              <a:spcBef>
                <a:spcPct val="30000"/>
              </a:spcBef>
              <a:buFont typeface="+mj-lt"/>
              <a:buAutoNum type="alphaLcParenR"/>
            </a:pPr>
            <a:r>
              <a:rPr lang="en-US" sz="2800" dirty="0">
                <a:ea typeface="ＭＳ Ｐゴシック" pitchFamily="-65" charset="-128"/>
              </a:rPr>
              <a:t>Refine energy saving </a:t>
            </a:r>
            <a:r>
              <a:rPr lang="en-US" sz="2800" dirty="0" smtClean="0">
                <a:ea typeface="ＭＳ Ｐゴシック" pitchFamily="-65" charset="-128"/>
              </a:rPr>
              <a:t>estimates </a:t>
            </a:r>
          </a:p>
          <a:p>
            <a:pPr marL="1890713" lvl="3" indent="-514350">
              <a:spcBef>
                <a:spcPct val="30000"/>
              </a:spcBef>
              <a:buFont typeface="+mj-lt"/>
              <a:buAutoNum type="alphaLcParenR"/>
            </a:pPr>
            <a:r>
              <a:rPr lang="en-US" sz="2800" dirty="0" smtClean="0">
                <a:ea typeface="ＭＳ Ｐゴシック" pitchFamily="-65" charset="-128"/>
              </a:rPr>
              <a:t>Ensure savings can be evaluated</a:t>
            </a:r>
          </a:p>
          <a:p>
            <a:pPr marL="1376363" lvl="3">
              <a:spcBef>
                <a:spcPct val="30000"/>
              </a:spcBef>
            </a:pPr>
            <a:endParaRPr lang="en-US" sz="2800" dirty="0">
              <a:ea typeface="ＭＳ Ｐゴシック" pitchFamily="-65" charset="-128"/>
            </a:endParaRPr>
          </a:p>
          <a:p>
            <a:pPr marL="1376363" lvl="2" indent="-457200">
              <a:spcBef>
                <a:spcPct val="30000"/>
              </a:spcBef>
              <a:buFont typeface="Arial" charset="0"/>
              <a:buAutoNum type="arabicPeriod"/>
            </a:pPr>
            <a:r>
              <a:rPr lang="en-US" sz="3200" dirty="0" smtClean="0">
                <a:ea typeface="ＭＳ Ｐゴシック" pitchFamily="-65" charset="-128"/>
              </a:rPr>
              <a:t>Develop a BPA Qualified measure</a:t>
            </a:r>
            <a:endParaRPr lang="en-US" sz="3200" dirty="0">
              <a:ea typeface="ＭＳ Ｐゴシック" pitchFamily="-65" charset="-128"/>
            </a:endParaRPr>
          </a:p>
          <a:p>
            <a:pPr marL="1376363" lvl="2" indent="-457200">
              <a:spcBef>
                <a:spcPct val="30000"/>
              </a:spcBef>
            </a:pPr>
            <a:endParaRPr lang="en-US" altLang="ja-JP" sz="2400" dirty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Variables Affecting Energy Use &amp; Savings 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15240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Heater size and number of heaters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Location of site (ambient temperature range)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Indoor or outdoor location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Piping </a:t>
            </a:r>
            <a:r>
              <a:rPr lang="en-US" sz="2400" dirty="0" smtClean="0"/>
              <a:t>configuration</a:t>
            </a:r>
            <a:endParaRPr lang="en-US" sz="2400" dirty="0"/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For indoor locations –proximity to OSA damper 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Enclosure type (insulated, operable dampers, etc.)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Engine block temperature setpoint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Oil heater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Percent of time that gen-set runs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/>
              <a:t>“Health” of existing heater</a:t>
            </a:r>
          </a:p>
          <a:p>
            <a:pPr marL="919163" lvl="1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400" dirty="0" smtClean="0"/>
              <a:t>Other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EE BH Pilot Retrofits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4478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lnSpc>
                <a:spcPct val="15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City </a:t>
            </a:r>
            <a:r>
              <a:rPr lang="en-US" altLang="ja-JP" sz="2800" dirty="0">
                <a:ea typeface="ＭＳ Ｐゴシック" pitchFamily="-65" charset="-128"/>
              </a:rPr>
              <a:t>of Cheney – </a:t>
            </a:r>
            <a:r>
              <a:rPr lang="en-US" altLang="ja-JP" sz="2800" dirty="0" smtClean="0">
                <a:ea typeface="ＭＳ Ｐゴシック" pitchFamily="-65" charset="-128"/>
              </a:rPr>
              <a:t>9 retrofits</a:t>
            </a:r>
            <a:endParaRPr lang="en-US" altLang="ja-JP" sz="2800" dirty="0">
              <a:ea typeface="ＭＳ Ｐゴシック" pitchFamily="-65" charset="-128"/>
            </a:endParaRPr>
          </a:p>
          <a:p>
            <a:pPr marL="842963" lvl="1" indent="-381000">
              <a:lnSpc>
                <a:spcPct val="15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>
                <a:ea typeface="ＭＳ Ｐゴシック" pitchFamily="-65" charset="-128"/>
              </a:rPr>
              <a:t>Kootenai Electric Coop – </a:t>
            </a:r>
            <a:r>
              <a:rPr lang="en-US" altLang="ja-JP" sz="2800" dirty="0" smtClean="0">
                <a:ea typeface="ＭＳ Ｐゴシック" pitchFamily="-65" charset="-128"/>
              </a:rPr>
              <a:t>15 retrofits</a:t>
            </a:r>
            <a:endParaRPr lang="en-US" altLang="ja-JP" sz="2800" dirty="0">
              <a:ea typeface="ＭＳ Ｐゴシック" pitchFamily="-65" charset="-128"/>
            </a:endParaRPr>
          </a:p>
          <a:p>
            <a:pPr marL="842963" lvl="1" indent="-381000">
              <a:lnSpc>
                <a:spcPct val="15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>
                <a:ea typeface="ＭＳ Ｐゴシック" pitchFamily="-65" charset="-128"/>
              </a:rPr>
              <a:t>Ravalli Electric Coop – </a:t>
            </a:r>
            <a:r>
              <a:rPr lang="en-US" altLang="ja-JP" sz="2800" dirty="0" smtClean="0">
                <a:ea typeface="ＭＳ Ｐゴシック" pitchFamily="-65" charset="-128"/>
              </a:rPr>
              <a:t>3 retrofits</a:t>
            </a:r>
            <a:endParaRPr lang="en-US" altLang="ja-JP" sz="2800" dirty="0">
              <a:ea typeface="ＭＳ Ｐゴシック" pitchFamily="-65" charset="-128"/>
            </a:endParaRPr>
          </a:p>
          <a:p>
            <a:pPr marL="842963" lvl="1" indent="-381000">
              <a:lnSpc>
                <a:spcPct val="15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>
                <a:ea typeface="ＭＳ Ｐゴシック" pitchFamily="-65" charset="-128"/>
              </a:rPr>
              <a:t>Flathead Electric Coop – </a:t>
            </a:r>
            <a:r>
              <a:rPr lang="en-US" altLang="ja-JP" sz="2800" dirty="0" smtClean="0">
                <a:ea typeface="ＭＳ Ｐゴシック" pitchFamily="-65" charset="-128"/>
              </a:rPr>
              <a:t>26 retrofits</a:t>
            </a:r>
          </a:p>
          <a:p>
            <a:pPr marL="842963" lvl="1" indent="-381000">
              <a:lnSpc>
                <a:spcPct val="15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Missoula Electric Coop -5 retrofits</a:t>
            </a:r>
            <a:endParaRPr lang="en-US" altLang="ja-JP" sz="2800" dirty="0">
              <a:ea typeface="ＭＳ Ｐゴシック" pitchFamily="-65" charset="-128"/>
            </a:endParaRPr>
          </a:p>
        </p:txBody>
      </p:sp>
      <p:pic>
        <p:nvPicPr>
          <p:cNvPr id="4" name="Picture 2" descr="Z:\E3T\Generator_Block_Heater_Pump\City of Cheney\Cheney Utility Building\Pictures\Baseline\DC_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158" y="1600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ＭＳ Ｐゴシック" pitchFamily="-65" charset="-128"/>
              </a:rPr>
              <a:t>Case Study 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#1: 55% Energy Savings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04800" y="1600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Large generator (1MW)</a:t>
            </a:r>
            <a:endParaRPr lang="en-US" altLang="ja-JP" sz="28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>
                <a:ea typeface="ＭＳ Ｐゴシック" pitchFamily="-65" charset="-128"/>
              </a:rPr>
              <a:t>Annual Energy Savings = 33,857kWh (55%)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87792"/>
            <a:ext cx="54864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ＭＳ Ｐゴシック" pitchFamily="-65" charset="-128"/>
              </a:rPr>
              <a:t>Case Study 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#2: 29% Energy Savings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28600" y="1468272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Data Center (900kW)</a:t>
            </a:r>
            <a:endParaRPr lang="en-US" altLang="ja-JP" sz="28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>
                <a:ea typeface="ＭＳ Ｐゴシック" pitchFamily="-65" charset="-128"/>
              </a:rPr>
              <a:t>Annual Energy Savings = 7,613kWh (29%)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5867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ＭＳ Ｐゴシック" pitchFamily="-65" charset="-128"/>
              </a:rPr>
              <a:t>Case Study 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#3 : 36% Energy Savings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286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WW Plant (15kW)</a:t>
            </a:r>
            <a:endParaRPr lang="en-US" altLang="ja-JP" sz="28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>
                <a:ea typeface="ＭＳ Ｐゴシック" pitchFamily="-65" charset="-128"/>
              </a:rPr>
              <a:t>Annual Energy Savings = 1,589kWh (36%)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867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ＭＳ Ｐゴシック" pitchFamily="-65" charset="-128"/>
              </a:rPr>
              <a:t>Case Study 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#4 </a:t>
            </a:r>
            <a:r>
              <a:rPr lang="en-US" altLang="ja-JP" sz="3600" b="1" dirty="0" smtClean="0">
                <a:ea typeface="ＭＳ Ｐゴシック" pitchFamily="-65" charset="-128"/>
              </a:rPr>
              <a:t>a)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 27% Energy Savings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52400" y="1219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Water Plant (20kW): heater replacement only</a:t>
            </a:r>
            <a:endParaRPr lang="en-US" altLang="ja-JP" sz="28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>
                <a:ea typeface="ＭＳ Ｐゴシック" pitchFamily="-65" charset="-128"/>
              </a:rPr>
              <a:t>Annual Energy Savings = 2,037kWh (27%)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2390775"/>
            <a:ext cx="5867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Back-Up Generators?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076967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Generators provide back-up power for continuity of operation and life-safety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29" y="1407994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ＭＳ Ｐゴシック" pitchFamily="-65" charset="-128"/>
              </a:rPr>
              <a:t>Case Study 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#4 b) 50% Energy Savings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Water Plant (20kW): piping correction</a:t>
            </a:r>
            <a:endParaRPr lang="en-US" altLang="ja-JP" sz="28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Total </a:t>
            </a:r>
            <a:r>
              <a:rPr lang="en-US" altLang="ja-JP" sz="2800" dirty="0">
                <a:ea typeface="ＭＳ Ｐゴシック" pitchFamily="-65" charset="-128"/>
              </a:rPr>
              <a:t>Energy Savings = 3,746kWh (50</a:t>
            </a:r>
            <a:r>
              <a:rPr lang="en-US" altLang="ja-JP" sz="2800" dirty="0" smtClean="0">
                <a:ea typeface="ＭＳ Ｐゴシック" pitchFamily="-65" charset="-128"/>
              </a:rPr>
              <a:t>%)</a:t>
            </a: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23% savings attributed to piping correction</a:t>
            </a: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2800" dirty="0">
              <a:ea typeface="ＭＳ Ｐゴシック" pitchFamily="-65" charset="-128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24175"/>
            <a:ext cx="5867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ＭＳ Ｐゴシック" pitchFamily="-65" charset="-128"/>
              </a:rPr>
              <a:t>Case Study 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#5: -11% Energy Savings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Lift Station(80kW)</a:t>
            </a:r>
            <a:endParaRPr lang="en-US" altLang="ja-JP" sz="28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Total </a:t>
            </a:r>
            <a:r>
              <a:rPr lang="en-US" altLang="ja-JP" sz="2800" dirty="0">
                <a:ea typeface="ＭＳ Ｐゴシック" pitchFamily="-65" charset="-128"/>
              </a:rPr>
              <a:t>Energy Savings = </a:t>
            </a:r>
            <a:r>
              <a:rPr lang="en-US" altLang="ja-JP" sz="2800" dirty="0" smtClean="0">
                <a:ea typeface="ＭＳ Ｐゴシック" pitchFamily="-65" charset="-128"/>
              </a:rPr>
              <a:t>-609kWh (-11%)</a:t>
            </a: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2800" dirty="0">
              <a:ea typeface="ＭＳ Ｐゴシック" pitchFamily="-65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867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ea typeface="ＭＳ Ｐゴシック" pitchFamily="-65" charset="-128"/>
              </a:rPr>
              <a:t>Case Study </a:t>
            </a:r>
            <a:r>
              <a:rPr lang="en-US" sz="3600" b="1" dirty="0" smtClean="0">
                <a:solidFill>
                  <a:schemeClr val="tx2"/>
                </a:solidFill>
                <a:ea typeface="ＭＳ Ｐゴシック" pitchFamily="-65" charset="-128"/>
              </a:rPr>
              <a:t>#6: -4% Energy Savings</a:t>
            </a:r>
            <a:endParaRPr lang="en-US" sz="36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Lift Station(150kW)</a:t>
            </a:r>
            <a:endParaRPr lang="en-US" altLang="ja-JP" sz="28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2800" dirty="0" smtClean="0">
                <a:ea typeface="ＭＳ Ｐゴシック" pitchFamily="-65" charset="-128"/>
              </a:rPr>
              <a:t>Total </a:t>
            </a:r>
            <a:r>
              <a:rPr lang="en-US" altLang="ja-JP" sz="2800" dirty="0">
                <a:ea typeface="ＭＳ Ｐゴシック" pitchFamily="-65" charset="-128"/>
              </a:rPr>
              <a:t>Energy Savings = </a:t>
            </a:r>
            <a:r>
              <a:rPr lang="en-US" altLang="ja-JP" sz="2800" dirty="0" smtClean="0">
                <a:ea typeface="ＭＳ Ｐゴシック" pitchFamily="-65" charset="-128"/>
              </a:rPr>
              <a:t>-244kWh (-4%)</a:t>
            </a: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2800" dirty="0">
              <a:ea typeface="ＭＳ Ｐゴシック" pitchFamily="-65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867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en-US" sz="3600" dirty="0" smtClean="0">
                <a:solidFill>
                  <a:schemeClr val="tx2"/>
                </a:solidFill>
                <a:ea typeface="ＭＳ Ｐゴシック" pitchFamily="-65" charset="-128"/>
              </a:rPr>
              <a:t>EE BH Pilot Primary Variable Matrix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2400">
              <a:ea typeface="ＭＳ Ｐゴシック" pitchFamily="-65" charset="-12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7620000" cy="306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1066800"/>
            <a:ext cx="899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 dirty="0">
              <a:ea typeface="ＭＳ Ｐゴシック" pitchFamily="-65" charset="-128"/>
            </a:endParaRPr>
          </a:p>
          <a:p>
            <a:pPr marL="1376363" lvl="2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000" dirty="0" smtClean="0">
                <a:ea typeface="ＭＳ Ｐゴシック" pitchFamily="-65" charset="-128"/>
              </a:rPr>
              <a:t>Generator </a:t>
            </a:r>
            <a:r>
              <a:rPr lang="en-US" sz="2000" dirty="0">
                <a:ea typeface="ＭＳ Ｐゴシック" pitchFamily="-65" charset="-128"/>
              </a:rPr>
              <a:t>Size-Heater Size</a:t>
            </a:r>
          </a:p>
          <a:p>
            <a:pPr marL="1376363" lvl="2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000" dirty="0">
                <a:ea typeface="ＭＳ Ｐゴシック" pitchFamily="-65" charset="-128"/>
              </a:rPr>
              <a:t>Climate Zone</a:t>
            </a:r>
          </a:p>
          <a:p>
            <a:pPr marL="1376363" lvl="2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000" dirty="0">
                <a:ea typeface="ＭＳ Ｐゴシック" pitchFamily="-65" charset="-128"/>
              </a:rPr>
              <a:t>Location (indoor/outdoor)</a:t>
            </a:r>
          </a:p>
          <a:p>
            <a:pPr marL="1376363" lvl="2" indent="-457200">
              <a:spcBef>
                <a:spcPct val="30000"/>
              </a:spcBef>
              <a:buFont typeface="+mj-lt"/>
              <a:buAutoNum type="arabicPeriod"/>
            </a:pPr>
            <a:r>
              <a:rPr lang="en-US" sz="2000" dirty="0">
                <a:ea typeface="ＭＳ Ｐゴシック" pitchFamily="-65" charset="-128"/>
              </a:rPr>
              <a:t>Piping Configuration</a:t>
            </a: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endParaRPr lang="en-US" sz="2400" dirty="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 dirty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/>
          </p:cNvSpPr>
          <p:nvPr/>
        </p:nvSpPr>
        <p:spPr bwMode="auto">
          <a:xfrm>
            <a:off x="228600" y="990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/>
            <a:r>
              <a:rPr lang="en-US" sz="3600" dirty="0" smtClean="0">
                <a:solidFill>
                  <a:schemeClr val="tx2"/>
                </a:solidFill>
                <a:ea typeface="ＭＳ Ｐゴシック" pitchFamily="-65" charset="-128"/>
              </a:rPr>
              <a:t>EE BH Location (indoor/outdoor)</a:t>
            </a:r>
          </a:p>
          <a:p>
            <a:pPr marL="0" lvl="2" algn="ctr"/>
            <a:r>
              <a:rPr lang="en-US" sz="3600" dirty="0" smtClean="0">
                <a:ea typeface="ＭＳ Ｐゴシック" pitchFamily="-65" charset="-128"/>
              </a:rPr>
              <a:t>Sensitivity Analysis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3886200" cy="26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3809999"/>
            <a:ext cx="3629025" cy="243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Z:\E3T\Generator_Block_Heater_Pump\REC\Trapper Creek\Trapper Creek WW Plant\Pictures\Post-Retrofit Pics\DC_0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05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Z:\E3T\Generator_Block_Heater_Pump\REC\Trapper Creek\Trapper Creek WW Plant\Pictures\Baseline Pics\P627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7213" y="2057400"/>
            <a:ext cx="193198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Z:\E3T\Generator_Block_Heater_Pump\FEC\Plum Creek\Data Center\Data Center EGBH pictures\Post\PA230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981200"/>
            <a:ext cx="20859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/>
          </p:cNvSpPr>
          <p:nvPr/>
        </p:nvSpPr>
        <p:spPr bwMode="auto">
          <a:xfrm>
            <a:off x="228600" y="731837"/>
            <a:ext cx="889834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ea typeface="ＭＳ Ｐゴシック" pitchFamily="-65" charset="-128"/>
              </a:rPr>
              <a:t>Climate Zone Sensitivity Analysis for Exterior Location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2400" y="14478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 dirty="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r>
              <a:rPr lang="en-US" sz="2400" dirty="0" smtClean="0">
                <a:ea typeface="ＭＳ Ｐゴシック" pitchFamily="-65" charset="-128"/>
              </a:rPr>
              <a:t>Case Study #2 models projected </a:t>
            </a:r>
            <a:r>
              <a:rPr lang="en-US" sz="2400" dirty="0">
                <a:ea typeface="ＭＳ Ｐゴシック" pitchFamily="-65" charset="-128"/>
              </a:rPr>
              <a:t>t</a:t>
            </a:r>
            <a:r>
              <a:rPr lang="en-US" sz="2400" dirty="0" smtClean="0">
                <a:ea typeface="ＭＳ Ｐゴシック" pitchFamily="-65" charset="-128"/>
              </a:rPr>
              <a:t>o 3 other PNW cities</a:t>
            </a:r>
            <a:endParaRPr lang="en-US" sz="24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</a:pPr>
            <a:endParaRPr lang="en-US" sz="2400" dirty="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 dirty="0">
              <a:ea typeface="ＭＳ Ｐゴシック" pitchFamily="-65" charset="-128"/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0396"/>
            <a:ext cx="4038600" cy="27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39574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13716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</a:pPr>
            <a:endParaRPr lang="en-US" altLang="ja-JP" sz="800" dirty="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r>
              <a:rPr lang="en-US" sz="2400" dirty="0" smtClean="0">
                <a:ea typeface="ＭＳ Ｐゴシック" pitchFamily="-65" charset="-128"/>
              </a:rPr>
              <a:t>Case Study #3 models projected to 3 other PNW cities</a:t>
            </a:r>
            <a:endParaRPr lang="en-US" sz="2000" dirty="0">
              <a:ea typeface="ＭＳ Ｐゴシック" pitchFamily="-65" charset="-128"/>
            </a:endParaRPr>
          </a:p>
          <a:p>
            <a:pPr marL="1300163" lvl="2" indent="-381000">
              <a:spcBef>
                <a:spcPct val="30000"/>
              </a:spcBef>
              <a:buFont typeface="Arial" charset="0"/>
              <a:buChar char="•"/>
            </a:pPr>
            <a:endParaRPr lang="en-US" sz="2400" dirty="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 dirty="0">
              <a:ea typeface="ＭＳ Ｐゴシック" pitchFamily="-65" charset="-128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8731"/>
            <a:ext cx="385837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886200" cy="17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228600" y="731837"/>
            <a:ext cx="889834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ea typeface="ＭＳ Ｐゴシック" pitchFamily="-65" charset="-128"/>
              </a:rPr>
              <a:t>Climate Zone Sensitivity Analysis for Interior Location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228600" y="7620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/>
            <a:r>
              <a:rPr lang="en-US" sz="3600" dirty="0" smtClean="0">
                <a:ea typeface="ＭＳ Ｐゴシック" pitchFamily="-65" charset="-128"/>
              </a:rPr>
              <a:t>Piping Configuration</a:t>
            </a:r>
          </a:p>
          <a:p>
            <a:pPr marL="0" lvl="2" algn="ctr"/>
            <a:r>
              <a:rPr lang="en-US" sz="3600" dirty="0" smtClean="0">
                <a:solidFill>
                  <a:schemeClr val="tx2"/>
                </a:solidFill>
                <a:ea typeface="ＭＳ Ｐゴシック" pitchFamily="-65" charset="-128"/>
              </a:rPr>
              <a:t> </a:t>
            </a:r>
            <a:r>
              <a:rPr lang="en-US" sz="3600" dirty="0" smtClean="0">
                <a:ea typeface="ＭＳ Ｐゴシック" pitchFamily="-65" charset="-128"/>
              </a:rPr>
              <a:t>Sensitivity Analysis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80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  <a:buFont typeface="Arial" charset="0"/>
              <a:buChar char="•"/>
            </a:pPr>
            <a:endParaRPr lang="en-US" altLang="ja-JP" sz="2400">
              <a:ea typeface="ＭＳ Ｐゴシック" pitchFamily="-65" charset="-128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1000" y="17526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00163" lvl="2" indent="-381000">
              <a:spcBef>
                <a:spcPct val="30000"/>
              </a:spcBef>
            </a:pPr>
            <a:endParaRPr lang="en-US" sz="2400" dirty="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 dirty="0">
              <a:ea typeface="ＭＳ Ｐゴシック" pitchFamily="-65" charset="-128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Z:\E3T\Generator_Block_Heater_Pump\City of Cheney\Cheney Terra Vista\Pictures\Baseline\IR_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t="9524" r="10910"/>
          <a:stretch>
            <a:fillRect/>
          </a:stretch>
        </p:blipFill>
        <p:spPr bwMode="auto">
          <a:xfrm>
            <a:off x="2895600" y="45720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/>
          </p:cNvSpPr>
          <p:nvPr/>
        </p:nvSpPr>
        <p:spPr bwMode="auto">
          <a:xfrm>
            <a:off x="228600" y="7620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/>
            <a:r>
              <a:rPr lang="en-US" sz="3600" dirty="0">
                <a:solidFill>
                  <a:schemeClr val="tx2"/>
                </a:solidFill>
                <a:ea typeface="ＭＳ Ｐゴシック" pitchFamily="-65" charset="-128"/>
              </a:rPr>
              <a:t>TPS Heater </a:t>
            </a:r>
            <a:r>
              <a:rPr lang="en-US" sz="3600" dirty="0" smtClean="0">
                <a:ea typeface="ＭＳ Ｐゴシック" pitchFamily="-65" charset="-128"/>
              </a:rPr>
              <a:t>Sensitivity Analysis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1000" y="17526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00163" lvl="2" indent="-381000">
              <a:spcBef>
                <a:spcPct val="30000"/>
              </a:spcBef>
            </a:pPr>
            <a:endParaRPr lang="en-US" sz="2400" dirty="0">
              <a:ea typeface="ＭＳ Ｐゴシック" pitchFamily="-65" charset="-128"/>
            </a:endParaRPr>
          </a:p>
          <a:p>
            <a:pPr marL="842963" lvl="1" indent="-381000">
              <a:spcBef>
                <a:spcPct val="30000"/>
              </a:spcBef>
            </a:pPr>
            <a:endParaRPr lang="en-US" altLang="ja-JP" sz="2400" dirty="0">
              <a:ea typeface="ＭＳ Ｐゴシック" pitchFamily="-65" charset="-128"/>
            </a:endParaRPr>
          </a:p>
        </p:txBody>
      </p:sp>
      <p:pic>
        <p:nvPicPr>
          <p:cNvPr id="23557" name="Picture 2" descr="Z:\E3T\Generator_Block_Heater_Pump\City of Cheney\Cheney Utility Building\Pictures\Baseline\DC_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Z:\E3T\Generator_Block_Heater_Pump\City of Cheney\Cheney Utility Building\Pictures\Baseline\IR_0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t="10037" r="10445"/>
          <a:stretch>
            <a:fillRect/>
          </a:stretch>
        </p:blipFill>
        <p:spPr bwMode="auto">
          <a:xfrm>
            <a:off x="3048000" y="4770408"/>
            <a:ext cx="3106786" cy="20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27" y="3321964"/>
            <a:ext cx="1703068" cy="143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715301"/>
            <a:ext cx="1938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ＭＳ Ｐゴシック" pitchFamily="-65" charset="-128"/>
              </a:rPr>
              <a:t>TPS Heater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228600" y="9144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Average Savings Showing the Effect of Piping Configuration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07207"/>
              </p:ext>
            </p:extLst>
          </p:nvPr>
        </p:nvGraphicFramePr>
        <p:xfrm>
          <a:off x="2800350" y="2028825"/>
          <a:ext cx="3543299" cy="2800350"/>
        </p:xfrm>
        <a:graphic>
          <a:graphicData uri="http://schemas.openxmlformats.org/drawingml/2006/table">
            <a:tbl>
              <a:tblPr/>
              <a:tblGrid>
                <a:gridCol w="1294240"/>
                <a:gridCol w="1132460"/>
                <a:gridCol w="1116599"/>
              </a:tblGrid>
              <a:tr h="666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Heater 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 Piping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Bad Piping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1,003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(143)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3,774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 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(341)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1,207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(626)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2,459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1.8/2/3 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1,827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(512)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8,704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6/9 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11,374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33,858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0512" y="5387181"/>
            <a:ext cx="3810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851512" y="5105400"/>
            <a:ext cx="4953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Negative average savings for TPS heater baselines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Who has generators?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" y="1325563"/>
            <a:ext cx="461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Schools and Universities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Government and public buildings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Hospitals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Industrial facilities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Hospitality and lodging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Utilities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4210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8" y="4497222"/>
            <a:ext cx="2132178" cy="21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X:\E3T\Generator_Block_Heater_Pump\KEC\CdA_Casino\Caterpiller 150 (Casino #1)\Pictures\Post\DC_0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6" y="4504306"/>
            <a:ext cx="2125094" cy="21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56" y="4497222"/>
            <a:ext cx="2132178" cy="21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Average Energy Use by Generator Size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1453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53368" y="6263031"/>
            <a:ext cx="381000" cy="1524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8680" y="5980113"/>
            <a:ext cx="104311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Baseline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3996" y="6264167"/>
            <a:ext cx="3810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3889308" y="5981249"/>
            <a:ext cx="104311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Post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/>
          </p:cNvSpPr>
          <p:nvPr/>
        </p:nvSpPr>
        <p:spPr bwMode="auto">
          <a:xfrm>
            <a:off x="685800" y="6096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October 1</a:t>
            </a:r>
            <a:r>
              <a:rPr lang="en-US" sz="32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3200" b="1" dirty="0" smtClean="0">
                <a:solidFill>
                  <a:schemeClr val="tx2"/>
                </a:solidFill>
              </a:rPr>
              <a:t> BPA </a:t>
            </a:r>
            <a:r>
              <a:rPr lang="en-US" sz="3200" b="1" dirty="0">
                <a:solidFill>
                  <a:schemeClr val="tx2"/>
                </a:solidFill>
              </a:rPr>
              <a:t>Qualified measure </a:t>
            </a:r>
            <a:r>
              <a:rPr lang="en-US" sz="3200" b="1" dirty="0" smtClean="0">
                <a:solidFill>
                  <a:schemeClr val="tx2"/>
                </a:solidFill>
              </a:rPr>
              <a:t>is based on the Pilot results!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/>
          </p:cNvSpPr>
          <p:nvPr/>
        </p:nvSpPr>
        <p:spPr bwMode="auto">
          <a:xfrm>
            <a:off x="685800" y="6096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/>
              <a:t>Energy Efficient Block Heater (EE BH)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BPA </a:t>
            </a:r>
            <a:r>
              <a:rPr lang="en-US" sz="3200" b="1" dirty="0">
                <a:solidFill>
                  <a:schemeClr val="tx2"/>
                </a:solidFill>
              </a:rPr>
              <a:t>Qualified measure 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048000"/>
            <a:ext cx="41703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/>
          </p:cNvSpPr>
          <p:nvPr/>
        </p:nvSpPr>
        <p:spPr bwMode="auto">
          <a:xfrm>
            <a:off x="228600" y="6096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EE BH Retrofit BPA Qualified Measure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18288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/>
              <a:t>Must replace a thermo-siphon, electric-resistance block heater</a:t>
            </a:r>
          </a:p>
          <a:p>
            <a:pPr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/>
              <a:t>The generator must be stationary</a:t>
            </a:r>
          </a:p>
          <a:p>
            <a:pPr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/>
              <a:t>Must </a:t>
            </a:r>
            <a:r>
              <a:rPr lang="en-US" sz="2300" dirty="0" smtClean="0"/>
              <a:t>be retrofit by a manufacturer-certified installer</a:t>
            </a:r>
          </a:p>
          <a:p>
            <a:pPr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/>
              <a:t>Installer provides manufacturer checklist with:</a:t>
            </a:r>
          </a:p>
          <a:p>
            <a:pPr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300" dirty="0" smtClean="0"/>
              <a:t>invoice, </a:t>
            </a:r>
          </a:p>
          <a:p>
            <a:pPr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300" dirty="0" smtClean="0"/>
              <a:t>pre- &amp; post- spot measurements (V, A, kW) and </a:t>
            </a:r>
          </a:p>
          <a:p>
            <a:pPr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pre- &amp; post- pictures</a:t>
            </a: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228600" y="914400"/>
            <a:ext cx="891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Typical EE Block Heater Installed Costs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47360"/>
              </p:ext>
            </p:extLst>
          </p:nvPr>
        </p:nvGraphicFramePr>
        <p:xfrm>
          <a:off x="2819400" y="2028821"/>
          <a:ext cx="3810000" cy="3609978"/>
        </p:xfrm>
        <a:graphic>
          <a:graphicData uri="http://schemas.openxmlformats.org/drawingml/2006/table">
            <a:tbl>
              <a:tblPr/>
              <a:tblGrid>
                <a:gridCol w="1524000"/>
                <a:gridCol w="2286000"/>
              </a:tblGrid>
              <a:tr h="11044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Heater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(kW)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 Installed Cost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5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$1,200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$1,350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$1,500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$2,660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$2,770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$3,300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$3,950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5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/>
          </p:cNvSpPr>
          <p:nvPr/>
        </p:nvSpPr>
        <p:spPr bwMode="auto">
          <a:xfrm>
            <a:off x="0" y="7620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Technician certification ensures correct piping configuration</a:t>
            </a:r>
          </a:p>
          <a:p>
            <a:pPr marL="0" lvl="2" algn="ctr"/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93878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0" y="2438400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433513" lvl="2" indent="-514350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800" dirty="0" smtClean="0"/>
              <a:t>Heater return port should be high and towards the back of the engine</a:t>
            </a:r>
          </a:p>
          <a:p>
            <a:pPr marL="1433513" lvl="2" indent="-514350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800" dirty="0" smtClean="0"/>
              <a:t>Heater supply port should be low and towards the front of the engine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236" y="533697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66CC"/>
                </a:solidFill>
              </a:rPr>
              <a:t>http://www.hotstart.com/home/products/hotflow/hotflow-certified-technicians/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8600" y="1361957"/>
            <a:ext cx="8915400" cy="40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Questions</a:t>
            </a:r>
            <a:r>
              <a:rPr lang="en-US" sz="5400" b="1" dirty="0" smtClean="0">
                <a:solidFill>
                  <a:schemeClr val="tx2"/>
                </a:solidFill>
              </a:rPr>
              <a:t>?</a:t>
            </a:r>
          </a:p>
          <a:p>
            <a:pPr algn="ctr"/>
            <a:endParaRPr lang="en-US" sz="5400" b="1" dirty="0">
              <a:solidFill>
                <a:schemeClr val="tx2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Rick Hodges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rshodges@bpa.gov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90713" lvl="3" indent="-514350">
              <a:spcBef>
                <a:spcPct val="30000"/>
              </a:spcBef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171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90713" lvl="3" indent="-514350">
              <a:spcBef>
                <a:spcPct val="30000"/>
              </a:spcBef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Commercial </a:t>
            </a:r>
            <a:r>
              <a:rPr lang="en-US" dirty="0" smtClean="0"/>
              <a:t>Marketing Toolkit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GBH materials are part of the new Commercial Marketing Toolkit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Download in Adobe InDesign format at: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://www.bpa.gov/energy/n/Commercial/Marketing_Toolkit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 descr="C:\Users\mcg4827\Desktop\Commercial-Marketing-Toolkit-Header-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666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90713" lvl="3" indent="-514350">
              <a:spcBef>
                <a:spcPct val="30000"/>
              </a:spcBef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EGBH Promotional Materials</a:t>
            </a:r>
            <a:endParaRPr lang="en-US" dirty="0"/>
          </a:p>
        </p:txBody>
      </p:sp>
      <p:pic>
        <p:nvPicPr>
          <p:cNvPr id="5" name="Picture 4" descr="C:\Users\Mike\Desktop\Commercial Marketing Toolkit\EGBH\EGBH_CUSTOMIZABLE_PROMO Folder\EGBH_PROMO_customizable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585" y="1524000"/>
            <a:ext cx="2955203" cy="38243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19600" cy="1676400"/>
          </a:xfrm>
        </p:spPr>
        <p:txBody>
          <a:bodyPr/>
          <a:lstStyle/>
          <a:p>
            <a:r>
              <a:rPr lang="en-US" dirty="0" smtClean="0"/>
              <a:t>One page print promos</a:t>
            </a:r>
          </a:p>
          <a:p>
            <a:r>
              <a:rPr lang="en-US" dirty="0" smtClean="0"/>
              <a:t>Bill Inserts</a:t>
            </a:r>
          </a:p>
          <a:p>
            <a:r>
              <a:rPr lang="en-US" dirty="0" smtClean="0"/>
              <a:t>Trade Ally One Sheet communication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E:\EGBH\EGBH_CUSTOMIZABLE_TradeAllyOneSheet Folder\EGBH_customizable_tradeally_onesh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84" y="2345142"/>
            <a:ext cx="2955203" cy="38243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ke\Desktop\Commercial Marketing Toolkit\EGBH\EGBH_Bill_Insert_CUSTOM Folder\EGBH_Bill_Insert_CUSTOM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57332"/>
            <a:ext cx="4229923" cy="17624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71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90713" lvl="3" indent="-514350">
              <a:spcBef>
                <a:spcPct val="30000"/>
              </a:spcBef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EGBH Promotional Materials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ustomize with:</a:t>
            </a:r>
          </a:p>
          <a:p>
            <a:pPr lvl="1"/>
            <a:r>
              <a:rPr lang="en-US" dirty="0" smtClean="0"/>
              <a:t>Utility Logo</a:t>
            </a:r>
          </a:p>
          <a:p>
            <a:pPr lvl="1"/>
            <a:r>
              <a:rPr lang="en-US" dirty="0" smtClean="0"/>
              <a:t>Custom Colors</a:t>
            </a:r>
          </a:p>
          <a:p>
            <a:pPr lvl="1"/>
            <a:r>
              <a:rPr lang="en-US" dirty="0" smtClean="0"/>
              <a:t>Custom Text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EE Marketing Team can assist -contact your EER</a:t>
            </a:r>
            <a:endParaRPr lang="en-US" dirty="0"/>
          </a:p>
        </p:txBody>
      </p:sp>
      <p:pic>
        <p:nvPicPr>
          <p:cNvPr id="2051" name="Picture 3" descr="E:\EGBH\Flathead EGBH Promos\Flathead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07" y="2202812"/>
            <a:ext cx="2631354" cy="340528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EGBH\Kootenai EGBH Promos\KootenaiElectric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76686"/>
            <a:ext cx="2619981" cy="339056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EGBH\Flathead EGBH Promos\Flathead_billinsert_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114800" cy="17145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What’s the Big Deal?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07" y="455195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Generators are kept at 110F for quick starting. So most </a:t>
            </a:r>
            <a:r>
              <a:rPr lang="en-US" sz="2400" b="1" dirty="0"/>
              <a:t>generators use more electricity </a:t>
            </a:r>
            <a:r>
              <a:rPr lang="en-US" sz="2400" b="1" dirty="0" smtClean="0"/>
              <a:t>than </a:t>
            </a:r>
            <a:r>
              <a:rPr lang="en-US" sz="2400" b="1" dirty="0"/>
              <a:t>they generate over their lifetime.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777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Where’s the Block Heater?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1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Generator Block Heater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127182"/>
            <a:ext cx="1703068" cy="143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8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Where’s the Block Heater?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72017" y="1447800"/>
            <a:ext cx="4799965" cy="44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Generator Block Heater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72017" y="1447800"/>
            <a:ext cx="4799965" cy="449516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4685982" cy="190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6096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Where’s the Block Heater?</a:t>
            </a:r>
            <a:endParaRPr lang="en-US" sz="3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524000"/>
            <a:ext cx="5895975" cy="441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PA-PPT-template">
  <a:themeElements>
    <a:clrScheme name="BPA-PPT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PA-PPT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PA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A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A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A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A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A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A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A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A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A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A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A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404842DB1C82EF43A906826C7ABE80A9040079A78125CED31F4B827DFC30F20798EF" ma:contentTypeVersion="4" ma:contentTypeDescription="BPA Documents that do not have a specific content type defined." ma:contentTypeScope="" ma:versionID="c3ee6a7198a25ad7d5e9f2472fb8272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e22c7409-3fd3-409a-a4a6-6ab0ea51d687" targetNamespace="http://schemas.microsoft.com/office/2006/metadata/properties" ma:root="true" ma:fieldsID="ff0d5d58759ff93759dd6358d11e484f" ns1:_="" ns2:_="" ns3:_="">
    <xsd:import namespace="http://schemas.microsoft.com/sharepoint/v3"/>
    <xsd:import namespace="http://schemas.microsoft.com/sharepoint/v3/fields"/>
    <xsd:import namespace="e22c7409-3fd3-409a-a4a6-6ab0ea51d687"/>
    <xsd:element name="properties">
      <xsd:complexType>
        <xsd:sequence>
          <xsd:element name="documentManagement">
            <xsd:complexType>
              <xsd:all>
                <xsd:element ref="ns2:_Relation" minOccurs="0"/>
                <xsd:element ref="ns2:_Contributor" minOccurs="0"/>
                <xsd:element ref="ns2:_Coverage" minOccurs="0"/>
                <xsd:element ref="ns2:_Format" minOccurs="0"/>
                <xsd:element ref="ns1:Language" minOccurs="0"/>
                <xsd:element ref="ns2:_Publisher" minOccurs="0"/>
                <xsd:element ref="ns2:_Identifier" minOccurs="0"/>
                <xsd:element ref="ns2:_ResourceType"/>
                <xsd:element ref="ns2:_Source" minOccurs="0"/>
                <xsd:element ref="ns2:_DCDateCreated" minOccurs="0"/>
                <xsd:element ref="ns2:_DCDateModified" minOccurs="0"/>
                <xsd:element ref="ns3:pb95b497b12c48a38c5a5dfead4fe67f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4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lation" ma:index="8" nillable="true" ma:displayName="Relation" ma:description="References to related resources" ma:internalName="_Relation">
      <xsd:simpleType>
        <xsd:restriction base="dms:Note">
          <xsd:maxLength value="255"/>
        </xsd:restriction>
      </xsd:simpleType>
    </xsd:element>
    <xsd:element name="_Contributor" ma:index="9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  <xsd:element name="_Coverage" ma:index="10" nillable="true" ma:displayName="Coverage" ma:description="The extent or scope" ma:internalName="_Coverage">
      <xsd:simpleType>
        <xsd:restriction base="dms:Text"/>
      </xsd:simpleType>
    </xsd:element>
    <xsd:element name="_Format" ma:index="13" nillable="true" ma:displayName="Format" ma:description="Media-type, file format or dimensions" ma:internalName="_Format">
      <xsd:simpleType>
        <xsd:restriction base="dms:Text"/>
      </xsd:simpleType>
    </xsd:element>
    <xsd:element name="_Publisher" ma:index="15" nillable="true" ma:displayName="Publisher" ma:description="The person, organization or service that published this resource" ma:internalName="_Publisher">
      <xsd:simpleType>
        <xsd:restriction base="dms:Text"/>
      </xsd:simpleType>
    </xsd:element>
    <xsd:element name="_Identifier" ma:index="16" nillable="true" ma:displayName="Resource Identifier" ma:description="An identifying string or number, usually conforming to a formal identification system" ma:internalName="_Identifier">
      <xsd:simpleType>
        <xsd:restriction base="dms:Text"/>
      </xsd:simpleType>
    </xsd:element>
    <xsd:element name="_ResourceType" ma:index="17" ma:displayName="Resource Type" ma:description="A set of categories, functions, genres or aggregation levels" ma:internalName="_ResourceType" ma:readOnly="false">
      <xsd:simpleType>
        <xsd:restriction base="dms:Text"/>
      </xsd:simpleType>
    </xsd:element>
    <xsd:element name="_Source" ma:index="18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  <xsd:element name="_DCDateCreated" ma:index="19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20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c7409-3fd3-409a-a4a6-6ab0ea51d687" elementFormDefault="qualified">
    <xsd:import namespace="http://schemas.microsoft.com/office/2006/documentManagement/types"/>
    <xsd:import namespace="http://schemas.microsoft.com/office/infopath/2007/PartnerControls"/>
    <xsd:element name="pb95b497b12c48a38c5a5dfead4fe67f" ma:index="21" ma:taxonomy="true" ma:internalName="pb95b497b12c48a38c5a5dfead4fe67f" ma:taxonomyFieldName="Tags" ma:displayName="Tags" ma:readOnly="false" ma:default="" ma:fieldId="{9b95b497-b12c-48a3-8c5a-5dfead4fe67f}" ma:taxonomyMulti="true" ma:sspId="d95bfaeb-d21c-407f-a59f-76a7cca530c2" ma:termSetId="7721fb43-69da-41c8-8f20-dab2ccd6cc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577f0b94-768c-4362-8994-1f14373be3ed}" ma:internalName="TaxCatchAll" ma:showField="CatchAllData" ma:web="e22c7409-3fd3-409a-a4a6-6ab0ea51d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577f0b94-768c-4362-8994-1f14373be3ed}" ma:internalName="TaxCatchAllLabel" ma:readOnly="true" ma:showField="CatchAllDataLabel" ma:web="e22c7409-3fd3-409a-a4a6-6ab0ea51d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_Source xmlns="http://schemas.microsoft.com/sharepoint/v3/fields" xsi:nil="true"/>
    <_DCDateModified xmlns="http://schemas.microsoft.com/sharepoint/v3/fields" xsi:nil="true"/>
    <_Publisher xmlns="http://schemas.microsoft.com/sharepoint/v3/fields" xsi:nil="true"/>
    <_Relation xmlns="http://schemas.microsoft.com/sharepoint/v3/fields" xsi:nil="true"/>
    <_Contributor xmlns="http://schemas.microsoft.com/sharepoint/v3/fields" xsi:nil="true"/>
    <_Format xmlns="http://schemas.microsoft.com/sharepoint/v3/fields" xsi:nil="true"/>
    <pb95b497b12c48a38c5a5dfead4fe67f xmlns="e22c7409-3fd3-409a-a4a6-6ab0ea51d68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Energy Efficiency</TermName>
          <TermId xmlns="http://schemas.microsoft.com/office/infopath/2007/PartnerControls">7d88f299-fa2d-4d2a-99d9-9b08652f27c4</TermId>
        </TermInfo>
      </Terms>
    </pb95b497b12c48a38c5a5dfead4fe67f>
    <_Coverage xmlns="http://schemas.microsoft.com/sharepoint/v3/fields" xsi:nil="true"/>
    <_Identifier xmlns="http://schemas.microsoft.com/sharepoint/v3/fields" xsi:nil="true"/>
    <_ResourceType xmlns="http://schemas.microsoft.com/sharepoint/v3/fields">Slide Deck</_ResourceType>
    <TaxCatchAll xmlns="e22c7409-3fd3-409a-a4a6-6ab0ea51d687">
      <Value>16</Value>
    </TaxCatchAll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DEBD309-9D9A-4672-AF46-FA63AE9D7093}"/>
</file>

<file path=customXml/itemProps2.xml><?xml version="1.0" encoding="utf-8"?>
<ds:datastoreItem xmlns:ds="http://schemas.openxmlformats.org/officeDocument/2006/customXml" ds:itemID="{6868C17E-7AF8-4D6D-A6D4-6FE741E27F02}"/>
</file>

<file path=customXml/itemProps3.xml><?xml version="1.0" encoding="utf-8"?>
<ds:datastoreItem xmlns:ds="http://schemas.openxmlformats.org/officeDocument/2006/customXml" ds:itemID="{E197BBF6-62C8-4DF7-BC8D-FF3B5EEB31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793</Words>
  <Application>Microsoft Office PowerPoint</Application>
  <PresentationFormat>On-screen Show (4:3)</PresentationFormat>
  <Paragraphs>180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BPA-PPT-template</vt:lpstr>
      <vt:lpstr>Energy Efficient Block Heater Brown Bag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Commercial Marketing Toolkit</vt:lpstr>
      <vt:lpstr>EGBH Promotional Materials</vt:lpstr>
      <vt:lpstr>EGBH Promotional Materials</vt:lpstr>
    </vt:vector>
  </TitlesOfParts>
  <Company>BPA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cll4778</dc:creator>
  <dc:description/>
  <cp:lastModifiedBy>Rick Hodges</cp:lastModifiedBy>
  <cp:revision>357</cp:revision>
  <cp:lastPrinted>2014-04-04T20:56:30Z</cp:lastPrinted>
  <dcterms:created xsi:type="dcterms:W3CDTF">2009-12-30T22:35:15Z</dcterms:created>
  <dcterms:modified xsi:type="dcterms:W3CDTF">2014-04-15T16:30:11Z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0x010100404842DB1C82EF43A906826C7ABE80A9040079A78125CED31F4B827DFC30F20798EF</vt:lpwstr>
  </property>
  <property fmtid="{D5CDD505-2E9C-101B-9397-08002B2CF9AE}" pid="3" name="Tags">
    <vt:lpwstr>16;#Energy Efficiency|7d88f299-fa2d-4d2a-99d9-9b08652f27c4</vt:lpwstr>
  </property>
</Properties>
</file>