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0" r:id="rId5"/>
    <p:sldMasterId id="2147483651" r:id="rId6"/>
    <p:sldMasterId id="2147483674" r:id="rId7"/>
  </p:sldMasterIdLst>
  <p:notesMasterIdLst>
    <p:notesMasterId r:id="rId45"/>
  </p:notesMasterIdLst>
  <p:handoutMasterIdLst>
    <p:handoutMasterId r:id="rId46"/>
  </p:handoutMasterIdLst>
  <p:sldIdLst>
    <p:sldId id="259" r:id="rId8"/>
    <p:sldId id="281" r:id="rId9"/>
    <p:sldId id="308" r:id="rId10"/>
    <p:sldId id="306" r:id="rId11"/>
    <p:sldId id="343" r:id="rId12"/>
    <p:sldId id="372" r:id="rId13"/>
    <p:sldId id="354" r:id="rId14"/>
    <p:sldId id="355" r:id="rId15"/>
    <p:sldId id="356" r:id="rId16"/>
    <p:sldId id="346" r:id="rId17"/>
    <p:sldId id="348" r:id="rId18"/>
    <p:sldId id="362" r:id="rId19"/>
    <p:sldId id="347" r:id="rId20"/>
    <p:sldId id="349" r:id="rId21"/>
    <p:sldId id="363" r:id="rId22"/>
    <p:sldId id="352" r:id="rId23"/>
    <p:sldId id="350" r:id="rId24"/>
    <p:sldId id="364" r:id="rId25"/>
    <p:sldId id="353" r:id="rId26"/>
    <p:sldId id="351" r:id="rId27"/>
    <p:sldId id="357" r:id="rId28"/>
    <p:sldId id="367" r:id="rId29"/>
    <p:sldId id="365" r:id="rId30"/>
    <p:sldId id="368" r:id="rId31"/>
    <p:sldId id="369" r:id="rId32"/>
    <p:sldId id="373" r:id="rId33"/>
    <p:sldId id="374" r:id="rId34"/>
    <p:sldId id="375" r:id="rId35"/>
    <p:sldId id="371" r:id="rId36"/>
    <p:sldId id="358" r:id="rId37"/>
    <p:sldId id="370" r:id="rId38"/>
    <p:sldId id="331" r:id="rId39"/>
    <p:sldId id="345" r:id="rId40"/>
    <p:sldId id="339" r:id="rId41"/>
    <p:sldId id="325" r:id="rId42"/>
    <p:sldId id="376" r:id="rId43"/>
    <p:sldId id="378" r:id="rId44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645"/>
    <a:srgbClr val="422B82"/>
    <a:srgbClr val="273691"/>
    <a:srgbClr val="F57617"/>
    <a:srgbClr val="F58025"/>
    <a:srgbClr val="CF6903"/>
    <a:srgbClr val="C95209"/>
    <a:srgbClr val="C1D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46" autoAdjust="0"/>
    <p:restoredTop sz="94717" autoAdjust="0"/>
  </p:normalViewPr>
  <p:slideViewPr>
    <p:cSldViewPr>
      <p:cViewPr>
        <p:scale>
          <a:sx n="90" d="100"/>
          <a:sy n="90" d="100"/>
        </p:scale>
        <p:origin x="-2160" y="-468"/>
      </p:cViewPr>
      <p:guideLst>
        <p:guide orient="horz" pos="1008"/>
        <p:guide pos="45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080" y="-78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775" y="0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775" y="8769653"/>
            <a:ext cx="3004820" cy="46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B55A5844-50FC-42D6-89A9-90082A659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565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07037E4B-02C1-47DD-B072-DDC3C49A595D}" type="datetimeFigureOut">
              <a:rPr lang="en-US"/>
              <a:pPr>
                <a:defRPr/>
              </a:pPr>
              <a:t>4/16/2014</a:t>
            </a:fld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85628"/>
            <a:ext cx="5547360" cy="4154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653"/>
            <a:ext cx="3004820" cy="46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>
              <a:defRPr sz="12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69653"/>
            <a:ext cx="3004820" cy="46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>
              <a:defRPr sz="1200" baseline="0" smtClean="0"/>
            </a:lvl1pPr>
          </a:lstStyle>
          <a:p>
            <a:pPr>
              <a:defRPr/>
            </a:pPr>
            <a:fld id="{7E04C3E5-7033-4E23-BB73-7F829B2BB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59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C1DA-D65A-4EA7-AC85-98AAC6466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6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CE034-BE2F-4D51-A8B4-3DDF417DC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0"/>
            <a:ext cx="22860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838200"/>
            <a:ext cx="67056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E8F63-FB50-463F-B0D8-F798C972C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50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865D1-6B30-4CD7-BE24-F94A25A33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75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4D8CA-AA50-4420-A0A9-97150AC9B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4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B6A80-1568-4EA3-B423-7DC636A24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84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03438"/>
            <a:ext cx="4038600" cy="3763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03438"/>
            <a:ext cx="4038600" cy="3763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4B2E6-1686-4524-A1C2-A6F1439204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6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137F9-5A3D-4D34-B7E7-54750F537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05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060AA-D4D0-4A49-8A1B-9328B1880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0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D8920-7F26-4F04-8886-27E6EF135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97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4913C-7BF1-48DE-A7DD-E54531FCA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6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7D1AD-DED9-488C-95D4-AB52055D2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439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7E063-A022-47F5-A7DB-07704C0E5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68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B96C7-D003-484E-A98F-0CCF2FA3A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59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0"/>
            <a:ext cx="22860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838200"/>
            <a:ext cx="67056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4DC49-AA4F-4FA3-8703-BB41D3623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4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7" descr="Blue Wat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785" b="24585"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0" y="76200"/>
            <a:ext cx="9144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100" b="1" baseline="0" smtClean="0">
                <a:solidFill>
                  <a:schemeClr val="bg1"/>
                </a:solidFill>
              </a:rPr>
              <a:t>B     O     N     N     E     V     I     L     L     E             P     O     W     E     R             A     D     M     I     N     I     S     T     R     A     T     I     O     N</a:t>
            </a:r>
          </a:p>
        </p:txBody>
      </p:sp>
      <p:sp>
        <p:nvSpPr>
          <p:cNvPr id="6" name="Rectangle 44"/>
          <p:cNvSpPr>
            <a:spLocks noChangeArrowheads="1"/>
          </p:cNvSpPr>
          <p:nvPr userDrawn="1"/>
        </p:nvSpPr>
        <p:spPr bwMode="auto">
          <a:xfrm>
            <a:off x="0" y="381000"/>
            <a:ext cx="9144000" cy="76200"/>
          </a:xfrm>
          <a:prstGeom prst="rect">
            <a:avLst/>
          </a:prstGeom>
          <a:solidFill>
            <a:srgbClr val="C1D8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A8EA3A-FA17-4F68-B4A1-183C500E09EA}" type="datetime1">
              <a:rPr lang="en-US"/>
              <a:pPr>
                <a:defRPr/>
              </a:pPr>
              <a:t>4/16/2014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73943-082B-466C-9D97-528C853E6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6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03438"/>
            <a:ext cx="4038600" cy="3763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03438"/>
            <a:ext cx="4038600" cy="3763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805C-499A-4A14-B76D-E985BDE85F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0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0F822-9E2D-4ECC-8EC0-893E6C2A6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0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FF10-9703-44FD-B93E-87113540B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BB1FB-DBF7-429C-9930-C3607368F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4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8C520-123E-46B4-AADE-42F4C473E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7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31DD6-9C82-4AC2-97A1-210D8CF5B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0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1D82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03438"/>
            <a:ext cx="8229600" cy="376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8"/>
          <p:cNvSpPr>
            <a:spLocks noChangeArrowheads="1"/>
          </p:cNvSpPr>
          <p:nvPr/>
        </p:nvSpPr>
        <p:spPr bwMode="auto">
          <a:xfrm rot="10800000">
            <a:off x="7620000" y="6096000"/>
            <a:ext cx="1066800" cy="762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aseline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77000"/>
            <a:ext cx="679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 smtClean="0"/>
            </a:lvl1pPr>
          </a:lstStyle>
          <a:p>
            <a:pPr>
              <a:defRPr/>
            </a:pPr>
            <a:fld id="{6D03FA06-112A-4CAD-87C1-5BD83A2C5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ChangeArrowheads="1"/>
          </p:cNvSpPr>
          <p:nvPr userDrawn="1"/>
        </p:nvSpPr>
        <p:spPr bwMode="auto">
          <a:xfrm>
            <a:off x="0" y="381000"/>
            <a:ext cx="9144000" cy="76200"/>
          </a:xfrm>
          <a:prstGeom prst="rect">
            <a:avLst/>
          </a:prstGeom>
          <a:solidFill>
            <a:srgbClr val="C1D8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Text Box 7"/>
          <p:cNvSpPr txBox="1">
            <a:spLocks noChangeArrowheads="1"/>
          </p:cNvSpPr>
          <p:nvPr userDrawn="1"/>
        </p:nvSpPr>
        <p:spPr bwMode="auto">
          <a:xfrm>
            <a:off x="0" y="76200"/>
            <a:ext cx="9144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100" baseline="0" smtClean="0"/>
              <a:t>B     O     N     N     E     V     I     L     L     E             P     O     W     E     R             A     D     M     I     N     I     S     T     R     A     T     I     O     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8"/>
          <p:cNvSpPr>
            <a:spLocks noChangeArrowheads="1"/>
          </p:cNvSpPr>
          <p:nvPr/>
        </p:nvSpPr>
        <p:spPr bwMode="auto">
          <a:xfrm rot="10800000">
            <a:off x="7620000" y="6096000"/>
            <a:ext cx="1066800" cy="762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baseline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1D82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03438"/>
            <a:ext cx="8229600" cy="376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3" name="Text Box 7"/>
          <p:cNvSpPr txBox="1">
            <a:spLocks noChangeArrowheads="1"/>
          </p:cNvSpPr>
          <p:nvPr userDrawn="1"/>
        </p:nvSpPr>
        <p:spPr bwMode="auto">
          <a:xfrm>
            <a:off x="0" y="76200"/>
            <a:ext cx="9144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100" baseline="0" smtClean="0"/>
              <a:t>B     O     N     N     E     V     I     L     L     E             P     O     W     E     R             A     D     M     I     N     I     S     T     R     A     T     I     O     N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477000"/>
            <a:ext cx="6794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aseline="0" smtClean="0"/>
            </a:lvl1pPr>
          </a:lstStyle>
          <a:p>
            <a:pPr>
              <a:defRPr/>
            </a:pPr>
            <a:fld id="{CEFA06B2-3274-4A07-A155-E8E722CAE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0" y="5791200"/>
            <a:ext cx="49530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rgbClr val="0069AA"/>
              </a:buClr>
              <a:buFont typeface="Wingdings" pitchFamily="2" charset="2"/>
              <a:buNone/>
              <a:defRPr sz="2000"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A90E603-575E-4BAA-A6FB-DB49F4C22392}" type="datetime1">
              <a:rPr lang="en-US"/>
              <a:pPr>
                <a:defRPr/>
              </a:pPr>
              <a:t>4/16/2014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9A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9AA"/>
        </a:buClr>
        <a:buFont typeface="Wingdings" pitchFamily="2" charset="2"/>
        <a:buChar char="§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pa.gov/Energy/N/post-2011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mesmith@snopud.com" TargetMode="External"/><Relationship Id="rId2" Type="http://schemas.openxmlformats.org/officeDocument/2006/relationships/hyperlink" Target="mailto:mdralston@bpa.gov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.gov/fdsys/pkg/STATUTE-94/pdf/STATUTE-94-Pg2697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1371600" y="4343400"/>
            <a:ext cx="6400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spcAft>
                <a:spcPct val="60000"/>
              </a:spcAft>
              <a:buClr>
                <a:srgbClr val="0069AA"/>
              </a:buClr>
              <a:buFont typeface="Wingdings" pitchFamily="2" charset="2"/>
              <a:buNone/>
            </a:pPr>
            <a:endParaRPr lang="en-US" sz="2400" baseline="0">
              <a:solidFill>
                <a:schemeClr val="bg1"/>
              </a:solidFill>
            </a:endParaRPr>
          </a:p>
        </p:txBody>
      </p:sp>
      <p:sp>
        <p:nvSpPr>
          <p:cNvPr id="5123" name="Rectangle 1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5800" y="10668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Post-2011 Review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Workgroup 5: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Reporting and Verification of Savings</a:t>
            </a:r>
          </a:p>
        </p:txBody>
      </p:sp>
      <p:sp>
        <p:nvSpPr>
          <p:cNvPr id="5124" name="Rectangle 1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5814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en-US" sz="2800" dirty="0"/>
          </a:p>
          <a:p>
            <a:pPr marL="0" indent="0" algn="ctr">
              <a:buFont typeface="Wingdings" pitchFamily="2" charset="2"/>
              <a:buNone/>
            </a:pPr>
            <a:endParaRPr lang="en-US" sz="2800" dirty="0" smtClean="0"/>
          </a:p>
          <a:p>
            <a:pPr marL="0" indent="0" algn="ctr">
              <a:buFont typeface="Wingdings" pitchFamily="2" charset="2"/>
              <a:buNone/>
            </a:pPr>
            <a:endParaRPr lang="en-US" sz="2800" dirty="0"/>
          </a:p>
          <a:p>
            <a:pPr marL="0" indent="0" algn="ctr">
              <a:buFont typeface="Wingdings" pitchFamily="2" charset="2"/>
              <a:buNone/>
            </a:pPr>
            <a:r>
              <a:rPr lang="en-US" sz="2800" dirty="0" smtClean="0"/>
              <a:t>April 1, 2014</a:t>
            </a:r>
          </a:p>
        </p:txBody>
      </p:sp>
      <p:pic>
        <p:nvPicPr>
          <p:cNvPr id="5125" name="Picture 14" descr="BPA Logo - new colors - cmyk---4 no te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5943600"/>
            <a:ext cx="1019175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Recommendations from Workgroup on Issues 12 and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Focused on three areas:</a:t>
            </a:r>
          </a:p>
          <a:p>
            <a:pPr lvl="1"/>
            <a:r>
              <a:rPr lang="en-US" dirty="0" smtClean="0"/>
              <a:t>Reporting savings</a:t>
            </a:r>
          </a:p>
          <a:p>
            <a:pPr lvl="1"/>
            <a:r>
              <a:rPr lang="en-US" dirty="0" smtClean="0"/>
              <a:t>Forecasting savings</a:t>
            </a:r>
          </a:p>
          <a:p>
            <a:pPr lvl="1"/>
            <a:r>
              <a:rPr lang="en-US" dirty="0" smtClean="0"/>
              <a:t>Forecasting expenditures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91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Savings – Workgroup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What’s included: Actual EEI-funded (invoiced) savings and self-funded savings</a:t>
            </a:r>
          </a:p>
          <a:p>
            <a:r>
              <a:rPr lang="en-US" sz="2800" dirty="0"/>
              <a:t>Frequency: Best practice is monthly reporting, minimum is every six months</a:t>
            </a:r>
          </a:p>
          <a:p>
            <a:r>
              <a:rPr lang="en-US" sz="2800" dirty="0"/>
              <a:t>Utilities affected: All</a:t>
            </a:r>
          </a:p>
          <a:p>
            <a:r>
              <a:rPr lang="en-US" sz="2800" dirty="0" smtClean="0"/>
              <a:t>How implemented: Via IS 2.0/NED</a:t>
            </a:r>
          </a:p>
          <a:p>
            <a:r>
              <a:rPr lang="en-US" sz="2800" dirty="0" smtClean="0"/>
              <a:t>Reporting interval a requirement?:  Unclear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5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Savings – Workgroup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Rationale:</a:t>
            </a:r>
          </a:p>
          <a:p>
            <a:pPr lvl="1"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Some earlier </a:t>
            </a:r>
            <a:r>
              <a:rPr lang="en-US" sz="2400" dirty="0">
                <a:solidFill>
                  <a:srgbClr val="000000"/>
                </a:solidFill>
              </a:rPr>
              <a:t>requirements on timing of reporting are no longer in place </a:t>
            </a:r>
            <a:r>
              <a:rPr lang="en-US" sz="2400" dirty="0" smtClean="0">
                <a:solidFill>
                  <a:srgbClr val="000000"/>
                </a:solidFill>
              </a:rPr>
              <a:t>(e.g., every 6 months for rate credit)</a:t>
            </a:r>
            <a:endParaRPr lang="en-US" sz="2400" dirty="0">
              <a:solidFill>
                <a:srgbClr val="000000"/>
              </a:solidFill>
            </a:endParaRPr>
          </a:p>
          <a:p>
            <a:pPr lvl="1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</a:rPr>
              <a:t>Some utilities report on regular monthly basis; other utilities want to report less often </a:t>
            </a:r>
          </a:p>
          <a:p>
            <a:pPr lvl="1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</a:rPr>
              <a:t>BPA wants to establish minimum reporting frequency for all utilities to provide better visibility to actual </a:t>
            </a:r>
            <a:r>
              <a:rPr lang="en-US" sz="2400" dirty="0" smtClean="0">
                <a:solidFill>
                  <a:srgbClr val="000000"/>
                </a:solidFill>
              </a:rPr>
              <a:t>savings and progress toward our targets</a:t>
            </a:r>
            <a:endParaRPr lang="en-US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6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Savings – BPA Refinements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r>
              <a:rPr lang="en-US" sz="2400" dirty="0"/>
              <a:t>What’s included: Actual EEI-funded (invoiced) savings and self-funded savings</a:t>
            </a:r>
          </a:p>
          <a:p>
            <a:r>
              <a:rPr lang="en-US" sz="2400" dirty="0" smtClean="0"/>
              <a:t>Frequency</a:t>
            </a:r>
            <a:r>
              <a:rPr lang="en-US" sz="2400" dirty="0"/>
              <a:t>: Best practice is monthly reporting, minimum is every</a:t>
            </a:r>
            <a:r>
              <a:rPr lang="en-US" sz="2400" strike="sngStrike" dirty="0">
                <a:solidFill>
                  <a:srgbClr val="FF0000"/>
                </a:solidFill>
              </a:rPr>
              <a:t> </a:t>
            </a:r>
            <a:r>
              <a:rPr lang="en-US" sz="2400" strike="sngStrike" dirty="0" smtClean="0">
                <a:solidFill>
                  <a:srgbClr val="FF0000"/>
                </a:solidFill>
              </a:rPr>
              <a:t>six months</a:t>
            </a:r>
            <a:r>
              <a:rPr lang="en-US" sz="2400" dirty="0" smtClean="0">
                <a:solidFill>
                  <a:srgbClr val="FF0000"/>
                </a:solidFill>
              </a:rPr>
              <a:t> quarter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/>
              <a:t>Utilities </a:t>
            </a:r>
            <a:r>
              <a:rPr lang="en-US" sz="2400" dirty="0"/>
              <a:t>affected: All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implemented: Via IS </a:t>
            </a:r>
            <a:r>
              <a:rPr lang="en-US" sz="2400" dirty="0" smtClean="0"/>
              <a:t>2.0/NED</a:t>
            </a:r>
          </a:p>
          <a:p>
            <a:r>
              <a:rPr lang="en-US" sz="2400" dirty="0" smtClean="0"/>
              <a:t>Reporting interval a requirement?  </a:t>
            </a:r>
            <a:r>
              <a:rPr lang="en-US" sz="2400" strike="sngStrike" dirty="0" smtClean="0">
                <a:solidFill>
                  <a:srgbClr val="FF0000"/>
                </a:solidFill>
              </a:rPr>
              <a:t>Unclear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No, it’s a request -- except for EEI reporting at end of rate period, which is required. 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If self-management of savings is adopted, how would utilities </a:t>
            </a:r>
            <a:r>
              <a:rPr lang="en-US" sz="2400" dirty="0">
                <a:solidFill>
                  <a:srgbClr val="FF0000"/>
                </a:solidFill>
              </a:rPr>
              <a:t>view </a:t>
            </a:r>
            <a:r>
              <a:rPr lang="en-US" sz="2400" dirty="0" smtClean="0">
                <a:solidFill>
                  <a:srgbClr val="FF0000"/>
                </a:solidFill>
              </a:rPr>
              <a:t>a quarterly reporting requirement?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47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 Savings – Workgroup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What’s included: EEI-funded and self-funded savings</a:t>
            </a:r>
          </a:p>
          <a:p>
            <a:r>
              <a:rPr lang="en-US" sz="2800" dirty="0" smtClean="0"/>
              <a:t>Frequency</a:t>
            </a:r>
            <a:r>
              <a:rPr lang="en-US" sz="2800" dirty="0"/>
              <a:t>: Quarterly projections </a:t>
            </a:r>
            <a:r>
              <a:rPr lang="en-US" sz="2800" dirty="0" smtClean="0"/>
              <a:t>(or most quarters) for fiscal year</a:t>
            </a:r>
            <a:endParaRPr lang="en-US" sz="2800" dirty="0"/>
          </a:p>
          <a:p>
            <a:r>
              <a:rPr lang="en-US" sz="2800" dirty="0" smtClean="0"/>
              <a:t>Utilities </a:t>
            </a:r>
            <a:r>
              <a:rPr lang="en-US" sz="2800" dirty="0"/>
              <a:t>affected: </a:t>
            </a:r>
            <a:r>
              <a:rPr lang="en-US" sz="2800" dirty="0" smtClean="0"/>
              <a:t>20-largest </a:t>
            </a:r>
            <a:r>
              <a:rPr lang="en-US" sz="2800" dirty="0"/>
              <a:t>utilities currently but could be expanded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implemented: </a:t>
            </a:r>
            <a:r>
              <a:rPr lang="en-US" sz="2800" dirty="0" smtClean="0"/>
              <a:t>Through </a:t>
            </a:r>
            <a:r>
              <a:rPr lang="en-US" sz="2800" dirty="0"/>
              <a:t>EERs </a:t>
            </a:r>
            <a:r>
              <a:rPr lang="en-US" sz="2800" dirty="0" smtClean="0"/>
              <a:t>currently</a:t>
            </a:r>
          </a:p>
          <a:p>
            <a:r>
              <a:rPr lang="en-US" sz="2800" dirty="0"/>
              <a:t>Forecasting </a:t>
            </a:r>
            <a:r>
              <a:rPr lang="en-US" sz="2800" dirty="0" smtClean="0"/>
              <a:t>a requirement?:  Unclear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8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Forecasting Savings – Workgroup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r>
              <a:rPr lang="en-US" dirty="0" smtClean="0">
                <a:solidFill>
                  <a:srgbClr val="000000"/>
                </a:solidFill>
              </a:rPr>
              <a:t>Rationale: </a:t>
            </a:r>
          </a:p>
          <a:p>
            <a:pPr lvl="1">
              <a:buClr>
                <a:srgbClr val="000000"/>
              </a:buClr>
            </a:pPr>
            <a:r>
              <a:rPr lang="en-US" dirty="0" smtClean="0">
                <a:solidFill>
                  <a:srgbClr val="000000"/>
                </a:solidFill>
              </a:rPr>
              <a:t>Current </a:t>
            </a:r>
            <a:r>
              <a:rPr lang="en-US" dirty="0">
                <a:solidFill>
                  <a:srgbClr val="000000"/>
                </a:solidFill>
              </a:rPr>
              <a:t>participation by 20-largest utilities in providing voluntary projections is somewhat inconsistent </a:t>
            </a:r>
          </a:p>
          <a:p>
            <a:pPr lvl="1">
              <a:buClr>
                <a:srgbClr val="000000"/>
              </a:buClr>
            </a:pPr>
            <a:r>
              <a:rPr lang="en-US" dirty="0">
                <a:solidFill>
                  <a:srgbClr val="000000"/>
                </a:solidFill>
              </a:rPr>
              <a:t>BPA would like more consistent and complete forecasting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77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 Savings – BPA Refinements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297362"/>
          </a:xfrm>
        </p:spPr>
        <p:txBody>
          <a:bodyPr/>
          <a:lstStyle/>
          <a:p>
            <a:r>
              <a:rPr lang="en-US" sz="2600" dirty="0"/>
              <a:t>What’s included: EEI-funded and self-funded savings</a:t>
            </a:r>
          </a:p>
          <a:p>
            <a:r>
              <a:rPr lang="en-US" sz="2600" dirty="0" smtClean="0"/>
              <a:t>Frequency</a:t>
            </a:r>
            <a:r>
              <a:rPr lang="en-US" sz="2600" dirty="0"/>
              <a:t>: Quarterly projections</a:t>
            </a:r>
            <a:r>
              <a:rPr lang="en-US" sz="2600" strike="sngStrike" dirty="0">
                <a:solidFill>
                  <a:srgbClr val="FF0000"/>
                </a:solidFill>
              </a:rPr>
              <a:t> (or most quarters</a:t>
            </a:r>
            <a:r>
              <a:rPr lang="en-US" sz="2600" strike="sngStrike" dirty="0" smtClean="0">
                <a:solidFill>
                  <a:srgbClr val="FF0000"/>
                </a:solidFill>
              </a:rPr>
              <a:t>) for fiscal year</a:t>
            </a:r>
            <a:r>
              <a:rPr lang="en-US" sz="2600" dirty="0" smtClean="0">
                <a:solidFill>
                  <a:srgbClr val="FF0000"/>
                </a:solidFill>
              </a:rPr>
              <a:t> for rate period</a:t>
            </a:r>
            <a:endParaRPr lang="en-US" sz="2600" dirty="0">
              <a:solidFill>
                <a:srgbClr val="FF0000"/>
              </a:solidFill>
            </a:endParaRPr>
          </a:p>
          <a:p>
            <a:r>
              <a:rPr lang="en-US" sz="2600" dirty="0" smtClean="0"/>
              <a:t>Utilities </a:t>
            </a:r>
            <a:r>
              <a:rPr lang="en-US" sz="2600" dirty="0"/>
              <a:t>affected: </a:t>
            </a:r>
            <a:r>
              <a:rPr lang="en-US" sz="2600" dirty="0" smtClean="0"/>
              <a:t>20-largest </a:t>
            </a:r>
            <a:r>
              <a:rPr lang="en-US" sz="2600" dirty="0"/>
              <a:t>utilities currently but could be expanded</a:t>
            </a:r>
          </a:p>
          <a:p>
            <a:r>
              <a:rPr lang="en-US" sz="2600" dirty="0" smtClean="0"/>
              <a:t>How </a:t>
            </a:r>
            <a:r>
              <a:rPr lang="en-US" sz="2600" dirty="0"/>
              <a:t>implemented: </a:t>
            </a:r>
            <a:r>
              <a:rPr lang="en-US" sz="2600" dirty="0" smtClean="0"/>
              <a:t>Through </a:t>
            </a:r>
            <a:r>
              <a:rPr lang="en-US" sz="2600" dirty="0"/>
              <a:t>EERs </a:t>
            </a:r>
            <a:r>
              <a:rPr lang="en-US" sz="2600" dirty="0" smtClean="0"/>
              <a:t>currently</a:t>
            </a:r>
            <a:r>
              <a:rPr lang="en-US" sz="2600" dirty="0" smtClean="0">
                <a:solidFill>
                  <a:srgbClr val="FF0000"/>
                </a:solidFill>
              </a:rPr>
              <a:t>, but may build this functionality into NED</a:t>
            </a:r>
          </a:p>
          <a:p>
            <a:r>
              <a:rPr lang="en-US" sz="2600" dirty="0"/>
              <a:t>Forecasting </a:t>
            </a:r>
            <a:r>
              <a:rPr lang="en-US" sz="2600" dirty="0" smtClean="0"/>
              <a:t>a requirement?: </a:t>
            </a:r>
            <a:r>
              <a:rPr lang="en-US" sz="2600" strike="sngStrike" dirty="0" smtClean="0">
                <a:solidFill>
                  <a:srgbClr val="FF0000"/>
                </a:solidFill>
              </a:rPr>
              <a:t>Unclear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No, it’s a request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687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 Expenditures – Workgroup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What’s </a:t>
            </a:r>
            <a:r>
              <a:rPr lang="en-US" sz="2800" dirty="0"/>
              <a:t>included: EEI expenditures </a:t>
            </a:r>
          </a:p>
          <a:p>
            <a:r>
              <a:rPr lang="en-US" sz="2800" dirty="0" smtClean="0"/>
              <a:t>Frequency</a:t>
            </a:r>
            <a:r>
              <a:rPr lang="en-US" sz="2800" dirty="0"/>
              <a:t>: 2nd quarter of each fiscal year covering the </a:t>
            </a:r>
            <a:r>
              <a:rPr lang="en-US" sz="2800" dirty="0" smtClean="0"/>
              <a:t>final 2 </a:t>
            </a:r>
            <a:r>
              <a:rPr lang="en-US" sz="2800" dirty="0"/>
              <a:t>quarters of the fiscal year </a:t>
            </a:r>
          </a:p>
          <a:p>
            <a:r>
              <a:rPr lang="en-US" sz="2800" dirty="0" smtClean="0"/>
              <a:t>Utilities </a:t>
            </a:r>
            <a:r>
              <a:rPr lang="en-US" sz="2800" dirty="0"/>
              <a:t>affected: TBD 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implemented: Through EERs initially </a:t>
            </a:r>
          </a:p>
          <a:p>
            <a:r>
              <a:rPr lang="en-US" sz="2800" dirty="0"/>
              <a:t>Forecasting </a:t>
            </a:r>
            <a:r>
              <a:rPr lang="en-US" sz="2800" dirty="0" smtClean="0"/>
              <a:t>a requirement?:  Unclear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98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Forecasting Expenditures – Workgroup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Rationale:</a:t>
            </a:r>
          </a:p>
          <a:p>
            <a:pPr lvl="1">
              <a:buClr>
                <a:srgbClr val="000000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Forecast </a:t>
            </a:r>
            <a:r>
              <a:rPr lang="en-US" sz="2400" dirty="0">
                <a:solidFill>
                  <a:srgbClr val="000000"/>
                </a:solidFill>
              </a:rPr>
              <a:t>in first year of rate period will provide data needed by BPA Finance to provide Congressional budget submission.  In return, BPA Finance will continue to offer utilities within-rate-period spending flexibility</a:t>
            </a:r>
          </a:p>
          <a:p>
            <a:pPr lvl="1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</a:rPr>
              <a:t>Forecast in second year of rate period will help EE identify EEI funds that may not get spent.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97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Forecasting Expenditures – BPA Refinements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373562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No </a:t>
            </a:r>
            <a:r>
              <a:rPr lang="en-US" sz="2600" dirty="0" smtClean="0">
                <a:solidFill>
                  <a:srgbClr val="FF0000"/>
                </a:solidFill>
              </a:rPr>
              <a:t>formal requirement </a:t>
            </a:r>
            <a:r>
              <a:rPr lang="en-US" sz="2600" dirty="0">
                <a:solidFill>
                  <a:srgbClr val="FF0000"/>
                </a:solidFill>
              </a:rPr>
              <a:t>or request at this time, but </a:t>
            </a:r>
            <a:r>
              <a:rPr lang="en-US" sz="2600" dirty="0" smtClean="0">
                <a:solidFill>
                  <a:srgbClr val="FF0000"/>
                </a:solidFill>
              </a:rPr>
              <a:t>this is </a:t>
            </a:r>
            <a:r>
              <a:rPr lang="en-US" sz="2600" dirty="0">
                <a:solidFill>
                  <a:srgbClr val="FF0000"/>
                </a:solidFill>
              </a:rPr>
              <a:t>still a need and may be revisited if other forecasting tools are inadequate. EERs will </a:t>
            </a:r>
            <a:r>
              <a:rPr lang="en-US" sz="2600" dirty="0" smtClean="0">
                <a:solidFill>
                  <a:srgbClr val="FF0000"/>
                </a:solidFill>
              </a:rPr>
              <a:t>continue to request </a:t>
            </a:r>
            <a:r>
              <a:rPr lang="en-US" sz="2600" dirty="0">
                <a:solidFill>
                  <a:srgbClr val="FF0000"/>
                </a:solidFill>
              </a:rPr>
              <a:t>EEI forecasts periodically to help with budget </a:t>
            </a:r>
            <a:r>
              <a:rPr lang="en-US" sz="2600" dirty="0" smtClean="0">
                <a:solidFill>
                  <a:srgbClr val="FF0000"/>
                </a:solidFill>
              </a:rPr>
              <a:t>planning.</a:t>
            </a:r>
            <a:endParaRPr lang="en-US" sz="2600" dirty="0"/>
          </a:p>
          <a:p>
            <a:r>
              <a:rPr lang="en-US" sz="2600" dirty="0"/>
              <a:t>What’s included: EEI expenditures </a:t>
            </a:r>
          </a:p>
          <a:p>
            <a:r>
              <a:rPr lang="en-US" sz="2600" dirty="0"/>
              <a:t>Frequency: </a:t>
            </a:r>
            <a:r>
              <a:rPr lang="en-US" sz="2600" strike="sngStrike" dirty="0">
                <a:solidFill>
                  <a:srgbClr val="FF0000"/>
                </a:solidFill>
              </a:rPr>
              <a:t>2nd quarter of each fiscal year covering the last 2 quarters of the fiscal year</a:t>
            </a:r>
            <a:r>
              <a:rPr lang="en-US" sz="2600" dirty="0">
                <a:solidFill>
                  <a:srgbClr val="FF0000"/>
                </a:solidFill>
              </a:rPr>
              <a:t> Periodic</a:t>
            </a:r>
          </a:p>
          <a:p>
            <a:r>
              <a:rPr lang="en-US" sz="2600" dirty="0"/>
              <a:t>Utilities affected: </a:t>
            </a:r>
            <a:r>
              <a:rPr lang="en-US" sz="2600" strike="sngStrike" dirty="0">
                <a:solidFill>
                  <a:srgbClr val="FF0000"/>
                </a:solidFill>
              </a:rPr>
              <a:t>TBD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All</a:t>
            </a:r>
          </a:p>
          <a:p>
            <a:r>
              <a:rPr lang="en-US" sz="2600" dirty="0"/>
              <a:t>How implemented: Through EERs </a:t>
            </a:r>
            <a:r>
              <a:rPr lang="en-US" sz="2600" strike="sngStrike" dirty="0">
                <a:solidFill>
                  <a:srgbClr val="FF0000"/>
                </a:solidFill>
              </a:rPr>
              <a:t>initially</a:t>
            </a:r>
            <a:r>
              <a:rPr lang="en-US" sz="2600" dirty="0"/>
              <a:t> </a:t>
            </a:r>
          </a:p>
          <a:p>
            <a:r>
              <a:rPr lang="en-US" sz="2400" dirty="0"/>
              <a:t>Forecasting </a:t>
            </a:r>
            <a:r>
              <a:rPr lang="en-US" sz="2600" dirty="0" smtClean="0"/>
              <a:t>a requirement?: </a:t>
            </a:r>
            <a:r>
              <a:rPr lang="en-US" sz="2600" strike="sngStrike" dirty="0" smtClean="0">
                <a:solidFill>
                  <a:srgbClr val="FF0000"/>
                </a:solidFill>
              </a:rPr>
              <a:t>Unclear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0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15963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lvl="0"/>
            <a:r>
              <a:rPr lang="en-US" sz="2400" dirty="0"/>
              <a:t>Introductions </a:t>
            </a:r>
          </a:p>
          <a:p>
            <a:pPr lvl="0"/>
            <a:r>
              <a:rPr lang="en-US" sz="2400" dirty="0" smtClean="0"/>
              <a:t>Rules of Engagement</a:t>
            </a:r>
          </a:p>
          <a:p>
            <a:r>
              <a:rPr lang="en-US" sz="2400" dirty="0" smtClean="0"/>
              <a:t>Overview of Progress to Date</a:t>
            </a:r>
          </a:p>
          <a:p>
            <a:r>
              <a:rPr lang="en-US" sz="2400" dirty="0" smtClean="0"/>
              <a:t>Action Items</a:t>
            </a:r>
          </a:p>
          <a:p>
            <a:r>
              <a:rPr lang="en-US" sz="2400" dirty="0"/>
              <a:t>Issues 12 and </a:t>
            </a:r>
            <a:r>
              <a:rPr lang="en-US" sz="2400" dirty="0" smtClean="0"/>
              <a:t>13 - Workgroup Draft Recommendations and BPA Refinements </a:t>
            </a:r>
          </a:p>
          <a:p>
            <a:r>
              <a:rPr lang="en-US" sz="2400" dirty="0" smtClean="0"/>
              <a:t>Issue 10 - Discussion</a:t>
            </a:r>
          </a:p>
          <a:p>
            <a:r>
              <a:rPr lang="en-US" sz="2400" dirty="0" smtClean="0"/>
              <a:t>Links to other Workgroups</a:t>
            </a:r>
          </a:p>
          <a:p>
            <a:pPr lvl="0"/>
            <a:r>
              <a:rPr lang="en-US" sz="2400" dirty="0" smtClean="0"/>
              <a:t>Next steps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Issue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3992562"/>
          </a:xfrm>
        </p:spPr>
        <p:txBody>
          <a:bodyPr/>
          <a:lstStyle/>
          <a:p>
            <a:r>
              <a:rPr lang="en-US" sz="2800" dirty="0" smtClean="0"/>
              <a:t>10 (expanded): </a:t>
            </a:r>
            <a:r>
              <a:rPr lang="en-US" sz="2800" dirty="0"/>
              <a:t>BPA </a:t>
            </a:r>
            <a:r>
              <a:rPr lang="en-US" sz="2800" dirty="0" smtClean="0"/>
              <a:t>Requirements for Implementing, Reporting, and Verifying </a:t>
            </a:r>
            <a:r>
              <a:rPr lang="en-US" sz="2800" dirty="0"/>
              <a:t>Utility Self-funded Savings (utility generated) </a:t>
            </a:r>
          </a:p>
          <a:p>
            <a:r>
              <a:rPr lang="en-US" sz="2800" dirty="0" smtClean="0"/>
              <a:t>Summary</a:t>
            </a:r>
            <a:r>
              <a:rPr lang="en-US" sz="2800" dirty="0"/>
              <a:t>: BPA has the same requirements </a:t>
            </a:r>
            <a:r>
              <a:rPr lang="en-US" sz="2800" dirty="0" smtClean="0"/>
              <a:t>in the Implementation Manual for implementing, reporting, and verifying </a:t>
            </a:r>
            <a:r>
              <a:rPr lang="en-US" sz="2800" dirty="0"/>
              <a:t>self-funded savings as for BPA-funded savings. Can </a:t>
            </a:r>
            <a:r>
              <a:rPr lang="en-US" sz="2800" dirty="0" smtClean="0"/>
              <a:t>these requirements </a:t>
            </a:r>
            <a:r>
              <a:rPr lang="en-US" sz="2800" dirty="0"/>
              <a:t>for </a:t>
            </a:r>
            <a:r>
              <a:rPr lang="en-US" sz="2800" dirty="0" smtClean="0"/>
              <a:t>self-funded </a:t>
            </a:r>
            <a:r>
              <a:rPr lang="en-US" sz="2800" dirty="0"/>
              <a:t>savings be streamlined?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80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Issue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Options: </a:t>
            </a:r>
          </a:p>
          <a:p>
            <a:pPr lvl="1"/>
            <a:r>
              <a:rPr lang="en-US" dirty="0"/>
              <a:t>Status quo </a:t>
            </a:r>
          </a:p>
          <a:p>
            <a:pPr lvl="1"/>
            <a:r>
              <a:rPr lang="en-US" dirty="0"/>
              <a:t>Reduced requirements for </a:t>
            </a:r>
            <a:r>
              <a:rPr lang="en-US" dirty="0" smtClean="0"/>
              <a:t>self-funded </a:t>
            </a:r>
            <a:r>
              <a:rPr lang="en-US" dirty="0"/>
              <a:t>savings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07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Sub-Issues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Requirements for implementing and reporting self-funded savings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equirements for verifying self-funded savings</a:t>
            </a:r>
          </a:p>
          <a:p>
            <a:r>
              <a:rPr lang="en-US" sz="2800" dirty="0"/>
              <a:t>Reporting of non-reportable measures and projects</a:t>
            </a:r>
          </a:p>
          <a:p>
            <a:r>
              <a:rPr lang="en-US" sz="2800" dirty="0" smtClean="0"/>
              <a:t>Terminology for describing self-funded savings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38200"/>
            <a:ext cx="9144000" cy="715963"/>
          </a:xfrm>
        </p:spPr>
        <p:txBody>
          <a:bodyPr/>
          <a:lstStyle/>
          <a:p>
            <a:r>
              <a:rPr lang="en-US" dirty="0"/>
              <a:t>Requirements for </a:t>
            </a:r>
            <a:r>
              <a:rPr lang="en-US" dirty="0" smtClean="0"/>
              <a:t>Implementing </a:t>
            </a:r>
            <a:r>
              <a:rPr lang="en-US" dirty="0"/>
              <a:t>and </a:t>
            </a:r>
            <a:r>
              <a:rPr lang="en-US" dirty="0" smtClean="0"/>
              <a:t>Reporting Self-Funded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Utility </a:t>
            </a:r>
            <a:r>
              <a:rPr lang="en-US" sz="2800" dirty="0"/>
              <a:t>Perspective: </a:t>
            </a:r>
          </a:p>
          <a:p>
            <a:pPr lvl="1"/>
            <a:r>
              <a:rPr lang="en-US" sz="2400" dirty="0" smtClean="0"/>
              <a:t>Having </a:t>
            </a:r>
            <a:r>
              <a:rPr lang="en-US" sz="2400" dirty="0"/>
              <a:t>the same </a:t>
            </a:r>
            <a:r>
              <a:rPr lang="en-US" sz="2400" dirty="0" smtClean="0"/>
              <a:t>requirements for implementing and reporting </a:t>
            </a:r>
            <a:r>
              <a:rPr lang="en-US" sz="2400" dirty="0"/>
              <a:t>utility self-funded savings as for EEI-funded savings may be </a:t>
            </a:r>
            <a:r>
              <a:rPr lang="en-US" sz="2400" dirty="0" smtClean="0"/>
              <a:t>burdensome </a:t>
            </a:r>
          </a:p>
          <a:p>
            <a:pPr lvl="1"/>
            <a:r>
              <a:rPr lang="en-US" sz="2400" dirty="0" smtClean="0"/>
              <a:t>All parties want to ensure that public power’s share of the Council’s target is met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31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Implementing and Reporting Self-Funded Savings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297362"/>
          </a:xfrm>
        </p:spPr>
        <p:txBody>
          <a:bodyPr/>
          <a:lstStyle/>
          <a:p>
            <a:r>
              <a:rPr lang="en-US" sz="2800" dirty="0"/>
              <a:t>BPA Perspective:</a:t>
            </a:r>
          </a:p>
          <a:p>
            <a:pPr lvl="1"/>
            <a:r>
              <a:rPr lang="en-US" sz="2400" dirty="0" smtClean="0"/>
              <a:t>Energy </a:t>
            </a:r>
            <a:r>
              <a:rPr lang="en-US" sz="2400" dirty="0"/>
              <a:t>savings must </a:t>
            </a:r>
            <a:r>
              <a:rPr lang="en-US" sz="2400" dirty="0" smtClean="0"/>
              <a:t>meet </a:t>
            </a:r>
            <a:r>
              <a:rPr lang="en-US" sz="2400" dirty="0"/>
              <a:t>requirements under Regional Dialogue contracts, </a:t>
            </a:r>
            <a:r>
              <a:rPr lang="en-US" sz="2400" dirty="0" smtClean="0"/>
              <a:t>IM</a:t>
            </a:r>
            <a:endParaRPr lang="en-US" sz="2400" dirty="0"/>
          </a:p>
          <a:p>
            <a:pPr lvl="1"/>
            <a:r>
              <a:rPr lang="en-US" sz="2400" dirty="0" smtClean="0"/>
              <a:t>Consistency </a:t>
            </a:r>
            <a:r>
              <a:rPr lang="en-US" sz="2400" dirty="0"/>
              <a:t>in </a:t>
            </a:r>
            <a:r>
              <a:rPr lang="en-US" sz="2400" dirty="0" smtClean="0"/>
              <a:t>IM requirements </a:t>
            </a:r>
            <a:r>
              <a:rPr lang="en-US" sz="2400" dirty="0"/>
              <a:t>between EEI-funded and self-funded savings ensures reliability and facilitates implementation</a:t>
            </a:r>
          </a:p>
          <a:p>
            <a:pPr lvl="1"/>
            <a:r>
              <a:rPr lang="en-US" sz="2400" dirty="0" smtClean="0"/>
              <a:t>QSSI </a:t>
            </a:r>
            <a:r>
              <a:rPr lang="en-US" sz="2400" dirty="0"/>
              <a:t>process has focused on reducing requirements for custom projects, including ones self-funded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46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Implementing and Reporting Self-Funded Savings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Discussion: Does the workgroup support following IM requirements when implementing self-funded measures/projects and reporting savings?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64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</a:t>
            </a:r>
            <a:r>
              <a:rPr lang="en-US" dirty="0" smtClean="0"/>
              <a:t>Verifying Self-Funded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144962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US" dirty="0" smtClean="0"/>
              <a:t>Utility perspective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Having the same requirements for verification/ oversight of self-funded savings may be burdensome  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BPA's </a:t>
            </a:r>
            <a:r>
              <a:rPr lang="en-US" dirty="0"/>
              <a:t>role in verifying self-funded energy efficiency is somewhat flexible since BPA does not have the same fiduciary interest in assuring proper expenditure as it does with federal funds </a:t>
            </a:r>
            <a:endParaRPr lang="en-US" dirty="0" smtClean="0"/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All parties want to ensure the quality of the savings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34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Verifying Self-Funded Savings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US" dirty="0" smtClean="0"/>
              <a:t>BPA perspective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Energy </a:t>
            </a:r>
            <a:r>
              <a:rPr lang="en-US" dirty="0"/>
              <a:t>savings must </a:t>
            </a:r>
            <a:r>
              <a:rPr lang="en-US" dirty="0" smtClean="0"/>
              <a:t>be verifiable and meet </a:t>
            </a:r>
            <a:r>
              <a:rPr lang="en-US" dirty="0"/>
              <a:t>requirements under Regional Dialogue </a:t>
            </a:r>
            <a:r>
              <a:rPr lang="en-US" dirty="0" smtClean="0"/>
              <a:t>contracts and IM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Self-funded savings should be subject to the same oversight as EEI-funded savings to ensure the reliability of savings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37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Verifying Self-Funded Savings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§"/>
            </a:pPr>
            <a:r>
              <a:rPr lang="en-US" sz="3200" dirty="0" smtClean="0"/>
              <a:t>Discussion: What is the group’s recommendation regarding BPA’s role in verifying self-funded savings?  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12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990600"/>
          </a:xfrm>
        </p:spPr>
        <p:txBody>
          <a:bodyPr/>
          <a:lstStyle/>
          <a:p>
            <a:pPr lvl="1"/>
            <a:r>
              <a:rPr lang="en-US" dirty="0"/>
              <a:t>Reporting of </a:t>
            </a:r>
            <a:r>
              <a:rPr lang="en-US" dirty="0" smtClean="0"/>
              <a:t>Non-Reportable Measures </a:t>
            </a:r>
            <a:r>
              <a:rPr lang="en-US" dirty="0"/>
              <a:t>and </a:t>
            </a:r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3992562"/>
          </a:xfrm>
        </p:spPr>
        <p:txBody>
          <a:bodyPr/>
          <a:lstStyle/>
          <a:p>
            <a:r>
              <a:rPr lang="en-US" dirty="0" smtClean="0"/>
              <a:t>In the kickoff meeting several types of ‘non-</a:t>
            </a:r>
            <a:r>
              <a:rPr lang="en-US" dirty="0" err="1" smtClean="0"/>
              <a:t>reportables</a:t>
            </a:r>
            <a:r>
              <a:rPr lang="en-US" dirty="0" smtClean="0"/>
              <a:t>’ were mentioned:</a:t>
            </a:r>
          </a:p>
          <a:p>
            <a:pPr lvl="1"/>
            <a:r>
              <a:rPr lang="en-US" sz="2400" dirty="0"/>
              <a:t>Utility self-funded measures that are not cost-effective </a:t>
            </a:r>
            <a:r>
              <a:rPr lang="en-US" sz="2400" dirty="0" smtClean="0"/>
              <a:t>using BPA’s calculations but </a:t>
            </a:r>
            <a:r>
              <a:rPr lang="en-US" sz="2400" dirty="0"/>
              <a:t>otherwise meet BPA requirements</a:t>
            </a:r>
          </a:p>
          <a:p>
            <a:pPr lvl="1"/>
            <a:r>
              <a:rPr lang="en-US" sz="2400" dirty="0"/>
              <a:t>RTF-approved measures that BPA hasn’t yet adopted</a:t>
            </a:r>
          </a:p>
          <a:p>
            <a:pPr lvl="1"/>
            <a:r>
              <a:rPr lang="en-US" sz="2400" dirty="0"/>
              <a:t>Other measures BPA hasn’t approved</a:t>
            </a:r>
          </a:p>
          <a:p>
            <a:pPr lvl="1"/>
            <a:r>
              <a:rPr lang="en-US" sz="2400" dirty="0"/>
              <a:t>New construction projects where incremental costs are not easily calculated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0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3" y="609600"/>
            <a:ext cx="9144000" cy="715963"/>
          </a:xfrm>
        </p:spPr>
        <p:txBody>
          <a:bodyPr/>
          <a:lstStyle/>
          <a:p>
            <a:r>
              <a:rPr lang="en-US" dirty="0" smtClean="0"/>
              <a:t>Rules of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038600"/>
          </a:xfrm>
        </p:spPr>
        <p:txBody>
          <a:bodyPr/>
          <a:lstStyle/>
          <a:p>
            <a:r>
              <a:rPr lang="en-US" dirty="0" smtClean="0"/>
              <a:t>*</a:t>
            </a:r>
            <a:r>
              <a:rPr lang="en-US" dirty="0"/>
              <a:t>6 to </a:t>
            </a:r>
            <a:r>
              <a:rPr lang="en-US" dirty="0" smtClean="0"/>
              <a:t>mute </a:t>
            </a:r>
            <a:r>
              <a:rPr lang="en-US" dirty="0"/>
              <a:t>– </a:t>
            </a:r>
            <a:r>
              <a:rPr lang="en-US" dirty="0" smtClean="0"/>
              <a:t>please do not put </a:t>
            </a:r>
            <a:r>
              <a:rPr lang="en-US" dirty="0"/>
              <a:t>us on “Hold”</a:t>
            </a:r>
          </a:p>
          <a:p>
            <a:pPr lvl="0"/>
            <a:r>
              <a:rPr lang="en-US" dirty="0" smtClean="0"/>
              <a:t>Want to encourage a conversation</a:t>
            </a:r>
            <a:endParaRPr lang="en-US" dirty="0"/>
          </a:p>
          <a:p>
            <a:pPr lvl="0"/>
            <a:r>
              <a:rPr lang="en-US" dirty="0" smtClean="0"/>
              <a:t>Process not </a:t>
            </a:r>
            <a:r>
              <a:rPr lang="en-US" dirty="0"/>
              <a:t>longer than it needs to be</a:t>
            </a:r>
          </a:p>
          <a:p>
            <a:r>
              <a:rPr lang="en-US" dirty="0" smtClean="0"/>
              <a:t>Try </a:t>
            </a:r>
            <a:r>
              <a:rPr lang="en-US" dirty="0"/>
              <a:t>not to get bogged down on </a:t>
            </a:r>
            <a:r>
              <a:rPr lang="en-US" dirty="0" smtClean="0"/>
              <a:t>ancillary issues</a:t>
            </a:r>
          </a:p>
          <a:p>
            <a:pPr lvl="0"/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1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of Non-Reportable Measures and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373562"/>
          </a:xfrm>
        </p:spPr>
        <p:txBody>
          <a:bodyPr/>
          <a:lstStyle/>
          <a:p>
            <a:r>
              <a:rPr lang="en-US" dirty="0" smtClean="0"/>
              <a:t>Both BPA and utilities expressed interest in reducing non-reportable savings</a:t>
            </a:r>
          </a:p>
          <a:p>
            <a:r>
              <a:rPr lang="en-US" dirty="0" smtClean="0"/>
              <a:t>Discussion:</a:t>
            </a:r>
            <a:endParaRPr lang="en-US" dirty="0"/>
          </a:p>
          <a:p>
            <a:pPr lvl="1"/>
            <a:r>
              <a:rPr lang="en-US" dirty="0"/>
              <a:t>Are there </a:t>
            </a:r>
            <a:r>
              <a:rPr lang="en-US" dirty="0" smtClean="0"/>
              <a:t>any other </a:t>
            </a:r>
            <a:r>
              <a:rPr lang="en-US" dirty="0"/>
              <a:t>types of non-</a:t>
            </a:r>
            <a:r>
              <a:rPr lang="en-US" dirty="0" err="1"/>
              <a:t>reportables</a:t>
            </a:r>
            <a:r>
              <a:rPr lang="en-US" dirty="0"/>
              <a:t> that utilities have concerns about?</a:t>
            </a:r>
          </a:p>
          <a:p>
            <a:pPr lvl="1"/>
            <a:r>
              <a:rPr lang="en-US" dirty="0"/>
              <a:t>What are specific examples of the types of </a:t>
            </a:r>
            <a:r>
              <a:rPr lang="en-US" dirty="0" smtClean="0"/>
              <a:t>non-</a:t>
            </a:r>
            <a:r>
              <a:rPr lang="en-US" dirty="0" err="1" smtClean="0"/>
              <a:t>reportables</a:t>
            </a:r>
            <a:r>
              <a:rPr lang="en-US" dirty="0" smtClean="0"/>
              <a:t> that were mentioned?</a:t>
            </a:r>
          </a:p>
          <a:p>
            <a:pPr lvl="1"/>
            <a:r>
              <a:rPr lang="en-US" dirty="0" smtClean="0"/>
              <a:t>Can non-reportable savings be made reportable? What are the constraints?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50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for Describing Self-Funded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221162"/>
          </a:xfrm>
        </p:spPr>
        <p:txBody>
          <a:bodyPr/>
          <a:lstStyle/>
          <a:p>
            <a:r>
              <a:rPr lang="en-US" dirty="0" smtClean="0"/>
              <a:t>BPA adopted the terminology “self-funded savings” to refer to savings that met all of BPA’s program requirements</a:t>
            </a:r>
          </a:p>
          <a:p>
            <a:r>
              <a:rPr lang="en-US" dirty="0" smtClean="0"/>
              <a:t>Some utilities have suggested changing the terminology to “utility-funded savings”</a:t>
            </a:r>
          </a:p>
          <a:p>
            <a:r>
              <a:rPr lang="en-US" dirty="0" smtClean="0"/>
              <a:t>Discussion: How do utilities feel about this suggestion?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861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to Other Workgroups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n-US" sz="2800" dirty="0" smtClean="0"/>
              <a:t>Workgroup 1, Model for Achieving Programmatic Savings:</a:t>
            </a:r>
          </a:p>
          <a:p>
            <a:pPr lvl="1"/>
            <a:r>
              <a:rPr lang="en-US" sz="2400" dirty="0" smtClean="0"/>
              <a:t>Under </a:t>
            </a:r>
            <a:r>
              <a:rPr lang="en-US" sz="2400" dirty="0"/>
              <a:t>self-management of incentives, would need mechanism to ensure regular reporting of </a:t>
            </a:r>
            <a:r>
              <a:rPr lang="en-US" sz="2400" dirty="0" smtClean="0"/>
              <a:t>savings</a:t>
            </a:r>
          </a:p>
          <a:p>
            <a:pPr lvl="1"/>
            <a:r>
              <a:rPr lang="en-US" sz="2400" dirty="0"/>
              <a:t>Can we clarify the terms “self-funded vs. self-managed</a:t>
            </a:r>
            <a:r>
              <a:rPr lang="en-US" sz="2400" dirty="0" smtClean="0"/>
              <a:t>?</a:t>
            </a:r>
            <a:endParaRPr lang="en-US" sz="2400" dirty="0"/>
          </a:p>
          <a:p>
            <a:r>
              <a:rPr lang="en-US" sz="2800" dirty="0" smtClean="0"/>
              <a:t>Workgroup 2, Implementation Manual</a:t>
            </a:r>
          </a:p>
          <a:p>
            <a:pPr lvl="1"/>
            <a:r>
              <a:rPr lang="en-US" sz="2400" dirty="0" smtClean="0"/>
              <a:t>How can we accelerate BPA adoption of new measures including non-</a:t>
            </a:r>
            <a:r>
              <a:rPr lang="en-US" sz="2400" dirty="0" err="1" smtClean="0"/>
              <a:t>reportables</a:t>
            </a:r>
            <a:r>
              <a:rPr lang="en-US" sz="2400" dirty="0" smtClean="0"/>
              <a:t>? 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70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</a:t>
            </a:r>
            <a:r>
              <a:rPr lang="en-US" dirty="0"/>
              <a:t>background or analytical work needed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Other recommendations?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3FF10-9703-44FD-B93E-87113540BF7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571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Meeting on </a:t>
            </a:r>
            <a:r>
              <a:rPr lang="en-US" dirty="0" smtClean="0">
                <a:solidFill>
                  <a:srgbClr val="000000"/>
                </a:solidFill>
              </a:rPr>
              <a:t>April </a:t>
            </a:r>
            <a:r>
              <a:rPr lang="en-US" dirty="0">
                <a:solidFill>
                  <a:srgbClr val="000000"/>
                </a:solidFill>
              </a:rPr>
              <a:t>22, </a:t>
            </a:r>
            <a:r>
              <a:rPr lang="en-US" dirty="0" smtClean="0">
                <a:solidFill>
                  <a:srgbClr val="000000"/>
                </a:solidFill>
              </a:rPr>
              <a:t>10:00-12:00</a:t>
            </a:r>
          </a:p>
          <a:p>
            <a:pPr lvl="1">
              <a:buClr>
                <a:srgbClr val="000000"/>
              </a:buClr>
            </a:pPr>
            <a:r>
              <a:rPr lang="en-US" dirty="0" smtClean="0">
                <a:solidFill>
                  <a:srgbClr val="000000"/>
                </a:solidFill>
              </a:rPr>
              <a:t>Will two hours be enough?</a:t>
            </a:r>
          </a:p>
          <a:p>
            <a:pPr lvl="1">
              <a:buClr>
                <a:srgbClr val="000000"/>
              </a:buClr>
            </a:pPr>
            <a:r>
              <a:rPr lang="en-US" dirty="0" smtClean="0">
                <a:solidFill>
                  <a:srgbClr val="000000"/>
                </a:solidFill>
              </a:rPr>
              <a:t>Any other meetings needed?</a:t>
            </a:r>
            <a:endParaRPr lang="en-US" dirty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Prepare </a:t>
            </a:r>
            <a:r>
              <a:rPr lang="en-US" sz="2800" dirty="0">
                <a:solidFill>
                  <a:srgbClr val="000000"/>
                </a:solidFill>
              </a:rPr>
              <a:t>meeting </a:t>
            </a:r>
            <a:r>
              <a:rPr lang="en-US" sz="2800" dirty="0" smtClean="0">
                <a:solidFill>
                  <a:srgbClr val="000000"/>
                </a:solidFill>
              </a:rPr>
              <a:t>notes</a:t>
            </a:r>
            <a:endParaRPr lang="en-US" sz="2800" dirty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n-US" sz="2800" dirty="0">
                <a:solidFill>
                  <a:srgbClr val="000000"/>
                </a:solidFill>
              </a:rPr>
              <a:t>Materials posted on BPA’s </a:t>
            </a:r>
            <a:r>
              <a:rPr lang="en-US" sz="2800" dirty="0">
                <a:solidFill>
                  <a:srgbClr val="000000"/>
                </a:solidFill>
                <a:hlinkClick r:id="rId2"/>
              </a:rPr>
              <a:t>Post-2011 website</a:t>
            </a:r>
            <a:endParaRPr lang="en-US" sz="2800" dirty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n-US" sz="2800" dirty="0">
                <a:solidFill>
                  <a:srgbClr val="000000"/>
                </a:solidFill>
              </a:rPr>
              <a:t>Other?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20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Mark </a:t>
            </a:r>
            <a:r>
              <a:rPr lang="en-US" sz="2800" dirty="0" smtClean="0"/>
              <a:t>Ralston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hlinkClick r:id="rId2"/>
              </a:rPr>
              <a:t>mdralston@bpa.gov</a:t>
            </a:r>
            <a:r>
              <a:rPr lang="en-US" sz="28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503-230-3175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Mary </a:t>
            </a:r>
            <a:r>
              <a:rPr lang="en-US" sz="2800" dirty="0" smtClean="0"/>
              <a:t>Smith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>
                <a:hlinkClick r:id="rId3"/>
              </a:rPr>
              <a:t>mesmith@snopud.com</a:t>
            </a:r>
            <a:r>
              <a:rPr lang="en-US" sz="28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425-783-8778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754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Self-Funded </a:t>
            </a:r>
            <a:r>
              <a:rPr lang="en-US" dirty="0" smtClean="0"/>
              <a:t>Savings Requirements in Regional Dialogue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Section 18.1.2.2: [Utility] </a:t>
            </a:r>
            <a:r>
              <a:rPr lang="en-US" sz="2400" dirty="0"/>
              <a:t>shall verify and report all cost-effective (as defined </a:t>
            </a:r>
            <a:r>
              <a:rPr lang="en-US" sz="2400" dirty="0" smtClean="0"/>
              <a:t>by </a:t>
            </a:r>
            <a:r>
              <a:rPr lang="en-US" sz="2400" dirty="0" smtClean="0">
                <a:hlinkClick r:id="rId2"/>
              </a:rPr>
              <a:t>section </a:t>
            </a:r>
            <a:r>
              <a:rPr lang="en-US" sz="2400" dirty="0">
                <a:hlinkClick r:id="rId2"/>
              </a:rPr>
              <a:t>3(4) of the Northwest Power Act</a:t>
            </a:r>
            <a:r>
              <a:rPr lang="en-US" sz="2400" dirty="0"/>
              <a:t>) </a:t>
            </a:r>
            <a:r>
              <a:rPr lang="en-US" sz="2400" dirty="0" smtClean="0"/>
              <a:t>non-BPA-funded conservation </a:t>
            </a:r>
            <a:r>
              <a:rPr lang="en-US" sz="2400" dirty="0"/>
              <a:t>measures and projects savings achieved </a:t>
            </a:r>
            <a:r>
              <a:rPr lang="en-US" sz="2400" dirty="0" smtClean="0"/>
              <a:t>by [utility] </a:t>
            </a:r>
            <a:r>
              <a:rPr lang="en-US" sz="2400" dirty="0"/>
              <a:t>through the Regional Technical Forum's Planning</a:t>
            </a:r>
            <a:r>
              <a:rPr lang="en-US" sz="2400" dirty="0" smtClean="0"/>
              <a:t>, Tracking </a:t>
            </a:r>
            <a:r>
              <a:rPr lang="en-US" sz="2400" dirty="0"/>
              <a:t>and Reporting System or its successor tool</a:t>
            </a:r>
            <a:r>
              <a:rPr lang="en-US" sz="2400" dirty="0" smtClean="0"/>
              <a:t>.  Verification </a:t>
            </a:r>
            <a:r>
              <a:rPr lang="en-US" sz="2400" dirty="0"/>
              <a:t>protocols of conservation measures and projects</a:t>
            </a:r>
            <a:r>
              <a:rPr lang="en-US" sz="2400" dirty="0" smtClean="0"/>
              <a:t>, reporting </a:t>
            </a:r>
            <a:r>
              <a:rPr lang="en-US" sz="2400" dirty="0"/>
              <a:t>timelines and documentation requirements </a:t>
            </a:r>
            <a:r>
              <a:rPr lang="en-US" sz="2400" dirty="0" smtClean="0"/>
              <a:t>shall comply </a:t>
            </a:r>
            <a:r>
              <a:rPr lang="en-US" sz="2400" dirty="0"/>
              <a:t>with BPA's Energy Efficiency </a:t>
            </a:r>
            <a:r>
              <a:rPr lang="en-US" sz="2400" dirty="0" smtClean="0"/>
              <a:t>Implementation Manual </a:t>
            </a:r>
            <a:r>
              <a:rPr lang="en-US" sz="2400" dirty="0"/>
              <a:t>or its successor.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00"/>
              </a:buClr>
            </a:pPr>
            <a:r>
              <a:rPr lang="en-US" dirty="0">
                <a:solidFill>
                  <a:srgbClr val="000000"/>
                </a:solidFill>
              </a:rPr>
              <a:t>Goal</a:t>
            </a:r>
            <a:r>
              <a:rPr lang="en-US" dirty="0" smtClean="0">
                <a:solidFill>
                  <a:srgbClr val="000000"/>
                </a:solidFill>
              </a:rPr>
              <a:t>: consensus-based </a:t>
            </a:r>
            <a:r>
              <a:rPr lang="en-US" dirty="0">
                <a:solidFill>
                  <a:srgbClr val="000000"/>
                </a:solidFill>
              </a:rPr>
              <a:t>recommendations that address the </a:t>
            </a:r>
            <a:r>
              <a:rPr lang="en-US" dirty="0" smtClean="0">
                <a:solidFill>
                  <a:srgbClr val="000000"/>
                </a:solidFill>
              </a:rPr>
              <a:t>issues </a:t>
            </a:r>
            <a:r>
              <a:rPr lang="en-US" dirty="0">
                <a:solidFill>
                  <a:srgbClr val="000000"/>
                </a:solidFill>
              </a:rPr>
              <a:t>outlined in the scoping </a:t>
            </a:r>
            <a:r>
              <a:rPr lang="en-US" dirty="0" smtClean="0">
                <a:solidFill>
                  <a:srgbClr val="000000"/>
                </a:solidFill>
              </a:rPr>
              <a:t>document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Consensus: an </a:t>
            </a:r>
            <a:r>
              <a:rPr lang="en-US" dirty="0">
                <a:solidFill>
                  <a:srgbClr val="000000"/>
                </a:solidFill>
              </a:rPr>
              <a:t>acceptable resolution, one that can be </a:t>
            </a:r>
            <a:r>
              <a:rPr lang="en-US" dirty="0" smtClean="0">
                <a:solidFill>
                  <a:srgbClr val="000000"/>
                </a:solidFill>
              </a:rPr>
              <a:t>supported </a:t>
            </a:r>
            <a:r>
              <a:rPr lang="en-US" dirty="0">
                <a:solidFill>
                  <a:srgbClr val="000000"/>
                </a:solidFill>
              </a:rPr>
              <a:t>even if not the "favorite" of each </a:t>
            </a:r>
            <a:r>
              <a:rPr lang="en-US" dirty="0" smtClean="0">
                <a:solidFill>
                  <a:srgbClr val="000000"/>
                </a:solidFill>
              </a:rPr>
              <a:t>individual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0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Progress to Date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221162"/>
          </a:xfrm>
        </p:spPr>
        <p:txBody>
          <a:bodyPr/>
          <a:lstStyle/>
          <a:p>
            <a:r>
              <a:rPr lang="en-US" dirty="0" smtClean="0"/>
              <a:t>Held kickoff meeting March 4th</a:t>
            </a:r>
          </a:p>
          <a:p>
            <a:r>
              <a:rPr lang="en-US" dirty="0" smtClean="0"/>
              <a:t>Discussed issues 10, 12, and 13</a:t>
            </a:r>
          </a:p>
          <a:p>
            <a:r>
              <a:rPr lang="en-US" dirty="0" smtClean="0"/>
              <a:t>Grouped Issues 12 and 13, which both relate to timing of reporting, and addressed them first</a:t>
            </a:r>
          </a:p>
          <a:p>
            <a:r>
              <a:rPr lang="en-US" dirty="0" smtClean="0"/>
              <a:t>Developed draft recommendations </a:t>
            </a:r>
            <a:r>
              <a:rPr lang="en-US" dirty="0"/>
              <a:t>for Issues 12 and </a:t>
            </a:r>
            <a:r>
              <a:rPr lang="en-US" dirty="0" smtClean="0"/>
              <a:t>13 for reporting and forecasting of savings and expenditures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F3FF10-9703-44FD-B93E-87113540BF7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2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144962"/>
          </a:xfrm>
        </p:spPr>
        <p:txBody>
          <a:bodyPr/>
          <a:lstStyle/>
          <a:p>
            <a:r>
              <a:rPr lang="en-US" sz="2800" dirty="0" smtClean="0"/>
              <a:t>BPA was asked to review the draft workgroup recommendations for Issues 12 and 13 and refine them before the April 1 meeting (completed)</a:t>
            </a:r>
          </a:p>
          <a:p>
            <a:r>
              <a:rPr lang="en-US" sz="2800" dirty="0" smtClean="0"/>
              <a:t>BPA was asked to do some analysis of the end-of-rate-period ‘hockey stick’ (partially completed)</a:t>
            </a:r>
          </a:p>
          <a:p>
            <a:r>
              <a:rPr lang="en-US" sz="2800" dirty="0" smtClean="0"/>
              <a:t>Utilities were asked to provide their perspective on the hockey stick as well</a:t>
            </a:r>
          </a:p>
          <a:p>
            <a:r>
              <a:rPr lang="en-US" sz="2800" dirty="0" smtClean="0"/>
              <a:t>Other?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Issues 12 and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en-US" dirty="0"/>
              <a:t>: Timing of Utility Reporting to BPA (BPA generated) </a:t>
            </a:r>
          </a:p>
          <a:p>
            <a:r>
              <a:rPr lang="en-US" dirty="0" smtClean="0"/>
              <a:t>13</a:t>
            </a:r>
            <a:r>
              <a:rPr lang="en-US" dirty="0"/>
              <a:t>: Reporting and Consistency of Utility Self-Funded Savings (BPA generated)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of Issues 12 and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Summary: </a:t>
            </a:r>
          </a:p>
          <a:p>
            <a:pPr lvl="1"/>
            <a:r>
              <a:rPr lang="en-US" sz="2400" dirty="0" smtClean="0"/>
              <a:t>BPA </a:t>
            </a:r>
            <a:r>
              <a:rPr lang="en-US" sz="2400" dirty="0"/>
              <a:t>would like to receive regular reporting of BPA-funded and self-funded savings to allow tracking of progress toward its targets. </a:t>
            </a:r>
            <a:endParaRPr lang="en-US" sz="2400" dirty="0" smtClean="0"/>
          </a:p>
          <a:p>
            <a:pPr lvl="1"/>
            <a:r>
              <a:rPr lang="en-US" sz="2400" dirty="0" smtClean="0"/>
              <a:t>BPA </a:t>
            </a:r>
            <a:r>
              <a:rPr lang="en-US" sz="2400" dirty="0"/>
              <a:t>would like to continue to receive regular forecasts of savings to also help with this tracking. </a:t>
            </a:r>
            <a:endParaRPr lang="en-US" sz="2400" dirty="0" smtClean="0"/>
          </a:p>
          <a:p>
            <a:pPr lvl="1"/>
            <a:r>
              <a:rPr lang="en-US" sz="2400" dirty="0" smtClean="0"/>
              <a:t>In </a:t>
            </a:r>
            <a:r>
              <a:rPr lang="en-US" sz="2400" dirty="0"/>
              <a:t>addition, BPA would like to receive periodic forecasts of expenditures to satisfy BPA Finance needs and ensure EEI funds are fully utilized.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2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of Issues 12 and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Options: </a:t>
            </a:r>
            <a:endParaRPr lang="en-US" dirty="0"/>
          </a:p>
          <a:p>
            <a:pPr lvl="1"/>
            <a:r>
              <a:rPr lang="en-US" dirty="0" smtClean="0"/>
              <a:t>Status </a:t>
            </a:r>
            <a:r>
              <a:rPr lang="en-US" dirty="0"/>
              <a:t>quo – utilities have flexibility to report when they want 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regular reporting of savings; regular forecasting of savings, expenditures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C7D1AD-DED9-488C-95D4-AB52055D242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0444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5DB21BE0129B4AB17EA71A1F6EBA04" ma:contentTypeVersion="0" ma:contentTypeDescription="Create a new document." ma:contentTypeScope="" ma:versionID="0eaaba871dec39686b9e74db6a09ff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D28B74-2480-41D3-A6D5-C62DD1AA332E}"/>
</file>

<file path=customXml/itemProps2.xml><?xml version="1.0" encoding="utf-8"?>
<ds:datastoreItem xmlns:ds="http://schemas.openxmlformats.org/officeDocument/2006/customXml" ds:itemID="{ABA7CA4E-CCE3-42E6-B975-7467E871FAA1}"/>
</file>

<file path=customXml/itemProps3.xml><?xml version="1.0" encoding="utf-8"?>
<ds:datastoreItem xmlns:ds="http://schemas.openxmlformats.org/officeDocument/2006/customXml" ds:itemID="{EF28B69F-F95E-4F64-AE1B-98D4915FDBDF}"/>
</file>

<file path=customXml/itemProps4.xml><?xml version="1.0" encoding="utf-8"?>
<ds:datastoreItem xmlns:ds="http://schemas.openxmlformats.org/officeDocument/2006/customXml" ds:itemID="{3ACE9D7C-73FE-4D75-9CD6-51271896089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4794</TotalTime>
  <Words>1613</Words>
  <Application>Microsoft Office PowerPoint</Application>
  <PresentationFormat>On-screen Show (4:3)</PresentationFormat>
  <Paragraphs>214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1_Default Design</vt:lpstr>
      <vt:lpstr>2_Default Design</vt:lpstr>
      <vt:lpstr>3_Default Design</vt:lpstr>
      <vt:lpstr>Post-2011 Review  Workgroup 5:  Reporting and Verification of Savings</vt:lpstr>
      <vt:lpstr>Agenda</vt:lpstr>
      <vt:lpstr>Rules of Engagement</vt:lpstr>
      <vt:lpstr>Rules of Engagement</vt:lpstr>
      <vt:lpstr>Overview of Progress to Date</vt:lpstr>
      <vt:lpstr>Action Items</vt:lpstr>
      <vt:lpstr>Review of Issues 12 and 13</vt:lpstr>
      <vt:lpstr>Review of Issues 12 and 13</vt:lpstr>
      <vt:lpstr>Review of Issues 12 and 13</vt:lpstr>
      <vt:lpstr>Draft Recommendations from Workgroup on Issues 12 and 13</vt:lpstr>
      <vt:lpstr>Reporting Savings – Workgroup Recommendations</vt:lpstr>
      <vt:lpstr>Reporting Savings – Workgroup Recommendations</vt:lpstr>
      <vt:lpstr>Reporting Savings – BPA Refinements</vt:lpstr>
      <vt:lpstr>Forecasting Savings – Workgroup Recommendations</vt:lpstr>
      <vt:lpstr>Forecasting Savings – Workgroup Recommendations</vt:lpstr>
      <vt:lpstr>Forecasting Savings – BPA Refinements</vt:lpstr>
      <vt:lpstr>Forecasting Expenditures – Workgroup Recommendations</vt:lpstr>
      <vt:lpstr>Forecasting Expenditures – Workgroup Recommendations</vt:lpstr>
      <vt:lpstr>Forecasting Expenditures – BPA Refinements</vt:lpstr>
      <vt:lpstr>Review of Issue 10</vt:lpstr>
      <vt:lpstr>Review of Issue 10</vt:lpstr>
      <vt:lpstr>Sub-Issues</vt:lpstr>
      <vt:lpstr>Requirements for Implementing and Reporting Self-Funded Savings</vt:lpstr>
      <vt:lpstr>Requirements for Implementing and Reporting Self-Funded Savings</vt:lpstr>
      <vt:lpstr>Requirements for Implementing and Reporting Self-Funded Savings</vt:lpstr>
      <vt:lpstr>Requirements for Verifying Self-Funded Savings</vt:lpstr>
      <vt:lpstr>Requirements for Verifying Self-Funded Savings</vt:lpstr>
      <vt:lpstr>Requirements for Verifying Self-Funded Savings</vt:lpstr>
      <vt:lpstr>Reporting of Non-Reportable Measures and Projects</vt:lpstr>
      <vt:lpstr>Reporting of Non-Reportable Measures and Projects</vt:lpstr>
      <vt:lpstr>Terminology for Describing Self-Funded Savings</vt:lpstr>
      <vt:lpstr>Links to Other Workgroups</vt:lpstr>
      <vt:lpstr>Next Steps</vt:lpstr>
      <vt:lpstr>Next Steps</vt:lpstr>
      <vt:lpstr>Questions?</vt:lpstr>
      <vt:lpstr>Extra slides</vt:lpstr>
      <vt:lpstr>Self-Funded Savings Requirements in Regional Dialogue Contracts</vt:lpstr>
    </vt:vector>
  </TitlesOfParts>
  <Company>BPA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Water-LessInk</dc:title>
  <dc:creator>ljc2729</dc:creator>
  <cp:lastModifiedBy>Summer Goodwin</cp:lastModifiedBy>
  <cp:revision>719</cp:revision>
  <cp:lastPrinted>2014-02-28T17:30:09Z</cp:lastPrinted>
  <dcterms:created xsi:type="dcterms:W3CDTF">2009-07-29T00:15:04Z</dcterms:created>
  <dcterms:modified xsi:type="dcterms:W3CDTF">2014-04-16T16:14:35Z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0x0101005F5DB21BE0129B4AB17EA71A1F6EBA04</vt:lpwstr>
  </property>
  <property fmtid="{D5CDD505-2E9C-101B-9397-08002B2CF9AE}" pid="4" name="TemplateUrl">
    <vt:lpwstr/>
  </property>
  <property fmtid="{D5CDD505-2E9C-101B-9397-08002B2CF9AE}" pid="5" name="Order">
    <vt:r8>6100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