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672" r:id="rId6"/>
    <p:sldMasterId id="2147483660" r:id="rId7"/>
  </p:sldMasterIdLst>
  <p:notesMasterIdLst>
    <p:notesMasterId r:id="rId55"/>
  </p:notesMasterIdLst>
  <p:handoutMasterIdLst>
    <p:handoutMasterId r:id="rId56"/>
  </p:handoutMasterIdLst>
  <p:sldIdLst>
    <p:sldId id="264" r:id="rId8"/>
    <p:sldId id="265"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09" r:id="rId53"/>
    <p:sldId id="31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C1"/>
    <a:srgbClr val="D4891C"/>
    <a:srgbClr val="00929F"/>
    <a:srgbClr val="00467F"/>
    <a:srgbClr val="5E9732"/>
    <a:srgbClr val="685BC7"/>
    <a:srgbClr val="9D7BFD"/>
    <a:srgbClr val="9966FF"/>
    <a:srgbClr val="DDDDDD"/>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02" autoAdjust="0"/>
  </p:normalViewPr>
  <p:slideViewPr>
    <p:cSldViewPr>
      <p:cViewPr varScale="1">
        <p:scale>
          <a:sx n="91" d="100"/>
          <a:sy n="91" d="100"/>
        </p:scale>
        <p:origin x="218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1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734DFD-218A-47B8-83E1-7A8CEFFF9FCA}" type="datetimeFigureOut">
              <a:rPr lang="en-US" smtClean="0"/>
              <a:t>3/24/2020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727C66-4CFB-41AD-812D-D01FE70883BD}" type="slidenum">
              <a:rPr lang="en-US" smtClean="0"/>
              <a:t>‹#›</a:t>
            </a:fld>
            <a:endParaRPr lang="en-US"/>
          </a:p>
        </p:txBody>
      </p:sp>
    </p:spTree>
    <p:extLst>
      <p:ext uri="{BB962C8B-B14F-4D97-AF65-F5344CB8AC3E}">
        <p14:creationId xmlns:p14="http://schemas.microsoft.com/office/powerpoint/2010/main" val="3363236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8593BF-DE0C-4C87-AC3D-0A189E42EA2F}" type="datetimeFigureOut">
              <a:rPr lang="en-US" smtClean="0"/>
              <a:t>3/24/2020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8AF6E4-792C-457C-A2ED-C81C48D2AA29}" type="slidenum">
              <a:rPr lang="en-US" smtClean="0"/>
              <a:t>‹#›</a:t>
            </a:fld>
            <a:endParaRPr lang="en-US"/>
          </a:p>
        </p:txBody>
      </p:sp>
    </p:spTree>
    <p:extLst>
      <p:ext uri="{BB962C8B-B14F-4D97-AF65-F5344CB8AC3E}">
        <p14:creationId xmlns:p14="http://schemas.microsoft.com/office/powerpoint/2010/main" val="2473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289E42DA-AC16-4222-8998-1012BAF91DB8}" type="slidenum">
              <a:rPr lang="en-US" smtClean="0">
                <a:latin typeface="Calibri" pitchFamily="34" charset="0"/>
              </a:rPr>
              <a:pPr eaLnBrk="1" fontAlgn="base" hangingPunct="1">
                <a:spcBef>
                  <a:spcPct val="0"/>
                </a:spcBef>
                <a:spcAft>
                  <a:spcPct val="0"/>
                </a:spcAft>
              </a:pPr>
              <a:t>3</a:t>
            </a:fld>
            <a:endParaRPr lang="en-US" dirty="0">
              <a:latin typeface="Calibri" pitchFamily="34" charset="0"/>
            </a:endParaRPr>
          </a:p>
        </p:txBody>
      </p:sp>
    </p:spTree>
    <p:extLst>
      <p:ext uri="{BB962C8B-B14F-4D97-AF65-F5344CB8AC3E}">
        <p14:creationId xmlns:p14="http://schemas.microsoft.com/office/powerpoint/2010/main" val="3931734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5BAB110-3A31-448D-A0F6-6026078D2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B0EF5E-C479-414F-A668-743F5EDC2954}"/>
              </a:ext>
            </a:extLst>
          </p:cNvPr>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44036" name="Slide Number Placeholder 3">
            <a:extLst>
              <a:ext uri="{FF2B5EF4-FFF2-40B4-BE49-F238E27FC236}">
                <a16:creationId xmlns:a16="http://schemas.microsoft.com/office/drawing/2014/main" id="{36ED7580-0592-46CE-AA05-7BE3FC34CF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58BB85-E039-44D9-A574-5DB1FCCB9254}" type="slidenum">
              <a:rPr lang="en-US" altLang="en-US"/>
              <a:pPr>
                <a:spcBef>
                  <a:spcPct val="0"/>
                </a:spcBef>
              </a:pPr>
              <a:t>4</a:t>
            </a:fld>
            <a:endParaRPr lang="en-US" altLang="en-US"/>
          </a:p>
        </p:txBody>
      </p:sp>
    </p:spTree>
    <p:extLst>
      <p:ext uri="{BB962C8B-B14F-4D97-AF65-F5344CB8AC3E}">
        <p14:creationId xmlns:p14="http://schemas.microsoft.com/office/powerpoint/2010/main" val="85892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5BAB110-3A31-448D-A0F6-6026078D2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B0EF5E-C479-414F-A668-743F5EDC2954}"/>
              </a:ext>
            </a:extLst>
          </p:cNvPr>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44036" name="Slide Number Placeholder 3">
            <a:extLst>
              <a:ext uri="{FF2B5EF4-FFF2-40B4-BE49-F238E27FC236}">
                <a16:creationId xmlns:a16="http://schemas.microsoft.com/office/drawing/2014/main" id="{36ED7580-0592-46CE-AA05-7BE3FC34CF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58BB85-E039-44D9-A574-5DB1FCCB9254}" type="slidenum">
              <a:rPr lang="en-US" altLang="en-US"/>
              <a:pPr>
                <a:spcBef>
                  <a:spcPct val="0"/>
                </a:spcBef>
              </a:pPr>
              <a:t>5</a:t>
            </a:fld>
            <a:endParaRPr lang="en-US" altLang="en-US"/>
          </a:p>
        </p:txBody>
      </p:sp>
    </p:spTree>
    <p:extLst>
      <p:ext uri="{BB962C8B-B14F-4D97-AF65-F5344CB8AC3E}">
        <p14:creationId xmlns:p14="http://schemas.microsoft.com/office/powerpoint/2010/main" val="4148278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79C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4002" b="29998"/>
          <a:stretch/>
        </p:blipFill>
        <p:spPr>
          <a:xfrm>
            <a:off x="0" y="0"/>
            <a:ext cx="9144000" cy="3154680"/>
          </a:xfrm>
          <a:prstGeom prst="rect">
            <a:avLst/>
          </a:prstGeom>
        </p:spPr>
      </p:pic>
      <p:sp>
        <p:nvSpPr>
          <p:cNvPr id="2" name="Title 1"/>
          <p:cNvSpPr>
            <a:spLocks noGrp="1"/>
          </p:cNvSpPr>
          <p:nvPr>
            <p:ph type="ctrTitle"/>
          </p:nvPr>
        </p:nvSpPr>
        <p:spPr>
          <a:xfrm>
            <a:off x="685800" y="3200400"/>
            <a:ext cx="7772400" cy="1470025"/>
          </a:xfrm>
        </p:spPr>
        <p:txBody>
          <a:bodyPr>
            <a:normAutofit/>
          </a:bodyPr>
          <a:lstStyle>
            <a:lvl1pPr algn="ctr">
              <a:defRPr sz="4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8768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6"/>
          <p:cNvSpPr/>
          <p:nvPr userDrawn="1"/>
        </p:nvSpPr>
        <p:spPr>
          <a:xfrm>
            <a:off x="0" y="3108960"/>
            <a:ext cx="9144000" cy="9144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0246" y="5899766"/>
            <a:ext cx="921016" cy="648679"/>
          </a:xfrm>
          <a:prstGeom prst="rect">
            <a:avLst/>
          </a:prstGeom>
        </p:spPr>
      </p:pic>
      <p:sp>
        <p:nvSpPr>
          <p:cNvPr id="8" name="TextBox 7"/>
          <p:cNvSpPr txBox="1"/>
          <p:nvPr userDrawn="1"/>
        </p:nvSpPr>
        <p:spPr>
          <a:xfrm>
            <a:off x="0" y="134779"/>
            <a:ext cx="9296400" cy="246221"/>
          </a:xfrm>
          <a:prstGeom prst="rect">
            <a:avLst/>
          </a:prstGeom>
          <a:noFill/>
        </p:spPr>
        <p:txBody>
          <a:bodyPr wrap="square" rtlCol="0">
            <a:spAutoFit/>
          </a:bodyPr>
          <a:lstStyle/>
          <a:p>
            <a:pPr algn="ctr"/>
            <a:r>
              <a:rPr lang="en-US" sz="1000" spc="1570" dirty="0" smtClean="0">
                <a:solidFill>
                  <a:schemeClr val="bg1"/>
                </a:solidFill>
                <a:latin typeface="Arial" panose="020B0604020202020204" pitchFamily="34" charset="0"/>
                <a:cs typeface="Arial" panose="020B0604020202020204" pitchFamily="34" charset="0"/>
              </a:rPr>
              <a:t>BONNEVILLE</a:t>
            </a:r>
            <a:r>
              <a:rPr lang="en-US" sz="1000" spc="1570" baseline="0" dirty="0" smtClean="0">
                <a:solidFill>
                  <a:schemeClr val="bg1"/>
                </a:solidFill>
                <a:latin typeface="Arial" panose="020B0604020202020204" pitchFamily="34" charset="0"/>
                <a:cs typeface="Arial" panose="020B0604020202020204" pitchFamily="34" charset="0"/>
              </a:rPr>
              <a:t> POWER ADMINISTRATION</a:t>
            </a:r>
            <a:endParaRPr lang="en-US" sz="1000" spc="157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49302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idx="14"/>
          </p:nvPr>
        </p:nvSpPr>
        <p:spPr>
          <a:xfrm>
            <a:off x="365760" y="1643435"/>
            <a:ext cx="8322628" cy="4116392"/>
          </a:xfrm>
          <a:prstGeom prst="rect">
            <a:avLst/>
          </a:prstGeom>
        </p:spPr>
        <p:txBody>
          <a:bodyPr/>
          <a:lstStyle>
            <a:lvl1pPr>
              <a:lnSpc>
                <a:spcPct val="100000"/>
              </a:lnSpc>
              <a:spcBef>
                <a:spcPts val="1050"/>
              </a:spcBef>
              <a:defRPr sz="1050"/>
            </a:lvl1pPr>
            <a:lvl2pPr>
              <a:lnSpc>
                <a:spcPct val="100000"/>
              </a:lnSpc>
              <a:spcBef>
                <a:spcPts val="900"/>
              </a:spcBef>
              <a:defRPr sz="900"/>
            </a:lvl2pPr>
            <a:lvl3pPr>
              <a:lnSpc>
                <a:spcPct val="100000"/>
              </a:lnSpc>
              <a:spcBef>
                <a:spcPts val="450"/>
              </a:spcBef>
              <a:defRPr sz="750"/>
            </a:lvl3pPr>
            <a:lvl4pPr>
              <a:lnSpc>
                <a:spcPct val="100000"/>
              </a:lnSpc>
              <a:spcBef>
                <a:spcPts val="300"/>
              </a:spcBef>
              <a:defRPr sz="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5"/>
          </p:nvPr>
        </p:nvSpPr>
        <p:spPr>
          <a:xfrm>
            <a:off x="365760" y="1027884"/>
            <a:ext cx="8322628" cy="765851"/>
          </a:xfrm>
          <a:prstGeom prst="rect">
            <a:avLst/>
          </a:prstGeom>
        </p:spPr>
        <p:txBody>
          <a:bodyPr>
            <a:spAutoFit/>
          </a:bodyPr>
          <a:lstStyle>
            <a:lvl1pPr marL="0" indent="0">
              <a:buNone/>
              <a:defRPr sz="1500" b="1">
                <a:solidFill>
                  <a:schemeClr val="accent2"/>
                </a:solidFill>
                <a:latin typeface="Helvetica Neue"/>
                <a:cs typeface="Helvetica Neue"/>
              </a:defRPr>
            </a:lvl1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9F7F5AA0-BE98-4CB6-AA2D-73375852ED32}"/>
              </a:ext>
            </a:extLst>
          </p:cNvPr>
          <p:cNvSpPr>
            <a:spLocks noGrp="1"/>
          </p:cNvSpPr>
          <p:nvPr>
            <p:ph type="ftr" sz="quarter" idx="16"/>
          </p:nvPr>
        </p:nvSpPr>
        <p:spPr/>
        <p:txBody>
          <a:bodyPr/>
          <a:lstStyle>
            <a:lvl1pPr>
              <a:defRPr/>
            </a:lvl1pPr>
          </a:lstStyle>
          <a:p>
            <a:pPr>
              <a:defRPr/>
            </a:pPr>
            <a:r>
              <a:rPr lang="en-US"/>
              <a:t>Energy Efficiency 101</a:t>
            </a:r>
            <a:endParaRPr lang="en-US" dirty="0"/>
          </a:p>
        </p:txBody>
      </p:sp>
      <p:sp>
        <p:nvSpPr>
          <p:cNvPr id="6" name="Slide Number Placeholder 5">
            <a:extLst>
              <a:ext uri="{FF2B5EF4-FFF2-40B4-BE49-F238E27FC236}">
                <a16:creationId xmlns:a16="http://schemas.microsoft.com/office/drawing/2014/main" id="{0D230E26-2A54-43E0-9919-AD9B8FD1E35E}"/>
              </a:ext>
            </a:extLst>
          </p:cNvPr>
          <p:cNvSpPr>
            <a:spLocks noGrp="1"/>
          </p:cNvSpPr>
          <p:nvPr>
            <p:ph type="sldNum" sz="quarter" idx="17"/>
          </p:nvPr>
        </p:nvSpPr>
        <p:spPr/>
        <p:txBody>
          <a:bodyPr/>
          <a:lstStyle>
            <a:lvl1pPr>
              <a:defRPr/>
            </a:lvl1pPr>
          </a:lstStyle>
          <a:p>
            <a:fld id="{440F6166-8247-4F01-8C1B-1505948EB45C}" type="slidenum">
              <a:rPr lang="en-US" altLang="en-US"/>
              <a:pPr/>
              <a:t>‹#›</a:t>
            </a:fld>
            <a:endParaRPr lang="en-US" altLang="en-US"/>
          </a:p>
        </p:txBody>
      </p:sp>
    </p:spTree>
    <p:extLst>
      <p:ext uri="{BB962C8B-B14F-4D97-AF65-F5344CB8AC3E}">
        <p14:creationId xmlns:p14="http://schemas.microsoft.com/office/powerpoint/2010/main" val="27831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D8A923-6AF5-4DCE-948D-263A07BA4D5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232606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D8A923-6AF5-4DCE-948D-263A07BA4D5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4004861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D8A923-6AF5-4DCE-948D-263A07BA4D5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363223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D8A923-6AF5-4DCE-948D-263A07BA4D53}"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1440379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D8A923-6AF5-4DCE-948D-263A07BA4D53}"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4000914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D8A923-6AF5-4DCE-948D-263A07BA4D53}"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582873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8A923-6AF5-4DCE-948D-263A07BA4D53}" type="datetimeFigureOut">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786717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8A923-6AF5-4DCE-948D-263A07BA4D53}"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918533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8A923-6AF5-4DCE-948D-263A07BA4D53}"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320821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24002" b="29998"/>
          <a:stretch/>
        </p:blipFill>
        <p:spPr>
          <a:xfrm>
            <a:off x="0" y="0"/>
            <a:ext cx="9144000" cy="3154680"/>
          </a:xfrm>
          <a:prstGeom prst="rect">
            <a:avLst/>
          </a:prstGeom>
        </p:spPr>
      </p:pic>
      <p:sp>
        <p:nvSpPr>
          <p:cNvPr id="5" name="Title 1"/>
          <p:cNvSpPr>
            <a:spLocks noGrp="1"/>
          </p:cNvSpPr>
          <p:nvPr>
            <p:ph type="ctrTitle"/>
          </p:nvPr>
        </p:nvSpPr>
        <p:spPr>
          <a:xfrm>
            <a:off x="685800" y="3200400"/>
            <a:ext cx="7772400" cy="1470025"/>
          </a:xfrm>
        </p:spPr>
        <p:txBody>
          <a:bodyPr>
            <a:normAutofit/>
          </a:bodyPr>
          <a:lstStyle>
            <a:lvl1pPr algn="ctr">
              <a:defRPr sz="4200">
                <a:solidFill>
                  <a:srgbClr val="0079C1"/>
                </a:solidFil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371600" y="4876800"/>
            <a:ext cx="6400800" cy="1752600"/>
          </a:xfrm>
        </p:spPr>
        <p:txBody>
          <a:bodyPr/>
          <a:lstStyle>
            <a:lvl1pPr marL="0" indent="0" algn="ctr">
              <a:buNone/>
              <a:defRPr>
                <a:solidFill>
                  <a:srgbClr val="0079C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0246" y="5899766"/>
            <a:ext cx="921016" cy="648679"/>
          </a:xfrm>
          <a:prstGeom prst="rect">
            <a:avLst/>
          </a:prstGeom>
        </p:spPr>
      </p:pic>
      <p:sp>
        <p:nvSpPr>
          <p:cNvPr id="11" name="Rectangle 10"/>
          <p:cNvSpPr/>
          <p:nvPr userDrawn="1"/>
        </p:nvSpPr>
        <p:spPr>
          <a:xfrm>
            <a:off x="0" y="3108960"/>
            <a:ext cx="9144000" cy="9144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0" y="134779"/>
            <a:ext cx="9296400" cy="246221"/>
          </a:xfrm>
          <a:prstGeom prst="rect">
            <a:avLst/>
          </a:prstGeom>
          <a:noFill/>
        </p:spPr>
        <p:txBody>
          <a:bodyPr wrap="square" rtlCol="0">
            <a:spAutoFit/>
          </a:bodyPr>
          <a:lstStyle/>
          <a:p>
            <a:pPr algn="ctr"/>
            <a:r>
              <a:rPr lang="en-US" sz="1000" spc="1570" dirty="0" smtClean="0">
                <a:solidFill>
                  <a:schemeClr val="bg1"/>
                </a:solidFill>
                <a:latin typeface="Arial" panose="020B0604020202020204" pitchFamily="34" charset="0"/>
                <a:cs typeface="Arial" panose="020B0604020202020204" pitchFamily="34" charset="0"/>
              </a:rPr>
              <a:t>BONNEVILLE</a:t>
            </a:r>
            <a:r>
              <a:rPr lang="en-US" sz="1000" spc="1570" baseline="0" dirty="0" smtClean="0">
                <a:solidFill>
                  <a:schemeClr val="bg1"/>
                </a:solidFill>
                <a:latin typeface="Arial" panose="020B0604020202020204" pitchFamily="34" charset="0"/>
                <a:cs typeface="Arial" panose="020B0604020202020204" pitchFamily="34" charset="0"/>
              </a:rPr>
              <a:t> POWER ADMINISTRATION</a:t>
            </a:r>
            <a:endParaRPr lang="en-US" sz="1000" spc="157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479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D8A923-6AF5-4DCE-948D-263A07BA4D5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2418032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D8A923-6AF5-4DCE-948D-263A07BA4D5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B654F-B615-44E0-B6B8-7C8B3AFAF829}" type="slidenum">
              <a:rPr lang="en-US" smtClean="0"/>
              <a:t>‹#›</a:t>
            </a:fld>
            <a:endParaRPr lang="en-US"/>
          </a:p>
        </p:txBody>
      </p:sp>
    </p:spTree>
    <p:extLst>
      <p:ext uri="{BB962C8B-B14F-4D97-AF65-F5344CB8AC3E}">
        <p14:creationId xmlns:p14="http://schemas.microsoft.com/office/powerpoint/2010/main" val="1869805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893601-8C53-4A4E-9325-E0288B2A41A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24370042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893601-8C53-4A4E-9325-E0288B2A41A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1301280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893601-8C53-4A4E-9325-E0288B2A41A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1444259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893601-8C53-4A4E-9325-E0288B2A41A3}"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3841071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893601-8C53-4A4E-9325-E0288B2A41A3}"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925533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893601-8C53-4A4E-9325-E0288B2A41A3}"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2761840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893601-8C53-4A4E-9325-E0288B2A41A3}" type="datetimeFigureOut">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835629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893601-8C53-4A4E-9325-E0288B2A41A3}"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192759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079C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685800" y="2438400"/>
            <a:ext cx="7772400" cy="1470025"/>
          </a:xfrm>
        </p:spPr>
        <p:txBody>
          <a:bodyPr>
            <a:normAutofit/>
          </a:bodyPr>
          <a:lstStyle>
            <a:lvl1pPr algn="ctr">
              <a:defRPr sz="4200">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371600" y="41148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0246" y="5899766"/>
            <a:ext cx="921016" cy="648679"/>
          </a:xfrm>
          <a:prstGeom prst="rect">
            <a:avLst/>
          </a:prstGeom>
        </p:spPr>
      </p:pic>
    </p:spTree>
    <p:extLst>
      <p:ext uri="{BB962C8B-B14F-4D97-AF65-F5344CB8AC3E}">
        <p14:creationId xmlns:p14="http://schemas.microsoft.com/office/powerpoint/2010/main" val="229285273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893601-8C53-4A4E-9325-E0288B2A41A3}"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2095698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893601-8C53-4A4E-9325-E0288B2A41A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392610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893601-8C53-4A4E-9325-E0288B2A41A3}"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DD06C-63B5-4C70-A486-31AD6F791677}" type="slidenum">
              <a:rPr lang="en-US" smtClean="0"/>
              <a:t>‹#›</a:t>
            </a:fld>
            <a:endParaRPr lang="en-US"/>
          </a:p>
        </p:txBody>
      </p:sp>
    </p:spTree>
    <p:extLst>
      <p:ext uri="{BB962C8B-B14F-4D97-AF65-F5344CB8AC3E}">
        <p14:creationId xmlns:p14="http://schemas.microsoft.com/office/powerpoint/2010/main" val="774164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854833-5CF2-497C-8B55-0B91E78454F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1840682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854833-5CF2-497C-8B55-0B91E78454F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311157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854833-5CF2-497C-8B55-0B91E78454F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3738455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854833-5CF2-497C-8B55-0B91E78454F6}"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3152232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854833-5CF2-497C-8B55-0B91E78454F6}"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776161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854833-5CF2-497C-8B55-0B91E78454F6}"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26430814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54833-5CF2-497C-8B55-0B91E78454F6}" type="datetimeFigureOut">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401435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p:cNvSpPr/>
          <p:nvPr userDrawn="1"/>
        </p:nvSpPr>
        <p:spPr>
          <a:xfrm>
            <a:off x="0" y="-15240"/>
            <a:ext cx="9144000" cy="1463040"/>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9D7BFD"/>
              </a:solidFill>
            </a:endParaRPr>
          </a:p>
        </p:txBody>
      </p:sp>
      <p:sp>
        <p:nvSpPr>
          <p:cNvPr id="3" name="Content Placeholder 2"/>
          <p:cNvSpPr>
            <a:spLocks noGrp="1"/>
          </p:cNvSpPr>
          <p:nvPr>
            <p:ph idx="1"/>
          </p:nvPr>
        </p:nvSpPr>
        <p:spPr>
          <a:xfrm>
            <a:off x="457200" y="1676688"/>
            <a:ext cx="8229600" cy="4114512"/>
          </a:xfrm>
        </p:spPr>
        <p:txBody>
          <a:bodyPr/>
          <a:lstStyle>
            <a:lvl1pPr>
              <a:defRPr>
                <a:solidFill>
                  <a:srgbClr val="0079C1"/>
                </a:solidFill>
              </a:defRPr>
            </a:lvl1pPr>
            <a:lvl2pPr>
              <a:defRPr>
                <a:solidFill>
                  <a:srgbClr val="0079C1"/>
                </a:solidFill>
              </a:defRPr>
            </a:lvl2pPr>
            <a:lvl3pPr>
              <a:defRPr>
                <a:solidFill>
                  <a:srgbClr val="0079C1"/>
                </a:solidFill>
              </a:defRPr>
            </a:lvl3pPr>
            <a:lvl4pPr>
              <a:defRPr>
                <a:solidFill>
                  <a:srgbClr val="0079C1"/>
                </a:solidFill>
              </a:defRPr>
            </a:lvl4pPr>
            <a:lvl5pPr>
              <a:defRPr>
                <a:solidFill>
                  <a:srgbClr val="0079C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B8BC155-96A9-416C-9A6C-7FA79B5D88ED}" type="slidenum">
              <a:rPr lang="en-US" smtClean="0"/>
              <a:pPr/>
              <a:t>‹#›</a:t>
            </a:fld>
            <a:endParaRPr lang="en-US" dirty="0"/>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ctr">
              <a:defRPr sz="1000" b="0">
                <a:solidFill>
                  <a:schemeClr val="tx1"/>
                </a:solidFill>
                <a:latin typeface="Arial" pitchFamily="34" charset="0"/>
                <a:cs typeface="Arial" pitchFamily="34" charset="0"/>
              </a:defRPr>
            </a:lvl1pPr>
          </a:lstStyle>
          <a:p>
            <a:pPr algn="l"/>
            <a:r>
              <a:rPr lang="en-US" dirty="0" smtClean="0"/>
              <a:t>Presentation Title</a:t>
            </a:r>
            <a:endParaRPr lang="en-US" dirty="0"/>
          </a:p>
        </p:txBody>
      </p:sp>
      <p:sp>
        <p:nvSpPr>
          <p:cNvPr id="4" name="Title 3"/>
          <p:cNvSpPr>
            <a:spLocks noGrp="1"/>
          </p:cNvSpPr>
          <p:nvPr>
            <p:ph type="title"/>
          </p:nvPr>
        </p:nvSpPr>
        <p:spPr>
          <a:xfrm>
            <a:off x="457200" y="609600"/>
            <a:ext cx="8229600" cy="591431"/>
          </a:xfrm>
        </p:spPr>
        <p:txBody>
          <a:bodyPr>
            <a:noAutofit/>
          </a:bodyPr>
          <a:lstStyle>
            <a:lvl1pPr>
              <a:defRPr sz="3700">
                <a:solidFill>
                  <a:schemeClr val="bg1"/>
                </a:solidFill>
              </a:defRPr>
            </a:lvl1pPr>
          </a:lstStyle>
          <a:p>
            <a:r>
              <a:rPr lang="en-US" dirty="0" smtClean="0"/>
              <a:t>Click to edit Master title style</a:t>
            </a:r>
            <a:endParaRPr lang="en-US" dirty="0"/>
          </a:p>
        </p:txBody>
      </p:sp>
      <p:sp>
        <p:nvSpPr>
          <p:cNvPr id="8" name="TextBox 7"/>
          <p:cNvSpPr txBox="1"/>
          <p:nvPr userDrawn="1"/>
        </p:nvSpPr>
        <p:spPr>
          <a:xfrm>
            <a:off x="0" y="134779"/>
            <a:ext cx="9296400" cy="246221"/>
          </a:xfrm>
          <a:prstGeom prst="rect">
            <a:avLst/>
          </a:prstGeom>
          <a:noFill/>
        </p:spPr>
        <p:txBody>
          <a:bodyPr wrap="square" rtlCol="0">
            <a:spAutoFit/>
          </a:bodyPr>
          <a:lstStyle/>
          <a:p>
            <a:pPr algn="ctr"/>
            <a:r>
              <a:rPr lang="en-US" sz="1000" spc="1570" dirty="0" smtClean="0">
                <a:solidFill>
                  <a:schemeClr val="bg1"/>
                </a:solidFill>
                <a:latin typeface="Arial" panose="020B0604020202020204" pitchFamily="34" charset="0"/>
                <a:cs typeface="Arial" panose="020B0604020202020204" pitchFamily="34" charset="0"/>
              </a:rPr>
              <a:t>BONNEVILLE</a:t>
            </a:r>
            <a:r>
              <a:rPr lang="en-US" sz="1000" spc="1570" baseline="0" dirty="0" smtClean="0">
                <a:solidFill>
                  <a:schemeClr val="bg1"/>
                </a:solidFill>
                <a:latin typeface="Arial" panose="020B0604020202020204" pitchFamily="34" charset="0"/>
                <a:cs typeface="Arial" panose="020B0604020202020204" pitchFamily="34" charset="0"/>
              </a:rPr>
              <a:t> POWER ADMINISTRATION</a:t>
            </a:r>
            <a:endParaRPr lang="en-US" sz="1000" spc="157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84601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854833-5CF2-497C-8B55-0B91E78454F6}"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3500918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854833-5CF2-497C-8B55-0B91E78454F6}"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32510542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854833-5CF2-497C-8B55-0B91E78454F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346925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854833-5CF2-497C-8B55-0B91E78454F6}"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22E4A-59C1-4463-87A2-9D70816548FB}" type="slidenum">
              <a:rPr lang="en-US" smtClean="0"/>
              <a:t>‹#›</a:t>
            </a:fld>
            <a:endParaRPr lang="en-US"/>
          </a:p>
        </p:txBody>
      </p:sp>
    </p:spTree>
    <p:extLst>
      <p:ext uri="{BB962C8B-B14F-4D97-AF65-F5344CB8AC3E}">
        <p14:creationId xmlns:p14="http://schemas.microsoft.com/office/powerpoint/2010/main" val="250385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51109" b="27556"/>
          <a:stretch/>
        </p:blipFill>
        <p:spPr>
          <a:xfrm>
            <a:off x="0" y="-15240"/>
            <a:ext cx="9144000" cy="146304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4B8BC155-96A9-416C-9A6C-7FA79B5D88ED}" type="slidenum">
              <a:rPr lang="en-US" smtClean="0"/>
              <a:pPr/>
              <a:t>‹#›</a:t>
            </a:fld>
            <a:endParaRPr lang="en-US" dirty="0"/>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ctr">
              <a:defRPr sz="1000" b="0">
                <a:solidFill>
                  <a:schemeClr val="tx1"/>
                </a:solidFill>
                <a:latin typeface="Arial" pitchFamily="34" charset="0"/>
                <a:cs typeface="Arial" pitchFamily="34" charset="0"/>
              </a:defRPr>
            </a:lvl1pPr>
          </a:lstStyle>
          <a:p>
            <a:pPr algn="l"/>
            <a:r>
              <a:rPr lang="en-US" dirty="0" smtClean="0"/>
              <a:t>Presentation Title</a:t>
            </a:r>
            <a:endParaRPr lang="en-US" dirty="0"/>
          </a:p>
        </p:txBody>
      </p:sp>
      <p:sp>
        <p:nvSpPr>
          <p:cNvPr id="9" name="Title 3"/>
          <p:cNvSpPr>
            <a:spLocks noGrp="1"/>
          </p:cNvSpPr>
          <p:nvPr>
            <p:ph type="title"/>
          </p:nvPr>
        </p:nvSpPr>
        <p:spPr>
          <a:xfrm>
            <a:off x="457200" y="609600"/>
            <a:ext cx="8229600" cy="591431"/>
          </a:xfrm>
        </p:spPr>
        <p:txBody>
          <a:bodyPr>
            <a:noAutofit/>
          </a:bodyPr>
          <a:lstStyle>
            <a:lvl1pPr>
              <a:defRPr sz="3700">
                <a:solidFill>
                  <a:schemeClr val="bg1"/>
                </a:solidFill>
              </a:defRPr>
            </a:lvl1pPr>
          </a:lstStyle>
          <a:p>
            <a:r>
              <a:rPr lang="en-US" dirty="0" smtClean="0"/>
              <a:t>Click to edit Master title style</a:t>
            </a:r>
            <a:endParaRPr lang="en-US" dirty="0"/>
          </a:p>
        </p:txBody>
      </p:sp>
      <p:sp>
        <p:nvSpPr>
          <p:cNvPr id="11" name="TextBox 10"/>
          <p:cNvSpPr txBox="1"/>
          <p:nvPr userDrawn="1"/>
        </p:nvSpPr>
        <p:spPr>
          <a:xfrm>
            <a:off x="0" y="134779"/>
            <a:ext cx="9296400" cy="246221"/>
          </a:xfrm>
          <a:prstGeom prst="rect">
            <a:avLst/>
          </a:prstGeom>
          <a:noFill/>
        </p:spPr>
        <p:txBody>
          <a:bodyPr wrap="square" rtlCol="0">
            <a:spAutoFit/>
          </a:bodyPr>
          <a:lstStyle/>
          <a:p>
            <a:pPr algn="ctr"/>
            <a:r>
              <a:rPr lang="en-US" sz="1000" spc="1570" dirty="0" smtClean="0">
                <a:solidFill>
                  <a:schemeClr val="bg1"/>
                </a:solidFill>
                <a:latin typeface="Arial" panose="020B0604020202020204" pitchFamily="34" charset="0"/>
                <a:cs typeface="Arial" panose="020B0604020202020204" pitchFamily="34" charset="0"/>
              </a:rPr>
              <a:t>BONNEVILLE</a:t>
            </a:r>
            <a:r>
              <a:rPr lang="en-US" sz="1000" spc="1570" baseline="0" dirty="0" smtClean="0">
                <a:solidFill>
                  <a:schemeClr val="bg1"/>
                </a:solidFill>
                <a:latin typeface="Arial" panose="020B0604020202020204" pitchFamily="34" charset="0"/>
                <a:cs typeface="Arial" panose="020B0604020202020204" pitchFamily="34" charset="0"/>
              </a:rPr>
              <a:t> POWER ADMINISTRATION</a:t>
            </a:r>
            <a:endParaRPr lang="en-US" sz="1000" spc="1570" dirty="0">
              <a:solidFill>
                <a:schemeClr val="bg1"/>
              </a:solidFill>
              <a:latin typeface="Arial" panose="020B0604020202020204" pitchFamily="34" charset="0"/>
              <a:cs typeface="Arial" panose="020B0604020202020204" pitchFamily="34" charset="0"/>
            </a:endParaRPr>
          </a:p>
        </p:txBody>
      </p:sp>
      <p:sp>
        <p:nvSpPr>
          <p:cNvPr id="12" name="Content Placeholder 2"/>
          <p:cNvSpPr>
            <a:spLocks noGrp="1"/>
          </p:cNvSpPr>
          <p:nvPr>
            <p:ph idx="1"/>
          </p:nvPr>
        </p:nvSpPr>
        <p:spPr>
          <a:xfrm>
            <a:off x="457200" y="1676688"/>
            <a:ext cx="8229600" cy="4114512"/>
          </a:xfrm>
        </p:spPr>
        <p:txBody>
          <a:bodyPr/>
          <a:lstStyle>
            <a:lvl1pPr>
              <a:defRPr>
                <a:solidFill>
                  <a:srgbClr val="0079C1"/>
                </a:solidFill>
              </a:defRPr>
            </a:lvl1pPr>
            <a:lvl2pPr>
              <a:defRPr>
                <a:solidFill>
                  <a:srgbClr val="0079C1"/>
                </a:solidFill>
              </a:defRPr>
            </a:lvl2pPr>
            <a:lvl3pPr>
              <a:defRPr>
                <a:solidFill>
                  <a:srgbClr val="0079C1"/>
                </a:solidFill>
              </a:defRPr>
            </a:lvl3pPr>
            <a:lvl4pPr>
              <a:defRPr>
                <a:solidFill>
                  <a:srgbClr val="0079C1"/>
                </a:solidFill>
              </a:defRPr>
            </a:lvl4pPr>
            <a:lvl5pPr>
              <a:defRPr>
                <a:solidFill>
                  <a:srgbClr val="0079C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73153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4B8BC155-96A9-416C-9A6C-7FA79B5D88ED}" type="slidenum">
              <a:rPr lang="en-US" smtClean="0"/>
              <a:pPr/>
              <a:t>‹#›</a:t>
            </a:fld>
            <a:endParaRPr lang="en-US" dirty="0"/>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ctr">
              <a:defRPr sz="1000" b="0">
                <a:solidFill>
                  <a:schemeClr val="tx1"/>
                </a:solidFill>
                <a:latin typeface="Arial" pitchFamily="34" charset="0"/>
                <a:cs typeface="Arial" pitchFamily="34" charset="0"/>
              </a:defRPr>
            </a:lvl1pPr>
          </a:lstStyle>
          <a:p>
            <a:pPr algn="l"/>
            <a:r>
              <a:rPr lang="en-US" dirty="0" smtClean="0"/>
              <a:t>Presentation Title</a:t>
            </a:r>
            <a:endParaRPr lang="en-US" dirty="0"/>
          </a:p>
        </p:txBody>
      </p:sp>
      <p:sp>
        <p:nvSpPr>
          <p:cNvPr id="10" name="Title Placeholder 1"/>
          <p:cNvSpPr>
            <a:spLocks noGrp="1"/>
          </p:cNvSpPr>
          <p:nvPr>
            <p:ph type="title"/>
          </p:nvPr>
        </p:nvSpPr>
        <p:spPr>
          <a:xfrm>
            <a:off x="457200" y="731772"/>
            <a:ext cx="8229600" cy="944628"/>
          </a:xfrm>
          <a:prstGeom prst="rect">
            <a:avLst/>
          </a:prstGeom>
        </p:spPr>
        <p:txBody>
          <a:bodyPr vert="horz" lIns="91440" tIns="45720" rIns="91440" bIns="45720" rtlCol="0" anchor="ctr">
            <a:normAutofit/>
          </a:bodyPr>
          <a:lstStyle>
            <a:lvl1pPr>
              <a:defRPr>
                <a:solidFill>
                  <a:srgbClr val="0079C1"/>
                </a:solidFill>
              </a:defRPr>
            </a:lvl1pPr>
          </a:lstStyle>
          <a:p>
            <a:r>
              <a:rPr lang="en-US" dirty="0" smtClean="0"/>
              <a:t>Click to edit Master title style</a:t>
            </a:r>
            <a:endParaRPr lang="en-US" dirty="0"/>
          </a:p>
        </p:txBody>
      </p:sp>
      <p:sp>
        <p:nvSpPr>
          <p:cNvPr id="11" name="Text Placeholder 2"/>
          <p:cNvSpPr>
            <a:spLocks noGrp="1"/>
          </p:cNvSpPr>
          <p:nvPr>
            <p:ph idx="1"/>
          </p:nvPr>
        </p:nvSpPr>
        <p:spPr>
          <a:xfrm>
            <a:off x="457200" y="1805925"/>
            <a:ext cx="8229600" cy="4114512"/>
          </a:xfrm>
          <a:prstGeom prst="rect">
            <a:avLst/>
          </a:prstGeom>
        </p:spPr>
        <p:txBody>
          <a:bodyPr vert="horz" lIns="91440" tIns="45720" rIns="91440" bIns="45720" rtlCol="0">
            <a:normAutofit/>
          </a:bodyPr>
          <a:lstStyle>
            <a:lvl1pPr>
              <a:defRPr>
                <a:solidFill>
                  <a:srgbClr val="0079C1"/>
                </a:solidFill>
              </a:defRPr>
            </a:lvl1pPr>
            <a:lvl2pPr>
              <a:defRPr>
                <a:solidFill>
                  <a:srgbClr val="0079C1"/>
                </a:solidFill>
              </a:defRPr>
            </a:lvl2pPr>
            <a:lvl3pPr>
              <a:defRPr>
                <a:solidFill>
                  <a:srgbClr val="0079C1"/>
                </a:solidFill>
              </a:defRPr>
            </a:lvl3pPr>
            <a:lvl4pPr>
              <a:defRPr>
                <a:solidFill>
                  <a:srgbClr val="0079C1"/>
                </a:solidFill>
              </a:defRPr>
            </a:lvl4pPr>
            <a:lvl5pPr>
              <a:defRPr>
                <a:solidFill>
                  <a:srgbClr val="0079C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7198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457200" y="731772"/>
            <a:ext cx="8229600" cy="944628"/>
          </a:xfrm>
          <a:prstGeom prst="rect">
            <a:avLst/>
          </a:prstGeom>
        </p:spPr>
        <p:txBody>
          <a:bodyPr vert="horz" lIns="91440" tIns="45720" rIns="91440" bIns="45720" rtlCol="0" anchor="ctr">
            <a:normAutofit/>
          </a:bodyPr>
          <a:lstStyle>
            <a:lvl1pPr>
              <a:defRPr b="0">
                <a:solidFill>
                  <a:srgbClr val="0079C1"/>
                </a:solidFill>
              </a:defRPr>
            </a:lvl1pPr>
          </a:lstStyle>
          <a:p>
            <a:r>
              <a:rPr lang="en-US" dirty="0" smtClean="0"/>
              <a:t>4 Strategic Goals</a:t>
            </a:r>
            <a:endParaRPr lang="en-US" dirty="0"/>
          </a:p>
        </p:txBody>
      </p:sp>
    </p:spTree>
    <p:extLst>
      <p:ext uri="{BB962C8B-B14F-4D97-AF65-F5344CB8AC3E}">
        <p14:creationId xmlns:p14="http://schemas.microsoft.com/office/powerpoint/2010/main" val="14846886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ubtitl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3"/>
          </p:nvPr>
        </p:nvSpPr>
        <p:spPr>
          <a:xfrm>
            <a:off x="365126" y="1641475"/>
            <a:ext cx="8416925" cy="4252913"/>
          </a:xfrm>
        </p:spPr>
        <p:txBody>
          <a:bodyPr rtlCol="0">
            <a:normAutofit/>
          </a:bodyPr>
          <a:lstStyle>
            <a:lvl1pPr marL="0" indent="0">
              <a:buNone/>
              <a:defRPr sz="1050" cap="all">
                <a:solidFill>
                  <a:schemeClr val="accent6"/>
                </a:solidFill>
              </a:defRPr>
            </a:lvl1pPr>
          </a:lstStyle>
          <a:p>
            <a:pPr lvl="0"/>
            <a:endParaRPr lang="en-US" noProof="0" dirty="0"/>
          </a:p>
        </p:txBody>
      </p:sp>
      <p:sp>
        <p:nvSpPr>
          <p:cNvPr id="8" name="Content Placeholder 2"/>
          <p:cNvSpPr>
            <a:spLocks noGrp="1"/>
          </p:cNvSpPr>
          <p:nvPr>
            <p:ph idx="15"/>
          </p:nvPr>
        </p:nvSpPr>
        <p:spPr>
          <a:xfrm>
            <a:off x="365760" y="1021534"/>
            <a:ext cx="8416290" cy="765851"/>
          </a:xfrm>
          <a:prstGeom prst="rect">
            <a:avLst/>
          </a:prstGeom>
        </p:spPr>
        <p:txBody>
          <a:bodyPr>
            <a:spAutoFit/>
          </a:bodyPr>
          <a:lstStyle>
            <a:lvl1pPr marL="0" indent="0">
              <a:buNone/>
              <a:defRPr sz="1500" b="1">
                <a:solidFill>
                  <a:schemeClr val="accent1"/>
                </a:solidFill>
                <a:latin typeface="+mn-lt"/>
                <a:cs typeface="Helvetica Neue"/>
              </a:defRPr>
            </a:lvl1pPr>
          </a:lstStyle>
          <a:p>
            <a:pPr lvl="0"/>
            <a:r>
              <a:rPr lang="en-US"/>
              <a:t>Click to edit Master text styles</a:t>
            </a:r>
          </a:p>
          <a:p>
            <a:pPr lvl="1"/>
            <a:r>
              <a:rPr lang="en-US"/>
              <a:t>Second level</a:t>
            </a:r>
          </a:p>
        </p:txBody>
      </p:sp>
      <p:sp>
        <p:nvSpPr>
          <p:cNvPr id="9" name="Content Placeholder 2"/>
          <p:cNvSpPr>
            <a:spLocks noGrp="1"/>
          </p:cNvSpPr>
          <p:nvPr>
            <p:ph idx="16"/>
          </p:nvPr>
        </p:nvSpPr>
        <p:spPr>
          <a:xfrm>
            <a:off x="365760" y="5973001"/>
            <a:ext cx="8322628" cy="184666"/>
          </a:xfrm>
          <a:prstGeom prst="rect">
            <a:avLst/>
          </a:prstGeom>
        </p:spPr>
        <p:txBody>
          <a:bodyPr>
            <a:spAutoFit/>
          </a:bodyPr>
          <a:lstStyle>
            <a:lvl1pPr marL="0" indent="0">
              <a:buNone/>
              <a:defRPr sz="600" b="0" baseline="0">
                <a:solidFill>
                  <a:schemeClr val="accent1"/>
                </a:solidFill>
                <a:latin typeface="+mn-lt"/>
                <a:cs typeface="Helvetica Neue"/>
              </a:defRPr>
            </a:lvl1pPr>
          </a:lstStyle>
          <a:p>
            <a:pPr lvl="0"/>
            <a:r>
              <a:rPr lang="en-US"/>
              <a:t>Click to edit Master text styles</a:t>
            </a:r>
          </a:p>
        </p:txBody>
      </p:sp>
      <p:sp>
        <p:nvSpPr>
          <p:cNvPr id="6" name="Footer Placeholder 4">
            <a:extLst>
              <a:ext uri="{FF2B5EF4-FFF2-40B4-BE49-F238E27FC236}">
                <a16:creationId xmlns:a16="http://schemas.microsoft.com/office/drawing/2014/main" id="{B04284AB-7B93-418A-BC2C-D74C57B02933}"/>
              </a:ext>
            </a:extLst>
          </p:cNvPr>
          <p:cNvSpPr>
            <a:spLocks noGrp="1"/>
          </p:cNvSpPr>
          <p:nvPr>
            <p:ph type="ftr" sz="quarter" idx="17"/>
          </p:nvPr>
        </p:nvSpPr>
        <p:spPr/>
        <p:txBody>
          <a:bodyPr/>
          <a:lstStyle>
            <a:lvl1pPr>
              <a:defRPr/>
            </a:lvl1pPr>
          </a:lstStyle>
          <a:p>
            <a:pPr>
              <a:defRPr/>
            </a:pPr>
            <a:r>
              <a:rPr lang="en-US"/>
              <a:t>Energy Efficiency 101</a:t>
            </a:r>
            <a:endParaRPr lang="en-US" dirty="0"/>
          </a:p>
        </p:txBody>
      </p:sp>
      <p:sp>
        <p:nvSpPr>
          <p:cNvPr id="10" name="Slide Number Placeholder 5">
            <a:extLst>
              <a:ext uri="{FF2B5EF4-FFF2-40B4-BE49-F238E27FC236}">
                <a16:creationId xmlns:a16="http://schemas.microsoft.com/office/drawing/2014/main" id="{887E08BB-AD57-4E3C-BBBE-EF2DF9A12D3D}"/>
              </a:ext>
            </a:extLst>
          </p:cNvPr>
          <p:cNvSpPr>
            <a:spLocks noGrp="1"/>
          </p:cNvSpPr>
          <p:nvPr>
            <p:ph type="sldNum" sz="quarter" idx="18"/>
          </p:nvPr>
        </p:nvSpPr>
        <p:spPr/>
        <p:txBody>
          <a:bodyPr/>
          <a:lstStyle>
            <a:lvl1pPr>
              <a:defRPr/>
            </a:lvl1pPr>
          </a:lstStyle>
          <a:p>
            <a:fld id="{CE937639-5F69-4EED-AF50-043D1F36E699}" type="slidenum">
              <a:rPr lang="en-US" altLang="en-US"/>
              <a:pPr/>
              <a:t>‹#›</a:t>
            </a:fld>
            <a:endParaRPr lang="en-US" altLang="en-US"/>
          </a:p>
        </p:txBody>
      </p:sp>
    </p:spTree>
    <p:extLst>
      <p:ext uri="{BB962C8B-B14F-4D97-AF65-F5344CB8AC3E}">
        <p14:creationId xmlns:p14="http://schemas.microsoft.com/office/powerpoint/2010/main" val="185950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ubtitle, Imag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7"/>
          <p:cNvSpPr>
            <a:spLocks noGrp="1"/>
          </p:cNvSpPr>
          <p:nvPr>
            <p:ph type="pic" sz="quarter" idx="13"/>
          </p:nvPr>
        </p:nvSpPr>
        <p:spPr>
          <a:xfrm>
            <a:off x="6262689" y="1056801"/>
            <a:ext cx="2881312" cy="4800600"/>
          </a:xfrm>
        </p:spPr>
        <p:txBody>
          <a:bodyPr rtlCol="0">
            <a:normAutofit/>
          </a:bodyPr>
          <a:lstStyle>
            <a:lvl1pPr marL="0" indent="0">
              <a:buNone/>
              <a:defRPr sz="900" cap="all">
                <a:solidFill>
                  <a:schemeClr val="accent6"/>
                </a:solidFill>
              </a:defRPr>
            </a:lvl1pPr>
          </a:lstStyle>
          <a:p>
            <a:pPr lvl="0"/>
            <a:endParaRPr lang="en-US" noProof="0" dirty="0"/>
          </a:p>
        </p:txBody>
      </p:sp>
      <p:sp>
        <p:nvSpPr>
          <p:cNvPr id="8" name="Content Placeholder 2"/>
          <p:cNvSpPr>
            <a:spLocks noGrp="1"/>
          </p:cNvSpPr>
          <p:nvPr>
            <p:ph idx="14"/>
          </p:nvPr>
        </p:nvSpPr>
        <p:spPr>
          <a:xfrm>
            <a:off x="365760" y="1644544"/>
            <a:ext cx="5704840" cy="4116392"/>
          </a:xfrm>
          <a:prstGeom prst="rect">
            <a:avLst/>
          </a:prstGeom>
        </p:spPr>
        <p:txBody>
          <a:bodyPr/>
          <a:lstStyle>
            <a:lvl1pPr>
              <a:lnSpc>
                <a:spcPct val="100000"/>
              </a:lnSpc>
              <a:spcBef>
                <a:spcPts val="1050"/>
              </a:spcBef>
              <a:defRPr sz="1050"/>
            </a:lvl1pPr>
            <a:lvl2pPr>
              <a:lnSpc>
                <a:spcPct val="100000"/>
              </a:lnSpc>
              <a:spcBef>
                <a:spcPts val="900"/>
              </a:spcBef>
              <a:defRPr sz="900"/>
            </a:lvl2pPr>
            <a:lvl3pPr>
              <a:lnSpc>
                <a:spcPct val="100000"/>
              </a:lnSpc>
              <a:spcBef>
                <a:spcPts val="450"/>
              </a:spcBef>
              <a:defRPr sz="750"/>
            </a:lvl3pPr>
            <a:lvl4pPr>
              <a:lnSpc>
                <a:spcPct val="100000"/>
              </a:lnSpc>
              <a:spcBef>
                <a:spcPts val="300"/>
              </a:spcBef>
              <a:defRPr sz="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5"/>
          </p:nvPr>
        </p:nvSpPr>
        <p:spPr>
          <a:xfrm>
            <a:off x="365760" y="1021534"/>
            <a:ext cx="5704840" cy="765851"/>
          </a:xfrm>
          <a:prstGeom prst="rect">
            <a:avLst/>
          </a:prstGeom>
        </p:spPr>
        <p:txBody>
          <a:bodyPr>
            <a:spAutoFit/>
          </a:bodyPr>
          <a:lstStyle>
            <a:lvl1pPr marL="0" indent="0">
              <a:buNone/>
              <a:defRPr sz="1500" b="1">
                <a:solidFill>
                  <a:schemeClr val="accent2"/>
                </a:solidFill>
                <a:latin typeface="Helvetica Neue"/>
                <a:cs typeface="Helvetica Neue"/>
              </a:defRPr>
            </a:lvl1pPr>
          </a:lstStyle>
          <a:p>
            <a:pPr lvl="0"/>
            <a:r>
              <a:rPr lang="en-US"/>
              <a:t>Click to edit Master text styles</a:t>
            </a:r>
          </a:p>
          <a:p>
            <a:pPr lvl="1"/>
            <a:r>
              <a:rPr lang="en-US"/>
              <a:t>Second level</a:t>
            </a:r>
          </a:p>
        </p:txBody>
      </p:sp>
      <p:sp>
        <p:nvSpPr>
          <p:cNvPr id="6" name="Footer Placeholder 4">
            <a:extLst>
              <a:ext uri="{FF2B5EF4-FFF2-40B4-BE49-F238E27FC236}">
                <a16:creationId xmlns:a16="http://schemas.microsoft.com/office/drawing/2014/main" id="{F3DCB113-7B06-46F2-8104-16934FA31B2C}"/>
              </a:ext>
            </a:extLst>
          </p:cNvPr>
          <p:cNvSpPr>
            <a:spLocks noGrp="1"/>
          </p:cNvSpPr>
          <p:nvPr>
            <p:ph type="ftr" sz="quarter" idx="16"/>
          </p:nvPr>
        </p:nvSpPr>
        <p:spPr/>
        <p:txBody>
          <a:bodyPr/>
          <a:lstStyle>
            <a:lvl1pPr>
              <a:defRPr/>
            </a:lvl1pPr>
          </a:lstStyle>
          <a:p>
            <a:pPr>
              <a:defRPr/>
            </a:pPr>
            <a:r>
              <a:rPr lang="en-US"/>
              <a:t>Energy Efficiency 101</a:t>
            </a:r>
            <a:endParaRPr lang="en-US" dirty="0"/>
          </a:p>
        </p:txBody>
      </p:sp>
      <p:sp>
        <p:nvSpPr>
          <p:cNvPr id="10" name="Slide Number Placeholder 5">
            <a:extLst>
              <a:ext uri="{FF2B5EF4-FFF2-40B4-BE49-F238E27FC236}">
                <a16:creationId xmlns:a16="http://schemas.microsoft.com/office/drawing/2014/main" id="{54157442-C93A-44E4-979E-E559460D88A6}"/>
              </a:ext>
            </a:extLst>
          </p:cNvPr>
          <p:cNvSpPr>
            <a:spLocks noGrp="1"/>
          </p:cNvSpPr>
          <p:nvPr>
            <p:ph type="sldNum" sz="quarter" idx="17"/>
          </p:nvPr>
        </p:nvSpPr>
        <p:spPr/>
        <p:txBody>
          <a:bodyPr/>
          <a:lstStyle>
            <a:lvl1pPr>
              <a:defRPr/>
            </a:lvl1pPr>
          </a:lstStyle>
          <a:p>
            <a:fld id="{CC3673F7-7181-474C-B59A-A87230609E58}" type="slidenum">
              <a:rPr lang="en-US" altLang="en-US"/>
              <a:pPr/>
              <a:t>‹#›</a:t>
            </a:fld>
            <a:endParaRPr lang="en-US" altLang="en-US"/>
          </a:p>
        </p:txBody>
      </p:sp>
    </p:spTree>
    <p:extLst>
      <p:ext uri="{BB962C8B-B14F-4D97-AF65-F5344CB8AC3E}">
        <p14:creationId xmlns:p14="http://schemas.microsoft.com/office/powerpoint/2010/main" val="221541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6626"/>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944313"/>
            <a:ext cx="8229600" cy="591431"/>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457200" y="1805925"/>
            <a:ext cx="8229600" cy="411451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ctr">
              <a:defRPr sz="1000" b="0">
                <a:solidFill>
                  <a:schemeClr val="tx1"/>
                </a:solidFill>
                <a:latin typeface="Arial" pitchFamily="34" charset="0"/>
                <a:cs typeface="Arial" pitchFamily="34" charset="0"/>
              </a:defRPr>
            </a:lvl1pPr>
          </a:lstStyle>
          <a:p>
            <a:pPr algn="l"/>
            <a:r>
              <a:rPr lang="en-US" dirty="0" smtClean="0"/>
              <a:t>Footer (Title of Presentation)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b="0">
                <a:solidFill>
                  <a:schemeClr val="tx1"/>
                </a:solidFill>
                <a:latin typeface="Arial" panose="020B0604020202020204" pitchFamily="34" charset="0"/>
                <a:cs typeface="Arial" panose="020B0604020202020204" pitchFamily="34" charset="0"/>
              </a:defRPr>
            </a:lvl1pPr>
          </a:lstStyle>
          <a:p>
            <a:fld id="{4B8BC155-96A9-416C-9A6C-7FA79B5D88ED}" type="slidenum">
              <a:rPr lang="en-US" smtClean="0"/>
              <a:pPr/>
              <a:t>‹#›</a:t>
            </a:fld>
            <a:endParaRPr lang="en-US" dirty="0"/>
          </a:p>
        </p:txBody>
      </p:sp>
      <p:sp>
        <p:nvSpPr>
          <p:cNvPr id="9" name="TextBox 8"/>
          <p:cNvSpPr txBox="1"/>
          <p:nvPr userDrawn="1"/>
        </p:nvSpPr>
        <p:spPr>
          <a:xfrm>
            <a:off x="0" y="134779"/>
            <a:ext cx="9296400" cy="246221"/>
          </a:xfrm>
          <a:prstGeom prst="rect">
            <a:avLst/>
          </a:prstGeom>
          <a:noFill/>
        </p:spPr>
        <p:txBody>
          <a:bodyPr wrap="square" rtlCol="0">
            <a:spAutoFit/>
          </a:bodyPr>
          <a:lstStyle/>
          <a:p>
            <a:pPr algn="ctr"/>
            <a:r>
              <a:rPr lang="en-US" sz="1000" spc="1570" dirty="0" smtClean="0">
                <a:latin typeface="Arial" panose="020B0604020202020204" pitchFamily="34" charset="0"/>
                <a:cs typeface="Arial" panose="020B0604020202020204" pitchFamily="34" charset="0"/>
              </a:rPr>
              <a:t>BONNEVILLE</a:t>
            </a:r>
            <a:r>
              <a:rPr lang="en-US" sz="1000" spc="1570" baseline="0" dirty="0" smtClean="0">
                <a:latin typeface="Arial" panose="020B0604020202020204" pitchFamily="34" charset="0"/>
                <a:cs typeface="Arial" panose="020B0604020202020204" pitchFamily="34" charset="0"/>
              </a:rPr>
              <a:t> POWER ADMINISTRATION</a:t>
            </a:r>
            <a:endParaRPr lang="en-US" sz="1000" spc="157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0459623"/>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654" r:id="rId3"/>
    <p:sldLayoutId id="2147483696" r:id="rId4"/>
    <p:sldLayoutId id="2147483698" r:id="rId5"/>
    <p:sldLayoutId id="2147483650" r:id="rId6"/>
    <p:sldLayoutId id="2147483699" r:id="rId7"/>
    <p:sldLayoutId id="2147483700" r:id="rId8"/>
    <p:sldLayoutId id="2147483701" r:id="rId9"/>
    <p:sldLayoutId id="2147483702" r:id="rId10"/>
  </p:sldLayoutIdLst>
  <p:timing>
    <p:tnLst>
      <p:par>
        <p:cTn id="1" dur="indefinite" restart="never" nodeType="tmRoot"/>
      </p:par>
    </p:tnLst>
  </p:timing>
  <p:txStyles>
    <p:titleStyle>
      <a:lvl1pPr algn="l" defTabSz="914400" rtl="0" eaLnBrk="1" latinLnBrk="0" hangingPunct="1">
        <a:spcBef>
          <a:spcPct val="0"/>
        </a:spcBef>
        <a:buNone/>
        <a:defRPr sz="4000" b="1" kern="1200">
          <a:solidFill>
            <a:srgbClr val="0079C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rgbClr val="0079C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0079C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79C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79C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rgbClr val="0079C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8A923-6AF5-4DCE-948D-263A07BA4D53}" type="datetimeFigureOut">
              <a:rPr lang="en-US" smtClean="0"/>
              <a:t>3/24/2020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B654F-B615-44E0-B6B8-7C8B3AFAF829}" type="slidenum">
              <a:rPr lang="en-US" smtClean="0"/>
              <a:t>‹#›</a:t>
            </a:fld>
            <a:endParaRPr lang="en-US"/>
          </a:p>
        </p:txBody>
      </p:sp>
    </p:spTree>
    <p:extLst>
      <p:ext uri="{BB962C8B-B14F-4D97-AF65-F5344CB8AC3E}">
        <p14:creationId xmlns:p14="http://schemas.microsoft.com/office/powerpoint/2010/main" val="26238873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93601-8C53-4A4E-9325-E0288B2A41A3}" type="datetimeFigureOut">
              <a:rPr lang="en-US" smtClean="0"/>
              <a:t>3/24/2020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DD06C-63B5-4C70-A486-31AD6F791677}" type="slidenum">
              <a:rPr lang="en-US" smtClean="0"/>
              <a:t>‹#›</a:t>
            </a:fld>
            <a:endParaRPr lang="en-US"/>
          </a:p>
        </p:txBody>
      </p:sp>
    </p:spTree>
    <p:extLst>
      <p:ext uri="{BB962C8B-B14F-4D97-AF65-F5344CB8AC3E}">
        <p14:creationId xmlns:p14="http://schemas.microsoft.com/office/powerpoint/2010/main" val="76703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54833-5CF2-497C-8B55-0B91E78454F6}" type="datetimeFigureOut">
              <a:rPr lang="en-US" smtClean="0"/>
              <a:t>3/24/2020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22E4A-59C1-4463-87A2-9D70816548FB}" type="slidenum">
              <a:rPr lang="en-US" smtClean="0"/>
              <a:t>‹#›</a:t>
            </a:fld>
            <a:endParaRPr lang="en-US"/>
          </a:p>
        </p:txBody>
      </p:sp>
    </p:spTree>
    <p:extLst>
      <p:ext uri="{BB962C8B-B14F-4D97-AF65-F5344CB8AC3E}">
        <p14:creationId xmlns:p14="http://schemas.microsoft.com/office/powerpoint/2010/main" val="859786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10.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hyperlink" Target="https://www.bpa.gov/EE/Utility/marketing/Pages/default.aspx" TargetMode="External"/><Relationship Id="rId2" Type="http://schemas.openxmlformats.org/officeDocument/2006/relationships/hyperlink" Target="https://marcomcentral.app.pti.com/Bonneville_Power_Administration/bpa/login.aspx?company_id=18715" TargetMode="Externa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200400"/>
            <a:ext cx="8534400" cy="2895600"/>
          </a:xfrm>
        </p:spPr>
        <p:txBody>
          <a:bodyPr>
            <a:noAutofit/>
          </a:bodyPr>
          <a:lstStyle/>
          <a:p>
            <a:r>
              <a:rPr lang="en-US" sz="3200" b="1" dirty="0" smtClean="0"/>
              <a:t>Instructions: </a:t>
            </a:r>
          </a:p>
          <a:p>
            <a:r>
              <a:rPr lang="en-US" sz="2000" dirty="0" smtClean="0"/>
              <a:t>This is a customizable slide deck to present a general overview of BPA’s energy efficiency program and the value energy efficiency can provide to a customer utility. </a:t>
            </a:r>
            <a:r>
              <a:rPr lang="en-US" sz="2000" dirty="0"/>
              <a:t>Please save a local file on your computer. If </a:t>
            </a:r>
            <a:r>
              <a:rPr lang="en-US" sz="2000" dirty="0" smtClean="0"/>
              <a:t>you are seeking additional content or assistance with customization, please contact your </a:t>
            </a:r>
            <a:r>
              <a:rPr lang="en-US" sz="2000" dirty="0" smtClean="0"/>
              <a:t>Energy Efficiency Representative</a:t>
            </a:r>
            <a:r>
              <a:rPr lang="en-US" sz="2000" dirty="0" smtClean="0"/>
              <a:t>. </a:t>
            </a:r>
            <a:endParaRPr lang="en-US" sz="2000" dirty="0"/>
          </a:p>
        </p:txBody>
      </p:sp>
    </p:spTree>
    <p:extLst>
      <p:ext uri="{BB962C8B-B14F-4D97-AF65-F5344CB8AC3E}">
        <p14:creationId xmlns:p14="http://schemas.microsoft.com/office/powerpoint/2010/main" val="4163478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descr="https://internal.bud.bpa.gov/News/NewsAnnouncements/PublishingImages/2015/EE/EE%20-%20Infographic%20FEB%202015_Lg.jpg">
            <a:extLst>
              <a:ext uri="{FF2B5EF4-FFF2-40B4-BE49-F238E27FC236}">
                <a16:creationId xmlns:a16="http://schemas.microsoft.com/office/drawing/2014/main" id="{8DF7B95D-60D1-43CA-BDDC-83DA89092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6" t="25020" r="4044" b="4924"/>
          <a:stretch>
            <a:fillRect/>
          </a:stretch>
        </p:blipFill>
        <p:spPr bwMode="auto">
          <a:xfrm>
            <a:off x="-10288191" y="1322786"/>
            <a:ext cx="5875735" cy="336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a:extLst>
              <a:ext uri="{FF2B5EF4-FFF2-40B4-BE49-F238E27FC236}">
                <a16:creationId xmlns:a16="http://schemas.microsoft.com/office/drawing/2014/main" id="{9E302EE0-5041-4A2E-B5A9-600DA0CEA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6" t="1642" r="1782" b="2263"/>
          <a:stretch>
            <a:fillRect/>
          </a:stretch>
        </p:blipFill>
        <p:spPr bwMode="auto">
          <a:xfrm>
            <a:off x="2522210" y="2146751"/>
            <a:ext cx="4248067" cy="367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700" dirty="0">
                <a:latin typeface="Arial" panose="020B0604020202020204" pitchFamily="34" charset="0"/>
                <a:cs typeface="Arial" panose="020B0604020202020204" pitchFamily="34" charset="0"/>
              </a:rPr>
              <a:t>BPA’S ROLE IN ENERGY EFFICIENCY</a:t>
            </a:r>
          </a:p>
        </p:txBody>
      </p:sp>
      <p:sp>
        <p:nvSpPr>
          <p:cNvPr id="8"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5192675" cy="276999"/>
          </a:xfrm>
          <a:prstGeom prst="rect">
            <a:avLst/>
          </a:prstGeom>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500" dirty="0">
                <a:solidFill>
                  <a:schemeClr val="accent6"/>
                </a:solidFill>
                <a:latin typeface="Arial" panose="020B0604020202020204" pitchFamily="34" charset="0"/>
                <a:ea typeface="SimHei" panose="02010609060101010101" pitchFamily="49" charset="-122"/>
                <a:cs typeface="Arial" panose="020B0604020202020204" pitchFamily="34" charset="0"/>
              </a:rPr>
              <a:t>The Programmatic Energy-Efficiency Process:</a:t>
            </a:r>
          </a:p>
        </p:txBody>
      </p:sp>
    </p:spTree>
    <p:extLst>
      <p:ext uri="{BB962C8B-B14F-4D97-AF65-F5344CB8AC3E}">
        <p14:creationId xmlns:p14="http://schemas.microsoft.com/office/powerpoint/2010/main" val="2760390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61344" y="2208285"/>
            <a:ext cx="6634162" cy="3520677"/>
            <a:chOff x="1660526" y="1439864"/>
            <a:chExt cx="8845549" cy="4694236"/>
          </a:xfrm>
        </p:grpSpPr>
        <p:sp>
          <p:nvSpPr>
            <p:cNvPr id="8" name="Rectangle 7">
              <a:extLst>
                <a:ext uri="{FF2B5EF4-FFF2-40B4-BE49-F238E27FC236}">
                  <a16:creationId xmlns:a16="http://schemas.microsoft.com/office/drawing/2014/main" id="{20F18D01-0F7C-4EF6-BF9F-EF9E2A56E7C4}"/>
                </a:ext>
              </a:extLst>
            </p:cNvPr>
            <p:cNvSpPr/>
            <p:nvPr/>
          </p:nvSpPr>
          <p:spPr>
            <a:xfrm>
              <a:off x="1754188" y="3224214"/>
              <a:ext cx="2578100" cy="100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350" dirty="0">
                  <a:solidFill>
                    <a:srgbClr val="002060"/>
                  </a:solidFill>
                  <a:latin typeface="Arial" panose="020B0604020202020204" pitchFamily="34" charset="0"/>
                  <a:cs typeface="Arial" panose="020B0604020202020204" pitchFamily="34" charset="0"/>
                </a:rPr>
                <a:t>New technologies</a:t>
              </a:r>
            </a:p>
            <a:p>
              <a:pPr algn="ctr" eaLnBrk="1" hangingPunct="1">
                <a:defRPr/>
              </a:pPr>
              <a:r>
                <a:rPr lang="en-US" sz="1350" dirty="0">
                  <a:solidFill>
                    <a:srgbClr val="002060"/>
                  </a:solidFill>
                  <a:latin typeface="Arial" panose="020B0604020202020204" pitchFamily="34" charset="0"/>
                  <a:cs typeface="Arial" panose="020B0604020202020204" pitchFamily="34" charset="0"/>
                </a:rPr>
                <a:t>Measure development</a:t>
              </a:r>
            </a:p>
            <a:p>
              <a:pPr algn="ctr" eaLnBrk="1" hangingPunct="1">
                <a:defRPr/>
              </a:pPr>
              <a:r>
                <a:rPr lang="en-US" sz="1350" dirty="0">
                  <a:solidFill>
                    <a:srgbClr val="002060"/>
                  </a:solidFill>
                  <a:latin typeface="Arial" panose="020B0604020202020204" pitchFamily="34" charset="0"/>
                  <a:cs typeface="Arial" panose="020B0604020202020204" pitchFamily="34" charset="0"/>
                </a:rPr>
                <a:t>Savings robustness</a:t>
              </a:r>
            </a:p>
          </p:txBody>
        </p:sp>
        <p:sp>
          <p:nvSpPr>
            <p:cNvPr id="9" name="Rectangle 8">
              <a:extLst>
                <a:ext uri="{FF2B5EF4-FFF2-40B4-BE49-F238E27FC236}">
                  <a16:creationId xmlns:a16="http://schemas.microsoft.com/office/drawing/2014/main" id="{A5641C36-994D-4DE9-8292-504C3ABAE810}"/>
                </a:ext>
              </a:extLst>
            </p:cNvPr>
            <p:cNvSpPr/>
            <p:nvPr/>
          </p:nvSpPr>
          <p:spPr>
            <a:xfrm>
              <a:off x="6829425" y="3752851"/>
              <a:ext cx="3676650" cy="11350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350" dirty="0">
                  <a:solidFill>
                    <a:srgbClr val="002060"/>
                  </a:solidFill>
                  <a:latin typeface="Arial" panose="020B0604020202020204" pitchFamily="34" charset="0"/>
                  <a:cs typeface="Arial" panose="020B0604020202020204" pitchFamily="34" charset="0"/>
                </a:rPr>
                <a:t>Menu of programs &amp; measures</a:t>
              </a:r>
            </a:p>
            <a:p>
              <a:pPr algn="ctr" eaLnBrk="1" hangingPunct="1">
                <a:defRPr/>
              </a:pPr>
              <a:r>
                <a:rPr lang="en-US" sz="1350" dirty="0">
                  <a:solidFill>
                    <a:srgbClr val="002060"/>
                  </a:solidFill>
                  <a:latin typeface="Arial" panose="020B0604020202020204" pitchFamily="34" charset="0"/>
                  <a:cs typeface="Arial" panose="020B0604020202020204" pitchFamily="34" charset="0"/>
                </a:rPr>
                <a:t>Trade Ally Networks</a:t>
              </a:r>
            </a:p>
            <a:p>
              <a:pPr algn="ctr" eaLnBrk="1" hangingPunct="1">
                <a:defRPr/>
              </a:pPr>
              <a:r>
                <a:rPr lang="en-US" sz="1350" dirty="0">
                  <a:solidFill>
                    <a:srgbClr val="002060"/>
                  </a:solidFill>
                  <a:latin typeface="Arial" panose="020B0604020202020204" pitchFamily="34" charset="0"/>
                  <a:cs typeface="Arial" panose="020B0604020202020204" pitchFamily="34" charset="0"/>
                </a:rPr>
                <a:t>Engineering technical support</a:t>
              </a:r>
            </a:p>
          </p:txBody>
        </p:sp>
        <p:sp>
          <p:nvSpPr>
            <p:cNvPr id="10" name="Rectangle 9">
              <a:extLst>
                <a:ext uri="{FF2B5EF4-FFF2-40B4-BE49-F238E27FC236}">
                  <a16:creationId xmlns:a16="http://schemas.microsoft.com/office/drawing/2014/main" id="{72B652E3-5885-4994-91CA-463B5C588A12}"/>
                </a:ext>
              </a:extLst>
            </p:cNvPr>
            <p:cNvSpPr/>
            <p:nvPr/>
          </p:nvSpPr>
          <p:spPr>
            <a:xfrm>
              <a:off x="1660526" y="5219700"/>
              <a:ext cx="2765425"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350" dirty="0">
                  <a:solidFill>
                    <a:srgbClr val="002060"/>
                  </a:solidFill>
                  <a:latin typeface="Arial" panose="020B0604020202020204" pitchFamily="34" charset="0"/>
                  <a:cs typeface="Arial" panose="020B0604020202020204" pitchFamily="34" charset="0"/>
                </a:rPr>
                <a:t>Momentum savings</a:t>
              </a:r>
            </a:p>
            <a:p>
              <a:pPr algn="ctr" eaLnBrk="1" hangingPunct="1">
                <a:defRPr/>
              </a:pPr>
              <a:r>
                <a:rPr lang="en-US" sz="1350" dirty="0">
                  <a:solidFill>
                    <a:srgbClr val="002060"/>
                  </a:solidFill>
                  <a:latin typeface="Arial" panose="020B0604020202020204" pitchFamily="34" charset="0"/>
                  <a:cs typeface="Arial" panose="020B0604020202020204" pitchFamily="34" charset="0"/>
                </a:rPr>
                <a:t>Regional advocacy</a:t>
              </a:r>
            </a:p>
            <a:p>
              <a:pPr algn="ctr" eaLnBrk="1" hangingPunct="1">
                <a:defRPr/>
              </a:pPr>
              <a:r>
                <a:rPr lang="en-US" sz="1350" dirty="0">
                  <a:solidFill>
                    <a:srgbClr val="002060"/>
                  </a:solidFill>
                  <a:latin typeface="Arial" panose="020B0604020202020204" pitchFamily="34" charset="0"/>
                  <a:cs typeface="Arial" panose="020B0604020202020204" pitchFamily="34" charset="0"/>
                </a:rPr>
                <a:t>Codes and standards</a:t>
              </a:r>
            </a:p>
          </p:txBody>
        </p:sp>
        <p:pic>
          <p:nvPicPr>
            <p:cNvPr id="21511" name="Picture 10">
              <a:extLst>
                <a:ext uri="{FF2B5EF4-FFF2-40B4-BE49-F238E27FC236}">
                  <a16:creationId xmlns:a16="http://schemas.microsoft.com/office/drawing/2014/main" id="{7A9609E1-C95B-4E00-8CAA-B90751AD25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8713" y="1439864"/>
              <a:ext cx="4310062"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0BC1A1A-4AF4-4E42-B928-D3BC9BEA1CC1}"/>
                </a:ext>
              </a:extLst>
            </p:cNvPr>
            <p:cNvCxnSpPr/>
            <p:nvPr/>
          </p:nvCxnSpPr>
          <p:spPr>
            <a:xfrm>
              <a:off x="4425950" y="3727450"/>
              <a:ext cx="865188"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33C43E0-4992-42F5-8869-49DA30DC5C24}"/>
                </a:ext>
              </a:extLst>
            </p:cNvPr>
            <p:cNvCxnSpPr/>
            <p:nvPr/>
          </p:nvCxnSpPr>
          <p:spPr>
            <a:xfrm>
              <a:off x="4084638" y="5599113"/>
              <a:ext cx="8636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EDADB73-3703-4568-AF3F-7E094237D0BD}"/>
                </a:ext>
              </a:extLst>
            </p:cNvPr>
            <p:cNvCxnSpPr/>
            <p:nvPr/>
          </p:nvCxnSpPr>
          <p:spPr>
            <a:xfrm>
              <a:off x="6397625" y="4368800"/>
              <a:ext cx="86360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4"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700" dirty="0">
                <a:latin typeface="Arial" panose="020B0604020202020204" pitchFamily="34" charset="0"/>
                <a:cs typeface="Arial" panose="020B0604020202020204" pitchFamily="34" charset="0"/>
              </a:rPr>
              <a:t>BPA’S ROLE IN ENERGY EFFICIENCY</a:t>
            </a:r>
          </a:p>
        </p:txBody>
      </p:sp>
      <p:sp>
        <p:nvSpPr>
          <p:cNvPr id="15"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5192675" cy="276999"/>
          </a:xfrm>
          <a:prstGeom prst="rect">
            <a:avLst/>
          </a:prstGeom>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500" dirty="0">
                <a:solidFill>
                  <a:schemeClr val="accent6"/>
                </a:solidFill>
                <a:latin typeface="Arial" panose="020B0604020202020204" pitchFamily="34" charset="0"/>
                <a:ea typeface="SimHei" panose="02010609060101010101" pitchFamily="49" charset="-122"/>
                <a:cs typeface="Arial" panose="020B0604020202020204" pitchFamily="34" charset="0"/>
              </a:rPr>
              <a:t>The Energy Efficiency Value Stream:</a:t>
            </a:r>
          </a:p>
        </p:txBody>
      </p:sp>
    </p:spTree>
    <p:extLst>
      <p:ext uri="{BB962C8B-B14F-4D97-AF65-F5344CB8AC3E}">
        <p14:creationId xmlns:p14="http://schemas.microsoft.com/office/powerpoint/2010/main" val="3872398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CD469B-FF80-4703-A197-4BCB17439025}"/>
              </a:ext>
            </a:extLst>
          </p:cNvPr>
          <p:cNvPicPr>
            <a:picLocks noGrp="1" noChangeAspect="1"/>
          </p:cNvPicPr>
          <p:nvPr/>
        </p:nvPicPr>
        <p:blipFill>
          <a:blip r:embed="rId2">
            <a:extLst>
              <a:ext uri="{28A0092B-C50C-407E-A947-70E740481C1C}">
                <a14:useLocalDpi xmlns:a14="http://schemas.microsoft.com/office/drawing/2010/main" val="0"/>
              </a:ext>
            </a:extLst>
          </a:blip>
          <a:srcRect t="-10361" b="-10361"/>
          <a:stretch>
            <a:fillRect/>
          </a:stretch>
        </p:blipFill>
        <p:spPr bwMode="auto">
          <a:xfrm>
            <a:off x="6666615" y="2386250"/>
            <a:ext cx="1869252" cy="7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B0E849E-9B41-423E-95E2-1313638F7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590" y="3870268"/>
            <a:ext cx="1482904" cy="1336136"/>
          </a:xfrm>
          <a:prstGeom prst="rect">
            <a:avLst/>
          </a:prstGeom>
        </p:spPr>
      </p:pic>
      <p:sp>
        <p:nvSpPr>
          <p:cNvPr id="13"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700" dirty="0">
                <a:latin typeface="Arial" panose="020B0604020202020204" pitchFamily="34" charset="0"/>
                <a:cs typeface="Arial" panose="020B0604020202020204" pitchFamily="34" charset="0"/>
              </a:rPr>
              <a:t>THE VALIDATION OF SAVINGS</a:t>
            </a:r>
          </a:p>
        </p:txBody>
      </p:sp>
      <p:sp>
        <p:nvSpPr>
          <p:cNvPr id="14"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5192675" cy="276999"/>
          </a:xfrm>
          <a:prstGeom prst="rect">
            <a:avLst/>
          </a:prstGeom>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500" dirty="0">
                <a:solidFill>
                  <a:schemeClr val="accent6"/>
                </a:solidFill>
                <a:latin typeface="Arial" panose="020B0604020202020204" pitchFamily="34" charset="0"/>
                <a:ea typeface="SimHei" panose="02010609060101010101" pitchFamily="49" charset="-122"/>
                <a:cs typeface="Arial" panose="020B0604020202020204" pitchFamily="34" charset="0"/>
              </a:rPr>
              <a:t>Is it Real?</a:t>
            </a:r>
          </a:p>
        </p:txBody>
      </p:sp>
      <p:sp>
        <p:nvSpPr>
          <p:cNvPr id="15"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713184" y="2335022"/>
            <a:ext cx="55307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The Regional Technical Forum is a group created at the direction of Congress, that establishes savings for energy-efficiency measures, creates installation standards, establishes measurement and verification protocols, market research standards and evaluation protocols. All of this work is based on rigorous empirical research. </a:t>
            </a:r>
          </a:p>
          <a:p>
            <a:pPr marL="214313" indent="-214313">
              <a:buFont typeface="Arial" panose="020B0604020202020204" pitchFamily="34" charset="0"/>
              <a:buChar char="•"/>
            </a:pPr>
            <a:endParaRPr lang="en-US" altLang="en-US" sz="1200" dirty="0">
              <a:latin typeface="Arial" panose="020B0604020202020204" pitchFamily="34" charset="0"/>
              <a:cs typeface="Arial" panose="020B0604020202020204" pitchFamily="34" charset="0"/>
            </a:endParaRPr>
          </a:p>
          <a:p>
            <a:pPr eaLnBrk="1" hangingPunct="1"/>
            <a:endParaRPr lang="en-US" altLang="en-US" sz="1200" dirty="0">
              <a:latin typeface="Arial" panose="020B0604020202020204" pitchFamily="34" charset="0"/>
              <a:cs typeface="Arial" panose="020B0604020202020204" pitchFamily="34" charset="0"/>
            </a:endParaRPr>
          </a:p>
          <a:p>
            <a:pPr eaLnBrk="1" hangingPunct="1"/>
            <a:endParaRPr lang="en-US" altLang="en-US" sz="1200" dirty="0">
              <a:latin typeface="Arial" panose="020B0604020202020204" pitchFamily="34" charset="0"/>
              <a:cs typeface="Arial" panose="020B0604020202020204" pitchFamily="34" charset="0"/>
            </a:endParaRPr>
          </a:p>
          <a:p>
            <a:pPr eaLnBrk="1" hangingPunct="1"/>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BPA requires rigorous evaluation, measurement and verification of the custom projects we support to ensure the region can count on the savings we claim. BPA also performs regular program evaluations to determine the effectiveness of its energy-efficiency portfolio.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665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534446-A5F2-4DF7-9D7A-AE8C8ADA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354" y="2132862"/>
            <a:ext cx="2390996" cy="229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700" dirty="0">
                <a:latin typeface="Arial" panose="020B0604020202020204" pitchFamily="34" charset="0"/>
                <a:cs typeface="Arial" panose="020B0604020202020204" pitchFamily="34" charset="0"/>
              </a:rPr>
              <a:t>WORKING WITH UTILITIES</a:t>
            </a:r>
          </a:p>
        </p:txBody>
      </p:sp>
      <p:sp>
        <p:nvSpPr>
          <p:cNvPr id="10"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5192675" cy="276999"/>
          </a:xfrm>
          <a:prstGeom prst="rect">
            <a:avLst/>
          </a:prstGeom>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500" dirty="0">
                <a:solidFill>
                  <a:schemeClr val="accent6"/>
                </a:solidFill>
                <a:latin typeface="Arial" panose="020B0604020202020204" pitchFamily="34" charset="0"/>
                <a:ea typeface="SimHei" panose="02010609060101010101" pitchFamily="49" charset="-122"/>
                <a:cs typeface="Arial" panose="020B0604020202020204" pitchFamily="34" charset="0"/>
              </a:rPr>
              <a:t>Collaboration is Key</a:t>
            </a:r>
          </a:p>
        </p:txBody>
      </p:sp>
      <p:sp>
        <p:nvSpPr>
          <p:cNvPr id="11"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713184" y="2335023"/>
            <a:ext cx="503637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BPA relies on its customer utilities to execute energy-efficiency programs.</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Utilities offer the programs and measures that are right for their customers.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Utilities largely control the funding to support energy-efficiency programs.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532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2700" dirty="0">
                <a:solidFill>
                  <a:prstClr val="black"/>
                </a:solidFill>
                <a:latin typeface="Arial" panose="020B0604020202020204" pitchFamily="34" charset="0"/>
                <a:cs typeface="Arial" panose="020B0604020202020204" pitchFamily="34" charset="0"/>
              </a:rPr>
              <a:t>BPA EE Programs</a:t>
            </a:r>
          </a:p>
        </p:txBody>
      </p:sp>
      <p:sp>
        <p:nvSpPr>
          <p:cNvPr id="10"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5192675" cy="276999"/>
          </a:xfrm>
          <a:prstGeom prst="rect">
            <a:avLst/>
          </a:prstGeom>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defRPr/>
            </a:pPr>
            <a:r>
              <a:rPr lang="en-US" altLang="en-US" sz="1500" dirty="0">
                <a:solidFill>
                  <a:srgbClr val="70AD47"/>
                </a:solidFill>
                <a:latin typeface="Arial" panose="020B0604020202020204" pitchFamily="34" charset="0"/>
                <a:ea typeface="SimHei" panose="02010609060101010101" pitchFamily="49" charset="-122"/>
                <a:cs typeface="Arial" panose="020B0604020202020204" pitchFamily="34" charset="0"/>
              </a:rPr>
              <a:t>Program Sectors</a:t>
            </a:r>
          </a:p>
        </p:txBody>
      </p:sp>
      <p:sp>
        <p:nvSpPr>
          <p:cNvPr id="11"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713184" y="2335022"/>
            <a:ext cx="5036372" cy="351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14313" indent="-214313">
              <a:spcBef>
                <a:spcPts val="450"/>
              </a:spcBef>
              <a:spcAft>
                <a:spcPts val="450"/>
              </a:spcAft>
              <a:buFont typeface="Arial" panose="020B0604020202020204" pitchFamily="34" charset="0"/>
              <a:buChar char="•"/>
            </a:pPr>
            <a:r>
              <a:rPr lang="en-US" sz="1200" dirty="0">
                <a:latin typeface="Arial" panose="020B0604020202020204" pitchFamily="34" charset="0"/>
                <a:cs typeface="Arial" panose="020B0604020202020204" pitchFamily="34" charset="0"/>
              </a:rPr>
              <a:t>Residential: Single-family, multifamily, and manufactured homes. </a:t>
            </a:r>
          </a:p>
          <a:p>
            <a:pPr marL="214313" indent="-214313">
              <a:spcBef>
                <a:spcPts val="450"/>
              </a:spcBef>
              <a:spcAft>
                <a:spcPts val="450"/>
              </a:spcAft>
              <a:buFont typeface="Arial" panose="020B0604020202020204" pitchFamily="34" charset="0"/>
              <a:buChar char="•"/>
            </a:pPr>
            <a:r>
              <a:rPr lang="en-US" sz="1200" dirty="0">
                <a:latin typeface="Arial" panose="020B0604020202020204" pitchFamily="34" charset="0"/>
                <a:cs typeface="Arial" panose="020B0604020202020204" pitchFamily="34" charset="0"/>
              </a:rPr>
              <a:t>Commercial: Businesses, institutional buildings, miscellaneous end-uses. </a:t>
            </a:r>
          </a:p>
          <a:p>
            <a:pPr marL="214313" indent="-214313">
              <a:spcBef>
                <a:spcPts val="450"/>
              </a:spcBef>
              <a:spcAft>
                <a:spcPts val="450"/>
              </a:spcAft>
              <a:buFont typeface="Arial" panose="020B0604020202020204" pitchFamily="34" charset="0"/>
              <a:buChar char="•"/>
            </a:pPr>
            <a:r>
              <a:rPr lang="en-US" sz="1200" dirty="0">
                <a:latin typeface="Arial" panose="020B0604020202020204" pitchFamily="34" charset="0"/>
                <a:cs typeface="Arial" panose="020B0604020202020204" pitchFamily="34" charset="0"/>
              </a:rPr>
              <a:t>Industrial: Manufacturing, municipal utility services. </a:t>
            </a:r>
          </a:p>
          <a:p>
            <a:pPr marL="214313" indent="-214313">
              <a:spcBef>
                <a:spcPts val="450"/>
              </a:spcBef>
              <a:spcAft>
                <a:spcPts val="450"/>
              </a:spcAft>
              <a:buFont typeface="Arial" panose="020B0604020202020204" pitchFamily="34" charset="0"/>
              <a:buChar char="•"/>
            </a:pPr>
            <a:r>
              <a:rPr lang="en-US" sz="1200" dirty="0">
                <a:latin typeface="Arial" panose="020B0604020202020204" pitchFamily="34" charset="0"/>
                <a:cs typeface="Arial" panose="020B0604020202020204" pitchFamily="34" charset="0"/>
              </a:rPr>
              <a:t>Agricultural: Irrigation, on-farm production, aquaculture, dairies. </a:t>
            </a:r>
          </a:p>
          <a:p>
            <a:pPr marL="214313" indent="-214313">
              <a:spcBef>
                <a:spcPts val="450"/>
              </a:spcBef>
              <a:spcAft>
                <a:spcPts val="450"/>
              </a:spcAft>
              <a:buFont typeface="Arial" panose="020B0604020202020204" pitchFamily="34" charset="0"/>
              <a:buChar char="•"/>
            </a:pPr>
            <a:r>
              <a:rPr lang="en-US" sz="1200" dirty="0">
                <a:latin typeface="Arial" panose="020B0604020202020204" pitchFamily="34" charset="0"/>
                <a:cs typeface="Arial" panose="020B0604020202020204" pitchFamily="34" charset="0"/>
              </a:rPr>
              <a:t>Multisector: Nonresidential lighting systems, other miscellaneous end-uses. </a:t>
            </a:r>
          </a:p>
          <a:p>
            <a:pPr marL="214313" indent="-214313">
              <a:spcBef>
                <a:spcPts val="450"/>
              </a:spcBef>
              <a:spcAft>
                <a:spcPts val="450"/>
              </a:spcAft>
              <a:buFont typeface="Arial" panose="020B0604020202020204" pitchFamily="34" charset="0"/>
              <a:buChar char="•"/>
            </a:pPr>
            <a:r>
              <a:rPr lang="en-US" sz="1200" dirty="0">
                <a:latin typeface="Arial" panose="020B0604020202020204" pitchFamily="34" charset="0"/>
                <a:cs typeface="Arial" panose="020B0604020202020204" pitchFamily="34" charset="0"/>
              </a:rPr>
              <a:t>Utility Distribution: Electric utility owned/operated equipment and facilities. </a:t>
            </a:r>
          </a:p>
          <a:p>
            <a:pPr marL="214313" indent="-214313">
              <a:spcBef>
                <a:spcPts val="450"/>
              </a:spcBef>
              <a:spcAft>
                <a:spcPts val="450"/>
              </a:spcAft>
              <a:buFont typeface="Arial" panose="020B0604020202020204" pitchFamily="34" charset="0"/>
              <a:buChar char="•"/>
            </a:pPr>
            <a:r>
              <a:rPr lang="en-US" sz="1200" dirty="0">
                <a:latin typeface="Arial" panose="020B0604020202020204" pitchFamily="34" charset="0"/>
                <a:cs typeface="Arial" panose="020B0604020202020204" pitchFamily="34" charset="0"/>
              </a:rPr>
              <a:t>Federal: A BPA program that assists federal agencies that are either served by BPA directly or through a utility, to reduce their energy consumption. </a:t>
            </a:r>
          </a:p>
          <a:p>
            <a:pPr defTabSz="685800">
              <a:defRPr/>
            </a:pPr>
            <a:r>
              <a:rPr lang="en-US" altLang="en-US" sz="1200" dirty="0">
                <a:solidFill>
                  <a:srgbClr val="4472C4"/>
                </a:solidFill>
                <a:latin typeface="Arial" panose="020B0604020202020204" pitchFamily="34" charset="0"/>
                <a:cs typeface="Arial" panose="020B0604020202020204" pitchFamily="34" charset="0"/>
              </a:rPr>
              <a:t/>
            </a:r>
            <a:br>
              <a:rPr lang="en-US" altLang="en-US" sz="1200" dirty="0">
                <a:solidFill>
                  <a:srgbClr val="4472C4"/>
                </a:solidFill>
                <a:latin typeface="Arial" panose="020B0604020202020204" pitchFamily="34" charset="0"/>
                <a:cs typeface="Arial" panose="020B0604020202020204" pitchFamily="34" charset="0"/>
              </a:rPr>
            </a:br>
            <a:endParaRPr lang="en-US" altLang="en-US" sz="1200" dirty="0">
              <a:solidFill>
                <a:srgbClr val="4472C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555" y="1517988"/>
            <a:ext cx="1406585" cy="9536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141" y="1584900"/>
            <a:ext cx="1935665" cy="9353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516" y="2512159"/>
            <a:ext cx="1233625" cy="10250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2382" y="2549443"/>
            <a:ext cx="1443180" cy="97512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6637" y="3729650"/>
            <a:ext cx="1145381" cy="135955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9558" y="3591334"/>
            <a:ext cx="927407" cy="1497874"/>
          </a:xfrm>
          <a:prstGeom prst="rect">
            <a:avLst/>
          </a:prstGeom>
        </p:spPr>
      </p:pic>
    </p:spTree>
    <p:extLst>
      <p:ext uri="{BB962C8B-B14F-4D97-AF65-F5344CB8AC3E}">
        <p14:creationId xmlns:p14="http://schemas.microsoft.com/office/powerpoint/2010/main" val="2061367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8B6DD4-391B-4E2E-BD52-1CC62A272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428" y="2133333"/>
            <a:ext cx="1939922" cy="1412263"/>
          </a:xfrm>
          <a:prstGeom prst="rect">
            <a:avLst/>
          </a:prstGeom>
        </p:spPr>
      </p:pic>
      <p:pic>
        <p:nvPicPr>
          <p:cNvPr id="12" name="Picture 11">
            <a:extLst>
              <a:ext uri="{FF2B5EF4-FFF2-40B4-BE49-F238E27FC236}">
                <a16:creationId xmlns:a16="http://schemas.microsoft.com/office/drawing/2014/main" id="{82B587C9-4AB5-4641-82FF-E7EC1B49C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84" y="4135969"/>
            <a:ext cx="1282649" cy="1282649"/>
          </a:xfrm>
          <a:prstGeom prst="rect">
            <a:avLst/>
          </a:prstGeom>
        </p:spPr>
      </p:pic>
      <p:pic>
        <p:nvPicPr>
          <p:cNvPr id="14" name="Picture 13">
            <a:extLst>
              <a:ext uri="{FF2B5EF4-FFF2-40B4-BE49-F238E27FC236}">
                <a16:creationId xmlns:a16="http://schemas.microsoft.com/office/drawing/2014/main" id="{0AA6DDC7-0C92-47D5-B8EF-75B26F38D9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905" y="4135969"/>
            <a:ext cx="1282649" cy="1282649"/>
          </a:xfrm>
          <a:prstGeom prst="rect">
            <a:avLst/>
          </a:prstGeom>
        </p:spPr>
      </p:pic>
      <p:pic>
        <p:nvPicPr>
          <p:cNvPr id="16" name="Picture 15">
            <a:extLst>
              <a:ext uri="{FF2B5EF4-FFF2-40B4-BE49-F238E27FC236}">
                <a16:creationId xmlns:a16="http://schemas.microsoft.com/office/drawing/2014/main" id="{C35F6A30-1432-4883-9422-DE8CCE0E97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8126" y="4135969"/>
            <a:ext cx="1282649" cy="1282649"/>
          </a:xfrm>
          <a:prstGeom prst="rect">
            <a:avLst/>
          </a:prstGeom>
        </p:spPr>
      </p:pic>
      <p:pic>
        <p:nvPicPr>
          <p:cNvPr id="18" name="Picture 17">
            <a:extLst>
              <a:ext uri="{FF2B5EF4-FFF2-40B4-BE49-F238E27FC236}">
                <a16:creationId xmlns:a16="http://schemas.microsoft.com/office/drawing/2014/main" id="{83D339C9-6EA5-4ED5-9139-A6AD6B1C7E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346" y="4135969"/>
            <a:ext cx="1282649" cy="1282649"/>
          </a:xfrm>
          <a:prstGeom prst="rect">
            <a:avLst/>
          </a:prstGeom>
        </p:spPr>
      </p:pic>
      <p:pic>
        <p:nvPicPr>
          <p:cNvPr id="20" name="Picture 19">
            <a:extLst>
              <a:ext uri="{FF2B5EF4-FFF2-40B4-BE49-F238E27FC236}">
                <a16:creationId xmlns:a16="http://schemas.microsoft.com/office/drawing/2014/main" id="{E9836527-184B-4B22-B132-48CDD6A312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0567" y="4070442"/>
            <a:ext cx="1282649" cy="1282649"/>
          </a:xfrm>
          <a:prstGeom prst="rect">
            <a:avLst/>
          </a:prstGeom>
        </p:spPr>
      </p:pic>
      <p:sp>
        <p:nvSpPr>
          <p:cNvPr id="13"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700" dirty="0">
                <a:latin typeface="Arial" panose="020B0604020202020204" pitchFamily="34" charset="0"/>
                <a:cs typeface="Arial" panose="020B0604020202020204" pitchFamily="34" charset="0"/>
              </a:rPr>
              <a:t>EMERGING TECHNOLOGY PROGRAM</a:t>
            </a:r>
          </a:p>
        </p:txBody>
      </p:sp>
      <p:sp>
        <p:nvSpPr>
          <p:cNvPr id="15"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5192675" cy="276999"/>
          </a:xfrm>
          <a:prstGeom prst="rect">
            <a:avLst/>
          </a:prstGeom>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500" dirty="0">
                <a:solidFill>
                  <a:schemeClr val="accent6"/>
                </a:solidFill>
                <a:latin typeface="Arial" panose="020B0604020202020204" pitchFamily="34" charset="0"/>
                <a:ea typeface="SimHei" panose="02010609060101010101" pitchFamily="49" charset="-122"/>
                <a:cs typeface="Arial" panose="020B0604020202020204" pitchFamily="34" charset="0"/>
              </a:rPr>
              <a:t>Filling the Pipeline</a:t>
            </a:r>
          </a:p>
        </p:txBody>
      </p:sp>
      <p:sp>
        <p:nvSpPr>
          <p:cNvPr id="17"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649386" y="2335023"/>
            <a:ext cx="50363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eaLnBrk="1" hangingPunct="1"/>
            <a:r>
              <a:rPr lang="en-US" altLang="en-US" sz="1200" dirty="0">
                <a:latin typeface="Arial" panose="020B0604020202020204" pitchFamily="34" charset="0"/>
                <a:cs typeface="Arial" panose="020B0604020202020204" pitchFamily="34" charset="0"/>
              </a:rPr>
              <a:t>BPA’s Emerging Technology Program analyzes the electricity-savings capabilities of new technologies, which is a primary factor in setting incentive levels aimed at driving consumer adoption. </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n-US" altLang="en-US" sz="1200" dirty="0">
                <a:latin typeface="Arial" panose="020B0604020202020204" pitchFamily="34" charset="0"/>
                <a:cs typeface="Arial" panose="020B0604020202020204" pitchFamily="34" charset="0"/>
              </a:rPr>
              <a:t>BPA’s customer utilities provide financial incentives to their end users to install these vetted technologies. Annually, BPA’s customer utilities provide approximately $70 million to end users.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510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12716-2173-4849-8A43-74BD5E932A04}"/>
              </a:ext>
            </a:extLst>
          </p:cNvPr>
          <p:cNvPicPr>
            <a:picLocks noChangeAspect="1"/>
          </p:cNvPicPr>
          <p:nvPr/>
        </p:nvPicPr>
        <p:blipFill>
          <a:blip r:embed="rId2"/>
          <a:stretch>
            <a:fillRect/>
          </a:stretch>
        </p:blipFill>
        <p:spPr>
          <a:xfrm>
            <a:off x="1137088" y="857250"/>
            <a:ext cx="6869825" cy="5152369"/>
          </a:xfrm>
          <a:prstGeom prst="rect">
            <a:avLst/>
          </a:prstGeom>
        </p:spPr>
      </p:pic>
    </p:spTree>
    <p:extLst>
      <p:ext uri="{BB962C8B-B14F-4D97-AF65-F5344CB8AC3E}">
        <p14:creationId xmlns:p14="http://schemas.microsoft.com/office/powerpoint/2010/main" val="3204544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19048B0-80EE-4304-9FF7-DC8995D514AB}"/>
              </a:ext>
            </a:extLst>
          </p:cNvPr>
          <p:cNvGraphicFramePr>
            <a:graphicFrameLocks noChangeAspect="1"/>
          </p:cNvGraphicFramePr>
          <p:nvPr>
            <p:extLst/>
          </p:nvPr>
        </p:nvGraphicFramePr>
        <p:xfrm>
          <a:off x="-47298" y="817937"/>
          <a:ext cx="9492854" cy="5339730"/>
        </p:xfrm>
        <a:graphic>
          <a:graphicData uri="http://schemas.openxmlformats.org/presentationml/2006/ole">
            <mc:AlternateContent xmlns:mc="http://schemas.openxmlformats.org/markup-compatibility/2006">
              <mc:Choice xmlns:v="urn:schemas-microsoft-com:vml" Requires="v">
                <p:oleObj spid="_x0000_s2052" name="Acrobat Document" r:id="rId3" imgW="18288000" imgH="10287000" progId="Acrobat.Document.11">
                  <p:embed/>
                </p:oleObj>
              </mc:Choice>
              <mc:Fallback>
                <p:oleObj name="Acrobat Document" r:id="rId3" imgW="18288000" imgH="10287000" progId="Acrobat.Document.11">
                  <p:embed/>
                  <p:pic>
                    <p:nvPicPr>
                      <p:cNvPr id="4" name="Object 3">
                        <a:extLst>
                          <a:ext uri="{FF2B5EF4-FFF2-40B4-BE49-F238E27FC236}">
                            <a16:creationId xmlns:a16="http://schemas.microsoft.com/office/drawing/2014/main" id="{F19048B0-80EE-4304-9FF7-DC8995D514AB}"/>
                          </a:ext>
                        </a:extLst>
                      </p:cNvPr>
                      <p:cNvPicPr/>
                      <p:nvPr/>
                    </p:nvPicPr>
                    <p:blipFill>
                      <a:blip r:embed="rId4"/>
                      <a:stretch>
                        <a:fillRect/>
                      </a:stretch>
                    </p:blipFill>
                    <p:spPr>
                      <a:xfrm>
                        <a:off x="-47298" y="817937"/>
                        <a:ext cx="9492854" cy="5339730"/>
                      </a:xfrm>
                      <a:prstGeom prst="rect">
                        <a:avLst/>
                      </a:prstGeom>
                    </p:spPr>
                  </p:pic>
                </p:oleObj>
              </mc:Fallback>
            </mc:AlternateContent>
          </a:graphicData>
        </a:graphic>
      </p:graphicFrame>
    </p:spTree>
    <p:extLst>
      <p:ext uri="{BB962C8B-B14F-4D97-AF65-F5344CB8AC3E}">
        <p14:creationId xmlns:p14="http://schemas.microsoft.com/office/powerpoint/2010/main" val="76748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Materials	</a:t>
            </a:r>
            <a:endParaRPr lang="en-US" dirty="0"/>
          </a:p>
        </p:txBody>
      </p:sp>
      <p:sp>
        <p:nvSpPr>
          <p:cNvPr id="3" name="Content Placeholder 2"/>
          <p:cNvSpPr>
            <a:spLocks noGrp="1"/>
          </p:cNvSpPr>
          <p:nvPr>
            <p:ph idx="1"/>
          </p:nvPr>
        </p:nvSpPr>
        <p:spPr>
          <a:xfrm>
            <a:off x="628650" y="5071110"/>
            <a:ext cx="7886700" cy="1177290"/>
          </a:xfrm>
        </p:spPr>
        <p:txBody>
          <a:bodyPr>
            <a:normAutofit fontScale="55000" lnSpcReduction="20000"/>
          </a:bodyPr>
          <a:lstStyle/>
          <a:p>
            <a:pPr marL="0" indent="0" algn="ctr">
              <a:buNone/>
            </a:pPr>
            <a:r>
              <a:rPr lang="en-US" dirty="0" smtClean="0"/>
              <a:t>These materials are available for utility customization on the </a:t>
            </a:r>
            <a:r>
              <a:rPr lang="en-US" dirty="0" smtClean="0">
                <a:hlinkClick r:id="rId2"/>
              </a:rPr>
              <a:t>BPA marketing portal </a:t>
            </a:r>
            <a:r>
              <a:rPr lang="en-US" dirty="0" smtClean="0"/>
              <a:t>or in the </a:t>
            </a:r>
            <a:r>
              <a:rPr lang="en-US" dirty="0" smtClean="0">
                <a:hlinkClick r:id="rId3"/>
              </a:rPr>
              <a:t>marketing toolkits</a:t>
            </a:r>
            <a:r>
              <a:rPr lang="en-US" dirty="0" smtClean="0"/>
              <a:t> on the BPA website</a:t>
            </a:r>
            <a:r>
              <a:rPr lang="en-US" dirty="0" smtClean="0"/>
              <a:t>.</a:t>
            </a:r>
          </a:p>
          <a:p>
            <a:pPr marL="0" indent="0" algn="ctr">
              <a:buNone/>
            </a:pPr>
            <a:endParaRPr lang="en-US" dirty="0" smtClean="0"/>
          </a:p>
          <a:p>
            <a:pPr marL="0" indent="0" algn="ctr">
              <a:buNone/>
            </a:pPr>
            <a:r>
              <a:rPr lang="en-US" dirty="0" smtClean="0"/>
              <a:t>If you need assistance in creating or customizing marketing materials, please contact your </a:t>
            </a:r>
            <a:r>
              <a:rPr lang="en-US" dirty="0" smtClean="0"/>
              <a:t>Energy Efficiency Representative.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 y="1956619"/>
            <a:ext cx="6572250" cy="2983995"/>
          </a:xfrm>
          <a:prstGeom prst="rect">
            <a:avLst/>
          </a:prstGeom>
        </p:spPr>
      </p:pic>
    </p:spTree>
    <p:extLst>
      <p:ext uri="{BB962C8B-B14F-4D97-AF65-F5344CB8AC3E}">
        <p14:creationId xmlns:p14="http://schemas.microsoft.com/office/powerpoint/2010/main" val="4056164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5479" y="857250"/>
            <a:ext cx="3974523" cy="51435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66" y="857250"/>
            <a:ext cx="4025348" cy="5143500"/>
          </a:xfrm>
          <a:prstGeom prst="rect">
            <a:avLst/>
          </a:prstGeom>
        </p:spPr>
      </p:pic>
    </p:spTree>
    <p:extLst>
      <p:ext uri="{BB962C8B-B14F-4D97-AF65-F5344CB8AC3E}">
        <p14:creationId xmlns:p14="http://schemas.microsoft.com/office/powerpoint/2010/main" val="1770386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15C1E5-5FAC-4661-B06D-4CEE004A9004}"/>
              </a:ext>
            </a:extLst>
          </p:cNvPr>
          <p:cNvSpPr>
            <a:spLocks noGrp="1"/>
          </p:cNvSpPr>
          <p:nvPr>
            <p:ph type="subTitle" idx="1"/>
          </p:nvPr>
        </p:nvSpPr>
        <p:spPr>
          <a:xfrm>
            <a:off x="2931" y="5181600"/>
            <a:ext cx="9144000" cy="788180"/>
          </a:xfrm>
        </p:spPr>
        <p:txBody>
          <a:bodyPr>
            <a:normAutofit/>
          </a:bodyPr>
          <a:lstStyle/>
          <a:p>
            <a:r>
              <a:rPr lang="en-US" sz="2400" b="1" cap="all" dirty="0"/>
              <a:t>Energy Efficiency</a:t>
            </a:r>
          </a:p>
        </p:txBody>
      </p:sp>
      <p:pic>
        <p:nvPicPr>
          <p:cNvPr id="3076" name="Picture 4" descr="C:\Users\WER6694\AppData\Local\Temp\SNAGHTML8d6d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7" y="3321744"/>
            <a:ext cx="7667625" cy="161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24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572" y="864489"/>
            <a:ext cx="3956539" cy="5120228"/>
          </a:xfr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490" y="857250"/>
            <a:ext cx="3950970" cy="5136261"/>
          </a:xfrm>
          <a:prstGeom prst="rect">
            <a:avLst/>
          </a:prstGeom>
        </p:spPr>
      </p:pic>
    </p:spTree>
    <p:extLst>
      <p:ext uri="{BB962C8B-B14F-4D97-AF65-F5344CB8AC3E}">
        <p14:creationId xmlns:p14="http://schemas.microsoft.com/office/powerpoint/2010/main" val="2303507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72" y="850011"/>
            <a:ext cx="3956539" cy="5143500"/>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490" y="864489"/>
            <a:ext cx="3950970" cy="5136261"/>
          </a:xfrm>
          <a:prstGeom prst="rect">
            <a:avLst/>
          </a:prstGeom>
          <a:ln>
            <a:solidFill>
              <a:schemeClr val="tx1"/>
            </a:solidFill>
          </a:ln>
        </p:spPr>
      </p:pic>
    </p:spTree>
    <p:extLst>
      <p:ext uri="{BB962C8B-B14F-4D97-AF65-F5344CB8AC3E}">
        <p14:creationId xmlns:p14="http://schemas.microsoft.com/office/powerpoint/2010/main" val="2671446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571" y="850011"/>
            <a:ext cx="3975615" cy="5143500"/>
          </a:xfrm>
          <a:prstGeom prst="rect">
            <a:avLst/>
          </a:prstGeom>
          <a:ln>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490" y="864489"/>
            <a:ext cx="3974523" cy="5143500"/>
          </a:xfrm>
          <a:prstGeom prst="rect">
            <a:avLst/>
          </a:prstGeom>
          <a:ln>
            <a:solidFill>
              <a:schemeClr val="tx1"/>
            </a:solidFill>
          </a:ln>
        </p:spPr>
      </p:pic>
    </p:spTree>
    <p:extLst>
      <p:ext uri="{BB962C8B-B14F-4D97-AF65-F5344CB8AC3E}">
        <p14:creationId xmlns:p14="http://schemas.microsoft.com/office/powerpoint/2010/main" val="1311725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571" y="850011"/>
            <a:ext cx="3974523" cy="5143500"/>
          </a:xfrm>
          <a:prstGeom prst="rect">
            <a:avLst/>
          </a:prstGeom>
          <a:ln>
            <a:solidFill>
              <a:schemeClr val="tx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490" y="850011"/>
            <a:ext cx="3974523" cy="5143500"/>
          </a:xfrm>
          <a:prstGeom prst="rect">
            <a:avLst/>
          </a:prstGeom>
          <a:ln>
            <a:solidFill>
              <a:schemeClr val="tx1"/>
            </a:solidFill>
          </a:ln>
        </p:spPr>
      </p:pic>
    </p:spTree>
    <p:extLst>
      <p:ext uri="{BB962C8B-B14F-4D97-AF65-F5344CB8AC3E}">
        <p14:creationId xmlns:p14="http://schemas.microsoft.com/office/powerpoint/2010/main" val="2298157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571" y="857250"/>
            <a:ext cx="3974523" cy="5143500"/>
          </a:xfrm>
          <a:prstGeom prst="rect">
            <a:avLst/>
          </a:prstGeom>
          <a:ln>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490" y="857250"/>
            <a:ext cx="3974523" cy="5143500"/>
          </a:xfrm>
          <a:prstGeom prst="rect">
            <a:avLst/>
          </a:prstGeom>
          <a:ln>
            <a:solidFill>
              <a:schemeClr val="tx1"/>
            </a:solidFill>
          </a:ln>
        </p:spPr>
      </p:pic>
    </p:spTree>
    <p:extLst>
      <p:ext uri="{BB962C8B-B14F-4D97-AF65-F5344CB8AC3E}">
        <p14:creationId xmlns:p14="http://schemas.microsoft.com/office/powerpoint/2010/main" val="1811990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571" y="857250"/>
            <a:ext cx="3974523" cy="51435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206" y="857250"/>
            <a:ext cx="3974523" cy="5143500"/>
          </a:xfrm>
          <a:prstGeom prst="rect">
            <a:avLst/>
          </a:prstGeom>
          <a:ln>
            <a:solidFill>
              <a:schemeClr val="tx1"/>
            </a:solidFill>
          </a:ln>
        </p:spPr>
      </p:pic>
    </p:spTree>
    <p:extLst>
      <p:ext uri="{BB962C8B-B14F-4D97-AF65-F5344CB8AC3E}">
        <p14:creationId xmlns:p14="http://schemas.microsoft.com/office/powerpoint/2010/main" val="1663018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677" y="862564"/>
            <a:ext cx="3673928" cy="51435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05" y="857250"/>
            <a:ext cx="3974102" cy="5143500"/>
          </a:xfrm>
          <a:prstGeom prst="rect">
            <a:avLst/>
          </a:prstGeom>
          <a:ln>
            <a:solidFill>
              <a:schemeClr val="tx1"/>
            </a:solidFill>
          </a:ln>
        </p:spPr>
      </p:pic>
    </p:spTree>
    <p:extLst>
      <p:ext uri="{BB962C8B-B14F-4D97-AF65-F5344CB8AC3E}">
        <p14:creationId xmlns:p14="http://schemas.microsoft.com/office/powerpoint/2010/main" val="3334732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 y="990600"/>
            <a:ext cx="3429000" cy="4800600"/>
          </a:xfrm>
          <a:prstGeom prst="rect">
            <a:avLst/>
          </a:prstGeom>
          <a:ln>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141" y="990600"/>
            <a:ext cx="3771381" cy="4880610"/>
          </a:xfrm>
          <a:prstGeom prst="rect">
            <a:avLst/>
          </a:prstGeom>
          <a:ln>
            <a:solidFill>
              <a:schemeClr val="tx1"/>
            </a:solidFill>
          </a:ln>
        </p:spPr>
      </p:pic>
    </p:spTree>
    <p:extLst>
      <p:ext uri="{BB962C8B-B14F-4D97-AF65-F5344CB8AC3E}">
        <p14:creationId xmlns:p14="http://schemas.microsoft.com/office/powerpoint/2010/main" val="2590783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271" y="1919526"/>
            <a:ext cx="4223357" cy="3263504"/>
          </a:xfr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043940"/>
            <a:ext cx="3429000" cy="4800600"/>
          </a:xfrm>
          <a:prstGeom prst="rect">
            <a:avLst/>
          </a:prstGeom>
          <a:ln>
            <a:solidFill>
              <a:schemeClr val="tx1"/>
            </a:solidFill>
          </a:ln>
        </p:spPr>
      </p:pic>
    </p:spTree>
    <p:extLst>
      <p:ext uri="{BB962C8B-B14F-4D97-AF65-F5344CB8AC3E}">
        <p14:creationId xmlns:p14="http://schemas.microsoft.com/office/powerpoint/2010/main" val="4078690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790" y="857250"/>
            <a:ext cx="2372061" cy="51435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7552" y="857250"/>
            <a:ext cx="2204657" cy="5143500"/>
          </a:xfrm>
          <a:prstGeom prst="rect">
            <a:avLst/>
          </a:prstGeom>
          <a:ln>
            <a:solidFill>
              <a:schemeClr val="tx1"/>
            </a:solidFill>
          </a:ln>
        </p:spPr>
      </p:pic>
    </p:spTree>
    <p:extLst>
      <p:ext uri="{BB962C8B-B14F-4D97-AF65-F5344CB8AC3E}">
        <p14:creationId xmlns:p14="http://schemas.microsoft.com/office/powerpoint/2010/main" val="168900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defRPr/>
            </a:pPr>
            <a:r>
              <a:rPr lang="en-US" sz="2700" cap="all" dirty="0"/>
              <a:t>BPA Service Territory</a:t>
            </a:r>
          </a:p>
        </p:txBody>
      </p:sp>
      <p:sp>
        <p:nvSpPr>
          <p:cNvPr id="14" name="Content Placeholder 13"/>
          <p:cNvSpPr>
            <a:spLocks noGrp="1"/>
          </p:cNvSpPr>
          <p:nvPr>
            <p:ph idx="16"/>
          </p:nvPr>
        </p:nvSpPr>
        <p:spPr>
          <a:xfrm>
            <a:off x="1416845" y="5337573"/>
            <a:ext cx="6242447" cy="184666"/>
          </a:xfrm>
        </p:spPr>
        <p:txBody>
          <a:bodyPr rtlCol="0"/>
          <a:lstStyle/>
          <a:p>
            <a:pPr>
              <a:spcBef>
                <a:spcPts val="0"/>
              </a:spcBef>
              <a:defRPr/>
            </a:pPr>
            <a:r>
              <a:rPr lang="en-US" dirty="0">
                <a:ea typeface="+mn-ea"/>
              </a:rPr>
              <a:t>Source: 6</a:t>
            </a:r>
            <a:r>
              <a:rPr lang="en-US" baseline="30000" dirty="0">
                <a:ea typeface="+mn-ea"/>
              </a:rPr>
              <a:t>th</a:t>
            </a:r>
            <a:r>
              <a:rPr lang="en-US" dirty="0">
                <a:ea typeface="+mn-ea"/>
              </a:rPr>
              <a:t> Power Plan Mid Term Assessment March 15, 2013</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0" y="1971676"/>
            <a:ext cx="6582966" cy="351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1" name="Picture 41">
            <a:extLst>
              <a:ext uri="{FF2B5EF4-FFF2-40B4-BE49-F238E27FC236}">
                <a16:creationId xmlns:a16="http://schemas.microsoft.com/office/drawing/2014/main" id="{51A392E1-6921-4236-AC24-7CF8909622E1}"/>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057400"/>
            <a:ext cx="63817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129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148A798-877E-4E94-8B70-73B7A656F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57250"/>
            <a:ext cx="9857255" cy="5143500"/>
          </a:xfrm>
        </p:spPr>
      </p:pic>
    </p:spTree>
    <p:extLst>
      <p:ext uri="{BB962C8B-B14F-4D97-AF65-F5344CB8AC3E}">
        <p14:creationId xmlns:p14="http://schemas.microsoft.com/office/powerpoint/2010/main" val="1133725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674" y="857250"/>
            <a:ext cx="2332653" cy="5143500"/>
          </a:xfrm>
          <a:prstGeom prst="rect">
            <a:avLst/>
          </a:prstGeom>
          <a:ln>
            <a:solidFill>
              <a:schemeClr val="tx1"/>
            </a:solidFill>
          </a:ln>
        </p:spPr>
      </p:pic>
    </p:spTree>
    <p:extLst>
      <p:ext uri="{BB962C8B-B14F-4D97-AF65-F5344CB8AC3E}">
        <p14:creationId xmlns:p14="http://schemas.microsoft.com/office/powerpoint/2010/main" val="230858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93" y="1757920"/>
            <a:ext cx="4285908" cy="28673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265" y="1758099"/>
            <a:ext cx="4285908" cy="2867125"/>
          </a:xfrm>
          <a:prstGeom prst="rect">
            <a:avLst/>
          </a:prstGeom>
        </p:spPr>
      </p:pic>
    </p:spTree>
    <p:extLst>
      <p:ext uri="{BB962C8B-B14F-4D97-AF65-F5344CB8AC3E}">
        <p14:creationId xmlns:p14="http://schemas.microsoft.com/office/powerpoint/2010/main" val="4292548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866" y="857250"/>
            <a:ext cx="4000500" cy="51435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7497" y="857250"/>
            <a:ext cx="4000500" cy="5143500"/>
          </a:xfrm>
          <a:prstGeom prst="rect">
            <a:avLst/>
          </a:prstGeom>
          <a:ln>
            <a:solidFill>
              <a:schemeClr val="tx1"/>
            </a:solidFill>
          </a:ln>
        </p:spPr>
      </p:pic>
    </p:spTree>
    <p:extLst>
      <p:ext uri="{BB962C8B-B14F-4D97-AF65-F5344CB8AC3E}">
        <p14:creationId xmlns:p14="http://schemas.microsoft.com/office/powerpoint/2010/main" val="777062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103" y="857250"/>
            <a:ext cx="4065263" cy="5143500"/>
          </a:xfrm>
          <a:prstGeom prst="rect">
            <a:avLst/>
          </a:prstGeo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7498" y="857250"/>
            <a:ext cx="4065217" cy="5143500"/>
          </a:xfrm>
          <a:prstGeom prst="rect">
            <a:avLst/>
          </a:prstGeom>
          <a:ln>
            <a:solidFill>
              <a:schemeClr val="tx1"/>
            </a:solidFill>
          </a:ln>
        </p:spPr>
      </p:pic>
    </p:spTree>
    <p:extLst>
      <p:ext uri="{BB962C8B-B14F-4D97-AF65-F5344CB8AC3E}">
        <p14:creationId xmlns:p14="http://schemas.microsoft.com/office/powerpoint/2010/main" val="2124694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018" y="857250"/>
            <a:ext cx="4065263" cy="5143500"/>
          </a:xfrm>
          <a:prstGeom prst="rect">
            <a:avLst/>
          </a:prstGeom>
          <a:ln>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8846" y="857250"/>
            <a:ext cx="4063868" cy="5143500"/>
          </a:xfrm>
          <a:prstGeom prst="rect">
            <a:avLst/>
          </a:prstGeom>
          <a:ln>
            <a:solidFill>
              <a:schemeClr val="tx1"/>
            </a:solidFill>
          </a:ln>
        </p:spPr>
      </p:pic>
    </p:spTree>
    <p:extLst>
      <p:ext uri="{BB962C8B-B14F-4D97-AF65-F5344CB8AC3E}">
        <p14:creationId xmlns:p14="http://schemas.microsoft.com/office/powerpoint/2010/main" val="724773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919" y="857250"/>
            <a:ext cx="4011755" cy="5143500"/>
          </a:xfrm>
          <a:prstGeom prst="rect">
            <a:avLst/>
          </a:prstGeo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332" y="857250"/>
            <a:ext cx="3974523" cy="5143500"/>
          </a:xfrm>
          <a:prstGeom prst="rect">
            <a:avLst/>
          </a:prstGeom>
          <a:ln>
            <a:solidFill>
              <a:schemeClr val="tx1"/>
            </a:solidFill>
          </a:ln>
        </p:spPr>
      </p:pic>
    </p:spTree>
    <p:extLst>
      <p:ext uri="{BB962C8B-B14F-4D97-AF65-F5344CB8AC3E}">
        <p14:creationId xmlns:p14="http://schemas.microsoft.com/office/powerpoint/2010/main" val="4332058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49" y="857250"/>
            <a:ext cx="3974523" cy="51435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128" y="857250"/>
            <a:ext cx="3974523" cy="5143500"/>
          </a:xfrm>
          <a:prstGeom prst="rect">
            <a:avLst/>
          </a:prstGeom>
          <a:ln>
            <a:solidFill>
              <a:schemeClr val="tx1"/>
            </a:solidFill>
          </a:ln>
        </p:spPr>
      </p:pic>
    </p:spTree>
    <p:extLst>
      <p:ext uri="{BB962C8B-B14F-4D97-AF65-F5344CB8AC3E}">
        <p14:creationId xmlns:p14="http://schemas.microsoft.com/office/powerpoint/2010/main" val="1510735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320" y="857250"/>
            <a:ext cx="4033392" cy="5143500"/>
          </a:xfrm>
          <a:prstGeom prst="rect">
            <a:avLst/>
          </a:prstGeom>
          <a:ln>
            <a:solidFill>
              <a:schemeClr val="tx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6912" y="857250"/>
            <a:ext cx="4002142" cy="5143500"/>
          </a:xfrm>
          <a:prstGeom prst="rect">
            <a:avLst/>
          </a:prstGeom>
          <a:ln>
            <a:solidFill>
              <a:schemeClr val="tx1"/>
            </a:solidFill>
          </a:ln>
        </p:spPr>
      </p:pic>
    </p:spTree>
    <p:extLst>
      <p:ext uri="{BB962C8B-B14F-4D97-AF65-F5344CB8AC3E}">
        <p14:creationId xmlns:p14="http://schemas.microsoft.com/office/powerpoint/2010/main" val="2550951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739" y="857250"/>
            <a:ext cx="3974523" cy="5143500"/>
          </a:xfrm>
          <a:prstGeom prst="rect">
            <a:avLst/>
          </a:prstGeom>
          <a:ln>
            <a:solidFill>
              <a:schemeClr val="tx1"/>
            </a:solidFill>
          </a:ln>
        </p:spPr>
      </p:pic>
    </p:spTree>
    <p:extLst>
      <p:ext uri="{BB962C8B-B14F-4D97-AF65-F5344CB8AC3E}">
        <p14:creationId xmlns:p14="http://schemas.microsoft.com/office/powerpoint/2010/main" val="4282385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BPA_ToolsImage_27.tif">
            <a:extLst>
              <a:ext uri="{FF2B5EF4-FFF2-40B4-BE49-F238E27FC236}">
                <a16:creationId xmlns:a16="http://schemas.microsoft.com/office/drawing/2014/main" id="{59F85D41-014A-4016-88F5-287BE76D4D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768" y="1920724"/>
            <a:ext cx="1911569" cy="318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D041C2-ADD5-4229-9C5F-96220975C9F6}"/>
              </a:ext>
            </a:extLst>
          </p:cNvPr>
          <p:cNvSpPr>
            <a:spLocks noGrp="1"/>
          </p:cNvSpPr>
          <p:nvPr>
            <p:ph type="title"/>
          </p:nvPr>
        </p:nvSpPr>
        <p:spPr>
          <a:xfrm>
            <a:off x="628650" y="959644"/>
            <a:ext cx="7886700" cy="994172"/>
          </a:xfrm>
        </p:spPr>
        <p:txBody>
          <a:bodyPr>
            <a:normAutofit/>
          </a:bodyPr>
          <a:lstStyle/>
          <a:p>
            <a:pPr>
              <a:defRPr/>
            </a:pPr>
            <a:r>
              <a:rPr lang="en-US" sz="2700" dirty="0"/>
              <a:t>THE BASICS OF ENERGY EFFICIENCY</a:t>
            </a:r>
          </a:p>
        </p:txBody>
      </p:sp>
      <p:sp>
        <p:nvSpPr>
          <p:cNvPr id="13318" name="Content Placeholder 16">
            <a:extLst>
              <a:ext uri="{FF2B5EF4-FFF2-40B4-BE49-F238E27FC236}">
                <a16:creationId xmlns:a16="http://schemas.microsoft.com/office/drawing/2014/main" id="{B7B3B247-0286-4B99-BCA1-BEE2A0E4B55E}"/>
              </a:ext>
            </a:extLst>
          </p:cNvPr>
          <p:cNvSpPr>
            <a:spLocks noGrp="1"/>
          </p:cNvSpPr>
          <p:nvPr>
            <p:ph idx="15"/>
          </p:nvPr>
        </p:nvSpPr>
        <p:spPr>
          <a:xfrm>
            <a:off x="628651" y="1856333"/>
            <a:ext cx="4279106" cy="323165"/>
          </a:xfrm>
        </p:spPr>
        <p:txBody>
          <a:bodyPr/>
          <a:lstStyle/>
          <a:p>
            <a:pPr eaLnBrk="1" hangingPunct="1"/>
            <a:r>
              <a:rPr lang="en-US" altLang="zh-CN" dirty="0">
                <a:solidFill>
                  <a:schemeClr val="accent6"/>
                </a:solidFill>
                <a:latin typeface="Arial" panose="020B0604020202020204" pitchFamily="34" charset="0"/>
                <a:ea typeface="SimHei" panose="02010609060101010101" pitchFamily="49" charset="-122"/>
                <a:cs typeface="Arial" panose="020B0604020202020204" pitchFamily="34" charset="0"/>
              </a:rPr>
              <a:t>What is </a:t>
            </a:r>
            <a:r>
              <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rPr>
              <a:t>Energy </a:t>
            </a:r>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Efficiency?</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3323"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713184" y="2335023"/>
            <a:ext cx="39969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Provides customers with the same energy service.</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Does not decrease comfort, utility, output or value.</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Reduces the amount of kWh being used. </a:t>
            </a:r>
          </a:p>
        </p:txBody>
      </p:sp>
      <p:sp>
        <p:nvSpPr>
          <p:cNvPr id="13324" name="Rectangle 2">
            <a:extLst>
              <a:ext uri="{FF2B5EF4-FFF2-40B4-BE49-F238E27FC236}">
                <a16:creationId xmlns:a16="http://schemas.microsoft.com/office/drawing/2014/main" id="{69BE8B37-6CD8-47C4-8942-4AC76FC61673}"/>
              </a:ext>
            </a:extLst>
          </p:cNvPr>
          <p:cNvSpPr>
            <a:spLocks noChangeArrowheads="1"/>
          </p:cNvSpPr>
          <p:nvPr/>
        </p:nvSpPr>
        <p:spPr bwMode="auto">
          <a:xfrm>
            <a:off x="628650" y="4056132"/>
            <a:ext cx="41421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eaLnBrk="1" hangingPunct="1">
              <a:buFontTx/>
              <a:buNone/>
            </a:pPr>
            <a:r>
              <a:rPr lang="en-US" altLang="en-US" sz="1200" dirty="0">
                <a:latin typeface="Arial" panose="020B0604020202020204" pitchFamily="34" charset="0"/>
                <a:cs typeface="Arial" panose="020B0604020202020204" pitchFamily="34" charset="0"/>
              </a:rPr>
              <a:t>Power Act: “conservation" means any reduction in electric power consumption as a result of increases in the efficiency of energy use, production, or distribution. </a:t>
            </a:r>
          </a:p>
        </p:txBody>
      </p:sp>
    </p:spTree>
    <p:extLst>
      <p:ext uri="{BB962C8B-B14F-4D97-AF65-F5344CB8AC3E}">
        <p14:creationId xmlns:p14="http://schemas.microsoft.com/office/powerpoint/2010/main" val="3606453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67" y="857250"/>
            <a:ext cx="4163786" cy="5143500"/>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859" y="864870"/>
            <a:ext cx="3974523" cy="5143500"/>
          </a:xfrm>
          <a:prstGeom prst="rect">
            <a:avLst/>
          </a:prstGeom>
          <a:ln>
            <a:solidFill>
              <a:schemeClr val="tx1"/>
            </a:solidFill>
          </a:ln>
        </p:spPr>
      </p:pic>
    </p:spTree>
    <p:extLst>
      <p:ext uri="{BB962C8B-B14F-4D97-AF65-F5344CB8AC3E}">
        <p14:creationId xmlns:p14="http://schemas.microsoft.com/office/powerpoint/2010/main" val="8522645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619" y="857250"/>
            <a:ext cx="3974523" cy="51435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859" y="857250"/>
            <a:ext cx="3974523" cy="5143500"/>
          </a:xfrm>
          <a:prstGeom prst="rect">
            <a:avLst/>
          </a:prstGeom>
          <a:ln>
            <a:solidFill>
              <a:schemeClr val="tx1"/>
            </a:solidFill>
          </a:ln>
        </p:spPr>
      </p:pic>
    </p:spTree>
    <p:extLst>
      <p:ext uri="{BB962C8B-B14F-4D97-AF65-F5344CB8AC3E}">
        <p14:creationId xmlns:p14="http://schemas.microsoft.com/office/powerpoint/2010/main" val="2039917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83" y="1603766"/>
            <a:ext cx="4971104" cy="3616479"/>
          </a:xfrm>
          <a:prstGeom prst="rect">
            <a:avLst/>
          </a:prstGeom>
          <a:ln>
            <a:solidFill>
              <a:schemeClr val="tx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233" y="1496807"/>
            <a:ext cx="1717506" cy="3864387"/>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186" y="1479812"/>
            <a:ext cx="1717506" cy="3864387"/>
          </a:xfrm>
          <a:prstGeom prst="rect">
            <a:avLst/>
          </a:prstGeom>
          <a:ln>
            <a:solidFill>
              <a:schemeClr val="tx1"/>
            </a:solidFill>
          </a:ln>
        </p:spPr>
      </p:pic>
    </p:spTree>
    <p:extLst>
      <p:ext uri="{BB962C8B-B14F-4D97-AF65-F5344CB8AC3E}">
        <p14:creationId xmlns:p14="http://schemas.microsoft.com/office/powerpoint/2010/main" val="2819423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428" y="1169895"/>
            <a:ext cx="4089334" cy="408933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003" y="1254761"/>
            <a:ext cx="1717505" cy="3864387"/>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5057" y="1254761"/>
            <a:ext cx="1717505" cy="3864387"/>
          </a:xfrm>
          <a:prstGeom prst="rect">
            <a:avLst/>
          </a:prstGeom>
          <a:ln>
            <a:solidFill>
              <a:schemeClr val="tx1"/>
            </a:solidFill>
          </a:ln>
        </p:spPr>
      </p:pic>
    </p:spTree>
    <p:extLst>
      <p:ext uri="{BB962C8B-B14F-4D97-AF65-F5344CB8AC3E}">
        <p14:creationId xmlns:p14="http://schemas.microsoft.com/office/powerpoint/2010/main" val="2385605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847" y="857250"/>
            <a:ext cx="3328147" cy="51435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479" y="857250"/>
            <a:ext cx="3974523" cy="5143500"/>
          </a:xfrm>
          <a:prstGeom prst="rect">
            <a:avLst/>
          </a:prstGeom>
          <a:ln>
            <a:solidFill>
              <a:schemeClr val="tx1"/>
            </a:solidFill>
          </a:ln>
        </p:spPr>
      </p:pic>
    </p:spTree>
    <p:extLst>
      <p:ext uri="{BB962C8B-B14F-4D97-AF65-F5344CB8AC3E}">
        <p14:creationId xmlns:p14="http://schemas.microsoft.com/office/powerpoint/2010/main" val="23291177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99" y="857250"/>
            <a:ext cx="3974523" cy="51435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479" y="857250"/>
            <a:ext cx="3974523" cy="5143500"/>
          </a:xfrm>
          <a:prstGeom prst="rect">
            <a:avLst/>
          </a:prstGeom>
          <a:ln>
            <a:solidFill>
              <a:schemeClr val="tx1"/>
            </a:solidFill>
          </a:ln>
        </p:spPr>
      </p:pic>
    </p:spTree>
    <p:extLst>
      <p:ext uri="{BB962C8B-B14F-4D97-AF65-F5344CB8AC3E}">
        <p14:creationId xmlns:p14="http://schemas.microsoft.com/office/powerpoint/2010/main" val="6603701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1E45C6-3CD5-4316-B3B1-71E40044A893}"/>
              </a:ext>
            </a:extLst>
          </p:cNvPr>
          <p:cNvSpPr txBox="1"/>
          <p:nvPr/>
        </p:nvSpPr>
        <p:spPr>
          <a:xfrm>
            <a:off x="378373" y="3115661"/>
            <a:ext cx="8466083" cy="2308324"/>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UTILITY NAME</a:t>
            </a:r>
          </a:p>
          <a:p>
            <a:pPr algn="ctr"/>
            <a:endParaRPr lang="en-US" b="1"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UTILITY WEBSITE</a:t>
            </a:r>
          </a:p>
          <a:p>
            <a:pPr algn="ctr"/>
            <a:endParaRPr lang="en-US"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UTILITY ADDRESS LINE 1</a:t>
            </a:r>
          </a:p>
          <a:p>
            <a:pPr algn="ctr"/>
            <a:r>
              <a:rPr lang="en-US" b="1" dirty="0">
                <a:latin typeface="Arial" panose="020B0604020202020204" pitchFamily="34" charset="0"/>
                <a:cs typeface="Arial" panose="020B0604020202020204" pitchFamily="34" charset="0"/>
              </a:rPr>
              <a:t>UTILITY ADDRESS LINE 2</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UTILITY PHONE</a:t>
            </a:r>
            <a:endParaRPr lang="en-US" sz="135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5E70DD8-972C-4B1A-B601-46AB03F479B1}"/>
              </a:ext>
            </a:extLst>
          </p:cNvPr>
          <p:cNvPicPr>
            <a:picLocks noChangeAspect="1"/>
          </p:cNvPicPr>
          <p:nvPr/>
        </p:nvPicPr>
        <p:blipFill rotWithShape="1">
          <a:blip r:embed="rId2">
            <a:extLst>
              <a:ext uri="{28A0092B-C50C-407E-A947-70E740481C1C}">
                <a14:useLocalDpi xmlns:a14="http://schemas.microsoft.com/office/drawing/2010/main" val="0"/>
              </a:ext>
            </a:extLst>
          </a:blip>
          <a:srcRect l="29172" t="23666" r="29957" b="42790"/>
          <a:stretch/>
        </p:blipFill>
        <p:spPr>
          <a:xfrm>
            <a:off x="1580493" y="1383426"/>
            <a:ext cx="6394412" cy="1732235"/>
          </a:xfrm>
          <a:prstGeom prst="rect">
            <a:avLst/>
          </a:prstGeom>
        </p:spPr>
      </p:pic>
    </p:spTree>
    <p:extLst>
      <p:ext uri="{BB962C8B-B14F-4D97-AF65-F5344CB8AC3E}">
        <p14:creationId xmlns:p14="http://schemas.microsoft.com/office/powerpoint/2010/main" val="2891276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311F-6136-402A-852E-F2BEEDF17B2D}"/>
              </a:ext>
            </a:extLst>
          </p:cNvPr>
          <p:cNvSpPr>
            <a:spLocks noGrp="1"/>
          </p:cNvSpPr>
          <p:nvPr>
            <p:ph type="title"/>
          </p:nvPr>
        </p:nvSpPr>
        <p:spPr>
          <a:xfrm>
            <a:off x="628650" y="3771904"/>
            <a:ext cx="7886700" cy="994172"/>
          </a:xfrm>
        </p:spPr>
        <p:txBody>
          <a:bodyPr/>
          <a:lstStyle/>
          <a:p>
            <a:pPr algn="ctr"/>
            <a:r>
              <a:rPr lang="en-US" dirty="0">
                <a:latin typeface="Arial" panose="020B0604020202020204" pitchFamily="34" charset="0"/>
                <a:cs typeface="Arial" panose="020B0604020202020204" pitchFamily="34" charset="0"/>
              </a:rPr>
              <a:t>www.bpa.gov/energyefficiency</a:t>
            </a:r>
          </a:p>
        </p:txBody>
      </p:sp>
      <p:pic>
        <p:nvPicPr>
          <p:cNvPr id="5" name="Picture 4">
            <a:extLst>
              <a:ext uri="{FF2B5EF4-FFF2-40B4-BE49-F238E27FC236}">
                <a16:creationId xmlns:a16="http://schemas.microsoft.com/office/drawing/2014/main" id="{2862E8ED-5D2C-4558-B9DA-997A4A4F7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1059" y="1909599"/>
            <a:ext cx="1961883" cy="1767709"/>
          </a:xfrm>
          <a:prstGeom prst="rect">
            <a:avLst/>
          </a:prstGeom>
        </p:spPr>
      </p:pic>
    </p:spTree>
    <p:extLst>
      <p:ext uri="{BB962C8B-B14F-4D97-AF65-F5344CB8AC3E}">
        <p14:creationId xmlns:p14="http://schemas.microsoft.com/office/powerpoint/2010/main" val="613744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BPA_ToolsImage_27.tif">
            <a:extLst>
              <a:ext uri="{FF2B5EF4-FFF2-40B4-BE49-F238E27FC236}">
                <a16:creationId xmlns:a16="http://schemas.microsoft.com/office/drawing/2014/main" id="{59F85D41-014A-4016-88F5-287BE76D4D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768" y="1920724"/>
            <a:ext cx="1911569" cy="318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D041C2-ADD5-4229-9C5F-96220975C9F6}"/>
              </a:ext>
            </a:extLst>
          </p:cNvPr>
          <p:cNvSpPr>
            <a:spLocks noGrp="1"/>
          </p:cNvSpPr>
          <p:nvPr>
            <p:ph type="title"/>
          </p:nvPr>
        </p:nvSpPr>
        <p:spPr>
          <a:xfrm>
            <a:off x="628650" y="959644"/>
            <a:ext cx="7886700" cy="994172"/>
          </a:xfrm>
        </p:spPr>
        <p:txBody>
          <a:bodyPr>
            <a:normAutofit/>
          </a:bodyPr>
          <a:lstStyle/>
          <a:p>
            <a:pPr>
              <a:defRPr/>
            </a:pPr>
            <a:r>
              <a:rPr lang="en-US" sz="2700" dirty="0"/>
              <a:t>THE VALUE OF ENERGY EFFICIENCY</a:t>
            </a:r>
          </a:p>
        </p:txBody>
      </p:sp>
      <p:sp>
        <p:nvSpPr>
          <p:cNvPr id="13318" name="Content Placeholder 16">
            <a:extLst>
              <a:ext uri="{FF2B5EF4-FFF2-40B4-BE49-F238E27FC236}">
                <a16:creationId xmlns:a16="http://schemas.microsoft.com/office/drawing/2014/main" id="{B7B3B247-0286-4B99-BCA1-BEE2A0E4B55E}"/>
              </a:ext>
            </a:extLst>
          </p:cNvPr>
          <p:cNvSpPr>
            <a:spLocks noGrp="1"/>
          </p:cNvSpPr>
          <p:nvPr>
            <p:ph idx="15"/>
          </p:nvPr>
        </p:nvSpPr>
        <p:spPr>
          <a:xfrm>
            <a:off x="628651" y="1856333"/>
            <a:ext cx="4279106" cy="323165"/>
          </a:xfrm>
        </p:spPr>
        <p:txBody>
          <a:bodyPr/>
          <a:lstStyle/>
          <a:p>
            <a:pPr eaLnBrk="1" hangingPunct="1"/>
            <a:r>
              <a:rPr lang="en-US" altLang="zh-CN" dirty="0" smtClean="0">
                <a:solidFill>
                  <a:schemeClr val="accent6"/>
                </a:solidFill>
                <a:latin typeface="Arial" panose="020B0604020202020204" pitchFamily="34" charset="0"/>
                <a:ea typeface="SimHei" panose="02010609060101010101" pitchFamily="49" charset="-122"/>
                <a:cs typeface="Arial" panose="020B0604020202020204" pitchFamily="34" charset="0"/>
              </a:rPr>
              <a:t>The primary benefits of </a:t>
            </a:r>
            <a:r>
              <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rPr>
              <a:t>Energy </a:t>
            </a:r>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Efficiency:</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3323"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713184" y="2335022"/>
            <a:ext cx="399692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Lower energy bills.</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Good for the environment.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Customer satisfaction.</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Economic development.</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Enhances quality of life. </a:t>
            </a:r>
          </a:p>
        </p:txBody>
      </p:sp>
    </p:spTree>
    <p:extLst>
      <p:ext uri="{BB962C8B-B14F-4D97-AF65-F5344CB8AC3E}">
        <p14:creationId xmlns:p14="http://schemas.microsoft.com/office/powerpoint/2010/main" val="12453883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9FA9E022-4303-4454-BFD1-903D7F900048}"/>
              </a:ext>
            </a:extLst>
          </p:cNvPr>
          <p:cNvPicPr>
            <a:picLocks noGrp="1"/>
          </p:cNvPicPr>
          <p:nvPr/>
        </p:nvPicPr>
        <p:blipFill rotWithShape="1">
          <a:blip r:embed="rId2"/>
          <a:srcRect l="10804" t="19583" r="49962" b="7755"/>
          <a:stretch/>
        </p:blipFill>
        <p:spPr bwMode="auto">
          <a:xfrm>
            <a:off x="3526972" y="2085159"/>
            <a:ext cx="5414554" cy="367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F3D041C2-ADD5-4229-9C5F-96220975C9F6}"/>
              </a:ext>
            </a:extLst>
          </p:cNvPr>
          <p:cNvSpPr>
            <a:spLocks noGrp="1"/>
          </p:cNvSpPr>
          <p:nvPr>
            <p:ph type="title"/>
          </p:nvPr>
        </p:nvSpPr>
        <p:spPr>
          <a:xfrm>
            <a:off x="628650" y="959644"/>
            <a:ext cx="7886700" cy="994172"/>
          </a:xfrm>
        </p:spPr>
        <p:txBody>
          <a:bodyPr>
            <a:normAutofit/>
          </a:bodyPr>
          <a:lstStyle/>
          <a:p>
            <a:pPr>
              <a:defRPr/>
            </a:pPr>
            <a:r>
              <a:rPr lang="en-US" sz="2700" dirty="0"/>
              <a:t>BENEFITS OF ENERGY EFFICIENCY</a:t>
            </a:r>
          </a:p>
        </p:txBody>
      </p:sp>
      <p:sp>
        <p:nvSpPr>
          <p:cNvPr id="7" name="Content Placeholder 16">
            <a:extLst>
              <a:ext uri="{FF2B5EF4-FFF2-40B4-BE49-F238E27FC236}">
                <a16:creationId xmlns:a16="http://schemas.microsoft.com/office/drawing/2014/main" id="{B7B3B247-0286-4B99-BCA1-BEE2A0E4B55E}"/>
              </a:ext>
            </a:extLst>
          </p:cNvPr>
          <p:cNvSpPr>
            <a:spLocks noGrp="1"/>
          </p:cNvSpPr>
          <p:nvPr>
            <p:ph idx="15"/>
          </p:nvPr>
        </p:nvSpPr>
        <p:spPr>
          <a:xfrm>
            <a:off x="628651" y="1856333"/>
            <a:ext cx="4279106" cy="323165"/>
          </a:xfrm>
        </p:spPr>
        <p:txBody>
          <a:bodyPr/>
          <a:lstStyle/>
          <a:p>
            <a:pPr eaLnBrk="1" hangingPunct="1"/>
            <a:r>
              <a:rPr lang="en-US" altLang="zh-CN" dirty="0" smtClean="0">
                <a:solidFill>
                  <a:schemeClr val="accent6"/>
                </a:solidFill>
                <a:latin typeface="Arial" panose="020B0604020202020204" pitchFamily="34" charset="0"/>
                <a:ea typeface="SimHei" panose="02010609060101010101" pitchFamily="49" charset="-122"/>
                <a:cs typeface="Arial" panose="020B0604020202020204" pitchFamily="34" charset="0"/>
              </a:rPr>
              <a:t>Primary benefits</a:t>
            </a:r>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9"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713184" y="2335022"/>
            <a:ext cx="399692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Lower energy bills.</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Good for the environment.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Customer satisfaction.</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Economic development.</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Enhances quality of life. </a:t>
            </a:r>
          </a:p>
        </p:txBody>
      </p:sp>
      <p:sp>
        <p:nvSpPr>
          <p:cNvPr id="10" name="Content Placeholder 16">
            <a:extLst>
              <a:ext uri="{FF2B5EF4-FFF2-40B4-BE49-F238E27FC236}">
                <a16:creationId xmlns:a16="http://schemas.microsoft.com/office/drawing/2014/main" id="{B7B3B247-0286-4B99-BCA1-BEE2A0E4B55E}"/>
              </a:ext>
            </a:extLst>
          </p:cNvPr>
          <p:cNvSpPr>
            <a:spLocks noGrp="1"/>
          </p:cNvSpPr>
          <p:nvPr>
            <p:ph idx="15"/>
          </p:nvPr>
        </p:nvSpPr>
        <p:spPr>
          <a:xfrm>
            <a:off x="3564534" y="1859594"/>
            <a:ext cx="4279106" cy="323165"/>
          </a:xfrm>
        </p:spPr>
        <p:txBody>
          <a:bodyPr/>
          <a:lstStyle/>
          <a:p>
            <a:pPr eaLnBrk="1" hangingPunct="1"/>
            <a:r>
              <a:rPr lang="en-US" altLang="zh-CN" dirty="0" smtClean="0">
                <a:solidFill>
                  <a:schemeClr val="accent6"/>
                </a:solidFill>
                <a:latin typeface="Arial" panose="020B0604020202020204" pitchFamily="34" charset="0"/>
                <a:ea typeface="SimHei" panose="02010609060101010101" pitchFamily="49" charset="-122"/>
                <a:cs typeface="Arial" panose="020B0604020202020204" pitchFamily="34" charset="0"/>
              </a:rPr>
              <a:t>Other benefits</a:t>
            </a:r>
            <a:r>
              <a:rPr lang="en-US" altLang="en-US" dirty="0" smtClean="0">
                <a:solidFill>
                  <a:schemeClr val="accent6"/>
                </a:solidFill>
                <a:latin typeface="Arial" panose="020B0604020202020204" pitchFamily="34" charset="0"/>
                <a:ea typeface="SimHei" panose="02010609060101010101" pitchFamily="49" charset="-122"/>
                <a:cs typeface="Arial" panose="020B0604020202020204" pitchFamily="34" charset="0"/>
              </a:rPr>
              <a:t>:</a:t>
            </a:r>
            <a:endParaRPr lang="en-US" altLang="en-US"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2474339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524EED-0978-4D0B-A87B-0C8CE11CD1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0351" y="2125267"/>
            <a:ext cx="1484999" cy="1338024"/>
          </a:xfrm>
          <a:prstGeom prst="rect">
            <a:avLst/>
          </a:prstGeom>
        </p:spPr>
      </p:pic>
      <p:sp>
        <p:nvSpPr>
          <p:cNvPr id="7"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700" dirty="0">
                <a:latin typeface="Arial" panose="020B0604020202020204" pitchFamily="34" charset="0"/>
                <a:cs typeface="Arial" panose="020B0604020202020204" pitchFamily="34" charset="0"/>
              </a:rPr>
              <a:t>WHY BPA AND ENERGY EFFICIENCY?</a:t>
            </a:r>
          </a:p>
        </p:txBody>
      </p:sp>
      <p:sp>
        <p:nvSpPr>
          <p:cNvPr id="8"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4279106" cy="276999"/>
          </a:xfrm>
          <a:prstGeom prst="rect">
            <a:avLst/>
          </a:prstGeom>
        </p:spPr>
        <p:txBody>
          <a:bodyPr vert="horz"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500" dirty="0">
                <a:solidFill>
                  <a:schemeClr val="accent6"/>
                </a:solidFill>
                <a:latin typeface="Arial" panose="020B0604020202020204" pitchFamily="34" charset="0"/>
                <a:ea typeface="SimHei" panose="02010609060101010101" pitchFamily="49" charset="-122"/>
                <a:cs typeface="Arial" panose="020B0604020202020204" pitchFamily="34" charset="0"/>
              </a:rPr>
              <a:t>It is a strategic priority</a:t>
            </a:r>
            <a:endParaRPr lang="en-US" altLang="en-US" sz="1500" dirty="0">
              <a:solidFill>
                <a:schemeClr val="accent6"/>
              </a:solidFill>
              <a:latin typeface="Arial" panose="020B0604020202020204" pitchFamily="34" charset="0"/>
              <a:ea typeface="SimHei" panose="02010609060101010101" pitchFamily="49" charset="-122"/>
              <a:cs typeface="Arial" panose="020B0604020202020204" pitchFamily="34" charset="0"/>
            </a:endParaRPr>
          </a:p>
        </p:txBody>
      </p:sp>
      <p:sp>
        <p:nvSpPr>
          <p:cNvPr id="10"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713184" y="2335022"/>
            <a:ext cx="591621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“The Bonneville Power Administration’s mission is to create and deliver the best value for our customers and constituents…”</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Energy efficiency provides the best value because it allows the agency to do more with the system, i.e., “stretching the river.”</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Investments in energy efficiency allow the agency to avoid having to buy more expensive power and additional transmission assets to deliver that power.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927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700" dirty="0">
                <a:latin typeface="Arial" panose="020B0604020202020204" pitchFamily="34" charset="0"/>
                <a:cs typeface="Arial" panose="020B0604020202020204" pitchFamily="34" charset="0"/>
              </a:rPr>
              <a:t>WHY BPA AND ENERGY EFFICIENCY?</a:t>
            </a:r>
          </a:p>
        </p:txBody>
      </p:sp>
      <p:sp>
        <p:nvSpPr>
          <p:cNvPr id="8"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4279106" cy="276999"/>
          </a:xfrm>
          <a:prstGeom prst="rect">
            <a:avLst/>
          </a:prstGeom>
        </p:spPr>
        <p:txBody>
          <a:bodyPr vert="horz"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500" dirty="0">
                <a:solidFill>
                  <a:schemeClr val="accent6"/>
                </a:solidFill>
                <a:latin typeface="Arial" panose="020B0604020202020204" pitchFamily="34" charset="0"/>
                <a:ea typeface="SimHei" panose="02010609060101010101" pitchFamily="49" charset="-122"/>
                <a:cs typeface="Arial" panose="020B0604020202020204" pitchFamily="34" charset="0"/>
              </a:rPr>
              <a:t>1980 Power &amp; Conservation Act</a:t>
            </a:r>
          </a:p>
        </p:txBody>
      </p:sp>
      <p:sp>
        <p:nvSpPr>
          <p:cNvPr id="10"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658425" y="2335022"/>
            <a:ext cx="553078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171450" indent="-17145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The Act established the Northwest Power Planning Council, which prepares a 20-year Power Plan every five years.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The Power Plan identifies the best mix of resources, including conservation, to meet Northwest power needs, based on total resource cost. </a:t>
            </a:r>
          </a:p>
          <a:p>
            <a:pPr marL="171450" indent="-171450" eaLnBrk="1" hangingPunct="1">
              <a:buFont typeface="Arial" panose="020B0604020202020204" pitchFamily="34" charset="0"/>
              <a:buChar char="•"/>
            </a:pPr>
            <a:endParaRPr lang="en-US" altLang="en-US" sz="1200"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The Act directs the Administrator to, “acquire such resources through conservation, implement all such conservation measures…to reduce load, as the Administrator determines are consistent with the plan.”</a:t>
            </a:r>
          </a:p>
          <a:p>
            <a:pPr marL="171450" indent="-171450" eaLnBrk="1" hangingPunct="1">
              <a:buFont typeface="Arial" panose="020B0604020202020204" pitchFamily="34" charset="0"/>
              <a:buChar char="•"/>
            </a:pPr>
            <a:endParaRPr lang="en-US" altLang="en-US" sz="1200"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As a result, BPA established the Energy Efficiency department to satisfy this statutory obligation. </a:t>
            </a:r>
          </a:p>
          <a:p>
            <a:pPr marL="171450" indent="-171450" eaLnBrk="1" hangingPunct="1">
              <a:buFont typeface="Arial" panose="020B0604020202020204" pitchFamily="34" charset="0"/>
              <a:buChar char="•"/>
            </a:pPr>
            <a:endParaRPr lang="en-US" altLang="en-US" sz="1200"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For the Seventh Northwest Power Plan, BPA is currently planning to achieve 42% of the regional energy-efficiency target — 588 </a:t>
            </a:r>
            <a:r>
              <a:rPr lang="en-US" altLang="en-US" sz="1200" dirty="0" err="1">
                <a:latin typeface="Arial" panose="020B0604020202020204" pitchFamily="34" charset="0"/>
                <a:cs typeface="Arial" panose="020B0604020202020204" pitchFamily="34" charset="0"/>
              </a:rPr>
              <a:t>aMW</a:t>
            </a:r>
            <a:r>
              <a:rPr lang="en-US" altLang="en-US" sz="1200" dirty="0">
                <a:latin typeface="Arial" panose="020B0604020202020204" pitchFamily="34" charset="0"/>
                <a:cs typeface="Arial" panose="020B0604020202020204" pitchFamily="34" charset="0"/>
              </a:rPr>
              <a:t> between 2016 and 2021 — in concert with its public power customers.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p:txBody>
      </p:sp>
      <p:pic>
        <p:nvPicPr>
          <p:cNvPr id="9" name="Picture 9">
            <a:extLst>
              <a:ext uri="{FF2B5EF4-FFF2-40B4-BE49-F238E27FC236}">
                <a16:creationId xmlns:a16="http://schemas.microsoft.com/office/drawing/2014/main" id="{FABD81A5-653C-495E-80A6-981CED50C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1543" y="2749201"/>
            <a:ext cx="1499769" cy="203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a:extLst>
              <a:ext uri="{FF2B5EF4-FFF2-40B4-BE49-F238E27FC236}">
                <a16:creationId xmlns:a16="http://schemas.microsoft.com/office/drawing/2014/main" id="{6E196225-9AEC-4B83-B29E-4A837BE24C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6321" y="2029489"/>
            <a:ext cx="2266529" cy="5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618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D041C2-ADD5-4229-9C5F-96220975C9F6}"/>
              </a:ext>
            </a:extLst>
          </p:cNvPr>
          <p:cNvSpPr txBox="1">
            <a:spLocks/>
          </p:cNvSpPr>
          <p:nvPr/>
        </p:nvSpPr>
        <p:spPr>
          <a:xfrm>
            <a:off x="628650" y="9596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700" dirty="0">
                <a:latin typeface="Arial" panose="020B0604020202020204" pitchFamily="34" charset="0"/>
                <a:cs typeface="Arial" panose="020B0604020202020204" pitchFamily="34" charset="0"/>
              </a:rPr>
              <a:t>BPA’S ROLE IN ENERGY EFFICIENCY</a:t>
            </a:r>
          </a:p>
        </p:txBody>
      </p:sp>
      <p:sp>
        <p:nvSpPr>
          <p:cNvPr id="8" name="Content Placeholder 16">
            <a:extLst>
              <a:ext uri="{FF2B5EF4-FFF2-40B4-BE49-F238E27FC236}">
                <a16:creationId xmlns:a16="http://schemas.microsoft.com/office/drawing/2014/main" id="{B7B3B247-0286-4B99-BCA1-BEE2A0E4B55E}"/>
              </a:ext>
            </a:extLst>
          </p:cNvPr>
          <p:cNvSpPr txBox="1">
            <a:spLocks/>
          </p:cNvSpPr>
          <p:nvPr/>
        </p:nvSpPr>
        <p:spPr>
          <a:xfrm>
            <a:off x="628651" y="1856333"/>
            <a:ext cx="4279106" cy="276999"/>
          </a:xfrm>
          <a:prstGeom prst="rect">
            <a:avLst/>
          </a:prstGeom>
        </p:spPr>
        <p:txBody>
          <a:bodyPr vert="horz" lIns="68580" tIns="34290" rIns="68580" bIns="3429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2"/>
                </a:solidFill>
                <a:latin typeface="Helvetica Neue"/>
                <a:ea typeface="+mn-ea"/>
                <a:cs typeface="Helvetica Neue"/>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500" dirty="0">
                <a:solidFill>
                  <a:schemeClr val="accent6"/>
                </a:solidFill>
                <a:latin typeface="Arial" panose="020B0604020202020204" pitchFamily="34" charset="0"/>
                <a:ea typeface="SimHei" panose="02010609060101010101" pitchFamily="49" charset="-122"/>
                <a:cs typeface="Arial" panose="020B0604020202020204" pitchFamily="34" charset="0"/>
              </a:rPr>
              <a:t>Roles and Responsibilities</a:t>
            </a:r>
          </a:p>
        </p:txBody>
      </p:sp>
      <p:sp>
        <p:nvSpPr>
          <p:cNvPr id="10" name="TextBox 17">
            <a:extLst>
              <a:ext uri="{FF2B5EF4-FFF2-40B4-BE49-F238E27FC236}">
                <a16:creationId xmlns:a16="http://schemas.microsoft.com/office/drawing/2014/main" id="{070833C5-E33C-4F6F-B6A0-2307696450F0}"/>
              </a:ext>
            </a:extLst>
          </p:cNvPr>
          <p:cNvSpPr txBox="1">
            <a:spLocks noChangeArrowheads="1"/>
          </p:cNvSpPr>
          <p:nvPr/>
        </p:nvSpPr>
        <p:spPr bwMode="auto">
          <a:xfrm>
            <a:off x="713184" y="2335022"/>
            <a:ext cx="55307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sz="2000">
                <a:solidFill>
                  <a:schemeClr val="accent1"/>
                </a:solidFill>
                <a:latin typeface="Helvetica Neue Light"/>
                <a:ea typeface="Helvetica Neue Light"/>
                <a:cs typeface="Helvetica Neue Light"/>
              </a:defRPr>
            </a:lvl1pPr>
            <a:lvl2pPr marL="742950" indent="-285750">
              <a:spcBef>
                <a:spcPts val="1400"/>
              </a:spcBef>
              <a:buFont typeface="Arial" panose="020B0604020202020204" pitchFamily="34" charset="0"/>
              <a:defRPr sz="1400">
                <a:solidFill>
                  <a:schemeClr val="accent1"/>
                </a:solidFill>
                <a:latin typeface="Helvetica Neue Light"/>
                <a:ea typeface="Helvetica Neue Light"/>
                <a:cs typeface="Helvetica Neue Light"/>
              </a:defRPr>
            </a:lvl2pPr>
            <a:lvl3pPr marL="1143000" indent="-228600">
              <a:spcBef>
                <a:spcPts val="1200"/>
              </a:spcBef>
              <a:buFont typeface="Arial" panose="020B0604020202020204" pitchFamily="34" charset="0"/>
              <a:defRPr sz="1200">
                <a:solidFill>
                  <a:schemeClr val="accent1"/>
                </a:solidFill>
                <a:latin typeface="Helvetica Neue Light"/>
                <a:ea typeface="Helvetica Neue Light"/>
                <a:cs typeface="Helvetica Neue Light"/>
              </a:defRPr>
            </a:lvl3pPr>
            <a:lvl4pPr marL="1600200" indent="-228600">
              <a:spcBef>
                <a:spcPts val="600"/>
              </a:spcBef>
              <a:buFont typeface="Arial" panose="020B0604020202020204" pitchFamily="34" charset="0"/>
              <a:defRPr sz="1000">
                <a:solidFill>
                  <a:schemeClr val="accent1"/>
                </a:solidFill>
                <a:latin typeface="Helvetica Neue Light"/>
                <a:ea typeface="Helvetica Neue Light"/>
                <a:cs typeface="Helvetica Neue Light"/>
              </a:defRPr>
            </a:lvl4pPr>
            <a:lvl5pPr marL="2057400" indent="-228600">
              <a:spcBef>
                <a:spcPct val="20000"/>
              </a:spcBef>
              <a:buFont typeface="Arial" panose="020B0604020202020204" pitchFamily="34" charset="0"/>
              <a:buChar char="»"/>
              <a:defRPr sz="2000">
                <a:solidFill>
                  <a:schemeClr val="accent1"/>
                </a:solidFill>
                <a:latin typeface="Helvetica Neue Light"/>
                <a:ea typeface="Helvetica Neue Light"/>
                <a:cs typeface="Helvetica Neue Light"/>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accent1"/>
                </a:solidFill>
                <a:latin typeface="Helvetica Neue Light"/>
                <a:ea typeface="Helvetica Neue Light"/>
                <a:cs typeface="Helvetica Neue Light"/>
              </a:defRPr>
            </a:lvl9pPr>
          </a:lstStyle>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Conducts a public process to establish a framework for BPA and the public utilities to acquire cost-effective energy efficiency in the Pacific Northwest.</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Guides the delivery of opportunities and programs, and provides the necessary tools, technical support and financial resources to our utility customers.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Promotes energy efficiency, renewable resources, and new and emerging technologies through numerous channels, including programmatic efforts, market transformation and non-programmatic savings. </a:t>
            </a:r>
          </a:p>
          <a:p>
            <a:pPr eaLnBrk="1" hangingPunct="1"/>
            <a:endParaRPr lang="en-US" altLang="en-US" sz="12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Dedicated to acquiring energy efficiency consistent with sound business principles, and environmental stewardship and accountability. </a:t>
            </a:r>
            <a:br>
              <a:rPr lang="en-US" altLang="en-US" sz="1200" dirty="0">
                <a:latin typeface="Arial" panose="020B0604020202020204" pitchFamily="34" charset="0"/>
                <a:cs typeface="Arial" panose="020B0604020202020204" pitchFamily="34" charset="0"/>
              </a:rPr>
            </a:br>
            <a:endParaRPr lang="en-US" altLang="en-US" sz="12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08524EED-0978-4D0B-A87B-0C8CE11CD1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0351" y="2125267"/>
            <a:ext cx="1484999" cy="1338024"/>
          </a:xfrm>
          <a:prstGeom prst="rect">
            <a:avLst/>
          </a:prstGeom>
        </p:spPr>
      </p:pic>
    </p:spTree>
    <p:extLst>
      <p:ext uri="{BB962C8B-B14F-4D97-AF65-F5344CB8AC3E}">
        <p14:creationId xmlns:p14="http://schemas.microsoft.com/office/powerpoint/2010/main" val="2934335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3197DEF414847BCFDBBEA0A949DE0" ma:contentTypeVersion="1" ma:contentTypeDescription="Create a new document." ma:contentTypeScope="" ma:versionID="5e70d8f8c1e0b5bfe97bffa460ec2219">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237B85F-6D1E-4258-9294-301FE30D2BE4}"/>
</file>

<file path=customXml/itemProps2.xml><?xml version="1.0" encoding="utf-8"?>
<ds:datastoreItem xmlns:ds="http://schemas.openxmlformats.org/officeDocument/2006/customXml" ds:itemID="{443EE1F7-86F2-4E80-9514-187D6898BAE0}"/>
</file>

<file path=customXml/itemProps3.xml><?xml version="1.0" encoding="utf-8"?>
<ds:datastoreItem xmlns:ds="http://schemas.openxmlformats.org/officeDocument/2006/customXml" ds:itemID="{41F87A7A-4C21-4FB6-80E9-539AAD608B72}"/>
</file>

<file path=docProps/app.xml><?xml version="1.0" encoding="utf-8"?>
<Properties xmlns="http://schemas.openxmlformats.org/officeDocument/2006/extended-properties" xmlns:vt="http://schemas.openxmlformats.org/officeDocument/2006/docPropsVTypes">
  <TotalTime>9728</TotalTime>
  <Words>943</Words>
  <Application>Microsoft Office PowerPoint</Application>
  <PresentationFormat>On-screen Show (4:3)</PresentationFormat>
  <Paragraphs>105</Paragraphs>
  <Slides>47</Slides>
  <Notes>3</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47</vt:i4>
      </vt:variant>
    </vt:vector>
  </HeadingPairs>
  <TitlesOfParts>
    <vt:vector size="57" baseType="lpstr">
      <vt:lpstr>Arial</vt:lpstr>
      <vt:lpstr>Calibri</vt:lpstr>
      <vt:lpstr>Helvetica Neue</vt:lpstr>
      <vt:lpstr>Helvetica Neue Light</vt:lpstr>
      <vt:lpstr>SimHei</vt:lpstr>
      <vt:lpstr>Office Theme</vt:lpstr>
      <vt:lpstr>2_Custom Design</vt:lpstr>
      <vt:lpstr>1_Custom Design</vt:lpstr>
      <vt:lpstr>Custom Design</vt:lpstr>
      <vt:lpstr>Acrobat Document</vt:lpstr>
      <vt:lpstr>PowerPoint Presentation</vt:lpstr>
      <vt:lpstr>PowerPoint Presentation</vt:lpstr>
      <vt:lpstr>BPA Service Territory</vt:lpstr>
      <vt:lpstr>THE BASICS OF ENERGY EFFICIENCY</vt:lpstr>
      <vt:lpstr>THE VALUE OF ENERGY EFFICIENCY</vt:lpstr>
      <vt:lpstr>BENEFITS OF ENERGY EFFICIENCY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Materials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www.bpa.gov/energyefficiency</vt:lpstr>
    </vt:vector>
  </TitlesOfParts>
  <Company>Bonneville Power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BPA User</dc:creator>
  <cp:keywords/>
  <dc:description/>
  <cp:lastModifiedBy>Rector,William Eric (BPA) - FL-2</cp:lastModifiedBy>
  <cp:revision>132</cp:revision>
  <dcterms:created xsi:type="dcterms:W3CDTF">2013-09-16T17:48:00Z</dcterms:created>
  <dcterms:modified xsi:type="dcterms:W3CDTF">2020-03-24T18:26:46Z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0x010100F6C3197DEF414847BCFDBBEA0A949DE0</vt:lpwstr>
  </property>
</Properties>
</file>