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s/slide12.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3.xml" ContentType="application/vnd.openxmlformats-officedocument.presentationml.slide+xml"/>
  <Override PartName="/ppt/slides/slide25.xml" ContentType="application/vnd.openxmlformats-officedocument.presentationml.slide+xml"/>
  <Override PartName="/ppt/slides/slide27.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4.xml" ContentType="application/vnd.openxmlformats-officedocument.presentationml.slideLayout+xml"/>
  <Override PartName="/ppt/slideLayouts/slideLayout11.xml" ContentType="application/vnd.openxmlformats-officedocument.presentationml.slideLayout+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390" r:id="rId2"/>
    <p:sldId id="256" r:id="rId3"/>
    <p:sldId id="342" r:id="rId4"/>
    <p:sldId id="289" r:id="rId5"/>
    <p:sldId id="386" r:id="rId6"/>
    <p:sldId id="379" r:id="rId7"/>
    <p:sldId id="375" r:id="rId8"/>
    <p:sldId id="387" r:id="rId9"/>
    <p:sldId id="388" r:id="rId10"/>
    <p:sldId id="374" r:id="rId11"/>
    <p:sldId id="369" r:id="rId12"/>
    <p:sldId id="381" r:id="rId13"/>
    <p:sldId id="389" r:id="rId14"/>
    <p:sldId id="416" r:id="rId15"/>
    <p:sldId id="377" r:id="rId16"/>
    <p:sldId id="376" r:id="rId17"/>
    <p:sldId id="287" r:id="rId18"/>
    <p:sldId id="391" r:id="rId19"/>
    <p:sldId id="411" r:id="rId20"/>
    <p:sldId id="394" r:id="rId21"/>
    <p:sldId id="393" r:id="rId22"/>
    <p:sldId id="396" r:id="rId23"/>
    <p:sldId id="397" r:id="rId24"/>
    <p:sldId id="398" r:id="rId25"/>
    <p:sldId id="399" r:id="rId26"/>
    <p:sldId id="400" r:id="rId27"/>
    <p:sldId id="395" r:id="rId28"/>
    <p:sldId id="401" r:id="rId29"/>
    <p:sldId id="402" r:id="rId30"/>
    <p:sldId id="280" r:id="rId31"/>
    <p:sldId id="412" r:id="rId32"/>
    <p:sldId id="417" r:id="rId33"/>
    <p:sldId id="418" r:id="rId34"/>
    <p:sldId id="419" r:id="rId35"/>
    <p:sldId id="420" r:id="rId36"/>
    <p:sldId id="284" r:id="rId37"/>
    <p:sldId id="285" r:id="rId38"/>
    <p:sldId id="403" r:id="rId39"/>
    <p:sldId id="404" r:id="rId40"/>
    <p:sldId id="405" r:id="rId41"/>
    <p:sldId id="406" r:id="rId42"/>
    <p:sldId id="407" r:id="rId43"/>
    <p:sldId id="408" r:id="rId44"/>
    <p:sldId id="409" r:id="rId45"/>
    <p:sldId id="410" r:id="rId46"/>
    <p:sldId id="385" r:id="rId47"/>
    <p:sldId id="286" r:id="rId48"/>
    <p:sldId id="415"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57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cisco,Michele M (CONTR) - PEJB-6" initials="FM(-P" lastIdx="8" clrIdx="0">
    <p:extLst>
      <p:ext uri="{19B8F6BF-5375-455C-9EA6-DF929625EA0E}">
        <p15:presenceInfo xmlns:p15="http://schemas.microsoft.com/office/powerpoint/2012/main" userId="S-1-5-21-2009805145-1601463483-1839490880-1681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05" autoAdjust="0"/>
    <p:restoredTop sz="81744" autoAdjust="0"/>
  </p:normalViewPr>
  <p:slideViewPr>
    <p:cSldViewPr snapToGrid="0">
      <p:cViewPr varScale="1">
        <p:scale>
          <a:sx n="94" d="100"/>
          <a:sy n="94" d="100"/>
        </p:scale>
        <p:origin x="1350" y="84"/>
      </p:cViewPr>
      <p:guideLst>
        <p:guide orient="horz" pos="2160"/>
        <p:guide pos="57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8" Type="http://schemas.openxmlformats.org/officeDocument/2006/relationships/customXml" Target="../customXml/item3.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ustomXml" Target="../customXml/item2.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0922C8-F827-43B8-A76B-69F733B77D5C}" type="datetimeFigureOut">
              <a:rPr lang="en-US" smtClean="0"/>
              <a:t>3/24/2020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513893-E123-431B-BC5C-B9D3D81988D5}" type="slidenum">
              <a:rPr lang="en-US" smtClean="0"/>
              <a:t>‹#›</a:t>
            </a:fld>
            <a:endParaRPr lang="en-US"/>
          </a:p>
        </p:txBody>
      </p:sp>
    </p:spTree>
    <p:extLst>
      <p:ext uri="{BB962C8B-B14F-4D97-AF65-F5344CB8AC3E}">
        <p14:creationId xmlns:p14="http://schemas.microsoft.com/office/powerpoint/2010/main" val="3002365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fld id="{289E42DA-AC16-4222-8998-1012BAF91DB8}" type="slidenum">
              <a:rPr lang="en-US" smtClean="0">
                <a:latin typeface="Calibri" pitchFamily="34" charset="0"/>
              </a:rPr>
              <a:pPr eaLnBrk="1" fontAlgn="base" hangingPunct="1">
                <a:spcBef>
                  <a:spcPct val="0"/>
                </a:spcBef>
                <a:spcAft>
                  <a:spcPct val="0"/>
                </a:spcAft>
              </a:pPr>
              <a:t>3</a:t>
            </a:fld>
            <a:endParaRPr lang="en-US" dirty="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B5BAB110-3A31-448D-A0F6-6026078D2D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9B0EF5E-C479-414F-A668-743F5EDC2954}"/>
              </a:ext>
            </a:extLst>
          </p:cNvPr>
          <p:cNvSpPr>
            <a:spLocks noGrp="1"/>
          </p:cNvSpPr>
          <p:nvPr>
            <p:ph type="body" idx="1"/>
          </p:nvPr>
        </p:nvSpPr>
        <p:spPr/>
        <p:txBody>
          <a:bodyPr>
            <a:normAutofit/>
          </a:bodyPr>
          <a:lstStyle/>
          <a:p>
            <a:pPr eaLnBrk="1" fontAlgn="auto" hangingPunct="1">
              <a:spcBef>
                <a:spcPts val="0"/>
              </a:spcBef>
              <a:spcAft>
                <a:spcPts val="0"/>
              </a:spcAft>
              <a:defRPr/>
            </a:pPr>
            <a:endParaRPr lang="en-US" dirty="0"/>
          </a:p>
        </p:txBody>
      </p:sp>
      <p:sp>
        <p:nvSpPr>
          <p:cNvPr id="44036" name="Slide Number Placeholder 3">
            <a:extLst>
              <a:ext uri="{FF2B5EF4-FFF2-40B4-BE49-F238E27FC236}">
                <a16:creationId xmlns:a16="http://schemas.microsoft.com/office/drawing/2014/main" id="{36ED7580-0592-46CE-AA05-7BE3FC34CF5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E58BB85-E039-44D9-A574-5DB1FCCB9254}" type="slidenum">
              <a:rPr lang="en-US" altLang="en-US"/>
              <a:pPr>
                <a:spcBef>
                  <a:spcPct val="0"/>
                </a:spcBef>
              </a:pPr>
              <a:t>4</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B5BAB110-3A31-448D-A0F6-6026078D2D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9B0EF5E-C479-414F-A668-743F5EDC2954}"/>
              </a:ext>
            </a:extLst>
          </p:cNvPr>
          <p:cNvSpPr>
            <a:spLocks noGrp="1"/>
          </p:cNvSpPr>
          <p:nvPr>
            <p:ph type="body" idx="1"/>
          </p:nvPr>
        </p:nvSpPr>
        <p:spPr/>
        <p:txBody>
          <a:bodyPr>
            <a:normAutofit/>
          </a:bodyPr>
          <a:lstStyle/>
          <a:p>
            <a:pPr eaLnBrk="1" fontAlgn="auto" hangingPunct="1">
              <a:spcBef>
                <a:spcPts val="0"/>
              </a:spcBef>
              <a:spcAft>
                <a:spcPts val="0"/>
              </a:spcAft>
              <a:defRPr/>
            </a:pPr>
            <a:endParaRPr lang="en-US" dirty="0"/>
          </a:p>
        </p:txBody>
      </p:sp>
      <p:sp>
        <p:nvSpPr>
          <p:cNvPr id="44036" name="Slide Number Placeholder 3">
            <a:extLst>
              <a:ext uri="{FF2B5EF4-FFF2-40B4-BE49-F238E27FC236}">
                <a16:creationId xmlns:a16="http://schemas.microsoft.com/office/drawing/2014/main" id="{36ED7580-0592-46CE-AA05-7BE3FC34CF5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E58BB85-E039-44D9-A574-5DB1FCCB9254}" type="slidenum">
              <a:rPr lang="en-US" altLang="en-US"/>
              <a:pPr>
                <a:spcBef>
                  <a:spcPct val="0"/>
                </a:spcBef>
              </a:pPr>
              <a:t>5</a:t>
            </a:fld>
            <a:endParaRPr lang="en-US" altLang="en-US"/>
          </a:p>
        </p:txBody>
      </p:sp>
    </p:spTree>
    <p:extLst>
      <p:ext uri="{BB962C8B-B14F-4D97-AF65-F5344CB8AC3E}">
        <p14:creationId xmlns:p14="http://schemas.microsoft.com/office/powerpoint/2010/main" val="1104071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D3E21-1FE8-4A97-87E9-7B9BFCB415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2E57C30-3167-457C-801C-EF498102C0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EDB379-5E9B-4ABD-963F-AF0E30C01F0F}"/>
              </a:ext>
            </a:extLst>
          </p:cNvPr>
          <p:cNvSpPr>
            <a:spLocks noGrp="1"/>
          </p:cNvSpPr>
          <p:nvPr>
            <p:ph type="dt" sz="half" idx="10"/>
          </p:nvPr>
        </p:nvSpPr>
        <p:spPr/>
        <p:txBody>
          <a:bodyPr/>
          <a:lstStyle/>
          <a:p>
            <a:fld id="{3E2C364C-CB95-482B-ABBF-B5CB61706435}" type="datetimeFigureOut">
              <a:rPr lang="en-US" smtClean="0"/>
              <a:t>3/24/2020</a:t>
            </a:fld>
            <a:endParaRPr lang="en-US"/>
          </a:p>
        </p:txBody>
      </p:sp>
      <p:sp>
        <p:nvSpPr>
          <p:cNvPr id="5" name="Footer Placeholder 4">
            <a:extLst>
              <a:ext uri="{FF2B5EF4-FFF2-40B4-BE49-F238E27FC236}">
                <a16:creationId xmlns:a16="http://schemas.microsoft.com/office/drawing/2014/main" id="{5F677FE8-8D35-4AC6-8D7E-6F4C30F33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80C75A-C04B-43CB-897C-D0E4DC535253}"/>
              </a:ext>
            </a:extLst>
          </p:cNvPr>
          <p:cNvSpPr>
            <a:spLocks noGrp="1"/>
          </p:cNvSpPr>
          <p:nvPr>
            <p:ph type="sldNum" sz="quarter" idx="12"/>
          </p:nvPr>
        </p:nvSpPr>
        <p:spPr/>
        <p:txBody>
          <a:bodyPr/>
          <a:lstStyle/>
          <a:p>
            <a:fld id="{46BC826C-6F72-42C4-9A3A-AB262726A04F}" type="slidenum">
              <a:rPr lang="en-US" smtClean="0"/>
              <a:t>‹#›</a:t>
            </a:fld>
            <a:endParaRPr lang="en-US"/>
          </a:p>
        </p:txBody>
      </p:sp>
    </p:spTree>
    <p:extLst>
      <p:ext uri="{BB962C8B-B14F-4D97-AF65-F5344CB8AC3E}">
        <p14:creationId xmlns:p14="http://schemas.microsoft.com/office/powerpoint/2010/main" val="3215093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44A0C-0703-426F-8B71-5D3E25AA6E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A14C9E-A058-48DD-B160-192B7A0D15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70BCA8-CEE9-4AA8-A23C-758B5F05E0E0}"/>
              </a:ext>
            </a:extLst>
          </p:cNvPr>
          <p:cNvSpPr>
            <a:spLocks noGrp="1"/>
          </p:cNvSpPr>
          <p:nvPr>
            <p:ph type="dt" sz="half" idx="10"/>
          </p:nvPr>
        </p:nvSpPr>
        <p:spPr/>
        <p:txBody>
          <a:bodyPr/>
          <a:lstStyle/>
          <a:p>
            <a:fld id="{3E2C364C-CB95-482B-ABBF-B5CB61706435}" type="datetimeFigureOut">
              <a:rPr lang="en-US" smtClean="0"/>
              <a:t>3/24/2020</a:t>
            </a:fld>
            <a:endParaRPr lang="en-US"/>
          </a:p>
        </p:txBody>
      </p:sp>
      <p:sp>
        <p:nvSpPr>
          <p:cNvPr id="5" name="Footer Placeholder 4">
            <a:extLst>
              <a:ext uri="{FF2B5EF4-FFF2-40B4-BE49-F238E27FC236}">
                <a16:creationId xmlns:a16="http://schemas.microsoft.com/office/drawing/2014/main" id="{33845F5D-422C-437D-906E-B721E3AA0E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10DD1-E197-4436-BC29-D4B3889ADF79}"/>
              </a:ext>
            </a:extLst>
          </p:cNvPr>
          <p:cNvSpPr>
            <a:spLocks noGrp="1"/>
          </p:cNvSpPr>
          <p:nvPr>
            <p:ph type="sldNum" sz="quarter" idx="12"/>
          </p:nvPr>
        </p:nvSpPr>
        <p:spPr/>
        <p:txBody>
          <a:bodyPr/>
          <a:lstStyle/>
          <a:p>
            <a:fld id="{46BC826C-6F72-42C4-9A3A-AB262726A04F}" type="slidenum">
              <a:rPr lang="en-US" smtClean="0"/>
              <a:t>‹#›</a:t>
            </a:fld>
            <a:endParaRPr lang="en-US"/>
          </a:p>
        </p:txBody>
      </p:sp>
    </p:spTree>
    <p:extLst>
      <p:ext uri="{BB962C8B-B14F-4D97-AF65-F5344CB8AC3E}">
        <p14:creationId xmlns:p14="http://schemas.microsoft.com/office/powerpoint/2010/main" val="3164363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D0C7FD-96D6-4996-A324-ED7983CAB2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F9B59E-D4E7-4E7A-849D-C7CD4897AC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BF3D72-8F8A-4FCC-BA98-FE3F7DCB5BC5}"/>
              </a:ext>
            </a:extLst>
          </p:cNvPr>
          <p:cNvSpPr>
            <a:spLocks noGrp="1"/>
          </p:cNvSpPr>
          <p:nvPr>
            <p:ph type="dt" sz="half" idx="10"/>
          </p:nvPr>
        </p:nvSpPr>
        <p:spPr/>
        <p:txBody>
          <a:bodyPr/>
          <a:lstStyle/>
          <a:p>
            <a:fld id="{3E2C364C-CB95-482B-ABBF-B5CB61706435}" type="datetimeFigureOut">
              <a:rPr lang="en-US" smtClean="0"/>
              <a:t>3/24/2020</a:t>
            </a:fld>
            <a:endParaRPr lang="en-US"/>
          </a:p>
        </p:txBody>
      </p:sp>
      <p:sp>
        <p:nvSpPr>
          <p:cNvPr id="5" name="Footer Placeholder 4">
            <a:extLst>
              <a:ext uri="{FF2B5EF4-FFF2-40B4-BE49-F238E27FC236}">
                <a16:creationId xmlns:a16="http://schemas.microsoft.com/office/drawing/2014/main" id="{2A104388-054A-4B82-9218-1046118FCE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F66096-F973-4F51-8C53-BF12590A26DB}"/>
              </a:ext>
            </a:extLst>
          </p:cNvPr>
          <p:cNvSpPr>
            <a:spLocks noGrp="1"/>
          </p:cNvSpPr>
          <p:nvPr>
            <p:ph type="sldNum" sz="quarter" idx="12"/>
          </p:nvPr>
        </p:nvSpPr>
        <p:spPr/>
        <p:txBody>
          <a:bodyPr/>
          <a:lstStyle/>
          <a:p>
            <a:fld id="{46BC826C-6F72-42C4-9A3A-AB262726A04F}" type="slidenum">
              <a:rPr lang="en-US" smtClean="0"/>
              <a:t>‹#›</a:t>
            </a:fld>
            <a:endParaRPr lang="en-US"/>
          </a:p>
        </p:txBody>
      </p:sp>
    </p:spTree>
    <p:extLst>
      <p:ext uri="{BB962C8B-B14F-4D97-AF65-F5344CB8AC3E}">
        <p14:creationId xmlns:p14="http://schemas.microsoft.com/office/powerpoint/2010/main" val="3731400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ubtitle, Imag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Picture Placeholder 7"/>
          <p:cNvSpPr>
            <a:spLocks noGrp="1"/>
          </p:cNvSpPr>
          <p:nvPr>
            <p:ph type="pic" sz="quarter" idx="13"/>
          </p:nvPr>
        </p:nvSpPr>
        <p:spPr>
          <a:xfrm>
            <a:off x="8350251" y="1056801"/>
            <a:ext cx="3841749" cy="4800600"/>
          </a:xfrm>
        </p:spPr>
        <p:txBody>
          <a:bodyPr rtlCol="0">
            <a:normAutofit/>
          </a:bodyPr>
          <a:lstStyle>
            <a:lvl1pPr marL="0" indent="0">
              <a:buNone/>
              <a:defRPr sz="1200" cap="all">
                <a:solidFill>
                  <a:schemeClr val="accent6"/>
                </a:solidFill>
              </a:defRPr>
            </a:lvl1pPr>
          </a:lstStyle>
          <a:p>
            <a:pPr lvl="0"/>
            <a:endParaRPr lang="en-US" noProof="0" dirty="0"/>
          </a:p>
        </p:txBody>
      </p:sp>
      <p:sp>
        <p:nvSpPr>
          <p:cNvPr id="8" name="Content Placeholder 2"/>
          <p:cNvSpPr>
            <a:spLocks noGrp="1"/>
          </p:cNvSpPr>
          <p:nvPr>
            <p:ph idx="14"/>
          </p:nvPr>
        </p:nvSpPr>
        <p:spPr>
          <a:xfrm>
            <a:off x="487680" y="1644544"/>
            <a:ext cx="7606453" cy="4116392"/>
          </a:xfrm>
          <a:prstGeom prst="rect">
            <a:avLst/>
          </a:prstGeom>
        </p:spPr>
        <p:txBody>
          <a:bodyPr/>
          <a:lstStyle>
            <a:lvl1pPr>
              <a:lnSpc>
                <a:spcPct val="100000"/>
              </a:lnSpc>
              <a:spcBef>
                <a:spcPts val="1400"/>
              </a:spcBef>
              <a:defRPr sz="1400"/>
            </a:lvl1pPr>
            <a:lvl2pPr>
              <a:lnSpc>
                <a:spcPct val="100000"/>
              </a:lnSpc>
              <a:spcBef>
                <a:spcPts val="1200"/>
              </a:spcBef>
              <a:defRPr sz="1200"/>
            </a:lvl2pPr>
            <a:lvl3pPr>
              <a:lnSpc>
                <a:spcPct val="100000"/>
              </a:lnSpc>
              <a:spcBef>
                <a:spcPts val="600"/>
              </a:spcBef>
              <a:defRPr sz="1000"/>
            </a:lvl3pPr>
            <a:lvl4pPr>
              <a:lnSpc>
                <a:spcPct val="100000"/>
              </a:lnSpc>
              <a:spcBef>
                <a:spcPts val="400"/>
              </a:spcBef>
              <a:defRPr sz="8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2"/>
          <p:cNvSpPr>
            <a:spLocks noGrp="1"/>
          </p:cNvSpPr>
          <p:nvPr>
            <p:ph idx="15"/>
          </p:nvPr>
        </p:nvSpPr>
        <p:spPr>
          <a:xfrm>
            <a:off x="487680" y="1021533"/>
            <a:ext cx="7606453" cy="765851"/>
          </a:xfrm>
          <a:prstGeom prst="rect">
            <a:avLst/>
          </a:prstGeom>
        </p:spPr>
        <p:txBody>
          <a:bodyPr>
            <a:spAutoFit/>
          </a:bodyPr>
          <a:lstStyle>
            <a:lvl1pPr marL="0" indent="0">
              <a:buNone/>
              <a:defRPr sz="2000" b="1">
                <a:solidFill>
                  <a:schemeClr val="accent2"/>
                </a:solidFill>
                <a:latin typeface="Helvetica Neue"/>
                <a:cs typeface="Helvetica Neue"/>
              </a:defRPr>
            </a:lvl1pPr>
          </a:lstStyle>
          <a:p>
            <a:pPr lvl="0"/>
            <a:r>
              <a:rPr lang="en-US"/>
              <a:t>Click to edit Master text styles</a:t>
            </a:r>
          </a:p>
          <a:p>
            <a:pPr lvl="1"/>
            <a:r>
              <a:rPr lang="en-US"/>
              <a:t>Second level</a:t>
            </a:r>
          </a:p>
        </p:txBody>
      </p:sp>
      <p:sp>
        <p:nvSpPr>
          <p:cNvPr id="6" name="Footer Placeholder 4">
            <a:extLst>
              <a:ext uri="{FF2B5EF4-FFF2-40B4-BE49-F238E27FC236}">
                <a16:creationId xmlns:a16="http://schemas.microsoft.com/office/drawing/2014/main" id="{F3DCB113-7B06-46F2-8104-16934FA31B2C}"/>
              </a:ext>
            </a:extLst>
          </p:cNvPr>
          <p:cNvSpPr>
            <a:spLocks noGrp="1"/>
          </p:cNvSpPr>
          <p:nvPr>
            <p:ph type="ftr" sz="quarter" idx="16"/>
          </p:nvPr>
        </p:nvSpPr>
        <p:spPr/>
        <p:txBody>
          <a:bodyPr/>
          <a:lstStyle>
            <a:lvl1pPr>
              <a:defRPr/>
            </a:lvl1pPr>
          </a:lstStyle>
          <a:p>
            <a:pPr>
              <a:defRPr/>
            </a:pPr>
            <a:r>
              <a:rPr lang="en-US"/>
              <a:t>Energy Efficiency 101</a:t>
            </a:r>
            <a:endParaRPr lang="en-US" dirty="0"/>
          </a:p>
        </p:txBody>
      </p:sp>
      <p:sp>
        <p:nvSpPr>
          <p:cNvPr id="10" name="Slide Number Placeholder 5">
            <a:extLst>
              <a:ext uri="{FF2B5EF4-FFF2-40B4-BE49-F238E27FC236}">
                <a16:creationId xmlns:a16="http://schemas.microsoft.com/office/drawing/2014/main" id="{54157442-C93A-44E4-979E-E559460D88A6}"/>
              </a:ext>
            </a:extLst>
          </p:cNvPr>
          <p:cNvSpPr>
            <a:spLocks noGrp="1"/>
          </p:cNvSpPr>
          <p:nvPr>
            <p:ph type="sldNum" sz="quarter" idx="17"/>
          </p:nvPr>
        </p:nvSpPr>
        <p:spPr/>
        <p:txBody>
          <a:bodyPr/>
          <a:lstStyle>
            <a:lvl1pPr>
              <a:defRPr/>
            </a:lvl1pPr>
          </a:lstStyle>
          <a:p>
            <a:fld id="{CC3673F7-7181-474C-B59A-A87230609E58}" type="slidenum">
              <a:rPr lang="en-US" altLang="en-US"/>
              <a:pPr/>
              <a:t>‹#›</a:t>
            </a:fld>
            <a:endParaRPr lang="en-US" altLang="en-US"/>
          </a:p>
        </p:txBody>
      </p:sp>
    </p:spTree>
    <p:extLst>
      <p:ext uri="{BB962C8B-B14F-4D97-AF65-F5344CB8AC3E}">
        <p14:creationId xmlns:p14="http://schemas.microsoft.com/office/powerpoint/2010/main" val="2584701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ubtitle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3"/>
          </p:nvPr>
        </p:nvSpPr>
        <p:spPr>
          <a:xfrm>
            <a:off x="486834" y="1641475"/>
            <a:ext cx="11222567" cy="4252913"/>
          </a:xfrm>
        </p:spPr>
        <p:txBody>
          <a:bodyPr rtlCol="0">
            <a:normAutofit/>
          </a:bodyPr>
          <a:lstStyle>
            <a:lvl1pPr marL="0" indent="0">
              <a:buNone/>
              <a:defRPr sz="1400" cap="all">
                <a:solidFill>
                  <a:schemeClr val="accent6"/>
                </a:solidFill>
              </a:defRPr>
            </a:lvl1pPr>
          </a:lstStyle>
          <a:p>
            <a:pPr lvl="0"/>
            <a:endParaRPr lang="en-US" noProof="0" dirty="0"/>
          </a:p>
        </p:txBody>
      </p:sp>
      <p:sp>
        <p:nvSpPr>
          <p:cNvPr id="8" name="Content Placeholder 2"/>
          <p:cNvSpPr>
            <a:spLocks noGrp="1"/>
          </p:cNvSpPr>
          <p:nvPr>
            <p:ph idx="15"/>
          </p:nvPr>
        </p:nvSpPr>
        <p:spPr>
          <a:xfrm>
            <a:off x="487680" y="1021533"/>
            <a:ext cx="11221720" cy="765851"/>
          </a:xfrm>
          <a:prstGeom prst="rect">
            <a:avLst/>
          </a:prstGeom>
        </p:spPr>
        <p:txBody>
          <a:bodyPr>
            <a:spAutoFit/>
          </a:bodyPr>
          <a:lstStyle>
            <a:lvl1pPr marL="0" indent="0">
              <a:buNone/>
              <a:defRPr sz="2000" b="1">
                <a:solidFill>
                  <a:schemeClr val="accent1"/>
                </a:solidFill>
                <a:latin typeface="+mn-lt"/>
                <a:cs typeface="Helvetica Neue"/>
              </a:defRPr>
            </a:lvl1pPr>
          </a:lstStyle>
          <a:p>
            <a:pPr lvl="0"/>
            <a:r>
              <a:rPr lang="en-US"/>
              <a:t>Click to edit Master text styles</a:t>
            </a:r>
          </a:p>
          <a:p>
            <a:pPr lvl="1"/>
            <a:r>
              <a:rPr lang="en-US"/>
              <a:t>Second level</a:t>
            </a:r>
          </a:p>
        </p:txBody>
      </p:sp>
      <p:sp>
        <p:nvSpPr>
          <p:cNvPr id="9" name="Content Placeholder 2"/>
          <p:cNvSpPr>
            <a:spLocks noGrp="1"/>
          </p:cNvSpPr>
          <p:nvPr>
            <p:ph idx="16"/>
          </p:nvPr>
        </p:nvSpPr>
        <p:spPr>
          <a:xfrm>
            <a:off x="487680" y="5973000"/>
            <a:ext cx="11096837" cy="203133"/>
          </a:xfrm>
          <a:prstGeom prst="rect">
            <a:avLst/>
          </a:prstGeom>
        </p:spPr>
        <p:txBody>
          <a:bodyPr>
            <a:spAutoFit/>
          </a:bodyPr>
          <a:lstStyle>
            <a:lvl1pPr marL="0" indent="0">
              <a:buNone/>
              <a:defRPr sz="800" b="0" baseline="0">
                <a:solidFill>
                  <a:schemeClr val="accent1"/>
                </a:solidFill>
                <a:latin typeface="+mn-lt"/>
                <a:cs typeface="Helvetica Neue"/>
              </a:defRPr>
            </a:lvl1pPr>
          </a:lstStyle>
          <a:p>
            <a:pPr lvl="0"/>
            <a:r>
              <a:rPr lang="en-US"/>
              <a:t>Click to edit Master text styles</a:t>
            </a:r>
          </a:p>
        </p:txBody>
      </p:sp>
      <p:sp>
        <p:nvSpPr>
          <p:cNvPr id="6" name="Footer Placeholder 4">
            <a:extLst>
              <a:ext uri="{FF2B5EF4-FFF2-40B4-BE49-F238E27FC236}">
                <a16:creationId xmlns:a16="http://schemas.microsoft.com/office/drawing/2014/main" id="{B04284AB-7B93-418A-BC2C-D74C57B02933}"/>
              </a:ext>
            </a:extLst>
          </p:cNvPr>
          <p:cNvSpPr>
            <a:spLocks noGrp="1"/>
          </p:cNvSpPr>
          <p:nvPr>
            <p:ph type="ftr" sz="quarter" idx="17"/>
          </p:nvPr>
        </p:nvSpPr>
        <p:spPr/>
        <p:txBody>
          <a:bodyPr/>
          <a:lstStyle>
            <a:lvl1pPr>
              <a:defRPr/>
            </a:lvl1pPr>
          </a:lstStyle>
          <a:p>
            <a:pPr>
              <a:defRPr/>
            </a:pPr>
            <a:r>
              <a:rPr lang="en-US"/>
              <a:t>Energy Efficiency 101</a:t>
            </a:r>
            <a:endParaRPr lang="en-US" dirty="0"/>
          </a:p>
        </p:txBody>
      </p:sp>
      <p:sp>
        <p:nvSpPr>
          <p:cNvPr id="10" name="Slide Number Placeholder 5">
            <a:extLst>
              <a:ext uri="{FF2B5EF4-FFF2-40B4-BE49-F238E27FC236}">
                <a16:creationId xmlns:a16="http://schemas.microsoft.com/office/drawing/2014/main" id="{887E08BB-AD57-4E3C-BBBE-EF2DF9A12D3D}"/>
              </a:ext>
            </a:extLst>
          </p:cNvPr>
          <p:cNvSpPr>
            <a:spLocks noGrp="1"/>
          </p:cNvSpPr>
          <p:nvPr>
            <p:ph type="sldNum" sz="quarter" idx="18"/>
          </p:nvPr>
        </p:nvSpPr>
        <p:spPr/>
        <p:txBody>
          <a:bodyPr/>
          <a:lstStyle>
            <a:lvl1pPr>
              <a:defRPr/>
            </a:lvl1pPr>
          </a:lstStyle>
          <a:p>
            <a:fld id="{CE937639-5F69-4EED-AF50-043D1F36E699}" type="slidenum">
              <a:rPr lang="en-US" altLang="en-US"/>
              <a:pPr/>
              <a:t>‹#›</a:t>
            </a:fld>
            <a:endParaRPr lang="en-US" altLang="en-US"/>
          </a:p>
        </p:txBody>
      </p:sp>
    </p:spTree>
    <p:extLst>
      <p:ext uri="{BB962C8B-B14F-4D97-AF65-F5344CB8AC3E}">
        <p14:creationId xmlns:p14="http://schemas.microsoft.com/office/powerpoint/2010/main" val="533467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2"/>
          <p:cNvSpPr>
            <a:spLocks noGrp="1"/>
          </p:cNvSpPr>
          <p:nvPr>
            <p:ph idx="14"/>
          </p:nvPr>
        </p:nvSpPr>
        <p:spPr>
          <a:xfrm>
            <a:off x="487680" y="1643435"/>
            <a:ext cx="11096837" cy="4116392"/>
          </a:xfrm>
          <a:prstGeom prst="rect">
            <a:avLst/>
          </a:prstGeom>
        </p:spPr>
        <p:txBody>
          <a:bodyPr/>
          <a:lstStyle>
            <a:lvl1pPr>
              <a:lnSpc>
                <a:spcPct val="100000"/>
              </a:lnSpc>
              <a:spcBef>
                <a:spcPts val="1400"/>
              </a:spcBef>
              <a:defRPr sz="1400"/>
            </a:lvl1pPr>
            <a:lvl2pPr>
              <a:lnSpc>
                <a:spcPct val="100000"/>
              </a:lnSpc>
              <a:spcBef>
                <a:spcPts val="1200"/>
              </a:spcBef>
              <a:defRPr sz="1200"/>
            </a:lvl2pPr>
            <a:lvl3pPr>
              <a:lnSpc>
                <a:spcPct val="100000"/>
              </a:lnSpc>
              <a:spcBef>
                <a:spcPts val="600"/>
              </a:spcBef>
              <a:defRPr sz="1000"/>
            </a:lvl3pPr>
            <a:lvl4pPr>
              <a:lnSpc>
                <a:spcPct val="100000"/>
              </a:lnSpc>
              <a:spcBef>
                <a:spcPts val="400"/>
              </a:spcBef>
              <a:defRPr sz="8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2"/>
          <p:cNvSpPr>
            <a:spLocks noGrp="1"/>
          </p:cNvSpPr>
          <p:nvPr>
            <p:ph idx="15"/>
          </p:nvPr>
        </p:nvSpPr>
        <p:spPr>
          <a:xfrm>
            <a:off x="487680" y="1027883"/>
            <a:ext cx="11096837" cy="765851"/>
          </a:xfrm>
          <a:prstGeom prst="rect">
            <a:avLst/>
          </a:prstGeom>
        </p:spPr>
        <p:txBody>
          <a:bodyPr>
            <a:spAutoFit/>
          </a:bodyPr>
          <a:lstStyle>
            <a:lvl1pPr marL="0" indent="0">
              <a:buNone/>
              <a:defRPr sz="2000" b="1">
                <a:solidFill>
                  <a:schemeClr val="accent2"/>
                </a:solidFill>
                <a:latin typeface="Helvetica Neue"/>
                <a:cs typeface="Helvetica Neue"/>
              </a:defRPr>
            </a:lvl1pPr>
          </a:lstStyle>
          <a:p>
            <a:pPr lvl="0"/>
            <a:r>
              <a:rPr lang="en-US"/>
              <a:t>Click to edit Master text styles</a:t>
            </a:r>
          </a:p>
          <a:p>
            <a:pPr lvl="1"/>
            <a:r>
              <a:rPr lang="en-US"/>
              <a:t>Second level</a:t>
            </a:r>
          </a:p>
        </p:txBody>
      </p:sp>
      <p:sp>
        <p:nvSpPr>
          <p:cNvPr id="5" name="Footer Placeholder 4">
            <a:extLst>
              <a:ext uri="{FF2B5EF4-FFF2-40B4-BE49-F238E27FC236}">
                <a16:creationId xmlns:a16="http://schemas.microsoft.com/office/drawing/2014/main" id="{9F7F5AA0-BE98-4CB6-AA2D-73375852ED32}"/>
              </a:ext>
            </a:extLst>
          </p:cNvPr>
          <p:cNvSpPr>
            <a:spLocks noGrp="1"/>
          </p:cNvSpPr>
          <p:nvPr>
            <p:ph type="ftr" sz="quarter" idx="16"/>
          </p:nvPr>
        </p:nvSpPr>
        <p:spPr/>
        <p:txBody>
          <a:bodyPr/>
          <a:lstStyle>
            <a:lvl1pPr>
              <a:defRPr/>
            </a:lvl1pPr>
          </a:lstStyle>
          <a:p>
            <a:pPr>
              <a:defRPr/>
            </a:pPr>
            <a:r>
              <a:rPr lang="en-US"/>
              <a:t>Energy Efficiency 101</a:t>
            </a:r>
            <a:endParaRPr lang="en-US" dirty="0"/>
          </a:p>
        </p:txBody>
      </p:sp>
      <p:sp>
        <p:nvSpPr>
          <p:cNvPr id="6" name="Slide Number Placeholder 5">
            <a:extLst>
              <a:ext uri="{FF2B5EF4-FFF2-40B4-BE49-F238E27FC236}">
                <a16:creationId xmlns:a16="http://schemas.microsoft.com/office/drawing/2014/main" id="{0D230E26-2A54-43E0-9919-AD9B8FD1E35E}"/>
              </a:ext>
            </a:extLst>
          </p:cNvPr>
          <p:cNvSpPr>
            <a:spLocks noGrp="1"/>
          </p:cNvSpPr>
          <p:nvPr>
            <p:ph type="sldNum" sz="quarter" idx="17"/>
          </p:nvPr>
        </p:nvSpPr>
        <p:spPr/>
        <p:txBody>
          <a:bodyPr/>
          <a:lstStyle>
            <a:lvl1pPr>
              <a:defRPr/>
            </a:lvl1pPr>
          </a:lstStyle>
          <a:p>
            <a:fld id="{440F6166-8247-4F01-8C1B-1505948EB45C}" type="slidenum">
              <a:rPr lang="en-US" altLang="en-US"/>
              <a:pPr/>
              <a:t>‹#›</a:t>
            </a:fld>
            <a:endParaRPr lang="en-US" altLang="en-US"/>
          </a:p>
        </p:txBody>
      </p:sp>
    </p:spTree>
    <p:extLst>
      <p:ext uri="{BB962C8B-B14F-4D97-AF65-F5344CB8AC3E}">
        <p14:creationId xmlns:p14="http://schemas.microsoft.com/office/powerpoint/2010/main" val="847088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533E6-6F6B-4D94-B951-3145C826E7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52508C-2ACA-4BB4-BF29-F463483CB1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0A357E-FF5E-4964-978E-8176BA377102}"/>
              </a:ext>
            </a:extLst>
          </p:cNvPr>
          <p:cNvSpPr>
            <a:spLocks noGrp="1"/>
          </p:cNvSpPr>
          <p:nvPr>
            <p:ph type="dt" sz="half" idx="10"/>
          </p:nvPr>
        </p:nvSpPr>
        <p:spPr/>
        <p:txBody>
          <a:bodyPr/>
          <a:lstStyle/>
          <a:p>
            <a:fld id="{3E2C364C-CB95-482B-ABBF-B5CB61706435}" type="datetimeFigureOut">
              <a:rPr lang="en-US" smtClean="0"/>
              <a:t>3/24/2020</a:t>
            </a:fld>
            <a:endParaRPr lang="en-US"/>
          </a:p>
        </p:txBody>
      </p:sp>
      <p:sp>
        <p:nvSpPr>
          <p:cNvPr id="5" name="Footer Placeholder 4">
            <a:extLst>
              <a:ext uri="{FF2B5EF4-FFF2-40B4-BE49-F238E27FC236}">
                <a16:creationId xmlns:a16="http://schemas.microsoft.com/office/drawing/2014/main" id="{62C9F1A3-6988-4F22-B21C-1E819E3B32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B1505E-E340-4594-BF5E-85E85502CC2C}"/>
              </a:ext>
            </a:extLst>
          </p:cNvPr>
          <p:cNvSpPr>
            <a:spLocks noGrp="1"/>
          </p:cNvSpPr>
          <p:nvPr>
            <p:ph type="sldNum" sz="quarter" idx="12"/>
          </p:nvPr>
        </p:nvSpPr>
        <p:spPr/>
        <p:txBody>
          <a:bodyPr/>
          <a:lstStyle/>
          <a:p>
            <a:fld id="{46BC826C-6F72-42C4-9A3A-AB262726A04F}" type="slidenum">
              <a:rPr lang="en-US" smtClean="0"/>
              <a:t>‹#›</a:t>
            </a:fld>
            <a:endParaRPr lang="en-US"/>
          </a:p>
        </p:txBody>
      </p:sp>
    </p:spTree>
    <p:extLst>
      <p:ext uri="{BB962C8B-B14F-4D97-AF65-F5344CB8AC3E}">
        <p14:creationId xmlns:p14="http://schemas.microsoft.com/office/powerpoint/2010/main" val="2638855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44A98-6B93-4342-A3FF-81FB9481FF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9886B0-DDCF-4805-A29C-1B3F7F8A25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D650E8-5575-43BE-A19F-D34A5B14ACFE}"/>
              </a:ext>
            </a:extLst>
          </p:cNvPr>
          <p:cNvSpPr>
            <a:spLocks noGrp="1"/>
          </p:cNvSpPr>
          <p:nvPr>
            <p:ph type="dt" sz="half" idx="10"/>
          </p:nvPr>
        </p:nvSpPr>
        <p:spPr/>
        <p:txBody>
          <a:bodyPr/>
          <a:lstStyle/>
          <a:p>
            <a:fld id="{3E2C364C-CB95-482B-ABBF-B5CB61706435}" type="datetimeFigureOut">
              <a:rPr lang="en-US" smtClean="0"/>
              <a:t>3/24/2020</a:t>
            </a:fld>
            <a:endParaRPr lang="en-US"/>
          </a:p>
        </p:txBody>
      </p:sp>
      <p:sp>
        <p:nvSpPr>
          <p:cNvPr id="5" name="Footer Placeholder 4">
            <a:extLst>
              <a:ext uri="{FF2B5EF4-FFF2-40B4-BE49-F238E27FC236}">
                <a16:creationId xmlns:a16="http://schemas.microsoft.com/office/drawing/2014/main" id="{F422A42D-CC42-4195-9C68-26B2249C0D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07DA54-2FAB-46AA-B19E-606BB5F52A14}"/>
              </a:ext>
            </a:extLst>
          </p:cNvPr>
          <p:cNvSpPr>
            <a:spLocks noGrp="1"/>
          </p:cNvSpPr>
          <p:nvPr>
            <p:ph type="sldNum" sz="quarter" idx="12"/>
          </p:nvPr>
        </p:nvSpPr>
        <p:spPr/>
        <p:txBody>
          <a:bodyPr/>
          <a:lstStyle/>
          <a:p>
            <a:fld id="{46BC826C-6F72-42C4-9A3A-AB262726A04F}" type="slidenum">
              <a:rPr lang="en-US" smtClean="0"/>
              <a:t>‹#›</a:t>
            </a:fld>
            <a:endParaRPr lang="en-US"/>
          </a:p>
        </p:txBody>
      </p:sp>
    </p:spTree>
    <p:extLst>
      <p:ext uri="{BB962C8B-B14F-4D97-AF65-F5344CB8AC3E}">
        <p14:creationId xmlns:p14="http://schemas.microsoft.com/office/powerpoint/2010/main" val="3801545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8FF16-39C6-4A27-97CA-F2F6AA5EAF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9E9668-8D9E-4054-9D6B-DF40B6D154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6B9856-6D43-4951-96FF-ED2E044870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DF85FE-72EC-43F8-824A-4AA37BE30288}"/>
              </a:ext>
            </a:extLst>
          </p:cNvPr>
          <p:cNvSpPr>
            <a:spLocks noGrp="1"/>
          </p:cNvSpPr>
          <p:nvPr>
            <p:ph type="dt" sz="half" idx="10"/>
          </p:nvPr>
        </p:nvSpPr>
        <p:spPr/>
        <p:txBody>
          <a:bodyPr/>
          <a:lstStyle/>
          <a:p>
            <a:fld id="{3E2C364C-CB95-482B-ABBF-B5CB61706435}" type="datetimeFigureOut">
              <a:rPr lang="en-US" smtClean="0"/>
              <a:t>3/24/2020</a:t>
            </a:fld>
            <a:endParaRPr lang="en-US"/>
          </a:p>
        </p:txBody>
      </p:sp>
      <p:sp>
        <p:nvSpPr>
          <p:cNvPr id="6" name="Footer Placeholder 5">
            <a:extLst>
              <a:ext uri="{FF2B5EF4-FFF2-40B4-BE49-F238E27FC236}">
                <a16:creationId xmlns:a16="http://schemas.microsoft.com/office/drawing/2014/main" id="{307393B7-01BE-41F3-823A-815E1F4AA9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5691D4-0B02-4776-94C2-875770B806AA}"/>
              </a:ext>
            </a:extLst>
          </p:cNvPr>
          <p:cNvSpPr>
            <a:spLocks noGrp="1"/>
          </p:cNvSpPr>
          <p:nvPr>
            <p:ph type="sldNum" sz="quarter" idx="12"/>
          </p:nvPr>
        </p:nvSpPr>
        <p:spPr/>
        <p:txBody>
          <a:bodyPr/>
          <a:lstStyle/>
          <a:p>
            <a:fld id="{46BC826C-6F72-42C4-9A3A-AB262726A04F}" type="slidenum">
              <a:rPr lang="en-US" smtClean="0"/>
              <a:t>‹#›</a:t>
            </a:fld>
            <a:endParaRPr lang="en-US"/>
          </a:p>
        </p:txBody>
      </p:sp>
    </p:spTree>
    <p:extLst>
      <p:ext uri="{BB962C8B-B14F-4D97-AF65-F5344CB8AC3E}">
        <p14:creationId xmlns:p14="http://schemas.microsoft.com/office/powerpoint/2010/main" val="3440396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A183A-2764-40AE-A433-C283054949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9F0752-1C64-4B56-9FF1-F1D2E48ACC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61F88A-6D28-4A53-B82C-1FDDD2A5B2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2D0FAE-3FCC-481A-86BE-8ACC19FC56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84697F-3F24-4DF3-923C-F6C7ED937B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D1074F-B273-4D33-8B05-D995B6C6E849}"/>
              </a:ext>
            </a:extLst>
          </p:cNvPr>
          <p:cNvSpPr>
            <a:spLocks noGrp="1"/>
          </p:cNvSpPr>
          <p:nvPr>
            <p:ph type="dt" sz="half" idx="10"/>
          </p:nvPr>
        </p:nvSpPr>
        <p:spPr/>
        <p:txBody>
          <a:bodyPr/>
          <a:lstStyle/>
          <a:p>
            <a:fld id="{3E2C364C-CB95-482B-ABBF-B5CB61706435}" type="datetimeFigureOut">
              <a:rPr lang="en-US" smtClean="0"/>
              <a:t>3/24/2020</a:t>
            </a:fld>
            <a:endParaRPr lang="en-US"/>
          </a:p>
        </p:txBody>
      </p:sp>
      <p:sp>
        <p:nvSpPr>
          <p:cNvPr id="8" name="Footer Placeholder 7">
            <a:extLst>
              <a:ext uri="{FF2B5EF4-FFF2-40B4-BE49-F238E27FC236}">
                <a16:creationId xmlns:a16="http://schemas.microsoft.com/office/drawing/2014/main" id="{A0086025-CA1A-4490-BE99-2EFD10C466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576AE9-943E-45CB-8664-BE74B7FF1311}"/>
              </a:ext>
            </a:extLst>
          </p:cNvPr>
          <p:cNvSpPr>
            <a:spLocks noGrp="1"/>
          </p:cNvSpPr>
          <p:nvPr>
            <p:ph type="sldNum" sz="quarter" idx="12"/>
          </p:nvPr>
        </p:nvSpPr>
        <p:spPr/>
        <p:txBody>
          <a:bodyPr/>
          <a:lstStyle/>
          <a:p>
            <a:fld id="{46BC826C-6F72-42C4-9A3A-AB262726A04F}" type="slidenum">
              <a:rPr lang="en-US" smtClean="0"/>
              <a:t>‹#›</a:t>
            </a:fld>
            <a:endParaRPr lang="en-US"/>
          </a:p>
        </p:txBody>
      </p:sp>
    </p:spTree>
    <p:extLst>
      <p:ext uri="{BB962C8B-B14F-4D97-AF65-F5344CB8AC3E}">
        <p14:creationId xmlns:p14="http://schemas.microsoft.com/office/powerpoint/2010/main" val="806044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0951B-2244-4C55-B72B-9705EA351A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CC9A02-7B76-4C8F-955F-F1EC5A03D10C}"/>
              </a:ext>
            </a:extLst>
          </p:cNvPr>
          <p:cNvSpPr>
            <a:spLocks noGrp="1"/>
          </p:cNvSpPr>
          <p:nvPr>
            <p:ph type="dt" sz="half" idx="10"/>
          </p:nvPr>
        </p:nvSpPr>
        <p:spPr/>
        <p:txBody>
          <a:bodyPr/>
          <a:lstStyle/>
          <a:p>
            <a:fld id="{3E2C364C-CB95-482B-ABBF-B5CB61706435}" type="datetimeFigureOut">
              <a:rPr lang="en-US" smtClean="0"/>
              <a:t>3/24/2020</a:t>
            </a:fld>
            <a:endParaRPr lang="en-US"/>
          </a:p>
        </p:txBody>
      </p:sp>
      <p:sp>
        <p:nvSpPr>
          <p:cNvPr id="4" name="Footer Placeholder 3">
            <a:extLst>
              <a:ext uri="{FF2B5EF4-FFF2-40B4-BE49-F238E27FC236}">
                <a16:creationId xmlns:a16="http://schemas.microsoft.com/office/drawing/2014/main" id="{826EADF6-2FAD-4FCA-A9D9-04CAB27F9D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27BF70-2683-4075-9496-F62F9F9119E4}"/>
              </a:ext>
            </a:extLst>
          </p:cNvPr>
          <p:cNvSpPr>
            <a:spLocks noGrp="1"/>
          </p:cNvSpPr>
          <p:nvPr>
            <p:ph type="sldNum" sz="quarter" idx="12"/>
          </p:nvPr>
        </p:nvSpPr>
        <p:spPr/>
        <p:txBody>
          <a:bodyPr/>
          <a:lstStyle/>
          <a:p>
            <a:fld id="{46BC826C-6F72-42C4-9A3A-AB262726A04F}" type="slidenum">
              <a:rPr lang="en-US" smtClean="0"/>
              <a:t>‹#›</a:t>
            </a:fld>
            <a:endParaRPr lang="en-US"/>
          </a:p>
        </p:txBody>
      </p:sp>
    </p:spTree>
    <p:extLst>
      <p:ext uri="{BB962C8B-B14F-4D97-AF65-F5344CB8AC3E}">
        <p14:creationId xmlns:p14="http://schemas.microsoft.com/office/powerpoint/2010/main" val="3387977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D9AFFF-9BF9-411C-9869-EE1BD26148B5}"/>
              </a:ext>
            </a:extLst>
          </p:cNvPr>
          <p:cNvSpPr>
            <a:spLocks noGrp="1"/>
          </p:cNvSpPr>
          <p:nvPr>
            <p:ph type="dt" sz="half" idx="10"/>
          </p:nvPr>
        </p:nvSpPr>
        <p:spPr/>
        <p:txBody>
          <a:bodyPr/>
          <a:lstStyle/>
          <a:p>
            <a:fld id="{3E2C364C-CB95-482B-ABBF-B5CB61706435}" type="datetimeFigureOut">
              <a:rPr lang="en-US" smtClean="0"/>
              <a:t>3/24/2020</a:t>
            </a:fld>
            <a:endParaRPr lang="en-US"/>
          </a:p>
        </p:txBody>
      </p:sp>
      <p:sp>
        <p:nvSpPr>
          <p:cNvPr id="3" name="Footer Placeholder 2">
            <a:extLst>
              <a:ext uri="{FF2B5EF4-FFF2-40B4-BE49-F238E27FC236}">
                <a16:creationId xmlns:a16="http://schemas.microsoft.com/office/drawing/2014/main" id="{1B738A01-6C97-431A-BE9E-67BAC18E7C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2105E8-AA2A-4B1A-9E41-55446F2F7F4E}"/>
              </a:ext>
            </a:extLst>
          </p:cNvPr>
          <p:cNvSpPr>
            <a:spLocks noGrp="1"/>
          </p:cNvSpPr>
          <p:nvPr>
            <p:ph type="sldNum" sz="quarter" idx="12"/>
          </p:nvPr>
        </p:nvSpPr>
        <p:spPr/>
        <p:txBody>
          <a:bodyPr/>
          <a:lstStyle/>
          <a:p>
            <a:fld id="{46BC826C-6F72-42C4-9A3A-AB262726A04F}" type="slidenum">
              <a:rPr lang="en-US" smtClean="0"/>
              <a:t>‹#›</a:t>
            </a:fld>
            <a:endParaRPr lang="en-US"/>
          </a:p>
        </p:txBody>
      </p:sp>
    </p:spTree>
    <p:extLst>
      <p:ext uri="{BB962C8B-B14F-4D97-AF65-F5344CB8AC3E}">
        <p14:creationId xmlns:p14="http://schemas.microsoft.com/office/powerpoint/2010/main" val="684093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DB249-C03B-42F7-83D2-C9C1C14CCF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FCF530-8078-432D-9188-8AC1D98DD4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C9D648-145A-4627-BEC0-D1C75C3C4D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BB9BF8-B788-4061-A918-85109BEA0D06}"/>
              </a:ext>
            </a:extLst>
          </p:cNvPr>
          <p:cNvSpPr>
            <a:spLocks noGrp="1"/>
          </p:cNvSpPr>
          <p:nvPr>
            <p:ph type="dt" sz="half" idx="10"/>
          </p:nvPr>
        </p:nvSpPr>
        <p:spPr/>
        <p:txBody>
          <a:bodyPr/>
          <a:lstStyle/>
          <a:p>
            <a:fld id="{3E2C364C-CB95-482B-ABBF-B5CB61706435}" type="datetimeFigureOut">
              <a:rPr lang="en-US" smtClean="0"/>
              <a:t>3/24/2020</a:t>
            </a:fld>
            <a:endParaRPr lang="en-US"/>
          </a:p>
        </p:txBody>
      </p:sp>
      <p:sp>
        <p:nvSpPr>
          <p:cNvPr id="6" name="Footer Placeholder 5">
            <a:extLst>
              <a:ext uri="{FF2B5EF4-FFF2-40B4-BE49-F238E27FC236}">
                <a16:creationId xmlns:a16="http://schemas.microsoft.com/office/drawing/2014/main" id="{8917F311-C6E3-420A-9DDE-1FEE2AD5DC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79CA47-2A74-46F5-8071-52A85434F2B7}"/>
              </a:ext>
            </a:extLst>
          </p:cNvPr>
          <p:cNvSpPr>
            <a:spLocks noGrp="1"/>
          </p:cNvSpPr>
          <p:nvPr>
            <p:ph type="sldNum" sz="quarter" idx="12"/>
          </p:nvPr>
        </p:nvSpPr>
        <p:spPr/>
        <p:txBody>
          <a:bodyPr/>
          <a:lstStyle/>
          <a:p>
            <a:fld id="{46BC826C-6F72-42C4-9A3A-AB262726A04F}" type="slidenum">
              <a:rPr lang="en-US" smtClean="0"/>
              <a:t>‹#›</a:t>
            </a:fld>
            <a:endParaRPr lang="en-US"/>
          </a:p>
        </p:txBody>
      </p:sp>
    </p:spTree>
    <p:extLst>
      <p:ext uri="{BB962C8B-B14F-4D97-AF65-F5344CB8AC3E}">
        <p14:creationId xmlns:p14="http://schemas.microsoft.com/office/powerpoint/2010/main" val="269635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A37F0-3411-47CD-A7AA-4799C1D8B5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97D6F5-A56A-483F-95A9-E692BFC686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BD705D-92CC-4C0C-BF7A-F36899868E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93FD98-602C-469F-80D2-9A249C955A91}"/>
              </a:ext>
            </a:extLst>
          </p:cNvPr>
          <p:cNvSpPr>
            <a:spLocks noGrp="1"/>
          </p:cNvSpPr>
          <p:nvPr>
            <p:ph type="dt" sz="half" idx="10"/>
          </p:nvPr>
        </p:nvSpPr>
        <p:spPr/>
        <p:txBody>
          <a:bodyPr/>
          <a:lstStyle/>
          <a:p>
            <a:fld id="{3E2C364C-CB95-482B-ABBF-B5CB61706435}" type="datetimeFigureOut">
              <a:rPr lang="en-US" smtClean="0"/>
              <a:t>3/24/2020</a:t>
            </a:fld>
            <a:endParaRPr lang="en-US"/>
          </a:p>
        </p:txBody>
      </p:sp>
      <p:sp>
        <p:nvSpPr>
          <p:cNvPr id="6" name="Footer Placeholder 5">
            <a:extLst>
              <a:ext uri="{FF2B5EF4-FFF2-40B4-BE49-F238E27FC236}">
                <a16:creationId xmlns:a16="http://schemas.microsoft.com/office/drawing/2014/main" id="{ECCE80D3-0D55-4ACC-B767-C32BD0A86A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DBC172-F8C2-469D-B365-EE0C20FB9E7E}"/>
              </a:ext>
            </a:extLst>
          </p:cNvPr>
          <p:cNvSpPr>
            <a:spLocks noGrp="1"/>
          </p:cNvSpPr>
          <p:nvPr>
            <p:ph type="sldNum" sz="quarter" idx="12"/>
          </p:nvPr>
        </p:nvSpPr>
        <p:spPr/>
        <p:txBody>
          <a:bodyPr/>
          <a:lstStyle/>
          <a:p>
            <a:fld id="{46BC826C-6F72-42C4-9A3A-AB262726A04F}" type="slidenum">
              <a:rPr lang="en-US" smtClean="0"/>
              <a:t>‹#›</a:t>
            </a:fld>
            <a:endParaRPr lang="en-US"/>
          </a:p>
        </p:txBody>
      </p:sp>
    </p:spTree>
    <p:extLst>
      <p:ext uri="{BB962C8B-B14F-4D97-AF65-F5344CB8AC3E}">
        <p14:creationId xmlns:p14="http://schemas.microsoft.com/office/powerpoint/2010/main" val="1430401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83E1C1-E23C-4E86-8A03-9CDF277F9A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8E1511-751E-4750-8800-A15A35BDD4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310AA2-D944-4844-92C2-1D452F7902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2C364C-CB95-482B-ABBF-B5CB61706435}" type="datetimeFigureOut">
              <a:rPr lang="en-US" smtClean="0"/>
              <a:t>3/24/2020</a:t>
            </a:fld>
            <a:endParaRPr lang="en-US"/>
          </a:p>
        </p:txBody>
      </p:sp>
      <p:sp>
        <p:nvSpPr>
          <p:cNvPr id="5" name="Footer Placeholder 4">
            <a:extLst>
              <a:ext uri="{FF2B5EF4-FFF2-40B4-BE49-F238E27FC236}">
                <a16:creationId xmlns:a16="http://schemas.microsoft.com/office/drawing/2014/main" id="{34AA23F1-A1B1-4392-9F6A-2EA7D6F42B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056558-DCCE-4131-985F-4FDA8A4B3B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BC826C-6F72-42C4-9A3A-AB262726A04F}" type="slidenum">
              <a:rPr lang="en-US" smtClean="0"/>
              <a:t>‹#›</a:t>
            </a:fld>
            <a:endParaRPr lang="en-US"/>
          </a:p>
        </p:txBody>
      </p:sp>
    </p:spTree>
    <p:extLst>
      <p:ext uri="{BB962C8B-B14F-4D97-AF65-F5344CB8AC3E}">
        <p14:creationId xmlns:p14="http://schemas.microsoft.com/office/powerpoint/2010/main" val="30490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image" Target="../media/image15.JPG"/><Relationship Id="rId1" Type="http://schemas.openxmlformats.org/officeDocument/2006/relationships/slideLayout" Target="../slideLayouts/slideLayout1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8.emf"/></Relationships>
</file>

<file path=ppt/slides/_rels/slide18.xml.rels><?xml version="1.0" encoding="UTF-8" standalone="yes"?>
<Relationships xmlns="http://schemas.openxmlformats.org/package/2006/relationships"><Relationship Id="rId3" Type="http://schemas.openxmlformats.org/officeDocument/2006/relationships/hyperlink" Target="https://www.bpa.gov/EE/Utility/marketing/Pages/default.aspx" TargetMode="External"/><Relationship Id="rId2" Type="http://schemas.openxmlformats.org/officeDocument/2006/relationships/hyperlink" Target="https://marcomcentral.app.pti.com/Bonneville_Power_Administration/bpa/login.aspx?company_id=18715" TargetMode="Externa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jpg"/></Relationships>
</file>

<file path=ppt/slides/_rels/slide4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2.xml"/><Relationship Id="rId4" Type="http://schemas.openxmlformats.org/officeDocument/2006/relationships/image" Target="../media/image78.jpg"/></Relationships>
</file>

<file path=ppt/slides/_rels/slide4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82931" y="2014306"/>
            <a:ext cx="9144000" cy="3114645"/>
          </a:xfrm>
        </p:spPr>
        <p:txBody>
          <a:bodyPr>
            <a:normAutofit/>
          </a:bodyPr>
          <a:lstStyle/>
          <a:p>
            <a:r>
              <a:rPr lang="en-US" sz="3600" b="1" dirty="0" smtClean="0"/>
              <a:t>Instructions</a:t>
            </a:r>
            <a:r>
              <a:rPr lang="en-US" sz="3600" b="1" dirty="0"/>
              <a:t>: </a:t>
            </a:r>
          </a:p>
          <a:p>
            <a:r>
              <a:rPr lang="en-US" dirty="0"/>
              <a:t>This is a customizable slide deck to present a general overview of BPA’s energy efficiency program and the value energy efficiency can provide to a customer utility. Please save a local file on your computer. If you are seeking additional content or assistance with customization, please contact your Energy Efficiency Representative. </a:t>
            </a:r>
            <a:endParaRPr lang="en-US" dirty="0"/>
          </a:p>
        </p:txBody>
      </p:sp>
    </p:spTree>
    <p:extLst>
      <p:ext uri="{BB962C8B-B14F-4D97-AF65-F5344CB8AC3E}">
        <p14:creationId xmlns:p14="http://schemas.microsoft.com/office/powerpoint/2010/main" val="25660088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2" descr="https://internal.bud.bpa.gov/News/NewsAnnouncements/PublishingImages/2015/EE/EE%20-%20Infographic%20FEB%202015_Lg.jpg">
            <a:extLst>
              <a:ext uri="{FF2B5EF4-FFF2-40B4-BE49-F238E27FC236}">
                <a16:creationId xmlns:a16="http://schemas.microsoft.com/office/drawing/2014/main" id="{8DF7B95D-60D1-43CA-BDDC-83DA89092A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896" t="25020" r="4044" b="4924"/>
          <a:stretch>
            <a:fillRect/>
          </a:stretch>
        </p:blipFill>
        <p:spPr bwMode="auto">
          <a:xfrm>
            <a:off x="-13717588" y="620714"/>
            <a:ext cx="7834313"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4">
            <a:extLst>
              <a:ext uri="{FF2B5EF4-FFF2-40B4-BE49-F238E27FC236}">
                <a16:creationId xmlns:a16="http://schemas.microsoft.com/office/drawing/2014/main" id="{9E302EE0-5041-4A2E-B5A9-600DA0CEA9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46" t="1642" r="1782" b="2263"/>
          <a:stretch>
            <a:fillRect/>
          </a:stretch>
        </p:blipFill>
        <p:spPr bwMode="auto">
          <a:xfrm>
            <a:off x="3362946" y="1719334"/>
            <a:ext cx="5664089" cy="4904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a:extLst>
              <a:ext uri="{FF2B5EF4-FFF2-40B4-BE49-F238E27FC236}">
                <a16:creationId xmlns:a16="http://schemas.microsoft.com/office/drawing/2014/main" id="{F3D041C2-ADD5-4229-9C5F-96220975C9F6}"/>
              </a:ext>
            </a:extLst>
          </p:cNvPr>
          <p:cNvSpPr txBox="1">
            <a:spLocks/>
          </p:cNvSpPr>
          <p:nvPr/>
        </p:nvSpPr>
        <p:spPr>
          <a:xfrm>
            <a:off x="838200" y="136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dirty="0" smtClean="0">
                <a:latin typeface="Arial" panose="020B0604020202020204" pitchFamily="34" charset="0"/>
                <a:cs typeface="Arial" panose="020B0604020202020204" pitchFamily="34" charset="0"/>
              </a:rPr>
              <a:t>BPA’S ROLE IN ENERGY EFFICIENCY</a:t>
            </a:r>
            <a:endParaRPr lang="en-US" sz="3600" dirty="0">
              <a:latin typeface="Arial" panose="020B0604020202020204" pitchFamily="34" charset="0"/>
              <a:cs typeface="Arial" panose="020B0604020202020204" pitchFamily="34" charset="0"/>
            </a:endParaRPr>
          </a:p>
        </p:txBody>
      </p:sp>
      <p:sp>
        <p:nvSpPr>
          <p:cNvPr id="8" name="Content Placeholder 16">
            <a:extLst>
              <a:ext uri="{FF2B5EF4-FFF2-40B4-BE49-F238E27FC236}">
                <a16:creationId xmlns:a16="http://schemas.microsoft.com/office/drawing/2014/main" id="{B7B3B247-0286-4B99-BCA1-BEE2A0E4B55E}"/>
              </a:ext>
            </a:extLst>
          </p:cNvPr>
          <p:cNvSpPr txBox="1">
            <a:spLocks/>
          </p:cNvSpPr>
          <p:nvPr/>
        </p:nvSpPr>
        <p:spPr>
          <a:xfrm>
            <a:off x="838200" y="1332111"/>
            <a:ext cx="6923567" cy="369332"/>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accent2"/>
                </a:solidFill>
                <a:latin typeface="Helvetica Neue"/>
                <a:ea typeface="+mn-ea"/>
                <a:cs typeface="Helvetica Neue"/>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smtClean="0">
                <a:solidFill>
                  <a:schemeClr val="accent6"/>
                </a:solidFill>
                <a:latin typeface="Arial" panose="020B0604020202020204" pitchFamily="34" charset="0"/>
                <a:ea typeface="SimHei" panose="02010609060101010101" pitchFamily="49" charset="-122"/>
                <a:cs typeface="Arial" panose="020B0604020202020204" pitchFamily="34" charset="0"/>
              </a:rPr>
              <a:t>The Programmatic Energy-Efficiency Process:</a:t>
            </a:r>
            <a:endParaRPr lang="en-US" altLang="en-US" dirty="0">
              <a:solidFill>
                <a:schemeClr val="accent6"/>
              </a:solidFill>
              <a:latin typeface="Arial" panose="020B0604020202020204" pitchFamily="34" charset="0"/>
              <a:ea typeface="SimHei" panose="02010609060101010101" pitchFamily="49" charset="-122"/>
              <a:cs typeface="Arial" panose="020B0604020202020204"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81792" y="1801380"/>
            <a:ext cx="8845549" cy="4694236"/>
            <a:chOff x="1660526" y="1439864"/>
            <a:chExt cx="8845549" cy="4694236"/>
          </a:xfrm>
        </p:grpSpPr>
        <p:sp>
          <p:nvSpPr>
            <p:cNvPr id="8" name="Rectangle 7">
              <a:extLst>
                <a:ext uri="{FF2B5EF4-FFF2-40B4-BE49-F238E27FC236}">
                  <a16:creationId xmlns:a16="http://schemas.microsoft.com/office/drawing/2014/main" id="{20F18D01-0F7C-4EF6-BF9F-EF9E2A56E7C4}"/>
                </a:ext>
              </a:extLst>
            </p:cNvPr>
            <p:cNvSpPr/>
            <p:nvPr/>
          </p:nvSpPr>
          <p:spPr>
            <a:xfrm>
              <a:off x="1754188" y="3224214"/>
              <a:ext cx="2578100" cy="10064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dirty="0">
                  <a:solidFill>
                    <a:srgbClr val="002060"/>
                  </a:solidFill>
                  <a:latin typeface="Arial" panose="020B0604020202020204" pitchFamily="34" charset="0"/>
                  <a:cs typeface="Arial" panose="020B0604020202020204" pitchFamily="34" charset="0"/>
                </a:rPr>
                <a:t>New technologies</a:t>
              </a:r>
            </a:p>
            <a:p>
              <a:pPr algn="ctr" eaLnBrk="1" hangingPunct="1">
                <a:defRPr/>
              </a:pPr>
              <a:r>
                <a:rPr lang="en-US" dirty="0">
                  <a:solidFill>
                    <a:srgbClr val="002060"/>
                  </a:solidFill>
                  <a:latin typeface="Arial" panose="020B0604020202020204" pitchFamily="34" charset="0"/>
                  <a:cs typeface="Arial" panose="020B0604020202020204" pitchFamily="34" charset="0"/>
                </a:rPr>
                <a:t>Measure development</a:t>
              </a:r>
            </a:p>
            <a:p>
              <a:pPr algn="ctr" eaLnBrk="1" hangingPunct="1">
                <a:defRPr/>
              </a:pPr>
              <a:r>
                <a:rPr lang="en-US" dirty="0">
                  <a:solidFill>
                    <a:srgbClr val="002060"/>
                  </a:solidFill>
                  <a:latin typeface="Arial" panose="020B0604020202020204" pitchFamily="34" charset="0"/>
                  <a:cs typeface="Arial" panose="020B0604020202020204" pitchFamily="34" charset="0"/>
                </a:rPr>
                <a:t>Savings robustness</a:t>
              </a:r>
            </a:p>
          </p:txBody>
        </p:sp>
        <p:sp>
          <p:nvSpPr>
            <p:cNvPr id="9" name="Rectangle 8">
              <a:extLst>
                <a:ext uri="{FF2B5EF4-FFF2-40B4-BE49-F238E27FC236}">
                  <a16:creationId xmlns:a16="http://schemas.microsoft.com/office/drawing/2014/main" id="{A5641C36-994D-4DE9-8292-504C3ABAE810}"/>
                </a:ext>
              </a:extLst>
            </p:cNvPr>
            <p:cNvSpPr/>
            <p:nvPr/>
          </p:nvSpPr>
          <p:spPr>
            <a:xfrm>
              <a:off x="6829425" y="3752851"/>
              <a:ext cx="3676650" cy="113506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dirty="0">
                  <a:solidFill>
                    <a:srgbClr val="002060"/>
                  </a:solidFill>
                  <a:latin typeface="Arial" panose="020B0604020202020204" pitchFamily="34" charset="0"/>
                  <a:cs typeface="Arial" panose="020B0604020202020204" pitchFamily="34" charset="0"/>
                </a:rPr>
                <a:t>Menu of programs &amp; measures</a:t>
              </a:r>
            </a:p>
            <a:p>
              <a:pPr algn="ctr" eaLnBrk="1" hangingPunct="1">
                <a:defRPr/>
              </a:pPr>
              <a:r>
                <a:rPr lang="en-US" dirty="0">
                  <a:solidFill>
                    <a:srgbClr val="002060"/>
                  </a:solidFill>
                  <a:latin typeface="Arial" panose="020B0604020202020204" pitchFamily="34" charset="0"/>
                  <a:cs typeface="Arial" panose="020B0604020202020204" pitchFamily="34" charset="0"/>
                </a:rPr>
                <a:t>Trade Ally Networks</a:t>
              </a:r>
            </a:p>
            <a:p>
              <a:pPr algn="ctr" eaLnBrk="1" hangingPunct="1">
                <a:defRPr/>
              </a:pPr>
              <a:r>
                <a:rPr lang="en-US" dirty="0">
                  <a:solidFill>
                    <a:srgbClr val="002060"/>
                  </a:solidFill>
                  <a:latin typeface="Arial" panose="020B0604020202020204" pitchFamily="34" charset="0"/>
                  <a:cs typeface="Arial" panose="020B0604020202020204" pitchFamily="34" charset="0"/>
                </a:rPr>
                <a:t>Engineering technical support</a:t>
              </a:r>
            </a:p>
          </p:txBody>
        </p:sp>
        <p:sp>
          <p:nvSpPr>
            <p:cNvPr id="10" name="Rectangle 9">
              <a:extLst>
                <a:ext uri="{FF2B5EF4-FFF2-40B4-BE49-F238E27FC236}">
                  <a16:creationId xmlns:a16="http://schemas.microsoft.com/office/drawing/2014/main" id="{72B652E3-5885-4994-91CA-463B5C588A12}"/>
                </a:ext>
              </a:extLst>
            </p:cNvPr>
            <p:cNvSpPr/>
            <p:nvPr/>
          </p:nvSpPr>
          <p:spPr>
            <a:xfrm>
              <a:off x="1660526" y="5219700"/>
              <a:ext cx="2765425" cy="9144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dirty="0">
                  <a:solidFill>
                    <a:srgbClr val="002060"/>
                  </a:solidFill>
                  <a:latin typeface="Arial" panose="020B0604020202020204" pitchFamily="34" charset="0"/>
                  <a:cs typeface="Arial" panose="020B0604020202020204" pitchFamily="34" charset="0"/>
                </a:rPr>
                <a:t>Momentum savings</a:t>
              </a:r>
            </a:p>
            <a:p>
              <a:pPr algn="ctr" eaLnBrk="1" hangingPunct="1">
                <a:defRPr/>
              </a:pPr>
              <a:r>
                <a:rPr lang="en-US" dirty="0">
                  <a:solidFill>
                    <a:srgbClr val="002060"/>
                  </a:solidFill>
                  <a:latin typeface="Arial" panose="020B0604020202020204" pitchFamily="34" charset="0"/>
                  <a:cs typeface="Arial" panose="020B0604020202020204" pitchFamily="34" charset="0"/>
                </a:rPr>
                <a:t>Regional advocacy</a:t>
              </a:r>
            </a:p>
            <a:p>
              <a:pPr algn="ctr" eaLnBrk="1" hangingPunct="1">
                <a:defRPr/>
              </a:pPr>
              <a:r>
                <a:rPr lang="en-US" dirty="0">
                  <a:solidFill>
                    <a:srgbClr val="002060"/>
                  </a:solidFill>
                  <a:latin typeface="Arial" panose="020B0604020202020204" pitchFamily="34" charset="0"/>
                  <a:cs typeface="Arial" panose="020B0604020202020204" pitchFamily="34" charset="0"/>
                </a:rPr>
                <a:t>Codes and standards</a:t>
              </a:r>
            </a:p>
          </p:txBody>
        </p:sp>
        <p:pic>
          <p:nvPicPr>
            <p:cNvPr id="21511" name="Picture 10">
              <a:extLst>
                <a:ext uri="{FF2B5EF4-FFF2-40B4-BE49-F238E27FC236}">
                  <a16:creationId xmlns:a16="http://schemas.microsoft.com/office/drawing/2014/main" id="{7A9609E1-C95B-4E00-8CAA-B90751AD25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68713" y="1439864"/>
              <a:ext cx="4310062" cy="4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10BC1A1A-4AF4-4E42-B928-D3BC9BEA1CC1}"/>
                </a:ext>
              </a:extLst>
            </p:cNvPr>
            <p:cNvCxnSpPr/>
            <p:nvPr/>
          </p:nvCxnSpPr>
          <p:spPr>
            <a:xfrm>
              <a:off x="4425950" y="3727450"/>
              <a:ext cx="865188"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E33C43E0-4992-42F5-8869-49DA30DC5C24}"/>
                </a:ext>
              </a:extLst>
            </p:cNvPr>
            <p:cNvCxnSpPr/>
            <p:nvPr/>
          </p:nvCxnSpPr>
          <p:spPr>
            <a:xfrm>
              <a:off x="4084638" y="5599113"/>
              <a:ext cx="86360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EDADB73-3703-4568-AF3F-7E094237D0BD}"/>
                </a:ext>
              </a:extLst>
            </p:cNvPr>
            <p:cNvCxnSpPr/>
            <p:nvPr/>
          </p:nvCxnSpPr>
          <p:spPr>
            <a:xfrm>
              <a:off x="6397625" y="4368800"/>
              <a:ext cx="86360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14" name="Title 1">
            <a:extLst>
              <a:ext uri="{FF2B5EF4-FFF2-40B4-BE49-F238E27FC236}">
                <a16:creationId xmlns:a16="http://schemas.microsoft.com/office/drawing/2014/main" id="{F3D041C2-ADD5-4229-9C5F-96220975C9F6}"/>
              </a:ext>
            </a:extLst>
          </p:cNvPr>
          <p:cNvSpPr txBox="1">
            <a:spLocks/>
          </p:cNvSpPr>
          <p:nvPr/>
        </p:nvSpPr>
        <p:spPr>
          <a:xfrm>
            <a:off x="838200" y="136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dirty="0" smtClean="0">
                <a:latin typeface="Arial" panose="020B0604020202020204" pitchFamily="34" charset="0"/>
                <a:cs typeface="Arial" panose="020B0604020202020204" pitchFamily="34" charset="0"/>
              </a:rPr>
              <a:t>BPA’S ROLE IN ENERGY EFFICIENCY</a:t>
            </a:r>
            <a:endParaRPr lang="en-US" sz="3600" dirty="0">
              <a:latin typeface="Arial" panose="020B0604020202020204" pitchFamily="34" charset="0"/>
              <a:cs typeface="Arial" panose="020B0604020202020204" pitchFamily="34" charset="0"/>
            </a:endParaRPr>
          </a:p>
        </p:txBody>
      </p:sp>
      <p:sp>
        <p:nvSpPr>
          <p:cNvPr id="15" name="Content Placeholder 16">
            <a:extLst>
              <a:ext uri="{FF2B5EF4-FFF2-40B4-BE49-F238E27FC236}">
                <a16:creationId xmlns:a16="http://schemas.microsoft.com/office/drawing/2014/main" id="{B7B3B247-0286-4B99-BCA1-BEE2A0E4B55E}"/>
              </a:ext>
            </a:extLst>
          </p:cNvPr>
          <p:cNvSpPr txBox="1">
            <a:spLocks/>
          </p:cNvSpPr>
          <p:nvPr/>
        </p:nvSpPr>
        <p:spPr>
          <a:xfrm>
            <a:off x="838200" y="1332111"/>
            <a:ext cx="6923567" cy="369332"/>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accent2"/>
                </a:solidFill>
                <a:latin typeface="Helvetica Neue"/>
                <a:ea typeface="+mn-ea"/>
                <a:cs typeface="Helvetica Neue"/>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smtClean="0">
                <a:solidFill>
                  <a:schemeClr val="accent6"/>
                </a:solidFill>
                <a:latin typeface="Arial" panose="020B0604020202020204" pitchFamily="34" charset="0"/>
                <a:ea typeface="SimHei" panose="02010609060101010101" pitchFamily="49" charset="-122"/>
                <a:cs typeface="Arial" panose="020B0604020202020204" pitchFamily="34" charset="0"/>
              </a:rPr>
              <a:t>The Energy Efficiency Value Stream:</a:t>
            </a:r>
            <a:endParaRPr lang="en-US" altLang="en-US" dirty="0">
              <a:solidFill>
                <a:schemeClr val="accent6"/>
              </a:solidFill>
              <a:latin typeface="Arial" panose="020B0604020202020204" pitchFamily="34" charset="0"/>
              <a:ea typeface="SimHei" panose="02010609060101010101" pitchFamily="49" charset="-122"/>
              <a:cs typeface="Arial" panose="020B0604020202020204"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CD469B-FF80-4703-A197-4BCB17439025}"/>
              </a:ext>
            </a:extLst>
          </p:cNvPr>
          <p:cNvPicPr>
            <a:picLocks noGrp="1" noChangeAspect="1"/>
          </p:cNvPicPr>
          <p:nvPr/>
        </p:nvPicPr>
        <p:blipFill>
          <a:blip r:embed="rId2">
            <a:extLst>
              <a:ext uri="{28A0092B-C50C-407E-A947-70E740481C1C}">
                <a14:useLocalDpi xmlns:a14="http://schemas.microsoft.com/office/drawing/2010/main" val="0"/>
              </a:ext>
            </a:extLst>
          </a:blip>
          <a:srcRect t="-10361" b="-10361"/>
          <a:stretch>
            <a:fillRect/>
          </a:stretch>
        </p:blipFill>
        <p:spPr bwMode="auto">
          <a:xfrm>
            <a:off x="8888820" y="2038666"/>
            <a:ext cx="2492336" cy="1021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6B0E849E-9B41-423E-95E2-1313638F713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14119" y="4017356"/>
            <a:ext cx="1977205" cy="1781515"/>
          </a:xfrm>
          <a:prstGeom prst="rect">
            <a:avLst/>
          </a:prstGeom>
        </p:spPr>
      </p:pic>
      <p:sp>
        <p:nvSpPr>
          <p:cNvPr id="13" name="Title 1">
            <a:extLst>
              <a:ext uri="{FF2B5EF4-FFF2-40B4-BE49-F238E27FC236}">
                <a16:creationId xmlns:a16="http://schemas.microsoft.com/office/drawing/2014/main" id="{F3D041C2-ADD5-4229-9C5F-96220975C9F6}"/>
              </a:ext>
            </a:extLst>
          </p:cNvPr>
          <p:cNvSpPr txBox="1">
            <a:spLocks/>
          </p:cNvSpPr>
          <p:nvPr/>
        </p:nvSpPr>
        <p:spPr>
          <a:xfrm>
            <a:off x="838200" y="136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dirty="0" smtClean="0">
                <a:latin typeface="Arial" panose="020B0604020202020204" pitchFamily="34" charset="0"/>
                <a:cs typeface="Arial" panose="020B0604020202020204" pitchFamily="34" charset="0"/>
              </a:rPr>
              <a:t>THE VALIDATION OF SAVINGS</a:t>
            </a:r>
            <a:endParaRPr lang="en-US" sz="3600" dirty="0">
              <a:latin typeface="Arial" panose="020B0604020202020204" pitchFamily="34" charset="0"/>
              <a:cs typeface="Arial" panose="020B0604020202020204" pitchFamily="34" charset="0"/>
            </a:endParaRPr>
          </a:p>
        </p:txBody>
      </p:sp>
      <p:sp>
        <p:nvSpPr>
          <p:cNvPr id="14" name="Content Placeholder 16">
            <a:extLst>
              <a:ext uri="{FF2B5EF4-FFF2-40B4-BE49-F238E27FC236}">
                <a16:creationId xmlns:a16="http://schemas.microsoft.com/office/drawing/2014/main" id="{B7B3B247-0286-4B99-BCA1-BEE2A0E4B55E}"/>
              </a:ext>
            </a:extLst>
          </p:cNvPr>
          <p:cNvSpPr txBox="1">
            <a:spLocks/>
          </p:cNvSpPr>
          <p:nvPr/>
        </p:nvSpPr>
        <p:spPr>
          <a:xfrm>
            <a:off x="838200" y="1332111"/>
            <a:ext cx="6923567" cy="369332"/>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accent2"/>
                </a:solidFill>
                <a:latin typeface="Helvetica Neue"/>
                <a:ea typeface="+mn-ea"/>
                <a:cs typeface="Helvetica Neue"/>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smtClean="0">
                <a:solidFill>
                  <a:schemeClr val="accent6"/>
                </a:solidFill>
                <a:latin typeface="Arial" panose="020B0604020202020204" pitchFamily="34" charset="0"/>
                <a:ea typeface="SimHei" panose="02010609060101010101" pitchFamily="49" charset="-122"/>
                <a:cs typeface="Arial" panose="020B0604020202020204" pitchFamily="34" charset="0"/>
              </a:rPr>
              <a:t>Is it Real?</a:t>
            </a:r>
            <a:endParaRPr lang="en-US" altLang="en-US" dirty="0">
              <a:solidFill>
                <a:schemeClr val="accent6"/>
              </a:solidFill>
              <a:latin typeface="Arial" panose="020B0604020202020204" pitchFamily="34" charset="0"/>
              <a:ea typeface="SimHei" panose="02010609060101010101" pitchFamily="49" charset="-122"/>
              <a:cs typeface="Arial" panose="020B0604020202020204" pitchFamily="34" charset="0"/>
            </a:endParaRPr>
          </a:p>
        </p:txBody>
      </p:sp>
      <p:sp>
        <p:nvSpPr>
          <p:cNvPr id="15" name="TextBox 17">
            <a:extLst>
              <a:ext uri="{FF2B5EF4-FFF2-40B4-BE49-F238E27FC236}">
                <a16:creationId xmlns:a16="http://schemas.microsoft.com/office/drawing/2014/main" id="{070833C5-E33C-4F6F-B6A0-2307696450F0}"/>
              </a:ext>
            </a:extLst>
          </p:cNvPr>
          <p:cNvSpPr txBox="1">
            <a:spLocks noChangeArrowheads="1"/>
          </p:cNvSpPr>
          <p:nvPr/>
        </p:nvSpPr>
        <p:spPr bwMode="auto">
          <a:xfrm>
            <a:off x="950912" y="1970363"/>
            <a:ext cx="7374382"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sz="2000">
                <a:solidFill>
                  <a:schemeClr val="accent1"/>
                </a:solidFill>
                <a:latin typeface="Helvetica Neue Light"/>
                <a:ea typeface="Helvetica Neue Light"/>
                <a:cs typeface="Helvetica Neue Light"/>
              </a:defRPr>
            </a:lvl1pPr>
            <a:lvl2pPr marL="742950" indent="-285750">
              <a:spcBef>
                <a:spcPts val="1400"/>
              </a:spcBef>
              <a:buFont typeface="Arial" panose="020B0604020202020204" pitchFamily="34" charset="0"/>
              <a:defRPr sz="1400">
                <a:solidFill>
                  <a:schemeClr val="accent1"/>
                </a:solidFill>
                <a:latin typeface="Helvetica Neue Light"/>
                <a:ea typeface="Helvetica Neue Light"/>
                <a:cs typeface="Helvetica Neue Light"/>
              </a:defRPr>
            </a:lvl2pPr>
            <a:lvl3pPr marL="1143000" indent="-228600">
              <a:spcBef>
                <a:spcPts val="1200"/>
              </a:spcBef>
              <a:buFont typeface="Arial" panose="020B0604020202020204" pitchFamily="34" charset="0"/>
              <a:defRPr sz="1200">
                <a:solidFill>
                  <a:schemeClr val="accent1"/>
                </a:solidFill>
                <a:latin typeface="Helvetica Neue Light"/>
                <a:ea typeface="Helvetica Neue Light"/>
                <a:cs typeface="Helvetica Neue Light"/>
              </a:defRPr>
            </a:lvl3pPr>
            <a:lvl4pPr marL="1600200" indent="-228600">
              <a:spcBef>
                <a:spcPts val="600"/>
              </a:spcBef>
              <a:buFont typeface="Arial" panose="020B0604020202020204" pitchFamily="34" charset="0"/>
              <a:defRPr sz="1000">
                <a:solidFill>
                  <a:schemeClr val="accent1"/>
                </a:solidFill>
                <a:latin typeface="Helvetica Neue Light"/>
                <a:ea typeface="Helvetica Neue Light"/>
                <a:cs typeface="Helvetica Neue Light"/>
              </a:defRPr>
            </a:lvl4pPr>
            <a:lvl5pPr marL="2057400" indent="-228600">
              <a:spcBef>
                <a:spcPct val="20000"/>
              </a:spcBef>
              <a:buFont typeface="Arial" panose="020B0604020202020204" pitchFamily="34" charset="0"/>
              <a:buChar char="»"/>
              <a:defRPr sz="2000">
                <a:solidFill>
                  <a:schemeClr val="accent1"/>
                </a:solidFill>
                <a:latin typeface="Helvetica Neue Light"/>
                <a:ea typeface="Helvetica Neue Light"/>
                <a:cs typeface="Helvetica Neue Light"/>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9pPr>
          </a:lstStyle>
          <a:p>
            <a:pPr marL="285750" indent="-285750" eaLnBrk="1" hangingPunct="1">
              <a:buFont typeface="Arial" panose="020B0604020202020204" pitchFamily="34" charset="0"/>
              <a:buChar char="•"/>
            </a:pPr>
            <a:r>
              <a:rPr lang="en-US" altLang="en-US" sz="1600" dirty="0" smtClean="0">
                <a:latin typeface="Arial" panose="020B0604020202020204" pitchFamily="34" charset="0"/>
                <a:cs typeface="Arial" panose="020B0604020202020204" pitchFamily="34" charset="0"/>
              </a:rPr>
              <a:t>The Regional Technical Forum is a group created at the direction of Congress, that establishes savings for energy-efficiency measures, creates installation standards, establishes measurement and verification protocols, market research standards and evaluation protocols. All of this work is based on rigorous empirical research. </a:t>
            </a:r>
          </a:p>
          <a:p>
            <a:pPr marL="285750" indent="-285750" eaLnBrk="1" hangingPunct="1">
              <a:buFont typeface="Arial" panose="020B0604020202020204" pitchFamily="34" charset="0"/>
              <a:buChar char="•"/>
            </a:pPr>
            <a:endParaRPr lang="en-US" altLang="en-US" sz="1600" dirty="0">
              <a:latin typeface="Arial" panose="020B0604020202020204" pitchFamily="34" charset="0"/>
              <a:cs typeface="Arial" panose="020B0604020202020204" pitchFamily="34" charset="0"/>
            </a:endParaRPr>
          </a:p>
          <a:p>
            <a:pPr eaLnBrk="1" hangingPunct="1"/>
            <a:endParaRPr lang="en-US" altLang="en-US" sz="1600" dirty="0" smtClean="0">
              <a:latin typeface="Arial" panose="020B0604020202020204" pitchFamily="34" charset="0"/>
              <a:cs typeface="Arial" panose="020B0604020202020204" pitchFamily="34" charset="0"/>
            </a:endParaRPr>
          </a:p>
          <a:p>
            <a:pPr eaLnBrk="1" hangingPunct="1"/>
            <a:endParaRPr lang="en-US" altLang="en-US" sz="1600" dirty="0" smtClean="0">
              <a:latin typeface="Arial" panose="020B0604020202020204" pitchFamily="34" charset="0"/>
              <a:cs typeface="Arial" panose="020B0604020202020204" pitchFamily="34" charset="0"/>
            </a:endParaRPr>
          </a:p>
          <a:p>
            <a:pPr eaLnBrk="1" hangingPunct="1"/>
            <a:endParaRPr lang="en-US" altLang="en-US" sz="1600" dirty="0" smtClean="0">
              <a:latin typeface="Arial" panose="020B0604020202020204" pitchFamily="34" charset="0"/>
              <a:cs typeface="Arial" panose="020B0604020202020204" pitchFamily="34" charset="0"/>
            </a:endParaRPr>
          </a:p>
          <a:p>
            <a:pPr marL="285750" indent="-285750" eaLnBrk="1" hangingPunct="1">
              <a:buFont typeface="Arial" panose="020B0604020202020204" pitchFamily="34" charset="0"/>
              <a:buChar char="•"/>
            </a:pPr>
            <a:r>
              <a:rPr lang="en-US" altLang="en-US" sz="1600" dirty="0" smtClean="0">
                <a:latin typeface="Arial" panose="020B0604020202020204" pitchFamily="34" charset="0"/>
                <a:cs typeface="Arial" panose="020B0604020202020204" pitchFamily="34" charset="0"/>
              </a:rPr>
              <a:t>BPA requires rigorous evaluation, measurement and verification of the custom projects we support to ensure the region can count on the savings we claim. BPA also performs regular program evaluations to determine the effectiveness of its energy-efficiency portfolio. </a:t>
            </a:r>
            <a:br>
              <a:rPr lang="en-US" altLang="en-US" sz="1600" dirty="0" smtClean="0">
                <a:latin typeface="Arial" panose="020B0604020202020204" pitchFamily="34" charset="0"/>
                <a:cs typeface="Arial" panose="020B0604020202020204" pitchFamily="34" charset="0"/>
              </a:rPr>
            </a:br>
            <a:endParaRPr lang="en-US" altLang="en-US" sz="16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37903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534446-A5F2-4DF7-9D7A-AE8C8ADA57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5805" y="1700815"/>
            <a:ext cx="3187995" cy="3066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F3D041C2-ADD5-4229-9C5F-96220975C9F6}"/>
              </a:ext>
            </a:extLst>
          </p:cNvPr>
          <p:cNvSpPr txBox="1">
            <a:spLocks/>
          </p:cNvSpPr>
          <p:nvPr/>
        </p:nvSpPr>
        <p:spPr>
          <a:xfrm>
            <a:off x="838200" y="136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dirty="0" smtClean="0">
                <a:latin typeface="Arial" panose="020B0604020202020204" pitchFamily="34" charset="0"/>
                <a:cs typeface="Arial" panose="020B0604020202020204" pitchFamily="34" charset="0"/>
              </a:rPr>
              <a:t>WORKING WITH UTILITIES</a:t>
            </a:r>
            <a:endParaRPr lang="en-US" sz="3600" dirty="0">
              <a:latin typeface="Arial" panose="020B0604020202020204" pitchFamily="34" charset="0"/>
              <a:cs typeface="Arial" panose="020B0604020202020204" pitchFamily="34" charset="0"/>
            </a:endParaRPr>
          </a:p>
        </p:txBody>
      </p:sp>
      <p:sp>
        <p:nvSpPr>
          <p:cNvPr id="10" name="Content Placeholder 16">
            <a:extLst>
              <a:ext uri="{FF2B5EF4-FFF2-40B4-BE49-F238E27FC236}">
                <a16:creationId xmlns:a16="http://schemas.microsoft.com/office/drawing/2014/main" id="{B7B3B247-0286-4B99-BCA1-BEE2A0E4B55E}"/>
              </a:ext>
            </a:extLst>
          </p:cNvPr>
          <p:cNvSpPr txBox="1">
            <a:spLocks/>
          </p:cNvSpPr>
          <p:nvPr/>
        </p:nvSpPr>
        <p:spPr>
          <a:xfrm>
            <a:off x="838200" y="1332111"/>
            <a:ext cx="6923567" cy="369332"/>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accent2"/>
                </a:solidFill>
                <a:latin typeface="Helvetica Neue"/>
                <a:ea typeface="+mn-ea"/>
                <a:cs typeface="Helvetica Neue"/>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smtClean="0">
                <a:solidFill>
                  <a:schemeClr val="accent6"/>
                </a:solidFill>
                <a:latin typeface="Arial" panose="020B0604020202020204" pitchFamily="34" charset="0"/>
                <a:ea typeface="SimHei" panose="02010609060101010101" pitchFamily="49" charset="-122"/>
                <a:cs typeface="Arial" panose="020B0604020202020204" pitchFamily="34" charset="0"/>
              </a:rPr>
              <a:t>Collaboration is Key</a:t>
            </a:r>
            <a:endParaRPr lang="en-US" altLang="en-US" dirty="0">
              <a:solidFill>
                <a:schemeClr val="accent6"/>
              </a:solidFill>
              <a:latin typeface="Arial" panose="020B0604020202020204" pitchFamily="34" charset="0"/>
              <a:ea typeface="SimHei" panose="02010609060101010101" pitchFamily="49" charset="-122"/>
              <a:cs typeface="Arial" panose="020B0604020202020204" pitchFamily="34" charset="0"/>
            </a:endParaRPr>
          </a:p>
        </p:txBody>
      </p:sp>
      <p:sp>
        <p:nvSpPr>
          <p:cNvPr id="11" name="TextBox 17">
            <a:extLst>
              <a:ext uri="{FF2B5EF4-FFF2-40B4-BE49-F238E27FC236}">
                <a16:creationId xmlns:a16="http://schemas.microsoft.com/office/drawing/2014/main" id="{070833C5-E33C-4F6F-B6A0-2307696450F0}"/>
              </a:ext>
            </a:extLst>
          </p:cNvPr>
          <p:cNvSpPr txBox="1">
            <a:spLocks noChangeArrowheads="1"/>
          </p:cNvSpPr>
          <p:nvPr/>
        </p:nvSpPr>
        <p:spPr bwMode="auto">
          <a:xfrm>
            <a:off x="950912" y="1970363"/>
            <a:ext cx="671516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sz="2000">
                <a:solidFill>
                  <a:schemeClr val="accent1"/>
                </a:solidFill>
                <a:latin typeface="Helvetica Neue Light"/>
                <a:ea typeface="Helvetica Neue Light"/>
                <a:cs typeface="Helvetica Neue Light"/>
              </a:defRPr>
            </a:lvl1pPr>
            <a:lvl2pPr marL="742950" indent="-285750">
              <a:spcBef>
                <a:spcPts val="1400"/>
              </a:spcBef>
              <a:buFont typeface="Arial" panose="020B0604020202020204" pitchFamily="34" charset="0"/>
              <a:defRPr sz="1400">
                <a:solidFill>
                  <a:schemeClr val="accent1"/>
                </a:solidFill>
                <a:latin typeface="Helvetica Neue Light"/>
                <a:ea typeface="Helvetica Neue Light"/>
                <a:cs typeface="Helvetica Neue Light"/>
              </a:defRPr>
            </a:lvl2pPr>
            <a:lvl3pPr marL="1143000" indent="-228600">
              <a:spcBef>
                <a:spcPts val="1200"/>
              </a:spcBef>
              <a:buFont typeface="Arial" panose="020B0604020202020204" pitchFamily="34" charset="0"/>
              <a:defRPr sz="1200">
                <a:solidFill>
                  <a:schemeClr val="accent1"/>
                </a:solidFill>
                <a:latin typeface="Helvetica Neue Light"/>
                <a:ea typeface="Helvetica Neue Light"/>
                <a:cs typeface="Helvetica Neue Light"/>
              </a:defRPr>
            </a:lvl3pPr>
            <a:lvl4pPr marL="1600200" indent="-228600">
              <a:spcBef>
                <a:spcPts val="600"/>
              </a:spcBef>
              <a:buFont typeface="Arial" panose="020B0604020202020204" pitchFamily="34" charset="0"/>
              <a:defRPr sz="1000">
                <a:solidFill>
                  <a:schemeClr val="accent1"/>
                </a:solidFill>
                <a:latin typeface="Helvetica Neue Light"/>
                <a:ea typeface="Helvetica Neue Light"/>
                <a:cs typeface="Helvetica Neue Light"/>
              </a:defRPr>
            </a:lvl4pPr>
            <a:lvl5pPr marL="2057400" indent="-228600">
              <a:spcBef>
                <a:spcPct val="20000"/>
              </a:spcBef>
              <a:buFont typeface="Arial" panose="020B0604020202020204" pitchFamily="34" charset="0"/>
              <a:buChar char="»"/>
              <a:defRPr sz="2000">
                <a:solidFill>
                  <a:schemeClr val="accent1"/>
                </a:solidFill>
                <a:latin typeface="Helvetica Neue Light"/>
                <a:ea typeface="Helvetica Neue Light"/>
                <a:cs typeface="Helvetica Neue Light"/>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9pPr>
          </a:lstStyle>
          <a:p>
            <a:pPr marL="285750" indent="-285750" eaLnBrk="1" hangingPunct="1">
              <a:buFont typeface="Arial" panose="020B0604020202020204" pitchFamily="34" charset="0"/>
              <a:buChar char="•"/>
            </a:pPr>
            <a:r>
              <a:rPr lang="en-US" altLang="en-US" sz="1600" dirty="0" smtClean="0">
                <a:latin typeface="Arial" panose="020B0604020202020204" pitchFamily="34" charset="0"/>
                <a:cs typeface="Arial" panose="020B0604020202020204" pitchFamily="34" charset="0"/>
              </a:rPr>
              <a:t>BPA relies on its customer utilities to execute energy-efficiency programs.</a:t>
            </a:r>
            <a:br>
              <a:rPr lang="en-US" altLang="en-US" sz="1600" dirty="0" smtClean="0">
                <a:latin typeface="Arial" panose="020B0604020202020204" pitchFamily="34" charset="0"/>
                <a:cs typeface="Arial" panose="020B0604020202020204" pitchFamily="34" charset="0"/>
              </a:rPr>
            </a:br>
            <a:endParaRPr lang="en-US" altLang="en-US" sz="1600" dirty="0" smtClean="0">
              <a:latin typeface="Arial" panose="020B0604020202020204" pitchFamily="34" charset="0"/>
              <a:cs typeface="Arial" panose="020B0604020202020204" pitchFamily="34" charset="0"/>
            </a:endParaRPr>
          </a:p>
          <a:p>
            <a:pPr marL="285750" indent="-285750" eaLnBrk="1" hangingPunct="1">
              <a:buFont typeface="Arial" panose="020B0604020202020204" pitchFamily="34" charset="0"/>
              <a:buChar char="•"/>
            </a:pPr>
            <a:r>
              <a:rPr lang="en-US" altLang="en-US" sz="1600" dirty="0" smtClean="0">
                <a:latin typeface="Arial" panose="020B0604020202020204" pitchFamily="34" charset="0"/>
                <a:cs typeface="Arial" panose="020B0604020202020204" pitchFamily="34" charset="0"/>
              </a:rPr>
              <a:t>Utilities offer the programs and measures that are right for their customers. </a:t>
            </a:r>
            <a:br>
              <a:rPr lang="en-US" altLang="en-US" sz="1600" dirty="0" smtClean="0">
                <a:latin typeface="Arial" panose="020B0604020202020204" pitchFamily="34" charset="0"/>
                <a:cs typeface="Arial" panose="020B0604020202020204" pitchFamily="34" charset="0"/>
              </a:rPr>
            </a:br>
            <a:endParaRPr lang="en-US" altLang="en-US" sz="1600" dirty="0" smtClean="0">
              <a:latin typeface="Arial" panose="020B0604020202020204" pitchFamily="34" charset="0"/>
              <a:cs typeface="Arial" panose="020B0604020202020204" pitchFamily="34" charset="0"/>
            </a:endParaRPr>
          </a:p>
          <a:p>
            <a:pPr marL="285750" indent="-285750" eaLnBrk="1" hangingPunct="1">
              <a:buFont typeface="Arial" panose="020B0604020202020204" pitchFamily="34" charset="0"/>
              <a:buChar char="•"/>
            </a:pPr>
            <a:r>
              <a:rPr lang="en-US" altLang="en-US" sz="1600" dirty="0" smtClean="0">
                <a:latin typeface="Arial" panose="020B0604020202020204" pitchFamily="34" charset="0"/>
                <a:cs typeface="Arial" panose="020B0604020202020204" pitchFamily="34" charset="0"/>
              </a:rPr>
              <a:t>Utilities largely control the funding to support energy-efficiency programs. </a:t>
            </a:r>
            <a:br>
              <a:rPr lang="en-US" altLang="en-US" sz="1600" dirty="0" smtClean="0">
                <a:latin typeface="Arial" panose="020B0604020202020204" pitchFamily="34" charset="0"/>
                <a:cs typeface="Arial" panose="020B0604020202020204" pitchFamily="34" charset="0"/>
              </a:rPr>
            </a:br>
            <a:endParaRPr lang="en-US" altLang="en-US" sz="16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20953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3D041C2-ADD5-4229-9C5F-96220975C9F6}"/>
              </a:ext>
            </a:extLst>
          </p:cNvPr>
          <p:cNvSpPr txBox="1">
            <a:spLocks/>
          </p:cNvSpPr>
          <p:nvPr/>
        </p:nvSpPr>
        <p:spPr>
          <a:xfrm>
            <a:off x="838200" y="136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600" dirty="0" smtClean="0">
                <a:solidFill>
                  <a:prstClr val="black"/>
                </a:solidFill>
                <a:latin typeface="Arial" panose="020B0604020202020204" pitchFamily="34" charset="0"/>
                <a:cs typeface="Arial" panose="020B0604020202020204" pitchFamily="34" charset="0"/>
              </a:rPr>
              <a:t>BPA EE Programs</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10" name="Content Placeholder 16">
            <a:extLst>
              <a:ext uri="{FF2B5EF4-FFF2-40B4-BE49-F238E27FC236}">
                <a16:creationId xmlns:a16="http://schemas.microsoft.com/office/drawing/2014/main" id="{B7B3B247-0286-4B99-BCA1-BEE2A0E4B55E}"/>
              </a:ext>
            </a:extLst>
          </p:cNvPr>
          <p:cNvSpPr txBox="1">
            <a:spLocks/>
          </p:cNvSpPr>
          <p:nvPr/>
        </p:nvSpPr>
        <p:spPr>
          <a:xfrm>
            <a:off x="838200" y="1332111"/>
            <a:ext cx="6923567" cy="369332"/>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accent2"/>
                </a:solidFill>
                <a:latin typeface="Helvetica Neue"/>
                <a:ea typeface="+mn-ea"/>
                <a:cs typeface="Helvetica Neue"/>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smtClean="0">
                <a:ln>
                  <a:noFill/>
                </a:ln>
                <a:solidFill>
                  <a:srgbClr val="70AD47"/>
                </a:solidFill>
                <a:effectLst/>
                <a:uLnTx/>
                <a:uFillTx/>
                <a:latin typeface="Arial" panose="020B0604020202020204" pitchFamily="34" charset="0"/>
                <a:ea typeface="SimHei" panose="02010609060101010101" pitchFamily="49" charset="-122"/>
                <a:cs typeface="Arial" panose="020B0604020202020204" pitchFamily="34" charset="0"/>
              </a:rPr>
              <a:t>Program Sectors</a:t>
            </a:r>
            <a:endParaRPr kumimoji="0" lang="en-US" altLang="en-US" sz="2000" b="1" i="0" u="none" strike="noStrike" kern="1200" cap="none" spc="0" normalizeH="0" baseline="0" noProof="0" dirty="0">
              <a:ln>
                <a:noFill/>
              </a:ln>
              <a:solidFill>
                <a:srgbClr val="70AD47"/>
              </a:solidFill>
              <a:effectLst/>
              <a:uLnTx/>
              <a:uFillTx/>
              <a:latin typeface="Arial" panose="020B0604020202020204" pitchFamily="34" charset="0"/>
              <a:ea typeface="SimHei" panose="02010609060101010101" pitchFamily="49" charset="-122"/>
              <a:cs typeface="Arial" panose="020B0604020202020204" pitchFamily="34" charset="0"/>
            </a:endParaRPr>
          </a:p>
        </p:txBody>
      </p:sp>
      <p:sp>
        <p:nvSpPr>
          <p:cNvPr id="11" name="TextBox 17">
            <a:extLst>
              <a:ext uri="{FF2B5EF4-FFF2-40B4-BE49-F238E27FC236}">
                <a16:creationId xmlns:a16="http://schemas.microsoft.com/office/drawing/2014/main" id="{070833C5-E33C-4F6F-B6A0-2307696450F0}"/>
              </a:ext>
            </a:extLst>
          </p:cNvPr>
          <p:cNvSpPr txBox="1">
            <a:spLocks noChangeArrowheads="1"/>
          </p:cNvSpPr>
          <p:nvPr/>
        </p:nvSpPr>
        <p:spPr bwMode="auto">
          <a:xfrm>
            <a:off x="950912" y="1970363"/>
            <a:ext cx="6715162" cy="4539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sz="2000">
                <a:solidFill>
                  <a:schemeClr val="accent1"/>
                </a:solidFill>
                <a:latin typeface="Helvetica Neue Light"/>
                <a:ea typeface="Helvetica Neue Light"/>
                <a:cs typeface="Helvetica Neue Light"/>
              </a:defRPr>
            </a:lvl1pPr>
            <a:lvl2pPr marL="742950" indent="-285750">
              <a:spcBef>
                <a:spcPts val="1400"/>
              </a:spcBef>
              <a:buFont typeface="Arial" panose="020B0604020202020204" pitchFamily="34" charset="0"/>
              <a:defRPr sz="1400">
                <a:solidFill>
                  <a:schemeClr val="accent1"/>
                </a:solidFill>
                <a:latin typeface="Helvetica Neue Light"/>
                <a:ea typeface="Helvetica Neue Light"/>
                <a:cs typeface="Helvetica Neue Light"/>
              </a:defRPr>
            </a:lvl2pPr>
            <a:lvl3pPr marL="1143000" indent="-228600">
              <a:spcBef>
                <a:spcPts val="1200"/>
              </a:spcBef>
              <a:buFont typeface="Arial" panose="020B0604020202020204" pitchFamily="34" charset="0"/>
              <a:defRPr sz="1200">
                <a:solidFill>
                  <a:schemeClr val="accent1"/>
                </a:solidFill>
                <a:latin typeface="Helvetica Neue Light"/>
                <a:ea typeface="Helvetica Neue Light"/>
                <a:cs typeface="Helvetica Neue Light"/>
              </a:defRPr>
            </a:lvl3pPr>
            <a:lvl4pPr marL="1600200" indent="-228600">
              <a:spcBef>
                <a:spcPts val="600"/>
              </a:spcBef>
              <a:buFont typeface="Arial" panose="020B0604020202020204" pitchFamily="34" charset="0"/>
              <a:defRPr sz="1000">
                <a:solidFill>
                  <a:schemeClr val="accent1"/>
                </a:solidFill>
                <a:latin typeface="Helvetica Neue Light"/>
                <a:ea typeface="Helvetica Neue Light"/>
                <a:cs typeface="Helvetica Neue Light"/>
              </a:defRPr>
            </a:lvl4pPr>
            <a:lvl5pPr marL="2057400" indent="-228600">
              <a:spcBef>
                <a:spcPct val="20000"/>
              </a:spcBef>
              <a:buFont typeface="Arial" panose="020B0604020202020204" pitchFamily="34" charset="0"/>
              <a:buChar char="»"/>
              <a:defRPr sz="2000">
                <a:solidFill>
                  <a:schemeClr val="accent1"/>
                </a:solidFill>
                <a:latin typeface="Helvetica Neue Light"/>
                <a:ea typeface="Helvetica Neue Light"/>
                <a:cs typeface="Helvetica Neue Light"/>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9pPr>
          </a:lstStyle>
          <a:p>
            <a:pPr marL="285750" indent="-285750">
              <a:spcBef>
                <a:spcPts val="600"/>
              </a:spcBef>
              <a:spcAft>
                <a:spcPts val="600"/>
              </a:spcAft>
              <a:buFont typeface="Arial" panose="020B0604020202020204" pitchFamily="34" charset="0"/>
              <a:buChar char="•"/>
            </a:pPr>
            <a:r>
              <a:rPr lang="en-US" sz="1600" dirty="0" smtClean="0">
                <a:latin typeface="Arial" panose="020B0604020202020204" pitchFamily="34" charset="0"/>
                <a:cs typeface="Arial" panose="020B0604020202020204" pitchFamily="34" charset="0"/>
              </a:rPr>
              <a:t>Residential</a:t>
            </a:r>
            <a:r>
              <a:rPr lang="en-US" sz="1600" dirty="0">
                <a:latin typeface="Arial" panose="020B0604020202020204" pitchFamily="34" charset="0"/>
                <a:cs typeface="Arial" panose="020B0604020202020204" pitchFamily="34" charset="0"/>
              </a:rPr>
              <a:t>: Single-family, multifamily, and manufactured </a:t>
            </a:r>
            <a:r>
              <a:rPr lang="en-US" sz="1600" dirty="0" smtClean="0">
                <a:latin typeface="Arial" panose="020B0604020202020204" pitchFamily="34" charset="0"/>
                <a:cs typeface="Arial" panose="020B0604020202020204" pitchFamily="34" charset="0"/>
              </a:rPr>
              <a:t>homes. </a:t>
            </a:r>
            <a:endParaRPr lang="en-US" sz="1600" dirty="0">
              <a:latin typeface="Arial" panose="020B0604020202020204" pitchFamily="34" charset="0"/>
              <a:cs typeface="Arial" panose="020B0604020202020204" pitchFamily="34" charset="0"/>
            </a:endParaRPr>
          </a:p>
          <a:p>
            <a:pPr marL="285750" indent="-285750">
              <a:spcBef>
                <a:spcPts val="600"/>
              </a:spcBef>
              <a:spcAft>
                <a:spcPts val="600"/>
              </a:spcAft>
              <a:buFont typeface="Arial" panose="020B0604020202020204" pitchFamily="34" charset="0"/>
              <a:buChar char="•"/>
            </a:pPr>
            <a:r>
              <a:rPr lang="en-US" sz="1600" dirty="0" smtClean="0">
                <a:latin typeface="Arial" panose="020B0604020202020204" pitchFamily="34" charset="0"/>
                <a:cs typeface="Arial" panose="020B0604020202020204" pitchFamily="34" charset="0"/>
              </a:rPr>
              <a:t>Commercial</a:t>
            </a:r>
            <a:r>
              <a:rPr lang="en-US" sz="1600" dirty="0">
                <a:latin typeface="Arial" panose="020B0604020202020204" pitchFamily="34" charset="0"/>
                <a:cs typeface="Arial" panose="020B0604020202020204" pitchFamily="34" charset="0"/>
              </a:rPr>
              <a:t>: Businesses, institutional buildings, miscellaneous </a:t>
            </a:r>
            <a:r>
              <a:rPr lang="en-US" sz="1600" dirty="0" smtClean="0">
                <a:latin typeface="Arial" panose="020B0604020202020204" pitchFamily="34" charset="0"/>
                <a:cs typeface="Arial" panose="020B0604020202020204" pitchFamily="34" charset="0"/>
              </a:rPr>
              <a:t>end-uses. </a:t>
            </a:r>
            <a:endParaRPr lang="en-US" sz="1600" dirty="0">
              <a:latin typeface="Arial" panose="020B0604020202020204" pitchFamily="34" charset="0"/>
              <a:cs typeface="Arial" panose="020B0604020202020204" pitchFamily="34" charset="0"/>
            </a:endParaRPr>
          </a:p>
          <a:p>
            <a:pPr marL="285750" indent="-285750">
              <a:spcBef>
                <a:spcPts val="600"/>
              </a:spcBef>
              <a:spcAft>
                <a:spcPts val="600"/>
              </a:spcAft>
              <a:buFont typeface="Arial" panose="020B0604020202020204" pitchFamily="34" charset="0"/>
              <a:buChar char="•"/>
            </a:pPr>
            <a:r>
              <a:rPr lang="en-US" sz="1600" dirty="0" smtClean="0">
                <a:latin typeface="Arial" panose="020B0604020202020204" pitchFamily="34" charset="0"/>
                <a:cs typeface="Arial" panose="020B0604020202020204" pitchFamily="34" charset="0"/>
              </a:rPr>
              <a:t>Industrial</a:t>
            </a:r>
            <a:r>
              <a:rPr lang="en-US" sz="1600" dirty="0">
                <a:latin typeface="Arial" panose="020B0604020202020204" pitchFamily="34" charset="0"/>
                <a:cs typeface="Arial" panose="020B0604020202020204" pitchFamily="34" charset="0"/>
              </a:rPr>
              <a:t>: Manufacturing, municipal utility </a:t>
            </a:r>
            <a:r>
              <a:rPr lang="en-US" sz="1600" dirty="0" smtClean="0">
                <a:latin typeface="Arial" panose="020B0604020202020204" pitchFamily="34" charset="0"/>
                <a:cs typeface="Arial" panose="020B0604020202020204" pitchFamily="34" charset="0"/>
              </a:rPr>
              <a:t>services. </a:t>
            </a:r>
            <a:endParaRPr lang="en-US" sz="1600" dirty="0">
              <a:latin typeface="Arial" panose="020B0604020202020204" pitchFamily="34" charset="0"/>
              <a:cs typeface="Arial" panose="020B0604020202020204" pitchFamily="34" charset="0"/>
            </a:endParaRPr>
          </a:p>
          <a:p>
            <a:pPr marL="285750" indent="-285750">
              <a:spcBef>
                <a:spcPts val="600"/>
              </a:spcBef>
              <a:spcAft>
                <a:spcPts val="600"/>
              </a:spcAft>
              <a:buFont typeface="Arial" panose="020B0604020202020204" pitchFamily="34" charset="0"/>
              <a:buChar char="•"/>
            </a:pPr>
            <a:r>
              <a:rPr lang="en-US" sz="1600" dirty="0" smtClean="0">
                <a:latin typeface="Arial" panose="020B0604020202020204" pitchFamily="34" charset="0"/>
                <a:cs typeface="Arial" panose="020B0604020202020204" pitchFamily="34" charset="0"/>
              </a:rPr>
              <a:t>Agricultural</a:t>
            </a:r>
            <a:r>
              <a:rPr lang="en-US" sz="1600" dirty="0">
                <a:latin typeface="Arial" panose="020B0604020202020204" pitchFamily="34" charset="0"/>
                <a:cs typeface="Arial" panose="020B0604020202020204" pitchFamily="34" charset="0"/>
              </a:rPr>
              <a:t>: Irrigation, on-farm production, aquaculture, </a:t>
            </a:r>
            <a:r>
              <a:rPr lang="en-US" sz="1600" dirty="0" smtClean="0">
                <a:latin typeface="Arial" panose="020B0604020202020204" pitchFamily="34" charset="0"/>
                <a:cs typeface="Arial" panose="020B0604020202020204" pitchFamily="34" charset="0"/>
              </a:rPr>
              <a:t>dairies. </a:t>
            </a:r>
            <a:endParaRPr lang="en-US" sz="1600" dirty="0">
              <a:latin typeface="Arial" panose="020B0604020202020204" pitchFamily="34" charset="0"/>
              <a:cs typeface="Arial" panose="020B0604020202020204" pitchFamily="34" charset="0"/>
            </a:endParaRPr>
          </a:p>
          <a:p>
            <a:pPr marL="285750" indent="-285750">
              <a:spcBef>
                <a:spcPts val="600"/>
              </a:spcBef>
              <a:spcAft>
                <a:spcPts val="600"/>
              </a:spcAft>
              <a:buFont typeface="Arial" panose="020B0604020202020204" pitchFamily="34" charset="0"/>
              <a:buChar char="•"/>
            </a:pPr>
            <a:r>
              <a:rPr lang="en-US" sz="1600" dirty="0" smtClean="0">
                <a:latin typeface="Arial" panose="020B0604020202020204" pitchFamily="34" charset="0"/>
                <a:cs typeface="Arial" panose="020B0604020202020204" pitchFamily="34" charset="0"/>
              </a:rPr>
              <a:t>Multisector</a:t>
            </a:r>
            <a:r>
              <a:rPr lang="en-US" sz="1600" dirty="0">
                <a:latin typeface="Arial" panose="020B0604020202020204" pitchFamily="34" charset="0"/>
                <a:cs typeface="Arial" panose="020B0604020202020204" pitchFamily="34" charset="0"/>
              </a:rPr>
              <a:t>: Nonresidential lighting systems, other miscellaneous </a:t>
            </a:r>
            <a:r>
              <a:rPr lang="en-US" sz="1600" dirty="0" smtClean="0">
                <a:latin typeface="Arial" panose="020B0604020202020204" pitchFamily="34" charset="0"/>
                <a:cs typeface="Arial" panose="020B0604020202020204" pitchFamily="34" charset="0"/>
              </a:rPr>
              <a:t>end-uses. </a:t>
            </a:r>
            <a:endParaRPr lang="en-US" sz="1600" dirty="0">
              <a:latin typeface="Arial" panose="020B0604020202020204" pitchFamily="34" charset="0"/>
              <a:cs typeface="Arial" panose="020B0604020202020204" pitchFamily="34" charset="0"/>
            </a:endParaRPr>
          </a:p>
          <a:p>
            <a:pPr marL="285750" indent="-285750">
              <a:spcBef>
                <a:spcPts val="600"/>
              </a:spcBef>
              <a:spcAft>
                <a:spcPts val="600"/>
              </a:spcAft>
              <a:buFont typeface="Arial" panose="020B0604020202020204" pitchFamily="34" charset="0"/>
              <a:buChar char="•"/>
            </a:pPr>
            <a:r>
              <a:rPr lang="en-US" sz="1600" dirty="0" smtClean="0">
                <a:latin typeface="Arial" panose="020B0604020202020204" pitchFamily="34" charset="0"/>
                <a:cs typeface="Arial" panose="020B0604020202020204" pitchFamily="34" charset="0"/>
              </a:rPr>
              <a:t>Utility </a:t>
            </a:r>
            <a:r>
              <a:rPr lang="en-US" sz="1600" dirty="0">
                <a:latin typeface="Arial" panose="020B0604020202020204" pitchFamily="34" charset="0"/>
                <a:cs typeface="Arial" panose="020B0604020202020204" pitchFamily="34" charset="0"/>
              </a:rPr>
              <a:t>Distribution: Electric utility owned/operated equipment and </a:t>
            </a:r>
            <a:r>
              <a:rPr lang="en-US" sz="1600" dirty="0" smtClean="0">
                <a:latin typeface="Arial" panose="020B0604020202020204" pitchFamily="34" charset="0"/>
                <a:cs typeface="Arial" panose="020B0604020202020204" pitchFamily="34" charset="0"/>
              </a:rPr>
              <a:t>facilities. </a:t>
            </a:r>
          </a:p>
          <a:p>
            <a:pPr marL="285750" indent="-285750">
              <a:spcBef>
                <a:spcPts val="600"/>
              </a:spcBef>
              <a:spcAft>
                <a:spcPts val="600"/>
              </a:spcAft>
              <a:buFont typeface="Arial" panose="020B0604020202020204" pitchFamily="34" charset="0"/>
              <a:buChar char="•"/>
            </a:pPr>
            <a:r>
              <a:rPr lang="en-US" sz="1600" dirty="0" smtClean="0">
                <a:latin typeface="Arial" panose="020B0604020202020204" pitchFamily="34" charset="0"/>
                <a:cs typeface="Arial" panose="020B0604020202020204" pitchFamily="34" charset="0"/>
              </a:rPr>
              <a:t>Federal: A BPA program that assists federal agencies that are either served by BPA directly or through a utility, to reduce their energy consumption. </a:t>
            </a:r>
          </a:p>
          <a:p>
            <a:pPr marR="0" lvl="0" algn="l" defTabSz="914400" rtl="0" eaLnBrk="1" fontAlgn="auto" latinLnBrk="0" hangingPunct="1">
              <a:lnSpc>
                <a:spcPct val="100000"/>
              </a:lnSpc>
              <a:spcBef>
                <a:spcPts val="0"/>
              </a:spcBef>
              <a:spcAft>
                <a:spcPts val="0"/>
              </a:spcAft>
              <a:buClrTx/>
              <a:buSzTx/>
              <a:tabLst/>
              <a:defRPr/>
            </a:pPr>
            <a:r>
              <a:rPr kumimoji="0" lang="en-US" altLang="en-US" sz="1600" b="0" i="0" u="none" strike="noStrike" kern="1200" cap="none" spc="0" normalizeH="0" baseline="0" noProof="0" dirty="0" smtClean="0">
                <a:ln>
                  <a:noFill/>
                </a:ln>
                <a:solidFill>
                  <a:srgbClr val="4472C4"/>
                </a:solidFill>
                <a:effectLst/>
                <a:uLnTx/>
                <a:uFillTx/>
                <a:latin typeface="Arial" panose="020B0604020202020204" pitchFamily="34" charset="0"/>
                <a:cs typeface="Arial" panose="020B0604020202020204" pitchFamily="34" charset="0"/>
              </a:rPr>
              <a:t/>
            </a:r>
            <a:br>
              <a:rPr kumimoji="0" lang="en-US" altLang="en-US" sz="1600" b="0" i="0" u="none" strike="noStrike" kern="1200" cap="none" spc="0" normalizeH="0" baseline="0" noProof="0" dirty="0" smtClean="0">
                <a:ln>
                  <a:noFill/>
                </a:ln>
                <a:solidFill>
                  <a:srgbClr val="4472C4"/>
                </a:solidFill>
                <a:effectLst/>
                <a:uLnTx/>
                <a:uFillTx/>
                <a:latin typeface="Arial" panose="020B0604020202020204" pitchFamily="34" charset="0"/>
                <a:cs typeface="Arial" panose="020B0604020202020204" pitchFamily="34" charset="0"/>
              </a:rPr>
            </a:br>
            <a:endParaRPr kumimoji="0" lang="en-US" altLang="en-US" sz="1600" b="0" i="0" u="none" strike="noStrike" kern="1200" cap="none" spc="0" normalizeH="0" baseline="0" noProof="0" dirty="0" smtClean="0">
              <a:ln>
                <a:noFill/>
              </a:ln>
              <a:solidFill>
                <a:srgbClr val="4472C4"/>
              </a:solidFill>
              <a:effectLst/>
              <a:uLnTx/>
              <a:uFillTx/>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6074" y="880983"/>
            <a:ext cx="1875446" cy="127158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1520" y="970200"/>
            <a:ext cx="2580887" cy="124714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6687" y="2206546"/>
            <a:ext cx="1644833" cy="136669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69843" y="2256258"/>
            <a:ext cx="1924240" cy="1300162"/>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5515" y="3829866"/>
            <a:ext cx="1527175" cy="1812744"/>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2744" y="3645445"/>
            <a:ext cx="1236542" cy="1997165"/>
          </a:xfrm>
          <a:prstGeom prst="rect">
            <a:avLst/>
          </a:prstGeom>
        </p:spPr>
      </p:pic>
    </p:spTree>
    <p:extLst>
      <p:ext uri="{BB962C8B-B14F-4D97-AF65-F5344CB8AC3E}">
        <p14:creationId xmlns:p14="http://schemas.microsoft.com/office/powerpoint/2010/main" val="567872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88B6DD4-391B-4E2E-BD52-1CC62A2724E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767238" y="1701443"/>
            <a:ext cx="2586562" cy="1883017"/>
          </a:xfrm>
          <a:prstGeom prst="rect">
            <a:avLst/>
          </a:prstGeom>
        </p:spPr>
      </p:pic>
      <p:pic>
        <p:nvPicPr>
          <p:cNvPr id="12" name="Picture 11">
            <a:extLst>
              <a:ext uri="{FF2B5EF4-FFF2-40B4-BE49-F238E27FC236}">
                <a16:creationId xmlns:a16="http://schemas.microsoft.com/office/drawing/2014/main" id="{82B587C9-4AB5-4641-82FF-E7EC1B49C2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578" y="4371624"/>
            <a:ext cx="1710199" cy="1710199"/>
          </a:xfrm>
          <a:prstGeom prst="rect">
            <a:avLst/>
          </a:prstGeom>
        </p:spPr>
      </p:pic>
      <p:pic>
        <p:nvPicPr>
          <p:cNvPr id="14" name="Picture 13">
            <a:extLst>
              <a:ext uri="{FF2B5EF4-FFF2-40B4-BE49-F238E27FC236}">
                <a16:creationId xmlns:a16="http://schemas.microsoft.com/office/drawing/2014/main" id="{0AA6DDC7-0C92-47D5-B8EF-75B26F38D9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2539" y="4371624"/>
            <a:ext cx="1710199" cy="1710199"/>
          </a:xfrm>
          <a:prstGeom prst="rect">
            <a:avLst/>
          </a:prstGeom>
        </p:spPr>
      </p:pic>
      <p:pic>
        <p:nvPicPr>
          <p:cNvPr id="16" name="Picture 15">
            <a:extLst>
              <a:ext uri="{FF2B5EF4-FFF2-40B4-BE49-F238E27FC236}">
                <a16:creationId xmlns:a16="http://schemas.microsoft.com/office/drawing/2014/main" id="{C35F6A30-1432-4883-9422-DE8CCE0E97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7500" y="4371625"/>
            <a:ext cx="1710199" cy="1710199"/>
          </a:xfrm>
          <a:prstGeom prst="rect">
            <a:avLst/>
          </a:prstGeom>
        </p:spPr>
      </p:pic>
      <p:pic>
        <p:nvPicPr>
          <p:cNvPr id="18" name="Picture 17">
            <a:extLst>
              <a:ext uri="{FF2B5EF4-FFF2-40B4-BE49-F238E27FC236}">
                <a16:creationId xmlns:a16="http://schemas.microsoft.com/office/drawing/2014/main" id="{83D339C9-6EA5-4ED5-9139-A6AD6B1C7E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2461" y="4371625"/>
            <a:ext cx="1710199" cy="1710199"/>
          </a:xfrm>
          <a:prstGeom prst="rect">
            <a:avLst/>
          </a:prstGeom>
        </p:spPr>
      </p:pic>
      <p:pic>
        <p:nvPicPr>
          <p:cNvPr id="20" name="Picture 19">
            <a:extLst>
              <a:ext uri="{FF2B5EF4-FFF2-40B4-BE49-F238E27FC236}">
                <a16:creationId xmlns:a16="http://schemas.microsoft.com/office/drawing/2014/main" id="{E9836527-184B-4B22-B132-48CDD6A312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7422" y="4284255"/>
            <a:ext cx="1710199" cy="1710199"/>
          </a:xfrm>
          <a:prstGeom prst="rect">
            <a:avLst/>
          </a:prstGeom>
        </p:spPr>
      </p:pic>
      <p:sp>
        <p:nvSpPr>
          <p:cNvPr id="13" name="Title 1">
            <a:extLst>
              <a:ext uri="{FF2B5EF4-FFF2-40B4-BE49-F238E27FC236}">
                <a16:creationId xmlns:a16="http://schemas.microsoft.com/office/drawing/2014/main" id="{F3D041C2-ADD5-4229-9C5F-96220975C9F6}"/>
              </a:ext>
            </a:extLst>
          </p:cNvPr>
          <p:cNvSpPr txBox="1">
            <a:spLocks/>
          </p:cNvSpPr>
          <p:nvPr/>
        </p:nvSpPr>
        <p:spPr>
          <a:xfrm>
            <a:off x="838200" y="136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dirty="0" smtClean="0">
                <a:latin typeface="Arial" panose="020B0604020202020204" pitchFamily="34" charset="0"/>
                <a:cs typeface="Arial" panose="020B0604020202020204" pitchFamily="34" charset="0"/>
              </a:rPr>
              <a:t>EMERGING TECHNOLOGY PROGRAM</a:t>
            </a:r>
            <a:endParaRPr lang="en-US" sz="3600" dirty="0">
              <a:latin typeface="Arial" panose="020B0604020202020204" pitchFamily="34" charset="0"/>
              <a:cs typeface="Arial" panose="020B0604020202020204" pitchFamily="34" charset="0"/>
            </a:endParaRPr>
          </a:p>
        </p:txBody>
      </p:sp>
      <p:sp>
        <p:nvSpPr>
          <p:cNvPr id="15" name="Content Placeholder 16">
            <a:extLst>
              <a:ext uri="{FF2B5EF4-FFF2-40B4-BE49-F238E27FC236}">
                <a16:creationId xmlns:a16="http://schemas.microsoft.com/office/drawing/2014/main" id="{B7B3B247-0286-4B99-BCA1-BEE2A0E4B55E}"/>
              </a:ext>
            </a:extLst>
          </p:cNvPr>
          <p:cNvSpPr txBox="1">
            <a:spLocks/>
          </p:cNvSpPr>
          <p:nvPr/>
        </p:nvSpPr>
        <p:spPr>
          <a:xfrm>
            <a:off x="838200" y="1332111"/>
            <a:ext cx="6923567" cy="369332"/>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accent2"/>
                </a:solidFill>
                <a:latin typeface="Helvetica Neue"/>
                <a:ea typeface="+mn-ea"/>
                <a:cs typeface="Helvetica Neue"/>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smtClean="0">
                <a:solidFill>
                  <a:schemeClr val="accent6"/>
                </a:solidFill>
                <a:latin typeface="Arial" panose="020B0604020202020204" pitchFamily="34" charset="0"/>
                <a:ea typeface="SimHei" panose="02010609060101010101" pitchFamily="49" charset="-122"/>
                <a:cs typeface="Arial" panose="020B0604020202020204" pitchFamily="34" charset="0"/>
              </a:rPr>
              <a:t>Filling the Pipeline</a:t>
            </a:r>
            <a:endParaRPr lang="en-US" altLang="en-US" dirty="0">
              <a:solidFill>
                <a:schemeClr val="accent6"/>
              </a:solidFill>
              <a:latin typeface="Arial" panose="020B0604020202020204" pitchFamily="34" charset="0"/>
              <a:ea typeface="SimHei" panose="02010609060101010101" pitchFamily="49" charset="-122"/>
              <a:cs typeface="Arial" panose="020B0604020202020204" pitchFamily="34" charset="0"/>
            </a:endParaRPr>
          </a:p>
        </p:txBody>
      </p:sp>
      <p:sp>
        <p:nvSpPr>
          <p:cNvPr id="17" name="TextBox 17">
            <a:extLst>
              <a:ext uri="{FF2B5EF4-FFF2-40B4-BE49-F238E27FC236}">
                <a16:creationId xmlns:a16="http://schemas.microsoft.com/office/drawing/2014/main" id="{070833C5-E33C-4F6F-B6A0-2307696450F0}"/>
              </a:ext>
            </a:extLst>
          </p:cNvPr>
          <p:cNvSpPr txBox="1">
            <a:spLocks noChangeArrowheads="1"/>
          </p:cNvSpPr>
          <p:nvPr/>
        </p:nvSpPr>
        <p:spPr bwMode="auto">
          <a:xfrm>
            <a:off x="865848" y="1970363"/>
            <a:ext cx="671516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sz="2000">
                <a:solidFill>
                  <a:schemeClr val="accent1"/>
                </a:solidFill>
                <a:latin typeface="Helvetica Neue Light"/>
                <a:ea typeface="Helvetica Neue Light"/>
                <a:cs typeface="Helvetica Neue Light"/>
              </a:defRPr>
            </a:lvl1pPr>
            <a:lvl2pPr marL="742950" indent="-285750">
              <a:spcBef>
                <a:spcPts val="1400"/>
              </a:spcBef>
              <a:buFont typeface="Arial" panose="020B0604020202020204" pitchFamily="34" charset="0"/>
              <a:defRPr sz="1400">
                <a:solidFill>
                  <a:schemeClr val="accent1"/>
                </a:solidFill>
                <a:latin typeface="Helvetica Neue Light"/>
                <a:ea typeface="Helvetica Neue Light"/>
                <a:cs typeface="Helvetica Neue Light"/>
              </a:defRPr>
            </a:lvl2pPr>
            <a:lvl3pPr marL="1143000" indent="-228600">
              <a:spcBef>
                <a:spcPts val="1200"/>
              </a:spcBef>
              <a:buFont typeface="Arial" panose="020B0604020202020204" pitchFamily="34" charset="0"/>
              <a:defRPr sz="1200">
                <a:solidFill>
                  <a:schemeClr val="accent1"/>
                </a:solidFill>
                <a:latin typeface="Helvetica Neue Light"/>
                <a:ea typeface="Helvetica Neue Light"/>
                <a:cs typeface="Helvetica Neue Light"/>
              </a:defRPr>
            </a:lvl3pPr>
            <a:lvl4pPr marL="1600200" indent="-228600">
              <a:spcBef>
                <a:spcPts val="600"/>
              </a:spcBef>
              <a:buFont typeface="Arial" panose="020B0604020202020204" pitchFamily="34" charset="0"/>
              <a:defRPr sz="1000">
                <a:solidFill>
                  <a:schemeClr val="accent1"/>
                </a:solidFill>
                <a:latin typeface="Helvetica Neue Light"/>
                <a:ea typeface="Helvetica Neue Light"/>
                <a:cs typeface="Helvetica Neue Light"/>
              </a:defRPr>
            </a:lvl4pPr>
            <a:lvl5pPr marL="2057400" indent="-228600">
              <a:spcBef>
                <a:spcPct val="20000"/>
              </a:spcBef>
              <a:buFont typeface="Arial" panose="020B0604020202020204" pitchFamily="34" charset="0"/>
              <a:buChar char="»"/>
              <a:defRPr sz="2000">
                <a:solidFill>
                  <a:schemeClr val="accent1"/>
                </a:solidFill>
                <a:latin typeface="Helvetica Neue Light"/>
                <a:ea typeface="Helvetica Neue Light"/>
                <a:cs typeface="Helvetica Neue Light"/>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9pPr>
          </a:lstStyle>
          <a:p>
            <a:pPr marL="285750" indent="-285750" eaLnBrk="1" hangingPunct="1">
              <a:buFont typeface="Arial" panose="020B0604020202020204" pitchFamily="34" charset="0"/>
              <a:buChar char="•"/>
            </a:pPr>
            <a:r>
              <a:rPr lang="en-US" altLang="en-US" sz="1600" dirty="0" smtClean="0">
                <a:latin typeface="Arial" panose="020B0604020202020204" pitchFamily="34" charset="0"/>
                <a:cs typeface="Arial" panose="020B0604020202020204" pitchFamily="34" charset="0"/>
              </a:rPr>
              <a:t>BPA’s Emerging Technology Program analyzes the electricity-savings capabilities of new technologies, which is a primary factor in setting incentive levels aimed at driving consumer adoption. </a:t>
            </a:r>
          </a:p>
          <a:p>
            <a:pPr marL="285750" indent="-285750" eaLnBrk="1" hangingPunct="1">
              <a:buFont typeface="Arial" panose="020B0604020202020204" pitchFamily="34" charset="0"/>
              <a:buChar char="•"/>
            </a:pPr>
            <a:endParaRPr lang="en-US" altLang="en-US" sz="1600" dirty="0">
              <a:latin typeface="Arial" panose="020B0604020202020204" pitchFamily="34" charset="0"/>
              <a:cs typeface="Arial" panose="020B0604020202020204" pitchFamily="34" charset="0"/>
            </a:endParaRPr>
          </a:p>
          <a:p>
            <a:pPr marL="285750" indent="-285750" eaLnBrk="1" hangingPunct="1">
              <a:buFont typeface="Arial" panose="020B0604020202020204" pitchFamily="34" charset="0"/>
              <a:buChar char="•"/>
            </a:pPr>
            <a:r>
              <a:rPr lang="en-US" altLang="en-US" sz="1600" dirty="0" smtClean="0">
                <a:latin typeface="Arial" panose="020B0604020202020204" pitchFamily="34" charset="0"/>
                <a:cs typeface="Arial" panose="020B0604020202020204" pitchFamily="34" charset="0"/>
              </a:rPr>
              <a:t>BPA’s customer utilities provide financial incentives to their end users to install these vetted technologies. Annually, BPA’s customer utilities provide approximately $70 million to end users. </a:t>
            </a:r>
            <a:br>
              <a:rPr lang="en-US" altLang="en-US" sz="1600" dirty="0" smtClean="0">
                <a:latin typeface="Arial" panose="020B0604020202020204" pitchFamily="34" charset="0"/>
                <a:cs typeface="Arial" panose="020B0604020202020204" pitchFamily="34" charset="0"/>
              </a:rPr>
            </a:br>
            <a:endParaRPr lang="en-US" altLang="en-US" sz="16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755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312716-2173-4849-8A43-74BD5E932A04}"/>
              </a:ext>
            </a:extLst>
          </p:cNvPr>
          <p:cNvPicPr>
            <a:picLocks noChangeAspect="1"/>
          </p:cNvPicPr>
          <p:nvPr/>
        </p:nvPicPr>
        <p:blipFill>
          <a:blip r:embed="rId2"/>
          <a:stretch>
            <a:fillRect/>
          </a:stretch>
        </p:blipFill>
        <p:spPr>
          <a:xfrm>
            <a:off x="1516117" y="0"/>
            <a:ext cx="9159766" cy="6869825"/>
          </a:xfrm>
          <a:prstGeom prst="rect">
            <a:avLst/>
          </a:prstGeom>
        </p:spPr>
      </p:pic>
    </p:spTree>
    <p:extLst>
      <p:ext uri="{BB962C8B-B14F-4D97-AF65-F5344CB8AC3E}">
        <p14:creationId xmlns:p14="http://schemas.microsoft.com/office/powerpoint/2010/main" val="4224548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F19048B0-80EE-4304-9FF7-DC8995D514AB}"/>
              </a:ext>
            </a:extLst>
          </p:cNvPr>
          <p:cNvGraphicFramePr>
            <a:graphicFrameLocks noChangeAspect="1"/>
          </p:cNvGraphicFramePr>
          <p:nvPr>
            <p:extLst>
              <p:ext uri="{D42A27DB-BD31-4B8C-83A1-F6EECF244321}">
                <p14:modId xmlns:p14="http://schemas.microsoft.com/office/powerpoint/2010/main" val="3139744149"/>
              </p:ext>
            </p:extLst>
          </p:nvPr>
        </p:nvGraphicFramePr>
        <p:xfrm>
          <a:off x="-63064" y="-52417"/>
          <a:ext cx="12657138" cy="7119640"/>
        </p:xfrm>
        <a:graphic>
          <a:graphicData uri="http://schemas.openxmlformats.org/presentationml/2006/ole">
            <mc:AlternateContent xmlns:mc="http://schemas.openxmlformats.org/markup-compatibility/2006">
              <mc:Choice xmlns:v="urn:schemas-microsoft-com:vml" Requires="v">
                <p:oleObj spid="_x0000_s1059" name="Acrobat Document" r:id="rId3" imgW="18288000" imgH="10287000" progId="Acrobat.Document.11">
                  <p:embed/>
                </p:oleObj>
              </mc:Choice>
              <mc:Fallback>
                <p:oleObj name="Acrobat Document" r:id="rId3" imgW="18288000" imgH="10287000" progId="Acrobat.Document.11">
                  <p:embed/>
                  <p:pic>
                    <p:nvPicPr>
                      <p:cNvPr id="0" name=""/>
                      <p:cNvPicPr/>
                      <p:nvPr/>
                    </p:nvPicPr>
                    <p:blipFill>
                      <a:blip r:embed="rId4"/>
                      <a:stretch>
                        <a:fillRect/>
                      </a:stretch>
                    </p:blipFill>
                    <p:spPr>
                      <a:xfrm>
                        <a:off x="-63064" y="-52417"/>
                        <a:ext cx="12657138" cy="7119640"/>
                      </a:xfrm>
                      <a:prstGeom prst="rect">
                        <a:avLst/>
                      </a:prstGeom>
                    </p:spPr>
                  </p:pic>
                </p:oleObj>
              </mc:Fallback>
            </mc:AlternateContent>
          </a:graphicData>
        </a:graphic>
      </p:graphicFrame>
    </p:spTree>
    <p:extLst>
      <p:ext uri="{BB962C8B-B14F-4D97-AF65-F5344CB8AC3E}">
        <p14:creationId xmlns:p14="http://schemas.microsoft.com/office/powerpoint/2010/main" val="18610551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Marketing Materials	</a:t>
            </a:r>
            <a:endParaRPr lang="en-US" dirty="0"/>
          </a:p>
        </p:txBody>
      </p:sp>
      <p:sp>
        <p:nvSpPr>
          <p:cNvPr id="3" name="Content Placeholder 2"/>
          <p:cNvSpPr>
            <a:spLocks noGrp="1"/>
          </p:cNvSpPr>
          <p:nvPr>
            <p:ph idx="1"/>
          </p:nvPr>
        </p:nvSpPr>
        <p:spPr>
          <a:xfrm>
            <a:off x="838200" y="5618479"/>
            <a:ext cx="10515600" cy="1107123"/>
          </a:xfrm>
        </p:spPr>
        <p:txBody>
          <a:bodyPr>
            <a:normAutofit fontScale="70000" lnSpcReduction="20000"/>
          </a:bodyPr>
          <a:lstStyle/>
          <a:p>
            <a:pPr marL="0" indent="0" algn="ctr">
              <a:buNone/>
            </a:pPr>
            <a:r>
              <a:rPr lang="en-US" dirty="0" smtClean="0"/>
              <a:t>These materials are available for utility customization on the </a:t>
            </a:r>
            <a:r>
              <a:rPr lang="en-US" dirty="0" smtClean="0">
                <a:hlinkClick r:id="rId2"/>
              </a:rPr>
              <a:t>BPA marketing portal </a:t>
            </a:r>
            <a:r>
              <a:rPr lang="en-US" dirty="0" smtClean="0"/>
              <a:t>or in the </a:t>
            </a:r>
            <a:r>
              <a:rPr lang="en-US" dirty="0" smtClean="0">
                <a:hlinkClick r:id="rId3"/>
              </a:rPr>
              <a:t>marketing toolkits</a:t>
            </a:r>
            <a:r>
              <a:rPr lang="en-US" dirty="0" smtClean="0"/>
              <a:t> on the BPA website.</a:t>
            </a:r>
          </a:p>
          <a:p>
            <a:pPr marL="0" indent="0" algn="ctr">
              <a:buNone/>
            </a:pPr>
            <a:r>
              <a:rPr lang="en-US" dirty="0" smtClean="0"/>
              <a:t>If you need assistance in creating or customizing marketing materials, please contact your EER.</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6680" y="1465825"/>
            <a:ext cx="8763000" cy="3978660"/>
          </a:xfrm>
          <a:prstGeom prst="rect">
            <a:avLst/>
          </a:prstGeom>
        </p:spPr>
      </p:pic>
    </p:spTree>
    <p:extLst>
      <p:ext uri="{BB962C8B-B14F-4D97-AF65-F5344CB8AC3E}">
        <p14:creationId xmlns:p14="http://schemas.microsoft.com/office/powerpoint/2010/main" val="10480025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0638" y="0"/>
            <a:ext cx="5299364" cy="6858000"/>
          </a:xfrm>
          <a:prstGeom prst="rect">
            <a:avLst/>
          </a:prstGeom>
          <a:ln>
            <a:solidFill>
              <a:schemeClr val="tx1"/>
            </a:solidFill>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755" y="0"/>
            <a:ext cx="5367130" cy="6858000"/>
          </a:xfrm>
          <a:prstGeom prst="rect">
            <a:avLst/>
          </a:prstGeom>
        </p:spPr>
      </p:pic>
    </p:spTree>
    <p:extLst>
      <p:ext uri="{BB962C8B-B14F-4D97-AF65-F5344CB8AC3E}">
        <p14:creationId xmlns:p14="http://schemas.microsoft.com/office/powerpoint/2010/main" val="20964288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115C1E5-5FAC-4661-B06D-4CEE004A9004}"/>
              </a:ext>
            </a:extLst>
          </p:cNvPr>
          <p:cNvSpPr>
            <a:spLocks noGrp="1"/>
          </p:cNvSpPr>
          <p:nvPr>
            <p:ph type="subTitle" idx="1"/>
          </p:nvPr>
        </p:nvSpPr>
        <p:spPr>
          <a:xfrm>
            <a:off x="0" y="5439102"/>
            <a:ext cx="12192000" cy="1050907"/>
          </a:xfrm>
        </p:spPr>
        <p:txBody>
          <a:bodyPr>
            <a:normAutofit/>
          </a:bodyPr>
          <a:lstStyle/>
          <a:p>
            <a:r>
              <a:rPr lang="en-US" sz="3200" b="1" cap="all" dirty="0">
                <a:latin typeface="Arial" panose="020B0604020202020204" pitchFamily="34" charset="0"/>
                <a:cs typeface="Arial" panose="020B0604020202020204" pitchFamily="34" charset="0"/>
              </a:rPr>
              <a:t>Energy Efficiency</a:t>
            </a:r>
          </a:p>
        </p:txBody>
      </p:sp>
      <p:pic>
        <p:nvPicPr>
          <p:cNvPr id="2" name="Picture 1"/>
          <p:cNvPicPr>
            <a:picLocks noChangeAspect="1"/>
          </p:cNvPicPr>
          <p:nvPr/>
        </p:nvPicPr>
        <p:blipFill>
          <a:blip r:embed="rId2"/>
          <a:stretch>
            <a:fillRect/>
          </a:stretch>
        </p:blipFill>
        <p:spPr>
          <a:xfrm>
            <a:off x="1157905" y="2124898"/>
            <a:ext cx="9876190" cy="2076190"/>
          </a:xfrm>
          <a:prstGeom prst="rect">
            <a:avLst/>
          </a:prstGeom>
        </p:spPr>
      </p:pic>
    </p:spTree>
    <p:extLst>
      <p:ext uri="{BB962C8B-B14F-4D97-AF65-F5344CB8AC3E}">
        <p14:creationId xmlns:p14="http://schemas.microsoft.com/office/powerpoint/2010/main" val="15012220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0095" y="9652"/>
            <a:ext cx="5275385" cy="6826970"/>
          </a:xfrm>
          <a:ln>
            <a:solidFill>
              <a:schemeClr val="tx1"/>
            </a:solidFill>
          </a:ln>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3320" y="0"/>
            <a:ext cx="5267960" cy="6848348"/>
          </a:xfrm>
          <a:prstGeom prst="rect">
            <a:avLst/>
          </a:prstGeom>
        </p:spPr>
      </p:pic>
    </p:spTree>
    <p:extLst>
      <p:ext uri="{BB962C8B-B14F-4D97-AF65-F5344CB8AC3E}">
        <p14:creationId xmlns:p14="http://schemas.microsoft.com/office/powerpoint/2010/main" val="17349253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095" y="-9652"/>
            <a:ext cx="5275385" cy="6858000"/>
          </a:xfrm>
          <a:prstGeom prst="rect">
            <a:avLst/>
          </a:prstGeom>
          <a:ln>
            <a:solidFill>
              <a:schemeClr val="tx1"/>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3320" y="9652"/>
            <a:ext cx="5267960" cy="6848348"/>
          </a:xfrm>
          <a:prstGeom prst="rect">
            <a:avLst/>
          </a:prstGeom>
          <a:ln>
            <a:solidFill>
              <a:schemeClr val="tx1"/>
            </a:solidFill>
          </a:ln>
        </p:spPr>
      </p:pic>
    </p:spTree>
    <p:extLst>
      <p:ext uri="{BB962C8B-B14F-4D97-AF65-F5344CB8AC3E}">
        <p14:creationId xmlns:p14="http://schemas.microsoft.com/office/powerpoint/2010/main" val="71603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70095" y="-9652"/>
            <a:ext cx="5300820" cy="6858000"/>
          </a:xfrm>
          <a:prstGeom prst="rect">
            <a:avLst/>
          </a:prstGeom>
          <a:ln>
            <a:solidFill>
              <a:schemeClr val="tx1"/>
            </a:solidFill>
          </a:ln>
        </p:spPr>
      </p:pic>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43320" y="9652"/>
            <a:ext cx="5299364" cy="6858000"/>
          </a:xfrm>
          <a:prstGeom prst="rect">
            <a:avLst/>
          </a:prstGeom>
          <a:ln>
            <a:solidFill>
              <a:schemeClr val="tx1"/>
            </a:solidFill>
          </a:ln>
        </p:spPr>
      </p:pic>
    </p:spTree>
    <p:extLst>
      <p:ext uri="{BB962C8B-B14F-4D97-AF65-F5344CB8AC3E}">
        <p14:creationId xmlns:p14="http://schemas.microsoft.com/office/powerpoint/2010/main" val="25121978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095" y="-9652"/>
            <a:ext cx="5299364" cy="6858000"/>
          </a:xfrm>
          <a:prstGeom prst="rect">
            <a:avLst/>
          </a:prstGeom>
          <a:ln>
            <a:solidFill>
              <a:schemeClr val="tx1"/>
            </a:solidFill>
          </a:ln>
        </p:spPr>
      </p:pic>
      <p:pic>
        <p:nvPicPr>
          <p:cNvPr id="9" name="Picture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43320" y="-9652"/>
            <a:ext cx="5299364" cy="6858000"/>
          </a:xfrm>
          <a:prstGeom prst="rect">
            <a:avLst/>
          </a:prstGeom>
          <a:ln>
            <a:solidFill>
              <a:schemeClr val="tx1"/>
            </a:solidFill>
          </a:ln>
        </p:spPr>
      </p:pic>
    </p:spTree>
    <p:extLst>
      <p:ext uri="{BB962C8B-B14F-4D97-AF65-F5344CB8AC3E}">
        <p14:creationId xmlns:p14="http://schemas.microsoft.com/office/powerpoint/2010/main" val="41010737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095" y="0"/>
            <a:ext cx="5299364" cy="6858000"/>
          </a:xfrm>
          <a:prstGeom prst="rect">
            <a:avLst/>
          </a:prstGeom>
          <a:ln>
            <a:solidFill>
              <a:schemeClr val="tx1"/>
            </a:solidFill>
          </a:ln>
        </p:spPr>
      </p:pic>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43320" y="0"/>
            <a:ext cx="5299364" cy="6858000"/>
          </a:xfrm>
          <a:prstGeom prst="rect">
            <a:avLst/>
          </a:prstGeom>
          <a:ln>
            <a:solidFill>
              <a:schemeClr val="tx1"/>
            </a:solidFill>
          </a:ln>
        </p:spPr>
      </p:pic>
    </p:spTree>
    <p:extLst>
      <p:ext uri="{BB962C8B-B14F-4D97-AF65-F5344CB8AC3E}">
        <p14:creationId xmlns:p14="http://schemas.microsoft.com/office/powerpoint/2010/main" val="5439875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70095" y="0"/>
            <a:ext cx="5299364" cy="6858000"/>
          </a:xfrm>
          <a:prstGeom prst="rect">
            <a:avLst/>
          </a:prstGeom>
          <a:ln>
            <a:solidFill>
              <a:schemeClr val="tx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5608" y="0"/>
            <a:ext cx="5299364" cy="6858000"/>
          </a:xfrm>
          <a:prstGeom prst="rect">
            <a:avLst/>
          </a:prstGeom>
          <a:ln>
            <a:solidFill>
              <a:schemeClr val="tx1"/>
            </a:solidFill>
          </a:ln>
        </p:spPr>
      </p:pic>
    </p:spTree>
    <p:extLst>
      <p:ext uri="{BB962C8B-B14F-4D97-AF65-F5344CB8AC3E}">
        <p14:creationId xmlns:p14="http://schemas.microsoft.com/office/powerpoint/2010/main" val="29801860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7569" y="7085"/>
            <a:ext cx="4898571" cy="6858000"/>
          </a:xfrm>
          <a:prstGeom prst="rect">
            <a:avLst/>
          </a:prstGeom>
        </p:spPr>
      </p:pic>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64406" y="0"/>
            <a:ext cx="5298803" cy="6858000"/>
          </a:xfrm>
          <a:prstGeom prst="rect">
            <a:avLst/>
          </a:prstGeom>
          <a:ln>
            <a:solidFill>
              <a:schemeClr val="tx1"/>
            </a:solidFill>
          </a:ln>
        </p:spPr>
      </p:pic>
    </p:spTree>
    <p:extLst>
      <p:ext uri="{BB962C8B-B14F-4D97-AF65-F5344CB8AC3E}">
        <p14:creationId xmlns:p14="http://schemas.microsoft.com/office/powerpoint/2010/main" val="40031953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680" y="177800"/>
            <a:ext cx="4572000" cy="6400800"/>
          </a:xfrm>
          <a:prstGeom prst="rect">
            <a:avLst/>
          </a:prstGeom>
          <a:ln>
            <a:solidFill>
              <a:schemeClr val="tx1"/>
            </a:solidFill>
          </a:ln>
        </p:spPr>
      </p:pic>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82854" y="177800"/>
            <a:ext cx="5028508" cy="6507480"/>
          </a:xfrm>
          <a:prstGeom prst="rect">
            <a:avLst/>
          </a:prstGeom>
          <a:ln>
            <a:solidFill>
              <a:schemeClr val="tx1"/>
            </a:solidFill>
          </a:ln>
        </p:spPr>
      </p:pic>
    </p:spTree>
    <p:extLst>
      <p:ext uri="{BB962C8B-B14F-4D97-AF65-F5344CB8AC3E}">
        <p14:creationId xmlns:p14="http://schemas.microsoft.com/office/powerpoint/2010/main" val="42849822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340360" y="1416368"/>
            <a:ext cx="5631143" cy="4351338"/>
          </a:xfrm>
          <a:ln>
            <a:solidFill>
              <a:schemeClr val="tx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2400" y="248920"/>
            <a:ext cx="4572000" cy="6400800"/>
          </a:xfrm>
          <a:prstGeom prst="rect">
            <a:avLst/>
          </a:prstGeom>
          <a:ln>
            <a:solidFill>
              <a:schemeClr val="tx1"/>
            </a:solidFill>
          </a:ln>
        </p:spPr>
      </p:pic>
    </p:spTree>
    <p:extLst>
      <p:ext uri="{BB962C8B-B14F-4D97-AF65-F5344CB8AC3E}">
        <p14:creationId xmlns:p14="http://schemas.microsoft.com/office/powerpoint/2010/main" val="945766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78386" y="0"/>
            <a:ext cx="3162748" cy="6858000"/>
          </a:xfrm>
          <a:prstGeom prst="rect">
            <a:avLst/>
          </a:prstGeom>
          <a:ln>
            <a:solidFill>
              <a:schemeClr val="tx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0069" y="0"/>
            <a:ext cx="2939542" cy="6858000"/>
          </a:xfrm>
          <a:prstGeom prst="rect">
            <a:avLst/>
          </a:prstGeom>
          <a:ln>
            <a:solidFill>
              <a:schemeClr val="tx1"/>
            </a:solidFill>
          </a:ln>
        </p:spPr>
      </p:pic>
    </p:spTree>
    <p:extLst>
      <p:ext uri="{BB962C8B-B14F-4D97-AF65-F5344CB8AC3E}">
        <p14:creationId xmlns:p14="http://schemas.microsoft.com/office/powerpoint/2010/main" val="7647667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pPr>
              <a:defRPr/>
            </a:pPr>
            <a:r>
              <a:rPr lang="en-US" sz="3600" cap="all" dirty="0">
                <a:latin typeface="Arial" panose="020B0604020202020204" pitchFamily="34" charset="0"/>
                <a:cs typeface="Arial" panose="020B0604020202020204" pitchFamily="34" charset="0"/>
              </a:rPr>
              <a:t>BPA Service Territory</a:t>
            </a:r>
          </a:p>
        </p:txBody>
      </p:sp>
      <p:sp>
        <p:nvSpPr>
          <p:cNvPr id="14" name="Content Placeholder 13"/>
          <p:cNvSpPr>
            <a:spLocks noGrp="1"/>
          </p:cNvSpPr>
          <p:nvPr>
            <p:ph idx="16"/>
          </p:nvPr>
        </p:nvSpPr>
        <p:spPr>
          <a:xfrm>
            <a:off x="1889126" y="5973764"/>
            <a:ext cx="8323263" cy="203133"/>
          </a:xfrm>
        </p:spPr>
        <p:txBody>
          <a:bodyPr rtlCol="0"/>
          <a:lstStyle/>
          <a:p>
            <a:pPr>
              <a:spcBef>
                <a:spcPts val="0"/>
              </a:spcBef>
              <a:defRPr/>
            </a:pPr>
            <a:r>
              <a:rPr lang="en-US" dirty="0">
                <a:ea typeface="+mn-ea"/>
              </a:rPr>
              <a:t>Source: 6</a:t>
            </a:r>
            <a:r>
              <a:rPr lang="en-US" baseline="30000" dirty="0">
                <a:ea typeface="+mn-ea"/>
              </a:rPr>
              <a:t>th</a:t>
            </a:r>
            <a:r>
              <a:rPr lang="en-US" dirty="0">
                <a:ea typeface="+mn-ea"/>
              </a:rPr>
              <a:t> Power Plan Mid Term Assessment March 15, 2013</a:t>
            </a:r>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8160" y="1485901"/>
            <a:ext cx="8777288" cy="469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41" name="Picture 41">
            <a:extLst>
              <a:ext uri="{FF2B5EF4-FFF2-40B4-BE49-F238E27FC236}">
                <a16:creationId xmlns:a16="http://schemas.microsoft.com/office/drawing/2014/main" id="{51A392E1-6921-4236-AC24-7CF8909622E1}"/>
              </a:ext>
            </a:extLst>
          </p:cNvPr>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600200"/>
            <a:ext cx="8509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148A798-877E-4E94-8B70-73B7A656F2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3143007" cy="6858000"/>
          </a:xfrm>
        </p:spPr>
      </p:pic>
    </p:spTree>
    <p:extLst>
      <p:ext uri="{BB962C8B-B14F-4D97-AF65-F5344CB8AC3E}">
        <p14:creationId xmlns:p14="http://schemas.microsoft.com/office/powerpoint/2010/main" val="10247773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0898" y="0"/>
            <a:ext cx="3110204" cy="6858000"/>
          </a:xfrm>
          <a:prstGeom prst="rect">
            <a:avLst/>
          </a:prstGeom>
          <a:ln>
            <a:solidFill>
              <a:schemeClr val="tx1"/>
            </a:solidFill>
          </a:ln>
        </p:spPr>
      </p:pic>
    </p:spTree>
    <p:extLst>
      <p:ext uri="{BB962C8B-B14F-4D97-AF65-F5344CB8AC3E}">
        <p14:creationId xmlns:p14="http://schemas.microsoft.com/office/powerpoint/2010/main" val="34420536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6924" y="1200894"/>
            <a:ext cx="5714544" cy="3823070"/>
          </a:xfrm>
          <a:prstGeom prst="rect">
            <a:avLst/>
          </a:prstGeom>
        </p:spPr>
      </p:pic>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84353" y="1201131"/>
            <a:ext cx="5714544" cy="3822833"/>
          </a:xfrm>
          <a:prstGeom prst="rect">
            <a:avLst/>
          </a:prstGeom>
        </p:spPr>
      </p:pic>
    </p:spTree>
    <p:extLst>
      <p:ext uri="{BB962C8B-B14F-4D97-AF65-F5344CB8AC3E}">
        <p14:creationId xmlns:p14="http://schemas.microsoft.com/office/powerpoint/2010/main" val="20066087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821" y="0"/>
            <a:ext cx="5334000" cy="6858000"/>
          </a:xfrm>
          <a:prstGeom prst="rect">
            <a:avLst/>
          </a:prstGeom>
          <a:ln>
            <a:solidFill>
              <a:schemeClr val="tx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6663" y="0"/>
            <a:ext cx="5334000" cy="6858000"/>
          </a:xfrm>
          <a:prstGeom prst="rect">
            <a:avLst/>
          </a:prstGeom>
          <a:ln>
            <a:solidFill>
              <a:schemeClr val="tx1"/>
            </a:solidFill>
          </a:ln>
        </p:spPr>
      </p:pic>
    </p:spTree>
    <p:extLst>
      <p:ext uri="{BB962C8B-B14F-4D97-AF65-F5344CB8AC3E}">
        <p14:creationId xmlns:p14="http://schemas.microsoft.com/office/powerpoint/2010/main" val="27936104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9470" y="0"/>
            <a:ext cx="5420351" cy="6858000"/>
          </a:xfrm>
          <a:prstGeom prst="rect">
            <a:avLst/>
          </a:prstGeom>
          <a:ln>
            <a:solidFill>
              <a:schemeClr val="tx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6663" y="0"/>
            <a:ext cx="5420289" cy="6858000"/>
          </a:xfrm>
          <a:prstGeom prst="rect">
            <a:avLst/>
          </a:prstGeom>
          <a:ln>
            <a:solidFill>
              <a:schemeClr val="tx1"/>
            </a:solidFill>
          </a:ln>
        </p:spPr>
      </p:pic>
    </p:spTree>
    <p:extLst>
      <p:ext uri="{BB962C8B-B14F-4D97-AF65-F5344CB8AC3E}">
        <p14:creationId xmlns:p14="http://schemas.microsoft.com/office/powerpoint/2010/main" val="7857999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023" y="0"/>
            <a:ext cx="5420351" cy="6858000"/>
          </a:xfrm>
          <a:prstGeom prst="rect">
            <a:avLst/>
          </a:prstGeom>
          <a:ln>
            <a:solidFill>
              <a:schemeClr val="tx1"/>
            </a:solidFill>
          </a:ln>
        </p:spPr>
      </p:pic>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38461" y="0"/>
            <a:ext cx="5418491" cy="6858000"/>
          </a:xfrm>
          <a:prstGeom prst="rect">
            <a:avLst/>
          </a:prstGeom>
          <a:ln>
            <a:solidFill>
              <a:schemeClr val="tx1"/>
            </a:solidFill>
          </a:ln>
        </p:spPr>
      </p:pic>
    </p:spTree>
    <p:extLst>
      <p:ext uri="{BB962C8B-B14F-4D97-AF65-F5344CB8AC3E}">
        <p14:creationId xmlns:p14="http://schemas.microsoft.com/office/powerpoint/2010/main" val="6733528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65226" y="0"/>
            <a:ext cx="5349006" cy="6858000"/>
          </a:xfrm>
          <a:prstGeom prst="rect">
            <a:avLst/>
          </a:prstGeom>
          <a:ln>
            <a:solidFill>
              <a:schemeClr val="tx1"/>
            </a:solidFill>
          </a:ln>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1776" y="0"/>
            <a:ext cx="5299364" cy="6858000"/>
          </a:xfrm>
          <a:prstGeom prst="rect">
            <a:avLst/>
          </a:prstGeom>
          <a:ln>
            <a:solidFill>
              <a:schemeClr val="tx1"/>
            </a:solidFill>
          </a:ln>
        </p:spPr>
      </p:pic>
    </p:spTree>
    <p:extLst>
      <p:ext uri="{BB962C8B-B14F-4D97-AF65-F5344CB8AC3E}">
        <p14:creationId xmlns:p14="http://schemas.microsoft.com/office/powerpoint/2010/main" val="19916467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799" y="0"/>
            <a:ext cx="5299364"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4837" y="0"/>
            <a:ext cx="5299364" cy="6858000"/>
          </a:xfrm>
          <a:prstGeom prst="rect">
            <a:avLst/>
          </a:prstGeom>
          <a:ln>
            <a:solidFill>
              <a:schemeClr val="tx1"/>
            </a:solidFill>
          </a:ln>
        </p:spPr>
      </p:pic>
    </p:spTree>
    <p:extLst>
      <p:ext uri="{BB962C8B-B14F-4D97-AF65-F5344CB8AC3E}">
        <p14:creationId xmlns:p14="http://schemas.microsoft.com/office/powerpoint/2010/main" val="29439373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72426" y="0"/>
            <a:ext cx="5377856" cy="6858000"/>
          </a:xfrm>
          <a:prstGeom prst="rect">
            <a:avLst/>
          </a:prstGeom>
          <a:ln>
            <a:solidFill>
              <a:schemeClr val="tx1"/>
            </a:solidFill>
          </a:ln>
        </p:spPr>
      </p:pic>
      <p:pic>
        <p:nvPicPr>
          <p:cNvPr id="9" name="Picture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62549" y="0"/>
            <a:ext cx="5336189" cy="6858000"/>
          </a:xfrm>
          <a:prstGeom prst="rect">
            <a:avLst/>
          </a:prstGeom>
          <a:ln>
            <a:solidFill>
              <a:schemeClr val="tx1"/>
            </a:solidFill>
          </a:ln>
        </p:spPr>
      </p:pic>
    </p:spTree>
    <p:extLst>
      <p:ext uri="{BB962C8B-B14F-4D97-AF65-F5344CB8AC3E}">
        <p14:creationId xmlns:p14="http://schemas.microsoft.com/office/powerpoint/2010/main" val="7632030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446318" y="0"/>
            <a:ext cx="5299364" cy="6858000"/>
          </a:xfrm>
          <a:prstGeom prst="rect">
            <a:avLst/>
          </a:prstGeom>
          <a:ln>
            <a:solidFill>
              <a:schemeClr val="tx1"/>
            </a:solidFill>
          </a:ln>
        </p:spPr>
      </p:pic>
    </p:spTree>
    <p:extLst>
      <p:ext uri="{BB962C8B-B14F-4D97-AF65-F5344CB8AC3E}">
        <p14:creationId xmlns:p14="http://schemas.microsoft.com/office/powerpoint/2010/main" val="41119993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descr="BPA_ToolsImage_27.tif">
            <a:extLst>
              <a:ext uri="{FF2B5EF4-FFF2-40B4-BE49-F238E27FC236}">
                <a16:creationId xmlns:a16="http://schemas.microsoft.com/office/drawing/2014/main" id="{59F85D41-014A-4016-88F5-287BE76D4D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74358" y="1417966"/>
            <a:ext cx="2548758" cy="4243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3D041C2-ADD5-4229-9C5F-96220975C9F6}"/>
              </a:ext>
            </a:extLst>
          </p:cNvPr>
          <p:cNvSpPr>
            <a:spLocks noGrp="1"/>
          </p:cNvSpPr>
          <p:nvPr>
            <p:ph type="title"/>
          </p:nvPr>
        </p:nvSpPr>
        <p:spPr>
          <a:xfrm>
            <a:off x="838200" y="136525"/>
            <a:ext cx="10515600" cy="1325563"/>
          </a:xfrm>
        </p:spPr>
        <p:txBody>
          <a:bodyPr>
            <a:normAutofit/>
          </a:bodyPr>
          <a:lstStyle/>
          <a:p>
            <a:pPr>
              <a:defRPr/>
            </a:pPr>
            <a:r>
              <a:rPr lang="en-US" sz="3600" dirty="0">
                <a:latin typeface="Arial" panose="020B0604020202020204" pitchFamily="34" charset="0"/>
                <a:cs typeface="Arial" panose="020B0604020202020204" pitchFamily="34" charset="0"/>
              </a:rPr>
              <a:t>THE BASICS OF ENERGY EFFICIENCY</a:t>
            </a:r>
          </a:p>
        </p:txBody>
      </p:sp>
      <p:sp>
        <p:nvSpPr>
          <p:cNvPr id="13318" name="Content Placeholder 16">
            <a:extLst>
              <a:ext uri="{FF2B5EF4-FFF2-40B4-BE49-F238E27FC236}">
                <a16:creationId xmlns:a16="http://schemas.microsoft.com/office/drawing/2014/main" id="{B7B3B247-0286-4B99-BCA1-BEE2A0E4B55E}"/>
              </a:ext>
            </a:extLst>
          </p:cNvPr>
          <p:cNvSpPr>
            <a:spLocks noGrp="1"/>
          </p:cNvSpPr>
          <p:nvPr>
            <p:ph idx="15"/>
          </p:nvPr>
        </p:nvSpPr>
        <p:spPr>
          <a:xfrm>
            <a:off x="838200" y="1332111"/>
            <a:ext cx="5705475" cy="369332"/>
          </a:xfrm>
        </p:spPr>
        <p:txBody>
          <a:bodyPr/>
          <a:lstStyle/>
          <a:p>
            <a:pPr eaLnBrk="1" hangingPunct="1"/>
            <a:r>
              <a:rPr lang="en-US" altLang="zh-CN" dirty="0">
                <a:solidFill>
                  <a:schemeClr val="accent6"/>
                </a:solidFill>
                <a:latin typeface="Arial" panose="020B0604020202020204" pitchFamily="34" charset="0"/>
                <a:ea typeface="SimHei" panose="02010609060101010101" pitchFamily="49" charset="-122"/>
                <a:cs typeface="Arial" panose="020B0604020202020204" pitchFamily="34" charset="0"/>
              </a:rPr>
              <a:t>What is </a:t>
            </a:r>
            <a:r>
              <a:rPr lang="en-US" altLang="en-US" dirty="0">
                <a:solidFill>
                  <a:schemeClr val="accent6"/>
                </a:solidFill>
                <a:latin typeface="Arial" panose="020B0604020202020204" pitchFamily="34" charset="0"/>
                <a:ea typeface="SimHei" panose="02010609060101010101" pitchFamily="49" charset="-122"/>
                <a:cs typeface="Arial" panose="020B0604020202020204" pitchFamily="34" charset="0"/>
              </a:rPr>
              <a:t>Energy </a:t>
            </a:r>
            <a:r>
              <a:rPr lang="en-US" altLang="en-US" dirty="0" smtClean="0">
                <a:solidFill>
                  <a:schemeClr val="accent6"/>
                </a:solidFill>
                <a:latin typeface="Arial" panose="020B0604020202020204" pitchFamily="34" charset="0"/>
                <a:ea typeface="SimHei" panose="02010609060101010101" pitchFamily="49" charset="-122"/>
                <a:cs typeface="Arial" panose="020B0604020202020204" pitchFamily="34" charset="0"/>
              </a:rPr>
              <a:t>Efficiency?</a:t>
            </a:r>
            <a:endParaRPr lang="en-US" altLang="en-US" dirty="0">
              <a:solidFill>
                <a:schemeClr val="accent6"/>
              </a:solidFill>
              <a:latin typeface="Arial" panose="020B0604020202020204" pitchFamily="34" charset="0"/>
              <a:ea typeface="SimHei" panose="02010609060101010101" pitchFamily="49" charset="-122"/>
              <a:cs typeface="Arial" panose="020B0604020202020204" pitchFamily="34" charset="0"/>
            </a:endParaRPr>
          </a:p>
        </p:txBody>
      </p:sp>
      <p:sp>
        <p:nvSpPr>
          <p:cNvPr id="13323" name="TextBox 17">
            <a:extLst>
              <a:ext uri="{FF2B5EF4-FFF2-40B4-BE49-F238E27FC236}">
                <a16:creationId xmlns:a16="http://schemas.microsoft.com/office/drawing/2014/main" id="{070833C5-E33C-4F6F-B6A0-2307696450F0}"/>
              </a:ext>
            </a:extLst>
          </p:cNvPr>
          <p:cNvSpPr txBox="1">
            <a:spLocks noChangeArrowheads="1"/>
          </p:cNvSpPr>
          <p:nvPr/>
        </p:nvSpPr>
        <p:spPr bwMode="auto">
          <a:xfrm>
            <a:off x="950912" y="1970363"/>
            <a:ext cx="532923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sz="2000">
                <a:solidFill>
                  <a:schemeClr val="accent1"/>
                </a:solidFill>
                <a:latin typeface="Helvetica Neue Light"/>
                <a:ea typeface="Helvetica Neue Light"/>
                <a:cs typeface="Helvetica Neue Light"/>
              </a:defRPr>
            </a:lvl1pPr>
            <a:lvl2pPr marL="742950" indent="-285750">
              <a:spcBef>
                <a:spcPts val="1400"/>
              </a:spcBef>
              <a:buFont typeface="Arial" panose="020B0604020202020204" pitchFamily="34" charset="0"/>
              <a:defRPr sz="1400">
                <a:solidFill>
                  <a:schemeClr val="accent1"/>
                </a:solidFill>
                <a:latin typeface="Helvetica Neue Light"/>
                <a:ea typeface="Helvetica Neue Light"/>
                <a:cs typeface="Helvetica Neue Light"/>
              </a:defRPr>
            </a:lvl2pPr>
            <a:lvl3pPr marL="1143000" indent="-228600">
              <a:spcBef>
                <a:spcPts val="1200"/>
              </a:spcBef>
              <a:buFont typeface="Arial" panose="020B0604020202020204" pitchFamily="34" charset="0"/>
              <a:defRPr sz="1200">
                <a:solidFill>
                  <a:schemeClr val="accent1"/>
                </a:solidFill>
                <a:latin typeface="Helvetica Neue Light"/>
                <a:ea typeface="Helvetica Neue Light"/>
                <a:cs typeface="Helvetica Neue Light"/>
              </a:defRPr>
            </a:lvl3pPr>
            <a:lvl4pPr marL="1600200" indent="-228600">
              <a:spcBef>
                <a:spcPts val="600"/>
              </a:spcBef>
              <a:buFont typeface="Arial" panose="020B0604020202020204" pitchFamily="34" charset="0"/>
              <a:defRPr sz="1000">
                <a:solidFill>
                  <a:schemeClr val="accent1"/>
                </a:solidFill>
                <a:latin typeface="Helvetica Neue Light"/>
                <a:ea typeface="Helvetica Neue Light"/>
                <a:cs typeface="Helvetica Neue Light"/>
              </a:defRPr>
            </a:lvl4pPr>
            <a:lvl5pPr marL="2057400" indent="-228600">
              <a:spcBef>
                <a:spcPct val="20000"/>
              </a:spcBef>
              <a:buFont typeface="Arial" panose="020B0604020202020204" pitchFamily="34" charset="0"/>
              <a:buChar char="»"/>
              <a:defRPr sz="2000">
                <a:solidFill>
                  <a:schemeClr val="accent1"/>
                </a:solidFill>
                <a:latin typeface="Helvetica Neue Light"/>
                <a:ea typeface="Helvetica Neue Light"/>
                <a:cs typeface="Helvetica Neue Light"/>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9pPr>
          </a:lstStyle>
          <a:p>
            <a:pPr marL="285750" indent="-285750" eaLnBrk="1" hangingPunct="1">
              <a:buFont typeface="Arial" panose="020B0604020202020204" pitchFamily="34" charset="0"/>
              <a:buChar char="•"/>
            </a:pPr>
            <a:r>
              <a:rPr lang="en-US" altLang="en-US" sz="1600" dirty="0" smtClean="0">
                <a:latin typeface="Arial" panose="020B0604020202020204" pitchFamily="34" charset="0"/>
                <a:cs typeface="Arial" panose="020B0604020202020204" pitchFamily="34" charset="0"/>
              </a:rPr>
              <a:t>Provides customers with the same </a:t>
            </a:r>
            <a:r>
              <a:rPr lang="en-US" altLang="en-US" sz="1600" dirty="0">
                <a:latin typeface="Arial" panose="020B0604020202020204" pitchFamily="34" charset="0"/>
                <a:cs typeface="Arial" panose="020B0604020202020204" pitchFamily="34" charset="0"/>
              </a:rPr>
              <a:t>energy </a:t>
            </a:r>
            <a:r>
              <a:rPr lang="en-US" altLang="en-US" sz="1600" dirty="0" smtClean="0">
                <a:latin typeface="Arial" panose="020B0604020202020204" pitchFamily="34" charset="0"/>
                <a:cs typeface="Arial" panose="020B0604020202020204" pitchFamily="34" charset="0"/>
              </a:rPr>
              <a:t>service.</a:t>
            </a:r>
            <a:br>
              <a:rPr lang="en-US" altLang="en-US" sz="1600" dirty="0" smtClean="0">
                <a:latin typeface="Arial" panose="020B0604020202020204" pitchFamily="34" charset="0"/>
                <a:cs typeface="Arial" panose="020B0604020202020204" pitchFamily="34" charset="0"/>
              </a:rPr>
            </a:br>
            <a:endParaRPr lang="en-US" altLang="en-US" sz="1600" dirty="0" smtClean="0">
              <a:latin typeface="Arial" panose="020B0604020202020204" pitchFamily="34" charset="0"/>
              <a:cs typeface="Arial" panose="020B0604020202020204" pitchFamily="34" charset="0"/>
            </a:endParaRPr>
          </a:p>
          <a:p>
            <a:pPr marL="285750" indent="-285750" eaLnBrk="1" hangingPunct="1">
              <a:buFont typeface="Arial" panose="020B0604020202020204" pitchFamily="34" charset="0"/>
              <a:buChar char="•"/>
            </a:pPr>
            <a:r>
              <a:rPr lang="en-US" altLang="en-US" sz="1600" dirty="0" smtClean="0">
                <a:latin typeface="Arial" panose="020B0604020202020204" pitchFamily="34" charset="0"/>
                <a:cs typeface="Arial" panose="020B0604020202020204" pitchFamily="34" charset="0"/>
              </a:rPr>
              <a:t>Does not decrease comfort, utility, output or value.</a:t>
            </a:r>
            <a:br>
              <a:rPr lang="en-US" altLang="en-US" sz="1600" dirty="0" smtClean="0">
                <a:latin typeface="Arial" panose="020B0604020202020204" pitchFamily="34" charset="0"/>
                <a:cs typeface="Arial" panose="020B0604020202020204" pitchFamily="34" charset="0"/>
              </a:rPr>
            </a:br>
            <a:endParaRPr lang="en-US" altLang="en-US" sz="1600" dirty="0" smtClean="0">
              <a:latin typeface="Arial" panose="020B0604020202020204" pitchFamily="34" charset="0"/>
              <a:cs typeface="Arial" panose="020B0604020202020204" pitchFamily="34" charset="0"/>
            </a:endParaRPr>
          </a:p>
          <a:p>
            <a:pPr marL="285750" indent="-285750" eaLnBrk="1" hangingPunct="1">
              <a:buFont typeface="Arial" panose="020B0604020202020204" pitchFamily="34" charset="0"/>
              <a:buChar char="•"/>
            </a:pPr>
            <a:r>
              <a:rPr lang="en-US" altLang="en-US" sz="1600" dirty="0" smtClean="0">
                <a:latin typeface="Arial" panose="020B0604020202020204" pitchFamily="34" charset="0"/>
                <a:cs typeface="Arial" panose="020B0604020202020204" pitchFamily="34" charset="0"/>
              </a:rPr>
              <a:t>Reduces the amount of kWh being used. </a:t>
            </a:r>
            <a:endParaRPr lang="en-US" altLang="en-US" sz="1600" dirty="0">
              <a:latin typeface="Arial" panose="020B0604020202020204" pitchFamily="34" charset="0"/>
              <a:cs typeface="Arial" panose="020B0604020202020204" pitchFamily="34" charset="0"/>
            </a:endParaRPr>
          </a:p>
        </p:txBody>
      </p:sp>
      <p:sp>
        <p:nvSpPr>
          <p:cNvPr id="13324" name="Rectangle 2">
            <a:extLst>
              <a:ext uri="{FF2B5EF4-FFF2-40B4-BE49-F238E27FC236}">
                <a16:creationId xmlns:a16="http://schemas.microsoft.com/office/drawing/2014/main" id="{69BE8B37-6CD8-47C4-8942-4AC76FC61673}"/>
              </a:ext>
            </a:extLst>
          </p:cNvPr>
          <p:cNvSpPr>
            <a:spLocks noChangeArrowheads="1"/>
          </p:cNvSpPr>
          <p:nvPr/>
        </p:nvSpPr>
        <p:spPr bwMode="auto">
          <a:xfrm>
            <a:off x="838200" y="4265175"/>
            <a:ext cx="55229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sz="2000">
                <a:solidFill>
                  <a:schemeClr val="accent1"/>
                </a:solidFill>
                <a:latin typeface="Helvetica Neue Light"/>
                <a:ea typeface="Helvetica Neue Light"/>
                <a:cs typeface="Helvetica Neue Light"/>
              </a:defRPr>
            </a:lvl1pPr>
            <a:lvl2pPr marL="742950" indent="-285750">
              <a:spcBef>
                <a:spcPts val="1400"/>
              </a:spcBef>
              <a:buFont typeface="Arial" panose="020B0604020202020204" pitchFamily="34" charset="0"/>
              <a:defRPr sz="1400">
                <a:solidFill>
                  <a:schemeClr val="accent1"/>
                </a:solidFill>
                <a:latin typeface="Helvetica Neue Light"/>
                <a:ea typeface="Helvetica Neue Light"/>
                <a:cs typeface="Helvetica Neue Light"/>
              </a:defRPr>
            </a:lvl2pPr>
            <a:lvl3pPr marL="1143000" indent="-228600">
              <a:spcBef>
                <a:spcPts val="1200"/>
              </a:spcBef>
              <a:buFont typeface="Arial" panose="020B0604020202020204" pitchFamily="34" charset="0"/>
              <a:defRPr sz="1200">
                <a:solidFill>
                  <a:schemeClr val="accent1"/>
                </a:solidFill>
                <a:latin typeface="Helvetica Neue Light"/>
                <a:ea typeface="Helvetica Neue Light"/>
                <a:cs typeface="Helvetica Neue Light"/>
              </a:defRPr>
            </a:lvl3pPr>
            <a:lvl4pPr marL="1600200" indent="-228600">
              <a:spcBef>
                <a:spcPts val="600"/>
              </a:spcBef>
              <a:buFont typeface="Arial" panose="020B0604020202020204" pitchFamily="34" charset="0"/>
              <a:defRPr sz="1000">
                <a:solidFill>
                  <a:schemeClr val="accent1"/>
                </a:solidFill>
                <a:latin typeface="Helvetica Neue Light"/>
                <a:ea typeface="Helvetica Neue Light"/>
                <a:cs typeface="Helvetica Neue Light"/>
              </a:defRPr>
            </a:lvl4pPr>
            <a:lvl5pPr marL="2057400" indent="-228600">
              <a:spcBef>
                <a:spcPct val="20000"/>
              </a:spcBef>
              <a:buFont typeface="Arial" panose="020B0604020202020204" pitchFamily="34" charset="0"/>
              <a:buChar char="»"/>
              <a:defRPr sz="2000">
                <a:solidFill>
                  <a:schemeClr val="accent1"/>
                </a:solidFill>
                <a:latin typeface="Helvetica Neue Light"/>
                <a:ea typeface="Helvetica Neue Light"/>
                <a:cs typeface="Helvetica Neue Light"/>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9pPr>
          </a:lstStyle>
          <a:p>
            <a:pPr eaLnBrk="1" hangingPunct="1">
              <a:buFontTx/>
              <a:buNone/>
            </a:pPr>
            <a:r>
              <a:rPr lang="en-US" altLang="en-US" sz="1600" dirty="0">
                <a:latin typeface="Arial" panose="020B0604020202020204" pitchFamily="34" charset="0"/>
                <a:cs typeface="Arial" panose="020B0604020202020204" pitchFamily="34" charset="0"/>
              </a:rPr>
              <a:t>Power Act: “conservation" means any reduction in electric power consumption as a result of increases in the efficiency of energy use, production, or distribution.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223" y="0"/>
            <a:ext cx="5551714" cy="6858000"/>
          </a:xfrm>
          <a:prstGeom prst="rect">
            <a:avLst/>
          </a:prstGeom>
          <a:ln>
            <a:solidFill>
              <a:schemeClr val="tx1"/>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0478" y="10160"/>
            <a:ext cx="5299364" cy="6858000"/>
          </a:xfrm>
          <a:prstGeom prst="rect">
            <a:avLst/>
          </a:prstGeom>
          <a:ln>
            <a:solidFill>
              <a:schemeClr val="tx1"/>
            </a:solidFill>
          </a:ln>
        </p:spPr>
      </p:pic>
    </p:spTree>
    <p:extLst>
      <p:ext uri="{BB962C8B-B14F-4D97-AF65-F5344CB8AC3E}">
        <p14:creationId xmlns:p14="http://schemas.microsoft.com/office/powerpoint/2010/main" val="35144344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158" y="0"/>
            <a:ext cx="5299364" cy="6858000"/>
          </a:xfrm>
          <a:prstGeom prst="rect">
            <a:avLst/>
          </a:prstGeom>
          <a:ln>
            <a:solidFill>
              <a:schemeClr val="tx1"/>
            </a:solidFill>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0478" y="0"/>
            <a:ext cx="5299364" cy="6858000"/>
          </a:xfrm>
          <a:prstGeom prst="rect">
            <a:avLst/>
          </a:prstGeom>
          <a:ln>
            <a:solidFill>
              <a:schemeClr val="tx1"/>
            </a:solidFill>
          </a:ln>
        </p:spPr>
      </p:pic>
    </p:spTree>
    <p:extLst>
      <p:ext uri="{BB962C8B-B14F-4D97-AF65-F5344CB8AC3E}">
        <p14:creationId xmlns:p14="http://schemas.microsoft.com/office/powerpoint/2010/main" val="24182987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643" y="995354"/>
            <a:ext cx="6628139" cy="4821972"/>
          </a:xfrm>
          <a:prstGeom prst="rect">
            <a:avLst/>
          </a:prstGeom>
          <a:ln>
            <a:solidFill>
              <a:schemeClr val="tx1"/>
            </a:solidFill>
          </a:ln>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6311" y="852742"/>
            <a:ext cx="2290008" cy="5152516"/>
          </a:xfrm>
          <a:prstGeom prst="rect">
            <a:avLst/>
          </a:prstGeom>
          <a:ln>
            <a:solidFill>
              <a:schemeClr val="tx1"/>
            </a:solidFill>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0914" y="830082"/>
            <a:ext cx="2290008" cy="5152516"/>
          </a:xfrm>
          <a:prstGeom prst="rect">
            <a:avLst/>
          </a:prstGeom>
          <a:ln>
            <a:solidFill>
              <a:schemeClr val="tx1"/>
            </a:solidFill>
          </a:ln>
        </p:spPr>
      </p:pic>
    </p:spTree>
    <p:extLst>
      <p:ext uri="{BB962C8B-B14F-4D97-AF65-F5344CB8AC3E}">
        <p14:creationId xmlns:p14="http://schemas.microsoft.com/office/powerpoint/2010/main" val="18307507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8570" y="416859"/>
            <a:ext cx="5452445" cy="5452445"/>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0670" y="530014"/>
            <a:ext cx="2290007" cy="5152516"/>
          </a:xfrm>
          <a:prstGeom prst="rect">
            <a:avLst/>
          </a:prstGeom>
          <a:ln>
            <a:solidFill>
              <a:schemeClr val="tx1"/>
            </a:solidFill>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0075" y="530014"/>
            <a:ext cx="2290007" cy="5152516"/>
          </a:xfrm>
          <a:prstGeom prst="rect">
            <a:avLst/>
          </a:prstGeom>
          <a:ln>
            <a:solidFill>
              <a:schemeClr val="tx1"/>
            </a:solidFill>
          </a:ln>
        </p:spPr>
      </p:pic>
    </p:spTree>
    <p:extLst>
      <p:ext uri="{BB962C8B-B14F-4D97-AF65-F5344CB8AC3E}">
        <p14:creationId xmlns:p14="http://schemas.microsoft.com/office/powerpoint/2010/main" val="17917447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795" y="0"/>
            <a:ext cx="4437529" cy="6858000"/>
          </a:xfrm>
          <a:prstGeom prst="rect">
            <a:avLst/>
          </a:prstGeom>
          <a:ln>
            <a:solidFill>
              <a:schemeClr val="tx1"/>
            </a:solidFill>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0638" y="0"/>
            <a:ext cx="5299364" cy="6858000"/>
          </a:xfrm>
          <a:prstGeom prst="rect">
            <a:avLst/>
          </a:prstGeom>
          <a:ln>
            <a:solidFill>
              <a:schemeClr val="tx1"/>
            </a:solidFill>
          </a:ln>
        </p:spPr>
      </p:pic>
    </p:spTree>
    <p:extLst>
      <p:ext uri="{BB962C8B-B14F-4D97-AF65-F5344CB8AC3E}">
        <p14:creationId xmlns:p14="http://schemas.microsoft.com/office/powerpoint/2010/main" val="38572095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998" y="0"/>
            <a:ext cx="5299364" cy="6858000"/>
          </a:xfrm>
          <a:prstGeom prst="rect">
            <a:avLst/>
          </a:prstGeom>
          <a:ln>
            <a:solidFill>
              <a:schemeClr val="tx1"/>
            </a:solidFill>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0638" y="0"/>
            <a:ext cx="5299364" cy="6858000"/>
          </a:xfrm>
          <a:prstGeom prst="rect">
            <a:avLst/>
          </a:prstGeom>
          <a:ln>
            <a:solidFill>
              <a:schemeClr val="tx1"/>
            </a:solidFill>
          </a:ln>
        </p:spPr>
      </p:pic>
    </p:spTree>
    <p:extLst>
      <p:ext uri="{BB962C8B-B14F-4D97-AF65-F5344CB8AC3E}">
        <p14:creationId xmlns:p14="http://schemas.microsoft.com/office/powerpoint/2010/main" val="6773541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1E45C6-3CD5-4316-B3B1-71E40044A893}"/>
              </a:ext>
            </a:extLst>
          </p:cNvPr>
          <p:cNvSpPr txBox="1"/>
          <p:nvPr/>
        </p:nvSpPr>
        <p:spPr>
          <a:xfrm>
            <a:off x="504497" y="3011214"/>
            <a:ext cx="11288110" cy="3046988"/>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UTILITY NAME</a:t>
            </a:r>
          </a:p>
          <a:p>
            <a:pPr algn="ctr"/>
            <a:endParaRPr lang="en-US" sz="2400" b="1"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UTILITY WEBSITE</a:t>
            </a:r>
          </a:p>
          <a:p>
            <a:pPr algn="ctr"/>
            <a:endParaRPr lang="en-US" sz="2400" dirty="0">
              <a:latin typeface="Arial" panose="020B0604020202020204" pitchFamily="34" charset="0"/>
              <a:cs typeface="Arial" panose="020B0604020202020204" pitchFamily="34" charset="0"/>
            </a:endParaRPr>
          </a:p>
          <a:p>
            <a:pPr algn="ctr"/>
            <a:r>
              <a:rPr lang="en-US" sz="2400" b="1" dirty="0">
                <a:latin typeface="Arial" panose="020B0604020202020204" pitchFamily="34" charset="0"/>
                <a:cs typeface="Arial" panose="020B0604020202020204" pitchFamily="34" charset="0"/>
              </a:rPr>
              <a:t>UTILITY ADDRESS LINE 1</a:t>
            </a:r>
          </a:p>
          <a:p>
            <a:pPr algn="ctr"/>
            <a:r>
              <a:rPr lang="en-US" sz="2400" b="1" dirty="0">
                <a:latin typeface="Arial" panose="020B0604020202020204" pitchFamily="34" charset="0"/>
                <a:cs typeface="Arial" panose="020B0604020202020204" pitchFamily="34" charset="0"/>
              </a:rPr>
              <a:t>UTILITY ADDRESS LINE 2</a:t>
            </a:r>
          </a:p>
          <a:p>
            <a:pPr algn="ctr"/>
            <a:endParaRPr lang="en-US" sz="2400" b="1" dirty="0">
              <a:latin typeface="Arial" panose="020B0604020202020204" pitchFamily="34" charset="0"/>
              <a:cs typeface="Arial" panose="020B0604020202020204" pitchFamily="34" charset="0"/>
            </a:endParaRPr>
          </a:p>
          <a:p>
            <a:pPr algn="ctr"/>
            <a:r>
              <a:rPr lang="en-US" sz="2400" b="1" dirty="0">
                <a:latin typeface="Arial" panose="020B0604020202020204" pitchFamily="34" charset="0"/>
                <a:cs typeface="Arial" panose="020B0604020202020204" pitchFamily="34" charset="0"/>
              </a:rPr>
              <a:t>UTILITY PHONE</a:t>
            </a:r>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5E70DD8-972C-4B1A-B601-46AB03F479B1}"/>
              </a:ext>
            </a:extLst>
          </p:cNvPr>
          <p:cNvPicPr>
            <a:picLocks noChangeAspect="1"/>
          </p:cNvPicPr>
          <p:nvPr/>
        </p:nvPicPr>
        <p:blipFill rotWithShape="1">
          <a:blip r:embed="rId2">
            <a:extLst>
              <a:ext uri="{28A0092B-C50C-407E-A947-70E740481C1C}">
                <a14:useLocalDpi xmlns:a14="http://schemas.microsoft.com/office/drawing/2010/main" val="0"/>
              </a:ext>
            </a:extLst>
          </a:blip>
          <a:srcRect l="29172" t="23666" r="29957" b="42790"/>
          <a:stretch/>
        </p:blipFill>
        <p:spPr>
          <a:xfrm>
            <a:off x="2107324" y="701568"/>
            <a:ext cx="8525882" cy="2309646"/>
          </a:xfrm>
          <a:prstGeom prst="rect">
            <a:avLst/>
          </a:prstGeom>
        </p:spPr>
      </p:pic>
    </p:spTree>
    <p:extLst>
      <p:ext uri="{BB962C8B-B14F-4D97-AF65-F5344CB8AC3E}">
        <p14:creationId xmlns:p14="http://schemas.microsoft.com/office/powerpoint/2010/main" val="22736505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D311F-6136-402A-852E-F2BEEDF17B2D}"/>
              </a:ext>
            </a:extLst>
          </p:cNvPr>
          <p:cNvSpPr>
            <a:spLocks noGrp="1"/>
          </p:cNvSpPr>
          <p:nvPr>
            <p:ph type="title"/>
          </p:nvPr>
        </p:nvSpPr>
        <p:spPr>
          <a:xfrm>
            <a:off x="838200" y="3886204"/>
            <a:ext cx="10515600" cy="1325563"/>
          </a:xfrm>
        </p:spPr>
        <p:txBody>
          <a:bodyPr/>
          <a:lstStyle/>
          <a:p>
            <a:pPr algn="ctr"/>
            <a:r>
              <a:rPr lang="en-US" dirty="0">
                <a:latin typeface="Arial" panose="020B0604020202020204" pitchFamily="34" charset="0"/>
                <a:cs typeface="Arial" panose="020B0604020202020204" pitchFamily="34" charset="0"/>
              </a:rPr>
              <a:t>www.bpa.gov/energyefficiency</a:t>
            </a:r>
          </a:p>
        </p:txBody>
      </p:sp>
      <p:pic>
        <p:nvPicPr>
          <p:cNvPr id="5" name="Picture 4">
            <a:extLst>
              <a:ext uri="{FF2B5EF4-FFF2-40B4-BE49-F238E27FC236}">
                <a16:creationId xmlns:a16="http://schemas.microsoft.com/office/drawing/2014/main" id="{2862E8ED-5D2C-4558-B9DA-997A4A4F7B1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788078" y="1403131"/>
            <a:ext cx="2615844" cy="2356945"/>
          </a:xfrm>
          <a:prstGeom prst="rect">
            <a:avLst/>
          </a:prstGeom>
        </p:spPr>
      </p:pic>
    </p:spTree>
    <p:extLst>
      <p:ext uri="{BB962C8B-B14F-4D97-AF65-F5344CB8AC3E}">
        <p14:creationId xmlns:p14="http://schemas.microsoft.com/office/powerpoint/2010/main" val="6855764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9484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descr="BPA_ToolsImage_27.tif">
            <a:extLst>
              <a:ext uri="{FF2B5EF4-FFF2-40B4-BE49-F238E27FC236}">
                <a16:creationId xmlns:a16="http://schemas.microsoft.com/office/drawing/2014/main" id="{59F85D41-014A-4016-88F5-287BE76D4D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74358" y="1417966"/>
            <a:ext cx="2548758" cy="4243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3D041C2-ADD5-4229-9C5F-96220975C9F6}"/>
              </a:ext>
            </a:extLst>
          </p:cNvPr>
          <p:cNvSpPr>
            <a:spLocks noGrp="1"/>
          </p:cNvSpPr>
          <p:nvPr>
            <p:ph type="title"/>
          </p:nvPr>
        </p:nvSpPr>
        <p:spPr>
          <a:xfrm>
            <a:off x="838200" y="136525"/>
            <a:ext cx="10515600" cy="1325563"/>
          </a:xfrm>
        </p:spPr>
        <p:txBody>
          <a:bodyPr>
            <a:normAutofit/>
          </a:bodyPr>
          <a:lstStyle/>
          <a:p>
            <a:pPr>
              <a:defRPr/>
            </a:pPr>
            <a:r>
              <a:rPr lang="en-US" sz="3600" dirty="0">
                <a:latin typeface="Arial" panose="020B0604020202020204" pitchFamily="34" charset="0"/>
                <a:cs typeface="Arial" panose="020B0604020202020204" pitchFamily="34" charset="0"/>
              </a:rPr>
              <a:t>THE </a:t>
            </a:r>
            <a:r>
              <a:rPr lang="en-US" sz="3600" dirty="0" smtClean="0">
                <a:latin typeface="Arial" panose="020B0604020202020204" pitchFamily="34" charset="0"/>
                <a:cs typeface="Arial" panose="020B0604020202020204" pitchFamily="34" charset="0"/>
              </a:rPr>
              <a:t>VALUE </a:t>
            </a:r>
            <a:r>
              <a:rPr lang="en-US" sz="3600" dirty="0">
                <a:latin typeface="Arial" panose="020B0604020202020204" pitchFamily="34" charset="0"/>
                <a:cs typeface="Arial" panose="020B0604020202020204" pitchFamily="34" charset="0"/>
              </a:rPr>
              <a:t>OF ENERGY EFFICIENCY</a:t>
            </a:r>
          </a:p>
        </p:txBody>
      </p:sp>
      <p:sp>
        <p:nvSpPr>
          <p:cNvPr id="13318" name="Content Placeholder 16">
            <a:extLst>
              <a:ext uri="{FF2B5EF4-FFF2-40B4-BE49-F238E27FC236}">
                <a16:creationId xmlns:a16="http://schemas.microsoft.com/office/drawing/2014/main" id="{B7B3B247-0286-4B99-BCA1-BEE2A0E4B55E}"/>
              </a:ext>
            </a:extLst>
          </p:cNvPr>
          <p:cNvSpPr>
            <a:spLocks noGrp="1"/>
          </p:cNvSpPr>
          <p:nvPr>
            <p:ph idx="15"/>
          </p:nvPr>
        </p:nvSpPr>
        <p:spPr>
          <a:xfrm>
            <a:off x="838200" y="1332111"/>
            <a:ext cx="5705475" cy="369332"/>
          </a:xfrm>
        </p:spPr>
        <p:txBody>
          <a:bodyPr/>
          <a:lstStyle/>
          <a:p>
            <a:pPr eaLnBrk="1" hangingPunct="1"/>
            <a:r>
              <a:rPr lang="en-US" altLang="zh-CN" dirty="0" smtClean="0">
                <a:solidFill>
                  <a:schemeClr val="accent6"/>
                </a:solidFill>
                <a:latin typeface="Arial" panose="020B0604020202020204" pitchFamily="34" charset="0"/>
                <a:ea typeface="SimHei" panose="02010609060101010101" pitchFamily="49" charset="-122"/>
                <a:cs typeface="Arial" panose="020B0604020202020204" pitchFamily="34" charset="0"/>
              </a:rPr>
              <a:t>The primary benefits of </a:t>
            </a:r>
            <a:r>
              <a:rPr lang="en-US" altLang="en-US" dirty="0">
                <a:solidFill>
                  <a:schemeClr val="accent6"/>
                </a:solidFill>
                <a:latin typeface="Arial" panose="020B0604020202020204" pitchFamily="34" charset="0"/>
                <a:ea typeface="SimHei" panose="02010609060101010101" pitchFamily="49" charset="-122"/>
                <a:cs typeface="Arial" panose="020B0604020202020204" pitchFamily="34" charset="0"/>
              </a:rPr>
              <a:t>Energy </a:t>
            </a:r>
            <a:r>
              <a:rPr lang="en-US" altLang="en-US" dirty="0" smtClean="0">
                <a:solidFill>
                  <a:schemeClr val="accent6"/>
                </a:solidFill>
                <a:latin typeface="Arial" panose="020B0604020202020204" pitchFamily="34" charset="0"/>
                <a:ea typeface="SimHei" panose="02010609060101010101" pitchFamily="49" charset="-122"/>
                <a:cs typeface="Arial" panose="020B0604020202020204" pitchFamily="34" charset="0"/>
              </a:rPr>
              <a:t>Efficiency:</a:t>
            </a:r>
            <a:endParaRPr lang="en-US" altLang="en-US" dirty="0">
              <a:solidFill>
                <a:schemeClr val="accent6"/>
              </a:solidFill>
              <a:latin typeface="Arial" panose="020B0604020202020204" pitchFamily="34" charset="0"/>
              <a:ea typeface="SimHei" panose="02010609060101010101" pitchFamily="49" charset="-122"/>
              <a:cs typeface="Arial" panose="020B0604020202020204" pitchFamily="34" charset="0"/>
            </a:endParaRPr>
          </a:p>
        </p:txBody>
      </p:sp>
      <p:sp>
        <p:nvSpPr>
          <p:cNvPr id="13323" name="TextBox 17">
            <a:extLst>
              <a:ext uri="{FF2B5EF4-FFF2-40B4-BE49-F238E27FC236}">
                <a16:creationId xmlns:a16="http://schemas.microsoft.com/office/drawing/2014/main" id="{070833C5-E33C-4F6F-B6A0-2307696450F0}"/>
              </a:ext>
            </a:extLst>
          </p:cNvPr>
          <p:cNvSpPr txBox="1">
            <a:spLocks noChangeArrowheads="1"/>
          </p:cNvSpPr>
          <p:nvPr/>
        </p:nvSpPr>
        <p:spPr bwMode="auto">
          <a:xfrm>
            <a:off x="950912" y="1970363"/>
            <a:ext cx="532923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sz="2000">
                <a:solidFill>
                  <a:schemeClr val="accent1"/>
                </a:solidFill>
                <a:latin typeface="Helvetica Neue Light"/>
                <a:ea typeface="Helvetica Neue Light"/>
                <a:cs typeface="Helvetica Neue Light"/>
              </a:defRPr>
            </a:lvl1pPr>
            <a:lvl2pPr marL="742950" indent="-285750">
              <a:spcBef>
                <a:spcPts val="1400"/>
              </a:spcBef>
              <a:buFont typeface="Arial" panose="020B0604020202020204" pitchFamily="34" charset="0"/>
              <a:defRPr sz="1400">
                <a:solidFill>
                  <a:schemeClr val="accent1"/>
                </a:solidFill>
                <a:latin typeface="Helvetica Neue Light"/>
                <a:ea typeface="Helvetica Neue Light"/>
                <a:cs typeface="Helvetica Neue Light"/>
              </a:defRPr>
            </a:lvl2pPr>
            <a:lvl3pPr marL="1143000" indent="-228600">
              <a:spcBef>
                <a:spcPts val="1200"/>
              </a:spcBef>
              <a:buFont typeface="Arial" panose="020B0604020202020204" pitchFamily="34" charset="0"/>
              <a:defRPr sz="1200">
                <a:solidFill>
                  <a:schemeClr val="accent1"/>
                </a:solidFill>
                <a:latin typeface="Helvetica Neue Light"/>
                <a:ea typeface="Helvetica Neue Light"/>
                <a:cs typeface="Helvetica Neue Light"/>
              </a:defRPr>
            </a:lvl3pPr>
            <a:lvl4pPr marL="1600200" indent="-228600">
              <a:spcBef>
                <a:spcPts val="600"/>
              </a:spcBef>
              <a:buFont typeface="Arial" panose="020B0604020202020204" pitchFamily="34" charset="0"/>
              <a:defRPr sz="1000">
                <a:solidFill>
                  <a:schemeClr val="accent1"/>
                </a:solidFill>
                <a:latin typeface="Helvetica Neue Light"/>
                <a:ea typeface="Helvetica Neue Light"/>
                <a:cs typeface="Helvetica Neue Light"/>
              </a:defRPr>
            </a:lvl4pPr>
            <a:lvl5pPr marL="2057400" indent="-228600">
              <a:spcBef>
                <a:spcPct val="20000"/>
              </a:spcBef>
              <a:buFont typeface="Arial" panose="020B0604020202020204" pitchFamily="34" charset="0"/>
              <a:buChar char="»"/>
              <a:defRPr sz="2000">
                <a:solidFill>
                  <a:schemeClr val="accent1"/>
                </a:solidFill>
                <a:latin typeface="Helvetica Neue Light"/>
                <a:ea typeface="Helvetica Neue Light"/>
                <a:cs typeface="Helvetica Neue Light"/>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9pPr>
          </a:lstStyle>
          <a:p>
            <a:pPr marL="285750" indent="-285750" eaLnBrk="1" hangingPunct="1">
              <a:buFont typeface="Arial" panose="020B0604020202020204" pitchFamily="34" charset="0"/>
              <a:buChar char="•"/>
            </a:pPr>
            <a:r>
              <a:rPr lang="en-US" altLang="en-US" sz="1600" dirty="0" smtClean="0">
                <a:latin typeface="Arial" panose="020B0604020202020204" pitchFamily="34" charset="0"/>
                <a:cs typeface="Arial" panose="020B0604020202020204" pitchFamily="34" charset="0"/>
              </a:rPr>
              <a:t>Lower energy bills.</a:t>
            </a:r>
            <a:br>
              <a:rPr lang="en-US" altLang="en-US" sz="1600" dirty="0" smtClean="0">
                <a:latin typeface="Arial" panose="020B0604020202020204" pitchFamily="34" charset="0"/>
                <a:cs typeface="Arial" panose="020B0604020202020204" pitchFamily="34" charset="0"/>
              </a:rPr>
            </a:br>
            <a:endParaRPr lang="en-US" altLang="en-US" sz="1600" dirty="0" smtClean="0">
              <a:latin typeface="Arial" panose="020B0604020202020204" pitchFamily="34" charset="0"/>
              <a:cs typeface="Arial" panose="020B0604020202020204" pitchFamily="34" charset="0"/>
            </a:endParaRPr>
          </a:p>
          <a:p>
            <a:pPr marL="285750" indent="-285750" eaLnBrk="1" hangingPunct="1">
              <a:buFont typeface="Arial" panose="020B0604020202020204" pitchFamily="34" charset="0"/>
              <a:buChar char="•"/>
            </a:pPr>
            <a:r>
              <a:rPr lang="en-US" altLang="en-US" sz="1600" dirty="0" smtClean="0">
                <a:latin typeface="Arial" panose="020B0604020202020204" pitchFamily="34" charset="0"/>
                <a:cs typeface="Arial" panose="020B0604020202020204" pitchFamily="34" charset="0"/>
              </a:rPr>
              <a:t>Good for the environment. </a:t>
            </a:r>
            <a:br>
              <a:rPr lang="en-US" altLang="en-US" sz="1600" dirty="0" smtClean="0">
                <a:latin typeface="Arial" panose="020B0604020202020204" pitchFamily="34" charset="0"/>
                <a:cs typeface="Arial" panose="020B0604020202020204" pitchFamily="34" charset="0"/>
              </a:rPr>
            </a:br>
            <a:endParaRPr lang="en-US" altLang="en-US" sz="1600" dirty="0" smtClean="0">
              <a:latin typeface="Arial" panose="020B0604020202020204" pitchFamily="34" charset="0"/>
              <a:cs typeface="Arial" panose="020B0604020202020204" pitchFamily="34" charset="0"/>
            </a:endParaRPr>
          </a:p>
          <a:p>
            <a:pPr marL="285750" indent="-285750" eaLnBrk="1" hangingPunct="1">
              <a:buFont typeface="Arial" panose="020B0604020202020204" pitchFamily="34" charset="0"/>
              <a:buChar char="•"/>
            </a:pPr>
            <a:r>
              <a:rPr lang="en-US" altLang="en-US" sz="1600" dirty="0" smtClean="0">
                <a:latin typeface="Arial" panose="020B0604020202020204" pitchFamily="34" charset="0"/>
                <a:cs typeface="Arial" panose="020B0604020202020204" pitchFamily="34" charset="0"/>
              </a:rPr>
              <a:t>Customer satisfaction.</a:t>
            </a:r>
            <a:br>
              <a:rPr lang="en-US" altLang="en-US" sz="1600" dirty="0" smtClean="0">
                <a:latin typeface="Arial" panose="020B0604020202020204" pitchFamily="34" charset="0"/>
                <a:cs typeface="Arial" panose="020B0604020202020204" pitchFamily="34" charset="0"/>
              </a:rPr>
            </a:br>
            <a:endParaRPr lang="en-US" altLang="en-US" sz="1600" dirty="0" smtClean="0">
              <a:latin typeface="Arial" panose="020B0604020202020204" pitchFamily="34" charset="0"/>
              <a:cs typeface="Arial" panose="020B0604020202020204" pitchFamily="34" charset="0"/>
            </a:endParaRPr>
          </a:p>
          <a:p>
            <a:pPr marL="285750" indent="-285750" eaLnBrk="1" hangingPunct="1">
              <a:buFont typeface="Arial" panose="020B0604020202020204" pitchFamily="34" charset="0"/>
              <a:buChar char="•"/>
            </a:pPr>
            <a:r>
              <a:rPr lang="en-US" altLang="en-US" sz="1600" dirty="0" smtClean="0">
                <a:latin typeface="Arial" panose="020B0604020202020204" pitchFamily="34" charset="0"/>
                <a:cs typeface="Arial" panose="020B0604020202020204" pitchFamily="34" charset="0"/>
              </a:rPr>
              <a:t>Economic development.</a:t>
            </a:r>
            <a:br>
              <a:rPr lang="en-US" altLang="en-US" sz="1600" dirty="0" smtClean="0">
                <a:latin typeface="Arial" panose="020B0604020202020204" pitchFamily="34" charset="0"/>
                <a:cs typeface="Arial" panose="020B0604020202020204" pitchFamily="34" charset="0"/>
              </a:rPr>
            </a:br>
            <a:endParaRPr lang="en-US" altLang="en-US" sz="1600" dirty="0" smtClean="0">
              <a:latin typeface="Arial" panose="020B0604020202020204" pitchFamily="34" charset="0"/>
              <a:cs typeface="Arial" panose="020B0604020202020204" pitchFamily="34" charset="0"/>
            </a:endParaRPr>
          </a:p>
          <a:p>
            <a:pPr marL="285750" indent="-285750" eaLnBrk="1" hangingPunct="1">
              <a:buFont typeface="Arial" panose="020B0604020202020204" pitchFamily="34" charset="0"/>
              <a:buChar char="•"/>
            </a:pPr>
            <a:r>
              <a:rPr lang="en-US" altLang="en-US" sz="1600" dirty="0" smtClean="0">
                <a:latin typeface="Arial" panose="020B0604020202020204" pitchFamily="34" charset="0"/>
                <a:cs typeface="Arial" panose="020B0604020202020204" pitchFamily="34" charset="0"/>
              </a:rPr>
              <a:t>Enhances quality of life. </a:t>
            </a:r>
            <a:endParaRPr lang="en-US"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47697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8">
            <a:extLst>
              <a:ext uri="{FF2B5EF4-FFF2-40B4-BE49-F238E27FC236}">
                <a16:creationId xmlns:a16="http://schemas.microsoft.com/office/drawing/2014/main" id="{9FA9E022-4303-4454-BFD1-903D7F900048}"/>
              </a:ext>
            </a:extLst>
          </p:cNvPr>
          <p:cNvPicPr>
            <a:picLocks noGrp="1"/>
          </p:cNvPicPr>
          <p:nvPr/>
        </p:nvPicPr>
        <p:blipFill rotWithShape="1">
          <a:blip r:embed="rId2"/>
          <a:srcRect l="10804" t="19583" r="49962" b="7755"/>
          <a:stretch/>
        </p:blipFill>
        <p:spPr bwMode="auto">
          <a:xfrm>
            <a:off x="4702629" y="1637211"/>
            <a:ext cx="7219405" cy="489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53640926-AAD7-44D8-BBD7-CCE9431645EC}">
              <a14:shadowObscured xmlns:a14="http://schemas.microsoft.com/office/drawing/2010/main"/>
            </a:ext>
          </a:extLst>
        </p:spPr>
      </p:pic>
      <p:sp>
        <p:nvSpPr>
          <p:cNvPr id="6" name="Title 1">
            <a:extLst>
              <a:ext uri="{FF2B5EF4-FFF2-40B4-BE49-F238E27FC236}">
                <a16:creationId xmlns:a16="http://schemas.microsoft.com/office/drawing/2014/main" id="{F3D041C2-ADD5-4229-9C5F-96220975C9F6}"/>
              </a:ext>
            </a:extLst>
          </p:cNvPr>
          <p:cNvSpPr>
            <a:spLocks noGrp="1"/>
          </p:cNvSpPr>
          <p:nvPr>
            <p:ph type="title"/>
          </p:nvPr>
        </p:nvSpPr>
        <p:spPr>
          <a:xfrm>
            <a:off x="838200" y="136525"/>
            <a:ext cx="10515600" cy="1325563"/>
          </a:xfrm>
        </p:spPr>
        <p:txBody>
          <a:bodyPr>
            <a:normAutofit/>
          </a:bodyPr>
          <a:lstStyle/>
          <a:p>
            <a:pPr>
              <a:defRPr/>
            </a:pPr>
            <a:r>
              <a:rPr lang="en-US" sz="3600" dirty="0" smtClean="0">
                <a:latin typeface="Arial" panose="020B0604020202020204" pitchFamily="34" charset="0"/>
                <a:cs typeface="Arial" panose="020B0604020202020204" pitchFamily="34" charset="0"/>
              </a:rPr>
              <a:t>BENEFITS OF ENERGY EFFICIENCY</a:t>
            </a:r>
            <a:endParaRPr lang="en-US" sz="3600" dirty="0">
              <a:latin typeface="Arial" panose="020B0604020202020204" pitchFamily="34" charset="0"/>
              <a:cs typeface="Arial" panose="020B0604020202020204" pitchFamily="34" charset="0"/>
            </a:endParaRPr>
          </a:p>
        </p:txBody>
      </p:sp>
      <p:sp>
        <p:nvSpPr>
          <p:cNvPr id="7" name="Content Placeholder 16">
            <a:extLst>
              <a:ext uri="{FF2B5EF4-FFF2-40B4-BE49-F238E27FC236}">
                <a16:creationId xmlns:a16="http://schemas.microsoft.com/office/drawing/2014/main" id="{B7B3B247-0286-4B99-BCA1-BEE2A0E4B55E}"/>
              </a:ext>
            </a:extLst>
          </p:cNvPr>
          <p:cNvSpPr>
            <a:spLocks noGrp="1"/>
          </p:cNvSpPr>
          <p:nvPr>
            <p:ph idx="15"/>
          </p:nvPr>
        </p:nvSpPr>
        <p:spPr>
          <a:xfrm>
            <a:off x="838200" y="1332111"/>
            <a:ext cx="5705475" cy="369332"/>
          </a:xfrm>
        </p:spPr>
        <p:txBody>
          <a:bodyPr/>
          <a:lstStyle/>
          <a:p>
            <a:pPr eaLnBrk="1" hangingPunct="1"/>
            <a:r>
              <a:rPr lang="en-US" altLang="zh-CN" dirty="0" smtClean="0">
                <a:solidFill>
                  <a:schemeClr val="accent6"/>
                </a:solidFill>
                <a:latin typeface="Arial" panose="020B0604020202020204" pitchFamily="34" charset="0"/>
                <a:ea typeface="SimHei" panose="02010609060101010101" pitchFamily="49" charset="-122"/>
                <a:cs typeface="Arial" panose="020B0604020202020204" pitchFamily="34" charset="0"/>
              </a:rPr>
              <a:t>Primary benefits</a:t>
            </a:r>
            <a:r>
              <a:rPr lang="en-US" altLang="en-US" dirty="0" smtClean="0">
                <a:solidFill>
                  <a:schemeClr val="accent6"/>
                </a:solidFill>
                <a:latin typeface="Arial" panose="020B0604020202020204" pitchFamily="34" charset="0"/>
                <a:ea typeface="SimHei" panose="02010609060101010101" pitchFamily="49" charset="-122"/>
                <a:cs typeface="Arial" panose="020B0604020202020204" pitchFamily="34" charset="0"/>
              </a:rPr>
              <a:t>:</a:t>
            </a:r>
            <a:endParaRPr lang="en-US" altLang="en-US" dirty="0">
              <a:solidFill>
                <a:schemeClr val="accent6"/>
              </a:solidFill>
              <a:latin typeface="Arial" panose="020B0604020202020204" pitchFamily="34" charset="0"/>
              <a:ea typeface="SimHei" panose="02010609060101010101" pitchFamily="49" charset="-122"/>
              <a:cs typeface="Arial" panose="020B0604020202020204" pitchFamily="34" charset="0"/>
            </a:endParaRPr>
          </a:p>
        </p:txBody>
      </p:sp>
      <p:sp>
        <p:nvSpPr>
          <p:cNvPr id="9" name="TextBox 17">
            <a:extLst>
              <a:ext uri="{FF2B5EF4-FFF2-40B4-BE49-F238E27FC236}">
                <a16:creationId xmlns:a16="http://schemas.microsoft.com/office/drawing/2014/main" id="{070833C5-E33C-4F6F-B6A0-2307696450F0}"/>
              </a:ext>
            </a:extLst>
          </p:cNvPr>
          <p:cNvSpPr txBox="1">
            <a:spLocks noChangeArrowheads="1"/>
          </p:cNvSpPr>
          <p:nvPr/>
        </p:nvSpPr>
        <p:spPr bwMode="auto">
          <a:xfrm>
            <a:off x="950912" y="1970363"/>
            <a:ext cx="532923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sz="2000">
                <a:solidFill>
                  <a:schemeClr val="accent1"/>
                </a:solidFill>
                <a:latin typeface="Helvetica Neue Light"/>
                <a:ea typeface="Helvetica Neue Light"/>
                <a:cs typeface="Helvetica Neue Light"/>
              </a:defRPr>
            </a:lvl1pPr>
            <a:lvl2pPr marL="742950" indent="-285750">
              <a:spcBef>
                <a:spcPts val="1400"/>
              </a:spcBef>
              <a:buFont typeface="Arial" panose="020B0604020202020204" pitchFamily="34" charset="0"/>
              <a:defRPr sz="1400">
                <a:solidFill>
                  <a:schemeClr val="accent1"/>
                </a:solidFill>
                <a:latin typeface="Helvetica Neue Light"/>
                <a:ea typeface="Helvetica Neue Light"/>
                <a:cs typeface="Helvetica Neue Light"/>
              </a:defRPr>
            </a:lvl2pPr>
            <a:lvl3pPr marL="1143000" indent="-228600">
              <a:spcBef>
                <a:spcPts val="1200"/>
              </a:spcBef>
              <a:buFont typeface="Arial" panose="020B0604020202020204" pitchFamily="34" charset="0"/>
              <a:defRPr sz="1200">
                <a:solidFill>
                  <a:schemeClr val="accent1"/>
                </a:solidFill>
                <a:latin typeface="Helvetica Neue Light"/>
                <a:ea typeface="Helvetica Neue Light"/>
                <a:cs typeface="Helvetica Neue Light"/>
              </a:defRPr>
            </a:lvl3pPr>
            <a:lvl4pPr marL="1600200" indent="-228600">
              <a:spcBef>
                <a:spcPts val="600"/>
              </a:spcBef>
              <a:buFont typeface="Arial" panose="020B0604020202020204" pitchFamily="34" charset="0"/>
              <a:defRPr sz="1000">
                <a:solidFill>
                  <a:schemeClr val="accent1"/>
                </a:solidFill>
                <a:latin typeface="Helvetica Neue Light"/>
                <a:ea typeface="Helvetica Neue Light"/>
                <a:cs typeface="Helvetica Neue Light"/>
              </a:defRPr>
            </a:lvl4pPr>
            <a:lvl5pPr marL="2057400" indent="-228600">
              <a:spcBef>
                <a:spcPct val="20000"/>
              </a:spcBef>
              <a:buFont typeface="Arial" panose="020B0604020202020204" pitchFamily="34" charset="0"/>
              <a:buChar char="»"/>
              <a:defRPr sz="2000">
                <a:solidFill>
                  <a:schemeClr val="accent1"/>
                </a:solidFill>
                <a:latin typeface="Helvetica Neue Light"/>
                <a:ea typeface="Helvetica Neue Light"/>
                <a:cs typeface="Helvetica Neue Light"/>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9pPr>
          </a:lstStyle>
          <a:p>
            <a:pPr marL="285750" indent="-285750" eaLnBrk="1" hangingPunct="1">
              <a:buFont typeface="Arial" panose="020B0604020202020204" pitchFamily="34" charset="0"/>
              <a:buChar char="•"/>
            </a:pPr>
            <a:r>
              <a:rPr lang="en-US" altLang="en-US" sz="1600" dirty="0" smtClean="0">
                <a:latin typeface="Arial" panose="020B0604020202020204" pitchFamily="34" charset="0"/>
                <a:cs typeface="Arial" panose="020B0604020202020204" pitchFamily="34" charset="0"/>
              </a:rPr>
              <a:t>Lower energy bills.</a:t>
            </a:r>
            <a:br>
              <a:rPr lang="en-US" altLang="en-US" sz="1600" dirty="0" smtClean="0">
                <a:latin typeface="Arial" panose="020B0604020202020204" pitchFamily="34" charset="0"/>
                <a:cs typeface="Arial" panose="020B0604020202020204" pitchFamily="34" charset="0"/>
              </a:rPr>
            </a:br>
            <a:endParaRPr lang="en-US" altLang="en-US" sz="1600" dirty="0" smtClean="0">
              <a:latin typeface="Arial" panose="020B0604020202020204" pitchFamily="34" charset="0"/>
              <a:cs typeface="Arial" panose="020B0604020202020204" pitchFamily="34" charset="0"/>
            </a:endParaRPr>
          </a:p>
          <a:p>
            <a:pPr marL="285750" indent="-285750" eaLnBrk="1" hangingPunct="1">
              <a:buFont typeface="Arial" panose="020B0604020202020204" pitchFamily="34" charset="0"/>
              <a:buChar char="•"/>
            </a:pPr>
            <a:r>
              <a:rPr lang="en-US" altLang="en-US" sz="1600" dirty="0" smtClean="0">
                <a:latin typeface="Arial" panose="020B0604020202020204" pitchFamily="34" charset="0"/>
                <a:cs typeface="Arial" panose="020B0604020202020204" pitchFamily="34" charset="0"/>
              </a:rPr>
              <a:t>Good for the environment. </a:t>
            </a:r>
            <a:br>
              <a:rPr lang="en-US" altLang="en-US" sz="1600" dirty="0" smtClean="0">
                <a:latin typeface="Arial" panose="020B0604020202020204" pitchFamily="34" charset="0"/>
                <a:cs typeface="Arial" panose="020B0604020202020204" pitchFamily="34" charset="0"/>
              </a:rPr>
            </a:br>
            <a:endParaRPr lang="en-US" altLang="en-US" sz="1600" dirty="0" smtClean="0">
              <a:latin typeface="Arial" panose="020B0604020202020204" pitchFamily="34" charset="0"/>
              <a:cs typeface="Arial" panose="020B0604020202020204" pitchFamily="34" charset="0"/>
            </a:endParaRPr>
          </a:p>
          <a:p>
            <a:pPr marL="285750" indent="-285750" eaLnBrk="1" hangingPunct="1">
              <a:buFont typeface="Arial" panose="020B0604020202020204" pitchFamily="34" charset="0"/>
              <a:buChar char="•"/>
            </a:pPr>
            <a:r>
              <a:rPr lang="en-US" altLang="en-US" sz="1600" dirty="0" smtClean="0">
                <a:latin typeface="Arial" panose="020B0604020202020204" pitchFamily="34" charset="0"/>
                <a:cs typeface="Arial" panose="020B0604020202020204" pitchFamily="34" charset="0"/>
              </a:rPr>
              <a:t>Customer satisfaction.</a:t>
            </a:r>
            <a:br>
              <a:rPr lang="en-US" altLang="en-US" sz="1600" dirty="0" smtClean="0">
                <a:latin typeface="Arial" panose="020B0604020202020204" pitchFamily="34" charset="0"/>
                <a:cs typeface="Arial" panose="020B0604020202020204" pitchFamily="34" charset="0"/>
              </a:rPr>
            </a:br>
            <a:endParaRPr lang="en-US" altLang="en-US" sz="1600" dirty="0" smtClean="0">
              <a:latin typeface="Arial" panose="020B0604020202020204" pitchFamily="34" charset="0"/>
              <a:cs typeface="Arial" panose="020B0604020202020204" pitchFamily="34" charset="0"/>
            </a:endParaRPr>
          </a:p>
          <a:p>
            <a:pPr marL="285750" indent="-285750" eaLnBrk="1" hangingPunct="1">
              <a:buFont typeface="Arial" panose="020B0604020202020204" pitchFamily="34" charset="0"/>
              <a:buChar char="•"/>
            </a:pPr>
            <a:r>
              <a:rPr lang="en-US" altLang="en-US" sz="1600" dirty="0" smtClean="0">
                <a:latin typeface="Arial" panose="020B0604020202020204" pitchFamily="34" charset="0"/>
                <a:cs typeface="Arial" panose="020B0604020202020204" pitchFamily="34" charset="0"/>
              </a:rPr>
              <a:t>Economic development.</a:t>
            </a:r>
            <a:br>
              <a:rPr lang="en-US" altLang="en-US" sz="1600" dirty="0" smtClean="0">
                <a:latin typeface="Arial" panose="020B0604020202020204" pitchFamily="34" charset="0"/>
                <a:cs typeface="Arial" panose="020B0604020202020204" pitchFamily="34" charset="0"/>
              </a:rPr>
            </a:br>
            <a:endParaRPr lang="en-US" altLang="en-US" sz="1600" dirty="0" smtClean="0">
              <a:latin typeface="Arial" panose="020B0604020202020204" pitchFamily="34" charset="0"/>
              <a:cs typeface="Arial" panose="020B0604020202020204" pitchFamily="34" charset="0"/>
            </a:endParaRPr>
          </a:p>
          <a:p>
            <a:pPr marL="285750" indent="-285750" eaLnBrk="1" hangingPunct="1">
              <a:buFont typeface="Arial" panose="020B0604020202020204" pitchFamily="34" charset="0"/>
              <a:buChar char="•"/>
            </a:pPr>
            <a:r>
              <a:rPr lang="en-US" altLang="en-US" sz="1600" dirty="0" smtClean="0">
                <a:latin typeface="Arial" panose="020B0604020202020204" pitchFamily="34" charset="0"/>
                <a:cs typeface="Arial" panose="020B0604020202020204" pitchFamily="34" charset="0"/>
              </a:rPr>
              <a:t>Enhances quality of life. </a:t>
            </a:r>
            <a:endParaRPr lang="en-US" altLang="en-US" sz="1600" dirty="0">
              <a:latin typeface="Arial" panose="020B0604020202020204" pitchFamily="34" charset="0"/>
              <a:cs typeface="Arial" panose="020B0604020202020204" pitchFamily="34" charset="0"/>
            </a:endParaRPr>
          </a:p>
        </p:txBody>
      </p:sp>
      <p:sp>
        <p:nvSpPr>
          <p:cNvPr id="10" name="Content Placeholder 16">
            <a:extLst>
              <a:ext uri="{FF2B5EF4-FFF2-40B4-BE49-F238E27FC236}">
                <a16:creationId xmlns:a16="http://schemas.microsoft.com/office/drawing/2014/main" id="{B7B3B247-0286-4B99-BCA1-BEE2A0E4B55E}"/>
              </a:ext>
            </a:extLst>
          </p:cNvPr>
          <p:cNvSpPr>
            <a:spLocks noGrp="1"/>
          </p:cNvSpPr>
          <p:nvPr>
            <p:ph idx="15"/>
          </p:nvPr>
        </p:nvSpPr>
        <p:spPr>
          <a:xfrm>
            <a:off x="4752711" y="1336458"/>
            <a:ext cx="5705475" cy="369332"/>
          </a:xfrm>
        </p:spPr>
        <p:txBody>
          <a:bodyPr/>
          <a:lstStyle/>
          <a:p>
            <a:pPr eaLnBrk="1" hangingPunct="1"/>
            <a:r>
              <a:rPr lang="en-US" altLang="zh-CN" dirty="0" smtClean="0">
                <a:solidFill>
                  <a:schemeClr val="accent6"/>
                </a:solidFill>
                <a:latin typeface="Arial" panose="020B0604020202020204" pitchFamily="34" charset="0"/>
                <a:ea typeface="SimHei" panose="02010609060101010101" pitchFamily="49" charset="-122"/>
                <a:cs typeface="Arial" panose="020B0604020202020204" pitchFamily="34" charset="0"/>
              </a:rPr>
              <a:t>Other benefits</a:t>
            </a:r>
            <a:r>
              <a:rPr lang="en-US" altLang="en-US" dirty="0" smtClean="0">
                <a:solidFill>
                  <a:schemeClr val="accent6"/>
                </a:solidFill>
                <a:latin typeface="Arial" panose="020B0604020202020204" pitchFamily="34" charset="0"/>
                <a:ea typeface="SimHei" panose="02010609060101010101" pitchFamily="49" charset="-122"/>
                <a:cs typeface="Arial" panose="020B0604020202020204" pitchFamily="34" charset="0"/>
              </a:rPr>
              <a:t>:</a:t>
            </a:r>
            <a:endParaRPr lang="en-US" altLang="en-US" dirty="0">
              <a:solidFill>
                <a:schemeClr val="accent6"/>
              </a:solidFill>
              <a:latin typeface="Arial" panose="020B0604020202020204" pitchFamily="34" charset="0"/>
              <a:ea typeface="SimHei" panose="02010609060101010101" pitchFamily="49" charset="-122"/>
              <a:cs typeface="Arial" panose="020B0604020202020204" pitchFamily="34" charset="0"/>
            </a:endParaRPr>
          </a:p>
        </p:txBody>
      </p:sp>
    </p:spTree>
    <p:extLst>
      <p:ext uri="{BB962C8B-B14F-4D97-AF65-F5344CB8AC3E}">
        <p14:creationId xmlns:p14="http://schemas.microsoft.com/office/powerpoint/2010/main" val="34707258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524EED-0978-4D0B-A87B-0C8CE11CD10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373800" y="1690689"/>
            <a:ext cx="1979999" cy="1784032"/>
          </a:xfrm>
          <a:prstGeom prst="rect">
            <a:avLst/>
          </a:prstGeom>
        </p:spPr>
      </p:pic>
      <p:sp>
        <p:nvSpPr>
          <p:cNvPr id="7" name="Title 1">
            <a:extLst>
              <a:ext uri="{FF2B5EF4-FFF2-40B4-BE49-F238E27FC236}">
                <a16:creationId xmlns:a16="http://schemas.microsoft.com/office/drawing/2014/main" id="{F3D041C2-ADD5-4229-9C5F-96220975C9F6}"/>
              </a:ext>
            </a:extLst>
          </p:cNvPr>
          <p:cNvSpPr txBox="1">
            <a:spLocks/>
          </p:cNvSpPr>
          <p:nvPr/>
        </p:nvSpPr>
        <p:spPr>
          <a:xfrm>
            <a:off x="838200" y="136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dirty="0" smtClean="0">
                <a:latin typeface="Arial" panose="020B0604020202020204" pitchFamily="34" charset="0"/>
                <a:cs typeface="Arial" panose="020B0604020202020204" pitchFamily="34" charset="0"/>
              </a:rPr>
              <a:t>WHY BPA AND ENERGY EFFICIENCY?</a:t>
            </a:r>
            <a:endParaRPr lang="en-US" sz="3600" dirty="0">
              <a:latin typeface="Arial" panose="020B0604020202020204" pitchFamily="34" charset="0"/>
              <a:cs typeface="Arial" panose="020B0604020202020204" pitchFamily="34" charset="0"/>
            </a:endParaRPr>
          </a:p>
        </p:txBody>
      </p:sp>
      <p:sp>
        <p:nvSpPr>
          <p:cNvPr id="8" name="Content Placeholder 16">
            <a:extLst>
              <a:ext uri="{FF2B5EF4-FFF2-40B4-BE49-F238E27FC236}">
                <a16:creationId xmlns:a16="http://schemas.microsoft.com/office/drawing/2014/main" id="{B7B3B247-0286-4B99-BCA1-BEE2A0E4B55E}"/>
              </a:ext>
            </a:extLst>
          </p:cNvPr>
          <p:cNvSpPr txBox="1">
            <a:spLocks/>
          </p:cNvSpPr>
          <p:nvPr/>
        </p:nvSpPr>
        <p:spPr>
          <a:xfrm>
            <a:off x="838200" y="1332111"/>
            <a:ext cx="5705475" cy="369332"/>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accent2"/>
                </a:solidFill>
                <a:latin typeface="Helvetica Neue"/>
                <a:ea typeface="+mn-ea"/>
                <a:cs typeface="Helvetica Neue"/>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smtClean="0">
                <a:solidFill>
                  <a:schemeClr val="accent6"/>
                </a:solidFill>
                <a:latin typeface="Arial" panose="020B0604020202020204" pitchFamily="34" charset="0"/>
                <a:ea typeface="SimHei" panose="02010609060101010101" pitchFamily="49" charset="-122"/>
                <a:cs typeface="Arial" panose="020B0604020202020204" pitchFamily="34" charset="0"/>
              </a:rPr>
              <a:t>It is a strategic priority</a:t>
            </a:r>
            <a:endParaRPr lang="en-US" altLang="en-US" dirty="0">
              <a:solidFill>
                <a:schemeClr val="accent6"/>
              </a:solidFill>
              <a:latin typeface="Arial" panose="020B0604020202020204" pitchFamily="34" charset="0"/>
              <a:ea typeface="SimHei" panose="02010609060101010101" pitchFamily="49" charset="-122"/>
              <a:cs typeface="Arial" panose="020B0604020202020204" pitchFamily="34" charset="0"/>
            </a:endParaRPr>
          </a:p>
        </p:txBody>
      </p:sp>
      <p:sp>
        <p:nvSpPr>
          <p:cNvPr id="10" name="TextBox 17">
            <a:extLst>
              <a:ext uri="{FF2B5EF4-FFF2-40B4-BE49-F238E27FC236}">
                <a16:creationId xmlns:a16="http://schemas.microsoft.com/office/drawing/2014/main" id="{070833C5-E33C-4F6F-B6A0-2307696450F0}"/>
              </a:ext>
            </a:extLst>
          </p:cNvPr>
          <p:cNvSpPr txBox="1">
            <a:spLocks noChangeArrowheads="1"/>
          </p:cNvSpPr>
          <p:nvPr/>
        </p:nvSpPr>
        <p:spPr bwMode="auto">
          <a:xfrm>
            <a:off x="950911" y="1970363"/>
            <a:ext cx="788828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sz="2000">
                <a:solidFill>
                  <a:schemeClr val="accent1"/>
                </a:solidFill>
                <a:latin typeface="Helvetica Neue Light"/>
                <a:ea typeface="Helvetica Neue Light"/>
                <a:cs typeface="Helvetica Neue Light"/>
              </a:defRPr>
            </a:lvl1pPr>
            <a:lvl2pPr marL="742950" indent="-285750">
              <a:spcBef>
                <a:spcPts val="1400"/>
              </a:spcBef>
              <a:buFont typeface="Arial" panose="020B0604020202020204" pitchFamily="34" charset="0"/>
              <a:defRPr sz="1400">
                <a:solidFill>
                  <a:schemeClr val="accent1"/>
                </a:solidFill>
                <a:latin typeface="Helvetica Neue Light"/>
                <a:ea typeface="Helvetica Neue Light"/>
                <a:cs typeface="Helvetica Neue Light"/>
              </a:defRPr>
            </a:lvl2pPr>
            <a:lvl3pPr marL="1143000" indent="-228600">
              <a:spcBef>
                <a:spcPts val="1200"/>
              </a:spcBef>
              <a:buFont typeface="Arial" panose="020B0604020202020204" pitchFamily="34" charset="0"/>
              <a:defRPr sz="1200">
                <a:solidFill>
                  <a:schemeClr val="accent1"/>
                </a:solidFill>
                <a:latin typeface="Helvetica Neue Light"/>
                <a:ea typeface="Helvetica Neue Light"/>
                <a:cs typeface="Helvetica Neue Light"/>
              </a:defRPr>
            </a:lvl3pPr>
            <a:lvl4pPr marL="1600200" indent="-228600">
              <a:spcBef>
                <a:spcPts val="600"/>
              </a:spcBef>
              <a:buFont typeface="Arial" panose="020B0604020202020204" pitchFamily="34" charset="0"/>
              <a:defRPr sz="1000">
                <a:solidFill>
                  <a:schemeClr val="accent1"/>
                </a:solidFill>
                <a:latin typeface="Helvetica Neue Light"/>
                <a:ea typeface="Helvetica Neue Light"/>
                <a:cs typeface="Helvetica Neue Light"/>
              </a:defRPr>
            </a:lvl4pPr>
            <a:lvl5pPr marL="2057400" indent="-228600">
              <a:spcBef>
                <a:spcPct val="20000"/>
              </a:spcBef>
              <a:buFont typeface="Arial" panose="020B0604020202020204" pitchFamily="34" charset="0"/>
              <a:buChar char="»"/>
              <a:defRPr sz="2000">
                <a:solidFill>
                  <a:schemeClr val="accent1"/>
                </a:solidFill>
                <a:latin typeface="Helvetica Neue Light"/>
                <a:ea typeface="Helvetica Neue Light"/>
                <a:cs typeface="Helvetica Neue Light"/>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9pPr>
          </a:lstStyle>
          <a:p>
            <a:pPr marL="285750" indent="-285750" eaLnBrk="1" hangingPunct="1">
              <a:buFont typeface="Arial" panose="020B0604020202020204" pitchFamily="34" charset="0"/>
              <a:buChar char="•"/>
            </a:pPr>
            <a:r>
              <a:rPr lang="en-US" altLang="en-US" sz="1600" dirty="0" smtClean="0">
                <a:latin typeface="Arial" panose="020B0604020202020204" pitchFamily="34" charset="0"/>
                <a:cs typeface="Arial" panose="020B0604020202020204" pitchFamily="34" charset="0"/>
              </a:rPr>
              <a:t>“The Bonneville Power Administration’s mission is to create and deliver the best value for our customers and constituents…”</a:t>
            </a:r>
            <a:br>
              <a:rPr lang="en-US" altLang="en-US" sz="1600" dirty="0" smtClean="0">
                <a:latin typeface="Arial" panose="020B0604020202020204" pitchFamily="34" charset="0"/>
                <a:cs typeface="Arial" panose="020B0604020202020204" pitchFamily="34" charset="0"/>
              </a:rPr>
            </a:br>
            <a:endParaRPr lang="en-US" altLang="en-US" sz="1600" dirty="0" smtClean="0">
              <a:latin typeface="Arial" panose="020B0604020202020204" pitchFamily="34" charset="0"/>
              <a:cs typeface="Arial" panose="020B0604020202020204" pitchFamily="34" charset="0"/>
            </a:endParaRPr>
          </a:p>
          <a:p>
            <a:pPr marL="285750" indent="-285750" eaLnBrk="1" hangingPunct="1">
              <a:buFont typeface="Arial" panose="020B0604020202020204" pitchFamily="34" charset="0"/>
              <a:buChar char="•"/>
            </a:pPr>
            <a:r>
              <a:rPr lang="en-US" altLang="en-US" sz="1600" dirty="0" smtClean="0">
                <a:latin typeface="Arial" panose="020B0604020202020204" pitchFamily="34" charset="0"/>
                <a:cs typeface="Arial" panose="020B0604020202020204" pitchFamily="34" charset="0"/>
              </a:rPr>
              <a:t>Energy efficiency provides the best value because it allows the agency to do more with the system, i.e., “stretching the river.”</a:t>
            </a:r>
            <a:br>
              <a:rPr lang="en-US" altLang="en-US" sz="1600" dirty="0" smtClean="0">
                <a:latin typeface="Arial" panose="020B0604020202020204" pitchFamily="34" charset="0"/>
                <a:cs typeface="Arial" panose="020B0604020202020204" pitchFamily="34" charset="0"/>
              </a:rPr>
            </a:br>
            <a:endParaRPr lang="en-US" altLang="en-US" sz="1600" dirty="0" smtClean="0">
              <a:latin typeface="Arial" panose="020B0604020202020204" pitchFamily="34" charset="0"/>
              <a:cs typeface="Arial" panose="020B0604020202020204" pitchFamily="34" charset="0"/>
            </a:endParaRPr>
          </a:p>
          <a:p>
            <a:pPr marL="285750" indent="-285750" eaLnBrk="1" hangingPunct="1">
              <a:buFont typeface="Arial" panose="020B0604020202020204" pitchFamily="34" charset="0"/>
              <a:buChar char="•"/>
            </a:pPr>
            <a:r>
              <a:rPr lang="en-US" altLang="en-US" sz="1600" dirty="0" smtClean="0">
                <a:latin typeface="Arial" panose="020B0604020202020204" pitchFamily="34" charset="0"/>
                <a:cs typeface="Arial" panose="020B0604020202020204" pitchFamily="34" charset="0"/>
              </a:rPr>
              <a:t>Investments in energy efficiency allow the agency to avoid having to buy more expensive power and additional transmission assets to deliver that power.  </a:t>
            </a:r>
            <a:br>
              <a:rPr lang="en-US" altLang="en-US" sz="1600" dirty="0" smtClean="0">
                <a:latin typeface="Arial" panose="020B0604020202020204" pitchFamily="34" charset="0"/>
                <a:cs typeface="Arial" panose="020B0604020202020204" pitchFamily="34" charset="0"/>
              </a:rPr>
            </a:br>
            <a:endParaRPr lang="en-US" altLang="en-US" sz="16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01502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3D041C2-ADD5-4229-9C5F-96220975C9F6}"/>
              </a:ext>
            </a:extLst>
          </p:cNvPr>
          <p:cNvSpPr txBox="1">
            <a:spLocks/>
          </p:cNvSpPr>
          <p:nvPr/>
        </p:nvSpPr>
        <p:spPr>
          <a:xfrm>
            <a:off x="838200" y="136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dirty="0" smtClean="0">
                <a:latin typeface="Arial" panose="020B0604020202020204" pitchFamily="34" charset="0"/>
                <a:cs typeface="Arial" panose="020B0604020202020204" pitchFamily="34" charset="0"/>
              </a:rPr>
              <a:t>WHY BPA AND ENERGY EFFICIENCY?</a:t>
            </a:r>
            <a:endParaRPr lang="en-US" sz="3600" dirty="0">
              <a:latin typeface="Arial" panose="020B0604020202020204" pitchFamily="34" charset="0"/>
              <a:cs typeface="Arial" panose="020B0604020202020204" pitchFamily="34" charset="0"/>
            </a:endParaRPr>
          </a:p>
        </p:txBody>
      </p:sp>
      <p:sp>
        <p:nvSpPr>
          <p:cNvPr id="8" name="Content Placeholder 16">
            <a:extLst>
              <a:ext uri="{FF2B5EF4-FFF2-40B4-BE49-F238E27FC236}">
                <a16:creationId xmlns:a16="http://schemas.microsoft.com/office/drawing/2014/main" id="{B7B3B247-0286-4B99-BCA1-BEE2A0E4B55E}"/>
              </a:ext>
            </a:extLst>
          </p:cNvPr>
          <p:cNvSpPr txBox="1">
            <a:spLocks/>
          </p:cNvSpPr>
          <p:nvPr/>
        </p:nvSpPr>
        <p:spPr>
          <a:xfrm>
            <a:off x="838200" y="1332111"/>
            <a:ext cx="5705475" cy="369332"/>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accent2"/>
                </a:solidFill>
                <a:latin typeface="Helvetica Neue"/>
                <a:ea typeface="+mn-ea"/>
                <a:cs typeface="Helvetica Neue"/>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smtClean="0">
                <a:solidFill>
                  <a:schemeClr val="accent6"/>
                </a:solidFill>
                <a:latin typeface="Arial" panose="020B0604020202020204" pitchFamily="34" charset="0"/>
                <a:ea typeface="SimHei" panose="02010609060101010101" pitchFamily="49" charset="-122"/>
                <a:cs typeface="Arial" panose="020B0604020202020204" pitchFamily="34" charset="0"/>
              </a:rPr>
              <a:t>1980 Power &amp; Conservation Act</a:t>
            </a:r>
            <a:endParaRPr lang="en-US" altLang="en-US" dirty="0">
              <a:solidFill>
                <a:schemeClr val="accent6"/>
              </a:solidFill>
              <a:latin typeface="Arial" panose="020B0604020202020204" pitchFamily="34" charset="0"/>
              <a:ea typeface="SimHei" panose="02010609060101010101" pitchFamily="49" charset="-122"/>
              <a:cs typeface="Arial" panose="020B0604020202020204" pitchFamily="34" charset="0"/>
            </a:endParaRPr>
          </a:p>
        </p:txBody>
      </p:sp>
      <p:sp>
        <p:nvSpPr>
          <p:cNvPr id="10" name="TextBox 17">
            <a:extLst>
              <a:ext uri="{FF2B5EF4-FFF2-40B4-BE49-F238E27FC236}">
                <a16:creationId xmlns:a16="http://schemas.microsoft.com/office/drawing/2014/main" id="{070833C5-E33C-4F6F-B6A0-2307696450F0}"/>
              </a:ext>
            </a:extLst>
          </p:cNvPr>
          <p:cNvSpPr txBox="1">
            <a:spLocks noChangeArrowheads="1"/>
          </p:cNvSpPr>
          <p:nvPr/>
        </p:nvSpPr>
        <p:spPr bwMode="auto">
          <a:xfrm>
            <a:off x="877900" y="1970363"/>
            <a:ext cx="7374382"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sz="2000">
                <a:solidFill>
                  <a:schemeClr val="accent1"/>
                </a:solidFill>
                <a:latin typeface="Helvetica Neue Light"/>
                <a:ea typeface="Helvetica Neue Light"/>
                <a:cs typeface="Helvetica Neue Light"/>
              </a:defRPr>
            </a:lvl1pPr>
            <a:lvl2pPr marL="742950" indent="-285750">
              <a:spcBef>
                <a:spcPts val="1400"/>
              </a:spcBef>
              <a:buFont typeface="Arial" panose="020B0604020202020204" pitchFamily="34" charset="0"/>
              <a:defRPr sz="1400">
                <a:solidFill>
                  <a:schemeClr val="accent1"/>
                </a:solidFill>
                <a:latin typeface="Helvetica Neue Light"/>
                <a:ea typeface="Helvetica Neue Light"/>
                <a:cs typeface="Helvetica Neue Light"/>
              </a:defRPr>
            </a:lvl2pPr>
            <a:lvl3pPr marL="1143000" indent="-228600">
              <a:spcBef>
                <a:spcPts val="1200"/>
              </a:spcBef>
              <a:buFont typeface="Arial" panose="020B0604020202020204" pitchFamily="34" charset="0"/>
              <a:defRPr sz="1200">
                <a:solidFill>
                  <a:schemeClr val="accent1"/>
                </a:solidFill>
                <a:latin typeface="Helvetica Neue Light"/>
                <a:ea typeface="Helvetica Neue Light"/>
                <a:cs typeface="Helvetica Neue Light"/>
              </a:defRPr>
            </a:lvl3pPr>
            <a:lvl4pPr marL="1600200" indent="-228600">
              <a:spcBef>
                <a:spcPts val="600"/>
              </a:spcBef>
              <a:buFont typeface="Arial" panose="020B0604020202020204" pitchFamily="34" charset="0"/>
              <a:defRPr sz="1000">
                <a:solidFill>
                  <a:schemeClr val="accent1"/>
                </a:solidFill>
                <a:latin typeface="Helvetica Neue Light"/>
                <a:ea typeface="Helvetica Neue Light"/>
                <a:cs typeface="Helvetica Neue Light"/>
              </a:defRPr>
            </a:lvl4pPr>
            <a:lvl5pPr marL="2057400" indent="-228600">
              <a:spcBef>
                <a:spcPct val="20000"/>
              </a:spcBef>
              <a:buFont typeface="Arial" panose="020B0604020202020204" pitchFamily="34" charset="0"/>
              <a:buChar char="»"/>
              <a:defRPr sz="2000">
                <a:solidFill>
                  <a:schemeClr val="accent1"/>
                </a:solidFill>
                <a:latin typeface="Helvetica Neue Light"/>
                <a:ea typeface="Helvetica Neue Light"/>
                <a:cs typeface="Helvetica Neue Light"/>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9pPr>
          </a:lstStyle>
          <a:p>
            <a:pPr marL="285750" indent="-285750" eaLnBrk="1" hangingPunct="1">
              <a:buFont typeface="Arial" panose="020B0604020202020204" pitchFamily="34" charset="0"/>
              <a:buChar char="•"/>
            </a:pPr>
            <a:r>
              <a:rPr lang="en-US" altLang="en-US" sz="1600" dirty="0" smtClean="0">
                <a:latin typeface="Arial" panose="020B0604020202020204" pitchFamily="34" charset="0"/>
                <a:cs typeface="Arial" panose="020B0604020202020204" pitchFamily="34" charset="0"/>
              </a:rPr>
              <a:t>The Act established the Northwest Power Planning Council, which prepares a 20-year Power Plan every five years. </a:t>
            </a:r>
            <a:br>
              <a:rPr lang="en-US" altLang="en-US" sz="1600" dirty="0" smtClean="0">
                <a:latin typeface="Arial" panose="020B0604020202020204" pitchFamily="34" charset="0"/>
                <a:cs typeface="Arial" panose="020B0604020202020204" pitchFamily="34" charset="0"/>
              </a:rPr>
            </a:br>
            <a:endParaRPr lang="en-US" altLang="en-US" sz="1600" dirty="0" smtClean="0">
              <a:latin typeface="Arial" panose="020B0604020202020204" pitchFamily="34" charset="0"/>
              <a:cs typeface="Arial" panose="020B0604020202020204" pitchFamily="34" charset="0"/>
            </a:endParaRPr>
          </a:p>
          <a:p>
            <a:pPr marL="285750" indent="-285750" eaLnBrk="1" hangingPunct="1">
              <a:buFont typeface="Arial" panose="020B0604020202020204" pitchFamily="34" charset="0"/>
              <a:buChar char="•"/>
            </a:pPr>
            <a:r>
              <a:rPr lang="en-US" altLang="en-US" sz="1600" dirty="0" smtClean="0">
                <a:latin typeface="Arial" panose="020B0604020202020204" pitchFamily="34" charset="0"/>
                <a:cs typeface="Arial" panose="020B0604020202020204" pitchFamily="34" charset="0"/>
              </a:rPr>
              <a:t>The Power Plan identifies the best mix of resources, including conservation, to meet Northwest power needs, based on total resource cost. </a:t>
            </a:r>
          </a:p>
          <a:p>
            <a:pPr marL="285750" indent="-285750" eaLnBrk="1" hangingPunct="1">
              <a:buFont typeface="Arial" panose="020B0604020202020204" pitchFamily="34" charset="0"/>
              <a:buChar char="•"/>
            </a:pPr>
            <a:endParaRPr lang="en-US" altLang="en-US" sz="1600" dirty="0" smtClean="0">
              <a:latin typeface="Arial" panose="020B0604020202020204" pitchFamily="34" charset="0"/>
              <a:cs typeface="Arial" panose="020B0604020202020204" pitchFamily="34" charset="0"/>
            </a:endParaRPr>
          </a:p>
          <a:p>
            <a:pPr marL="285750" indent="-285750" eaLnBrk="1" hangingPunct="1">
              <a:buFont typeface="Arial" panose="020B0604020202020204" pitchFamily="34" charset="0"/>
              <a:buChar char="•"/>
            </a:pPr>
            <a:r>
              <a:rPr lang="en-US" altLang="en-US" sz="1600" dirty="0" smtClean="0">
                <a:latin typeface="Arial" panose="020B0604020202020204" pitchFamily="34" charset="0"/>
                <a:cs typeface="Arial" panose="020B0604020202020204" pitchFamily="34" charset="0"/>
              </a:rPr>
              <a:t>The Act directs the Administrator to, “acquire such resources through conservation, implement all such conservation measures…to reduce load, as the Administrator determines are consistent with the plan.”</a:t>
            </a:r>
          </a:p>
          <a:p>
            <a:pPr marL="285750" indent="-285750" eaLnBrk="1" hangingPunct="1">
              <a:buFont typeface="Arial" panose="020B0604020202020204" pitchFamily="34" charset="0"/>
              <a:buChar char="•"/>
            </a:pPr>
            <a:endParaRPr lang="en-US" altLang="en-US" sz="1600" dirty="0" smtClean="0">
              <a:latin typeface="Arial" panose="020B0604020202020204" pitchFamily="34" charset="0"/>
              <a:cs typeface="Arial" panose="020B0604020202020204" pitchFamily="34" charset="0"/>
            </a:endParaRPr>
          </a:p>
          <a:p>
            <a:pPr marL="285750" indent="-285750" eaLnBrk="1" hangingPunct="1">
              <a:buFont typeface="Arial" panose="020B0604020202020204" pitchFamily="34" charset="0"/>
              <a:buChar char="•"/>
            </a:pPr>
            <a:r>
              <a:rPr lang="en-US" altLang="en-US" sz="1600" dirty="0" smtClean="0">
                <a:latin typeface="Arial" panose="020B0604020202020204" pitchFamily="34" charset="0"/>
                <a:cs typeface="Arial" panose="020B0604020202020204" pitchFamily="34" charset="0"/>
              </a:rPr>
              <a:t>As a result, BPA established the Energy Efficiency department to satisfy this statutory obligation. </a:t>
            </a:r>
          </a:p>
          <a:p>
            <a:pPr marL="285750" indent="-285750" eaLnBrk="1" hangingPunct="1">
              <a:buFont typeface="Arial" panose="020B0604020202020204" pitchFamily="34" charset="0"/>
              <a:buChar char="•"/>
            </a:pPr>
            <a:endParaRPr lang="en-US" altLang="en-US" sz="1600" dirty="0" smtClean="0">
              <a:latin typeface="Arial" panose="020B0604020202020204" pitchFamily="34" charset="0"/>
              <a:cs typeface="Arial" panose="020B0604020202020204" pitchFamily="34" charset="0"/>
            </a:endParaRPr>
          </a:p>
          <a:p>
            <a:pPr marL="285750" indent="-285750" eaLnBrk="1" hangingPunct="1">
              <a:buFont typeface="Arial" panose="020B0604020202020204" pitchFamily="34" charset="0"/>
              <a:buChar char="•"/>
            </a:pPr>
            <a:r>
              <a:rPr lang="en-US" altLang="en-US" sz="1600" dirty="0" smtClean="0">
                <a:latin typeface="Arial" panose="020B0604020202020204" pitchFamily="34" charset="0"/>
                <a:cs typeface="Arial" panose="020B0604020202020204" pitchFamily="34" charset="0"/>
              </a:rPr>
              <a:t>For the Seventh Northwest Power Plan, BPA is currently planning to achieve 42% of the regional energy-efficiency target — 588 </a:t>
            </a:r>
            <a:r>
              <a:rPr lang="en-US" altLang="en-US" sz="1600" dirty="0" err="1" smtClean="0">
                <a:latin typeface="Arial" panose="020B0604020202020204" pitchFamily="34" charset="0"/>
                <a:cs typeface="Arial" panose="020B0604020202020204" pitchFamily="34" charset="0"/>
              </a:rPr>
              <a:t>aMW</a:t>
            </a:r>
            <a:r>
              <a:rPr lang="en-US" altLang="en-US" sz="1600" dirty="0" smtClean="0">
                <a:latin typeface="Arial" panose="020B0604020202020204" pitchFamily="34" charset="0"/>
                <a:cs typeface="Arial" panose="020B0604020202020204" pitchFamily="34" charset="0"/>
              </a:rPr>
              <a:t> between 2016 and 2021 — in concert with its public power customers. </a:t>
            </a:r>
            <a:br>
              <a:rPr lang="en-US" altLang="en-US" sz="1600" dirty="0" smtClean="0">
                <a:latin typeface="Arial" panose="020B0604020202020204" pitchFamily="34" charset="0"/>
                <a:cs typeface="Arial" panose="020B0604020202020204" pitchFamily="34" charset="0"/>
              </a:rPr>
            </a:br>
            <a:endParaRPr lang="en-US" altLang="en-US" sz="1600" dirty="0" smtClean="0">
              <a:latin typeface="Arial" panose="020B0604020202020204" pitchFamily="34" charset="0"/>
              <a:cs typeface="Arial" panose="020B0604020202020204" pitchFamily="34" charset="0"/>
            </a:endParaRPr>
          </a:p>
        </p:txBody>
      </p:sp>
      <p:pic>
        <p:nvPicPr>
          <p:cNvPr id="9" name="Picture 9">
            <a:extLst>
              <a:ext uri="{FF2B5EF4-FFF2-40B4-BE49-F238E27FC236}">
                <a16:creationId xmlns:a16="http://schemas.microsoft.com/office/drawing/2014/main" id="{FABD81A5-653C-495E-80A6-981CED50C7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5390" y="2522602"/>
            <a:ext cx="1999692" cy="2719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9">
            <a:extLst>
              <a:ext uri="{FF2B5EF4-FFF2-40B4-BE49-F238E27FC236}">
                <a16:creationId xmlns:a16="http://schemas.microsoft.com/office/drawing/2014/main" id="{6E196225-9AEC-4B83-B29E-4A837BE24C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1761" y="1562986"/>
            <a:ext cx="3022038" cy="79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31008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3D041C2-ADD5-4229-9C5F-96220975C9F6}"/>
              </a:ext>
            </a:extLst>
          </p:cNvPr>
          <p:cNvSpPr txBox="1">
            <a:spLocks/>
          </p:cNvSpPr>
          <p:nvPr/>
        </p:nvSpPr>
        <p:spPr>
          <a:xfrm>
            <a:off x="838200" y="136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dirty="0" smtClean="0">
                <a:latin typeface="Arial" panose="020B0604020202020204" pitchFamily="34" charset="0"/>
                <a:cs typeface="Arial" panose="020B0604020202020204" pitchFamily="34" charset="0"/>
              </a:rPr>
              <a:t>BPA’S ROLE IN ENERGY EFFICIENCY</a:t>
            </a:r>
            <a:endParaRPr lang="en-US" sz="3600" dirty="0">
              <a:latin typeface="Arial" panose="020B0604020202020204" pitchFamily="34" charset="0"/>
              <a:cs typeface="Arial" panose="020B0604020202020204" pitchFamily="34" charset="0"/>
            </a:endParaRPr>
          </a:p>
        </p:txBody>
      </p:sp>
      <p:sp>
        <p:nvSpPr>
          <p:cNvPr id="8" name="Content Placeholder 16">
            <a:extLst>
              <a:ext uri="{FF2B5EF4-FFF2-40B4-BE49-F238E27FC236}">
                <a16:creationId xmlns:a16="http://schemas.microsoft.com/office/drawing/2014/main" id="{B7B3B247-0286-4B99-BCA1-BEE2A0E4B55E}"/>
              </a:ext>
            </a:extLst>
          </p:cNvPr>
          <p:cNvSpPr txBox="1">
            <a:spLocks/>
          </p:cNvSpPr>
          <p:nvPr/>
        </p:nvSpPr>
        <p:spPr>
          <a:xfrm>
            <a:off x="838200" y="1332111"/>
            <a:ext cx="5705475" cy="369332"/>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accent2"/>
                </a:solidFill>
                <a:latin typeface="Helvetica Neue"/>
                <a:ea typeface="+mn-ea"/>
                <a:cs typeface="Helvetica Neue"/>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smtClean="0">
                <a:solidFill>
                  <a:schemeClr val="accent6"/>
                </a:solidFill>
                <a:latin typeface="Arial" panose="020B0604020202020204" pitchFamily="34" charset="0"/>
                <a:ea typeface="SimHei" panose="02010609060101010101" pitchFamily="49" charset="-122"/>
                <a:cs typeface="Arial" panose="020B0604020202020204" pitchFamily="34" charset="0"/>
              </a:rPr>
              <a:t>Roles and Responsibilities</a:t>
            </a:r>
            <a:endParaRPr lang="en-US" altLang="en-US" dirty="0">
              <a:solidFill>
                <a:schemeClr val="accent6"/>
              </a:solidFill>
              <a:latin typeface="Arial" panose="020B0604020202020204" pitchFamily="34" charset="0"/>
              <a:ea typeface="SimHei" panose="02010609060101010101" pitchFamily="49" charset="-122"/>
              <a:cs typeface="Arial" panose="020B0604020202020204" pitchFamily="34" charset="0"/>
            </a:endParaRPr>
          </a:p>
        </p:txBody>
      </p:sp>
      <p:sp>
        <p:nvSpPr>
          <p:cNvPr id="10" name="TextBox 17">
            <a:extLst>
              <a:ext uri="{FF2B5EF4-FFF2-40B4-BE49-F238E27FC236}">
                <a16:creationId xmlns:a16="http://schemas.microsoft.com/office/drawing/2014/main" id="{070833C5-E33C-4F6F-B6A0-2307696450F0}"/>
              </a:ext>
            </a:extLst>
          </p:cNvPr>
          <p:cNvSpPr txBox="1">
            <a:spLocks noChangeArrowheads="1"/>
          </p:cNvSpPr>
          <p:nvPr/>
        </p:nvSpPr>
        <p:spPr bwMode="auto">
          <a:xfrm>
            <a:off x="950912" y="1970363"/>
            <a:ext cx="7374382"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sz="2000">
                <a:solidFill>
                  <a:schemeClr val="accent1"/>
                </a:solidFill>
                <a:latin typeface="Helvetica Neue Light"/>
                <a:ea typeface="Helvetica Neue Light"/>
                <a:cs typeface="Helvetica Neue Light"/>
              </a:defRPr>
            </a:lvl1pPr>
            <a:lvl2pPr marL="742950" indent="-285750">
              <a:spcBef>
                <a:spcPts val="1400"/>
              </a:spcBef>
              <a:buFont typeface="Arial" panose="020B0604020202020204" pitchFamily="34" charset="0"/>
              <a:defRPr sz="1400">
                <a:solidFill>
                  <a:schemeClr val="accent1"/>
                </a:solidFill>
                <a:latin typeface="Helvetica Neue Light"/>
                <a:ea typeface="Helvetica Neue Light"/>
                <a:cs typeface="Helvetica Neue Light"/>
              </a:defRPr>
            </a:lvl2pPr>
            <a:lvl3pPr marL="1143000" indent="-228600">
              <a:spcBef>
                <a:spcPts val="1200"/>
              </a:spcBef>
              <a:buFont typeface="Arial" panose="020B0604020202020204" pitchFamily="34" charset="0"/>
              <a:defRPr sz="1200">
                <a:solidFill>
                  <a:schemeClr val="accent1"/>
                </a:solidFill>
                <a:latin typeface="Helvetica Neue Light"/>
                <a:ea typeface="Helvetica Neue Light"/>
                <a:cs typeface="Helvetica Neue Light"/>
              </a:defRPr>
            </a:lvl3pPr>
            <a:lvl4pPr marL="1600200" indent="-228600">
              <a:spcBef>
                <a:spcPts val="600"/>
              </a:spcBef>
              <a:buFont typeface="Arial" panose="020B0604020202020204" pitchFamily="34" charset="0"/>
              <a:defRPr sz="1000">
                <a:solidFill>
                  <a:schemeClr val="accent1"/>
                </a:solidFill>
                <a:latin typeface="Helvetica Neue Light"/>
                <a:ea typeface="Helvetica Neue Light"/>
                <a:cs typeface="Helvetica Neue Light"/>
              </a:defRPr>
            </a:lvl4pPr>
            <a:lvl5pPr marL="2057400" indent="-228600">
              <a:spcBef>
                <a:spcPct val="20000"/>
              </a:spcBef>
              <a:buFont typeface="Arial" panose="020B0604020202020204" pitchFamily="34" charset="0"/>
              <a:buChar char="»"/>
              <a:defRPr sz="2000">
                <a:solidFill>
                  <a:schemeClr val="accent1"/>
                </a:solidFill>
                <a:latin typeface="Helvetica Neue Light"/>
                <a:ea typeface="Helvetica Neue Light"/>
                <a:cs typeface="Helvetica Neue Light"/>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9pPr>
          </a:lstStyle>
          <a:p>
            <a:pPr marL="285750" indent="-285750" eaLnBrk="1" hangingPunct="1">
              <a:buFont typeface="Arial" panose="020B0604020202020204" pitchFamily="34" charset="0"/>
              <a:buChar char="•"/>
            </a:pPr>
            <a:r>
              <a:rPr lang="en-US" altLang="en-US" sz="1600" dirty="0" smtClean="0">
                <a:latin typeface="Arial" panose="020B0604020202020204" pitchFamily="34" charset="0"/>
                <a:cs typeface="Arial" panose="020B0604020202020204" pitchFamily="34" charset="0"/>
              </a:rPr>
              <a:t>Conducts a public process to establish a framework for BPA and the public utilities to acquire cost-effective energy efficiency in the Pacific Northwest.</a:t>
            </a:r>
            <a:br>
              <a:rPr lang="en-US" altLang="en-US" sz="1600" dirty="0" smtClean="0">
                <a:latin typeface="Arial" panose="020B0604020202020204" pitchFamily="34" charset="0"/>
                <a:cs typeface="Arial" panose="020B0604020202020204" pitchFamily="34" charset="0"/>
              </a:rPr>
            </a:br>
            <a:endParaRPr lang="en-US" altLang="en-US" sz="1600" dirty="0" smtClean="0">
              <a:latin typeface="Arial" panose="020B0604020202020204" pitchFamily="34" charset="0"/>
              <a:cs typeface="Arial" panose="020B0604020202020204" pitchFamily="34" charset="0"/>
            </a:endParaRPr>
          </a:p>
          <a:p>
            <a:pPr marL="285750" indent="-285750" eaLnBrk="1" hangingPunct="1">
              <a:buFont typeface="Arial" panose="020B0604020202020204" pitchFamily="34" charset="0"/>
              <a:buChar char="•"/>
            </a:pPr>
            <a:r>
              <a:rPr lang="en-US" altLang="en-US" sz="1600" dirty="0" smtClean="0">
                <a:latin typeface="Arial" panose="020B0604020202020204" pitchFamily="34" charset="0"/>
                <a:cs typeface="Arial" panose="020B0604020202020204" pitchFamily="34" charset="0"/>
              </a:rPr>
              <a:t>Guides the delivery of opportunities and programs, and provides the necessary tools, technical support and financial resources to our utility customers. </a:t>
            </a:r>
            <a:br>
              <a:rPr lang="en-US" altLang="en-US" sz="1600" dirty="0" smtClean="0">
                <a:latin typeface="Arial" panose="020B0604020202020204" pitchFamily="34" charset="0"/>
                <a:cs typeface="Arial" panose="020B0604020202020204" pitchFamily="34" charset="0"/>
              </a:rPr>
            </a:br>
            <a:endParaRPr lang="en-US" altLang="en-US" sz="1600" dirty="0" smtClean="0">
              <a:latin typeface="Arial" panose="020B0604020202020204" pitchFamily="34" charset="0"/>
              <a:cs typeface="Arial" panose="020B0604020202020204" pitchFamily="34" charset="0"/>
            </a:endParaRPr>
          </a:p>
          <a:p>
            <a:pPr marL="285750" indent="-285750" eaLnBrk="1" hangingPunct="1">
              <a:buFont typeface="Arial" panose="020B0604020202020204" pitchFamily="34" charset="0"/>
              <a:buChar char="•"/>
            </a:pPr>
            <a:r>
              <a:rPr lang="en-US" altLang="en-US" sz="1600" dirty="0" smtClean="0">
                <a:latin typeface="Arial" panose="020B0604020202020204" pitchFamily="34" charset="0"/>
                <a:cs typeface="Arial" panose="020B0604020202020204" pitchFamily="34" charset="0"/>
              </a:rPr>
              <a:t>Promotes energy efficiency, renewable resources, and new and emerging technologies through numerous channels, including programmatic efforts, market transformation and non-programmatic savings. </a:t>
            </a:r>
          </a:p>
          <a:p>
            <a:pPr eaLnBrk="1" hangingPunct="1"/>
            <a:endParaRPr lang="en-US" altLang="en-US" sz="1600" dirty="0" smtClean="0">
              <a:latin typeface="Arial" panose="020B0604020202020204" pitchFamily="34" charset="0"/>
              <a:cs typeface="Arial" panose="020B0604020202020204" pitchFamily="34" charset="0"/>
            </a:endParaRPr>
          </a:p>
          <a:p>
            <a:pPr marL="285750" indent="-285750" eaLnBrk="1" hangingPunct="1">
              <a:buFont typeface="Arial" panose="020B0604020202020204" pitchFamily="34" charset="0"/>
              <a:buChar char="•"/>
            </a:pPr>
            <a:r>
              <a:rPr lang="en-US" altLang="en-US" sz="1600" dirty="0" smtClean="0">
                <a:latin typeface="Arial" panose="020B0604020202020204" pitchFamily="34" charset="0"/>
                <a:cs typeface="Arial" panose="020B0604020202020204" pitchFamily="34" charset="0"/>
              </a:rPr>
              <a:t>Dedicated to acquiring energy efficiency consistent with sound business principles, and environmental stewardship and accountability. </a:t>
            </a:r>
            <a:br>
              <a:rPr lang="en-US" altLang="en-US" sz="1600" dirty="0" smtClean="0">
                <a:latin typeface="Arial" panose="020B0604020202020204" pitchFamily="34" charset="0"/>
                <a:cs typeface="Arial" panose="020B0604020202020204" pitchFamily="34" charset="0"/>
              </a:rPr>
            </a:br>
            <a:endParaRPr lang="en-US" altLang="en-US" sz="1600" dirty="0" smtClean="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08524EED-0978-4D0B-A87B-0C8CE11CD10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373800" y="1690689"/>
            <a:ext cx="1979999" cy="1784032"/>
          </a:xfrm>
          <a:prstGeom prst="rect">
            <a:avLst/>
          </a:prstGeom>
        </p:spPr>
      </p:pic>
    </p:spTree>
    <p:extLst>
      <p:ext uri="{BB962C8B-B14F-4D97-AF65-F5344CB8AC3E}">
        <p14:creationId xmlns:p14="http://schemas.microsoft.com/office/powerpoint/2010/main" val="23427821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C3197DEF414847BCFDBBEA0A949DE0" ma:contentTypeVersion="1" ma:contentTypeDescription="Create a new document." ma:contentTypeScope="" ma:versionID="5e70d8f8c1e0b5bfe97bffa460ec2219">
  <xsd:schema xmlns:xsd="http://www.w3.org/2001/XMLSchema" xmlns:xs="http://www.w3.org/2001/XMLSchema" xmlns:p="http://schemas.microsoft.com/office/2006/metadata/properties" xmlns:ns1="http://schemas.microsoft.com/sharepoint/v3" targetNamespace="http://schemas.microsoft.com/office/2006/metadata/properties" ma:root="true" ma:fieldsID="6f9746fe128b0ca74698fd9d7c13d39e"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A6E06B3D-2D99-439E-88C1-775A33D42BF1}"/>
</file>

<file path=customXml/itemProps2.xml><?xml version="1.0" encoding="utf-8"?>
<ds:datastoreItem xmlns:ds="http://schemas.openxmlformats.org/officeDocument/2006/customXml" ds:itemID="{1ED34E6A-0071-4836-BA28-2EAA40761FED}"/>
</file>

<file path=customXml/itemProps3.xml><?xml version="1.0" encoding="utf-8"?>
<ds:datastoreItem xmlns:ds="http://schemas.openxmlformats.org/officeDocument/2006/customXml" ds:itemID="{ED763439-F091-4BAE-BF30-6692FB047A49}"/>
</file>

<file path=docProps/app.xml><?xml version="1.0" encoding="utf-8"?>
<Properties xmlns="http://schemas.openxmlformats.org/officeDocument/2006/extended-properties" xmlns:vt="http://schemas.openxmlformats.org/officeDocument/2006/docPropsVTypes">
  <TotalTime>5481</TotalTime>
  <Words>941</Words>
  <Application>Microsoft Office PowerPoint</Application>
  <PresentationFormat>Widescreen</PresentationFormat>
  <Paragraphs>104</Paragraphs>
  <Slides>48</Slides>
  <Notes>3</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6" baseType="lpstr">
      <vt:lpstr>Arial</vt:lpstr>
      <vt:lpstr>Calibri</vt:lpstr>
      <vt:lpstr>Calibri Light</vt:lpstr>
      <vt:lpstr>Helvetica Neue</vt:lpstr>
      <vt:lpstr>Helvetica Neue Light</vt:lpstr>
      <vt:lpstr>SimHei</vt:lpstr>
      <vt:lpstr>Office Theme</vt:lpstr>
      <vt:lpstr>Acrobat Document</vt:lpstr>
      <vt:lpstr>PowerPoint Presentation</vt:lpstr>
      <vt:lpstr>PowerPoint Presentation</vt:lpstr>
      <vt:lpstr>BPA Service Territory</vt:lpstr>
      <vt:lpstr>THE BASICS OF ENERGY EFFICIENCY</vt:lpstr>
      <vt:lpstr>THE VALUE OF ENERGY EFFICIENCY</vt:lpstr>
      <vt:lpstr>BENEFITS OF ENERGY EFFICIENCY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Marketing Materials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www.bpa.gov/energyefficiency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Gross</dc:creator>
  <cp:lastModifiedBy>Rector,William Eric (BPA) - FL-2</cp:lastModifiedBy>
  <cp:revision>47</cp:revision>
  <dcterms:created xsi:type="dcterms:W3CDTF">2020-02-24T22:06:41Z</dcterms:created>
  <dcterms:modified xsi:type="dcterms:W3CDTF">2020-03-24T18:28:16Z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0x010100F6C3197DEF414847BCFDBBEA0A949DE0</vt:lpwstr>
  </property>
</Properties>
</file>