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4"/>
  </p:sldMasterIdLst>
  <p:notesMasterIdLst>
    <p:notesMasterId r:id="rId36"/>
  </p:notesMasterIdLst>
  <p:sldIdLst>
    <p:sldId id="327" r:id="rId5"/>
    <p:sldId id="290" r:id="rId6"/>
    <p:sldId id="328" r:id="rId7"/>
    <p:sldId id="330" r:id="rId8"/>
    <p:sldId id="338" r:id="rId9"/>
    <p:sldId id="339" r:id="rId10"/>
    <p:sldId id="363" r:id="rId11"/>
    <p:sldId id="340" r:id="rId12"/>
    <p:sldId id="334" r:id="rId13"/>
    <p:sldId id="369" r:id="rId14"/>
    <p:sldId id="341" r:id="rId15"/>
    <p:sldId id="343" r:id="rId16"/>
    <p:sldId id="337" r:id="rId17"/>
    <p:sldId id="368" r:id="rId18"/>
    <p:sldId id="344" r:id="rId19"/>
    <p:sldId id="345" r:id="rId20"/>
    <p:sldId id="346" r:id="rId21"/>
    <p:sldId id="347" r:id="rId22"/>
    <p:sldId id="348" r:id="rId23"/>
    <p:sldId id="335" r:id="rId24"/>
    <p:sldId id="349" r:id="rId25"/>
    <p:sldId id="350" r:id="rId26"/>
    <p:sldId id="351" r:id="rId27"/>
    <p:sldId id="336" r:id="rId28"/>
    <p:sldId id="352" r:id="rId29"/>
    <p:sldId id="353" r:id="rId30"/>
    <p:sldId id="354" r:id="rId31"/>
    <p:sldId id="355" r:id="rId32"/>
    <p:sldId id="362" r:id="rId33"/>
    <p:sldId id="370" r:id="rId34"/>
    <p:sldId id="361"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onnie Watson" initials="BW" lastIdx="41" clrIdx="0">
    <p:extLst>
      <p:ext uri="{19B8F6BF-5375-455C-9EA6-DF929625EA0E}">
        <p15:presenceInfo xmlns:p15="http://schemas.microsoft.com/office/powerpoint/2012/main" userId="Bonnie Watson" providerId="None"/>
      </p:ext>
    </p:extLst>
  </p:cmAuthor>
  <p:cmAuthor id="2" name="Annaleigh McDonald" initials="AM" lastIdx="5" clrIdx="1">
    <p:extLst>
      <p:ext uri="{19B8F6BF-5375-455C-9EA6-DF929625EA0E}">
        <p15:presenceInfo xmlns:p15="http://schemas.microsoft.com/office/powerpoint/2012/main" userId="Annaleigh McDonald" providerId="None"/>
      </p:ext>
    </p:extLst>
  </p:cmAuthor>
  <p:cmAuthor id="3" name="Rob Carmichael" initials="RC" lastIdx="33" clrIdx="2">
    <p:extLst>
      <p:ext uri="{19B8F6BF-5375-455C-9EA6-DF929625EA0E}">
        <p15:presenceInfo xmlns:p15="http://schemas.microsoft.com/office/powerpoint/2012/main" userId="S::rcarmichael@cadeogroup.com::38a2a619-b8ae-4fcc-9117-3be805115027" providerId="AD"/>
      </p:ext>
    </p:extLst>
  </p:cmAuthor>
  <p:cmAuthor id="4" name="Kate Bushman" initials="KB" lastIdx="5" clrIdx="3">
    <p:extLst>
      <p:ext uri="{19B8F6BF-5375-455C-9EA6-DF929625EA0E}">
        <p15:presenceInfo xmlns:p15="http://schemas.microsoft.com/office/powerpoint/2012/main" userId="da49721e9d3680b2" providerId="Windows Live"/>
      </p:ext>
    </p:extLst>
  </p:cmAuthor>
  <p:cmAuthor id="5" name="Bankroff,Timothy J (CONTR) - PEH-6" initials="BJ(-P" lastIdx="2" clrIdx="4">
    <p:extLst>
      <p:ext uri="{19B8F6BF-5375-455C-9EA6-DF929625EA0E}">
        <p15:presenceInfo xmlns:p15="http://schemas.microsoft.com/office/powerpoint/2012/main" userId="S-1-5-21-2009805145-1601463483-1839490880-22217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1CBECA"/>
    <a:srgbClr val="E04E39"/>
    <a:srgbClr val="C1D82F"/>
    <a:srgbClr val="AF272F"/>
    <a:srgbClr val="000000"/>
    <a:srgbClr val="94A1AE"/>
    <a:srgbClr val="DBE0E4"/>
    <a:srgbClr val="158E9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975" autoAdjust="0"/>
    <p:restoredTop sz="87791" autoAdjust="0"/>
  </p:normalViewPr>
  <p:slideViewPr>
    <p:cSldViewPr snapToGrid="0">
      <p:cViewPr varScale="1">
        <p:scale>
          <a:sx n="83" d="100"/>
          <a:sy n="83" d="100"/>
        </p:scale>
        <p:origin x="542" y="77"/>
      </p:cViewPr>
      <p:guideLst/>
    </p:cSldViewPr>
  </p:slideViewPr>
  <p:notesTextViewPr>
    <p:cViewPr>
      <p:scale>
        <a:sx n="1" d="1"/>
        <a:sy n="1" d="1"/>
      </p:scale>
      <p:origin x="0" y="0"/>
    </p:cViewPr>
  </p:notesTextViewPr>
  <p:sorterViewPr>
    <p:cViewPr>
      <p:scale>
        <a:sx n="106" d="100"/>
        <a:sy n="106" d="100"/>
      </p:scale>
      <p:origin x="0" y="-786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67494AA-E207-40A3-A009-DBCC74891109}" type="datetimeFigureOut">
              <a:rPr lang="en-US" smtClean="0"/>
              <a:t>10/17/2022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586984F-42B2-44F2-9C75-1EC76BA82D72}" type="slidenum">
              <a:rPr lang="en-US" smtClean="0"/>
              <a:t>‹#›</a:t>
            </a:fld>
            <a:endParaRPr lang="en-US" dirty="0"/>
          </a:p>
        </p:txBody>
      </p:sp>
    </p:spTree>
    <p:extLst>
      <p:ext uri="{BB962C8B-B14F-4D97-AF65-F5344CB8AC3E}">
        <p14:creationId xmlns:p14="http://schemas.microsoft.com/office/powerpoint/2010/main" val="199960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3863" y="704850"/>
            <a:ext cx="6254750" cy="3519488"/>
          </a:xfrm>
        </p:spPr>
      </p:sp>
      <p:sp>
        <p:nvSpPr>
          <p:cNvPr id="3" name="Notes Placeholder 2"/>
          <p:cNvSpPr>
            <a:spLocks noGrp="1"/>
          </p:cNvSpPr>
          <p:nvPr>
            <p:ph type="body" idx="1"/>
          </p:nvPr>
        </p:nvSpPr>
        <p:spPr/>
        <p:txBody>
          <a:bodyPr/>
          <a:lstStyle/>
          <a:p>
            <a:r>
              <a:rPr lang="en-US" dirty="0"/>
              <a:t>Photo by</a:t>
            </a:r>
            <a:r>
              <a:rPr lang="en-US" baseline="0" dirty="0"/>
              <a:t> Katie Moum on Unsplash.com</a:t>
            </a:r>
            <a:endParaRPr lang="en-US" i="1" baseline="0" dirty="0"/>
          </a:p>
        </p:txBody>
      </p:sp>
      <p:sp>
        <p:nvSpPr>
          <p:cNvPr id="4" name="Slide Number Placeholder 3"/>
          <p:cNvSpPr>
            <a:spLocks noGrp="1"/>
          </p:cNvSpPr>
          <p:nvPr>
            <p:ph type="sldNum" sz="quarter" idx="10"/>
          </p:nvPr>
        </p:nvSpPr>
        <p:spPr/>
        <p:txBody>
          <a:bodyPr/>
          <a:lstStyle/>
          <a:p>
            <a:fld id="{7503BD8D-98F6-4FB1-8E6B-CDFB7490A707}" type="slidenum">
              <a:rPr lang="en-US" smtClean="0"/>
              <a:t>1</a:t>
            </a:fld>
            <a:endParaRPr lang="en-US" dirty="0"/>
          </a:p>
        </p:txBody>
      </p:sp>
    </p:spTree>
    <p:extLst>
      <p:ext uri="{BB962C8B-B14F-4D97-AF65-F5344CB8AC3E}">
        <p14:creationId xmlns:p14="http://schemas.microsoft.com/office/powerpoint/2010/main" val="9959235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l" rtl="0" eaLnBrk="1" fontAlgn="ctr" latinLnBrk="0" hangingPunct="1">
              <a:lnSpc>
                <a:spcPct val="125000"/>
              </a:lnSpc>
              <a:spcBef>
                <a:spcPts val="0"/>
              </a:spcBef>
              <a:spcAft>
                <a:spcPts val="0"/>
              </a:spcAft>
            </a:pPr>
            <a:r>
              <a:rPr lang="en-US" sz="1800" b="1" i="0" u="none" strike="noStrike" kern="1200" dirty="0">
                <a:solidFill>
                  <a:srgbClr val="FFFFFF"/>
                </a:solidFill>
                <a:effectLst/>
                <a:latin typeface="Arial" panose="020B0604020202020204" pitchFamily="34" charset="0"/>
              </a:rPr>
              <a:t>Lastly, we need to consider whether the market can be measured from a technical modeling perspective.</a:t>
            </a:r>
          </a:p>
          <a:p>
            <a:pPr marL="0" marR="0" algn="l" rtl="0" eaLnBrk="1" fontAlgn="ctr" latinLnBrk="0" hangingPunct="1">
              <a:lnSpc>
                <a:spcPct val="125000"/>
              </a:lnSpc>
              <a:spcBef>
                <a:spcPts val="0"/>
              </a:spcBef>
              <a:spcAft>
                <a:spcPts val="0"/>
              </a:spcAft>
            </a:pPr>
            <a:endParaRPr lang="en-US" sz="1800" b="0" i="0" u="none" strike="noStrike" dirty="0">
              <a:effectLst/>
              <a:latin typeface="Arial" panose="020B0604020202020204" pitchFamily="34" charset="0"/>
            </a:endParaRPr>
          </a:p>
          <a:p>
            <a:pPr marL="0" marR="0" algn="l" rtl="0" eaLnBrk="1" fontAlgn="ctr" latinLnBrk="0" hangingPunct="1">
              <a:lnSpc>
                <a:spcPct val="125000"/>
              </a:lnSpc>
              <a:spcBef>
                <a:spcPts val="600"/>
              </a:spcBef>
              <a:spcAft>
                <a:spcPts val="600"/>
              </a:spcAft>
            </a:pPr>
            <a:r>
              <a:rPr lang="en-US" sz="1800" b="1" i="0" u="none" strike="noStrike" kern="1200" dirty="0">
                <a:solidFill>
                  <a:srgbClr val="FFFFFF"/>
                </a:solidFill>
                <a:effectLst/>
                <a:latin typeface="Arial" panose="020B0604020202020204" pitchFamily="34" charset="0"/>
              </a:rPr>
              <a:t>Are there market data available and/or do we think we can feasibly acquire the necessary data inputs?</a:t>
            </a:r>
            <a:endParaRPr lang="en-US" sz="1800" b="0" i="0" u="none" strike="noStrike" dirty="0">
              <a:effectLst/>
              <a:latin typeface="Arial" panose="020B0604020202020204" pitchFamily="34" charset="0"/>
            </a:endParaRPr>
          </a:p>
          <a:p>
            <a:pPr marL="0" marR="0" algn="l" rtl="0" eaLnBrk="1" fontAlgn="ctr" latinLnBrk="0" hangingPunct="1">
              <a:lnSpc>
                <a:spcPct val="125000"/>
              </a:lnSpc>
              <a:spcBef>
                <a:spcPts val="600"/>
              </a:spcBef>
              <a:spcAft>
                <a:spcPts val="600"/>
              </a:spcAft>
            </a:pPr>
            <a:r>
              <a:rPr lang="en-US" sz="1800" b="0" i="0" u="none" strike="noStrike" kern="1200" dirty="0">
                <a:solidFill>
                  <a:srgbClr val="000000"/>
                </a:solidFill>
                <a:effectLst/>
                <a:latin typeface="Arial" panose="020B0604020202020204" pitchFamily="34" charset="0"/>
              </a:rPr>
              <a:t>Are there at least three industry market actors that will be providing data so we can use the data without confidentiality issues?</a:t>
            </a:r>
            <a:endParaRPr lang="en-US" sz="1800" b="0" i="0" u="none" strike="noStrike" dirty="0">
              <a:effectLst/>
              <a:latin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0586984F-42B2-44F2-9C75-1EC76BA82D72}" type="slidenum">
              <a:rPr lang="en-US" smtClean="0"/>
              <a:t>12</a:t>
            </a:fld>
            <a:endParaRPr lang="en-US" dirty="0"/>
          </a:p>
        </p:txBody>
      </p:sp>
    </p:spTree>
    <p:extLst>
      <p:ext uri="{BB962C8B-B14F-4D97-AF65-F5344CB8AC3E}">
        <p14:creationId xmlns:p14="http://schemas.microsoft.com/office/powerpoint/2010/main" val="25565531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smtClean="0">
                <a:solidFill>
                  <a:srgbClr val="262626"/>
                </a:solidFill>
                <a:effectLst/>
                <a:latin typeface="Arial" panose="020B0604020202020204" pitchFamily="34" charset="0"/>
                <a:ea typeface="Arial" panose="020B0604020202020204" pitchFamily="34" charset="0"/>
                <a:cs typeface="Times New Roman" panose="02020603050405020304" pitchFamily="18" charset="0"/>
              </a:rPr>
              <a:t>The </a:t>
            </a:r>
            <a:r>
              <a:rPr lang="en-US" sz="1800" dirty="0">
                <a:solidFill>
                  <a:srgbClr val="262626"/>
                </a:solidFill>
                <a:effectLst/>
                <a:latin typeface="Arial" panose="020B0604020202020204" pitchFamily="34" charset="0"/>
                <a:ea typeface="Arial" panose="020B0604020202020204" pitchFamily="34" charset="0"/>
                <a:cs typeface="Times New Roman" panose="02020603050405020304" pitchFamily="18" charset="0"/>
              </a:rPr>
              <a:t>second principle is to be consistent in methods.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solidFill>
                <a:srgbClr val="262626"/>
              </a:solidFill>
              <a:effectLst/>
              <a:latin typeface="Arial" panose="020B0604020202020204" pitchFamily="34" charset="0"/>
              <a:ea typeface="Arial" panose="020B060402020202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0586984F-42B2-44F2-9C75-1EC76BA82D72}" type="slidenum">
              <a:rPr lang="en-US" smtClean="0"/>
              <a:t>13</a:t>
            </a:fld>
            <a:endParaRPr lang="en-US" dirty="0"/>
          </a:p>
        </p:txBody>
      </p:sp>
    </p:spTree>
    <p:extLst>
      <p:ext uri="{BB962C8B-B14F-4D97-AF65-F5344CB8AC3E}">
        <p14:creationId xmlns:p14="http://schemas.microsoft.com/office/powerpoint/2010/main" val="6800681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rgbClr val="262626"/>
                </a:solidFill>
                <a:effectLst/>
                <a:latin typeface="Arial" panose="020B0604020202020204" pitchFamily="34" charset="0"/>
                <a:ea typeface="Arial" panose="020B0604020202020204" pitchFamily="34" charset="0"/>
                <a:cs typeface="Times New Roman" panose="02020603050405020304" pitchFamily="18" charset="0"/>
              </a:rPr>
              <a:t>Momentum Savings require a fundamentally different quantification approach than Programmatic Savings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rgbClr val="262626"/>
              </a:solidFill>
              <a:effectLst/>
              <a:latin typeface="Arial" panose="020B0604020202020204" pitchFamily="34" charset="0"/>
              <a:ea typeface="Arial" panose="020B0604020202020204" pitchFamily="34" charset="0"/>
              <a:cs typeface="Times New Roman" panose="02020603050405020304" pitchFamily="18"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rgbClr val="262626"/>
                </a:solidFill>
                <a:effectLst/>
                <a:latin typeface="Arial" panose="020B0604020202020204" pitchFamily="34" charset="0"/>
                <a:ea typeface="Arial" panose="020B0604020202020204" pitchFamily="34" charset="0"/>
                <a:cs typeface="Times New Roman" panose="02020603050405020304" pitchFamily="18" charset="0"/>
              </a:rPr>
              <a:t>BPA uses a structured research process and follows a consistent analytical framework.</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dirty="0">
              <a:solidFill>
                <a:srgbClr val="262626"/>
              </a:solidFill>
              <a:effectLst/>
              <a:latin typeface="Arial" panose="020B0604020202020204" pitchFamily="34" charset="0"/>
              <a:ea typeface="Arial" panose="020B0604020202020204" pitchFamily="34" charset="0"/>
              <a:cs typeface="Times New Roman" panose="02020603050405020304" pitchFamily="18"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a:solidFill>
                  <a:srgbClr val="262626"/>
                </a:solidFill>
                <a:effectLst/>
                <a:latin typeface="Arial" panose="020B0604020202020204" pitchFamily="34" charset="0"/>
                <a:ea typeface="Arial" panose="020B0604020202020204" pitchFamily="34" charset="0"/>
                <a:cs typeface="Segoe UI" panose="020B0502040204020203" pitchFamily="34" charset="0"/>
              </a:rPr>
              <a:t>For each market of research, BPA conducts five iterative research steps, as shown here. </a:t>
            </a:r>
            <a:endParaRPr lang="en-US" sz="1800" dirty="0">
              <a:solidFill>
                <a:srgbClr val="262626"/>
              </a:solidFill>
              <a:effectLst/>
              <a:latin typeface="Arial" panose="020B0604020202020204" pitchFamily="34" charset="0"/>
              <a:ea typeface="Arial" panose="020B0604020202020204" pitchFamily="34" charset="0"/>
              <a:cs typeface="Times New Roman" panose="02020603050405020304" pitchFamily="18" charset="0"/>
            </a:endParaRP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0" dirty="0">
                <a:solidFill>
                  <a:srgbClr val="273691"/>
                </a:solidFill>
                <a:effectLst/>
                <a:latin typeface="Arial" panose="020B0604020202020204" pitchFamily="34" charset="0"/>
                <a:ea typeface="MS PGothic" panose="020B0600070205080204" pitchFamily="34" charset="-128"/>
                <a:cs typeface="Times New Roman" panose="02020603050405020304" pitchFamily="18" charset="0"/>
              </a:rPr>
              <a:t>Step 1. Characterize the Market</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0" dirty="0">
                <a:solidFill>
                  <a:srgbClr val="273691"/>
                </a:solidFill>
                <a:effectLst/>
                <a:latin typeface="Arial" panose="020B0604020202020204" pitchFamily="34" charset="0"/>
                <a:ea typeface="MS PGothic" panose="020B0600070205080204" pitchFamily="34" charset="-128"/>
                <a:cs typeface="Times New Roman" panose="02020603050405020304" pitchFamily="18" charset="0"/>
              </a:rPr>
              <a:t>Step 2. Develop the </a:t>
            </a:r>
            <a:r>
              <a:rPr lang="en-US" sz="1800" b="0" dirty="0" smtClean="0">
                <a:solidFill>
                  <a:srgbClr val="273691"/>
                </a:solidFill>
                <a:effectLst/>
                <a:latin typeface="Arial" panose="020B0604020202020204" pitchFamily="34" charset="0"/>
                <a:ea typeface="MS PGothic" panose="020B0600070205080204" pitchFamily="34" charset="-128"/>
                <a:cs typeface="Times New Roman" panose="02020603050405020304" pitchFamily="18" charset="0"/>
              </a:rPr>
              <a:t>Modeling Methodology</a:t>
            </a:r>
            <a:endParaRPr lang="en-US" sz="1800" b="0" dirty="0">
              <a:solidFill>
                <a:srgbClr val="273691"/>
              </a:solidFill>
              <a:effectLst/>
              <a:latin typeface="Arial" panose="020B0604020202020204" pitchFamily="34" charset="0"/>
              <a:ea typeface="MS PGothic" panose="020B0600070205080204" pitchFamily="34" charset="-128"/>
              <a:cs typeface="Times New Roman" panose="02020603050405020304" pitchFamily="18" charset="0"/>
            </a:endParaRP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0" dirty="0">
                <a:solidFill>
                  <a:srgbClr val="273691"/>
                </a:solidFill>
                <a:effectLst/>
                <a:latin typeface="Arial" panose="020B0604020202020204" pitchFamily="34" charset="0"/>
                <a:ea typeface="MS PGothic" panose="020B0600070205080204" pitchFamily="34" charset="-128"/>
                <a:cs typeface="Times New Roman" panose="02020603050405020304" pitchFamily="18" charset="0"/>
              </a:rPr>
              <a:t>Step 3. Collect Data</a:t>
            </a:r>
          </a:p>
          <a:p>
            <a:pPr marL="742950" lvl="1" indent="-285750">
              <a:buFont typeface="Arial" panose="020B0604020202020204" pitchFamily="34" charset="0"/>
              <a:buChar char="•"/>
            </a:pPr>
            <a:r>
              <a:rPr lang="en-US" sz="1800" dirty="0">
                <a:solidFill>
                  <a:srgbClr val="262626"/>
                </a:solidFill>
                <a:effectLst/>
                <a:latin typeface="Arial" panose="020B0604020202020204" pitchFamily="34" charset="0"/>
                <a:ea typeface="Arial" panose="020B0604020202020204" pitchFamily="34" charset="0"/>
                <a:cs typeface="Times New Roman" panose="02020603050405020304" pitchFamily="18" charset="0"/>
              </a:rPr>
              <a:t>Step 4. Calculate </a:t>
            </a:r>
            <a:r>
              <a:rPr lang="en-US" sz="1800" dirty="0" smtClean="0">
                <a:solidFill>
                  <a:srgbClr val="262626"/>
                </a:solidFill>
                <a:effectLst/>
                <a:latin typeface="Arial" panose="020B0604020202020204" pitchFamily="34" charset="0"/>
                <a:ea typeface="Arial" panose="020B0604020202020204" pitchFamily="34" charset="0"/>
                <a:cs typeface="Times New Roman" panose="02020603050405020304" pitchFamily="18" charset="0"/>
              </a:rPr>
              <a:t>Savings</a:t>
            </a:r>
            <a:endParaRPr lang="en-US" sz="1800" dirty="0">
              <a:solidFill>
                <a:srgbClr val="262626"/>
              </a:solidFill>
              <a:effectLst/>
              <a:latin typeface="Arial" panose="020B0604020202020204" pitchFamily="34" charset="0"/>
              <a:ea typeface="Arial" panose="020B0604020202020204" pitchFamily="34" charset="0"/>
              <a:cs typeface="Times New Roman" panose="02020603050405020304" pitchFamily="18" charset="0"/>
            </a:endParaRPr>
          </a:p>
          <a:p>
            <a:pPr marL="742950" lvl="1" indent="-285750">
              <a:buFont typeface="Arial" panose="020B0604020202020204" pitchFamily="34" charset="0"/>
              <a:buChar char="•"/>
            </a:pPr>
            <a:r>
              <a:rPr lang="en-US" sz="1800" dirty="0">
                <a:solidFill>
                  <a:srgbClr val="262626"/>
                </a:solidFill>
                <a:effectLst/>
                <a:latin typeface="Arial" panose="020B0604020202020204" pitchFamily="34" charset="0"/>
                <a:ea typeface="Arial" panose="020B0604020202020204" pitchFamily="34" charset="0"/>
                <a:cs typeface="Times New Roman" panose="02020603050405020304" pitchFamily="18" charset="0"/>
              </a:rPr>
              <a:t>Step 5. Conduct Ongoing Research and Update the Market Model</a:t>
            </a:r>
          </a:p>
          <a:p>
            <a:pPr marL="742950" lvl="1" indent="-285750">
              <a:buFont typeface="Arial" panose="020B0604020202020204" pitchFamily="34" charset="0"/>
              <a:buChar char="•"/>
            </a:pPr>
            <a:endParaRPr lang="en-US" sz="1800" dirty="0">
              <a:solidFill>
                <a:srgbClr val="262626"/>
              </a:solidFill>
              <a:effectLst/>
              <a:latin typeface="Arial" panose="020B0604020202020204" pitchFamily="34" charset="0"/>
              <a:ea typeface="Arial" panose="020B0604020202020204" pitchFamily="34" charset="0"/>
              <a:cs typeface="Times New Roman" panose="02020603050405020304" pitchFamily="18" charset="0"/>
            </a:endParaRPr>
          </a:p>
          <a:p>
            <a:pPr marL="285750" lvl="0" indent="-285750">
              <a:buFont typeface="Arial" panose="020B0604020202020204" pitchFamily="34" charset="0"/>
              <a:buChar char="•"/>
            </a:pPr>
            <a:r>
              <a:rPr lang="en-US" sz="1800" dirty="0">
                <a:solidFill>
                  <a:srgbClr val="262626"/>
                </a:solidFill>
                <a:effectLst/>
                <a:latin typeface="Arial" panose="020B0604020202020204" pitchFamily="34" charset="0"/>
                <a:ea typeface="Arial" panose="020B0604020202020204" pitchFamily="34" charset="0"/>
                <a:cs typeface="Times New Roman" panose="02020603050405020304" pitchFamily="18" charset="0"/>
              </a:rPr>
              <a:t>I’m going to discuss each of these over next 5 slides. </a:t>
            </a:r>
          </a:p>
        </p:txBody>
      </p:sp>
      <p:sp>
        <p:nvSpPr>
          <p:cNvPr id="4" name="Slide Number Placeholder 3"/>
          <p:cNvSpPr>
            <a:spLocks noGrp="1"/>
          </p:cNvSpPr>
          <p:nvPr>
            <p:ph type="sldNum" sz="quarter" idx="5"/>
          </p:nvPr>
        </p:nvSpPr>
        <p:spPr/>
        <p:txBody>
          <a:bodyPr/>
          <a:lstStyle/>
          <a:p>
            <a:fld id="{0586984F-42B2-44F2-9C75-1EC76BA82D72}" type="slidenum">
              <a:rPr lang="en-US" smtClean="0"/>
              <a:t>14</a:t>
            </a:fld>
            <a:endParaRPr lang="en-US" dirty="0"/>
          </a:p>
        </p:txBody>
      </p:sp>
    </p:spTree>
    <p:extLst>
      <p:ext uri="{BB962C8B-B14F-4D97-AF65-F5344CB8AC3E}">
        <p14:creationId xmlns:p14="http://schemas.microsoft.com/office/powerpoint/2010/main" val="300002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a:solidFill>
                  <a:srgbClr val="262626"/>
                </a:solidFill>
                <a:effectLst/>
                <a:latin typeface="Arial" panose="020B0604020202020204" pitchFamily="34" charset="0"/>
                <a:ea typeface="Arial" panose="020B0604020202020204" pitchFamily="34" charset="0"/>
                <a:cs typeface="Segoe UI" panose="020B0502040204020203" pitchFamily="34" charset="0"/>
              </a:rPr>
              <a:t>The first step BPA pursues in building a market model is characterizing the market.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a:solidFill>
                  <a:srgbClr val="262626"/>
                </a:solidFill>
                <a:effectLst/>
                <a:latin typeface="Arial" panose="020B0604020202020204" pitchFamily="34" charset="0"/>
                <a:ea typeface="Arial" panose="020B0604020202020204" pitchFamily="34" charset="0"/>
                <a:cs typeface="Segoe UI" panose="020B0502040204020203" pitchFamily="34" charset="0"/>
              </a:rPr>
              <a:t>BPA must understand how products move through the market to end-users and identify the data sources to estimate changes in the market.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a:solidFill>
                  <a:srgbClr val="262626"/>
                </a:solidFill>
                <a:effectLst/>
                <a:latin typeface="Arial" panose="020B0604020202020204" pitchFamily="34" charset="0"/>
                <a:ea typeface="Arial" panose="020B0604020202020204" pitchFamily="34" charset="0"/>
                <a:cs typeface="Segoe UI" panose="020B0502040204020203" pitchFamily="34" charset="0"/>
              </a:rPr>
              <a:t>Each market contains unique supply channels that represent opportunities for data collection.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a:solidFill>
                  <a:srgbClr val="262626"/>
                </a:solidFill>
                <a:effectLst/>
                <a:latin typeface="Arial" panose="020B0604020202020204" pitchFamily="34" charset="0"/>
                <a:ea typeface="Arial" panose="020B0604020202020204" pitchFamily="34" charset="0"/>
                <a:cs typeface="Segoe UI" panose="020B0502040204020203" pitchFamily="34" charset="0"/>
              </a:rPr>
              <a:t>Market characterization includes literature reviews, interviews with the market actors, attendance at industry trade shows, and in-depth discussions with subject matter experts to conduct a detailed analysis of supply chain, data availability, and market drivers.</a:t>
            </a:r>
            <a:endParaRPr lang="en-US" sz="1800" dirty="0">
              <a:solidFill>
                <a:srgbClr val="262626"/>
              </a:solidFill>
              <a:effectLst/>
              <a:latin typeface="Arial" panose="020B0604020202020204" pitchFamily="34" charset="0"/>
              <a:ea typeface="Arial" panose="020B060402020202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0586984F-42B2-44F2-9C75-1EC76BA82D72}" type="slidenum">
              <a:rPr lang="en-US" smtClean="0"/>
              <a:t>15</a:t>
            </a:fld>
            <a:endParaRPr lang="en-US" dirty="0"/>
          </a:p>
        </p:txBody>
      </p:sp>
    </p:spTree>
    <p:extLst>
      <p:ext uri="{BB962C8B-B14F-4D97-AF65-F5344CB8AC3E}">
        <p14:creationId xmlns:p14="http://schemas.microsoft.com/office/powerpoint/2010/main" val="38192181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l">
              <a:lnSpc>
                <a:spcPct val="125000"/>
              </a:lnSpc>
              <a:spcBef>
                <a:spcPts val="0"/>
              </a:spcBef>
              <a:spcAft>
                <a:spcPts val="1200"/>
              </a:spcAft>
            </a:pPr>
            <a:r>
              <a:rPr lang="en-US" sz="1800" dirty="0">
                <a:solidFill>
                  <a:srgbClr val="262626"/>
                </a:solidFill>
                <a:effectLst/>
                <a:latin typeface="Arial" panose="020B0604020202020204" pitchFamily="34" charset="0"/>
                <a:ea typeface="Arial" panose="020B0604020202020204" pitchFamily="34" charset="0"/>
                <a:cs typeface="Segoe UI" panose="020B0502040204020203" pitchFamily="34" charset="0"/>
              </a:rPr>
              <a:t>In the next step, BPA builds on the market characterization by drafting a written methodology for quantifying </a:t>
            </a:r>
            <a:r>
              <a:rPr lang="en-US" sz="1800" dirty="0" smtClean="0">
                <a:solidFill>
                  <a:srgbClr val="262626"/>
                </a:solidFill>
                <a:effectLst/>
                <a:latin typeface="Arial" panose="020B0604020202020204" pitchFamily="34" charset="0"/>
                <a:ea typeface="Arial" panose="020B0604020202020204" pitchFamily="34" charset="0"/>
                <a:cs typeface="Segoe UI" panose="020B0502040204020203" pitchFamily="34" charset="0"/>
              </a:rPr>
              <a:t>savings </a:t>
            </a:r>
            <a:r>
              <a:rPr lang="en-US" sz="1800" u="sng" dirty="0">
                <a:solidFill>
                  <a:srgbClr val="262626"/>
                </a:solidFill>
                <a:effectLst/>
                <a:latin typeface="Arial" panose="020B0604020202020204" pitchFamily="34" charset="0"/>
                <a:ea typeface="Arial" panose="020B0604020202020204" pitchFamily="34" charset="0"/>
                <a:cs typeface="Segoe UI" panose="020B0502040204020203" pitchFamily="34" charset="0"/>
              </a:rPr>
              <a:t>before building the market model</a:t>
            </a:r>
            <a:r>
              <a:rPr lang="en-US" sz="1800" dirty="0">
                <a:solidFill>
                  <a:srgbClr val="262626"/>
                </a:solidFill>
                <a:effectLst/>
                <a:latin typeface="Arial" panose="020B0604020202020204" pitchFamily="34" charset="0"/>
                <a:ea typeface="Arial" panose="020B0604020202020204" pitchFamily="34" charset="0"/>
                <a:cs typeface="Segoe UI" panose="020B0502040204020203" pitchFamily="34" charset="0"/>
              </a:rPr>
              <a:t>. </a:t>
            </a:r>
            <a:endParaRPr lang="en-US" sz="1800" dirty="0" smtClean="0">
              <a:solidFill>
                <a:srgbClr val="262626"/>
              </a:solidFill>
              <a:effectLst/>
              <a:latin typeface="Arial" panose="020B0604020202020204" pitchFamily="34" charset="0"/>
              <a:ea typeface="Arial" panose="020B0604020202020204" pitchFamily="34" charset="0"/>
              <a:cs typeface="Segoe UI" panose="020B0502040204020203" pitchFamily="34" charset="0"/>
            </a:endParaRPr>
          </a:p>
          <a:p>
            <a:pPr marL="0" marR="0" algn="l">
              <a:lnSpc>
                <a:spcPct val="125000"/>
              </a:lnSpc>
              <a:spcBef>
                <a:spcPts val="0"/>
              </a:spcBef>
              <a:spcAft>
                <a:spcPts val="1200"/>
              </a:spcAft>
            </a:pPr>
            <a:endParaRPr lang="en-US" sz="1800" dirty="0">
              <a:solidFill>
                <a:srgbClr val="262626"/>
              </a:solidFill>
              <a:effectLst/>
              <a:latin typeface="Arial" panose="020B0604020202020204" pitchFamily="34" charset="0"/>
              <a:ea typeface="Arial" panose="020B0604020202020204" pitchFamily="34" charset="0"/>
              <a:cs typeface="Segoe UI" panose="020B0502040204020203" pitchFamily="34" charset="0"/>
            </a:endParaRPr>
          </a:p>
          <a:p>
            <a:pPr marL="0" marR="0" algn="l">
              <a:lnSpc>
                <a:spcPct val="125000"/>
              </a:lnSpc>
              <a:spcBef>
                <a:spcPts val="0"/>
              </a:spcBef>
              <a:spcAft>
                <a:spcPts val="1200"/>
              </a:spcAft>
            </a:pPr>
            <a:r>
              <a:rPr lang="en-US" sz="1800" dirty="0">
                <a:solidFill>
                  <a:srgbClr val="262626"/>
                </a:solidFill>
                <a:effectLst/>
                <a:latin typeface="Arial" panose="020B0604020202020204" pitchFamily="34" charset="0"/>
                <a:ea typeface="Arial" panose="020B0604020202020204" pitchFamily="34" charset="0"/>
                <a:cs typeface="Segoe UI" panose="020B0502040204020203" pitchFamily="34" charset="0"/>
              </a:rPr>
              <a:t>The draft methodology describes how the research team will address four key questions, BPA’s “Four Question Framework, which are consistent for all markets. They are:</a:t>
            </a:r>
          </a:p>
          <a:p>
            <a:pPr marL="0" marR="0" algn="l">
              <a:lnSpc>
                <a:spcPct val="125000"/>
              </a:lnSpc>
              <a:spcBef>
                <a:spcPts val="0"/>
              </a:spcBef>
              <a:spcAft>
                <a:spcPts val="1200"/>
              </a:spcAft>
            </a:pPr>
            <a:endParaRPr lang="en-US" sz="1800" dirty="0">
              <a:solidFill>
                <a:srgbClr val="262626"/>
              </a:solidFill>
              <a:effectLst/>
              <a:latin typeface="Arial" panose="020B0604020202020204" pitchFamily="34" charset="0"/>
              <a:ea typeface="Arial" panose="020B0604020202020204" pitchFamily="34" charset="0"/>
              <a:cs typeface="Times New Roman" panose="02020603050405020304" pitchFamily="18" charset="0"/>
            </a:endParaRPr>
          </a:p>
          <a:p>
            <a:pPr marL="342900" marR="0" lvl="0" indent="-342900" algn="l">
              <a:lnSpc>
                <a:spcPct val="125000"/>
              </a:lnSpc>
              <a:spcBef>
                <a:spcPts val="0"/>
              </a:spcBef>
              <a:spcAft>
                <a:spcPts val="0"/>
              </a:spcAft>
              <a:buFont typeface="Symbol" panose="05050102010706020507" pitchFamily="18" charset="2"/>
              <a:buChar char=""/>
            </a:pPr>
            <a:r>
              <a:rPr lang="en-US" sz="1800" b="1" dirty="0">
                <a:solidFill>
                  <a:srgbClr val="262626"/>
                </a:solidFill>
                <a:effectLst/>
                <a:latin typeface="Arial" panose="020B0604020202020204" pitchFamily="34" charset="0"/>
                <a:ea typeface="Arial" panose="020B0604020202020204" pitchFamily="34" charset="0"/>
                <a:cs typeface="Times New Roman" panose="02020603050405020304" pitchFamily="18" charset="0"/>
              </a:rPr>
              <a:t>Question 1: What is the market? </a:t>
            </a:r>
            <a:r>
              <a:rPr lang="en-US" sz="1800" dirty="0">
                <a:solidFill>
                  <a:srgbClr val="262626"/>
                </a:solidFill>
                <a:effectLst/>
                <a:latin typeface="Arial" panose="020B0604020202020204" pitchFamily="34" charset="0"/>
                <a:ea typeface="Arial" panose="020B0604020202020204" pitchFamily="34" charset="0"/>
                <a:cs typeface="Times New Roman" panose="02020603050405020304" pitchFamily="18" charset="0"/>
              </a:rPr>
              <a:t>This question defines the scope of the market model.</a:t>
            </a:r>
          </a:p>
          <a:p>
            <a:pPr marL="342900" marR="0" lvl="0" indent="-342900" algn="l">
              <a:lnSpc>
                <a:spcPct val="125000"/>
              </a:lnSpc>
              <a:spcBef>
                <a:spcPts val="0"/>
              </a:spcBef>
              <a:spcAft>
                <a:spcPts val="0"/>
              </a:spcAft>
              <a:buFont typeface="Symbol" panose="05050102010706020507" pitchFamily="18" charset="2"/>
              <a:buChar char=""/>
            </a:pPr>
            <a:r>
              <a:rPr lang="en-US" sz="1800" b="1" dirty="0">
                <a:solidFill>
                  <a:srgbClr val="262626"/>
                </a:solidFill>
                <a:effectLst/>
                <a:latin typeface="Arial" panose="020B0604020202020204" pitchFamily="34" charset="0"/>
                <a:ea typeface="Arial" panose="020B0604020202020204" pitchFamily="34" charset="0"/>
                <a:cs typeface="Times New Roman" panose="02020603050405020304" pitchFamily="18" charset="0"/>
              </a:rPr>
              <a:t>Question 2: How big is the market?</a:t>
            </a:r>
            <a:r>
              <a:rPr lang="en-US" sz="1800" dirty="0">
                <a:solidFill>
                  <a:srgbClr val="262626"/>
                </a:solidFill>
                <a:effectLst/>
                <a:latin typeface="Arial" panose="020B0604020202020204" pitchFamily="34" charset="0"/>
                <a:ea typeface="Arial" panose="020B0604020202020204" pitchFamily="34" charset="0"/>
                <a:cs typeface="Times New Roman" panose="02020603050405020304" pitchFamily="18" charset="0"/>
              </a:rPr>
              <a:t> This question defines the size of the market, typically quantified by number of products entering the market each year.</a:t>
            </a:r>
          </a:p>
          <a:p>
            <a:pPr marL="342900" marR="0" lvl="0" indent="-342900" algn="l">
              <a:lnSpc>
                <a:spcPct val="125000"/>
              </a:lnSpc>
              <a:spcBef>
                <a:spcPts val="0"/>
              </a:spcBef>
              <a:spcAft>
                <a:spcPts val="0"/>
              </a:spcAft>
              <a:buFont typeface="Symbol" panose="05050102010706020507" pitchFamily="18" charset="2"/>
              <a:buChar char=""/>
            </a:pPr>
            <a:r>
              <a:rPr lang="en-US" sz="1800" b="1" dirty="0">
                <a:solidFill>
                  <a:srgbClr val="262626"/>
                </a:solidFill>
                <a:effectLst/>
                <a:latin typeface="Arial" panose="020B0604020202020204" pitchFamily="34" charset="0"/>
                <a:ea typeface="Arial" panose="020B0604020202020204" pitchFamily="34" charset="0"/>
                <a:cs typeface="Times New Roman" panose="02020603050405020304" pitchFamily="18" charset="0"/>
              </a:rPr>
              <a:t>Question 3: What are the total market savings? </a:t>
            </a:r>
            <a:r>
              <a:rPr lang="en-US" sz="1800" dirty="0">
                <a:solidFill>
                  <a:srgbClr val="262626"/>
                </a:solidFill>
                <a:effectLst/>
                <a:latin typeface="Arial" panose="020B0604020202020204" pitchFamily="34" charset="0"/>
                <a:ea typeface="Arial" panose="020B0604020202020204" pitchFamily="34" charset="0"/>
                <a:cs typeface="Times New Roman" panose="02020603050405020304" pitchFamily="18" charset="0"/>
              </a:rPr>
              <a:t>This question defines how the research team will calculate market savings (the difference between the baseline and actual energy consumption estimates) for the products in the stock each year of the analysis period. </a:t>
            </a:r>
          </a:p>
          <a:p>
            <a:pPr marL="342900" marR="0" lvl="0" indent="-342900" algn="l">
              <a:lnSpc>
                <a:spcPct val="125000"/>
              </a:lnSpc>
              <a:spcBef>
                <a:spcPts val="0"/>
              </a:spcBef>
              <a:spcAft>
                <a:spcPts val="1200"/>
              </a:spcAft>
              <a:buFont typeface="Symbol" panose="05050102010706020507" pitchFamily="18" charset="2"/>
              <a:buChar char=""/>
            </a:pPr>
            <a:r>
              <a:rPr lang="en-US" sz="1800" b="1" dirty="0">
                <a:solidFill>
                  <a:srgbClr val="262626"/>
                </a:solidFill>
                <a:effectLst/>
                <a:latin typeface="Arial" panose="020B0604020202020204" pitchFamily="34" charset="0"/>
                <a:ea typeface="Arial" panose="020B0604020202020204" pitchFamily="34" charset="0"/>
                <a:cs typeface="Times New Roman" panose="02020603050405020304" pitchFamily="18" charset="0"/>
              </a:rPr>
              <a:t>Question 4: What are the program savings?</a:t>
            </a:r>
            <a:r>
              <a:rPr lang="en-US" sz="1800" dirty="0">
                <a:solidFill>
                  <a:srgbClr val="262626"/>
                </a:solidFill>
                <a:effectLst/>
                <a:latin typeface="Arial" panose="020B0604020202020204" pitchFamily="34" charset="0"/>
                <a:ea typeface="Arial" panose="020B0604020202020204" pitchFamily="34" charset="0"/>
                <a:cs typeface="Times New Roman" panose="02020603050405020304" pitchFamily="18" charset="0"/>
              </a:rPr>
              <a:t> This question defines how much energy savings utilities reported for the defined market during each year of the analysis period, which BPA subtracts from market savings to calculate Momentum Savings. </a:t>
            </a:r>
          </a:p>
          <a:p>
            <a:endParaRPr lang="en-US" dirty="0"/>
          </a:p>
        </p:txBody>
      </p:sp>
      <p:sp>
        <p:nvSpPr>
          <p:cNvPr id="4" name="Slide Number Placeholder 3"/>
          <p:cNvSpPr>
            <a:spLocks noGrp="1"/>
          </p:cNvSpPr>
          <p:nvPr>
            <p:ph type="sldNum" sz="quarter" idx="5"/>
          </p:nvPr>
        </p:nvSpPr>
        <p:spPr/>
        <p:txBody>
          <a:bodyPr/>
          <a:lstStyle/>
          <a:p>
            <a:fld id="{0586984F-42B2-44F2-9C75-1EC76BA82D72}" type="slidenum">
              <a:rPr lang="en-US" smtClean="0"/>
              <a:t>16</a:t>
            </a:fld>
            <a:endParaRPr lang="en-US" dirty="0"/>
          </a:p>
        </p:txBody>
      </p:sp>
    </p:spTree>
    <p:extLst>
      <p:ext uri="{BB962C8B-B14F-4D97-AF65-F5344CB8AC3E}">
        <p14:creationId xmlns:p14="http://schemas.microsoft.com/office/powerpoint/2010/main" val="7256449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indent="-285750" algn="l">
              <a:lnSpc>
                <a:spcPct val="125000"/>
              </a:lnSpc>
              <a:spcBef>
                <a:spcPts val="0"/>
              </a:spcBef>
              <a:spcAft>
                <a:spcPts val="1200"/>
              </a:spcAft>
              <a:buFont typeface="Arial" panose="020B0604020202020204" pitchFamily="34" charset="0"/>
              <a:buChar char="•"/>
            </a:pPr>
            <a:r>
              <a:rPr lang="en-US" sz="1800" dirty="0">
                <a:solidFill>
                  <a:srgbClr val="262626"/>
                </a:solidFill>
                <a:effectLst/>
                <a:latin typeface="Arial" panose="020B0604020202020204" pitchFamily="34" charset="0"/>
                <a:ea typeface="Arial" panose="020B0604020202020204" pitchFamily="34" charset="0"/>
                <a:cs typeface="Segoe UI" panose="020B0502040204020203" pitchFamily="34" charset="0"/>
              </a:rPr>
              <a:t>With a written and vetted methodology, BPA next collects the data necessary for the model development. </a:t>
            </a:r>
          </a:p>
          <a:p>
            <a:pPr marL="285750" marR="0" lvl="0" indent="-285750" algn="l" defTabSz="914400" rtl="0" eaLnBrk="1" fontAlgn="auto" latinLnBrk="0" hangingPunct="1">
              <a:lnSpc>
                <a:spcPct val="125000"/>
              </a:lnSpc>
              <a:spcBef>
                <a:spcPts val="0"/>
              </a:spcBef>
              <a:spcAft>
                <a:spcPts val="1200"/>
              </a:spcAft>
              <a:buClrTx/>
              <a:buSzTx/>
              <a:buFont typeface="Arial" panose="020B0604020202020204" pitchFamily="34" charset="0"/>
              <a:buChar char="•"/>
              <a:tabLst/>
              <a:defRPr/>
            </a:pPr>
            <a:r>
              <a:rPr lang="en-US" sz="1800" dirty="0">
                <a:solidFill>
                  <a:srgbClr val="262626"/>
                </a:solidFill>
                <a:effectLst/>
                <a:latin typeface="Arial" panose="020B0604020202020204" pitchFamily="34" charset="0"/>
                <a:ea typeface="Arial" panose="020B0604020202020204" pitchFamily="34" charset="0"/>
                <a:cs typeface="Segoe UI" panose="020B0502040204020203" pitchFamily="34" charset="0"/>
              </a:rPr>
              <a:t>BPA uses the market intelligence and data sources gathered during the market characterization phase to collect the most robust, accurate data available. </a:t>
            </a:r>
          </a:p>
          <a:p>
            <a:pPr marL="0" marR="0" algn="l">
              <a:lnSpc>
                <a:spcPct val="125000"/>
              </a:lnSpc>
              <a:spcBef>
                <a:spcPts val="0"/>
              </a:spcBef>
              <a:spcAft>
                <a:spcPts val="1200"/>
              </a:spcAft>
            </a:pPr>
            <a:endParaRPr lang="en-US" sz="1800" dirty="0">
              <a:solidFill>
                <a:srgbClr val="262626"/>
              </a:solidFill>
              <a:effectLst/>
              <a:latin typeface="Arial" panose="020B0604020202020204" pitchFamily="34" charset="0"/>
              <a:ea typeface="Arial" panose="020B0604020202020204" pitchFamily="34" charset="0"/>
              <a:cs typeface="Segoe UI" panose="020B0502040204020203" pitchFamily="34" charset="0"/>
            </a:endParaRPr>
          </a:p>
          <a:p>
            <a:pPr marL="285750" marR="0" indent="-285750" algn="l">
              <a:lnSpc>
                <a:spcPct val="125000"/>
              </a:lnSpc>
              <a:spcBef>
                <a:spcPts val="0"/>
              </a:spcBef>
              <a:spcAft>
                <a:spcPts val="1200"/>
              </a:spcAft>
              <a:buFont typeface="Arial" panose="020B0604020202020204" pitchFamily="34" charset="0"/>
              <a:buChar char="•"/>
            </a:pPr>
            <a:r>
              <a:rPr lang="en-US" sz="1800" dirty="0">
                <a:solidFill>
                  <a:srgbClr val="262626"/>
                </a:solidFill>
                <a:effectLst/>
                <a:latin typeface="Arial" panose="020B0604020202020204" pitchFamily="34" charset="0"/>
                <a:ea typeface="Arial" panose="020B0604020202020204" pitchFamily="34" charset="0"/>
                <a:cs typeface="Segoe UI" panose="020B0502040204020203" pitchFamily="34" charset="0"/>
              </a:rPr>
              <a:t>This market data can include: sales data, shipments data, information about the building or housing stock, and consumption data to estimate how a given market is changing over time, and how much of that change is towards energy efficiency outside of utility programs. </a:t>
            </a:r>
          </a:p>
          <a:p>
            <a:pPr marL="0" marR="0" algn="l">
              <a:lnSpc>
                <a:spcPct val="125000"/>
              </a:lnSpc>
              <a:spcBef>
                <a:spcPts val="0"/>
              </a:spcBef>
              <a:spcAft>
                <a:spcPts val="1200"/>
              </a:spcAft>
            </a:pPr>
            <a:endParaRPr lang="en-US" sz="1800" dirty="0">
              <a:solidFill>
                <a:srgbClr val="262626"/>
              </a:solidFill>
              <a:effectLst/>
              <a:latin typeface="Arial" panose="020B0604020202020204" pitchFamily="34" charset="0"/>
              <a:ea typeface="Arial" panose="020B0604020202020204" pitchFamily="34" charset="0"/>
              <a:cs typeface="Segoe UI" panose="020B0502040204020203" pitchFamily="34" charset="0"/>
            </a:endParaRPr>
          </a:p>
          <a:p>
            <a:pPr marL="285750" marR="0" indent="-285750" algn="l">
              <a:lnSpc>
                <a:spcPct val="125000"/>
              </a:lnSpc>
              <a:spcBef>
                <a:spcPts val="0"/>
              </a:spcBef>
              <a:spcAft>
                <a:spcPts val="1200"/>
              </a:spcAft>
              <a:buFont typeface="Arial" panose="020B0604020202020204" pitchFamily="34" charset="0"/>
              <a:buChar char="•"/>
            </a:pPr>
            <a:r>
              <a:rPr lang="en-US" sz="1800" dirty="0">
                <a:solidFill>
                  <a:srgbClr val="262626"/>
                </a:solidFill>
                <a:effectLst/>
                <a:latin typeface="Arial" panose="020B0604020202020204" pitchFamily="34" charset="0"/>
                <a:ea typeface="Arial" panose="020B0604020202020204" pitchFamily="34" charset="0"/>
                <a:cs typeface="Segoe UI" panose="020B0502040204020203" pitchFamily="34" charset="0"/>
              </a:rPr>
              <a:t>BPA pursues sales and/or shipment data through a variety of mechanisms including wholesale distributors, retailers, and manufacturers. BPA also partners with NEEA to collect and/or share data, when appropriate. </a:t>
            </a:r>
          </a:p>
          <a:p>
            <a:pPr marL="285750" marR="0" indent="-285750" algn="l">
              <a:lnSpc>
                <a:spcPct val="125000"/>
              </a:lnSpc>
              <a:spcBef>
                <a:spcPts val="0"/>
              </a:spcBef>
              <a:spcAft>
                <a:spcPts val="1200"/>
              </a:spcAft>
              <a:buFont typeface="Arial" panose="020B0604020202020204" pitchFamily="34" charset="0"/>
              <a:buChar char="•"/>
            </a:pPr>
            <a:endParaRPr lang="en-US" sz="1800" dirty="0">
              <a:solidFill>
                <a:srgbClr val="262626"/>
              </a:solidFill>
              <a:effectLst/>
              <a:latin typeface="Arial" panose="020B0604020202020204" pitchFamily="34" charset="0"/>
              <a:ea typeface="Arial" panose="020B0604020202020204" pitchFamily="34" charset="0"/>
              <a:cs typeface="Times New Roman" panose="02020603050405020304" pitchFamily="18" charset="0"/>
            </a:endParaRPr>
          </a:p>
          <a:p>
            <a:pPr marL="285750" marR="0" indent="-285750" algn="l">
              <a:lnSpc>
                <a:spcPct val="125000"/>
              </a:lnSpc>
              <a:spcBef>
                <a:spcPts val="0"/>
              </a:spcBef>
              <a:spcAft>
                <a:spcPts val="1200"/>
              </a:spcAft>
              <a:buFont typeface="Arial" panose="020B0604020202020204" pitchFamily="34" charset="0"/>
              <a:buChar char="•"/>
            </a:pPr>
            <a:r>
              <a:rPr lang="en-US" sz="1800" dirty="0">
                <a:solidFill>
                  <a:srgbClr val="262626"/>
                </a:solidFill>
                <a:effectLst/>
                <a:latin typeface="Arial" panose="020B0604020202020204" pitchFamily="34" charset="0"/>
                <a:ea typeface="Arial" panose="020B0604020202020204" pitchFamily="34" charset="0"/>
                <a:cs typeface="Segoe UI" panose="020B0502040204020203" pitchFamily="34" charset="0"/>
              </a:rPr>
              <a:t>Sometimes data is harder than can reasonably be anticipated to come by so BPA employs a “stage gate” prior to building the market model </a:t>
            </a:r>
            <a:r>
              <a:rPr lang="en-US" sz="1800" dirty="0" smtClean="0">
                <a:solidFill>
                  <a:srgbClr val="262626"/>
                </a:solidFill>
                <a:effectLst/>
                <a:latin typeface="Arial" panose="020B0604020202020204" pitchFamily="34" charset="0"/>
                <a:ea typeface="Arial" panose="020B0604020202020204" pitchFamily="34" charset="0"/>
                <a:cs typeface="Segoe UI" panose="020B0502040204020203" pitchFamily="34" charset="0"/>
              </a:rPr>
              <a:t>in Step 4 to </a:t>
            </a:r>
            <a:r>
              <a:rPr lang="en-US" sz="1800" dirty="0">
                <a:solidFill>
                  <a:srgbClr val="262626"/>
                </a:solidFill>
                <a:effectLst/>
                <a:latin typeface="Arial" panose="020B0604020202020204" pitchFamily="34" charset="0"/>
                <a:ea typeface="Arial" panose="020B0604020202020204" pitchFamily="34" charset="0"/>
                <a:cs typeface="Segoe UI" panose="020B0502040204020203" pitchFamily="34" charset="0"/>
              </a:rPr>
              <a:t>consider the findings from characterizing the market, drafting the methodology, and collecting data. </a:t>
            </a:r>
          </a:p>
          <a:p>
            <a:pPr marL="285750" marR="0" indent="-285750" algn="l">
              <a:lnSpc>
                <a:spcPct val="125000"/>
              </a:lnSpc>
              <a:spcBef>
                <a:spcPts val="0"/>
              </a:spcBef>
              <a:spcAft>
                <a:spcPts val="1200"/>
              </a:spcAft>
              <a:buFont typeface="Arial" panose="020B0604020202020204" pitchFamily="34" charset="0"/>
              <a:buChar char="•"/>
            </a:pPr>
            <a:endParaRPr lang="en-US" sz="1800" dirty="0">
              <a:solidFill>
                <a:srgbClr val="262626"/>
              </a:solidFill>
              <a:effectLst/>
              <a:latin typeface="Arial" panose="020B0604020202020204" pitchFamily="34" charset="0"/>
              <a:ea typeface="Arial" panose="020B0604020202020204" pitchFamily="34" charset="0"/>
              <a:cs typeface="Segoe UI" panose="020B0502040204020203" pitchFamily="34" charset="0"/>
            </a:endParaRPr>
          </a:p>
          <a:p>
            <a:pPr marL="285750" marR="0" indent="-285750" algn="l">
              <a:lnSpc>
                <a:spcPct val="125000"/>
              </a:lnSpc>
              <a:spcBef>
                <a:spcPts val="0"/>
              </a:spcBef>
              <a:spcAft>
                <a:spcPts val="1200"/>
              </a:spcAft>
              <a:buFont typeface="Arial" panose="020B0604020202020204" pitchFamily="34" charset="0"/>
              <a:buChar char="•"/>
            </a:pPr>
            <a:r>
              <a:rPr lang="en-US" sz="1800" dirty="0">
                <a:solidFill>
                  <a:srgbClr val="262626"/>
                </a:solidFill>
                <a:effectLst/>
                <a:latin typeface="Arial" panose="020B0604020202020204" pitchFamily="34" charset="0"/>
                <a:ea typeface="Arial" panose="020B0604020202020204" pitchFamily="34" charset="0"/>
                <a:cs typeface="Times New Roman" panose="02020603050405020304" pitchFamily="18" charset="0"/>
              </a:rPr>
              <a:t>BPA will decide, based on the data available, if it is technically feasible to develop a full-market consumption model for a specific market and whether the regional benefits outweigh the costs of the analysis.</a:t>
            </a:r>
          </a:p>
          <a:p>
            <a:endParaRPr lang="en-US" dirty="0"/>
          </a:p>
        </p:txBody>
      </p:sp>
      <p:sp>
        <p:nvSpPr>
          <p:cNvPr id="4" name="Slide Number Placeholder 3"/>
          <p:cNvSpPr>
            <a:spLocks noGrp="1"/>
          </p:cNvSpPr>
          <p:nvPr>
            <p:ph type="sldNum" sz="quarter" idx="5"/>
          </p:nvPr>
        </p:nvSpPr>
        <p:spPr/>
        <p:txBody>
          <a:bodyPr/>
          <a:lstStyle/>
          <a:p>
            <a:fld id="{0586984F-42B2-44F2-9C75-1EC76BA82D72}" type="slidenum">
              <a:rPr lang="en-US" smtClean="0"/>
              <a:t>17</a:t>
            </a:fld>
            <a:endParaRPr lang="en-US" dirty="0"/>
          </a:p>
        </p:txBody>
      </p:sp>
    </p:spTree>
    <p:extLst>
      <p:ext uri="{BB962C8B-B14F-4D97-AF65-F5344CB8AC3E}">
        <p14:creationId xmlns:p14="http://schemas.microsoft.com/office/powerpoint/2010/main" val="2041328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262626"/>
                </a:solidFill>
                <a:effectLst/>
                <a:latin typeface="Arial" panose="020B0604020202020204" pitchFamily="34" charset="0"/>
                <a:ea typeface="Arial" panose="020B0604020202020204" pitchFamily="34" charset="0"/>
                <a:cs typeface="Segoe UI" panose="020B0502040204020203" pitchFamily="34" charset="0"/>
              </a:rPr>
              <a:t>After deciding to move forward with a market model, BPA calculates Momentum Savings by developing a full-market energy consumption model following the process outlined in its methodology.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solidFill>
                <a:srgbClr val="262626"/>
              </a:solidFill>
              <a:effectLst/>
              <a:latin typeface="Arial" panose="020B0604020202020204" pitchFamily="34" charset="0"/>
              <a:ea typeface="Arial" panose="020B0604020202020204" pitchFamily="34" charset="0"/>
              <a:cs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262626"/>
                </a:solidFill>
                <a:effectLst/>
                <a:latin typeface="Arial" panose="020B0604020202020204" pitchFamily="34" charset="0"/>
                <a:ea typeface="Arial" panose="020B0604020202020204" pitchFamily="34" charset="0"/>
                <a:cs typeface="Segoe UI" panose="020B0502040204020203" pitchFamily="34" charset="0"/>
              </a:rPr>
              <a:t>The key point here is that the market model calculates a baseline consistent with that defined by the Council’s Power Plan. </a:t>
            </a:r>
            <a:endParaRPr lang="en-US" sz="1800" dirty="0">
              <a:solidFill>
                <a:srgbClr val="262626"/>
              </a:solidFill>
              <a:effectLst/>
              <a:latin typeface="Arial" panose="020B0604020202020204" pitchFamily="34" charset="0"/>
              <a:ea typeface="Arial" panose="020B0604020202020204" pitchFamily="34" charset="0"/>
              <a:cs typeface="Times New Roman" panose="02020603050405020304" pitchFamily="18" charset="0"/>
            </a:endParaRPr>
          </a:p>
          <a:p>
            <a:pPr marL="0" marR="0" algn="l">
              <a:lnSpc>
                <a:spcPct val="125000"/>
              </a:lnSpc>
              <a:spcBef>
                <a:spcPts val="0"/>
              </a:spcBef>
              <a:spcAft>
                <a:spcPts val="1200"/>
              </a:spcAft>
            </a:pPr>
            <a:endParaRPr lang="en-US" sz="1800" dirty="0">
              <a:solidFill>
                <a:srgbClr val="262626"/>
              </a:solidFill>
              <a:effectLst/>
              <a:latin typeface="Arial" panose="020B0604020202020204" pitchFamily="34" charset="0"/>
              <a:ea typeface="Arial" panose="020B0604020202020204" pitchFamily="34" charset="0"/>
              <a:cs typeface="Segoe UI" panose="020B0502040204020203" pitchFamily="34" charset="0"/>
            </a:endParaRPr>
          </a:p>
          <a:p>
            <a:pPr marL="0" marR="0" algn="l">
              <a:lnSpc>
                <a:spcPct val="125000"/>
              </a:lnSpc>
              <a:spcBef>
                <a:spcPts val="0"/>
              </a:spcBef>
              <a:spcAft>
                <a:spcPts val="1200"/>
              </a:spcAft>
            </a:pPr>
            <a:r>
              <a:rPr lang="en-US" sz="1800" dirty="0">
                <a:solidFill>
                  <a:srgbClr val="262626"/>
                </a:solidFill>
                <a:effectLst/>
                <a:latin typeface="Arial" panose="020B0604020202020204" pitchFamily="34" charset="0"/>
                <a:ea typeface="Arial" panose="020B0604020202020204" pitchFamily="34" charset="0"/>
                <a:cs typeface="Segoe UI" panose="020B0502040204020203" pitchFamily="34" charset="0"/>
              </a:rPr>
              <a:t>BPA’s market models produce the following results for each market, at a minimum:</a:t>
            </a:r>
            <a:endParaRPr lang="en-US" sz="1800" dirty="0">
              <a:solidFill>
                <a:srgbClr val="262626"/>
              </a:solidFill>
              <a:effectLst/>
              <a:latin typeface="Arial" panose="020B0604020202020204" pitchFamily="34" charset="0"/>
              <a:ea typeface="Arial" panose="020B0604020202020204" pitchFamily="34" charset="0"/>
              <a:cs typeface="Times New Roman" panose="02020603050405020304" pitchFamily="18" charset="0"/>
            </a:endParaRPr>
          </a:p>
          <a:p>
            <a:pPr marL="342900" marR="0" lvl="0" indent="-342900" algn="l">
              <a:lnSpc>
                <a:spcPct val="125000"/>
              </a:lnSpc>
              <a:spcBef>
                <a:spcPts val="0"/>
              </a:spcBef>
              <a:spcAft>
                <a:spcPts val="0"/>
              </a:spcAft>
              <a:buFont typeface="Symbol" panose="05050102010706020507" pitchFamily="18" charset="2"/>
              <a:buChar char=""/>
            </a:pPr>
            <a:r>
              <a:rPr lang="en-US" sz="1800" dirty="0">
                <a:solidFill>
                  <a:srgbClr val="262626"/>
                </a:solidFill>
                <a:effectLst/>
                <a:latin typeface="Arial" panose="020B0604020202020204" pitchFamily="34" charset="0"/>
                <a:ea typeface="Arial" panose="020B0604020202020204" pitchFamily="34" charset="0"/>
                <a:cs typeface="Times New Roman" panose="02020603050405020304" pitchFamily="18" charset="0"/>
              </a:rPr>
              <a:t>How energy consumption is changing in the market over time</a:t>
            </a:r>
          </a:p>
          <a:p>
            <a:pPr marL="342900" marR="0" lvl="0" indent="-342900" algn="l">
              <a:lnSpc>
                <a:spcPct val="125000"/>
              </a:lnSpc>
              <a:spcBef>
                <a:spcPts val="0"/>
              </a:spcBef>
              <a:spcAft>
                <a:spcPts val="0"/>
              </a:spcAft>
              <a:buFont typeface="Symbol" panose="05050102010706020507" pitchFamily="18" charset="2"/>
              <a:buChar char=""/>
            </a:pPr>
            <a:r>
              <a:rPr lang="en-US" sz="1800" dirty="0">
                <a:solidFill>
                  <a:srgbClr val="262626"/>
                </a:solidFill>
                <a:effectLst/>
                <a:latin typeface="Arial" panose="020B0604020202020204" pitchFamily="34" charset="0"/>
                <a:ea typeface="Arial" panose="020B0604020202020204" pitchFamily="34" charset="0"/>
                <a:cs typeface="Times New Roman" panose="02020603050405020304" pitchFamily="18" charset="0"/>
              </a:rPr>
              <a:t>How much </a:t>
            </a:r>
            <a:r>
              <a:rPr lang="en-US" sz="1800" dirty="0" smtClean="0">
                <a:solidFill>
                  <a:srgbClr val="262626"/>
                </a:solidFill>
                <a:effectLst/>
                <a:latin typeface="Arial" panose="020B0604020202020204" pitchFamily="34" charset="0"/>
                <a:ea typeface="Arial" panose="020B0604020202020204" pitchFamily="34" charset="0"/>
                <a:cs typeface="Times New Roman" panose="02020603050405020304" pitchFamily="18" charset="0"/>
              </a:rPr>
              <a:t>total market energy </a:t>
            </a:r>
            <a:r>
              <a:rPr lang="en-US" sz="1800" dirty="0">
                <a:solidFill>
                  <a:srgbClr val="262626"/>
                </a:solidFill>
                <a:effectLst/>
                <a:latin typeface="Arial" panose="020B0604020202020204" pitchFamily="34" charset="0"/>
                <a:ea typeface="Arial" panose="020B0604020202020204" pitchFamily="34" charset="0"/>
                <a:cs typeface="Times New Roman" panose="02020603050405020304" pitchFamily="18" charset="0"/>
              </a:rPr>
              <a:t>savings occurred from the Council baseline</a:t>
            </a:r>
          </a:p>
          <a:p>
            <a:pPr marL="342900" marR="0" lvl="0" indent="-342900" algn="l">
              <a:lnSpc>
                <a:spcPct val="125000"/>
              </a:lnSpc>
              <a:spcBef>
                <a:spcPts val="0"/>
              </a:spcBef>
              <a:spcAft>
                <a:spcPts val="0"/>
              </a:spcAft>
              <a:buFont typeface="Symbol" panose="05050102010706020507" pitchFamily="18" charset="2"/>
              <a:buChar char=""/>
            </a:pPr>
            <a:r>
              <a:rPr lang="en-US" sz="1800" dirty="0">
                <a:solidFill>
                  <a:srgbClr val="262626"/>
                </a:solidFill>
                <a:effectLst/>
                <a:latin typeface="Arial" panose="020B0604020202020204" pitchFamily="34" charset="0"/>
                <a:ea typeface="Arial" panose="020B0604020202020204" pitchFamily="34" charset="0"/>
                <a:cs typeface="Times New Roman" panose="02020603050405020304" pitchFamily="18" charset="0"/>
              </a:rPr>
              <a:t>How much Momentum Savings occurred during the analysis period</a:t>
            </a:r>
          </a:p>
          <a:p>
            <a:pPr marL="342900" marR="0" lvl="0" indent="-342900" algn="l">
              <a:lnSpc>
                <a:spcPct val="125000"/>
              </a:lnSpc>
              <a:spcBef>
                <a:spcPts val="0"/>
              </a:spcBef>
              <a:spcAft>
                <a:spcPts val="1200"/>
              </a:spcAft>
              <a:buFont typeface="Symbol" panose="05050102010706020507" pitchFamily="18" charset="2"/>
              <a:buChar char=""/>
            </a:pPr>
            <a:r>
              <a:rPr lang="en-US" sz="1800" dirty="0">
                <a:solidFill>
                  <a:srgbClr val="262626"/>
                </a:solidFill>
                <a:effectLst/>
                <a:latin typeface="Arial" panose="020B0604020202020204" pitchFamily="34" charset="0"/>
                <a:ea typeface="Arial" panose="020B0604020202020204" pitchFamily="34" charset="0"/>
                <a:cs typeface="Times New Roman" panose="02020603050405020304" pitchFamily="18" charset="0"/>
              </a:rPr>
              <a:t>How the technology mix is changing annually in the building stock and product flow (sales) </a:t>
            </a:r>
          </a:p>
          <a:p>
            <a:endParaRPr lang="en-US" dirty="0"/>
          </a:p>
        </p:txBody>
      </p:sp>
      <p:sp>
        <p:nvSpPr>
          <p:cNvPr id="4" name="Slide Number Placeholder 3"/>
          <p:cNvSpPr>
            <a:spLocks noGrp="1"/>
          </p:cNvSpPr>
          <p:nvPr>
            <p:ph type="sldNum" sz="quarter" idx="5"/>
          </p:nvPr>
        </p:nvSpPr>
        <p:spPr/>
        <p:txBody>
          <a:bodyPr/>
          <a:lstStyle/>
          <a:p>
            <a:fld id="{0586984F-42B2-44F2-9C75-1EC76BA82D72}" type="slidenum">
              <a:rPr lang="en-US" smtClean="0"/>
              <a:t>18</a:t>
            </a:fld>
            <a:endParaRPr lang="en-US" dirty="0"/>
          </a:p>
        </p:txBody>
      </p:sp>
    </p:spTree>
    <p:extLst>
      <p:ext uri="{BB962C8B-B14F-4D97-AF65-F5344CB8AC3E}">
        <p14:creationId xmlns:p14="http://schemas.microsoft.com/office/powerpoint/2010/main" val="25301044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indent="-285750" algn="l">
              <a:lnSpc>
                <a:spcPct val="125000"/>
              </a:lnSpc>
              <a:spcBef>
                <a:spcPts val="0"/>
              </a:spcBef>
              <a:spcAft>
                <a:spcPts val="1200"/>
              </a:spcAft>
              <a:buFont typeface="Arial" panose="020B0604020202020204" pitchFamily="34" charset="0"/>
              <a:buChar char="•"/>
            </a:pPr>
            <a:r>
              <a:rPr lang="en-US" sz="1800" dirty="0">
                <a:solidFill>
                  <a:srgbClr val="262626"/>
                </a:solidFill>
                <a:effectLst/>
                <a:latin typeface="Arial" panose="020B0604020202020204" pitchFamily="34" charset="0"/>
                <a:ea typeface="Arial" panose="020B0604020202020204" pitchFamily="34" charset="0"/>
                <a:cs typeface="Segoe UI" panose="020B0502040204020203" pitchFamily="34" charset="0"/>
              </a:rPr>
              <a:t>Finally BPA continuously seeks to improve its market models by conducting additional market research, collecting new data, and improving upon past analyses and methodologies. </a:t>
            </a:r>
          </a:p>
          <a:p>
            <a:pPr marL="285750" marR="0" indent="-285750" algn="l">
              <a:lnSpc>
                <a:spcPct val="125000"/>
              </a:lnSpc>
              <a:spcBef>
                <a:spcPts val="0"/>
              </a:spcBef>
              <a:spcAft>
                <a:spcPts val="1200"/>
              </a:spcAft>
              <a:buFont typeface="Arial" panose="020B0604020202020204" pitchFamily="34" charset="0"/>
              <a:buChar char="•"/>
            </a:pPr>
            <a:endParaRPr lang="en-US" sz="1800" dirty="0">
              <a:solidFill>
                <a:srgbClr val="262626"/>
              </a:solidFill>
              <a:effectLst/>
              <a:latin typeface="Arial" panose="020B0604020202020204" pitchFamily="34" charset="0"/>
              <a:ea typeface="Arial" panose="020B0604020202020204" pitchFamily="34" charset="0"/>
              <a:cs typeface="Segoe UI" panose="020B0502040204020203" pitchFamily="34" charset="0"/>
            </a:endParaRPr>
          </a:p>
          <a:p>
            <a:pPr marL="285750" marR="0" indent="-285750" algn="l">
              <a:lnSpc>
                <a:spcPct val="125000"/>
              </a:lnSpc>
              <a:spcBef>
                <a:spcPts val="0"/>
              </a:spcBef>
              <a:spcAft>
                <a:spcPts val="1200"/>
              </a:spcAft>
              <a:buFont typeface="Arial" panose="020B0604020202020204" pitchFamily="34" charset="0"/>
              <a:buChar char="•"/>
            </a:pPr>
            <a:r>
              <a:rPr lang="en-US" sz="1800" dirty="0">
                <a:solidFill>
                  <a:srgbClr val="262626"/>
                </a:solidFill>
                <a:effectLst/>
                <a:latin typeface="Arial" panose="020B0604020202020204" pitchFamily="34" charset="0"/>
                <a:ea typeface="Arial" panose="020B0604020202020204" pitchFamily="34" charset="0"/>
                <a:cs typeface="Segoe UI" panose="020B0502040204020203" pitchFamily="34" charset="0"/>
              </a:rPr>
              <a:t>BPA uses new data or findings to update the market models on a regular basis (typically at least once during a six-year Action Plan period) to ensure the models reflect the most current data available. </a:t>
            </a:r>
          </a:p>
          <a:p>
            <a:pPr marL="285750" marR="0" indent="-285750" algn="l">
              <a:lnSpc>
                <a:spcPct val="125000"/>
              </a:lnSpc>
              <a:spcBef>
                <a:spcPts val="0"/>
              </a:spcBef>
              <a:spcAft>
                <a:spcPts val="1200"/>
              </a:spcAft>
              <a:buFont typeface="Arial" panose="020B0604020202020204" pitchFamily="34" charset="0"/>
              <a:buChar char="•"/>
            </a:pPr>
            <a:endParaRPr lang="en-US" sz="1800" dirty="0">
              <a:solidFill>
                <a:srgbClr val="262626"/>
              </a:solidFill>
              <a:effectLst/>
              <a:latin typeface="Arial" panose="020B0604020202020204" pitchFamily="34" charset="0"/>
              <a:ea typeface="Arial" panose="020B0604020202020204" pitchFamily="34" charset="0"/>
              <a:cs typeface="Times New Roman" panose="02020603050405020304" pitchFamily="18" charset="0"/>
            </a:endParaRPr>
          </a:p>
          <a:p>
            <a:pPr marL="285750" marR="0" indent="-285750" algn="l">
              <a:lnSpc>
                <a:spcPct val="125000"/>
              </a:lnSpc>
              <a:spcBef>
                <a:spcPts val="0"/>
              </a:spcBef>
              <a:spcAft>
                <a:spcPts val="1200"/>
              </a:spcAft>
              <a:buFont typeface="Arial" panose="020B0604020202020204" pitchFamily="34" charset="0"/>
              <a:buChar char="•"/>
            </a:pPr>
            <a:r>
              <a:rPr lang="en-US" sz="1800" dirty="0">
                <a:solidFill>
                  <a:srgbClr val="262626"/>
                </a:solidFill>
                <a:effectLst/>
                <a:latin typeface="Arial" panose="020B0604020202020204" pitchFamily="34" charset="0"/>
                <a:ea typeface="Arial" panose="020B0604020202020204" pitchFamily="34" charset="0"/>
                <a:cs typeface="Segoe UI" panose="020B0502040204020203" pitchFamily="34" charset="0"/>
              </a:rPr>
              <a:t>Updating a market model can include a variety of processes such as collecting new sales or shipments data, conducting additional market research, incorporating new stock data, reviewing new technical resources to improve the methodology, and updating program savings analyses to include recent program participation. </a:t>
            </a:r>
            <a:endParaRPr lang="en-US" sz="1800" dirty="0">
              <a:solidFill>
                <a:srgbClr val="262626"/>
              </a:solidFill>
              <a:effectLst/>
              <a:latin typeface="Arial" panose="020B0604020202020204" pitchFamily="34" charset="0"/>
              <a:ea typeface="Arial" panose="020B060402020202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0586984F-42B2-44F2-9C75-1EC76BA82D72}" type="slidenum">
              <a:rPr lang="en-US" smtClean="0"/>
              <a:t>19</a:t>
            </a:fld>
            <a:endParaRPr lang="en-US" dirty="0"/>
          </a:p>
        </p:txBody>
      </p:sp>
    </p:spTree>
    <p:extLst>
      <p:ext uri="{BB962C8B-B14F-4D97-AF65-F5344CB8AC3E}">
        <p14:creationId xmlns:p14="http://schemas.microsoft.com/office/powerpoint/2010/main" val="11403345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a:solidFill>
                  <a:srgbClr val="262626"/>
                </a:solidFill>
                <a:effectLst/>
                <a:latin typeface="Arial" panose="020B0604020202020204" pitchFamily="34" charset="0"/>
                <a:ea typeface="Arial" panose="020B0604020202020204" pitchFamily="34" charset="0"/>
                <a:cs typeface="Times New Roman" panose="02020603050405020304" pitchFamily="18" charset="0"/>
              </a:rPr>
              <a:t>The 3</a:t>
            </a:r>
            <a:r>
              <a:rPr lang="en-US" sz="1800" baseline="30000" dirty="0">
                <a:solidFill>
                  <a:srgbClr val="262626"/>
                </a:solidFill>
                <a:effectLst/>
                <a:latin typeface="Arial" panose="020B0604020202020204" pitchFamily="34" charset="0"/>
                <a:ea typeface="Arial" panose="020B0604020202020204" pitchFamily="34" charset="0"/>
                <a:cs typeface="Times New Roman" panose="02020603050405020304" pitchFamily="18" charset="0"/>
              </a:rPr>
              <a:t>rd</a:t>
            </a:r>
            <a:r>
              <a:rPr lang="en-US" sz="1800" dirty="0">
                <a:solidFill>
                  <a:srgbClr val="262626"/>
                </a:solidFill>
                <a:effectLst/>
                <a:latin typeface="Arial" panose="020B0604020202020204" pitchFamily="34" charset="0"/>
                <a:ea typeface="Arial" panose="020B0604020202020204" pitchFamily="34" charset="0"/>
                <a:cs typeface="Times New Roman" panose="02020603050405020304" pitchFamily="18" charset="0"/>
              </a:rPr>
              <a:t> principle is to use an open and accessible process.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800" dirty="0">
              <a:solidFill>
                <a:srgbClr val="262626"/>
              </a:solidFill>
              <a:effectLst/>
              <a:latin typeface="Arial" panose="020B0604020202020204" pitchFamily="34" charset="0"/>
              <a:ea typeface="Arial" panose="020B0604020202020204" pitchFamily="34" charset="0"/>
              <a:cs typeface="Times New Roman" panose="02020603050405020304" pitchFamily="18" charset="0"/>
            </a:endParaRPr>
          </a:p>
          <a:p>
            <a:pPr marL="285750" marR="0" indent="-285750" algn="l">
              <a:lnSpc>
                <a:spcPct val="125000"/>
              </a:lnSpc>
              <a:spcBef>
                <a:spcPts val="0"/>
              </a:spcBef>
              <a:spcAft>
                <a:spcPts val="1200"/>
              </a:spcAft>
              <a:buFont typeface="Arial" panose="020B0604020202020204" pitchFamily="34" charset="0"/>
              <a:buChar char="•"/>
            </a:pPr>
            <a:r>
              <a:rPr lang="en-US" sz="1800" dirty="0">
                <a:solidFill>
                  <a:srgbClr val="262626"/>
                </a:solidFill>
                <a:effectLst/>
                <a:latin typeface="Arial" panose="020B0604020202020204" pitchFamily="34" charset="0"/>
                <a:ea typeface="Arial" panose="020B0604020202020204" pitchFamily="34" charset="0"/>
                <a:cs typeface="Times New Roman" panose="02020603050405020304" pitchFamily="18" charset="0"/>
              </a:rPr>
              <a:t>BPA strives to make each market model meaningful and actionable for regional programs and other regional stakeholders. </a:t>
            </a:r>
          </a:p>
          <a:p>
            <a:pPr marL="285750" marR="0" indent="-285750" algn="l">
              <a:lnSpc>
                <a:spcPct val="125000"/>
              </a:lnSpc>
              <a:spcBef>
                <a:spcPts val="0"/>
              </a:spcBef>
              <a:spcAft>
                <a:spcPts val="1200"/>
              </a:spcAft>
              <a:buFont typeface="Arial" panose="020B0604020202020204" pitchFamily="34" charset="0"/>
              <a:buChar char="•"/>
            </a:pPr>
            <a:endParaRPr lang="en-US" sz="1800" dirty="0" smtClean="0">
              <a:solidFill>
                <a:srgbClr val="262626"/>
              </a:solidFill>
              <a:effectLst/>
              <a:latin typeface="Arial" panose="020B0604020202020204" pitchFamily="34" charset="0"/>
              <a:ea typeface="Arial" panose="020B0604020202020204" pitchFamily="34" charset="0"/>
              <a:cs typeface="Times New Roman" panose="02020603050405020304" pitchFamily="18" charset="0"/>
            </a:endParaRPr>
          </a:p>
          <a:p>
            <a:pPr marL="285750" marR="0" indent="-285750" algn="l">
              <a:lnSpc>
                <a:spcPct val="125000"/>
              </a:lnSpc>
              <a:spcBef>
                <a:spcPts val="0"/>
              </a:spcBef>
              <a:spcAft>
                <a:spcPts val="1200"/>
              </a:spcAft>
              <a:buFont typeface="Arial" panose="020B0604020202020204" pitchFamily="34" charset="0"/>
              <a:buChar char="•"/>
            </a:pPr>
            <a:r>
              <a:rPr lang="en-US" sz="1800" dirty="0" smtClean="0">
                <a:solidFill>
                  <a:srgbClr val="262626"/>
                </a:solidFill>
                <a:effectLst/>
                <a:latin typeface="Arial" panose="020B0604020202020204" pitchFamily="34" charset="0"/>
                <a:ea typeface="Arial" panose="020B0604020202020204" pitchFamily="34" charset="0"/>
                <a:cs typeface="Times New Roman" panose="02020603050405020304" pitchFamily="18" charset="0"/>
              </a:rPr>
              <a:t>We do this </a:t>
            </a:r>
            <a:r>
              <a:rPr lang="en-US" sz="1800" dirty="0">
                <a:solidFill>
                  <a:srgbClr val="262626"/>
                </a:solidFill>
                <a:effectLst/>
                <a:latin typeface="Arial" panose="020B0604020202020204" pitchFamily="34" charset="0"/>
                <a:ea typeface="Arial" panose="020B0604020202020204" pitchFamily="34" charset="0"/>
                <a:cs typeface="Times New Roman" panose="02020603050405020304" pitchFamily="18" charset="0"/>
              </a:rPr>
              <a:t>by making the model development process and results open and transparent to internal and external stakeholders. The following describes the steps </a:t>
            </a:r>
            <a:r>
              <a:rPr lang="en-US" sz="1800" dirty="0" smtClean="0">
                <a:solidFill>
                  <a:srgbClr val="262626"/>
                </a:solidFill>
                <a:effectLst/>
                <a:latin typeface="Arial" panose="020B0604020202020204" pitchFamily="34" charset="0"/>
                <a:ea typeface="Arial" panose="020B0604020202020204" pitchFamily="34" charset="0"/>
                <a:cs typeface="Times New Roman" panose="02020603050405020304" pitchFamily="18" charset="0"/>
              </a:rPr>
              <a:t>we take </a:t>
            </a:r>
            <a:r>
              <a:rPr lang="en-US" sz="1800" dirty="0">
                <a:solidFill>
                  <a:srgbClr val="262626"/>
                </a:solidFill>
                <a:effectLst/>
                <a:latin typeface="Arial" panose="020B0604020202020204" pitchFamily="34" charset="0"/>
                <a:ea typeface="Arial" panose="020B0604020202020204" pitchFamily="34" charset="0"/>
                <a:cs typeface="Times New Roman" panose="02020603050405020304" pitchFamily="18" charset="0"/>
              </a:rPr>
              <a:t>to seek third-party external review of its methods and results, characterize uncertainty in the models, and make the model results accessible and transparent.</a:t>
            </a:r>
          </a:p>
          <a:p>
            <a:endParaRPr lang="en-US" dirty="0"/>
          </a:p>
        </p:txBody>
      </p:sp>
      <p:sp>
        <p:nvSpPr>
          <p:cNvPr id="4" name="Slide Number Placeholder 3"/>
          <p:cNvSpPr>
            <a:spLocks noGrp="1"/>
          </p:cNvSpPr>
          <p:nvPr>
            <p:ph type="sldNum" sz="quarter" idx="5"/>
          </p:nvPr>
        </p:nvSpPr>
        <p:spPr/>
        <p:txBody>
          <a:bodyPr/>
          <a:lstStyle/>
          <a:p>
            <a:fld id="{0586984F-42B2-44F2-9C75-1EC76BA82D72}" type="slidenum">
              <a:rPr lang="en-US" smtClean="0"/>
              <a:t>20</a:t>
            </a:fld>
            <a:endParaRPr lang="en-US" dirty="0"/>
          </a:p>
        </p:txBody>
      </p:sp>
    </p:spTree>
    <p:extLst>
      <p:ext uri="{BB962C8B-B14F-4D97-AF65-F5344CB8AC3E}">
        <p14:creationId xmlns:p14="http://schemas.microsoft.com/office/powerpoint/2010/main" val="201008636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a:lnSpc>
                <a:spcPct val="125000"/>
              </a:lnSpc>
              <a:spcBef>
                <a:spcPts val="0"/>
              </a:spcBef>
              <a:spcAft>
                <a:spcPts val="1200"/>
              </a:spcAft>
              <a:buFont typeface="Arial" panose="020B0604020202020204" pitchFamily="34" charset="0"/>
              <a:buChar char="•"/>
            </a:pPr>
            <a:r>
              <a:rPr lang="en-US" sz="1200" dirty="0">
                <a:solidFill>
                  <a:srgbClr val="262626"/>
                </a:solidFill>
                <a:effectLst/>
                <a:latin typeface="Arial" panose="020B0604020202020204" pitchFamily="34" charset="0"/>
                <a:ea typeface="Arial" panose="020B0604020202020204" pitchFamily="34" charset="0"/>
                <a:cs typeface="Segoe UI" panose="020B0502040204020203" pitchFamily="34" charset="0"/>
              </a:rPr>
              <a:t>Third-party external review is a critical component of the </a:t>
            </a:r>
            <a:r>
              <a:rPr lang="en-US" sz="1200" dirty="0" smtClean="0">
                <a:solidFill>
                  <a:srgbClr val="262626"/>
                </a:solidFill>
                <a:effectLst/>
                <a:latin typeface="Arial" panose="020B0604020202020204" pitchFamily="34" charset="0"/>
                <a:ea typeface="Arial" panose="020B0604020202020204" pitchFamily="34" charset="0"/>
                <a:cs typeface="Segoe UI" panose="020B0502040204020203" pitchFamily="34" charset="0"/>
              </a:rPr>
              <a:t>modeling process </a:t>
            </a:r>
            <a:r>
              <a:rPr lang="en-US" sz="1200" dirty="0">
                <a:solidFill>
                  <a:srgbClr val="262626"/>
                </a:solidFill>
                <a:effectLst/>
                <a:latin typeface="Arial" panose="020B0604020202020204" pitchFamily="34" charset="0"/>
                <a:ea typeface="Arial" panose="020B0604020202020204" pitchFamily="34" charset="0"/>
                <a:cs typeface="Segoe UI" panose="020B0502040204020203" pitchFamily="34" charset="0"/>
              </a:rPr>
              <a:t>that helps ensure the team both receives unbiased feedback and benefits from fresh perspectives. </a:t>
            </a:r>
          </a:p>
          <a:p>
            <a:pPr marL="171450" marR="0" indent="-171450" algn="l">
              <a:lnSpc>
                <a:spcPct val="125000"/>
              </a:lnSpc>
              <a:spcBef>
                <a:spcPts val="0"/>
              </a:spcBef>
              <a:spcAft>
                <a:spcPts val="1200"/>
              </a:spcAft>
              <a:buFont typeface="Arial" panose="020B0604020202020204" pitchFamily="34" charset="0"/>
              <a:buChar char="•"/>
            </a:pPr>
            <a:endParaRPr lang="en-US" sz="1200" dirty="0">
              <a:solidFill>
                <a:srgbClr val="262626"/>
              </a:solidFill>
              <a:effectLst/>
              <a:latin typeface="Arial" panose="020B0604020202020204" pitchFamily="34" charset="0"/>
              <a:ea typeface="Arial" panose="020B0604020202020204" pitchFamily="34" charset="0"/>
              <a:cs typeface="Segoe UI" panose="020B0502040204020203" pitchFamily="34" charset="0"/>
            </a:endParaRPr>
          </a:p>
          <a:p>
            <a:pPr marL="171450" marR="0" indent="-171450" algn="l">
              <a:lnSpc>
                <a:spcPct val="125000"/>
              </a:lnSpc>
              <a:spcBef>
                <a:spcPts val="0"/>
              </a:spcBef>
              <a:spcAft>
                <a:spcPts val="1200"/>
              </a:spcAft>
              <a:buFont typeface="Arial" panose="020B0604020202020204" pitchFamily="34" charset="0"/>
              <a:buChar char="•"/>
            </a:pPr>
            <a:r>
              <a:rPr lang="en-US" sz="1200" dirty="0">
                <a:solidFill>
                  <a:srgbClr val="262626"/>
                </a:solidFill>
                <a:effectLst/>
                <a:latin typeface="Arial" panose="020B0604020202020204" pitchFamily="34" charset="0"/>
                <a:ea typeface="Arial" panose="020B0604020202020204" pitchFamily="34" charset="0"/>
                <a:cs typeface="Times New Roman" panose="02020603050405020304" pitchFamily="18" charset="0"/>
              </a:rPr>
              <a:t>BPA engages stakeholders to review and provide feedback throughout the market research process for three primary purposes:</a:t>
            </a:r>
          </a:p>
          <a:p>
            <a:pPr marL="800100" marR="0" lvl="1" indent="-342900" algn="l">
              <a:lnSpc>
                <a:spcPct val="125000"/>
              </a:lnSpc>
              <a:spcBef>
                <a:spcPts val="0"/>
              </a:spcBef>
              <a:spcAft>
                <a:spcPts val="0"/>
              </a:spcAft>
              <a:buFont typeface="+mj-lt"/>
              <a:buAutoNum type="arabicPeriod"/>
            </a:pPr>
            <a:r>
              <a:rPr lang="en-US" sz="1200" dirty="0">
                <a:solidFill>
                  <a:srgbClr val="262626"/>
                </a:solidFill>
                <a:effectLst/>
                <a:latin typeface="Arial" panose="020B0604020202020204" pitchFamily="34" charset="0"/>
                <a:ea typeface="Arial" panose="020B0604020202020204" pitchFamily="34" charset="0"/>
                <a:cs typeface="Times New Roman" panose="02020603050405020304" pitchFamily="18" charset="0"/>
              </a:rPr>
              <a:t>Provide considerations to support BPA’s methodological decisions</a:t>
            </a:r>
          </a:p>
          <a:p>
            <a:pPr marL="800100" marR="0" lvl="1" indent="-342900" algn="l">
              <a:lnSpc>
                <a:spcPct val="125000"/>
              </a:lnSpc>
              <a:spcBef>
                <a:spcPts val="0"/>
              </a:spcBef>
              <a:spcAft>
                <a:spcPts val="0"/>
              </a:spcAft>
              <a:buFont typeface="+mj-lt"/>
              <a:buAutoNum type="arabicPeriod"/>
            </a:pPr>
            <a:r>
              <a:rPr lang="en-US" sz="1200" dirty="0">
                <a:solidFill>
                  <a:srgbClr val="262626"/>
                </a:solidFill>
                <a:effectLst/>
                <a:latin typeface="Arial" panose="020B0604020202020204" pitchFamily="34" charset="0"/>
                <a:ea typeface="Arial" panose="020B0604020202020204" pitchFamily="34" charset="0"/>
                <a:cs typeface="Times New Roman" panose="02020603050405020304" pitchFamily="18" charset="0"/>
              </a:rPr>
              <a:t>Review issues and recommend solutions to areas of uncertainty</a:t>
            </a:r>
          </a:p>
          <a:p>
            <a:pPr marL="800100" marR="0" lvl="1" indent="-342900" algn="l">
              <a:lnSpc>
                <a:spcPct val="125000"/>
              </a:lnSpc>
              <a:spcBef>
                <a:spcPts val="0"/>
              </a:spcBef>
              <a:spcAft>
                <a:spcPts val="1200"/>
              </a:spcAft>
              <a:buFont typeface="+mj-lt"/>
              <a:buAutoNum type="arabicPeriod"/>
            </a:pPr>
            <a:r>
              <a:rPr lang="en-US" sz="1200" dirty="0">
                <a:solidFill>
                  <a:srgbClr val="262626"/>
                </a:solidFill>
                <a:effectLst/>
                <a:latin typeface="Arial" panose="020B0604020202020204" pitchFamily="34" charset="0"/>
                <a:ea typeface="Arial" panose="020B0604020202020204" pitchFamily="34" charset="0"/>
                <a:cs typeface="Times New Roman" panose="02020603050405020304" pitchFamily="18" charset="0"/>
              </a:rPr>
              <a:t>Review assumptions to ensure the models produce reasonable and reliable results</a:t>
            </a:r>
          </a:p>
          <a:p>
            <a:pPr marL="0" marR="0" algn="l">
              <a:lnSpc>
                <a:spcPct val="125000"/>
              </a:lnSpc>
              <a:spcBef>
                <a:spcPts val="0"/>
              </a:spcBef>
              <a:spcAft>
                <a:spcPts val="1200"/>
              </a:spcAft>
            </a:pPr>
            <a:endParaRPr lang="en-US" sz="1200" dirty="0">
              <a:solidFill>
                <a:srgbClr val="262626"/>
              </a:solidFill>
              <a:effectLst/>
              <a:latin typeface="Arial" panose="020B0604020202020204" pitchFamily="34" charset="0"/>
              <a:ea typeface="Arial" panose="020B0604020202020204" pitchFamily="34" charset="0"/>
              <a:cs typeface="Times New Roman" panose="02020603050405020304" pitchFamily="18" charset="0"/>
            </a:endParaRPr>
          </a:p>
          <a:p>
            <a:pPr marL="171450" marR="0" indent="-171450" algn="l">
              <a:lnSpc>
                <a:spcPct val="125000"/>
              </a:lnSpc>
              <a:spcBef>
                <a:spcPts val="0"/>
              </a:spcBef>
              <a:spcAft>
                <a:spcPts val="1200"/>
              </a:spcAft>
              <a:buFont typeface="Arial" panose="020B0604020202020204" pitchFamily="34" charset="0"/>
              <a:buChar char="•"/>
            </a:pPr>
            <a:r>
              <a:rPr lang="en-US" sz="1200" dirty="0">
                <a:solidFill>
                  <a:srgbClr val="262626"/>
                </a:solidFill>
                <a:effectLst/>
                <a:latin typeface="Arial" panose="020B0604020202020204" pitchFamily="34" charset="0"/>
                <a:ea typeface="Arial" panose="020B0604020202020204" pitchFamily="34" charset="0"/>
                <a:cs typeface="Times New Roman" panose="02020603050405020304" pitchFamily="18" charset="0"/>
              </a:rPr>
              <a:t>External stakeholders may include representatives from the Council staff, the Regional Technical Forum, NEEA, and regional utilities. </a:t>
            </a:r>
            <a:endParaRPr lang="en-US" sz="1200" dirty="0" smtClean="0">
              <a:solidFill>
                <a:srgbClr val="262626"/>
              </a:solidFill>
              <a:effectLst/>
              <a:latin typeface="Arial" panose="020B0604020202020204" pitchFamily="34" charset="0"/>
              <a:ea typeface="Arial" panose="020B0604020202020204" pitchFamily="34" charset="0"/>
              <a:cs typeface="Times New Roman" panose="02020603050405020304" pitchFamily="18" charset="0"/>
            </a:endParaRPr>
          </a:p>
          <a:p>
            <a:pPr marL="171450" marR="0" indent="-171450" algn="l">
              <a:lnSpc>
                <a:spcPct val="125000"/>
              </a:lnSpc>
              <a:spcBef>
                <a:spcPts val="0"/>
              </a:spcBef>
              <a:spcAft>
                <a:spcPts val="1200"/>
              </a:spcAft>
              <a:buFont typeface="Arial" panose="020B0604020202020204" pitchFamily="34" charset="0"/>
              <a:buChar char="•"/>
            </a:pPr>
            <a:endParaRPr lang="en-US" sz="1200" dirty="0">
              <a:solidFill>
                <a:srgbClr val="262626"/>
              </a:solidFill>
              <a:effectLst/>
              <a:latin typeface="Arial" panose="020B0604020202020204" pitchFamily="34" charset="0"/>
              <a:ea typeface="Arial" panose="020B0604020202020204" pitchFamily="34" charset="0"/>
              <a:cs typeface="Times New Roman" panose="02020603050405020304" pitchFamily="18" charset="0"/>
            </a:endParaRPr>
          </a:p>
          <a:p>
            <a:pPr marL="171450" marR="0" indent="-171450" algn="l">
              <a:lnSpc>
                <a:spcPct val="125000"/>
              </a:lnSpc>
              <a:spcBef>
                <a:spcPts val="0"/>
              </a:spcBef>
              <a:spcAft>
                <a:spcPts val="1200"/>
              </a:spcAft>
              <a:buFont typeface="Arial" panose="020B0604020202020204" pitchFamily="34" charset="0"/>
              <a:buChar char="•"/>
            </a:pPr>
            <a:r>
              <a:rPr lang="en-US" sz="1200" dirty="0">
                <a:solidFill>
                  <a:srgbClr val="262626"/>
                </a:solidFill>
                <a:effectLst/>
                <a:latin typeface="Arial" panose="020B0604020202020204" pitchFamily="34" charset="0"/>
                <a:ea typeface="Arial" panose="020B0604020202020204" pitchFamily="34" charset="0"/>
                <a:cs typeface="Times New Roman" panose="02020603050405020304" pitchFamily="18" charset="0"/>
              </a:rPr>
              <a:t>BPA also includes input from a team of highly specialized third-party subject matter experts, recruited specifically for each market. </a:t>
            </a:r>
            <a:endParaRPr lang="en-US" sz="1200" dirty="0" smtClean="0">
              <a:solidFill>
                <a:srgbClr val="262626"/>
              </a:solidFill>
              <a:effectLst/>
              <a:latin typeface="Arial" panose="020B0604020202020204" pitchFamily="34" charset="0"/>
              <a:ea typeface="Arial" panose="020B0604020202020204" pitchFamily="34" charset="0"/>
              <a:cs typeface="Times New Roman" panose="02020603050405020304" pitchFamily="18" charset="0"/>
            </a:endParaRPr>
          </a:p>
          <a:p>
            <a:pPr marL="171450" marR="0" indent="-171450" algn="l">
              <a:lnSpc>
                <a:spcPct val="125000"/>
              </a:lnSpc>
              <a:spcBef>
                <a:spcPts val="0"/>
              </a:spcBef>
              <a:spcAft>
                <a:spcPts val="1200"/>
              </a:spcAft>
              <a:buFont typeface="Arial" panose="020B0604020202020204" pitchFamily="34" charset="0"/>
              <a:buChar char="•"/>
            </a:pPr>
            <a:endParaRPr lang="en-US" sz="1200" dirty="0" smtClean="0">
              <a:solidFill>
                <a:srgbClr val="262626"/>
              </a:solidFill>
              <a:effectLst/>
              <a:latin typeface="Arial" panose="020B0604020202020204" pitchFamily="34" charset="0"/>
              <a:ea typeface="Arial" panose="020B0604020202020204" pitchFamily="34" charset="0"/>
              <a:cs typeface="Times New Roman" panose="02020603050405020304" pitchFamily="18" charset="0"/>
            </a:endParaRPr>
          </a:p>
          <a:p>
            <a:pPr marL="171450" marR="0" indent="-171450" algn="l">
              <a:lnSpc>
                <a:spcPct val="125000"/>
              </a:lnSpc>
              <a:spcBef>
                <a:spcPts val="0"/>
              </a:spcBef>
              <a:spcAft>
                <a:spcPts val="1200"/>
              </a:spcAft>
              <a:buFont typeface="Arial" panose="020B0604020202020204" pitchFamily="34" charset="0"/>
              <a:buChar char="•"/>
            </a:pPr>
            <a:r>
              <a:rPr lang="en-US" sz="1200" dirty="0" smtClean="0">
                <a:solidFill>
                  <a:srgbClr val="262626"/>
                </a:solidFill>
                <a:effectLst/>
                <a:latin typeface="Arial" panose="020B0604020202020204" pitchFamily="34" charset="0"/>
                <a:ea typeface="Arial" panose="020B0604020202020204" pitchFamily="34" charset="0"/>
                <a:cs typeface="Times New Roman" panose="02020603050405020304" pitchFamily="18" charset="0"/>
              </a:rPr>
              <a:t>Collectively</a:t>
            </a:r>
            <a:r>
              <a:rPr lang="en-US" sz="1200" dirty="0">
                <a:solidFill>
                  <a:srgbClr val="262626"/>
                </a:solidFill>
                <a:effectLst/>
                <a:latin typeface="Arial" panose="020B0604020202020204" pitchFamily="34" charset="0"/>
                <a:ea typeface="Arial" panose="020B0604020202020204" pitchFamily="34" charset="0"/>
                <a:cs typeface="Times New Roman" panose="02020603050405020304" pitchFamily="18" charset="0"/>
              </a:rPr>
              <a:t>, these experts can offer a fresh perspective on national best practices and a unique, nuanced point of view based on their deep experience in the selected market. </a:t>
            </a:r>
            <a:endParaRPr lang="en-US" sz="1200" dirty="0" smtClean="0">
              <a:solidFill>
                <a:srgbClr val="262626"/>
              </a:solidFill>
              <a:effectLst/>
              <a:latin typeface="Arial" panose="020B0604020202020204" pitchFamily="34" charset="0"/>
              <a:ea typeface="Arial" panose="020B0604020202020204" pitchFamily="34" charset="0"/>
              <a:cs typeface="Times New Roman" panose="02020603050405020304" pitchFamily="18" charset="0"/>
            </a:endParaRPr>
          </a:p>
          <a:p>
            <a:pPr marL="171450" marR="0" indent="-171450" algn="l">
              <a:lnSpc>
                <a:spcPct val="125000"/>
              </a:lnSpc>
              <a:spcBef>
                <a:spcPts val="0"/>
              </a:spcBef>
              <a:spcAft>
                <a:spcPts val="1200"/>
              </a:spcAft>
              <a:buFont typeface="Arial" panose="020B0604020202020204" pitchFamily="34" charset="0"/>
              <a:buChar char="•"/>
            </a:pPr>
            <a:endParaRPr lang="en-US" sz="1200" dirty="0">
              <a:solidFill>
                <a:srgbClr val="262626"/>
              </a:solidFill>
              <a:effectLst/>
              <a:latin typeface="Arial" panose="020B0604020202020204" pitchFamily="34" charset="0"/>
              <a:ea typeface="Arial" panose="020B0604020202020204" pitchFamily="34" charset="0"/>
              <a:cs typeface="Times New Roman" panose="02020603050405020304" pitchFamily="18" charset="0"/>
            </a:endParaRPr>
          </a:p>
          <a:p>
            <a:pPr marL="171450" marR="0" indent="-171450" algn="l">
              <a:lnSpc>
                <a:spcPct val="125000"/>
              </a:lnSpc>
              <a:spcBef>
                <a:spcPts val="0"/>
              </a:spcBef>
              <a:spcAft>
                <a:spcPts val="1200"/>
              </a:spcAft>
              <a:buFont typeface="Arial" panose="020B0604020202020204" pitchFamily="34" charset="0"/>
              <a:buChar char="•"/>
            </a:pPr>
            <a:r>
              <a:rPr lang="en-US" sz="1200" dirty="0">
                <a:solidFill>
                  <a:srgbClr val="262626"/>
                </a:solidFill>
                <a:effectLst/>
                <a:latin typeface="Arial" panose="020B0604020202020204" pitchFamily="34" charset="0"/>
                <a:ea typeface="Arial" panose="020B0604020202020204" pitchFamily="34" charset="0"/>
                <a:cs typeface="Times New Roman" panose="02020603050405020304" pitchFamily="18" charset="0"/>
              </a:rPr>
              <a:t>BPA’s third-party expert panel </a:t>
            </a:r>
            <a:r>
              <a:rPr lang="en-US" sz="1200" dirty="0" smtClean="0">
                <a:solidFill>
                  <a:srgbClr val="262626"/>
                </a:solidFill>
                <a:effectLst/>
                <a:latin typeface="Arial" panose="020B0604020202020204" pitchFamily="34" charset="0"/>
                <a:ea typeface="Arial" panose="020B0604020202020204" pitchFamily="34" charset="0"/>
                <a:cs typeface="Times New Roman" panose="02020603050405020304" pitchFamily="18" charset="0"/>
              </a:rPr>
              <a:t>coordinator </a:t>
            </a:r>
            <a:r>
              <a:rPr lang="en-US" sz="1200" dirty="0">
                <a:solidFill>
                  <a:srgbClr val="262626"/>
                </a:solidFill>
                <a:effectLst/>
                <a:latin typeface="Arial" panose="020B0604020202020204" pitchFamily="34" charset="0"/>
                <a:ea typeface="Arial" panose="020B0604020202020204" pitchFamily="34" charset="0"/>
                <a:cs typeface="Times New Roman" panose="02020603050405020304" pitchFamily="18" charset="0"/>
              </a:rPr>
              <a:t>selects the team of experts specific to each relevant market and uses that team to vet methods, troubleshoot, and review results for reasonableness throughout the research and modeling process. </a:t>
            </a:r>
          </a:p>
          <a:p>
            <a:endParaRPr lang="en-US" dirty="0"/>
          </a:p>
        </p:txBody>
      </p:sp>
      <p:sp>
        <p:nvSpPr>
          <p:cNvPr id="4" name="Slide Number Placeholder 3"/>
          <p:cNvSpPr>
            <a:spLocks noGrp="1"/>
          </p:cNvSpPr>
          <p:nvPr>
            <p:ph type="sldNum" sz="quarter" idx="5"/>
          </p:nvPr>
        </p:nvSpPr>
        <p:spPr/>
        <p:txBody>
          <a:bodyPr/>
          <a:lstStyle/>
          <a:p>
            <a:fld id="{0586984F-42B2-44F2-9C75-1EC76BA82D72}" type="slidenum">
              <a:rPr lang="en-US" smtClean="0"/>
              <a:t>21</a:t>
            </a:fld>
            <a:endParaRPr lang="en-US" dirty="0"/>
          </a:p>
        </p:txBody>
      </p:sp>
    </p:spTree>
    <p:extLst>
      <p:ext uri="{BB962C8B-B14F-4D97-AF65-F5344CB8AC3E}">
        <p14:creationId xmlns:p14="http://schemas.microsoft.com/office/powerpoint/2010/main" val="4470011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3863" y="704850"/>
            <a:ext cx="6254750" cy="3519488"/>
          </a:xfrm>
        </p:spPr>
      </p:sp>
      <p:sp>
        <p:nvSpPr>
          <p:cNvPr id="3" name="Notes Placeholder 2"/>
          <p:cNvSpPr>
            <a:spLocks noGrp="1"/>
          </p:cNvSpPr>
          <p:nvPr>
            <p:ph type="body" idx="1"/>
          </p:nvPr>
        </p:nvSpPr>
        <p:spPr/>
        <p:txBody>
          <a:bodyPr/>
          <a:lstStyle/>
          <a:p>
            <a:r>
              <a:rPr lang="en-US" dirty="0"/>
              <a:t>Welcome to the </a:t>
            </a:r>
            <a:r>
              <a:rPr lang="en-US" dirty="0" smtClean="0"/>
              <a:t>third </a:t>
            </a:r>
            <a:r>
              <a:rPr lang="en-US" dirty="0"/>
              <a:t>Momentum savings quarterly call of 2021!</a:t>
            </a:r>
            <a:r>
              <a:rPr lang="en-US" baseline="0" dirty="0"/>
              <a:t> </a:t>
            </a:r>
          </a:p>
          <a:p>
            <a:endParaRPr lang="en-US" baseline="0" dirty="0"/>
          </a:p>
          <a:p>
            <a:r>
              <a:rPr lang="en-US" baseline="0" dirty="0"/>
              <a:t>Roll call and ice-breaker.</a:t>
            </a:r>
          </a:p>
        </p:txBody>
      </p:sp>
      <p:sp>
        <p:nvSpPr>
          <p:cNvPr id="4" name="Slide Number Placeholder 3"/>
          <p:cNvSpPr>
            <a:spLocks noGrp="1"/>
          </p:cNvSpPr>
          <p:nvPr>
            <p:ph type="sldNum" sz="quarter" idx="10"/>
          </p:nvPr>
        </p:nvSpPr>
        <p:spPr/>
        <p:txBody>
          <a:bodyPr/>
          <a:lstStyle/>
          <a:p>
            <a:fld id="{83B2BF2B-EEE9-4AB6-BE24-4932C4AFCD6E}" type="slidenum">
              <a:rPr lang="en-US" smtClean="0"/>
              <a:t>2</a:t>
            </a:fld>
            <a:endParaRPr lang="en-US" dirty="0"/>
          </a:p>
        </p:txBody>
      </p:sp>
    </p:spTree>
    <p:extLst>
      <p:ext uri="{BB962C8B-B14F-4D97-AF65-F5344CB8AC3E}">
        <p14:creationId xmlns:p14="http://schemas.microsoft.com/office/powerpoint/2010/main" val="24379588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l">
              <a:lnSpc>
                <a:spcPct val="125000"/>
              </a:lnSpc>
              <a:spcBef>
                <a:spcPts val="0"/>
              </a:spcBef>
              <a:spcAft>
                <a:spcPts val="1200"/>
              </a:spcAft>
            </a:pPr>
            <a:r>
              <a:rPr lang="en-US" sz="1800" dirty="0">
                <a:solidFill>
                  <a:srgbClr val="262626"/>
                </a:solidFill>
                <a:effectLst/>
                <a:latin typeface="Arial" panose="020B0604020202020204" pitchFamily="34" charset="0"/>
                <a:ea typeface="Arial" panose="020B0604020202020204" pitchFamily="34" charset="0"/>
                <a:cs typeface="Times New Roman" panose="02020603050405020304" pitchFamily="18" charset="0"/>
              </a:rPr>
              <a:t>Any market model will include data gaps, assumptions, and areas of uncertainty. </a:t>
            </a:r>
            <a:r>
              <a:rPr lang="en-US" sz="1800" dirty="0" smtClean="0">
                <a:solidFill>
                  <a:srgbClr val="262626"/>
                </a:solidFill>
                <a:effectLst/>
                <a:latin typeface="Arial" panose="020B0604020202020204" pitchFamily="34" charset="0"/>
                <a:ea typeface="Arial" panose="020B0604020202020204" pitchFamily="34" charset="0"/>
                <a:cs typeface="Times New Roman" panose="02020603050405020304" pitchFamily="18" charset="0"/>
              </a:rPr>
              <a:t>We aim </a:t>
            </a:r>
            <a:r>
              <a:rPr lang="en-US" sz="1800" dirty="0">
                <a:solidFill>
                  <a:srgbClr val="262626"/>
                </a:solidFill>
                <a:effectLst/>
                <a:latin typeface="Arial" panose="020B0604020202020204" pitchFamily="34" charset="0"/>
                <a:ea typeface="Arial" panose="020B0604020202020204" pitchFamily="34" charset="0"/>
                <a:cs typeface="Times New Roman" panose="02020603050405020304" pitchFamily="18" charset="0"/>
              </a:rPr>
              <a:t>to make these as transparent as possible to acknowledge the limitations of the research and seek input on ways to improve the quality of the work. </a:t>
            </a:r>
            <a:endParaRPr lang="en-US" sz="1800" dirty="0" smtClean="0">
              <a:solidFill>
                <a:srgbClr val="262626"/>
              </a:solidFill>
              <a:effectLst/>
              <a:latin typeface="Arial" panose="020B0604020202020204" pitchFamily="34" charset="0"/>
              <a:ea typeface="Arial" panose="020B0604020202020204" pitchFamily="34" charset="0"/>
              <a:cs typeface="Times New Roman" panose="02020603050405020304" pitchFamily="18" charset="0"/>
            </a:endParaRPr>
          </a:p>
          <a:p>
            <a:pPr marL="0" marR="0" algn="l">
              <a:lnSpc>
                <a:spcPct val="125000"/>
              </a:lnSpc>
              <a:spcBef>
                <a:spcPts val="0"/>
              </a:spcBef>
              <a:spcAft>
                <a:spcPts val="1200"/>
              </a:spcAft>
            </a:pPr>
            <a:endParaRPr lang="en-US" sz="1800" dirty="0">
              <a:solidFill>
                <a:srgbClr val="262626"/>
              </a:solidFill>
              <a:effectLst/>
              <a:latin typeface="Arial" panose="020B0604020202020204" pitchFamily="34" charset="0"/>
              <a:ea typeface="Arial" panose="020B0604020202020204" pitchFamily="34" charset="0"/>
              <a:cs typeface="Times New Roman" panose="02020603050405020304" pitchFamily="18" charset="0"/>
            </a:endParaRPr>
          </a:p>
          <a:p>
            <a:pPr marL="0" marR="0" algn="l">
              <a:lnSpc>
                <a:spcPct val="125000"/>
              </a:lnSpc>
              <a:spcBef>
                <a:spcPts val="0"/>
              </a:spcBef>
              <a:spcAft>
                <a:spcPts val="1200"/>
              </a:spcAft>
            </a:pPr>
            <a:r>
              <a:rPr lang="en-US" sz="1800" dirty="0" smtClean="0">
                <a:solidFill>
                  <a:srgbClr val="262626"/>
                </a:solidFill>
                <a:effectLst/>
                <a:latin typeface="Arial" panose="020B0604020202020204" pitchFamily="34" charset="0"/>
                <a:ea typeface="Arial" panose="020B0604020202020204" pitchFamily="34" charset="0"/>
                <a:cs typeface="Times New Roman" panose="02020603050405020304" pitchFamily="18" charset="0"/>
              </a:rPr>
              <a:t>We document </a:t>
            </a:r>
            <a:r>
              <a:rPr lang="en-US" sz="1800" dirty="0">
                <a:solidFill>
                  <a:srgbClr val="262626"/>
                </a:solidFill>
                <a:effectLst/>
                <a:latin typeface="Arial" panose="020B0604020202020204" pitchFamily="34" charset="0"/>
                <a:ea typeface="Arial" panose="020B0604020202020204" pitchFamily="34" charset="0"/>
                <a:cs typeface="Times New Roman" panose="02020603050405020304" pitchFamily="18" charset="0"/>
              </a:rPr>
              <a:t>each market model’s known uncertainty in the methodology memo and engages with stakeholders and the expert panel to identify concerns or opportunities to reduce uncertainty.</a:t>
            </a:r>
          </a:p>
          <a:p>
            <a:pPr marL="0" marR="0" algn="l">
              <a:lnSpc>
                <a:spcPct val="125000"/>
              </a:lnSpc>
              <a:spcBef>
                <a:spcPts val="0"/>
              </a:spcBef>
              <a:spcAft>
                <a:spcPts val="1200"/>
              </a:spcAft>
            </a:pPr>
            <a:endParaRPr lang="en-US" sz="1800" dirty="0">
              <a:solidFill>
                <a:srgbClr val="262626"/>
              </a:solidFill>
              <a:effectLst/>
              <a:latin typeface="Arial" panose="020B0604020202020204" pitchFamily="34" charset="0"/>
              <a:ea typeface="Arial" panose="020B0604020202020204" pitchFamily="34" charset="0"/>
              <a:cs typeface="Times New Roman" panose="02020603050405020304" pitchFamily="18" charset="0"/>
            </a:endParaRPr>
          </a:p>
          <a:p>
            <a:pPr marL="0" marR="0" algn="l">
              <a:lnSpc>
                <a:spcPct val="125000"/>
              </a:lnSpc>
              <a:spcBef>
                <a:spcPts val="0"/>
              </a:spcBef>
              <a:spcAft>
                <a:spcPts val="1200"/>
              </a:spcAft>
            </a:pPr>
            <a:r>
              <a:rPr lang="en-US" sz="1800" dirty="0" smtClean="0">
                <a:solidFill>
                  <a:srgbClr val="262626"/>
                </a:solidFill>
                <a:effectLst/>
                <a:latin typeface="Arial" panose="020B0604020202020204" pitchFamily="34" charset="0"/>
                <a:ea typeface="Arial" panose="020B0604020202020204" pitchFamily="34" charset="0"/>
                <a:cs typeface="Times New Roman" panose="02020603050405020304" pitchFamily="18" charset="0"/>
              </a:rPr>
              <a:t>We</a:t>
            </a:r>
            <a:r>
              <a:rPr lang="en-US" sz="1800" baseline="0" dirty="0" smtClean="0">
                <a:solidFill>
                  <a:srgbClr val="262626"/>
                </a:solidFill>
                <a:effectLst/>
                <a:latin typeface="Arial" panose="020B0604020202020204" pitchFamily="34" charset="0"/>
                <a:ea typeface="Arial" panose="020B0604020202020204" pitchFamily="34" charset="0"/>
                <a:cs typeface="Times New Roman" panose="02020603050405020304" pitchFamily="18" charset="0"/>
              </a:rPr>
              <a:t> try our best to </a:t>
            </a:r>
            <a:r>
              <a:rPr lang="en-US" sz="1800" dirty="0" smtClean="0">
                <a:solidFill>
                  <a:srgbClr val="262626"/>
                </a:solidFill>
                <a:effectLst/>
                <a:latin typeface="Arial" panose="020B0604020202020204" pitchFamily="34" charset="0"/>
                <a:ea typeface="Arial" panose="020B0604020202020204" pitchFamily="34" charset="0"/>
                <a:cs typeface="Times New Roman" panose="02020603050405020304" pitchFamily="18" charset="0"/>
              </a:rPr>
              <a:t>reduce </a:t>
            </a:r>
            <a:r>
              <a:rPr lang="en-US" sz="1800" dirty="0">
                <a:solidFill>
                  <a:srgbClr val="262626"/>
                </a:solidFill>
                <a:effectLst/>
                <a:latin typeface="Arial" panose="020B0604020202020204" pitchFamily="34" charset="0"/>
                <a:ea typeface="Arial" panose="020B0604020202020204" pitchFamily="34" charset="0"/>
                <a:cs typeface="Times New Roman" panose="02020603050405020304" pitchFamily="18" charset="0"/>
              </a:rPr>
              <a:t>uncertainty in the market models by pursuing a range of activities specific to each market model’s gaps:</a:t>
            </a:r>
          </a:p>
          <a:p>
            <a:pPr marL="342900" marR="0" lvl="0" indent="-342900" algn="l">
              <a:lnSpc>
                <a:spcPct val="125000"/>
              </a:lnSpc>
              <a:spcBef>
                <a:spcPts val="0"/>
              </a:spcBef>
              <a:spcAft>
                <a:spcPts val="0"/>
              </a:spcAft>
              <a:buFont typeface="Symbol" panose="05050102010706020507" pitchFamily="18" charset="2"/>
              <a:buChar char=""/>
            </a:pPr>
            <a:r>
              <a:rPr lang="en-US" sz="1800" dirty="0">
                <a:solidFill>
                  <a:srgbClr val="262626"/>
                </a:solidFill>
                <a:effectLst/>
                <a:latin typeface="Arial" panose="020B0604020202020204" pitchFamily="34" charset="0"/>
                <a:ea typeface="Arial" panose="020B0604020202020204" pitchFamily="34" charset="0"/>
                <a:cs typeface="Times New Roman" panose="02020603050405020304" pitchFamily="18" charset="0"/>
              </a:rPr>
              <a:t>Conduct sensitivity analyses to identify the relative impact the uncertainty in different areas has on model results </a:t>
            </a:r>
          </a:p>
          <a:p>
            <a:pPr marL="342900" marR="0" lvl="0" indent="-342900" algn="l">
              <a:lnSpc>
                <a:spcPct val="125000"/>
              </a:lnSpc>
              <a:spcBef>
                <a:spcPts val="0"/>
              </a:spcBef>
              <a:spcAft>
                <a:spcPts val="0"/>
              </a:spcAft>
              <a:buFont typeface="Symbol" panose="05050102010706020507" pitchFamily="18" charset="2"/>
              <a:buChar char=""/>
            </a:pPr>
            <a:r>
              <a:rPr lang="en-US" sz="1800" dirty="0">
                <a:solidFill>
                  <a:srgbClr val="262626"/>
                </a:solidFill>
                <a:effectLst/>
                <a:latin typeface="Arial" panose="020B0604020202020204" pitchFamily="34" charset="0"/>
                <a:ea typeface="Arial" panose="020B0604020202020204" pitchFamily="34" charset="0"/>
                <a:cs typeface="Times New Roman" panose="02020603050405020304" pitchFamily="18" charset="0"/>
              </a:rPr>
              <a:t>Conduct additional market research or data collection specific to the model’s areas of uncertainty</a:t>
            </a:r>
          </a:p>
          <a:p>
            <a:pPr marL="342900" marR="0" lvl="0" indent="-342900" algn="l">
              <a:lnSpc>
                <a:spcPct val="125000"/>
              </a:lnSpc>
              <a:spcBef>
                <a:spcPts val="0"/>
              </a:spcBef>
              <a:spcAft>
                <a:spcPts val="1200"/>
              </a:spcAft>
              <a:buFont typeface="Symbol" panose="05050102010706020507" pitchFamily="18" charset="2"/>
              <a:buChar char=""/>
            </a:pPr>
            <a:r>
              <a:rPr lang="en-US" sz="1800" dirty="0">
                <a:solidFill>
                  <a:srgbClr val="262626"/>
                </a:solidFill>
                <a:effectLst/>
                <a:latin typeface="Arial" panose="020B0604020202020204" pitchFamily="34" charset="0"/>
                <a:ea typeface="Arial" panose="020B0604020202020204" pitchFamily="34" charset="0"/>
                <a:cs typeface="Times New Roman" panose="02020603050405020304" pitchFamily="18" charset="0"/>
              </a:rPr>
              <a:t>Coordinate with stakeholders and subject matter experts to ensure BPA is always using the best available data and seek additional data or pursue new research, if warranted</a:t>
            </a:r>
          </a:p>
          <a:p>
            <a:endParaRPr lang="en-US" dirty="0"/>
          </a:p>
        </p:txBody>
      </p:sp>
      <p:sp>
        <p:nvSpPr>
          <p:cNvPr id="4" name="Slide Number Placeholder 3"/>
          <p:cNvSpPr>
            <a:spLocks noGrp="1"/>
          </p:cNvSpPr>
          <p:nvPr>
            <p:ph type="sldNum" sz="quarter" idx="5"/>
          </p:nvPr>
        </p:nvSpPr>
        <p:spPr/>
        <p:txBody>
          <a:bodyPr/>
          <a:lstStyle/>
          <a:p>
            <a:fld id="{0586984F-42B2-44F2-9C75-1EC76BA82D72}" type="slidenum">
              <a:rPr lang="en-US" smtClean="0"/>
              <a:t>22</a:t>
            </a:fld>
            <a:endParaRPr lang="en-US" dirty="0"/>
          </a:p>
        </p:txBody>
      </p:sp>
    </p:spTree>
    <p:extLst>
      <p:ext uri="{BB962C8B-B14F-4D97-AF65-F5344CB8AC3E}">
        <p14:creationId xmlns:p14="http://schemas.microsoft.com/office/powerpoint/2010/main" val="392582213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l">
              <a:lnSpc>
                <a:spcPct val="125000"/>
              </a:lnSpc>
              <a:spcBef>
                <a:spcPts val="0"/>
              </a:spcBef>
              <a:spcAft>
                <a:spcPts val="1200"/>
              </a:spcAft>
            </a:pPr>
            <a:r>
              <a:rPr lang="en-US" sz="1800" dirty="0" smtClean="0">
                <a:solidFill>
                  <a:srgbClr val="262626"/>
                </a:solidFill>
                <a:effectLst/>
                <a:latin typeface="Arial" panose="020B0604020202020204" pitchFamily="34" charset="0"/>
                <a:ea typeface="Arial" panose="020B0604020202020204" pitchFamily="34" charset="0"/>
                <a:cs typeface="Segoe UI" panose="020B0502040204020203" pitchFamily="34" charset="0"/>
              </a:rPr>
              <a:t>BPA </a:t>
            </a:r>
            <a:r>
              <a:rPr lang="en-US" sz="1800" dirty="0">
                <a:solidFill>
                  <a:srgbClr val="262626"/>
                </a:solidFill>
                <a:effectLst/>
                <a:latin typeface="Arial" panose="020B0604020202020204" pitchFamily="34" charset="0"/>
                <a:ea typeface="Arial" panose="020B0604020202020204" pitchFamily="34" charset="0"/>
                <a:cs typeface="Segoe UI" panose="020B0502040204020203" pitchFamily="34" charset="0"/>
              </a:rPr>
              <a:t>strives to make market </a:t>
            </a:r>
            <a:r>
              <a:rPr lang="en-US" sz="1800" dirty="0" smtClean="0">
                <a:solidFill>
                  <a:srgbClr val="262626"/>
                </a:solidFill>
                <a:effectLst/>
                <a:latin typeface="Arial" panose="020B0604020202020204" pitchFamily="34" charset="0"/>
                <a:ea typeface="Arial" panose="020B0604020202020204" pitchFamily="34" charset="0"/>
                <a:cs typeface="Segoe UI" panose="020B0502040204020203" pitchFamily="34" charset="0"/>
              </a:rPr>
              <a:t>models,</a:t>
            </a:r>
            <a:r>
              <a:rPr lang="en-US" sz="1800" baseline="0" dirty="0" smtClean="0">
                <a:solidFill>
                  <a:srgbClr val="262626"/>
                </a:solidFill>
                <a:effectLst/>
                <a:latin typeface="Arial" panose="020B0604020202020204" pitchFamily="34" charset="0"/>
                <a:ea typeface="Arial" panose="020B0604020202020204" pitchFamily="34" charset="0"/>
                <a:cs typeface="Segoe UI" panose="020B0502040204020203" pitchFamily="34" charset="0"/>
              </a:rPr>
              <a:t> results, and analyses </a:t>
            </a:r>
            <a:r>
              <a:rPr lang="en-US" sz="1800" dirty="0" smtClean="0">
                <a:solidFill>
                  <a:srgbClr val="262626"/>
                </a:solidFill>
                <a:effectLst/>
                <a:latin typeface="Arial" panose="020B0604020202020204" pitchFamily="34" charset="0"/>
                <a:ea typeface="Arial" panose="020B0604020202020204" pitchFamily="34" charset="0"/>
                <a:cs typeface="Segoe UI" panose="020B0502040204020203" pitchFamily="34" charset="0"/>
              </a:rPr>
              <a:t>accessible </a:t>
            </a:r>
            <a:r>
              <a:rPr lang="en-US" sz="1800" dirty="0">
                <a:solidFill>
                  <a:srgbClr val="262626"/>
                </a:solidFill>
                <a:effectLst/>
                <a:latin typeface="Arial" panose="020B0604020202020204" pitchFamily="34" charset="0"/>
                <a:ea typeface="Arial" panose="020B0604020202020204" pitchFamily="34" charset="0"/>
                <a:cs typeface="Segoe UI" panose="020B0502040204020203" pitchFamily="34" charset="0"/>
              </a:rPr>
              <a:t>to stakeholders for regional load forecasting, program planning, and other regional work. </a:t>
            </a:r>
          </a:p>
          <a:p>
            <a:pPr marL="0" marR="0" algn="l">
              <a:lnSpc>
                <a:spcPct val="125000"/>
              </a:lnSpc>
              <a:spcBef>
                <a:spcPts val="0"/>
              </a:spcBef>
              <a:spcAft>
                <a:spcPts val="1200"/>
              </a:spcAft>
            </a:pPr>
            <a:endParaRPr lang="en-US" sz="1800" dirty="0">
              <a:solidFill>
                <a:srgbClr val="262626"/>
              </a:solidFill>
              <a:effectLst/>
              <a:latin typeface="Arial" panose="020B0604020202020204" pitchFamily="34" charset="0"/>
              <a:ea typeface="Arial" panose="020B0604020202020204" pitchFamily="34" charset="0"/>
              <a:cs typeface="Segoe UI" panose="020B0502040204020203" pitchFamily="34" charset="0"/>
            </a:endParaRPr>
          </a:p>
          <a:p>
            <a:pPr marL="0" marR="0" algn="l">
              <a:lnSpc>
                <a:spcPct val="125000"/>
              </a:lnSpc>
              <a:spcBef>
                <a:spcPts val="0"/>
              </a:spcBef>
              <a:spcAft>
                <a:spcPts val="1200"/>
              </a:spcAft>
            </a:pPr>
            <a:r>
              <a:rPr lang="en-US" sz="1800" dirty="0">
                <a:solidFill>
                  <a:srgbClr val="262626"/>
                </a:solidFill>
                <a:effectLst/>
                <a:latin typeface="Arial" panose="020B0604020202020204" pitchFamily="34" charset="0"/>
                <a:ea typeface="Arial" panose="020B0604020202020204" pitchFamily="34" charset="0"/>
                <a:cs typeface="Segoe UI" panose="020B0502040204020203" pitchFamily="34" charset="0"/>
              </a:rPr>
              <a:t>BPA makes the following documents and work products available, at a minimum, to stakeholders through BPA’s website:</a:t>
            </a:r>
            <a:endParaRPr lang="en-US" sz="1800" dirty="0">
              <a:solidFill>
                <a:srgbClr val="262626"/>
              </a:solidFill>
              <a:effectLst/>
              <a:latin typeface="Arial" panose="020B0604020202020204" pitchFamily="34" charset="0"/>
              <a:ea typeface="Arial" panose="020B0604020202020204" pitchFamily="34" charset="0"/>
              <a:cs typeface="Times New Roman" panose="02020603050405020304" pitchFamily="18" charset="0"/>
            </a:endParaRPr>
          </a:p>
          <a:p>
            <a:pPr marL="800100" marR="0" lvl="1" indent="-342900" algn="l">
              <a:lnSpc>
                <a:spcPct val="125000"/>
              </a:lnSpc>
              <a:spcBef>
                <a:spcPts val="0"/>
              </a:spcBef>
              <a:spcAft>
                <a:spcPts val="0"/>
              </a:spcAft>
              <a:buFont typeface="Symbol" panose="05050102010706020507" pitchFamily="18" charset="2"/>
              <a:buChar char=""/>
            </a:pPr>
            <a:r>
              <a:rPr lang="en-US" sz="1800" dirty="0">
                <a:solidFill>
                  <a:srgbClr val="262626"/>
                </a:solidFill>
                <a:effectLst/>
                <a:latin typeface="Arial" panose="020B0604020202020204" pitchFamily="34" charset="0"/>
                <a:ea typeface="Arial" panose="020B0604020202020204" pitchFamily="34" charset="0"/>
                <a:cs typeface="Times New Roman" panose="02020603050405020304" pitchFamily="18" charset="0"/>
              </a:rPr>
              <a:t>Methodology memos </a:t>
            </a:r>
          </a:p>
          <a:p>
            <a:pPr marL="800100" marR="0" lvl="1" indent="-342900" algn="l">
              <a:lnSpc>
                <a:spcPct val="125000"/>
              </a:lnSpc>
              <a:spcBef>
                <a:spcPts val="0"/>
              </a:spcBef>
              <a:spcAft>
                <a:spcPts val="0"/>
              </a:spcAft>
              <a:buFont typeface="Symbol" panose="05050102010706020507" pitchFamily="18" charset="2"/>
              <a:buChar char=""/>
            </a:pPr>
            <a:r>
              <a:rPr lang="en-US" sz="1800" dirty="0">
                <a:solidFill>
                  <a:srgbClr val="262626"/>
                </a:solidFill>
                <a:effectLst/>
                <a:latin typeface="Arial" panose="020B0604020202020204" pitchFamily="34" charset="0"/>
                <a:ea typeface="Arial" panose="020B0604020202020204" pitchFamily="34" charset="0"/>
                <a:cs typeface="Times New Roman" panose="02020603050405020304" pitchFamily="18" charset="0"/>
              </a:rPr>
              <a:t>Final model documents</a:t>
            </a:r>
          </a:p>
          <a:p>
            <a:pPr marL="800100" marR="0" lvl="1" indent="-342900" algn="l">
              <a:lnSpc>
                <a:spcPct val="125000"/>
              </a:lnSpc>
              <a:spcBef>
                <a:spcPts val="0"/>
              </a:spcBef>
              <a:spcAft>
                <a:spcPts val="0"/>
              </a:spcAft>
              <a:buFont typeface="Symbol" panose="05050102010706020507" pitchFamily="18" charset="2"/>
              <a:buChar char=""/>
            </a:pPr>
            <a:r>
              <a:rPr lang="en-US" sz="1800" dirty="0">
                <a:solidFill>
                  <a:srgbClr val="262626"/>
                </a:solidFill>
                <a:effectLst/>
                <a:latin typeface="Arial" panose="020B0604020202020204" pitchFamily="34" charset="0"/>
                <a:ea typeface="Arial" panose="020B0604020202020204" pitchFamily="34" charset="0"/>
                <a:cs typeface="Times New Roman" panose="02020603050405020304" pitchFamily="18" charset="0"/>
              </a:rPr>
              <a:t>Market research data and results </a:t>
            </a:r>
          </a:p>
          <a:p>
            <a:pPr marL="800100" marR="0" lvl="1" indent="-342900" algn="l">
              <a:lnSpc>
                <a:spcPct val="125000"/>
              </a:lnSpc>
              <a:spcBef>
                <a:spcPts val="0"/>
              </a:spcBef>
              <a:spcAft>
                <a:spcPts val="0"/>
              </a:spcAft>
              <a:buFont typeface="Symbol" panose="05050102010706020507" pitchFamily="18" charset="2"/>
              <a:buChar char=""/>
            </a:pPr>
            <a:r>
              <a:rPr lang="en-US" sz="1800" dirty="0">
                <a:solidFill>
                  <a:srgbClr val="262626"/>
                </a:solidFill>
                <a:effectLst/>
                <a:latin typeface="Arial" panose="020B0604020202020204" pitchFamily="34" charset="0"/>
                <a:ea typeface="Arial" panose="020B0604020202020204" pitchFamily="34" charset="0"/>
                <a:cs typeface="Times New Roman" panose="02020603050405020304" pitchFamily="18" charset="0"/>
              </a:rPr>
              <a:t>Aggregated, anonymized sales data and/or findings memos</a:t>
            </a:r>
          </a:p>
          <a:p>
            <a:pPr marL="800100" marR="0" lvl="1" indent="-342900" algn="l">
              <a:lnSpc>
                <a:spcPct val="125000"/>
              </a:lnSpc>
              <a:spcBef>
                <a:spcPts val="0"/>
              </a:spcBef>
              <a:spcAft>
                <a:spcPts val="0"/>
              </a:spcAft>
              <a:buFont typeface="Symbol" panose="05050102010706020507" pitchFamily="18" charset="2"/>
              <a:buChar char=""/>
            </a:pPr>
            <a:r>
              <a:rPr lang="en-US" sz="1800" dirty="0">
                <a:solidFill>
                  <a:srgbClr val="262626"/>
                </a:solidFill>
                <a:effectLst/>
                <a:latin typeface="Arial" panose="020B0604020202020204" pitchFamily="34" charset="0"/>
                <a:ea typeface="Arial" panose="020B0604020202020204" pitchFamily="34" charset="0"/>
                <a:cs typeface="Times New Roman" panose="02020603050405020304" pitchFamily="18" charset="0"/>
              </a:rPr>
              <a:t>Input and analytical spreadsheets with assumptions and data sources</a:t>
            </a:r>
          </a:p>
          <a:p>
            <a:pPr marL="800100" marR="0" lvl="1" indent="-342900" algn="l">
              <a:lnSpc>
                <a:spcPct val="125000"/>
              </a:lnSpc>
              <a:spcBef>
                <a:spcPts val="0"/>
              </a:spcBef>
              <a:spcAft>
                <a:spcPts val="0"/>
              </a:spcAft>
              <a:buFont typeface="Symbol" panose="05050102010706020507" pitchFamily="18" charset="2"/>
              <a:buChar char=""/>
            </a:pPr>
            <a:r>
              <a:rPr lang="en-US" sz="1800" dirty="0">
                <a:solidFill>
                  <a:srgbClr val="262626"/>
                </a:solidFill>
                <a:effectLst/>
                <a:latin typeface="Arial" panose="020B0604020202020204" pitchFamily="34" charset="0"/>
                <a:ea typeface="Arial" panose="020B0604020202020204" pitchFamily="34" charset="0"/>
                <a:cs typeface="Times New Roman" panose="02020603050405020304" pitchFamily="18" charset="0"/>
              </a:rPr>
              <a:t>Areas of uncertainty</a:t>
            </a:r>
          </a:p>
          <a:p>
            <a:pPr marL="800100" marR="0" lvl="1" indent="-342900" algn="l">
              <a:lnSpc>
                <a:spcPct val="125000"/>
              </a:lnSpc>
              <a:spcBef>
                <a:spcPts val="0"/>
              </a:spcBef>
              <a:spcAft>
                <a:spcPts val="1200"/>
              </a:spcAft>
              <a:buFont typeface="Symbol" panose="05050102010706020507" pitchFamily="18" charset="2"/>
              <a:buChar char=""/>
            </a:pPr>
            <a:r>
              <a:rPr lang="en-US" sz="1800" dirty="0">
                <a:solidFill>
                  <a:srgbClr val="262626"/>
                </a:solidFill>
                <a:effectLst/>
                <a:latin typeface="Arial" panose="020B0604020202020204" pitchFamily="34" charset="0"/>
                <a:ea typeface="Arial" panose="020B0604020202020204" pitchFamily="34" charset="0"/>
                <a:cs typeface="Times New Roman" panose="02020603050405020304" pitchFamily="18" charset="0"/>
              </a:rPr>
              <a:t>Stakeholder and expert panel feedback and the research team’s responses and actions taken</a:t>
            </a:r>
          </a:p>
          <a:p>
            <a:endParaRPr lang="en-US" dirty="0"/>
          </a:p>
        </p:txBody>
      </p:sp>
      <p:sp>
        <p:nvSpPr>
          <p:cNvPr id="4" name="Slide Number Placeholder 3"/>
          <p:cNvSpPr>
            <a:spLocks noGrp="1"/>
          </p:cNvSpPr>
          <p:nvPr>
            <p:ph type="sldNum" sz="quarter" idx="5"/>
          </p:nvPr>
        </p:nvSpPr>
        <p:spPr/>
        <p:txBody>
          <a:bodyPr/>
          <a:lstStyle/>
          <a:p>
            <a:fld id="{0586984F-42B2-44F2-9C75-1EC76BA82D72}" type="slidenum">
              <a:rPr lang="en-US" smtClean="0"/>
              <a:t>23</a:t>
            </a:fld>
            <a:endParaRPr lang="en-US" dirty="0"/>
          </a:p>
        </p:txBody>
      </p:sp>
    </p:spTree>
    <p:extLst>
      <p:ext uri="{BB962C8B-B14F-4D97-AF65-F5344CB8AC3E}">
        <p14:creationId xmlns:p14="http://schemas.microsoft.com/office/powerpoint/2010/main" val="343671504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smtClean="0">
                <a:solidFill>
                  <a:srgbClr val="262626"/>
                </a:solidFill>
                <a:effectLst/>
                <a:latin typeface="Arial" panose="020B0604020202020204" pitchFamily="34" charset="0"/>
                <a:ea typeface="Arial" panose="020B0604020202020204" pitchFamily="34" charset="0"/>
                <a:cs typeface="Times New Roman" panose="02020603050405020304" pitchFamily="18" charset="0"/>
              </a:rPr>
              <a:t>This is our final Principle, and it’s an important one</a:t>
            </a:r>
            <a:r>
              <a:rPr lang="en-US" sz="1800" baseline="0" dirty="0" smtClean="0">
                <a:solidFill>
                  <a:srgbClr val="262626"/>
                </a:solidFill>
                <a:effectLst/>
                <a:latin typeface="Arial" panose="020B0604020202020204" pitchFamily="34" charset="0"/>
                <a:ea typeface="Arial" panose="020B0604020202020204" pitchFamily="34" charset="0"/>
                <a:cs typeface="Times New Roman" panose="02020603050405020304" pitchFamily="18" charset="0"/>
              </a:rPr>
              <a:t>. </a:t>
            </a:r>
            <a:r>
              <a:rPr lang="en-US" sz="1800" dirty="0" smtClean="0">
                <a:solidFill>
                  <a:srgbClr val="262626"/>
                </a:solidFill>
                <a:effectLst/>
                <a:latin typeface="Arial" panose="020B0604020202020204" pitchFamily="34" charset="0"/>
                <a:ea typeface="Arial" panose="020B0604020202020204" pitchFamily="34" charset="0"/>
                <a:cs typeface="Times New Roman" panose="02020603050405020304" pitchFamily="18" charset="0"/>
              </a:rPr>
              <a:t>The Momentum </a:t>
            </a:r>
            <a:r>
              <a:rPr lang="en-US" sz="1800" dirty="0">
                <a:solidFill>
                  <a:srgbClr val="262626"/>
                </a:solidFill>
                <a:effectLst/>
                <a:latin typeface="Arial" panose="020B0604020202020204" pitchFamily="34" charset="0"/>
                <a:ea typeface="Arial" panose="020B0604020202020204" pitchFamily="34" charset="0"/>
                <a:cs typeface="Times New Roman" panose="02020603050405020304" pitchFamily="18" charset="0"/>
              </a:rPr>
              <a:t>Savings research </a:t>
            </a:r>
            <a:r>
              <a:rPr lang="en-US" sz="1800" dirty="0" smtClean="0">
                <a:solidFill>
                  <a:srgbClr val="262626"/>
                </a:solidFill>
                <a:effectLst/>
                <a:latin typeface="Arial" panose="020B0604020202020204" pitchFamily="34" charset="0"/>
                <a:ea typeface="Arial" panose="020B0604020202020204" pitchFamily="34" charset="0"/>
                <a:cs typeface="Times New Roman" panose="02020603050405020304" pitchFamily="18" charset="0"/>
              </a:rPr>
              <a:t>team</a:t>
            </a:r>
            <a:r>
              <a:rPr lang="en-US" sz="1800" baseline="0" dirty="0" smtClean="0">
                <a:solidFill>
                  <a:srgbClr val="262626"/>
                </a:solidFill>
                <a:effectLst/>
                <a:latin typeface="Arial" panose="020B0604020202020204" pitchFamily="34" charset="0"/>
                <a:ea typeface="Arial" panose="020B0604020202020204" pitchFamily="34" charset="0"/>
                <a:cs typeface="Times New Roman" panose="02020603050405020304" pitchFamily="18" charset="0"/>
              </a:rPr>
              <a:t> </a:t>
            </a:r>
            <a:r>
              <a:rPr lang="en-US" sz="1800" dirty="0" smtClean="0">
                <a:solidFill>
                  <a:srgbClr val="262626"/>
                </a:solidFill>
                <a:effectLst/>
                <a:latin typeface="Arial" panose="020B0604020202020204" pitchFamily="34" charset="0"/>
                <a:ea typeface="Arial" panose="020B0604020202020204" pitchFamily="34" charset="0"/>
                <a:cs typeface="Times New Roman" panose="02020603050405020304" pitchFamily="18" charset="0"/>
              </a:rPr>
              <a:t>aspires </a:t>
            </a:r>
            <a:r>
              <a:rPr lang="en-US" sz="1800" dirty="0">
                <a:solidFill>
                  <a:srgbClr val="262626"/>
                </a:solidFill>
                <a:effectLst/>
                <a:latin typeface="Arial" panose="020B0604020202020204" pitchFamily="34" charset="0"/>
                <a:ea typeface="Arial" panose="020B0604020202020204" pitchFamily="34" charset="0"/>
                <a:cs typeface="Times New Roman" panose="02020603050405020304" pitchFamily="18" charset="0"/>
              </a:rPr>
              <a:t>to do more than </a:t>
            </a:r>
            <a:r>
              <a:rPr lang="en-US" sz="1800" dirty="0" smtClean="0">
                <a:solidFill>
                  <a:srgbClr val="262626"/>
                </a:solidFill>
                <a:effectLst/>
                <a:latin typeface="Arial" panose="020B0604020202020204" pitchFamily="34" charset="0"/>
                <a:ea typeface="Arial" panose="020B0604020202020204" pitchFamily="34" charset="0"/>
                <a:cs typeface="Times New Roman" panose="02020603050405020304" pitchFamily="18" charset="0"/>
              </a:rPr>
              <a:t>just quantify </a:t>
            </a:r>
            <a:r>
              <a:rPr lang="en-US" sz="1800" dirty="0">
                <a:solidFill>
                  <a:srgbClr val="262626"/>
                </a:solidFill>
                <a:effectLst/>
                <a:latin typeface="Arial" panose="020B0604020202020204" pitchFamily="34" charset="0"/>
                <a:ea typeface="Arial" panose="020B0604020202020204" pitchFamily="34" charset="0"/>
                <a:cs typeface="Times New Roman" panose="02020603050405020304" pitchFamily="18" charset="0"/>
              </a:rPr>
              <a:t>savings. </a:t>
            </a:r>
            <a:r>
              <a:rPr lang="en-US" sz="1800" dirty="0" smtClean="0">
                <a:solidFill>
                  <a:srgbClr val="262626"/>
                </a:solidFill>
                <a:effectLst/>
                <a:latin typeface="Arial" panose="020B0604020202020204" pitchFamily="34" charset="0"/>
                <a:ea typeface="Arial" panose="020B0604020202020204" pitchFamily="34" charset="0"/>
                <a:cs typeface="Times New Roman" panose="02020603050405020304" pitchFamily="18" charset="0"/>
              </a:rPr>
              <a:t>One of our principles is to </a:t>
            </a:r>
            <a:r>
              <a:rPr lang="en-US" sz="1800" dirty="0">
                <a:solidFill>
                  <a:srgbClr val="262626"/>
                </a:solidFill>
                <a:effectLst/>
                <a:latin typeface="Arial" panose="020B0604020202020204" pitchFamily="34" charset="0"/>
                <a:ea typeface="Arial" panose="020B0604020202020204" pitchFamily="34" charset="0"/>
                <a:cs typeface="Times New Roman" panose="02020603050405020304" pitchFamily="18" charset="0"/>
              </a:rPr>
              <a:t>provide all stakeholders with actionable data and market insights to support planning and programmatic functions.</a:t>
            </a:r>
          </a:p>
          <a:p>
            <a:endParaRPr lang="en-US" sz="1800" dirty="0">
              <a:solidFill>
                <a:srgbClr val="262626"/>
              </a:solidFill>
              <a:effectLst/>
              <a:latin typeface="Arial" panose="020B0604020202020204" pitchFamily="34" charset="0"/>
              <a:cs typeface="Times New Roman" panose="02020603050405020304" pitchFamily="18" charset="0"/>
            </a:endParaRPr>
          </a:p>
          <a:p>
            <a:r>
              <a:rPr lang="en-US" sz="1800" dirty="0">
                <a:solidFill>
                  <a:srgbClr val="262626"/>
                </a:solidFill>
                <a:effectLst/>
                <a:latin typeface="Arial" panose="020B0604020202020204" pitchFamily="34" charset="0"/>
                <a:cs typeface="Times New Roman" panose="02020603050405020304" pitchFamily="18" charset="0"/>
              </a:rPr>
              <a:t>That’s why the 4</a:t>
            </a:r>
            <a:r>
              <a:rPr lang="en-US" sz="1800" baseline="30000" dirty="0">
                <a:solidFill>
                  <a:srgbClr val="262626"/>
                </a:solidFill>
                <a:effectLst/>
                <a:latin typeface="Arial" panose="020B0604020202020204" pitchFamily="34" charset="0"/>
                <a:cs typeface="Times New Roman" panose="02020603050405020304" pitchFamily="18" charset="0"/>
              </a:rPr>
              <a:t>th</a:t>
            </a:r>
            <a:r>
              <a:rPr lang="en-US" sz="1800" dirty="0">
                <a:solidFill>
                  <a:srgbClr val="262626"/>
                </a:solidFill>
                <a:effectLst/>
                <a:latin typeface="Arial" panose="020B0604020202020204" pitchFamily="34" charset="0"/>
                <a:cs typeface="Times New Roman" panose="02020603050405020304" pitchFamily="18" charset="0"/>
              </a:rPr>
              <a:t> principle of its research it to Build Regional Market Intelligence. </a:t>
            </a:r>
            <a:endParaRPr lang="en-US" sz="1800" dirty="0" smtClean="0">
              <a:solidFill>
                <a:srgbClr val="262626"/>
              </a:solidFill>
              <a:effectLst/>
              <a:latin typeface="Arial" panose="020B0604020202020204" pitchFamily="34" charset="0"/>
              <a:cs typeface="Times New Roman" panose="02020603050405020304" pitchFamily="18" charset="0"/>
            </a:endParaRPr>
          </a:p>
          <a:p>
            <a:endParaRPr lang="en-US" sz="1800" dirty="0" smtClean="0">
              <a:solidFill>
                <a:srgbClr val="262626"/>
              </a:solidFill>
              <a:effectLst/>
              <a:latin typeface="Arial" panose="020B0604020202020204" pitchFamily="34" charset="0"/>
              <a:cs typeface="Times New Roman" panose="02020603050405020304" pitchFamily="18" charset="0"/>
            </a:endParaRPr>
          </a:p>
          <a:p>
            <a:r>
              <a:rPr lang="en-US" sz="1800" dirty="0" smtClean="0">
                <a:solidFill>
                  <a:srgbClr val="262626"/>
                </a:solidFill>
                <a:effectLst/>
                <a:latin typeface="Arial" panose="020B0604020202020204" pitchFamily="34" charset="0"/>
                <a:cs typeface="Times New Roman" panose="02020603050405020304" pitchFamily="18" charset="0"/>
              </a:rPr>
              <a:t>There are 4</a:t>
            </a:r>
            <a:r>
              <a:rPr lang="en-US" sz="1800" baseline="0" dirty="0" smtClean="0">
                <a:solidFill>
                  <a:srgbClr val="262626"/>
                </a:solidFill>
                <a:effectLst/>
                <a:latin typeface="Arial" panose="020B0604020202020204" pitchFamily="34" charset="0"/>
                <a:cs typeface="Times New Roman" panose="02020603050405020304" pitchFamily="18" charset="0"/>
              </a:rPr>
              <a:t> ways we do this, starting with…</a:t>
            </a:r>
            <a:endParaRPr lang="en-US" sz="1800" dirty="0" smtClean="0">
              <a:solidFill>
                <a:srgbClr val="262626"/>
              </a:solidFill>
              <a:effectLst/>
              <a:latin typeface="Arial" panose="020B060402020202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0586984F-42B2-44F2-9C75-1EC76BA82D72}" type="slidenum">
              <a:rPr lang="en-US" smtClean="0"/>
              <a:t>24</a:t>
            </a:fld>
            <a:endParaRPr lang="en-US" dirty="0"/>
          </a:p>
        </p:txBody>
      </p:sp>
    </p:spTree>
    <p:extLst>
      <p:ext uri="{BB962C8B-B14F-4D97-AF65-F5344CB8AC3E}">
        <p14:creationId xmlns:p14="http://schemas.microsoft.com/office/powerpoint/2010/main" val="9769786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262626"/>
                </a:solidFill>
                <a:effectLst/>
                <a:latin typeface="Arial" panose="020B0604020202020204" pitchFamily="34" charset="0"/>
                <a:ea typeface="Arial" panose="020B0604020202020204" pitchFamily="34" charset="0"/>
                <a:cs typeface="Times New Roman" panose="02020603050405020304" pitchFamily="18" charset="0"/>
              </a:rPr>
              <a:t>Assisting regional load forecasting and future Power Plans by providing consumption, power, and baseline </a:t>
            </a:r>
            <a:r>
              <a:rPr lang="en-US" sz="1200" dirty="0" smtClean="0">
                <a:solidFill>
                  <a:srgbClr val="262626"/>
                </a:solidFill>
                <a:effectLst/>
                <a:latin typeface="Arial" panose="020B0604020202020204" pitchFamily="34" charset="0"/>
                <a:ea typeface="Arial" panose="020B0604020202020204" pitchFamily="34" charset="0"/>
                <a:cs typeface="Times New Roman" panose="02020603050405020304" pitchFamily="18" charset="0"/>
              </a:rPr>
              <a:t>data from each of the</a:t>
            </a:r>
            <a:r>
              <a:rPr lang="en-US" sz="1200" baseline="0" dirty="0" smtClean="0">
                <a:solidFill>
                  <a:srgbClr val="262626"/>
                </a:solidFill>
                <a:effectLst/>
                <a:latin typeface="Arial" panose="020B0604020202020204" pitchFamily="34" charset="0"/>
                <a:ea typeface="Arial" panose="020B0604020202020204" pitchFamily="34" charset="0"/>
                <a:cs typeface="Times New Roman" panose="02020603050405020304" pitchFamily="18" charset="0"/>
              </a:rPr>
              <a:t> markets we measure</a:t>
            </a:r>
            <a:r>
              <a:rPr lang="en-US" sz="1200" dirty="0" smtClean="0">
                <a:solidFill>
                  <a:srgbClr val="262626"/>
                </a:solidFill>
                <a:effectLst/>
                <a:latin typeface="Arial" panose="020B0604020202020204" pitchFamily="34" charset="0"/>
                <a:ea typeface="Arial" panose="020B0604020202020204" pitchFamily="34" charset="0"/>
                <a:cs typeface="Times New Roman" panose="02020603050405020304" pitchFamily="18" charset="0"/>
              </a:rPr>
              <a:t>.</a:t>
            </a:r>
            <a:endParaRPr lang="en-US" sz="1200" dirty="0">
              <a:solidFill>
                <a:srgbClr val="262626"/>
              </a:solidFill>
              <a:effectLst/>
              <a:latin typeface="Arial" panose="020B0604020202020204" pitchFamily="34" charset="0"/>
              <a:ea typeface="Arial" panose="020B060402020202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0586984F-42B2-44F2-9C75-1EC76BA82D72}" type="slidenum">
              <a:rPr lang="en-US" smtClean="0"/>
              <a:t>25</a:t>
            </a:fld>
            <a:endParaRPr lang="en-US" dirty="0"/>
          </a:p>
        </p:txBody>
      </p:sp>
    </p:spTree>
    <p:extLst>
      <p:ext uri="{BB962C8B-B14F-4D97-AF65-F5344CB8AC3E}">
        <p14:creationId xmlns:p14="http://schemas.microsoft.com/office/powerpoint/2010/main" val="262963117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262626"/>
                </a:solidFill>
                <a:effectLst/>
                <a:latin typeface="Arial" panose="020B0604020202020204" pitchFamily="34" charset="0"/>
                <a:ea typeface="Arial" panose="020B0604020202020204" pitchFamily="34" charset="0"/>
                <a:cs typeface="Times New Roman" panose="02020603050405020304" pitchFamily="18" charset="0"/>
              </a:rPr>
              <a:t>Supporting the Regional Technical Form and utility program measure development by confirming where opportunities still exist and where programs have successfully transformed markets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rgbClr val="262626"/>
              </a:solidFill>
              <a:effectLst/>
              <a:latin typeface="Arial" panose="020B0604020202020204" pitchFamily="34" charset="0"/>
              <a:ea typeface="Arial" panose="020B0604020202020204" pitchFamily="34" charset="0"/>
              <a:cs typeface="Times New Roman" panose="02020603050405020304" pitchFamily="18" charset="0"/>
            </a:endParaRPr>
          </a:p>
          <a:p>
            <a:endParaRPr lang="en-US" dirty="0"/>
          </a:p>
          <a:p>
            <a:r>
              <a:rPr lang="en-US" dirty="0"/>
              <a:t>Our extensive efforts to collect sales data are particularly useful for this and have supported RTF and power plan baseline development. </a:t>
            </a:r>
          </a:p>
        </p:txBody>
      </p:sp>
      <p:sp>
        <p:nvSpPr>
          <p:cNvPr id="4" name="Slide Number Placeholder 3"/>
          <p:cNvSpPr>
            <a:spLocks noGrp="1"/>
          </p:cNvSpPr>
          <p:nvPr>
            <p:ph type="sldNum" sz="quarter" idx="5"/>
          </p:nvPr>
        </p:nvSpPr>
        <p:spPr/>
        <p:txBody>
          <a:bodyPr/>
          <a:lstStyle/>
          <a:p>
            <a:fld id="{0586984F-42B2-44F2-9C75-1EC76BA82D72}" type="slidenum">
              <a:rPr lang="en-US" smtClean="0"/>
              <a:t>26</a:t>
            </a:fld>
            <a:endParaRPr lang="en-US" dirty="0"/>
          </a:p>
        </p:txBody>
      </p:sp>
    </p:spTree>
    <p:extLst>
      <p:ext uri="{BB962C8B-B14F-4D97-AF65-F5344CB8AC3E}">
        <p14:creationId xmlns:p14="http://schemas.microsoft.com/office/powerpoint/2010/main" val="212409397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rgbClr val="262626"/>
                </a:solidFill>
                <a:effectLst/>
                <a:latin typeface="Arial" panose="020B0604020202020204" pitchFamily="34" charset="0"/>
                <a:ea typeface="Arial" panose="020B0604020202020204" pitchFamily="34" charset="0"/>
                <a:cs typeface="Times New Roman" panose="02020603050405020304" pitchFamily="18" charset="0"/>
              </a:rPr>
              <a:t>Our market characterization efforts often include many interviews with market actors in addition to data collection.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rgbClr val="262626"/>
                </a:solidFill>
                <a:effectLst/>
                <a:latin typeface="Arial" panose="020B0604020202020204" pitchFamily="34" charset="0"/>
                <a:ea typeface="Arial" panose="020B0604020202020204" pitchFamily="34" charset="0"/>
                <a:cs typeface="Times New Roman" panose="02020603050405020304" pitchFamily="18" charset="0"/>
              </a:rPr>
              <a:t>These findings can help programs better understand the landscape in which they operate, and as necessary, shift the tactics of their programs’ design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rgbClr val="262626"/>
                </a:solidFill>
                <a:effectLst/>
                <a:latin typeface="Arial" panose="020B0604020202020204" pitchFamily="34" charset="0"/>
                <a:ea typeface="Arial" panose="020B0604020202020204" pitchFamily="34" charset="0"/>
                <a:cs typeface="Times New Roman" panose="02020603050405020304" pitchFamily="18" charset="0"/>
              </a:rPr>
              <a:t>They can inform NEEA’s market transformation planning by providing market intelligence on key market actors, leverage points, and strategic opportunities</a:t>
            </a:r>
          </a:p>
          <a:p>
            <a:endParaRPr lang="en-US" dirty="0"/>
          </a:p>
        </p:txBody>
      </p:sp>
      <p:sp>
        <p:nvSpPr>
          <p:cNvPr id="4" name="Slide Number Placeholder 3"/>
          <p:cNvSpPr>
            <a:spLocks noGrp="1"/>
          </p:cNvSpPr>
          <p:nvPr>
            <p:ph type="sldNum" sz="quarter" idx="5"/>
          </p:nvPr>
        </p:nvSpPr>
        <p:spPr/>
        <p:txBody>
          <a:bodyPr/>
          <a:lstStyle/>
          <a:p>
            <a:fld id="{0586984F-42B2-44F2-9C75-1EC76BA82D72}" type="slidenum">
              <a:rPr lang="en-US" smtClean="0"/>
              <a:t>27</a:t>
            </a:fld>
            <a:endParaRPr lang="en-US" dirty="0"/>
          </a:p>
        </p:txBody>
      </p:sp>
    </p:spTree>
    <p:extLst>
      <p:ext uri="{BB962C8B-B14F-4D97-AF65-F5344CB8AC3E}">
        <p14:creationId xmlns:p14="http://schemas.microsoft.com/office/powerpoint/2010/main" val="85556852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262626"/>
                </a:solidFill>
                <a:effectLst/>
                <a:latin typeface="Arial" panose="020B0604020202020204" pitchFamily="34" charset="0"/>
                <a:ea typeface="Arial" panose="020B0604020202020204" pitchFamily="34" charset="0"/>
                <a:cs typeface="Times New Roman" panose="02020603050405020304" pitchFamily="18" charset="0"/>
              </a:rPr>
              <a:t>Our research helps understand which </a:t>
            </a:r>
            <a:r>
              <a:rPr lang="en-US" sz="1200" dirty="0" smtClean="0">
                <a:solidFill>
                  <a:srgbClr val="262626"/>
                </a:solidFill>
                <a:effectLst/>
                <a:latin typeface="Arial" panose="020B0604020202020204" pitchFamily="34" charset="0"/>
                <a:ea typeface="Arial" panose="020B0604020202020204" pitchFamily="34" charset="0"/>
                <a:cs typeface="Times New Roman" panose="02020603050405020304" pitchFamily="18" charset="0"/>
              </a:rPr>
              <a:t>program opportunities </a:t>
            </a:r>
            <a:r>
              <a:rPr lang="en-US" sz="1200" dirty="0">
                <a:solidFill>
                  <a:srgbClr val="262626"/>
                </a:solidFill>
                <a:effectLst/>
                <a:latin typeface="Arial" panose="020B0604020202020204" pitchFamily="34" charset="0"/>
                <a:ea typeface="Arial" panose="020B0604020202020204" pitchFamily="34" charset="0"/>
                <a:cs typeface="Times New Roman" panose="02020603050405020304" pitchFamily="18" charset="0"/>
              </a:rPr>
              <a:t>are on the horizon, and what data needs and market intelligence is required to achieved them. </a:t>
            </a:r>
            <a:endParaRPr lang="en-US" sz="1200" dirty="0" smtClean="0">
              <a:solidFill>
                <a:srgbClr val="262626"/>
              </a:solidFill>
              <a:effectLst/>
              <a:latin typeface="Arial" panose="020B0604020202020204" pitchFamily="34" charset="0"/>
              <a:ea typeface="Arial" panose="020B06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rgbClr val="262626"/>
              </a:solidFill>
              <a:effectLst/>
              <a:latin typeface="Arial" panose="020B0604020202020204" pitchFamily="34" charset="0"/>
              <a:ea typeface="Arial" panose="020B06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262626"/>
                </a:solidFill>
                <a:effectLst/>
                <a:latin typeface="Arial" panose="020B0604020202020204" pitchFamily="34" charset="0"/>
                <a:cs typeface="Times New Roman" panose="02020603050405020304" pitchFamily="18" charset="0"/>
              </a:rPr>
              <a:t>It can help confirm which markets (or market segments) are transformed and which need more work</a:t>
            </a:r>
            <a:r>
              <a:rPr lang="en-US" sz="1200" dirty="0" smtClean="0">
                <a:solidFill>
                  <a:srgbClr val="262626"/>
                </a:solidFill>
                <a:effectLst/>
                <a:latin typeface="Arial" panose="020B0604020202020204" pitchFamily="34" charset="0"/>
                <a:cs typeface="Times New Roman" panose="02020603050405020304" pitchFamily="18" charset="0"/>
              </a:rPr>
              <a:t>. </a:t>
            </a:r>
            <a:endParaRPr lang="en-US" dirty="0"/>
          </a:p>
        </p:txBody>
      </p:sp>
      <p:sp>
        <p:nvSpPr>
          <p:cNvPr id="4" name="Slide Number Placeholder 3"/>
          <p:cNvSpPr>
            <a:spLocks noGrp="1"/>
          </p:cNvSpPr>
          <p:nvPr>
            <p:ph type="sldNum" sz="quarter" idx="5"/>
          </p:nvPr>
        </p:nvSpPr>
        <p:spPr/>
        <p:txBody>
          <a:bodyPr/>
          <a:lstStyle/>
          <a:p>
            <a:fld id="{0586984F-42B2-44F2-9C75-1EC76BA82D72}" type="slidenum">
              <a:rPr lang="en-US" smtClean="0"/>
              <a:t>28</a:t>
            </a:fld>
            <a:endParaRPr lang="en-US" dirty="0"/>
          </a:p>
        </p:txBody>
      </p:sp>
    </p:spTree>
    <p:extLst>
      <p:ext uri="{BB962C8B-B14F-4D97-AF65-F5344CB8AC3E}">
        <p14:creationId xmlns:p14="http://schemas.microsoft.com/office/powerpoint/2010/main" val="250181568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0586984F-42B2-44F2-9C75-1EC76BA82D72}" type="slidenum">
              <a:rPr lang="en-US" smtClean="0"/>
              <a:t>29</a:t>
            </a:fld>
            <a:endParaRPr lang="en-US" dirty="0"/>
          </a:p>
        </p:txBody>
      </p:sp>
    </p:spTree>
    <p:extLst>
      <p:ext uri="{BB962C8B-B14F-4D97-AF65-F5344CB8AC3E}">
        <p14:creationId xmlns:p14="http://schemas.microsoft.com/office/powerpoint/2010/main" val="21273276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C094B8D-0D96-4B3A-A166-7BC526B76B5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656025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20000"/>
              </a:lnSpc>
            </a:pPr>
            <a:r>
              <a:rPr lang="en-US" sz="1200" b="1" dirty="0">
                <a:latin typeface="+mj-lt"/>
                <a:ea typeface="Calibri" panose="020F0502020204030204" pitchFamily="34" charset="0"/>
                <a:cs typeface="Times New Roman" panose="02020603050405020304" pitchFamily="18" charset="0"/>
              </a:rPr>
              <a:t>Over the past several decades, a range of mechanisms have contributed to a robust infrastructure for energy efficiency in the Northwest. The region as a whole has done a lot of work to create and push energy efficiency, which has helped create a culture and a market for energy efficiency, and changed how the culture values conservation (adapted from Cadmus, 2011; Navigant, 2016).</a:t>
            </a:r>
            <a:r>
              <a:rPr lang="en-US" sz="1200" dirty="0">
                <a:latin typeface="+mj-lt"/>
                <a:ea typeface="Calibri" panose="020F0502020204030204" pitchFamily="34" charset="0"/>
                <a:cs typeface="Times New Roman" panose="02020603050405020304" pitchFamily="18" charset="0"/>
              </a:rPr>
              <a:t> </a:t>
            </a:r>
          </a:p>
          <a:p>
            <a:pPr>
              <a:lnSpc>
                <a:spcPct val="120000"/>
              </a:lnSpc>
            </a:pPr>
            <a:endParaRPr lang="en-US" sz="1200" dirty="0">
              <a:latin typeface="+mj-lt"/>
              <a:ea typeface="Calibri" panose="020F0502020204030204" pitchFamily="34" charset="0"/>
              <a:cs typeface="Times New Roman" panose="02020603050405020304" pitchFamily="18" charset="0"/>
            </a:endParaRPr>
          </a:p>
          <a:p>
            <a:pPr>
              <a:lnSpc>
                <a:spcPct val="120000"/>
              </a:lnSpc>
            </a:pPr>
            <a:r>
              <a:rPr lang="en-US" sz="1200" dirty="0">
                <a:latin typeface="+mj-lt"/>
                <a:ea typeface="Calibri" panose="020F0502020204030204" pitchFamily="34" charset="0"/>
                <a:cs typeface="Times New Roman" panose="02020603050405020304" pitchFamily="18" charset="0"/>
              </a:rPr>
              <a:t>While programs have been a significant driver—and will continue to be critical in driving markets towards greater energy efficiency—there is an interconnected web of actions—inextricably linked—that have contributed to the overall energy efficiency of the region. Other market-induced drivers of energy efficiency include technology trends, corporate sustainability policies, and shifts in social norms (e.g. the “green movement”) (Navigant 2016; Cadmus, 2011)</a:t>
            </a:r>
          </a:p>
          <a:p>
            <a:pPr>
              <a:lnSpc>
                <a:spcPct val="120000"/>
              </a:lnSpc>
            </a:pPr>
            <a:endParaRPr lang="en-US" sz="1200" dirty="0">
              <a:latin typeface="+mj-lt"/>
              <a:ea typeface="Calibri" panose="020F0502020204030204" pitchFamily="34" charset="0"/>
              <a:cs typeface="Times New Roman" panose="02020603050405020304" pitchFamily="18" charset="0"/>
            </a:endParaRPr>
          </a:p>
          <a:p>
            <a:pPr>
              <a:lnSpc>
                <a:spcPct val="120000"/>
              </a:lnSpc>
            </a:pPr>
            <a:r>
              <a:rPr lang="en-US" sz="1200" dirty="0">
                <a:latin typeface="+mj-lt"/>
                <a:ea typeface="Calibri" panose="020F0502020204030204" pitchFamily="34" charset="0"/>
                <a:cs typeface="Calibri" panose="020F0502020204030204" pitchFamily="34" charset="0"/>
              </a:rPr>
              <a:t>Regardless of the reason, if energy efficiency is happening to a greater extent than planned, and electric consumption is decreasing/lower than planned, this conservation represents generation not needed. (Summarized, in part, from Tom and Charlie video—link below)</a:t>
            </a:r>
            <a:r>
              <a:rPr lang="en-US" sz="1200" b="1" dirty="0">
                <a:latin typeface="+mj-lt"/>
                <a:ea typeface="Calibri" panose="020F0502020204030204" pitchFamily="34" charset="0"/>
                <a:cs typeface="Calibri" panose="020F0502020204030204" pitchFamily="34" charset="0"/>
              </a:rPr>
              <a:t> </a:t>
            </a:r>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C094B8D-0D96-4B3A-A166-7BC526B76B5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159250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Benefits of Research</a:t>
            </a:r>
          </a:p>
        </p:txBody>
      </p:sp>
      <p:sp>
        <p:nvSpPr>
          <p:cNvPr id="4" name="Slide Number Placeholder 3"/>
          <p:cNvSpPr>
            <a:spLocks noGrp="1"/>
          </p:cNvSpPr>
          <p:nvPr>
            <p:ph type="sldNum" sz="quarter" idx="5"/>
          </p:nvPr>
        </p:nvSpPr>
        <p:spPr/>
        <p:txBody>
          <a:bodyPr/>
          <a:lstStyle/>
          <a:p>
            <a:fld id="{0586984F-42B2-44F2-9C75-1EC76BA82D72}" type="slidenum">
              <a:rPr lang="en-US" smtClean="0"/>
              <a:t>7</a:t>
            </a:fld>
            <a:endParaRPr lang="en-US" dirty="0"/>
          </a:p>
        </p:txBody>
      </p:sp>
    </p:spTree>
    <p:extLst>
      <p:ext uri="{BB962C8B-B14F-4D97-AF65-F5344CB8AC3E}">
        <p14:creationId xmlns:p14="http://schemas.microsoft.com/office/powerpoint/2010/main" val="40535527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 principles govern our work. </a:t>
            </a:r>
          </a:p>
        </p:txBody>
      </p:sp>
      <p:sp>
        <p:nvSpPr>
          <p:cNvPr id="4" name="Slide Number Placeholder 3"/>
          <p:cNvSpPr>
            <a:spLocks noGrp="1"/>
          </p:cNvSpPr>
          <p:nvPr>
            <p:ph type="sldNum" sz="quarter" idx="5"/>
          </p:nvPr>
        </p:nvSpPr>
        <p:spPr/>
        <p:txBody>
          <a:bodyPr/>
          <a:lstStyle/>
          <a:p>
            <a:fld id="{0586984F-42B2-44F2-9C75-1EC76BA82D72}" type="slidenum">
              <a:rPr lang="en-US" smtClean="0"/>
              <a:t>8</a:t>
            </a:fld>
            <a:endParaRPr lang="en-US" dirty="0"/>
          </a:p>
        </p:txBody>
      </p:sp>
    </p:spTree>
    <p:extLst>
      <p:ext uri="{BB962C8B-B14F-4D97-AF65-F5344CB8AC3E}">
        <p14:creationId xmlns:p14="http://schemas.microsoft.com/office/powerpoint/2010/main" val="19712409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262626"/>
                </a:solidFill>
                <a:effectLst/>
                <a:latin typeface="Arial" panose="020B0604020202020204" pitchFamily="34" charset="0"/>
                <a:ea typeface="Arial" panose="020B0604020202020204" pitchFamily="34" charset="0"/>
                <a:cs typeface="Times New Roman" panose="02020603050405020304" pitchFamily="18" charset="0"/>
              </a:rPr>
              <a:t>BPA prioritizes studying markets with high value to BPA and the region. BPA’s research aims to have the greatest impact on BPA’s and the region’s market intelligence about energy efficiency.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solidFill>
                <a:srgbClr val="262626"/>
              </a:solidFill>
              <a:effectLst/>
              <a:latin typeface="Arial" panose="020B0604020202020204" pitchFamily="34" charset="0"/>
              <a:ea typeface="Arial" panose="020B0604020202020204" pitchFamily="34" charset="0"/>
              <a:cs typeface="Times New Roman" panose="02020603050405020304" pitchFamily="18"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a:solidFill>
                  <a:srgbClr val="262626"/>
                </a:solidFill>
                <a:effectLst/>
                <a:latin typeface="Arial" panose="020B0604020202020204" pitchFamily="34" charset="0"/>
                <a:ea typeface="Arial" panose="020B0604020202020204" pitchFamily="34" charset="0"/>
                <a:cs typeface="Times New Roman" panose="02020603050405020304" pitchFamily="18" charset="0"/>
              </a:rPr>
              <a:t>BPA weighs many factors in this process, but there are three overarching categories of costs and benefits that BPA assesses in selecting markets for analysis, which I'm going to discuss in the coming slides: </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a:solidFill>
                  <a:srgbClr val="262626"/>
                </a:solidFill>
                <a:effectLst/>
                <a:latin typeface="Arial" panose="020B0604020202020204" pitchFamily="34" charset="0"/>
                <a:ea typeface="Arial" panose="020B0604020202020204" pitchFamily="34" charset="0"/>
                <a:cs typeface="Times New Roman" panose="02020603050405020304" pitchFamily="18" charset="0"/>
              </a:rPr>
              <a:t>(1) Resource potential assessment; (2) Research value assessment; and (3) Modeling feasibility assessment. </a:t>
            </a:r>
          </a:p>
          <a:p>
            <a:endParaRPr lang="en-US" dirty="0"/>
          </a:p>
        </p:txBody>
      </p:sp>
      <p:sp>
        <p:nvSpPr>
          <p:cNvPr id="4" name="Slide Number Placeholder 3"/>
          <p:cNvSpPr>
            <a:spLocks noGrp="1"/>
          </p:cNvSpPr>
          <p:nvPr>
            <p:ph type="sldNum" sz="quarter" idx="5"/>
          </p:nvPr>
        </p:nvSpPr>
        <p:spPr/>
        <p:txBody>
          <a:bodyPr/>
          <a:lstStyle/>
          <a:p>
            <a:fld id="{0586984F-42B2-44F2-9C75-1EC76BA82D72}" type="slidenum">
              <a:rPr lang="en-US" smtClean="0"/>
              <a:t>9</a:t>
            </a:fld>
            <a:endParaRPr lang="en-US" dirty="0"/>
          </a:p>
        </p:txBody>
      </p:sp>
    </p:spTree>
    <p:extLst>
      <p:ext uri="{BB962C8B-B14F-4D97-AF65-F5344CB8AC3E}">
        <p14:creationId xmlns:p14="http://schemas.microsoft.com/office/powerpoint/2010/main" val="36766351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l" rtl="0" eaLnBrk="1" fontAlgn="ctr" latinLnBrk="0" hangingPunct="1">
              <a:lnSpc>
                <a:spcPct val="125000"/>
              </a:lnSpc>
              <a:spcBef>
                <a:spcPts val="0"/>
              </a:spcBef>
              <a:spcAft>
                <a:spcPts val="0"/>
              </a:spcAft>
            </a:pPr>
            <a:r>
              <a:rPr lang="en-US" sz="1800" b="1" i="0" u="none" strike="noStrike" kern="1200" dirty="0">
                <a:solidFill>
                  <a:srgbClr val="262626"/>
                </a:solidFill>
                <a:effectLst/>
                <a:latin typeface="Arial" panose="020B0604020202020204" pitchFamily="34" charset="0"/>
                <a:cs typeface="Times New Roman" panose="02020603050405020304" pitchFamily="18" charset="0"/>
              </a:rPr>
              <a:t>This first factor BPA considers in choosing markets to study is whether the market has the potential to </a:t>
            </a:r>
            <a:r>
              <a:rPr lang="en-US" sz="1800" b="1" i="0" u="none" strike="noStrike" kern="1200" dirty="0" smtClean="0">
                <a:solidFill>
                  <a:srgbClr val="262626"/>
                </a:solidFill>
                <a:effectLst/>
                <a:latin typeface="Arial" panose="020B0604020202020204" pitchFamily="34" charset="0"/>
                <a:cs typeface="Times New Roman" panose="02020603050405020304" pitchFamily="18" charset="0"/>
              </a:rPr>
              <a:t>help meet </a:t>
            </a:r>
            <a:r>
              <a:rPr lang="en-US" sz="1800" b="1" i="0" u="none" strike="noStrike" kern="1200" dirty="0">
                <a:solidFill>
                  <a:srgbClr val="262626"/>
                </a:solidFill>
                <a:effectLst/>
                <a:latin typeface="Arial" panose="020B0604020202020204" pitchFamily="34" charset="0"/>
                <a:cs typeface="Times New Roman" panose="02020603050405020304" pitchFamily="18" charset="0"/>
              </a:rPr>
              <a:t>BPA’s power resource needs.  </a:t>
            </a:r>
          </a:p>
          <a:p>
            <a:pPr marL="0" marR="0" algn="l" rtl="0" eaLnBrk="1" fontAlgn="ctr" latinLnBrk="0" hangingPunct="1">
              <a:lnSpc>
                <a:spcPct val="125000"/>
              </a:lnSpc>
              <a:spcBef>
                <a:spcPts val="0"/>
              </a:spcBef>
              <a:spcAft>
                <a:spcPts val="0"/>
              </a:spcAft>
            </a:pPr>
            <a:r>
              <a:rPr lang="en-US" sz="1800" b="1" i="0" u="none" strike="noStrike" kern="1200" dirty="0">
                <a:solidFill>
                  <a:srgbClr val="FFFFFF"/>
                </a:solidFill>
                <a:effectLst/>
                <a:latin typeface="Arial" panose="020B0604020202020204" pitchFamily="34" charset="0"/>
              </a:rPr>
              <a:t/>
            </a:r>
            <a:br>
              <a:rPr lang="en-US" sz="1800" b="1" i="0" u="none" strike="noStrike" kern="1200" dirty="0">
                <a:solidFill>
                  <a:srgbClr val="FFFFFF"/>
                </a:solidFill>
                <a:effectLst/>
                <a:latin typeface="Arial" panose="020B0604020202020204" pitchFamily="34" charset="0"/>
              </a:rPr>
            </a:br>
            <a:r>
              <a:rPr lang="en-US" sz="1800" b="1" i="0" u="none" strike="noStrike" kern="1200" dirty="0">
                <a:solidFill>
                  <a:srgbClr val="FFFFFF"/>
                </a:solidFill>
                <a:effectLst/>
                <a:latin typeface="Arial" panose="020B0604020202020204" pitchFamily="34" charset="0"/>
              </a:rPr>
              <a:t>BPA screens potential markets to study based on several criteria, including: </a:t>
            </a:r>
          </a:p>
          <a:p>
            <a:pPr marL="0" marR="0" algn="l" rtl="0" eaLnBrk="1" fontAlgn="ctr" latinLnBrk="0" hangingPunct="1">
              <a:lnSpc>
                <a:spcPct val="125000"/>
              </a:lnSpc>
              <a:spcBef>
                <a:spcPts val="0"/>
              </a:spcBef>
              <a:spcAft>
                <a:spcPts val="0"/>
              </a:spcAft>
            </a:pPr>
            <a:endParaRPr lang="en-US" sz="1800" b="1" i="0" u="none" strike="noStrike" kern="1200" dirty="0">
              <a:solidFill>
                <a:srgbClr val="FFFFFF"/>
              </a:solidFill>
              <a:effectLst/>
              <a:latin typeface="Arial" panose="020B0604020202020204" pitchFamily="34" charset="0"/>
            </a:endParaRPr>
          </a:p>
          <a:p>
            <a:pPr marL="285750" marR="0" indent="-285750" algn="l" rtl="0" eaLnBrk="1" fontAlgn="ctr" latinLnBrk="0" hangingPunct="1">
              <a:lnSpc>
                <a:spcPct val="125000"/>
              </a:lnSpc>
              <a:spcBef>
                <a:spcPts val="0"/>
              </a:spcBef>
              <a:spcAft>
                <a:spcPts val="0"/>
              </a:spcAft>
              <a:buFont typeface="Arial" panose="020B0604020202020204" pitchFamily="34" charset="0"/>
              <a:buChar char="•"/>
            </a:pPr>
            <a:r>
              <a:rPr lang="en-US" sz="1800" b="1" i="0" u="none" strike="noStrike" kern="1200" dirty="0">
                <a:solidFill>
                  <a:srgbClr val="FFFFFF"/>
                </a:solidFill>
                <a:effectLst/>
                <a:latin typeface="Arial" panose="020B0604020202020204" pitchFamily="34" charset="0"/>
              </a:rPr>
              <a:t>How important is this market’s equipment to the region?</a:t>
            </a:r>
            <a:endParaRPr lang="en-US" sz="1800" b="0" i="0" u="none" strike="noStrike" dirty="0">
              <a:effectLst/>
              <a:latin typeface="Arial" panose="020B0604020202020204" pitchFamily="34" charset="0"/>
            </a:endParaRPr>
          </a:p>
          <a:p>
            <a:pPr marL="742950" marR="0" lvl="1" indent="-285750" algn="l" rtl="0" eaLnBrk="1" fontAlgn="ctr" latinLnBrk="0" hangingPunct="1">
              <a:lnSpc>
                <a:spcPct val="125000"/>
              </a:lnSpc>
              <a:spcBef>
                <a:spcPts val="600"/>
              </a:spcBef>
              <a:spcAft>
                <a:spcPts val="600"/>
              </a:spcAft>
              <a:buFont typeface="Arial" panose="020B0604020202020204" pitchFamily="34" charset="0"/>
              <a:buChar char="•"/>
            </a:pPr>
            <a:r>
              <a:rPr lang="en-US" sz="1800" b="0" i="0" u="none" strike="noStrike" kern="1200" dirty="0">
                <a:solidFill>
                  <a:srgbClr val="FFFFFF"/>
                </a:solidFill>
                <a:effectLst/>
                <a:latin typeface="Arial" panose="020B0604020202020204" pitchFamily="34" charset="0"/>
              </a:rPr>
              <a:t>Is the market a large driver of regional energy consumption?</a:t>
            </a:r>
            <a:endParaRPr lang="en-US" sz="1800" b="0" i="0" u="none" strike="noStrike" dirty="0">
              <a:effectLst/>
              <a:latin typeface="Arial" panose="020B0604020202020204" pitchFamily="34" charset="0"/>
            </a:endParaRPr>
          </a:p>
          <a:p>
            <a:pPr marL="742950" marR="0" lvl="1" indent="-285750" algn="l" rtl="0" eaLnBrk="1" fontAlgn="ctr" latinLnBrk="0" hangingPunct="1">
              <a:lnSpc>
                <a:spcPct val="125000"/>
              </a:lnSpc>
              <a:spcBef>
                <a:spcPts val="600"/>
              </a:spcBef>
              <a:spcAft>
                <a:spcPts val="600"/>
              </a:spcAft>
              <a:buFont typeface="Arial" panose="020B0604020202020204" pitchFamily="34" charset="0"/>
              <a:buChar char="•"/>
            </a:pPr>
            <a:r>
              <a:rPr lang="en-US" sz="1800" b="0" i="0" u="none" strike="noStrike" kern="1200" dirty="0">
                <a:solidFill>
                  <a:srgbClr val="000000"/>
                </a:solidFill>
                <a:effectLst/>
                <a:latin typeface="Arial" panose="020B0604020202020204" pitchFamily="34" charset="0"/>
              </a:rPr>
              <a:t>Is it an important end-use or technology in the BPA Resource Program and/or the Council Power Plan?</a:t>
            </a:r>
            <a:endParaRPr lang="en-US" sz="1800" b="0" i="0" u="none" strike="noStrike" dirty="0">
              <a:effectLst/>
              <a:latin typeface="Arial" panose="020B0604020202020204" pitchFamily="34" charset="0"/>
            </a:endParaRPr>
          </a:p>
          <a:p>
            <a:pPr marL="285750" marR="0" indent="-285750" algn="l" rtl="0" eaLnBrk="1" fontAlgn="ctr" latinLnBrk="0" hangingPunct="1">
              <a:lnSpc>
                <a:spcPct val="125000"/>
              </a:lnSpc>
              <a:spcBef>
                <a:spcPts val="0"/>
              </a:spcBef>
              <a:spcAft>
                <a:spcPts val="0"/>
              </a:spcAft>
              <a:buFont typeface="Arial" panose="020B0604020202020204" pitchFamily="34" charset="0"/>
              <a:buChar char="•"/>
            </a:pPr>
            <a:r>
              <a:rPr lang="en-US" sz="1800" b="1" i="0" u="none" strike="noStrike" kern="1200" dirty="0">
                <a:solidFill>
                  <a:srgbClr val="FFFFFF"/>
                </a:solidFill>
                <a:effectLst/>
                <a:latin typeface="Arial" panose="020B0604020202020204" pitchFamily="34" charset="0"/>
              </a:rPr>
              <a:t>Does it help BPA meet its power resource needs?</a:t>
            </a:r>
            <a:endParaRPr lang="en-US" sz="1800" b="0" i="0" u="none" strike="noStrike" dirty="0">
              <a:effectLst/>
              <a:latin typeface="Arial" panose="020B0604020202020204" pitchFamily="34" charset="0"/>
            </a:endParaRPr>
          </a:p>
          <a:p>
            <a:pPr marL="742950" marR="0" lvl="1" indent="-285750" algn="l" rtl="0" eaLnBrk="1" fontAlgn="ctr" latinLnBrk="0" hangingPunct="1">
              <a:lnSpc>
                <a:spcPct val="125000"/>
              </a:lnSpc>
              <a:spcBef>
                <a:spcPts val="600"/>
              </a:spcBef>
              <a:spcAft>
                <a:spcPts val="600"/>
              </a:spcAft>
              <a:buFont typeface="Arial" panose="020B0604020202020204" pitchFamily="34" charset="0"/>
              <a:buChar char="•"/>
            </a:pPr>
            <a:r>
              <a:rPr lang="en-US" sz="1800" b="0" i="0" u="none" strike="noStrike" kern="1200" dirty="0">
                <a:solidFill>
                  <a:srgbClr val="000000"/>
                </a:solidFill>
                <a:effectLst/>
                <a:latin typeface="Arial" panose="020B0604020202020204" pitchFamily="34" charset="0"/>
              </a:rPr>
              <a:t>Is the market undergoing changes that impact its total market energy consumption? Is it more efficient than the Power Plan baseline?</a:t>
            </a:r>
            <a:endParaRPr lang="en-US" sz="1800" b="0" i="0" u="none" strike="noStrike" dirty="0">
              <a:effectLst/>
              <a:latin typeface="Arial" panose="020B0604020202020204" pitchFamily="34" charset="0"/>
            </a:endParaRPr>
          </a:p>
          <a:p>
            <a:pPr marL="742950" marR="0" lvl="1" indent="-285750" algn="l" rtl="0" eaLnBrk="1" fontAlgn="ctr" latinLnBrk="0" hangingPunct="1">
              <a:lnSpc>
                <a:spcPct val="125000"/>
              </a:lnSpc>
              <a:spcBef>
                <a:spcPts val="600"/>
              </a:spcBef>
              <a:spcAft>
                <a:spcPts val="600"/>
              </a:spcAft>
              <a:buFont typeface="Arial" panose="020B0604020202020204" pitchFamily="34" charset="0"/>
              <a:buChar char="•"/>
            </a:pPr>
            <a:r>
              <a:rPr lang="en-US" sz="1800" b="0" i="0" u="none" strike="noStrike" kern="1200" dirty="0">
                <a:solidFill>
                  <a:srgbClr val="000000"/>
                </a:solidFill>
                <a:effectLst/>
                <a:latin typeface="Arial" panose="020B0604020202020204" pitchFamily="34" charset="0"/>
              </a:rPr>
              <a:t>Is it cost-effective at the market level? Is it included in the Power Plan economic savings potential? </a:t>
            </a:r>
            <a:endParaRPr lang="en-US" sz="1800" b="0" i="0" u="none" strike="noStrike" dirty="0">
              <a:effectLst/>
              <a:latin typeface="Arial" panose="020B0604020202020204" pitchFamily="34" charset="0"/>
            </a:endParaRPr>
          </a:p>
          <a:p>
            <a:pPr marL="285750" marR="0" indent="-285750" algn="l" rtl="0" eaLnBrk="1" fontAlgn="ctr" latinLnBrk="0" hangingPunct="1">
              <a:lnSpc>
                <a:spcPct val="125000"/>
              </a:lnSpc>
              <a:spcBef>
                <a:spcPts val="0"/>
              </a:spcBef>
              <a:spcAft>
                <a:spcPts val="0"/>
              </a:spcAft>
              <a:buFont typeface="Arial" panose="020B0604020202020204" pitchFamily="34" charset="0"/>
              <a:buChar char="•"/>
            </a:pPr>
            <a:r>
              <a:rPr lang="en-US" sz="1800" b="1" i="0" u="none" strike="noStrike" kern="1200" dirty="0">
                <a:solidFill>
                  <a:srgbClr val="FFFFFF"/>
                </a:solidFill>
                <a:effectLst/>
                <a:latin typeface="Arial" panose="020B0604020202020204" pitchFamily="34" charset="0"/>
              </a:rPr>
              <a:t>How did the Council treat the market’s equipment in the Power Plan?</a:t>
            </a:r>
            <a:endParaRPr lang="en-US" sz="1800" b="0" i="0" u="none" strike="noStrike" dirty="0">
              <a:effectLst/>
              <a:latin typeface="Arial" panose="020B0604020202020204" pitchFamily="34" charset="0"/>
            </a:endParaRPr>
          </a:p>
          <a:p>
            <a:pPr marL="742950" marR="0" lvl="1" indent="-285750" algn="l" rtl="0" eaLnBrk="1" fontAlgn="ctr" latinLnBrk="0" hangingPunct="1">
              <a:lnSpc>
                <a:spcPct val="125000"/>
              </a:lnSpc>
              <a:spcBef>
                <a:spcPts val="600"/>
              </a:spcBef>
              <a:spcAft>
                <a:spcPts val="600"/>
              </a:spcAft>
              <a:buFont typeface="Arial" panose="020B0604020202020204" pitchFamily="34" charset="0"/>
              <a:buChar char="•"/>
            </a:pPr>
            <a:r>
              <a:rPr lang="en-US" sz="1800" b="0" i="0" u="none" strike="noStrike" kern="1200" dirty="0">
                <a:solidFill>
                  <a:srgbClr val="000000"/>
                </a:solidFill>
                <a:effectLst/>
                <a:latin typeface="Arial" panose="020B0604020202020204" pitchFamily="34" charset="0"/>
              </a:rPr>
              <a:t>Are there measures in the Council’s supply curves that include this equipment?</a:t>
            </a:r>
            <a:endParaRPr lang="en-US" sz="1800" b="0" i="0" u="none" strike="noStrike" dirty="0">
              <a:effectLst/>
              <a:latin typeface="Arial" panose="020B0604020202020204" pitchFamily="34" charset="0"/>
            </a:endParaRPr>
          </a:p>
          <a:p>
            <a:pPr marL="742950" marR="0" lvl="1" indent="-285750" algn="l" rtl="0" eaLnBrk="1" fontAlgn="ctr" latinLnBrk="0" hangingPunct="1">
              <a:lnSpc>
                <a:spcPct val="125000"/>
              </a:lnSpc>
              <a:spcBef>
                <a:spcPts val="600"/>
              </a:spcBef>
              <a:spcAft>
                <a:spcPts val="600"/>
              </a:spcAft>
              <a:buFont typeface="Arial" panose="020B0604020202020204" pitchFamily="34" charset="0"/>
              <a:buChar char="•"/>
            </a:pPr>
            <a:r>
              <a:rPr lang="en-US" sz="1800" b="0" i="0" u="none" strike="noStrike" kern="1200" dirty="0">
                <a:solidFill>
                  <a:srgbClr val="000000"/>
                </a:solidFill>
                <a:effectLst/>
                <a:latin typeface="Arial" panose="020B0604020202020204" pitchFamily="34" charset="0"/>
              </a:rPr>
              <a:t>Was it NOT intentionally excluded from the Council Plan?</a:t>
            </a:r>
            <a:endParaRPr lang="en-US" sz="1800" b="0" i="0" u="none" strike="noStrike" dirty="0">
              <a:effectLst/>
              <a:latin typeface="Arial" panose="020B0604020202020204" pitchFamily="34" charset="0"/>
            </a:endParaRPr>
          </a:p>
          <a:p>
            <a:pPr marL="742950" marR="0" lvl="1" indent="-285750" algn="l" rtl="0" eaLnBrk="1" fontAlgn="ctr" latinLnBrk="0" hangingPunct="1">
              <a:lnSpc>
                <a:spcPct val="125000"/>
              </a:lnSpc>
              <a:spcBef>
                <a:spcPts val="600"/>
              </a:spcBef>
              <a:spcAft>
                <a:spcPts val="600"/>
              </a:spcAft>
              <a:buFont typeface="Arial" panose="020B0604020202020204" pitchFamily="34" charset="0"/>
              <a:buChar char="•"/>
            </a:pPr>
            <a:r>
              <a:rPr lang="en-US" sz="1800" b="0" i="0" u="none" strike="noStrike" kern="1200" dirty="0">
                <a:solidFill>
                  <a:srgbClr val="000000"/>
                </a:solidFill>
                <a:effectLst/>
                <a:latin typeface="Arial" panose="020B0604020202020204" pitchFamily="34" charset="0"/>
              </a:rPr>
              <a:t>Was it NOT already assumed to be efficient in the Council baseline or already included in the Council load forecast?</a:t>
            </a:r>
            <a:endParaRPr lang="en-US" sz="1800" b="0" i="0" u="none" strike="noStrike" dirty="0">
              <a:effectLst/>
              <a:latin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0586984F-42B2-44F2-9C75-1EC76BA82D72}" type="slidenum">
              <a:rPr lang="en-US" smtClean="0"/>
              <a:t>10</a:t>
            </a:fld>
            <a:endParaRPr lang="en-US" dirty="0"/>
          </a:p>
        </p:txBody>
      </p:sp>
    </p:spTree>
    <p:extLst>
      <p:ext uri="{BB962C8B-B14F-4D97-AF65-F5344CB8AC3E}">
        <p14:creationId xmlns:p14="http://schemas.microsoft.com/office/powerpoint/2010/main" val="25982487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l" rtl="0" eaLnBrk="1" fontAlgn="ctr" latinLnBrk="0" hangingPunct="1">
              <a:lnSpc>
                <a:spcPct val="125000"/>
              </a:lnSpc>
              <a:spcBef>
                <a:spcPts val="0"/>
              </a:spcBef>
              <a:spcAft>
                <a:spcPts val="0"/>
              </a:spcAft>
            </a:pPr>
            <a:r>
              <a:rPr lang="en-US" sz="1800" b="1" i="0" u="none" strike="noStrike" kern="1200" dirty="0">
                <a:solidFill>
                  <a:srgbClr val="FFFFFF"/>
                </a:solidFill>
                <a:effectLst/>
                <a:latin typeface="Arial" panose="020B0604020202020204" pitchFamily="34" charset="0"/>
              </a:rPr>
              <a:t>Next, BPA considers whether it adds to the regional EE knowledge base by contributing new market </a:t>
            </a:r>
            <a:r>
              <a:rPr lang="en-US" sz="1800" b="1" i="0" u="none" strike="noStrike" kern="1200" dirty="0" smtClean="0">
                <a:solidFill>
                  <a:srgbClr val="FFFFFF"/>
                </a:solidFill>
                <a:effectLst/>
                <a:latin typeface="Arial" panose="020B0604020202020204" pitchFamily="34" charset="0"/>
              </a:rPr>
              <a:t>intelligence.</a:t>
            </a:r>
            <a:endParaRPr lang="en-US" sz="1800" b="1" i="0" u="none" strike="noStrike" kern="1200" dirty="0">
              <a:solidFill>
                <a:srgbClr val="FFFFFF"/>
              </a:solidFill>
              <a:effectLst/>
              <a:latin typeface="Arial" panose="020B0604020202020204" pitchFamily="34" charset="0"/>
            </a:endParaRPr>
          </a:p>
          <a:p>
            <a:pPr marL="0" marR="0" algn="l" rtl="0" eaLnBrk="1" fontAlgn="ctr" latinLnBrk="0" hangingPunct="1">
              <a:lnSpc>
                <a:spcPct val="125000"/>
              </a:lnSpc>
              <a:spcBef>
                <a:spcPts val="0"/>
              </a:spcBef>
              <a:spcAft>
                <a:spcPts val="0"/>
              </a:spcAft>
            </a:pPr>
            <a:endParaRPr lang="en-US" sz="1800" b="1" i="0" u="none" strike="noStrike" kern="1200" dirty="0">
              <a:solidFill>
                <a:srgbClr val="FFFFFF"/>
              </a:solidFill>
              <a:effectLst/>
              <a:latin typeface="Arial" panose="020B0604020202020204" pitchFamily="34" charset="0"/>
            </a:endParaRPr>
          </a:p>
          <a:p>
            <a:pPr marL="0" marR="0" algn="l" rtl="0" eaLnBrk="1" fontAlgn="ctr" latinLnBrk="0" hangingPunct="1">
              <a:lnSpc>
                <a:spcPct val="125000"/>
              </a:lnSpc>
              <a:spcBef>
                <a:spcPts val="0"/>
              </a:spcBef>
              <a:spcAft>
                <a:spcPts val="0"/>
              </a:spcAft>
            </a:pPr>
            <a:r>
              <a:rPr lang="en-US" sz="1800" b="1" i="0" u="none" strike="noStrike" kern="1200" dirty="0">
                <a:solidFill>
                  <a:srgbClr val="FFFFFF"/>
                </a:solidFill>
                <a:effectLst/>
                <a:latin typeface="Arial" panose="020B0604020202020204" pitchFamily="34" charset="0"/>
              </a:rPr>
              <a:t>For example:</a:t>
            </a:r>
            <a:endParaRPr lang="en-US" sz="1800" b="0" i="0" u="none" strike="noStrike" dirty="0">
              <a:effectLst/>
              <a:latin typeface="Arial" panose="020B0604020202020204" pitchFamily="34" charset="0"/>
            </a:endParaRPr>
          </a:p>
          <a:p>
            <a:pPr marL="285750" marR="0" indent="-285750" algn="l" rtl="0" eaLnBrk="1" fontAlgn="ctr" latinLnBrk="0" hangingPunct="1">
              <a:lnSpc>
                <a:spcPct val="125000"/>
              </a:lnSpc>
              <a:spcBef>
                <a:spcPts val="600"/>
              </a:spcBef>
              <a:spcAft>
                <a:spcPts val="600"/>
              </a:spcAft>
              <a:buFont typeface="Arial" panose="020B0604020202020204" pitchFamily="34" charset="0"/>
              <a:buChar char="•"/>
            </a:pPr>
            <a:r>
              <a:rPr lang="en-US" sz="1800" b="0" i="0" u="none" strike="noStrike" kern="1200" dirty="0">
                <a:solidFill>
                  <a:srgbClr val="FFFFFF"/>
                </a:solidFill>
                <a:effectLst/>
                <a:latin typeface="Arial" panose="020B0604020202020204" pitchFamily="34" charset="0"/>
              </a:rPr>
              <a:t>Is there a need for market insight to maximize impact from program investments? </a:t>
            </a:r>
            <a:endParaRPr lang="en-US" sz="1800" b="0" i="0" u="none" strike="noStrike" dirty="0">
              <a:effectLst/>
              <a:latin typeface="Arial" panose="020B0604020202020204" pitchFamily="34" charset="0"/>
            </a:endParaRPr>
          </a:p>
          <a:p>
            <a:pPr marL="285750" marR="0" indent="-285750" algn="l" rtl="0" eaLnBrk="1" fontAlgn="ctr" latinLnBrk="0" hangingPunct="1">
              <a:lnSpc>
                <a:spcPct val="125000"/>
              </a:lnSpc>
              <a:spcBef>
                <a:spcPts val="600"/>
              </a:spcBef>
              <a:spcAft>
                <a:spcPts val="600"/>
              </a:spcAft>
              <a:buFont typeface="Arial" panose="020B0604020202020204" pitchFamily="34" charset="0"/>
              <a:buChar char="•"/>
            </a:pPr>
            <a:r>
              <a:rPr lang="en-US" sz="1800" b="0" i="0" u="none" strike="noStrike" kern="1200" dirty="0">
                <a:solidFill>
                  <a:srgbClr val="000000"/>
                </a:solidFill>
                <a:effectLst/>
                <a:latin typeface="Arial" panose="020B0604020202020204" pitchFamily="34" charset="0"/>
              </a:rPr>
              <a:t>Is there a need to understand trends in energy consumption for power and transmission planning for this market?</a:t>
            </a:r>
            <a:endParaRPr lang="en-US" sz="1800" b="0" i="0" u="none" strike="noStrike" dirty="0">
              <a:effectLst/>
              <a:latin typeface="Arial" panose="020B0604020202020204" pitchFamily="34" charset="0"/>
            </a:endParaRPr>
          </a:p>
          <a:p>
            <a:pPr marL="285750" marR="0" indent="-285750" algn="l" rtl="0" eaLnBrk="1" fontAlgn="ctr" latinLnBrk="0" hangingPunct="1">
              <a:lnSpc>
                <a:spcPct val="125000"/>
              </a:lnSpc>
              <a:spcBef>
                <a:spcPts val="600"/>
              </a:spcBef>
              <a:spcAft>
                <a:spcPts val="600"/>
              </a:spcAft>
              <a:buFont typeface="Arial" panose="020B0604020202020204" pitchFamily="34" charset="0"/>
              <a:buChar char="•"/>
            </a:pPr>
            <a:r>
              <a:rPr lang="en-US" sz="1800" b="0" i="0" u="none" strike="noStrike" kern="1200" dirty="0">
                <a:solidFill>
                  <a:srgbClr val="000000"/>
                </a:solidFill>
                <a:effectLst/>
                <a:latin typeface="Arial" panose="020B0604020202020204" pitchFamily="34" charset="0"/>
              </a:rPr>
              <a:t>Does it help fill data gaps or bolster results from an existing BPA market model?</a:t>
            </a:r>
            <a:endParaRPr lang="en-US" sz="1800" b="0" i="0" u="none" strike="noStrike" dirty="0">
              <a:effectLst/>
              <a:latin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0586984F-42B2-44F2-9C75-1EC76BA82D72}" type="slidenum">
              <a:rPr lang="en-US" smtClean="0"/>
              <a:t>11</a:t>
            </a:fld>
            <a:endParaRPr lang="en-US" dirty="0"/>
          </a:p>
        </p:txBody>
      </p:sp>
    </p:spTree>
    <p:extLst>
      <p:ext uri="{BB962C8B-B14F-4D97-AF65-F5344CB8AC3E}">
        <p14:creationId xmlns:p14="http://schemas.microsoft.com/office/powerpoint/2010/main" val="15101358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2E5D39-3AF2-458A-9C30-36023E0BE4E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1823BA2-9CB5-46B9-93BA-FC2270FE807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370A0B9-989B-4DBC-9B1A-17878B544DAA}"/>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2F9D90BE-BC81-4B6B-861B-21CA83B6DDB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B1B5431-99A8-485E-A3E8-07FBB279EAB2}"/>
              </a:ext>
            </a:extLst>
          </p:cNvPr>
          <p:cNvSpPr>
            <a:spLocks noGrp="1"/>
          </p:cNvSpPr>
          <p:nvPr>
            <p:ph type="sldNum" sz="quarter" idx="12"/>
          </p:nvPr>
        </p:nvSpPr>
        <p:spPr/>
        <p:txBody>
          <a:bodyPr/>
          <a:lstStyle/>
          <a:p>
            <a:fld id="{D17B8275-806A-4A5E-8F75-C957AD850D33}" type="slidenum">
              <a:rPr lang="en-US" smtClean="0"/>
              <a:t>‹#›</a:t>
            </a:fld>
            <a:endParaRPr lang="en-US" dirty="0"/>
          </a:p>
        </p:txBody>
      </p:sp>
    </p:spTree>
    <p:extLst>
      <p:ext uri="{BB962C8B-B14F-4D97-AF65-F5344CB8AC3E}">
        <p14:creationId xmlns:p14="http://schemas.microsoft.com/office/powerpoint/2010/main" val="42479161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22C21A-9BB1-4A6B-98E9-BE36EAEF6FD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08F0FC7-7EBC-4224-B032-3E3747AA033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64AB8DC-AF17-48D4-8ADF-9DDF2AB00412}"/>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384D3E66-7011-4B2C-BD48-D5C9EA0EB3B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4E6D0B5-9488-4EF2-9AE3-71A9DCBD14BA}"/>
              </a:ext>
            </a:extLst>
          </p:cNvPr>
          <p:cNvSpPr>
            <a:spLocks noGrp="1"/>
          </p:cNvSpPr>
          <p:nvPr>
            <p:ph type="sldNum" sz="quarter" idx="12"/>
          </p:nvPr>
        </p:nvSpPr>
        <p:spPr/>
        <p:txBody>
          <a:bodyPr/>
          <a:lstStyle/>
          <a:p>
            <a:fld id="{D17B8275-806A-4A5E-8F75-C957AD850D33}" type="slidenum">
              <a:rPr lang="en-US" smtClean="0"/>
              <a:t>‹#›</a:t>
            </a:fld>
            <a:endParaRPr lang="en-US" dirty="0"/>
          </a:p>
        </p:txBody>
      </p:sp>
    </p:spTree>
    <p:extLst>
      <p:ext uri="{BB962C8B-B14F-4D97-AF65-F5344CB8AC3E}">
        <p14:creationId xmlns:p14="http://schemas.microsoft.com/office/powerpoint/2010/main" val="20795565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CC11F71-13B2-4218-8A92-76C2CD6AE2A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0807F9B-F751-4FDD-BCBD-7776236E995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F0D1E1-CBE1-4DCC-8B8E-6D8E83F7CBFD}"/>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B0EE344D-48E4-4350-BC43-7831F1E7B98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4F4629D-9338-4048-8C2D-4CCAB8C17DFA}"/>
              </a:ext>
            </a:extLst>
          </p:cNvPr>
          <p:cNvSpPr>
            <a:spLocks noGrp="1"/>
          </p:cNvSpPr>
          <p:nvPr>
            <p:ph type="sldNum" sz="quarter" idx="12"/>
          </p:nvPr>
        </p:nvSpPr>
        <p:spPr/>
        <p:txBody>
          <a:bodyPr/>
          <a:lstStyle/>
          <a:p>
            <a:fld id="{D17B8275-806A-4A5E-8F75-C957AD850D33}" type="slidenum">
              <a:rPr lang="en-US" smtClean="0"/>
              <a:t>‹#›</a:t>
            </a:fld>
            <a:endParaRPr lang="en-US" dirty="0"/>
          </a:p>
        </p:txBody>
      </p:sp>
    </p:spTree>
    <p:extLst>
      <p:ext uri="{BB962C8B-B14F-4D97-AF65-F5344CB8AC3E}">
        <p14:creationId xmlns:p14="http://schemas.microsoft.com/office/powerpoint/2010/main" val="4190239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Rectangle 6"/>
          <p:cNvSpPr/>
          <p:nvPr userDrawn="1"/>
        </p:nvSpPr>
        <p:spPr>
          <a:xfrm>
            <a:off x="0" y="0"/>
            <a:ext cx="12192000" cy="6858000"/>
          </a:xfrm>
          <a:prstGeom prst="rect">
            <a:avLst/>
          </a:prstGeom>
          <a:gradFill flip="none" rotWithShape="1">
            <a:gsLst>
              <a:gs pos="36000">
                <a:schemeClr val="tx2">
                  <a:lumMod val="75000"/>
                </a:schemeClr>
              </a:gs>
              <a:gs pos="100000">
                <a:schemeClr val="tx2"/>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US" sz="1800" dirty="0">
              <a:solidFill>
                <a:srgbClr val="FFFFFF"/>
              </a:solidFill>
              <a:latin typeface="Century Gothic"/>
            </a:endParaRP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ACB3E63-2060-4CAC-AF09-3AB9D5E46725}" type="slidenum">
              <a:rPr lang="en-US" smtClean="0"/>
              <a:t>‹#›</a:t>
            </a:fld>
            <a:endParaRPr lang="en-US" dirty="0"/>
          </a:p>
        </p:txBody>
      </p:sp>
      <p:sp>
        <p:nvSpPr>
          <p:cNvPr id="8" name="Title 2"/>
          <p:cNvSpPr txBox="1">
            <a:spLocks/>
          </p:cNvSpPr>
          <p:nvPr userDrawn="1"/>
        </p:nvSpPr>
        <p:spPr>
          <a:xfrm>
            <a:off x="0" y="1981204"/>
            <a:ext cx="12192000" cy="1828801"/>
          </a:xfrm>
          <a:prstGeom prst="rect">
            <a:avLst/>
          </a:prstGeom>
          <a:pattFill prst="dkUpDiag">
            <a:fgClr>
              <a:srgbClr val="556270">
                <a:lumMod val="75000"/>
              </a:srgbClr>
            </a:fgClr>
            <a:bgClr>
              <a:srgbClr val="31323F">
                <a:lumMod val="75000"/>
              </a:srgbClr>
            </a:bgClr>
          </a:pattFill>
          <a:ln w="9525" cap="flat" cmpd="sng" algn="ctr">
            <a:noFill/>
            <a:prstDash val="solid"/>
          </a:ln>
          <a:effectLst/>
        </p:spPr>
        <p:txBody>
          <a:bodyPr vert="horz" lIns="457200" tIns="0" rIns="457200" bIns="0" rtlCol="0" anchor="ctr">
            <a:noAutofit/>
          </a:bodyPr>
          <a:lstStyle>
            <a:lvl1pPr marL="0" algn="l" defTabSz="457200" rtl="0" eaLnBrk="1" latinLnBrk="0" hangingPunct="1">
              <a:lnSpc>
                <a:spcPct val="100000"/>
              </a:lnSpc>
              <a:spcBef>
                <a:spcPct val="0"/>
              </a:spcBef>
              <a:buNone/>
              <a:defRPr lang="en-US" sz="4500" kern="1200" cap="all" dirty="0">
                <a:solidFill>
                  <a:srgbClr val="FFFFFF"/>
                </a:solidFill>
                <a:effectLst/>
                <a:latin typeface="Century Gothic"/>
                <a:ea typeface="+mn-ea"/>
                <a:cs typeface="Century Gothic"/>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sz="4500" b="0" i="0" u="none" strike="noStrike" kern="1200" cap="all" spc="0" normalizeH="0" baseline="0" noProof="0" dirty="0">
              <a:ln>
                <a:noFill/>
              </a:ln>
              <a:solidFill>
                <a:srgbClr val="FFFFFF"/>
              </a:solidFill>
              <a:effectLst/>
              <a:uLnTx/>
              <a:uFillTx/>
              <a:latin typeface="Century Gothic"/>
              <a:ea typeface="+mn-ea"/>
            </a:endParaRPr>
          </a:p>
        </p:txBody>
      </p:sp>
    </p:spTree>
    <p:extLst>
      <p:ext uri="{BB962C8B-B14F-4D97-AF65-F5344CB8AC3E}">
        <p14:creationId xmlns:p14="http://schemas.microsoft.com/office/powerpoint/2010/main" val="13866289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6" name="Picture Placeholder 5"/>
          <p:cNvSpPr>
            <a:spLocks noGrp="1" noChangeAspect="1"/>
          </p:cNvSpPr>
          <p:nvPr>
            <p:ph type="pic" sz="quarter" idx="10"/>
          </p:nvPr>
        </p:nvSpPr>
        <p:spPr>
          <a:xfrm>
            <a:off x="-8128" y="-4572"/>
            <a:ext cx="12208256" cy="6867144"/>
          </a:xfrm>
        </p:spPr>
        <p:txBody>
          <a:bodyPr/>
          <a:lstStyle/>
          <a:p>
            <a:endParaRPr lang="en-US" dirty="0"/>
          </a:p>
        </p:txBody>
      </p:sp>
    </p:spTree>
    <p:extLst>
      <p:ext uri="{BB962C8B-B14F-4D97-AF65-F5344CB8AC3E}">
        <p14:creationId xmlns:p14="http://schemas.microsoft.com/office/powerpoint/2010/main" val="12376904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90B49F-8695-4C31-AD83-CEF10589E46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8D501A9-F524-4B2E-BDF5-4D458E9CA2E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B1AEA15-4C41-46E5-B861-97DCFC9A600D}"/>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B1594CF4-5BAA-4458-BFAD-3DE212D31E5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EA8A8CF-B91F-41FD-A9FE-6DDB23B5C32D}"/>
              </a:ext>
            </a:extLst>
          </p:cNvPr>
          <p:cNvSpPr>
            <a:spLocks noGrp="1"/>
          </p:cNvSpPr>
          <p:nvPr>
            <p:ph type="sldNum" sz="quarter" idx="12"/>
          </p:nvPr>
        </p:nvSpPr>
        <p:spPr/>
        <p:txBody>
          <a:bodyPr/>
          <a:lstStyle/>
          <a:p>
            <a:fld id="{D17B8275-806A-4A5E-8F75-C957AD850D33}" type="slidenum">
              <a:rPr lang="en-US" smtClean="0"/>
              <a:t>‹#›</a:t>
            </a:fld>
            <a:endParaRPr lang="en-US" dirty="0"/>
          </a:p>
        </p:txBody>
      </p:sp>
    </p:spTree>
    <p:extLst>
      <p:ext uri="{BB962C8B-B14F-4D97-AF65-F5344CB8AC3E}">
        <p14:creationId xmlns:p14="http://schemas.microsoft.com/office/powerpoint/2010/main" val="26027796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E94B8C-1628-48CD-8ACC-61E1BF5055A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DA7C631-332D-4CBB-B310-694329ED2F0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BB1E9B8-FB8E-42E8-A6E3-C652DD1105D1}"/>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E28C5A08-B3CF-48BC-B6AF-F6C6FD192AF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344A7A5-FE68-4559-928A-9A7DE7DDF0BC}"/>
              </a:ext>
            </a:extLst>
          </p:cNvPr>
          <p:cNvSpPr>
            <a:spLocks noGrp="1"/>
          </p:cNvSpPr>
          <p:nvPr>
            <p:ph type="sldNum" sz="quarter" idx="12"/>
          </p:nvPr>
        </p:nvSpPr>
        <p:spPr/>
        <p:txBody>
          <a:bodyPr/>
          <a:lstStyle/>
          <a:p>
            <a:fld id="{D17B8275-806A-4A5E-8F75-C957AD850D33}" type="slidenum">
              <a:rPr lang="en-US" smtClean="0"/>
              <a:t>‹#›</a:t>
            </a:fld>
            <a:endParaRPr lang="en-US" dirty="0"/>
          </a:p>
        </p:txBody>
      </p:sp>
    </p:spTree>
    <p:extLst>
      <p:ext uri="{BB962C8B-B14F-4D97-AF65-F5344CB8AC3E}">
        <p14:creationId xmlns:p14="http://schemas.microsoft.com/office/powerpoint/2010/main" val="14831535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E491AA-A202-45F4-9736-ECFC4640D71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B8E0DB7-0290-4E5B-A01A-33BD4700B29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581BB46-AA0C-4CAF-B72C-755FF5DB61E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383CD21-9F0D-4269-934F-29C73172CEA2}"/>
              </a:ext>
            </a:extLst>
          </p:cNvPr>
          <p:cNvSpPr>
            <a:spLocks noGrp="1"/>
          </p:cNvSpPr>
          <p:nvPr>
            <p:ph type="dt" sz="half" idx="10"/>
          </p:nvPr>
        </p:nvSpPr>
        <p:spPr/>
        <p:txBody>
          <a:bodyPr/>
          <a:lstStyle/>
          <a:p>
            <a:endParaRPr lang="en-US" dirty="0"/>
          </a:p>
        </p:txBody>
      </p:sp>
      <p:sp>
        <p:nvSpPr>
          <p:cNvPr id="6" name="Footer Placeholder 5">
            <a:extLst>
              <a:ext uri="{FF2B5EF4-FFF2-40B4-BE49-F238E27FC236}">
                <a16:creationId xmlns:a16="http://schemas.microsoft.com/office/drawing/2014/main" id="{52F22319-B69C-4E8F-BF0D-CE4DE2EACDEC}"/>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330AB230-85F5-4BD3-AB9F-D9B1CA5143DE}"/>
              </a:ext>
            </a:extLst>
          </p:cNvPr>
          <p:cNvSpPr>
            <a:spLocks noGrp="1"/>
          </p:cNvSpPr>
          <p:nvPr>
            <p:ph type="sldNum" sz="quarter" idx="12"/>
          </p:nvPr>
        </p:nvSpPr>
        <p:spPr/>
        <p:txBody>
          <a:bodyPr/>
          <a:lstStyle/>
          <a:p>
            <a:fld id="{D17B8275-806A-4A5E-8F75-C957AD850D33}" type="slidenum">
              <a:rPr lang="en-US" smtClean="0"/>
              <a:t>‹#›</a:t>
            </a:fld>
            <a:endParaRPr lang="en-US" dirty="0"/>
          </a:p>
        </p:txBody>
      </p:sp>
    </p:spTree>
    <p:extLst>
      <p:ext uri="{BB962C8B-B14F-4D97-AF65-F5344CB8AC3E}">
        <p14:creationId xmlns:p14="http://schemas.microsoft.com/office/powerpoint/2010/main" val="42792427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1C9252-9117-4084-A795-C8362FF7653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3C91866-88E5-40C3-A8F5-13B225E6112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01842AE-0FEA-43E2-842E-3BD4834F2F6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F2E92D4-609A-4172-9431-A1C0A9004E2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5654920-C4DE-42F7-A038-6F856F9D551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0E92375-4CCC-4C13-9B82-843EF5203C7B}"/>
              </a:ext>
            </a:extLst>
          </p:cNvPr>
          <p:cNvSpPr>
            <a:spLocks noGrp="1"/>
          </p:cNvSpPr>
          <p:nvPr>
            <p:ph type="dt" sz="half" idx="10"/>
          </p:nvPr>
        </p:nvSpPr>
        <p:spPr/>
        <p:txBody>
          <a:bodyPr/>
          <a:lstStyle/>
          <a:p>
            <a:endParaRPr lang="en-US" dirty="0"/>
          </a:p>
        </p:txBody>
      </p:sp>
      <p:sp>
        <p:nvSpPr>
          <p:cNvPr id="8" name="Footer Placeholder 7">
            <a:extLst>
              <a:ext uri="{FF2B5EF4-FFF2-40B4-BE49-F238E27FC236}">
                <a16:creationId xmlns:a16="http://schemas.microsoft.com/office/drawing/2014/main" id="{A0003F28-3C60-4D43-996C-CB39BC36EECF}"/>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72965EB9-7BAE-4330-90F5-799AD0C0169E}"/>
              </a:ext>
            </a:extLst>
          </p:cNvPr>
          <p:cNvSpPr>
            <a:spLocks noGrp="1"/>
          </p:cNvSpPr>
          <p:nvPr>
            <p:ph type="sldNum" sz="quarter" idx="12"/>
          </p:nvPr>
        </p:nvSpPr>
        <p:spPr/>
        <p:txBody>
          <a:bodyPr/>
          <a:lstStyle/>
          <a:p>
            <a:fld id="{D17B8275-806A-4A5E-8F75-C957AD850D33}" type="slidenum">
              <a:rPr lang="en-US" smtClean="0"/>
              <a:t>‹#›</a:t>
            </a:fld>
            <a:endParaRPr lang="en-US" dirty="0"/>
          </a:p>
        </p:txBody>
      </p:sp>
    </p:spTree>
    <p:extLst>
      <p:ext uri="{BB962C8B-B14F-4D97-AF65-F5344CB8AC3E}">
        <p14:creationId xmlns:p14="http://schemas.microsoft.com/office/powerpoint/2010/main" val="12427281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94E65F-64EC-42E5-A0D8-1504F33A306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4F82512-59D5-46BC-9015-C93D2318F864}"/>
              </a:ext>
            </a:extLst>
          </p:cNvPr>
          <p:cNvSpPr>
            <a:spLocks noGrp="1"/>
          </p:cNvSpPr>
          <p:nvPr>
            <p:ph type="dt" sz="half" idx="10"/>
          </p:nvPr>
        </p:nvSpPr>
        <p:spPr/>
        <p:txBody>
          <a:bodyPr/>
          <a:lstStyle/>
          <a:p>
            <a:endParaRPr lang="en-US" dirty="0"/>
          </a:p>
        </p:txBody>
      </p:sp>
      <p:sp>
        <p:nvSpPr>
          <p:cNvPr id="4" name="Footer Placeholder 3">
            <a:extLst>
              <a:ext uri="{FF2B5EF4-FFF2-40B4-BE49-F238E27FC236}">
                <a16:creationId xmlns:a16="http://schemas.microsoft.com/office/drawing/2014/main" id="{2AE50A63-E1F9-4552-AA47-CCD4B6C3C393}"/>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85364FD0-E700-44A8-B5EB-1ED9DE4D2AAE}"/>
              </a:ext>
            </a:extLst>
          </p:cNvPr>
          <p:cNvSpPr>
            <a:spLocks noGrp="1"/>
          </p:cNvSpPr>
          <p:nvPr>
            <p:ph type="sldNum" sz="quarter" idx="12"/>
          </p:nvPr>
        </p:nvSpPr>
        <p:spPr/>
        <p:txBody>
          <a:bodyPr/>
          <a:lstStyle/>
          <a:p>
            <a:fld id="{D17B8275-806A-4A5E-8F75-C957AD850D33}" type="slidenum">
              <a:rPr lang="en-US" smtClean="0"/>
              <a:t>‹#›</a:t>
            </a:fld>
            <a:endParaRPr lang="en-US" dirty="0"/>
          </a:p>
        </p:txBody>
      </p:sp>
    </p:spTree>
    <p:extLst>
      <p:ext uri="{BB962C8B-B14F-4D97-AF65-F5344CB8AC3E}">
        <p14:creationId xmlns:p14="http://schemas.microsoft.com/office/powerpoint/2010/main" val="1021553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A3EC023-E24D-423E-A446-04D37FFB84A7}"/>
              </a:ext>
            </a:extLst>
          </p:cNvPr>
          <p:cNvSpPr>
            <a:spLocks noGrp="1"/>
          </p:cNvSpPr>
          <p:nvPr>
            <p:ph type="dt" sz="half" idx="10"/>
          </p:nvPr>
        </p:nvSpPr>
        <p:spPr/>
        <p:txBody>
          <a:bodyPr/>
          <a:lstStyle/>
          <a:p>
            <a:endParaRPr lang="en-US" dirty="0"/>
          </a:p>
        </p:txBody>
      </p:sp>
      <p:sp>
        <p:nvSpPr>
          <p:cNvPr id="3" name="Footer Placeholder 2">
            <a:extLst>
              <a:ext uri="{FF2B5EF4-FFF2-40B4-BE49-F238E27FC236}">
                <a16:creationId xmlns:a16="http://schemas.microsoft.com/office/drawing/2014/main" id="{BCCBB655-05CD-476D-B594-FF44B5C8F9E6}"/>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0B7B16F6-4610-408C-B64B-3DB48E070E2E}"/>
              </a:ext>
            </a:extLst>
          </p:cNvPr>
          <p:cNvSpPr>
            <a:spLocks noGrp="1"/>
          </p:cNvSpPr>
          <p:nvPr>
            <p:ph type="sldNum" sz="quarter" idx="12"/>
          </p:nvPr>
        </p:nvSpPr>
        <p:spPr/>
        <p:txBody>
          <a:bodyPr/>
          <a:lstStyle/>
          <a:p>
            <a:fld id="{D17B8275-806A-4A5E-8F75-C957AD850D33}" type="slidenum">
              <a:rPr lang="en-US" smtClean="0"/>
              <a:t>‹#›</a:t>
            </a:fld>
            <a:endParaRPr lang="en-US" dirty="0"/>
          </a:p>
        </p:txBody>
      </p:sp>
    </p:spTree>
    <p:extLst>
      <p:ext uri="{BB962C8B-B14F-4D97-AF65-F5344CB8AC3E}">
        <p14:creationId xmlns:p14="http://schemas.microsoft.com/office/powerpoint/2010/main" val="35451584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923E46-93AD-4E2B-AD29-7A3A523CC47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94C160C-2AFB-4839-956F-6CF3EF27C0A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94A1204-E799-4B66-80A4-7C22D6E3B58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9B6CEB2-4A49-43C6-BDE5-F3A3A8EA239C}"/>
              </a:ext>
            </a:extLst>
          </p:cNvPr>
          <p:cNvSpPr>
            <a:spLocks noGrp="1"/>
          </p:cNvSpPr>
          <p:nvPr>
            <p:ph type="dt" sz="half" idx="10"/>
          </p:nvPr>
        </p:nvSpPr>
        <p:spPr/>
        <p:txBody>
          <a:bodyPr/>
          <a:lstStyle/>
          <a:p>
            <a:endParaRPr lang="en-US" dirty="0"/>
          </a:p>
        </p:txBody>
      </p:sp>
      <p:sp>
        <p:nvSpPr>
          <p:cNvPr id="6" name="Footer Placeholder 5">
            <a:extLst>
              <a:ext uri="{FF2B5EF4-FFF2-40B4-BE49-F238E27FC236}">
                <a16:creationId xmlns:a16="http://schemas.microsoft.com/office/drawing/2014/main" id="{B67B7E02-AD5A-4527-A07D-07D48E3E74CE}"/>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1557F6C5-BBF3-497E-9732-BE8684580199}"/>
              </a:ext>
            </a:extLst>
          </p:cNvPr>
          <p:cNvSpPr>
            <a:spLocks noGrp="1"/>
          </p:cNvSpPr>
          <p:nvPr>
            <p:ph type="sldNum" sz="quarter" idx="12"/>
          </p:nvPr>
        </p:nvSpPr>
        <p:spPr/>
        <p:txBody>
          <a:bodyPr/>
          <a:lstStyle/>
          <a:p>
            <a:fld id="{D17B8275-806A-4A5E-8F75-C957AD850D33}" type="slidenum">
              <a:rPr lang="en-US" smtClean="0"/>
              <a:t>‹#›</a:t>
            </a:fld>
            <a:endParaRPr lang="en-US" dirty="0"/>
          </a:p>
        </p:txBody>
      </p:sp>
    </p:spTree>
    <p:extLst>
      <p:ext uri="{BB962C8B-B14F-4D97-AF65-F5344CB8AC3E}">
        <p14:creationId xmlns:p14="http://schemas.microsoft.com/office/powerpoint/2010/main" val="12381620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06D82A-EE11-4586-83A4-5A0A3E5C5C7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D153984-AB8A-412A-BC67-84A138615DD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CBCF898E-7D27-41E9-BF3C-0B107F95D53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193F390-1C35-4775-800C-C7ABF0018425}"/>
              </a:ext>
            </a:extLst>
          </p:cNvPr>
          <p:cNvSpPr>
            <a:spLocks noGrp="1"/>
          </p:cNvSpPr>
          <p:nvPr>
            <p:ph type="dt" sz="half" idx="10"/>
          </p:nvPr>
        </p:nvSpPr>
        <p:spPr/>
        <p:txBody>
          <a:bodyPr/>
          <a:lstStyle/>
          <a:p>
            <a:endParaRPr lang="en-US" dirty="0"/>
          </a:p>
        </p:txBody>
      </p:sp>
      <p:sp>
        <p:nvSpPr>
          <p:cNvPr id="6" name="Footer Placeholder 5">
            <a:extLst>
              <a:ext uri="{FF2B5EF4-FFF2-40B4-BE49-F238E27FC236}">
                <a16:creationId xmlns:a16="http://schemas.microsoft.com/office/drawing/2014/main" id="{697DCF0F-9880-428C-A9D5-27165561EDA3}"/>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33249CD4-A14A-4BC4-9BA7-B1659F514CE9}"/>
              </a:ext>
            </a:extLst>
          </p:cNvPr>
          <p:cNvSpPr>
            <a:spLocks noGrp="1"/>
          </p:cNvSpPr>
          <p:nvPr>
            <p:ph type="sldNum" sz="quarter" idx="12"/>
          </p:nvPr>
        </p:nvSpPr>
        <p:spPr/>
        <p:txBody>
          <a:bodyPr/>
          <a:lstStyle/>
          <a:p>
            <a:fld id="{D17B8275-806A-4A5E-8F75-C957AD850D33}" type="slidenum">
              <a:rPr lang="en-US" smtClean="0"/>
              <a:t>‹#›</a:t>
            </a:fld>
            <a:endParaRPr lang="en-US" dirty="0"/>
          </a:p>
        </p:txBody>
      </p:sp>
    </p:spTree>
    <p:extLst>
      <p:ext uri="{BB962C8B-B14F-4D97-AF65-F5344CB8AC3E}">
        <p14:creationId xmlns:p14="http://schemas.microsoft.com/office/powerpoint/2010/main" val="16646936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596838B-5E38-4E21-9BD3-3EF38E702C9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AE67EE9-795E-467A-BE1B-ED668087B0C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26DDBEB-E265-4904-8533-AA82B12E859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a:extLst>
              <a:ext uri="{FF2B5EF4-FFF2-40B4-BE49-F238E27FC236}">
                <a16:creationId xmlns:a16="http://schemas.microsoft.com/office/drawing/2014/main" id="{E548BA31-9254-456F-8511-639DBE8666E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EAA13AD2-E319-4486-8718-5B5FD2F1916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17B8275-806A-4A5E-8F75-C957AD850D33}" type="slidenum">
              <a:rPr lang="en-US" smtClean="0"/>
              <a:t>‹#›</a:t>
            </a:fld>
            <a:endParaRPr lang="en-US" dirty="0"/>
          </a:p>
        </p:txBody>
      </p:sp>
    </p:spTree>
    <p:extLst>
      <p:ext uri="{BB962C8B-B14F-4D97-AF65-F5344CB8AC3E}">
        <p14:creationId xmlns:p14="http://schemas.microsoft.com/office/powerpoint/2010/main" val="318004769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0.svg"/></Relationships>
</file>

<file path=ppt/slides/_rels/slide11.xml.rels><?xml version="1.0" encoding="UTF-8" standalone="yes"?>
<Relationships xmlns="http://schemas.openxmlformats.org/package/2006/relationships"><Relationship Id="rId8" Type="http://schemas.openxmlformats.org/officeDocument/2006/relationships/image" Target="../media/image26.svg"/><Relationship Id="rId3" Type="http://schemas.openxmlformats.org/officeDocument/2006/relationships/image" Target="../media/image15.png"/><Relationship Id="rId7"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4.svg"/><Relationship Id="rId5" Type="http://schemas.openxmlformats.org/officeDocument/2006/relationships/image" Target="../media/image16.png"/><Relationship Id="rId10" Type="http://schemas.openxmlformats.org/officeDocument/2006/relationships/image" Target="../media/image28.svg"/><Relationship Id="rId4" Type="http://schemas.openxmlformats.org/officeDocument/2006/relationships/image" Target="../media/image22.svg"/><Relationship Id="rId9" Type="http://schemas.openxmlformats.org/officeDocument/2006/relationships/image" Target="../media/image18.png"/></Relationships>
</file>

<file path=ppt/slides/_rels/slide12.xml.rels><?xml version="1.0" encoding="UTF-8" standalone="yes"?>
<Relationships xmlns="http://schemas.openxmlformats.org/package/2006/relationships"><Relationship Id="rId8" Type="http://schemas.openxmlformats.org/officeDocument/2006/relationships/image" Target="../media/image34.svg"/><Relationship Id="rId3" Type="http://schemas.openxmlformats.org/officeDocument/2006/relationships/image" Target="../media/image19.png"/><Relationship Id="rId7"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32.svg"/><Relationship Id="rId5" Type="http://schemas.openxmlformats.org/officeDocument/2006/relationships/image" Target="../media/image20.png"/><Relationship Id="rId4" Type="http://schemas.openxmlformats.org/officeDocument/2006/relationships/image" Target="../media/image30.svg"/></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microsoft.com/office/2007/relationships/hdphoto" Target="../media/hdphoto3.wdp"/></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microsoft.com/office/2007/relationships/hdphoto" Target="../media/hdphoto4.wdp"/></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39.svg"/><Relationship Id="rId4" Type="http://schemas.openxmlformats.org/officeDocument/2006/relationships/image" Target="../media/image25.png"/></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43.svg"/><Relationship Id="rId5" Type="http://schemas.openxmlformats.org/officeDocument/2006/relationships/image" Target="../media/image27.png"/><Relationship Id="rId4" Type="http://schemas.openxmlformats.org/officeDocument/2006/relationships/image" Target="../media/image41.sv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microsoft.com/office/2007/relationships/hdphoto" Target="../media/hdphoto5.wdp"/></Relationships>
</file>

<file path=ppt/slides/_rels/slide25.xml.rels><?xml version="1.0" encoding="UTF-8" standalone="yes"?>
<Relationships xmlns="http://schemas.openxmlformats.org/package/2006/relationships"><Relationship Id="rId3" Type="http://schemas.openxmlformats.org/officeDocument/2006/relationships/image" Target="../media/image29.jpeg"/><Relationship Id="rId7" Type="http://schemas.openxmlformats.org/officeDocument/2006/relationships/image" Target="../media/image49.sv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47.svg"/><Relationship Id="rId4" Type="http://schemas.openxmlformats.org/officeDocument/2006/relationships/image" Target="../media/image30.png"/></Relationships>
</file>

<file path=ppt/slides/_rels/slide2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52.svg"/><Relationship Id="rId4" Type="http://schemas.openxmlformats.org/officeDocument/2006/relationships/image" Target="../media/image33.png"/></Relationships>
</file>

<file path=ppt/slides/_rels/slide2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54.svg"/></Relationships>
</file>

<file path=ppt/slides/_rels/slide28.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57.svg"/><Relationship Id="rId4" Type="http://schemas.openxmlformats.org/officeDocument/2006/relationships/image" Target="../media/image36.png"/></Relationships>
</file>

<file path=ppt/slides/_rels/slide2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17.sv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5.png"/><Relationship Id="rId7" Type="http://schemas.openxmlformats.org/officeDocument/2006/relationships/image" Target="../media/image9.svg"/><Relationship Id="rId2" Type="http://schemas.openxmlformats.org/officeDocument/2006/relationships/hyperlink" Target="https://www.bpa.gov/EE/Utility/Momentum-Savings/Documents/BPA_Momentum_Savings_and_Market_Research-Purpose_and_Principles.pdf" TargetMode="Externa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7.svg"/><Relationship Id="rId4" Type="http://schemas.openxmlformats.org/officeDocument/2006/relationships/image" Target="../media/image6.png"/><Relationship Id="rId9" Type="http://schemas.openxmlformats.org/officeDocument/2006/relationships/image" Target="../media/image11.svg"/></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hyperlink" Target="mailto:bfwatson@bpa.gov" TargetMode="External"/></Relationships>
</file>

<file path=ppt/slides/_rels/slide4.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6.png"/><Relationship Id="rId7"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svg"/><Relationship Id="rId5" Type="http://schemas.openxmlformats.org/officeDocument/2006/relationships/image" Target="../media/image7.png"/><Relationship Id="rId10" Type="http://schemas.openxmlformats.org/officeDocument/2006/relationships/image" Target="../media/image13.svg"/><Relationship Id="rId4" Type="http://schemas.openxmlformats.org/officeDocument/2006/relationships/image" Target="../media/image7.svg"/><Relationship Id="rId9" Type="http://schemas.openxmlformats.org/officeDocument/2006/relationships/image" Target="../media/image9.png"/></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7.sv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microsoft.com/office/2007/relationships/hdphoto" Target="../media/hdphoto2.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147795" y="-82323"/>
            <a:ext cx="12458901" cy="7022645"/>
          </a:xfrm>
          <a:prstGeom prst="rect">
            <a:avLst/>
          </a:prstGeom>
        </p:spPr>
      </p:pic>
      <p:sp>
        <p:nvSpPr>
          <p:cNvPr id="4" name="Rectangle 3">
            <a:extLst>
              <a:ext uri="{FF2B5EF4-FFF2-40B4-BE49-F238E27FC236}">
                <a16:creationId xmlns:a16="http://schemas.microsoft.com/office/drawing/2014/main" id="{1DA8BFFC-69EC-4ED6-9C6D-1F17E2A9B194}"/>
              </a:ext>
            </a:extLst>
          </p:cNvPr>
          <p:cNvSpPr/>
          <p:nvPr/>
        </p:nvSpPr>
        <p:spPr>
          <a:xfrm>
            <a:off x="-145643" y="41736"/>
            <a:ext cx="12458901" cy="6898586"/>
          </a:xfrm>
          <a:prstGeom prst="rect">
            <a:avLst/>
          </a:prstGeom>
          <a:gradFill flip="none" rotWithShape="1">
            <a:gsLst>
              <a:gs pos="0">
                <a:schemeClr val="bg1">
                  <a:alpha val="70000"/>
                </a:schemeClr>
              </a:gs>
              <a:gs pos="100000">
                <a:schemeClr val="bg1">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idx="4294967295"/>
          </p:nvPr>
        </p:nvSpPr>
        <p:spPr>
          <a:xfrm>
            <a:off x="271904" y="4497209"/>
            <a:ext cx="7452852" cy="1303117"/>
          </a:xfrm>
        </p:spPr>
        <p:txBody>
          <a:bodyPr>
            <a:noAutofit/>
          </a:bodyPr>
          <a:lstStyle/>
          <a:p>
            <a:pPr defTabSz="457189"/>
            <a:r>
              <a:rPr lang="en-US" spc="-51" dirty="0">
                <a:solidFill>
                  <a:schemeClr val="accent1">
                    <a:lumMod val="75000"/>
                  </a:schemeClr>
                </a:solidFill>
                <a:latin typeface="Rockwell"/>
                <a:cs typeface="Rockwell"/>
              </a:rPr>
              <a:t>Market Research &amp; Momentum Savings Team</a:t>
            </a:r>
          </a:p>
        </p:txBody>
      </p:sp>
      <p:sp>
        <p:nvSpPr>
          <p:cNvPr id="3" name="Subtitle 2"/>
          <p:cNvSpPr>
            <a:spLocks noGrp="1"/>
          </p:cNvSpPr>
          <p:nvPr>
            <p:ph type="subTitle" idx="1"/>
          </p:nvPr>
        </p:nvSpPr>
        <p:spPr>
          <a:xfrm>
            <a:off x="271904" y="5967724"/>
            <a:ext cx="6096000" cy="475751"/>
          </a:xfrm>
        </p:spPr>
        <p:txBody>
          <a:bodyPr>
            <a:noAutofit/>
          </a:bodyPr>
          <a:lstStyle/>
          <a:p>
            <a:pPr algn="l" defTabSz="457189">
              <a:spcBef>
                <a:spcPct val="0"/>
              </a:spcBef>
            </a:pPr>
            <a:r>
              <a:rPr lang="en-US" sz="1800" spc="20" dirty="0">
                <a:solidFill>
                  <a:schemeClr val="accent1">
                    <a:lumMod val="75000"/>
                  </a:schemeClr>
                </a:solidFill>
                <a:ea typeface="+mj-ea"/>
              </a:rPr>
              <a:t>Quarterly Call   </a:t>
            </a:r>
            <a:r>
              <a:rPr lang="en-US" sz="1800" b="1" spc="20" dirty="0">
                <a:solidFill>
                  <a:schemeClr val="accent1">
                    <a:lumMod val="75000"/>
                  </a:schemeClr>
                </a:solidFill>
                <a:ea typeface="+mj-ea"/>
              </a:rPr>
              <a:t>|   August 4, 2021</a:t>
            </a:r>
          </a:p>
          <a:p>
            <a:pPr algn="l" defTabSz="457189">
              <a:spcBef>
                <a:spcPct val="0"/>
              </a:spcBef>
            </a:pPr>
            <a:endParaRPr lang="en-US" sz="1800" spc="20" dirty="0">
              <a:solidFill>
                <a:schemeClr val="accent1">
                  <a:lumMod val="75000"/>
                </a:schemeClr>
              </a:solidFill>
              <a:ea typeface="+mj-ea"/>
            </a:endParaRPr>
          </a:p>
          <a:p>
            <a:pPr algn="l" defTabSz="457189">
              <a:spcBef>
                <a:spcPct val="0"/>
              </a:spcBef>
            </a:pPr>
            <a:endParaRPr lang="en-US" sz="1800" spc="20" dirty="0">
              <a:solidFill>
                <a:schemeClr val="accent1">
                  <a:lumMod val="75000"/>
                </a:schemeClr>
              </a:solidFill>
              <a:ea typeface="+mj-ea"/>
            </a:endParaRPr>
          </a:p>
          <a:p>
            <a:endParaRPr lang="en-US" sz="1400" dirty="0">
              <a:solidFill>
                <a:schemeClr val="accent1">
                  <a:lumMod val="75000"/>
                </a:schemeClr>
              </a:solidFill>
            </a:endParaRPr>
          </a:p>
        </p:txBody>
      </p:sp>
      <p:pic>
        <p:nvPicPr>
          <p:cNvPr id="5" name="Picture 4"/>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9904799" y="5244024"/>
            <a:ext cx="2272857" cy="1405213"/>
          </a:xfrm>
          <a:prstGeom prst="rect">
            <a:avLst/>
          </a:prstGeom>
        </p:spPr>
      </p:pic>
      <p:sp>
        <p:nvSpPr>
          <p:cNvPr id="7" name="Text Box 7"/>
          <p:cNvSpPr txBox="1">
            <a:spLocks noChangeArrowheads="1"/>
          </p:cNvSpPr>
          <p:nvPr/>
        </p:nvSpPr>
        <p:spPr bwMode="auto">
          <a:xfrm>
            <a:off x="-14344" y="148390"/>
            <a:ext cx="12192000" cy="332874"/>
          </a:xfrm>
          <a:prstGeom prst="rect">
            <a:avLst/>
          </a:prstGeom>
          <a:noFill/>
          <a:ln>
            <a:noFill/>
          </a:ln>
        </p:spPr>
        <p:txBody>
          <a:bodyPr/>
          <a:lstStyle>
            <a:lvl1pPr eaLnBrk="0" hangingPunct="0">
              <a:defRPr baseline="-25000">
                <a:solidFill>
                  <a:schemeClr val="tx1"/>
                </a:solidFill>
                <a:latin typeface="Arial" charset="0"/>
              </a:defRPr>
            </a:lvl1pPr>
            <a:lvl2pPr marL="742950" indent="-285750" eaLnBrk="0" hangingPunct="0">
              <a:defRPr baseline="-25000">
                <a:solidFill>
                  <a:schemeClr val="tx1"/>
                </a:solidFill>
                <a:latin typeface="Arial" charset="0"/>
              </a:defRPr>
            </a:lvl2pPr>
            <a:lvl3pPr marL="1143000" indent="-228600" eaLnBrk="0" hangingPunct="0">
              <a:defRPr baseline="-25000">
                <a:solidFill>
                  <a:schemeClr val="tx1"/>
                </a:solidFill>
                <a:latin typeface="Arial" charset="0"/>
              </a:defRPr>
            </a:lvl3pPr>
            <a:lvl4pPr marL="1600200" indent="-228600" eaLnBrk="0" hangingPunct="0">
              <a:defRPr baseline="-25000">
                <a:solidFill>
                  <a:schemeClr val="tx1"/>
                </a:solidFill>
                <a:latin typeface="Arial" charset="0"/>
              </a:defRPr>
            </a:lvl4pPr>
            <a:lvl5pPr marL="2057400" indent="-228600" eaLnBrk="0" hangingPunct="0">
              <a:defRPr baseline="-25000">
                <a:solidFill>
                  <a:schemeClr val="tx1"/>
                </a:solidFill>
                <a:latin typeface="Arial" charset="0"/>
              </a:defRPr>
            </a:lvl5pPr>
            <a:lvl6pPr marL="2514600" indent="-228600" eaLnBrk="0" fontAlgn="base" hangingPunct="0">
              <a:spcBef>
                <a:spcPct val="0"/>
              </a:spcBef>
              <a:spcAft>
                <a:spcPct val="0"/>
              </a:spcAft>
              <a:defRPr baseline="-25000">
                <a:solidFill>
                  <a:schemeClr val="tx1"/>
                </a:solidFill>
                <a:latin typeface="Arial" charset="0"/>
              </a:defRPr>
            </a:lvl6pPr>
            <a:lvl7pPr marL="2971800" indent="-228600" eaLnBrk="0" fontAlgn="base" hangingPunct="0">
              <a:spcBef>
                <a:spcPct val="0"/>
              </a:spcBef>
              <a:spcAft>
                <a:spcPct val="0"/>
              </a:spcAft>
              <a:defRPr baseline="-25000">
                <a:solidFill>
                  <a:schemeClr val="tx1"/>
                </a:solidFill>
                <a:latin typeface="Arial" charset="0"/>
              </a:defRPr>
            </a:lvl7pPr>
            <a:lvl8pPr marL="3429000" indent="-228600" eaLnBrk="0" fontAlgn="base" hangingPunct="0">
              <a:spcBef>
                <a:spcPct val="0"/>
              </a:spcBef>
              <a:spcAft>
                <a:spcPct val="0"/>
              </a:spcAft>
              <a:defRPr baseline="-25000">
                <a:solidFill>
                  <a:schemeClr val="tx1"/>
                </a:solidFill>
                <a:latin typeface="Arial" charset="0"/>
              </a:defRPr>
            </a:lvl8pPr>
            <a:lvl9pPr marL="3886200" indent="-228600" eaLnBrk="0" fontAlgn="base" hangingPunct="0">
              <a:spcBef>
                <a:spcPct val="0"/>
              </a:spcBef>
              <a:spcAft>
                <a:spcPct val="0"/>
              </a:spcAft>
              <a:defRPr baseline="-25000">
                <a:solidFill>
                  <a:schemeClr val="tx1"/>
                </a:solidFill>
                <a:latin typeface="Arial" charset="0"/>
              </a:defRPr>
            </a:lvl9pPr>
          </a:lstStyle>
          <a:p>
            <a:pPr algn="ctr" eaLnBrk="1" fontAlgn="base" hangingPunct="1">
              <a:spcBef>
                <a:spcPct val="50000"/>
              </a:spcBef>
              <a:spcAft>
                <a:spcPct val="0"/>
              </a:spcAft>
              <a:defRPr/>
            </a:pPr>
            <a:r>
              <a:rPr lang="en-US" altLang="en-US" sz="1050" spc="140" baseline="0" dirty="0">
                <a:ea typeface="MS PGothic" charset="0"/>
              </a:rPr>
              <a:t>B     O     N     N     E     V     I     L     L     E             P     O     W     E     R             A     D     M     I     N     I     S     T     R     A     T     I     O     N</a:t>
            </a:r>
          </a:p>
        </p:txBody>
      </p:sp>
    </p:spTree>
    <p:extLst>
      <p:ext uri="{BB962C8B-B14F-4D97-AF65-F5344CB8AC3E}">
        <p14:creationId xmlns:p14="http://schemas.microsoft.com/office/powerpoint/2010/main" val="34503856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4">
            <a:lumMod val="75000"/>
          </a:schemeClr>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4EE4895-C480-48F9-A677-BC8C730F1E02}"/>
              </a:ext>
            </a:extLst>
          </p:cNvPr>
          <p:cNvSpPr/>
          <p:nvPr/>
        </p:nvSpPr>
        <p:spPr>
          <a:xfrm>
            <a:off x="0" y="0"/>
            <a:ext cx="12192000" cy="136525"/>
          </a:xfrm>
          <a:prstGeom prst="rect">
            <a:avLst/>
          </a:prstGeom>
          <a:solidFill>
            <a:srgbClr val="1CBE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EB92F87-168E-4633-8A93-29D27BB8A535}"/>
              </a:ext>
            </a:extLst>
          </p:cNvPr>
          <p:cNvSpPr>
            <a:spLocks noGrp="1"/>
          </p:cNvSpPr>
          <p:nvPr>
            <p:ph type="title"/>
          </p:nvPr>
        </p:nvSpPr>
        <p:spPr>
          <a:xfrm>
            <a:off x="439112" y="738029"/>
            <a:ext cx="4190038" cy="1972942"/>
          </a:xfrm>
        </p:spPr>
        <p:txBody>
          <a:bodyPr>
            <a:noAutofit/>
          </a:bodyPr>
          <a:lstStyle/>
          <a:p>
            <a:r>
              <a:rPr lang="en-US" b="1" dirty="0">
                <a:solidFill>
                  <a:schemeClr val="bg1"/>
                </a:solidFill>
                <a:effectLst/>
                <a:latin typeface="Arial" panose="020B0604020202020204" pitchFamily="34" charset="0"/>
                <a:ea typeface="MS PGothic" panose="020B0600070205080204" pitchFamily="34" charset="-128"/>
                <a:cs typeface="Times New Roman" panose="02020603050405020304" pitchFamily="18" charset="0"/>
              </a:rPr>
              <a:t>Resource Potential Assessment</a:t>
            </a:r>
            <a:endParaRPr lang="en-US" sz="8800" dirty="0">
              <a:solidFill>
                <a:schemeClr val="bg1"/>
              </a:solidFill>
            </a:endParaRPr>
          </a:p>
        </p:txBody>
      </p:sp>
      <p:sp>
        <p:nvSpPr>
          <p:cNvPr id="3" name="Content Placeholder 2">
            <a:extLst>
              <a:ext uri="{FF2B5EF4-FFF2-40B4-BE49-F238E27FC236}">
                <a16:creationId xmlns:a16="http://schemas.microsoft.com/office/drawing/2014/main" id="{4D4918BB-9C2C-4F99-968F-73E20672DAC9}"/>
              </a:ext>
            </a:extLst>
          </p:cNvPr>
          <p:cNvSpPr>
            <a:spLocks noGrp="1"/>
          </p:cNvSpPr>
          <p:nvPr>
            <p:ph idx="1"/>
          </p:nvPr>
        </p:nvSpPr>
        <p:spPr>
          <a:xfrm>
            <a:off x="439112" y="2985291"/>
            <a:ext cx="3675688" cy="1297149"/>
          </a:xfrm>
        </p:spPr>
        <p:txBody>
          <a:bodyPr/>
          <a:lstStyle/>
          <a:p>
            <a:pPr marL="0" marR="0" lvl="0" indent="0" algn="l">
              <a:lnSpc>
                <a:spcPct val="125000"/>
              </a:lnSpc>
              <a:spcBef>
                <a:spcPts val="0"/>
              </a:spcBef>
              <a:spcAft>
                <a:spcPts val="1200"/>
              </a:spcAft>
              <a:buNone/>
            </a:pPr>
            <a:r>
              <a:rPr lang="en-US" sz="2000" dirty="0">
                <a:solidFill>
                  <a:schemeClr val="bg1"/>
                </a:solidFill>
                <a:effectLst/>
                <a:latin typeface="Arial" panose="020B0604020202020204" pitchFamily="34" charset="0"/>
                <a:ea typeface="Arial" panose="020B0604020202020204" pitchFamily="34" charset="0"/>
                <a:cs typeface="Times New Roman" panose="02020603050405020304" pitchFamily="18" charset="0"/>
              </a:rPr>
              <a:t>Which market(s) can </a:t>
            </a:r>
            <a:r>
              <a:rPr lang="en-US" sz="2000" dirty="0">
                <a:solidFill>
                  <a:schemeClr val="bg1"/>
                </a:solidFill>
                <a:latin typeface="Arial" panose="020B0604020202020204" pitchFamily="34" charset="0"/>
                <a:ea typeface="Arial" panose="020B0604020202020204" pitchFamily="34" charset="0"/>
                <a:cs typeface="Times New Roman" panose="02020603050405020304" pitchFamily="18" charset="0"/>
              </a:rPr>
              <a:t>BEST</a:t>
            </a:r>
            <a:r>
              <a:rPr lang="en-US" sz="2000" dirty="0">
                <a:solidFill>
                  <a:schemeClr val="bg1"/>
                </a:solidFill>
                <a:effectLst/>
                <a:latin typeface="Arial" panose="020B0604020202020204" pitchFamily="34" charset="0"/>
                <a:ea typeface="Arial" panose="020B0604020202020204" pitchFamily="34" charset="0"/>
                <a:cs typeface="Times New Roman" panose="02020603050405020304" pitchFamily="18" charset="0"/>
              </a:rPr>
              <a:t> help BPA meet its power resource needs?</a:t>
            </a:r>
            <a:endParaRPr lang="en-US" sz="1800" dirty="0">
              <a:solidFill>
                <a:schemeClr val="bg1"/>
              </a:solidFill>
              <a:effectLst/>
              <a:latin typeface="Arial" panose="020B0604020202020204" pitchFamily="34" charset="0"/>
              <a:ea typeface="Arial" panose="020B0604020202020204" pitchFamily="34"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FC42DE4C-F5F3-447C-81A7-4FB3AC8D8949}"/>
              </a:ext>
            </a:extLst>
          </p:cNvPr>
          <p:cNvSpPr>
            <a:spLocks noGrp="1"/>
          </p:cNvSpPr>
          <p:nvPr>
            <p:ph type="sldNum" sz="quarter" idx="12"/>
          </p:nvPr>
        </p:nvSpPr>
        <p:spPr/>
        <p:txBody>
          <a:bodyPr/>
          <a:lstStyle/>
          <a:p>
            <a:fld id="{D17B8275-806A-4A5E-8F75-C957AD850D33}" type="slidenum">
              <a:rPr lang="en-US" smtClean="0"/>
              <a:t>10</a:t>
            </a:fld>
            <a:endParaRPr lang="en-US" dirty="0"/>
          </a:p>
        </p:txBody>
      </p:sp>
      <p:sp>
        <p:nvSpPr>
          <p:cNvPr id="5" name="Rectangle 4">
            <a:extLst>
              <a:ext uri="{FF2B5EF4-FFF2-40B4-BE49-F238E27FC236}">
                <a16:creationId xmlns:a16="http://schemas.microsoft.com/office/drawing/2014/main" id="{C5893A0E-7AC8-49E3-A7DB-2FB6C99DC28E}"/>
              </a:ext>
            </a:extLst>
          </p:cNvPr>
          <p:cNvSpPr/>
          <p:nvPr/>
        </p:nvSpPr>
        <p:spPr>
          <a:xfrm>
            <a:off x="4587240" y="0"/>
            <a:ext cx="3017520" cy="543877"/>
          </a:xfrm>
          <a:prstGeom prst="rect">
            <a:avLst/>
          </a:prstGeom>
          <a:solidFill>
            <a:srgbClr val="1CBE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1 | Study What Matters</a:t>
            </a:r>
          </a:p>
        </p:txBody>
      </p:sp>
      <p:sp>
        <p:nvSpPr>
          <p:cNvPr id="33" name="TextBox 32">
            <a:extLst>
              <a:ext uri="{FF2B5EF4-FFF2-40B4-BE49-F238E27FC236}">
                <a16:creationId xmlns:a16="http://schemas.microsoft.com/office/drawing/2014/main" id="{7BDCEA3D-0DDB-443A-BB73-ACA9D9A085A5}"/>
              </a:ext>
            </a:extLst>
          </p:cNvPr>
          <p:cNvSpPr txBox="1"/>
          <p:nvPr/>
        </p:nvSpPr>
        <p:spPr>
          <a:xfrm>
            <a:off x="439112" y="4375634"/>
            <a:ext cx="3675688" cy="1978170"/>
          </a:xfrm>
          <a:prstGeom prst="rect">
            <a:avLst/>
          </a:prstGeom>
          <a:noFill/>
        </p:spPr>
        <p:txBody>
          <a:bodyPr wrap="square">
            <a:spAutoFit/>
          </a:bodyPr>
          <a:lstStyle/>
          <a:p>
            <a:pPr marR="0" lvl="0" algn="l">
              <a:lnSpc>
                <a:spcPct val="125000"/>
              </a:lnSpc>
              <a:spcBef>
                <a:spcPts val="0"/>
              </a:spcBef>
              <a:spcAft>
                <a:spcPts val="0"/>
              </a:spcAft>
            </a:pPr>
            <a:r>
              <a:rPr lang="en-US" sz="2000" dirty="0">
                <a:solidFill>
                  <a:schemeClr val="bg1"/>
                </a:solidFill>
                <a:effectLst/>
                <a:latin typeface="Arial" panose="020B0604020202020204" pitchFamily="34" charset="0"/>
                <a:ea typeface="Arial" panose="020B0604020202020204" pitchFamily="34" charset="0"/>
                <a:cs typeface="Times New Roman" panose="02020603050405020304" pitchFamily="18" charset="0"/>
              </a:rPr>
              <a:t>Which market(s) reflect a power resource need, as identified by the Council Power Plan and/or the BPA Resource Program</a:t>
            </a:r>
            <a:r>
              <a:rPr lang="en-US" sz="2000" dirty="0">
                <a:solidFill>
                  <a:schemeClr val="bg1"/>
                </a:solidFill>
                <a:latin typeface="Arial" panose="020B0604020202020204" pitchFamily="34" charset="0"/>
                <a:ea typeface="Arial" panose="020B0604020202020204" pitchFamily="34" charset="0"/>
                <a:cs typeface="Times New Roman" panose="02020603050405020304" pitchFamily="18" charset="0"/>
              </a:rPr>
              <a:t>?</a:t>
            </a:r>
            <a:endParaRPr lang="en-US" sz="2000" dirty="0">
              <a:solidFill>
                <a:schemeClr val="bg1"/>
              </a:solidFill>
              <a:effectLst/>
              <a:latin typeface="Arial" panose="020B0604020202020204" pitchFamily="34" charset="0"/>
              <a:ea typeface="Arial" panose="020B0604020202020204" pitchFamily="34" charset="0"/>
              <a:cs typeface="Times New Roman" panose="02020603050405020304" pitchFamily="18" charset="0"/>
            </a:endParaRPr>
          </a:p>
        </p:txBody>
      </p:sp>
      <p:sp>
        <p:nvSpPr>
          <p:cNvPr id="16" name="Rectangle 15">
            <a:extLst>
              <a:ext uri="{FF2B5EF4-FFF2-40B4-BE49-F238E27FC236}">
                <a16:creationId xmlns:a16="http://schemas.microsoft.com/office/drawing/2014/main" id="{A14C2980-A4BB-4E1C-BD8E-876CB85AA18F}"/>
              </a:ext>
            </a:extLst>
          </p:cNvPr>
          <p:cNvSpPr/>
          <p:nvPr/>
        </p:nvSpPr>
        <p:spPr>
          <a:xfrm>
            <a:off x="5107668" y="3978103"/>
            <a:ext cx="2086746" cy="287021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Rectangle 74">
            <a:extLst>
              <a:ext uri="{FF2B5EF4-FFF2-40B4-BE49-F238E27FC236}">
                <a16:creationId xmlns:a16="http://schemas.microsoft.com/office/drawing/2014/main" id="{649CF32E-6827-4E64-8740-45954C36587D}"/>
              </a:ext>
            </a:extLst>
          </p:cNvPr>
          <p:cNvSpPr/>
          <p:nvPr/>
        </p:nvSpPr>
        <p:spPr>
          <a:xfrm>
            <a:off x="7180308" y="2985291"/>
            <a:ext cx="2086746" cy="3863026"/>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a:extLst>
              <a:ext uri="{FF2B5EF4-FFF2-40B4-BE49-F238E27FC236}">
                <a16:creationId xmlns:a16="http://schemas.microsoft.com/office/drawing/2014/main" id="{493B0685-4674-4F8D-914D-57D5BCA08948}"/>
              </a:ext>
            </a:extLst>
          </p:cNvPr>
          <p:cNvSpPr/>
          <p:nvPr/>
        </p:nvSpPr>
        <p:spPr>
          <a:xfrm>
            <a:off x="9267054" y="4796593"/>
            <a:ext cx="2086746" cy="205172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9" name="Graphic 18" descr="Trophy with solid fill">
            <a:extLst>
              <a:ext uri="{FF2B5EF4-FFF2-40B4-BE49-F238E27FC236}">
                <a16:creationId xmlns:a16="http://schemas.microsoft.com/office/drawing/2014/main" id="{4049BB4E-F264-4D9E-8A7A-E4130347F16E}"/>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xmlns="" r:embed="rId4"/>
              </a:ext>
            </a:extLst>
          </a:blip>
          <a:stretch>
            <a:fillRect/>
          </a:stretch>
        </p:blipFill>
        <p:spPr>
          <a:xfrm>
            <a:off x="7567395" y="1766065"/>
            <a:ext cx="1340281" cy="1340281"/>
          </a:xfrm>
          <a:prstGeom prst="rect">
            <a:avLst/>
          </a:prstGeom>
        </p:spPr>
      </p:pic>
      <p:sp>
        <p:nvSpPr>
          <p:cNvPr id="24" name="Isosceles Triangle 23">
            <a:extLst>
              <a:ext uri="{FF2B5EF4-FFF2-40B4-BE49-F238E27FC236}">
                <a16:creationId xmlns:a16="http://schemas.microsoft.com/office/drawing/2014/main" id="{D908D5DE-F3A6-445C-8075-0ACD0C5F50D8}"/>
              </a:ext>
            </a:extLst>
          </p:cNvPr>
          <p:cNvSpPr/>
          <p:nvPr/>
        </p:nvSpPr>
        <p:spPr>
          <a:xfrm>
            <a:off x="6187440" y="2985290"/>
            <a:ext cx="1006974" cy="3863026"/>
          </a:xfrm>
          <a:prstGeom prst="triangle">
            <a:avLst>
              <a:gd name="adj" fmla="val 99131"/>
            </a:avLst>
          </a:prstGeom>
          <a:solidFill>
            <a:schemeClr val="accent4">
              <a:lumMod val="7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Isosceles Triangle 81">
            <a:extLst>
              <a:ext uri="{FF2B5EF4-FFF2-40B4-BE49-F238E27FC236}">
                <a16:creationId xmlns:a16="http://schemas.microsoft.com/office/drawing/2014/main" id="{DBFA8149-7461-4FBA-86BE-6C690FF576FF}"/>
              </a:ext>
            </a:extLst>
          </p:cNvPr>
          <p:cNvSpPr/>
          <p:nvPr/>
        </p:nvSpPr>
        <p:spPr>
          <a:xfrm flipH="1">
            <a:off x="9267053" y="2994974"/>
            <a:ext cx="1006974" cy="3863026"/>
          </a:xfrm>
          <a:prstGeom prst="triangle">
            <a:avLst>
              <a:gd name="adj" fmla="val 99131"/>
            </a:avLst>
          </a:prstGeom>
          <a:solidFill>
            <a:schemeClr val="accent4">
              <a:lumMod val="7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3038125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868A72-43BE-48AC-ADF4-E364CF4DEE34}"/>
              </a:ext>
            </a:extLst>
          </p:cNvPr>
          <p:cNvSpPr>
            <a:spLocks noGrp="1"/>
          </p:cNvSpPr>
          <p:nvPr>
            <p:ph type="title"/>
          </p:nvPr>
        </p:nvSpPr>
        <p:spPr>
          <a:xfrm>
            <a:off x="2321656" y="759001"/>
            <a:ext cx="6204847" cy="2575630"/>
          </a:xfrm>
        </p:spPr>
        <p:txBody>
          <a:bodyPr>
            <a:normAutofit/>
          </a:bodyPr>
          <a:lstStyle/>
          <a:p>
            <a:r>
              <a:rPr lang="en-US" b="1" dirty="0">
                <a:solidFill>
                  <a:schemeClr val="accent4"/>
                </a:solidFill>
                <a:effectLst/>
                <a:latin typeface="Arial" panose="020B0604020202020204" pitchFamily="34" charset="0"/>
                <a:ea typeface="MS PGothic" panose="020B0600070205080204" pitchFamily="34" charset="-128"/>
                <a:cs typeface="Times New Roman" panose="02020603050405020304" pitchFamily="18" charset="0"/>
              </a:rPr>
              <a:t>Research Value Assessment</a:t>
            </a:r>
            <a:br>
              <a:rPr lang="en-US" b="1" dirty="0">
                <a:solidFill>
                  <a:schemeClr val="accent4"/>
                </a:solidFill>
                <a:effectLst/>
                <a:latin typeface="Arial" panose="020B0604020202020204" pitchFamily="34" charset="0"/>
                <a:ea typeface="MS PGothic" panose="020B0600070205080204" pitchFamily="34" charset="-128"/>
                <a:cs typeface="Times New Roman" panose="02020603050405020304" pitchFamily="18" charset="0"/>
              </a:rPr>
            </a:br>
            <a:endParaRPr lang="en-US" dirty="0">
              <a:solidFill>
                <a:schemeClr val="accent4"/>
              </a:solidFill>
            </a:endParaRPr>
          </a:p>
        </p:txBody>
      </p:sp>
      <p:sp>
        <p:nvSpPr>
          <p:cNvPr id="4" name="Slide Number Placeholder 3">
            <a:extLst>
              <a:ext uri="{FF2B5EF4-FFF2-40B4-BE49-F238E27FC236}">
                <a16:creationId xmlns:a16="http://schemas.microsoft.com/office/drawing/2014/main" id="{6944CBC2-DF8F-4CF7-B6EF-5A5F659B40A8}"/>
              </a:ext>
            </a:extLst>
          </p:cNvPr>
          <p:cNvSpPr>
            <a:spLocks noGrp="1"/>
          </p:cNvSpPr>
          <p:nvPr>
            <p:ph type="sldNum" sz="quarter" idx="12"/>
          </p:nvPr>
        </p:nvSpPr>
        <p:spPr/>
        <p:txBody>
          <a:bodyPr/>
          <a:lstStyle/>
          <a:p>
            <a:fld id="{D17B8275-806A-4A5E-8F75-C957AD850D33}" type="slidenum">
              <a:rPr lang="en-US" smtClean="0"/>
              <a:t>11</a:t>
            </a:fld>
            <a:endParaRPr lang="en-US" dirty="0"/>
          </a:p>
        </p:txBody>
      </p:sp>
      <p:sp>
        <p:nvSpPr>
          <p:cNvPr id="8" name="Rectangle 7">
            <a:extLst>
              <a:ext uri="{FF2B5EF4-FFF2-40B4-BE49-F238E27FC236}">
                <a16:creationId xmlns:a16="http://schemas.microsoft.com/office/drawing/2014/main" id="{2E71741C-8A9D-4CCB-AF06-9C2AD5C83BFE}"/>
              </a:ext>
            </a:extLst>
          </p:cNvPr>
          <p:cNvSpPr/>
          <p:nvPr/>
        </p:nvSpPr>
        <p:spPr>
          <a:xfrm>
            <a:off x="0" y="0"/>
            <a:ext cx="12192000" cy="136525"/>
          </a:xfrm>
          <a:prstGeom prst="rect">
            <a:avLst/>
          </a:prstGeom>
          <a:solidFill>
            <a:srgbClr val="1CBE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27D4B96F-F633-4071-8FEB-7072B478E9E3}"/>
              </a:ext>
            </a:extLst>
          </p:cNvPr>
          <p:cNvSpPr/>
          <p:nvPr/>
        </p:nvSpPr>
        <p:spPr>
          <a:xfrm>
            <a:off x="4587240" y="0"/>
            <a:ext cx="3017520" cy="543877"/>
          </a:xfrm>
          <a:prstGeom prst="rect">
            <a:avLst/>
          </a:prstGeom>
          <a:solidFill>
            <a:srgbClr val="1CBE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1 | Study What Matters</a:t>
            </a:r>
          </a:p>
        </p:txBody>
      </p:sp>
      <p:grpSp>
        <p:nvGrpSpPr>
          <p:cNvPr id="22" name="Group 21">
            <a:extLst>
              <a:ext uri="{FF2B5EF4-FFF2-40B4-BE49-F238E27FC236}">
                <a16:creationId xmlns:a16="http://schemas.microsoft.com/office/drawing/2014/main" id="{765E1EFD-9CF5-4F8F-800E-EA735AF59F82}"/>
              </a:ext>
            </a:extLst>
          </p:cNvPr>
          <p:cNvGrpSpPr/>
          <p:nvPr/>
        </p:nvGrpSpPr>
        <p:grpSpPr>
          <a:xfrm>
            <a:off x="2321656" y="1785952"/>
            <a:ext cx="4551584" cy="4752447"/>
            <a:chOff x="957953" y="1588907"/>
            <a:chExt cx="4027592" cy="4205331"/>
          </a:xfrm>
        </p:grpSpPr>
        <p:grpSp>
          <p:nvGrpSpPr>
            <p:cNvPr id="18" name="Group 17">
              <a:extLst>
                <a:ext uri="{FF2B5EF4-FFF2-40B4-BE49-F238E27FC236}">
                  <a16:creationId xmlns:a16="http://schemas.microsoft.com/office/drawing/2014/main" id="{29B40124-E2D6-4094-AFE0-7DA8A55BAA66}"/>
                </a:ext>
              </a:extLst>
            </p:cNvPr>
            <p:cNvGrpSpPr/>
            <p:nvPr/>
          </p:nvGrpSpPr>
          <p:grpSpPr>
            <a:xfrm rot="10800000">
              <a:off x="1721645" y="1588907"/>
              <a:ext cx="3263900" cy="2830692"/>
              <a:chOff x="4681220" y="2691789"/>
              <a:chExt cx="2776764" cy="2242126"/>
            </a:xfrm>
          </p:grpSpPr>
          <p:grpSp>
            <p:nvGrpSpPr>
              <p:cNvPr id="15" name="Group 14">
                <a:extLst>
                  <a:ext uri="{FF2B5EF4-FFF2-40B4-BE49-F238E27FC236}">
                    <a16:creationId xmlns:a16="http://schemas.microsoft.com/office/drawing/2014/main" id="{A6551E07-2F6F-451C-B3AD-87EDD528D09A}"/>
                  </a:ext>
                </a:extLst>
              </p:cNvPr>
              <p:cNvGrpSpPr/>
              <p:nvPr/>
            </p:nvGrpSpPr>
            <p:grpSpPr>
              <a:xfrm>
                <a:off x="4681220" y="2691789"/>
                <a:ext cx="2526816" cy="2242126"/>
                <a:chOff x="4681220" y="2691789"/>
                <a:chExt cx="2526816" cy="2242126"/>
              </a:xfrm>
            </p:grpSpPr>
            <p:pic>
              <p:nvPicPr>
                <p:cNvPr id="12" name="Graphic 11" descr="Puzzle pieces with solid fill">
                  <a:extLst>
                    <a:ext uri="{FF2B5EF4-FFF2-40B4-BE49-F238E27FC236}">
                      <a16:creationId xmlns:a16="http://schemas.microsoft.com/office/drawing/2014/main" id="{5C837C18-AD75-43B3-955D-E7E8FD6A95F1}"/>
                    </a:ext>
                  </a:extLst>
                </p:cNvPr>
                <p:cNvPicPr>
                  <a:picLocks noChangeAspect="1"/>
                </p:cNvPicPr>
                <p:nvPr/>
              </p:nvPicPr>
              <p:blipFill rotWithShape="1">
                <a:blip r:embed="rId3" cstate="email">
                  <a:extLst>
                    <a:ext uri="{28A0092B-C50C-407E-A947-70E740481C1C}">
                      <a14:useLocalDpi xmlns:a14="http://schemas.microsoft.com/office/drawing/2010/main"/>
                    </a:ext>
                    <a:ext uri="{96DAC541-7B7A-43D3-8B79-37D633B846F1}">
                      <asvg:svgBlip xmlns:asvg="http://schemas.microsoft.com/office/drawing/2016/SVG/main" xmlns="" r:embed="rId4"/>
                    </a:ext>
                  </a:extLst>
                </a:blip>
                <a:srcRect t="56725" r="46354"/>
                <a:stretch/>
              </p:blipFill>
              <p:spPr>
                <a:xfrm>
                  <a:off x="4681220" y="2895600"/>
                  <a:ext cx="2526816" cy="2038315"/>
                </a:xfrm>
                <a:prstGeom prst="rect">
                  <a:avLst/>
                </a:prstGeom>
              </p:spPr>
            </p:pic>
            <p:sp>
              <p:nvSpPr>
                <p:cNvPr id="13" name="Oval 12">
                  <a:extLst>
                    <a:ext uri="{FF2B5EF4-FFF2-40B4-BE49-F238E27FC236}">
                      <a16:creationId xmlns:a16="http://schemas.microsoft.com/office/drawing/2014/main" id="{4671AE45-0AAC-4D3B-9A33-C4159F14350A}"/>
                    </a:ext>
                  </a:extLst>
                </p:cNvPr>
                <p:cNvSpPr/>
                <p:nvPr/>
              </p:nvSpPr>
              <p:spPr>
                <a:xfrm>
                  <a:off x="5696978" y="2691789"/>
                  <a:ext cx="604762" cy="60476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lowchart: Document 18">
                <a:extLst>
                  <a:ext uri="{FF2B5EF4-FFF2-40B4-BE49-F238E27FC236}">
                    <a16:creationId xmlns:a16="http://schemas.microsoft.com/office/drawing/2014/main" id="{9248763E-C5DD-4081-91BC-DEEDA35DFCFE}"/>
                  </a:ext>
                </a:extLst>
              </p:cNvPr>
              <p:cNvSpPr/>
              <p:nvPr/>
            </p:nvSpPr>
            <p:spPr>
              <a:xfrm rot="10800000">
                <a:off x="6789420" y="3718560"/>
                <a:ext cx="668564" cy="684884"/>
              </a:xfrm>
              <a:prstGeom prst="flowChartDocumen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lowchart: Document 16">
                <a:extLst>
                  <a:ext uri="{FF2B5EF4-FFF2-40B4-BE49-F238E27FC236}">
                    <a16:creationId xmlns:a16="http://schemas.microsoft.com/office/drawing/2014/main" id="{112BE899-B312-4343-9A83-55EC9B4B1725}"/>
                  </a:ext>
                </a:extLst>
              </p:cNvPr>
              <p:cNvSpPr/>
              <p:nvPr/>
            </p:nvSpPr>
            <p:spPr>
              <a:xfrm flipH="1">
                <a:off x="6789420" y="2737522"/>
                <a:ext cx="668564" cy="645758"/>
              </a:xfrm>
              <a:prstGeom prst="flowChartDocumen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4" name="Graphic 13">
              <a:extLst>
                <a:ext uri="{FF2B5EF4-FFF2-40B4-BE49-F238E27FC236}">
                  <a16:creationId xmlns:a16="http://schemas.microsoft.com/office/drawing/2014/main" id="{3E5E6FFA-0742-4AEE-8231-56259C5E884B}"/>
                </a:ext>
              </a:extLst>
            </p:cNvPr>
            <p:cNvPicPr>
              <a:picLocks noChangeAspect="1"/>
            </p:cNvPicPr>
            <p:nvPr/>
          </p:nvPicPr>
          <p:blipFill>
            <a:blip r:embed="rId5">
              <a:extLst>
                <a:ext uri="{96DAC541-7B7A-43D3-8B79-37D633B846F1}">
                  <asvg:svgBlip xmlns:asvg="http://schemas.microsoft.com/office/drawing/2016/SVG/main" xmlns="" r:embed="rId6"/>
                </a:ext>
              </a:extLst>
            </a:blip>
            <a:stretch>
              <a:fillRect/>
            </a:stretch>
          </p:blipFill>
          <p:spPr>
            <a:xfrm>
              <a:off x="957953" y="2530338"/>
              <a:ext cx="3263900" cy="3263900"/>
            </a:xfrm>
            <a:prstGeom prst="rect">
              <a:avLst/>
            </a:prstGeom>
          </p:spPr>
        </p:pic>
      </p:grpSp>
      <p:pic>
        <p:nvPicPr>
          <p:cNvPr id="21" name="Graphic 20">
            <a:extLst>
              <a:ext uri="{FF2B5EF4-FFF2-40B4-BE49-F238E27FC236}">
                <a16:creationId xmlns:a16="http://schemas.microsoft.com/office/drawing/2014/main" id="{C932AF0E-385C-41B5-9416-269C8421360D}"/>
              </a:ext>
            </a:extLst>
          </p:cNvPr>
          <p:cNvPicPr>
            <a:picLocks noChangeAspect="1"/>
          </p:cNvPicPr>
          <p:nvPr/>
        </p:nvPicPr>
        <p:blipFill>
          <a:blip r:embed="rId7">
            <a:extLst>
              <a:ext uri="{96DAC541-7B7A-43D3-8B79-37D633B846F1}">
                <asvg:svgBlip xmlns:asvg="http://schemas.microsoft.com/office/drawing/2016/SVG/main" xmlns="" r:embed="rId8"/>
              </a:ext>
            </a:extLst>
          </a:blip>
          <a:stretch>
            <a:fillRect/>
          </a:stretch>
        </p:blipFill>
        <p:spPr>
          <a:xfrm>
            <a:off x="7130316" y="2160602"/>
            <a:ext cx="2486993" cy="1934327"/>
          </a:xfrm>
          <a:prstGeom prst="rect">
            <a:avLst/>
          </a:prstGeom>
        </p:spPr>
      </p:pic>
      <p:sp>
        <p:nvSpPr>
          <p:cNvPr id="23" name="TextBox 22">
            <a:extLst>
              <a:ext uri="{FF2B5EF4-FFF2-40B4-BE49-F238E27FC236}">
                <a16:creationId xmlns:a16="http://schemas.microsoft.com/office/drawing/2014/main" id="{7192620F-03B5-402A-A934-142D615121EC}"/>
              </a:ext>
            </a:extLst>
          </p:cNvPr>
          <p:cNvSpPr txBox="1"/>
          <p:nvPr/>
        </p:nvSpPr>
        <p:spPr>
          <a:xfrm>
            <a:off x="7749317" y="2189993"/>
            <a:ext cx="1867992" cy="1200329"/>
          </a:xfrm>
          <a:prstGeom prst="rect">
            <a:avLst/>
          </a:prstGeom>
          <a:noFill/>
        </p:spPr>
        <p:txBody>
          <a:bodyPr wrap="square" rtlCol="0">
            <a:spAutoFit/>
          </a:bodyPr>
          <a:lstStyle/>
          <a:p>
            <a:pPr algn="ctr"/>
            <a:r>
              <a:rPr lang="en-US" sz="7200" b="1" dirty="0">
                <a:solidFill>
                  <a:schemeClr val="bg1"/>
                </a:solidFill>
                <a:latin typeface="Century Gothic" panose="020B0502020202020204" pitchFamily="34" charset="0"/>
              </a:rPr>
              <a:t>?</a:t>
            </a:r>
          </a:p>
        </p:txBody>
      </p:sp>
      <p:pic>
        <p:nvPicPr>
          <p:cNvPr id="25" name="Graphic 24" descr="Line arrow: Clockwise curve with solid fill">
            <a:extLst>
              <a:ext uri="{FF2B5EF4-FFF2-40B4-BE49-F238E27FC236}">
                <a16:creationId xmlns:a16="http://schemas.microsoft.com/office/drawing/2014/main" id="{CB80BEB8-54C8-491A-872D-783F202759EF}"/>
              </a:ext>
            </a:extLst>
          </p:cNvPr>
          <p:cNvPicPr>
            <a:picLocks noChangeAspect="1"/>
          </p:cNvPicPr>
          <p:nvPr/>
        </p:nvPicPr>
        <p:blipFill>
          <a:blip r:embed="rId9">
            <a:extLst>
              <a:ext uri="{28A0092B-C50C-407E-A947-70E740481C1C}">
                <a14:useLocalDpi xmlns:a14="http://schemas.microsoft.com/office/drawing/2010/main"/>
              </a:ext>
              <a:ext uri="{96DAC541-7B7A-43D3-8B79-37D633B846F1}">
                <asvg:svgBlip xmlns:asvg="http://schemas.microsoft.com/office/drawing/2016/SVG/main" xmlns="" r:embed="rId10"/>
              </a:ext>
            </a:extLst>
          </a:blip>
          <a:srcRect/>
          <a:stretch/>
        </p:blipFill>
        <p:spPr>
          <a:xfrm rot="17177098">
            <a:off x="6287763" y="3878481"/>
            <a:ext cx="1170951" cy="1170951"/>
          </a:xfrm>
          <a:prstGeom prst="rect">
            <a:avLst/>
          </a:prstGeom>
        </p:spPr>
      </p:pic>
    </p:spTree>
    <p:extLst>
      <p:ext uri="{BB962C8B-B14F-4D97-AF65-F5344CB8AC3E}">
        <p14:creationId xmlns:p14="http://schemas.microsoft.com/office/powerpoint/2010/main" val="31704112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07EFAA6-4AF7-4C7F-BA80-F433C32C074B}"/>
              </a:ext>
            </a:extLst>
          </p:cNvPr>
          <p:cNvSpPr/>
          <p:nvPr/>
        </p:nvSpPr>
        <p:spPr>
          <a:xfrm>
            <a:off x="0" y="0"/>
            <a:ext cx="12192000" cy="685800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31797EB-7B1F-4167-AE5A-43EF68E440A9}"/>
              </a:ext>
            </a:extLst>
          </p:cNvPr>
          <p:cNvSpPr>
            <a:spLocks noGrp="1"/>
          </p:cNvSpPr>
          <p:nvPr>
            <p:ph type="title"/>
          </p:nvPr>
        </p:nvSpPr>
        <p:spPr>
          <a:xfrm>
            <a:off x="2144306" y="514111"/>
            <a:ext cx="5059680" cy="3063875"/>
          </a:xfrm>
        </p:spPr>
        <p:txBody>
          <a:bodyPr>
            <a:normAutofit/>
          </a:bodyPr>
          <a:lstStyle/>
          <a:p>
            <a:r>
              <a:rPr lang="en-US" b="1" dirty="0">
                <a:solidFill>
                  <a:schemeClr val="tx2"/>
                </a:solidFill>
                <a:effectLst/>
                <a:latin typeface="Arial" panose="020B0604020202020204" pitchFamily="34" charset="0"/>
                <a:ea typeface="MS PGothic" panose="020B0600070205080204" pitchFamily="34" charset="-128"/>
                <a:cs typeface="Times New Roman" panose="02020603050405020304" pitchFamily="18" charset="0"/>
              </a:rPr>
              <a:t>Modeling Feasibility Assessment</a:t>
            </a:r>
            <a:endParaRPr lang="en-US" dirty="0">
              <a:solidFill>
                <a:schemeClr val="tx2"/>
              </a:solidFill>
            </a:endParaRPr>
          </a:p>
        </p:txBody>
      </p:sp>
      <p:sp>
        <p:nvSpPr>
          <p:cNvPr id="4" name="Slide Number Placeholder 3">
            <a:extLst>
              <a:ext uri="{FF2B5EF4-FFF2-40B4-BE49-F238E27FC236}">
                <a16:creationId xmlns:a16="http://schemas.microsoft.com/office/drawing/2014/main" id="{8A53B92E-4AE7-4E9B-AB96-0487DC56FE7C}"/>
              </a:ext>
            </a:extLst>
          </p:cNvPr>
          <p:cNvSpPr>
            <a:spLocks noGrp="1"/>
          </p:cNvSpPr>
          <p:nvPr>
            <p:ph type="sldNum" sz="quarter" idx="12"/>
          </p:nvPr>
        </p:nvSpPr>
        <p:spPr/>
        <p:txBody>
          <a:bodyPr/>
          <a:lstStyle/>
          <a:p>
            <a:fld id="{D17B8275-806A-4A5E-8F75-C957AD850D33}" type="slidenum">
              <a:rPr lang="en-US" smtClean="0"/>
              <a:t>12</a:t>
            </a:fld>
            <a:endParaRPr lang="en-US" dirty="0"/>
          </a:p>
        </p:txBody>
      </p:sp>
      <p:sp>
        <p:nvSpPr>
          <p:cNvPr id="8" name="Rectangle 7">
            <a:extLst>
              <a:ext uri="{FF2B5EF4-FFF2-40B4-BE49-F238E27FC236}">
                <a16:creationId xmlns:a16="http://schemas.microsoft.com/office/drawing/2014/main" id="{AA28F2E7-C34C-4EC7-9C8B-8330507F76D1}"/>
              </a:ext>
            </a:extLst>
          </p:cNvPr>
          <p:cNvSpPr/>
          <p:nvPr/>
        </p:nvSpPr>
        <p:spPr>
          <a:xfrm>
            <a:off x="0" y="0"/>
            <a:ext cx="12192000" cy="136525"/>
          </a:xfrm>
          <a:prstGeom prst="rect">
            <a:avLst/>
          </a:prstGeom>
          <a:solidFill>
            <a:srgbClr val="1CBE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A70448AA-C965-47FF-A117-721891C9E2C7}"/>
              </a:ext>
            </a:extLst>
          </p:cNvPr>
          <p:cNvSpPr/>
          <p:nvPr/>
        </p:nvSpPr>
        <p:spPr>
          <a:xfrm>
            <a:off x="4587240" y="0"/>
            <a:ext cx="3017520" cy="543877"/>
          </a:xfrm>
          <a:prstGeom prst="rect">
            <a:avLst/>
          </a:prstGeom>
          <a:solidFill>
            <a:srgbClr val="1CBE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1 | Study What Matters</a:t>
            </a:r>
          </a:p>
        </p:txBody>
      </p:sp>
      <p:pic>
        <p:nvPicPr>
          <p:cNvPr id="14" name="Graphic 13">
            <a:extLst>
              <a:ext uri="{FF2B5EF4-FFF2-40B4-BE49-F238E27FC236}">
                <a16:creationId xmlns:a16="http://schemas.microsoft.com/office/drawing/2014/main" id="{4720E98D-9098-4E6C-9FEA-6BB2A8372C62}"/>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2144306" y="3170634"/>
            <a:ext cx="7837894" cy="3336925"/>
          </a:xfrm>
          <a:prstGeom prst="rect">
            <a:avLst/>
          </a:prstGeom>
        </p:spPr>
      </p:pic>
      <p:grpSp>
        <p:nvGrpSpPr>
          <p:cNvPr id="23" name="Group 22">
            <a:extLst>
              <a:ext uri="{FF2B5EF4-FFF2-40B4-BE49-F238E27FC236}">
                <a16:creationId xmlns:a16="http://schemas.microsoft.com/office/drawing/2014/main" id="{38054638-B745-465D-A284-10B5401A6A32}"/>
              </a:ext>
            </a:extLst>
          </p:cNvPr>
          <p:cNvGrpSpPr/>
          <p:nvPr/>
        </p:nvGrpSpPr>
        <p:grpSpPr>
          <a:xfrm>
            <a:off x="7322700" y="1179273"/>
            <a:ext cx="2575799" cy="2575799"/>
            <a:chOff x="7406401" y="1036014"/>
            <a:chExt cx="2575799" cy="2575799"/>
          </a:xfrm>
        </p:grpSpPr>
        <p:pic>
          <p:nvPicPr>
            <p:cNvPr id="16" name="Graphic 15" descr="Lights On with solid fill">
              <a:extLst>
                <a:ext uri="{FF2B5EF4-FFF2-40B4-BE49-F238E27FC236}">
                  <a16:creationId xmlns:a16="http://schemas.microsoft.com/office/drawing/2014/main" id="{8330268F-50F8-4B8A-BE82-B8276E0D618E}"/>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xmlns="" r:embed="rId6"/>
                </a:ext>
              </a:extLst>
            </a:blip>
            <a:stretch>
              <a:fillRect/>
            </a:stretch>
          </p:blipFill>
          <p:spPr>
            <a:xfrm>
              <a:off x="7406401" y="1036014"/>
              <a:ext cx="2575799" cy="2575799"/>
            </a:xfrm>
            <a:prstGeom prst="rect">
              <a:avLst/>
            </a:prstGeom>
          </p:spPr>
        </p:pic>
        <p:pic>
          <p:nvPicPr>
            <p:cNvPr id="22" name="Graphic 21" descr="Brain with solid fill">
              <a:extLst>
                <a:ext uri="{FF2B5EF4-FFF2-40B4-BE49-F238E27FC236}">
                  <a16:creationId xmlns:a16="http://schemas.microsoft.com/office/drawing/2014/main" id="{5BFCF0A7-FC86-4DCB-8C6F-11704B2B9833}"/>
                </a:ext>
              </a:extLst>
            </p:cNvPr>
            <p:cNvPicPr>
              <a:picLocks noChangeAspect="1"/>
            </p:cNvPicPr>
            <p:nvPr/>
          </p:nvPicPr>
          <p:blipFill>
            <a:blip r:embed="rId7">
              <a:extLst>
                <a:ext uri="{28A0092B-C50C-407E-A947-70E740481C1C}">
                  <a14:useLocalDpi xmlns:a14="http://schemas.microsoft.com/office/drawing/2010/main"/>
                </a:ext>
                <a:ext uri="{96DAC541-7B7A-43D3-8B79-37D633B846F1}">
                  <asvg:svgBlip xmlns:asvg="http://schemas.microsoft.com/office/drawing/2016/SVG/main" xmlns="" r:embed="rId8"/>
                </a:ext>
              </a:extLst>
            </a:blip>
            <a:stretch>
              <a:fillRect/>
            </a:stretch>
          </p:blipFill>
          <p:spPr>
            <a:xfrm>
              <a:off x="8191380" y="1813877"/>
              <a:ext cx="1005840" cy="1005840"/>
            </a:xfrm>
            <a:prstGeom prst="rect">
              <a:avLst/>
            </a:prstGeom>
          </p:spPr>
        </p:pic>
      </p:grpSp>
    </p:spTree>
    <p:extLst>
      <p:ext uri="{BB962C8B-B14F-4D97-AF65-F5344CB8AC3E}">
        <p14:creationId xmlns:p14="http://schemas.microsoft.com/office/powerpoint/2010/main" val="25920066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2522DE6-DD38-46FC-872B-E5A1E8E841FA}"/>
              </a:ext>
            </a:extLst>
          </p:cNvPr>
          <p:cNvSpPr>
            <a:spLocks noGrp="1"/>
          </p:cNvSpPr>
          <p:nvPr>
            <p:ph type="sldNum" sz="quarter" idx="12"/>
          </p:nvPr>
        </p:nvSpPr>
        <p:spPr/>
        <p:txBody>
          <a:bodyPr/>
          <a:lstStyle/>
          <a:p>
            <a:fld id="{D17B8275-806A-4A5E-8F75-C957AD850D33}" type="slidenum">
              <a:rPr lang="en-US" smtClean="0"/>
              <a:t>13</a:t>
            </a:fld>
            <a:endParaRPr lang="en-US" dirty="0"/>
          </a:p>
        </p:txBody>
      </p:sp>
      <p:pic>
        <p:nvPicPr>
          <p:cNvPr id="6" name="Picture 5">
            <a:extLst>
              <a:ext uri="{FF2B5EF4-FFF2-40B4-BE49-F238E27FC236}">
                <a16:creationId xmlns:a16="http://schemas.microsoft.com/office/drawing/2014/main" id="{229FC5F2-6442-4AD7-86BD-461A35DAABBE}"/>
              </a:ext>
            </a:extLst>
          </p:cNvPr>
          <p:cNvPicPr>
            <a:picLocks noChangeAspect="1"/>
          </p:cNvPicPr>
          <p:nvPr/>
        </p:nvPicPr>
        <p:blipFill rotWithShape="1">
          <a:blip r:embed="rId3" cstate="email">
            <a:extLst>
              <a:ext uri="{BEBA8EAE-BF5A-486C-A8C5-ECC9F3942E4B}">
                <a14:imgProps xmlns:a14="http://schemas.microsoft.com/office/drawing/2010/main">
                  <a14:imgLayer r:embed="rId4">
                    <a14:imgEffect>
                      <a14:colorTemperature colorTemp="7200"/>
                    </a14:imgEffect>
                    <a14:imgEffect>
                      <a14:saturation sat="45000"/>
                    </a14:imgEffect>
                    <a14:imgEffect>
                      <a14:brightnessContrast bright="20000" contrast="10000"/>
                    </a14:imgEffect>
                  </a14:imgLayer>
                </a14:imgProps>
              </a:ex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8" name="Title 1">
            <a:extLst>
              <a:ext uri="{FF2B5EF4-FFF2-40B4-BE49-F238E27FC236}">
                <a16:creationId xmlns:a16="http://schemas.microsoft.com/office/drawing/2014/main" id="{C51F3806-82B9-40E2-9309-B14EC0101849}"/>
              </a:ext>
            </a:extLst>
          </p:cNvPr>
          <p:cNvSpPr txBox="1">
            <a:spLocks/>
          </p:cNvSpPr>
          <p:nvPr/>
        </p:nvSpPr>
        <p:spPr>
          <a:xfrm>
            <a:off x="0" y="411674"/>
            <a:ext cx="10424160" cy="1371211"/>
          </a:xfrm>
          <a:prstGeom prst="rect">
            <a:avLst/>
          </a:prstGeom>
          <a:solidFill>
            <a:schemeClr val="bg1"/>
          </a:solidFill>
        </p:spPr>
        <p:txBody>
          <a:bodyPr vert="horz" lIns="1828800" tIns="274320" rIns="274320" bIns="2743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solidFill>
                  <a:schemeClr val="accent4"/>
                </a:solidFill>
                <a:latin typeface="Arial" panose="020B0604020202020204" pitchFamily="34" charset="0"/>
                <a:cs typeface="Times New Roman" panose="02020603050405020304" pitchFamily="18" charset="0"/>
              </a:rPr>
              <a:t>BE </a:t>
            </a:r>
            <a:r>
              <a:rPr lang="en-US" b="1" dirty="0">
                <a:solidFill>
                  <a:schemeClr val="accent4"/>
                </a:solidFill>
                <a:latin typeface="Arial" panose="020B0604020202020204" pitchFamily="34" charset="0"/>
                <a:cs typeface="Times New Roman" panose="02020603050405020304" pitchFamily="18" charset="0"/>
              </a:rPr>
              <a:t>CONSISTENT</a:t>
            </a:r>
            <a:r>
              <a:rPr lang="en-US" dirty="0">
                <a:solidFill>
                  <a:schemeClr val="accent4"/>
                </a:solidFill>
                <a:latin typeface="Arial" panose="020B0604020202020204" pitchFamily="34" charset="0"/>
                <a:cs typeface="Times New Roman" panose="02020603050405020304" pitchFamily="18" charset="0"/>
              </a:rPr>
              <a:t> IN METHODS</a:t>
            </a:r>
            <a:endParaRPr lang="en-US" dirty="0">
              <a:solidFill>
                <a:schemeClr val="accent4"/>
              </a:solidFill>
            </a:endParaRPr>
          </a:p>
        </p:txBody>
      </p:sp>
      <p:sp>
        <p:nvSpPr>
          <p:cNvPr id="9" name="Rectangle 8">
            <a:extLst>
              <a:ext uri="{FF2B5EF4-FFF2-40B4-BE49-F238E27FC236}">
                <a16:creationId xmlns:a16="http://schemas.microsoft.com/office/drawing/2014/main" id="{8668606A-F4BF-48D8-923C-67426496F583}"/>
              </a:ext>
            </a:extLst>
          </p:cNvPr>
          <p:cNvSpPr/>
          <p:nvPr/>
        </p:nvSpPr>
        <p:spPr>
          <a:xfrm>
            <a:off x="0" y="0"/>
            <a:ext cx="1402080" cy="6858000"/>
          </a:xfrm>
          <a:prstGeom prst="rect">
            <a:avLst/>
          </a:prstGeom>
          <a:solidFill>
            <a:srgbClr val="1CBECA">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10" name="Rectangle 9">
            <a:extLst>
              <a:ext uri="{FF2B5EF4-FFF2-40B4-BE49-F238E27FC236}">
                <a16:creationId xmlns:a16="http://schemas.microsoft.com/office/drawing/2014/main" id="{0F3E8437-D2D8-4B22-B345-6AE32B1A7571}"/>
              </a:ext>
            </a:extLst>
          </p:cNvPr>
          <p:cNvSpPr/>
          <p:nvPr/>
        </p:nvSpPr>
        <p:spPr>
          <a:xfrm>
            <a:off x="0" y="396239"/>
            <a:ext cx="1402080" cy="14020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prstClr val="white"/>
                </a:solidFill>
                <a:effectLst/>
                <a:uLnTx/>
                <a:uFillTx/>
                <a:latin typeface="Arial" panose="020B0604020202020204"/>
                <a:ea typeface="+mn-ea"/>
                <a:cs typeface="+mn-cs"/>
              </a:rPr>
              <a:t>2</a:t>
            </a:r>
            <a:endParaRPr kumimoji="0" lang="en-US" sz="800" b="1"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Tree>
    <p:extLst>
      <p:ext uri="{BB962C8B-B14F-4D97-AF65-F5344CB8AC3E}">
        <p14:creationId xmlns:p14="http://schemas.microsoft.com/office/powerpoint/2010/main" val="28838485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375B76D-7DB0-4D83-8505-256B660148D2}"/>
              </a:ext>
            </a:extLst>
          </p:cNvPr>
          <p:cNvSpPr>
            <a:spLocks noGrp="1"/>
          </p:cNvSpPr>
          <p:nvPr>
            <p:ph type="sldNum" sz="quarter" idx="12"/>
          </p:nvPr>
        </p:nvSpPr>
        <p:spPr/>
        <p:txBody>
          <a:bodyPr/>
          <a:lstStyle/>
          <a:p>
            <a:fld id="{D17B8275-806A-4A5E-8F75-C957AD850D33}" type="slidenum">
              <a:rPr lang="en-US" smtClean="0"/>
              <a:t>14</a:t>
            </a:fld>
            <a:endParaRPr lang="en-US" dirty="0"/>
          </a:p>
        </p:txBody>
      </p:sp>
      <p:sp>
        <p:nvSpPr>
          <p:cNvPr id="14" name="Rectangle 13">
            <a:extLst>
              <a:ext uri="{FF2B5EF4-FFF2-40B4-BE49-F238E27FC236}">
                <a16:creationId xmlns:a16="http://schemas.microsoft.com/office/drawing/2014/main" id="{467F82E3-3DCC-4D42-AE46-1369325C0ECA}"/>
              </a:ext>
            </a:extLst>
          </p:cNvPr>
          <p:cNvSpPr/>
          <p:nvPr/>
        </p:nvSpPr>
        <p:spPr>
          <a:xfrm>
            <a:off x="0" y="0"/>
            <a:ext cx="12192000" cy="136525"/>
          </a:xfrm>
          <a:prstGeom prst="rect">
            <a:avLst/>
          </a:prstGeom>
          <a:solidFill>
            <a:srgbClr val="1CBE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06706F02-57F6-47AC-929D-315A9D4EBBD2}"/>
              </a:ext>
            </a:extLst>
          </p:cNvPr>
          <p:cNvSpPr/>
          <p:nvPr/>
        </p:nvSpPr>
        <p:spPr>
          <a:xfrm>
            <a:off x="4239491" y="0"/>
            <a:ext cx="3713018" cy="543877"/>
          </a:xfrm>
          <a:prstGeom prst="rect">
            <a:avLst/>
          </a:prstGeom>
          <a:solidFill>
            <a:srgbClr val="1CBE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2 | Be Consistent in Methods</a:t>
            </a:r>
          </a:p>
        </p:txBody>
      </p:sp>
      <p:grpSp>
        <p:nvGrpSpPr>
          <p:cNvPr id="60" name="Group 59">
            <a:extLst>
              <a:ext uri="{FF2B5EF4-FFF2-40B4-BE49-F238E27FC236}">
                <a16:creationId xmlns:a16="http://schemas.microsoft.com/office/drawing/2014/main" id="{5910C567-9123-4E53-B4D8-BD5B766B8C9A}"/>
              </a:ext>
            </a:extLst>
          </p:cNvPr>
          <p:cNvGrpSpPr/>
          <p:nvPr/>
        </p:nvGrpSpPr>
        <p:grpSpPr>
          <a:xfrm>
            <a:off x="963061" y="2066745"/>
            <a:ext cx="10863179" cy="3365225"/>
            <a:chOff x="963061" y="1563825"/>
            <a:chExt cx="10863179" cy="3365225"/>
          </a:xfrm>
        </p:grpSpPr>
        <p:sp>
          <p:nvSpPr>
            <p:cNvPr id="6" name="Rectangle 5">
              <a:extLst>
                <a:ext uri="{FF2B5EF4-FFF2-40B4-BE49-F238E27FC236}">
                  <a16:creationId xmlns:a16="http://schemas.microsoft.com/office/drawing/2014/main" id="{31D76A2A-2541-4387-A66C-6CDB3A35EBF4}"/>
                </a:ext>
              </a:extLst>
            </p:cNvPr>
            <p:cNvSpPr/>
            <p:nvPr/>
          </p:nvSpPr>
          <p:spPr>
            <a:xfrm rot="10800000">
              <a:off x="1328821" y="4412910"/>
              <a:ext cx="8873488" cy="273425"/>
            </a:xfrm>
            <a:prstGeom prst="rect">
              <a:avLst/>
            </a:prstGeom>
            <a:gradFill flip="none" rotWithShape="1">
              <a:gsLst>
                <a:gs pos="28000">
                  <a:schemeClr val="accent4"/>
                </a:gs>
                <a:gs pos="52000">
                  <a:schemeClr val="accent3"/>
                </a:gs>
                <a:gs pos="100000">
                  <a:schemeClr val="accent1"/>
                </a:gs>
                <a:gs pos="78000">
                  <a:schemeClr val="accent2"/>
                </a:gs>
                <a:gs pos="0">
                  <a:schemeClr val="accent5"/>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Oval 6">
              <a:extLst>
                <a:ext uri="{FF2B5EF4-FFF2-40B4-BE49-F238E27FC236}">
                  <a16:creationId xmlns:a16="http://schemas.microsoft.com/office/drawing/2014/main" id="{54470FBC-ADCD-4EBC-8A0F-7FE7F28FF11B}"/>
                </a:ext>
              </a:extLst>
            </p:cNvPr>
            <p:cNvSpPr/>
            <p:nvPr/>
          </p:nvSpPr>
          <p:spPr>
            <a:xfrm>
              <a:off x="963061" y="4195365"/>
              <a:ext cx="731520" cy="731520"/>
            </a:xfrm>
            <a:prstGeom prst="ellipse">
              <a:avLst/>
            </a:prstGeom>
            <a:solidFill>
              <a:schemeClr val="accent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1</a:t>
              </a:r>
              <a:endParaRPr lang="en-US" sz="2000" b="1" dirty="0"/>
            </a:p>
          </p:txBody>
        </p:sp>
        <p:sp>
          <p:nvSpPr>
            <p:cNvPr id="8" name="Oval 7">
              <a:extLst>
                <a:ext uri="{FF2B5EF4-FFF2-40B4-BE49-F238E27FC236}">
                  <a16:creationId xmlns:a16="http://schemas.microsoft.com/office/drawing/2014/main" id="{812EAE08-3B5D-4A82-B4E7-03F43711ACD7}"/>
                </a:ext>
              </a:extLst>
            </p:cNvPr>
            <p:cNvSpPr/>
            <p:nvPr/>
          </p:nvSpPr>
          <p:spPr>
            <a:xfrm>
              <a:off x="9765899" y="4197530"/>
              <a:ext cx="731520" cy="731520"/>
            </a:xfrm>
            <a:prstGeom prst="ellipse">
              <a:avLst/>
            </a:prstGeom>
            <a:solidFill>
              <a:schemeClr val="accent5"/>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5</a:t>
              </a:r>
            </a:p>
          </p:txBody>
        </p:sp>
        <p:sp>
          <p:nvSpPr>
            <p:cNvPr id="9" name="Oval 8">
              <a:extLst>
                <a:ext uri="{FF2B5EF4-FFF2-40B4-BE49-F238E27FC236}">
                  <a16:creationId xmlns:a16="http://schemas.microsoft.com/office/drawing/2014/main" id="{E09D0865-0D2F-4D3A-9E22-75E1F4D10C03}"/>
                </a:ext>
              </a:extLst>
            </p:cNvPr>
            <p:cNvSpPr/>
            <p:nvPr/>
          </p:nvSpPr>
          <p:spPr>
            <a:xfrm>
              <a:off x="3163771" y="4195365"/>
              <a:ext cx="731520" cy="731520"/>
            </a:xfrm>
            <a:prstGeom prst="ellipse">
              <a:avLst/>
            </a:prstGeom>
            <a:solidFill>
              <a:schemeClr val="accent2"/>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2</a:t>
              </a:r>
              <a:endParaRPr lang="en-US" sz="2000" b="1" dirty="0"/>
            </a:p>
          </p:txBody>
        </p:sp>
        <p:sp>
          <p:nvSpPr>
            <p:cNvPr id="10" name="Oval 9">
              <a:extLst>
                <a:ext uri="{FF2B5EF4-FFF2-40B4-BE49-F238E27FC236}">
                  <a16:creationId xmlns:a16="http://schemas.microsoft.com/office/drawing/2014/main" id="{9046AA9F-BDCB-453D-BD52-BF22A60B69B7}"/>
                </a:ext>
              </a:extLst>
            </p:cNvPr>
            <p:cNvSpPr/>
            <p:nvPr/>
          </p:nvSpPr>
          <p:spPr>
            <a:xfrm>
              <a:off x="5364481" y="4195365"/>
              <a:ext cx="731520" cy="731520"/>
            </a:xfrm>
            <a:prstGeom prst="ellipse">
              <a:avLst/>
            </a:prstGeom>
            <a:solidFill>
              <a:schemeClr val="accent3"/>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3</a:t>
              </a:r>
            </a:p>
          </p:txBody>
        </p:sp>
        <p:sp>
          <p:nvSpPr>
            <p:cNvPr id="13" name="Oval 12">
              <a:extLst>
                <a:ext uri="{FF2B5EF4-FFF2-40B4-BE49-F238E27FC236}">
                  <a16:creationId xmlns:a16="http://schemas.microsoft.com/office/drawing/2014/main" id="{730829AF-74D1-4C22-ADEE-DF734CB63819}"/>
                </a:ext>
              </a:extLst>
            </p:cNvPr>
            <p:cNvSpPr/>
            <p:nvPr/>
          </p:nvSpPr>
          <p:spPr>
            <a:xfrm>
              <a:off x="7565191" y="4195365"/>
              <a:ext cx="731520" cy="731520"/>
            </a:xfrm>
            <a:prstGeom prst="ellipse">
              <a:avLst/>
            </a:prstGeom>
            <a:solidFill>
              <a:schemeClr val="accent4"/>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4</a:t>
              </a:r>
            </a:p>
          </p:txBody>
        </p:sp>
        <p:sp>
          <p:nvSpPr>
            <p:cNvPr id="16" name="TextBox 15">
              <a:extLst>
                <a:ext uri="{FF2B5EF4-FFF2-40B4-BE49-F238E27FC236}">
                  <a16:creationId xmlns:a16="http://schemas.microsoft.com/office/drawing/2014/main" id="{6BD82677-457E-442F-A858-844E156AF8F8}"/>
                </a:ext>
              </a:extLst>
            </p:cNvPr>
            <p:cNvSpPr txBox="1"/>
            <p:nvPr/>
          </p:nvSpPr>
          <p:spPr>
            <a:xfrm>
              <a:off x="1328821" y="2179378"/>
              <a:ext cx="2089266" cy="1015663"/>
            </a:xfrm>
            <a:prstGeom prst="rect">
              <a:avLst/>
            </a:prstGeom>
            <a:noFill/>
          </p:spPr>
          <p:txBody>
            <a:bodyPr wrap="square" lIns="182880" rtlCol="0">
              <a:spAutoFit/>
            </a:bodyPr>
            <a:lstStyle/>
            <a:p>
              <a:r>
                <a:rPr lang="en-US" sz="2000" b="1" dirty="0">
                  <a:solidFill>
                    <a:schemeClr val="accent1"/>
                  </a:solidFill>
                </a:rPr>
                <a:t>Step 1 </a:t>
              </a:r>
              <a:r>
                <a:rPr lang="en-US" sz="2000" dirty="0">
                  <a:solidFill>
                    <a:schemeClr val="accent1"/>
                  </a:solidFill>
                </a:rPr>
                <a:t>Characterize the Market </a:t>
              </a:r>
            </a:p>
          </p:txBody>
        </p:sp>
        <p:cxnSp>
          <p:nvCxnSpPr>
            <p:cNvPr id="18" name="Straight Connector 17">
              <a:extLst>
                <a:ext uri="{FF2B5EF4-FFF2-40B4-BE49-F238E27FC236}">
                  <a16:creationId xmlns:a16="http://schemas.microsoft.com/office/drawing/2014/main" id="{4C0E23D2-8228-4A54-BC47-D71BFBC8BBAC}"/>
                </a:ext>
              </a:extLst>
            </p:cNvPr>
            <p:cNvCxnSpPr>
              <a:cxnSpLocks/>
              <a:stCxn id="7" idx="0"/>
              <a:endCxn id="16" idx="1"/>
            </p:cNvCxnSpPr>
            <p:nvPr/>
          </p:nvCxnSpPr>
          <p:spPr>
            <a:xfrm flipV="1">
              <a:off x="1328821" y="2687210"/>
              <a:ext cx="0" cy="1508155"/>
            </a:xfrm>
            <a:prstGeom prst="line">
              <a:avLst/>
            </a:prstGeom>
            <a:ln w="28575">
              <a:solidFill>
                <a:schemeClr val="accent5">
                  <a:lumMod val="60000"/>
                  <a:lumOff val="40000"/>
                </a:schemeClr>
              </a:solidFill>
              <a:prstDash val="sysDot"/>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03CED19B-5250-4FDD-9D9D-1F5A0B6E69E9}"/>
                </a:ext>
              </a:extLst>
            </p:cNvPr>
            <p:cNvSpPr txBox="1"/>
            <p:nvPr/>
          </p:nvSpPr>
          <p:spPr>
            <a:xfrm>
              <a:off x="3533584" y="1871601"/>
              <a:ext cx="1773382" cy="1323439"/>
            </a:xfrm>
            <a:prstGeom prst="rect">
              <a:avLst/>
            </a:prstGeom>
            <a:noFill/>
          </p:spPr>
          <p:txBody>
            <a:bodyPr wrap="square" lIns="182880" rtlCol="0">
              <a:spAutoFit/>
            </a:bodyPr>
            <a:lstStyle/>
            <a:p>
              <a:r>
                <a:rPr lang="en-US" sz="2000" b="1" dirty="0">
                  <a:solidFill>
                    <a:schemeClr val="accent2"/>
                  </a:solidFill>
                </a:rPr>
                <a:t>Step 2 </a:t>
              </a:r>
              <a:r>
                <a:rPr lang="en-US" sz="2000" dirty="0">
                  <a:solidFill>
                    <a:schemeClr val="accent2"/>
                  </a:solidFill>
                </a:rPr>
                <a:t>Develop the </a:t>
              </a:r>
              <a:r>
                <a:rPr lang="en-US" sz="2000" dirty="0" smtClean="0">
                  <a:solidFill>
                    <a:schemeClr val="accent2"/>
                  </a:solidFill>
                </a:rPr>
                <a:t>Modeling Methodology</a:t>
              </a:r>
              <a:endParaRPr lang="en-US" sz="2000" dirty="0">
                <a:solidFill>
                  <a:schemeClr val="accent2"/>
                </a:solidFill>
              </a:endParaRPr>
            </a:p>
          </p:txBody>
        </p:sp>
        <p:cxnSp>
          <p:nvCxnSpPr>
            <p:cNvPr id="24" name="Straight Connector 23">
              <a:extLst>
                <a:ext uri="{FF2B5EF4-FFF2-40B4-BE49-F238E27FC236}">
                  <a16:creationId xmlns:a16="http://schemas.microsoft.com/office/drawing/2014/main" id="{506D7782-8BCB-4ADC-9BF0-C0E034CB6580}"/>
                </a:ext>
              </a:extLst>
            </p:cNvPr>
            <p:cNvCxnSpPr>
              <a:cxnSpLocks/>
              <a:stCxn id="21" idx="1"/>
              <a:endCxn id="9" idx="0"/>
            </p:cNvCxnSpPr>
            <p:nvPr/>
          </p:nvCxnSpPr>
          <p:spPr>
            <a:xfrm flipH="1">
              <a:off x="3529531" y="2533321"/>
              <a:ext cx="4053" cy="1662044"/>
            </a:xfrm>
            <a:prstGeom prst="line">
              <a:avLst/>
            </a:prstGeom>
            <a:ln w="28575">
              <a:solidFill>
                <a:schemeClr val="accent5">
                  <a:lumMod val="60000"/>
                  <a:lumOff val="40000"/>
                </a:schemeClr>
              </a:solidFill>
              <a:prstDash val="sysDot"/>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B0B09E79-4E54-4952-89C5-AE3322D2533C}"/>
                </a:ext>
              </a:extLst>
            </p:cNvPr>
            <p:cNvSpPr txBox="1"/>
            <p:nvPr/>
          </p:nvSpPr>
          <p:spPr>
            <a:xfrm>
              <a:off x="5714226" y="2308692"/>
              <a:ext cx="1850965" cy="707886"/>
            </a:xfrm>
            <a:prstGeom prst="rect">
              <a:avLst/>
            </a:prstGeom>
            <a:noFill/>
          </p:spPr>
          <p:txBody>
            <a:bodyPr wrap="square" lIns="182880" rtlCol="0">
              <a:spAutoFit/>
            </a:bodyPr>
            <a:lstStyle/>
            <a:p>
              <a:r>
                <a:rPr lang="en-US" sz="2000" b="1" dirty="0">
                  <a:solidFill>
                    <a:schemeClr val="accent3">
                      <a:lumMod val="75000"/>
                    </a:schemeClr>
                  </a:solidFill>
                </a:rPr>
                <a:t>Step 3 </a:t>
              </a:r>
              <a:r>
                <a:rPr lang="en-US" sz="2000" dirty="0">
                  <a:solidFill>
                    <a:schemeClr val="accent3">
                      <a:lumMod val="75000"/>
                    </a:schemeClr>
                  </a:solidFill>
                </a:rPr>
                <a:t>Collect Data</a:t>
              </a:r>
            </a:p>
          </p:txBody>
        </p:sp>
        <p:cxnSp>
          <p:nvCxnSpPr>
            <p:cNvPr id="28" name="Straight Connector 27">
              <a:extLst>
                <a:ext uri="{FF2B5EF4-FFF2-40B4-BE49-F238E27FC236}">
                  <a16:creationId xmlns:a16="http://schemas.microsoft.com/office/drawing/2014/main" id="{16B63DDE-E9C9-4A01-B68D-F1F096B27B0F}"/>
                </a:ext>
              </a:extLst>
            </p:cNvPr>
            <p:cNvCxnSpPr>
              <a:cxnSpLocks/>
              <a:stCxn id="10" idx="0"/>
              <a:endCxn id="27" idx="1"/>
            </p:cNvCxnSpPr>
            <p:nvPr/>
          </p:nvCxnSpPr>
          <p:spPr>
            <a:xfrm flipH="1" flipV="1">
              <a:off x="5714226" y="2662635"/>
              <a:ext cx="16015" cy="1532730"/>
            </a:xfrm>
            <a:prstGeom prst="line">
              <a:avLst/>
            </a:prstGeom>
            <a:ln w="28575">
              <a:solidFill>
                <a:schemeClr val="accent5">
                  <a:lumMod val="60000"/>
                  <a:lumOff val="40000"/>
                </a:schemeClr>
              </a:solidFill>
              <a:prstDash val="sysDot"/>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6E5FC74C-A87B-4879-ABFA-E01FC79FCC6C}"/>
                </a:ext>
              </a:extLst>
            </p:cNvPr>
            <p:cNvSpPr txBox="1"/>
            <p:nvPr/>
          </p:nvSpPr>
          <p:spPr>
            <a:xfrm>
              <a:off x="7910883" y="2025490"/>
              <a:ext cx="1773382" cy="1015663"/>
            </a:xfrm>
            <a:prstGeom prst="rect">
              <a:avLst/>
            </a:prstGeom>
            <a:noFill/>
          </p:spPr>
          <p:txBody>
            <a:bodyPr wrap="square" lIns="182880" rtlCol="0">
              <a:spAutoFit/>
            </a:bodyPr>
            <a:lstStyle/>
            <a:p>
              <a:r>
                <a:rPr lang="en-US" sz="2000" b="1" dirty="0">
                  <a:solidFill>
                    <a:schemeClr val="accent4"/>
                  </a:solidFill>
                </a:rPr>
                <a:t>Step 4 </a:t>
              </a:r>
              <a:r>
                <a:rPr lang="en-US" sz="2000" dirty="0" smtClean="0">
                  <a:solidFill>
                    <a:schemeClr val="accent4"/>
                  </a:solidFill>
                </a:rPr>
                <a:t>Model Savings</a:t>
              </a:r>
              <a:endParaRPr lang="en-US" sz="2000" dirty="0">
                <a:solidFill>
                  <a:schemeClr val="accent4"/>
                </a:solidFill>
              </a:endParaRPr>
            </a:p>
          </p:txBody>
        </p:sp>
        <p:cxnSp>
          <p:nvCxnSpPr>
            <p:cNvPr id="33" name="Straight Connector 32">
              <a:extLst>
                <a:ext uri="{FF2B5EF4-FFF2-40B4-BE49-F238E27FC236}">
                  <a16:creationId xmlns:a16="http://schemas.microsoft.com/office/drawing/2014/main" id="{2FBBC83A-3605-48E8-BE15-B01930CF2F7C}"/>
                </a:ext>
              </a:extLst>
            </p:cNvPr>
            <p:cNvCxnSpPr>
              <a:cxnSpLocks/>
              <a:stCxn id="32" idx="1"/>
              <a:endCxn id="13" idx="0"/>
            </p:cNvCxnSpPr>
            <p:nvPr/>
          </p:nvCxnSpPr>
          <p:spPr>
            <a:xfrm>
              <a:off x="7910883" y="2533322"/>
              <a:ext cx="20068" cy="1662043"/>
            </a:xfrm>
            <a:prstGeom prst="line">
              <a:avLst/>
            </a:prstGeom>
            <a:ln w="28575">
              <a:solidFill>
                <a:schemeClr val="accent5">
                  <a:lumMod val="60000"/>
                  <a:lumOff val="40000"/>
                </a:schemeClr>
              </a:solidFill>
              <a:prstDash val="sysDot"/>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6A477048-B05A-47D4-9DA6-A3D5C26800D1}"/>
                </a:ext>
              </a:extLst>
            </p:cNvPr>
            <p:cNvSpPr txBox="1"/>
            <p:nvPr/>
          </p:nvSpPr>
          <p:spPr>
            <a:xfrm>
              <a:off x="10116414" y="1563825"/>
              <a:ext cx="1709826" cy="2246769"/>
            </a:xfrm>
            <a:prstGeom prst="rect">
              <a:avLst/>
            </a:prstGeom>
            <a:noFill/>
          </p:spPr>
          <p:txBody>
            <a:bodyPr wrap="square" lIns="182880" rIns="182880" rtlCol="0">
              <a:spAutoFit/>
            </a:bodyPr>
            <a:lstStyle/>
            <a:p>
              <a:r>
                <a:rPr lang="en-US" sz="2000" b="1" dirty="0">
                  <a:solidFill>
                    <a:schemeClr val="tx2"/>
                  </a:solidFill>
                </a:rPr>
                <a:t>Step 5  </a:t>
              </a:r>
              <a:r>
                <a:rPr lang="en-US" sz="2000" dirty="0">
                  <a:solidFill>
                    <a:schemeClr val="tx2"/>
                  </a:solidFill>
                </a:rPr>
                <a:t>Conduct Ongoing Research and Update the Market Model</a:t>
              </a:r>
            </a:p>
          </p:txBody>
        </p:sp>
        <p:cxnSp>
          <p:nvCxnSpPr>
            <p:cNvPr id="38" name="Straight Connector 37">
              <a:extLst>
                <a:ext uri="{FF2B5EF4-FFF2-40B4-BE49-F238E27FC236}">
                  <a16:creationId xmlns:a16="http://schemas.microsoft.com/office/drawing/2014/main" id="{06AF3D55-10FE-45C0-A5D2-8DF54DCE61C7}"/>
                </a:ext>
              </a:extLst>
            </p:cNvPr>
            <p:cNvCxnSpPr>
              <a:cxnSpLocks/>
              <a:stCxn id="8" idx="0"/>
              <a:endCxn id="37" idx="1"/>
            </p:cNvCxnSpPr>
            <p:nvPr/>
          </p:nvCxnSpPr>
          <p:spPr>
            <a:xfrm flipH="1" flipV="1">
              <a:off x="10116414" y="2687210"/>
              <a:ext cx="15245" cy="1510320"/>
            </a:xfrm>
            <a:prstGeom prst="line">
              <a:avLst/>
            </a:prstGeom>
            <a:ln w="28575">
              <a:solidFill>
                <a:schemeClr val="accent5">
                  <a:lumMod val="60000"/>
                  <a:lumOff val="40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61" name="Title 1">
            <a:extLst>
              <a:ext uri="{FF2B5EF4-FFF2-40B4-BE49-F238E27FC236}">
                <a16:creationId xmlns:a16="http://schemas.microsoft.com/office/drawing/2014/main" id="{A9294CC9-2798-4292-A57A-4E73A8C7CC17}"/>
              </a:ext>
            </a:extLst>
          </p:cNvPr>
          <p:cNvSpPr>
            <a:spLocks noGrp="1"/>
          </p:cNvSpPr>
          <p:nvPr>
            <p:ph type="title"/>
          </p:nvPr>
        </p:nvSpPr>
        <p:spPr>
          <a:xfrm>
            <a:off x="838200" y="669794"/>
            <a:ext cx="10515600" cy="1325563"/>
          </a:xfrm>
        </p:spPr>
        <p:txBody>
          <a:bodyPr/>
          <a:lstStyle/>
          <a:p>
            <a:r>
              <a:rPr lang="en-US" b="1" dirty="0">
                <a:solidFill>
                  <a:schemeClr val="accent5"/>
                </a:solidFill>
              </a:rPr>
              <a:t>Standard Research Approach</a:t>
            </a:r>
            <a:endParaRPr lang="en-US" dirty="0">
              <a:solidFill>
                <a:schemeClr val="accent5"/>
              </a:solidFill>
            </a:endParaRPr>
          </a:p>
        </p:txBody>
      </p:sp>
    </p:spTree>
    <p:extLst>
      <p:ext uri="{BB962C8B-B14F-4D97-AF65-F5344CB8AC3E}">
        <p14:creationId xmlns:p14="http://schemas.microsoft.com/office/powerpoint/2010/main" val="14567689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0875EA-4895-4056-9D3F-7928F64DDD24}"/>
              </a:ext>
            </a:extLst>
          </p:cNvPr>
          <p:cNvSpPr>
            <a:spLocks noGrp="1"/>
          </p:cNvSpPr>
          <p:nvPr>
            <p:ph type="title"/>
          </p:nvPr>
        </p:nvSpPr>
        <p:spPr>
          <a:xfrm>
            <a:off x="1328821" y="669794"/>
            <a:ext cx="10515600" cy="1325563"/>
          </a:xfrm>
        </p:spPr>
        <p:txBody>
          <a:bodyPr lIns="274320"/>
          <a:lstStyle/>
          <a:p>
            <a:r>
              <a:rPr lang="en-US" b="1" dirty="0">
                <a:solidFill>
                  <a:schemeClr val="accent1"/>
                </a:solidFill>
              </a:rPr>
              <a:t>Step 1: </a:t>
            </a:r>
            <a:r>
              <a:rPr lang="en-US" dirty="0">
                <a:solidFill>
                  <a:schemeClr val="accent1"/>
                </a:solidFill>
              </a:rPr>
              <a:t>Characterize the market</a:t>
            </a:r>
          </a:p>
        </p:txBody>
      </p:sp>
      <p:sp>
        <p:nvSpPr>
          <p:cNvPr id="4" name="Slide Number Placeholder 3">
            <a:extLst>
              <a:ext uri="{FF2B5EF4-FFF2-40B4-BE49-F238E27FC236}">
                <a16:creationId xmlns:a16="http://schemas.microsoft.com/office/drawing/2014/main" id="{E57FC54B-4426-406B-9D36-8B1CA85BDA30}"/>
              </a:ext>
            </a:extLst>
          </p:cNvPr>
          <p:cNvSpPr>
            <a:spLocks noGrp="1"/>
          </p:cNvSpPr>
          <p:nvPr>
            <p:ph type="sldNum" sz="quarter" idx="12"/>
          </p:nvPr>
        </p:nvSpPr>
        <p:spPr/>
        <p:txBody>
          <a:bodyPr/>
          <a:lstStyle/>
          <a:p>
            <a:fld id="{D17B8275-806A-4A5E-8F75-C957AD850D33}" type="slidenum">
              <a:rPr lang="en-US" smtClean="0"/>
              <a:t>15</a:t>
            </a:fld>
            <a:endParaRPr lang="en-US" dirty="0"/>
          </a:p>
        </p:txBody>
      </p:sp>
      <p:sp>
        <p:nvSpPr>
          <p:cNvPr id="6" name="Rectangle 5">
            <a:extLst>
              <a:ext uri="{FF2B5EF4-FFF2-40B4-BE49-F238E27FC236}">
                <a16:creationId xmlns:a16="http://schemas.microsoft.com/office/drawing/2014/main" id="{C2E43B14-FBBF-4472-A1B2-DA8ACD0464F7}"/>
              </a:ext>
            </a:extLst>
          </p:cNvPr>
          <p:cNvSpPr/>
          <p:nvPr/>
        </p:nvSpPr>
        <p:spPr>
          <a:xfrm>
            <a:off x="0" y="0"/>
            <a:ext cx="12192000" cy="136525"/>
          </a:xfrm>
          <a:prstGeom prst="rect">
            <a:avLst/>
          </a:prstGeom>
          <a:solidFill>
            <a:srgbClr val="1CBE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198210C9-66E6-4455-ADB0-4437446D0393}"/>
              </a:ext>
            </a:extLst>
          </p:cNvPr>
          <p:cNvSpPr/>
          <p:nvPr/>
        </p:nvSpPr>
        <p:spPr>
          <a:xfrm>
            <a:off x="4239491" y="0"/>
            <a:ext cx="3713018" cy="543877"/>
          </a:xfrm>
          <a:prstGeom prst="rect">
            <a:avLst/>
          </a:prstGeom>
          <a:solidFill>
            <a:srgbClr val="1CBE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2 | Be Consistent in Methods</a:t>
            </a:r>
          </a:p>
        </p:txBody>
      </p:sp>
      <p:sp>
        <p:nvSpPr>
          <p:cNvPr id="9" name="Rectangle 8">
            <a:extLst>
              <a:ext uri="{FF2B5EF4-FFF2-40B4-BE49-F238E27FC236}">
                <a16:creationId xmlns:a16="http://schemas.microsoft.com/office/drawing/2014/main" id="{5BDB51BF-40AD-47CE-9F35-8AF58B784B44}"/>
              </a:ext>
            </a:extLst>
          </p:cNvPr>
          <p:cNvSpPr/>
          <p:nvPr/>
        </p:nvSpPr>
        <p:spPr>
          <a:xfrm rot="10800000">
            <a:off x="1328821" y="4915830"/>
            <a:ext cx="8873488" cy="273425"/>
          </a:xfrm>
          <a:prstGeom prst="rect">
            <a:avLst/>
          </a:prstGeom>
          <a:gradFill flip="none" rotWithShape="1">
            <a:gsLst>
              <a:gs pos="28000">
                <a:schemeClr val="accent5">
                  <a:lumMod val="40000"/>
                  <a:lumOff val="60000"/>
                </a:schemeClr>
              </a:gs>
              <a:gs pos="52000">
                <a:schemeClr val="accent5">
                  <a:lumMod val="40000"/>
                  <a:lumOff val="60000"/>
                </a:schemeClr>
              </a:gs>
              <a:gs pos="100000">
                <a:schemeClr val="accent1"/>
              </a:gs>
              <a:gs pos="78000">
                <a:schemeClr val="accent5">
                  <a:lumMod val="40000"/>
                  <a:lumOff val="60000"/>
                </a:schemeClr>
              </a:gs>
              <a:gs pos="0">
                <a:schemeClr val="accent5">
                  <a:lumMod val="40000"/>
                  <a:lumOff val="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a:extLst>
              <a:ext uri="{FF2B5EF4-FFF2-40B4-BE49-F238E27FC236}">
                <a16:creationId xmlns:a16="http://schemas.microsoft.com/office/drawing/2014/main" id="{0526DAB1-019E-4961-A963-1875002220A5}"/>
              </a:ext>
            </a:extLst>
          </p:cNvPr>
          <p:cNvSpPr/>
          <p:nvPr/>
        </p:nvSpPr>
        <p:spPr>
          <a:xfrm>
            <a:off x="963061" y="4698285"/>
            <a:ext cx="731520" cy="731520"/>
          </a:xfrm>
          <a:prstGeom prst="ellipse">
            <a:avLst/>
          </a:prstGeom>
          <a:solidFill>
            <a:schemeClr val="accent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1</a:t>
            </a:r>
            <a:endParaRPr lang="en-US" sz="2000" b="1" dirty="0"/>
          </a:p>
        </p:txBody>
      </p:sp>
      <p:sp>
        <p:nvSpPr>
          <p:cNvPr id="11" name="Oval 10">
            <a:extLst>
              <a:ext uri="{FF2B5EF4-FFF2-40B4-BE49-F238E27FC236}">
                <a16:creationId xmlns:a16="http://schemas.microsoft.com/office/drawing/2014/main" id="{953ED5C4-070E-4C7F-BF1B-946D0E246F30}"/>
              </a:ext>
            </a:extLst>
          </p:cNvPr>
          <p:cNvSpPr/>
          <p:nvPr/>
        </p:nvSpPr>
        <p:spPr>
          <a:xfrm>
            <a:off x="9765899" y="4700450"/>
            <a:ext cx="731520" cy="731520"/>
          </a:xfrm>
          <a:prstGeom prst="ellipse">
            <a:avLst/>
          </a:prstGeom>
          <a:solidFill>
            <a:schemeClr val="accent5">
              <a:lumMod val="40000"/>
              <a:lumOff val="60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5</a:t>
            </a:r>
          </a:p>
        </p:txBody>
      </p:sp>
      <p:sp>
        <p:nvSpPr>
          <p:cNvPr id="12" name="Oval 11">
            <a:extLst>
              <a:ext uri="{FF2B5EF4-FFF2-40B4-BE49-F238E27FC236}">
                <a16:creationId xmlns:a16="http://schemas.microsoft.com/office/drawing/2014/main" id="{DCC134A3-97F7-4019-A52E-94F30C14D18E}"/>
              </a:ext>
            </a:extLst>
          </p:cNvPr>
          <p:cNvSpPr/>
          <p:nvPr/>
        </p:nvSpPr>
        <p:spPr>
          <a:xfrm>
            <a:off x="3163771" y="4698285"/>
            <a:ext cx="731520" cy="731520"/>
          </a:xfrm>
          <a:prstGeom prst="ellipse">
            <a:avLst/>
          </a:prstGeom>
          <a:solidFill>
            <a:schemeClr val="accent5">
              <a:lumMod val="40000"/>
              <a:lumOff val="60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2</a:t>
            </a:r>
            <a:endParaRPr lang="en-US" sz="2000" b="1" dirty="0"/>
          </a:p>
        </p:txBody>
      </p:sp>
      <p:sp>
        <p:nvSpPr>
          <p:cNvPr id="13" name="Oval 12">
            <a:extLst>
              <a:ext uri="{FF2B5EF4-FFF2-40B4-BE49-F238E27FC236}">
                <a16:creationId xmlns:a16="http://schemas.microsoft.com/office/drawing/2014/main" id="{49DF6B1B-A1CB-4EA3-B738-17F5AE12030A}"/>
              </a:ext>
            </a:extLst>
          </p:cNvPr>
          <p:cNvSpPr/>
          <p:nvPr/>
        </p:nvSpPr>
        <p:spPr>
          <a:xfrm>
            <a:off x="5364481" y="4698285"/>
            <a:ext cx="731520" cy="731520"/>
          </a:xfrm>
          <a:prstGeom prst="ellipse">
            <a:avLst/>
          </a:prstGeom>
          <a:solidFill>
            <a:schemeClr val="accent5">
              <a:lumMod val="40000"/>
              <a:lumOff val="60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3</a:t>
            </a:r>
          </a:p>
        </p:txBody>
      </p:sp>
      <p:sp>
        <p:nvSpPr>
          <p:cNvPr id="14" name="Oval 13">
            <a:extLst>
              <a:ext uri="{FF2B5EF4-FFF2-40B4-BE49-F238E27FC236}">
                <a16:creationId xmlns:a16="http://schemas.microsoft.com/office/drawing/2014/main" id="{6F8D77EA-66FC-46BF-AF79-51EB30069C2C}"/>
              </a:ext>
            </a:extLst>
          </p:cNvPr>
          <p:cNvSpPr/>
          <p:nvPr/>
        </p:nvSpPr>
        <p:spPr>
          <a:xfrm>
            <a:off x="7565191" y="4698285"/>
            <a:ext cx="731520" cy="731520"/>
          </a:xfrm>
          <a:prstGeom prst="ellipse">
            <a:avLst/>
          </a:prstGeom>
          <a:solidFill>
            <a:schemeClr val="accent5">
              <a:lumMod val="40000"/>
              <a:lumOff val="60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4</a:t>
            </a:r>
          </a:p>
        </p:txBody>
      </p:sp>
      <p:cxnSp>
        <p:nvCxnSpPr>
          <p:cNvPr id="16" name="Straight Connector 15">
            <a:extLst>
              <a:ext uri="{FF2B5EF4-FFF2-40B4-BE49-F238E27FC236}">
                <a16:creationId xmlns:a16="http://schemas.microsoft.com/office/drawing/2014/main" id="{4703C160-EB07-4F31-ADC3-724EF59D92AF}"/>
              </a:ext>
            </a:extLst>
          </p:cNvPr>
          <p:cNvCxnSpPr>
            <a:cxnSpLocks/>
            <a:stCxn id="10" idx="0"/>
            <a:endCxn id="2" idx="1"/>
          </p:cNvCxnSpPr>
          <p:nvPr/>
        </p:nvCxnSpPr>
        <p:spPr>
          <a:xfrm flipV="1">
            <a:off x="1328821" y="1332576"/>
            <a:ext cx="0" cy="3365709"/>
          </a:xfrm>
          <a:prstGeom prst="line">
            <a:avLst/>
          </a:prstGeom>
          <a:ln w="28575">
            <a:solidFill>
              <a:schemeClr val="accent5">
                <a:lumMod val="60000"/>
                <a:lumOff val="4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D4A5132B-3022-4903-B5DC-30E3FD1FF11D}"/>
              </a:ext>
            </a:extLst>
          </p:cNvPr>
          <p:cNvSpPr txBox="1"/>
          <p:nvPr/>
        </p:nvSpPr>
        <p:spPr>
          <a:xfrm>
            <a:off x="3533584" y="2374521"/>
            <a:ext cx="1773382" cy="1323439"/>
          </a:xfrm>
          <a:prstGeom prst="rect">
            <a:avLst/>
          </a:prstGeom>
          <a:noFill/>
        </p:spPr>
        <p:txBody>
          <a:bodyPr wrap="square" lIns="182880" rtlCol="0">
            <a:spAutoFit/>
          </a:bodyPr>
          <a:lstStyle/>
          <a:p>
            <a:r>
              <a:rPr lang="en-US" sz="2000" b="1" dirty="0">
                <a:solidFill>
                  <a:schemeClr val="accent5">
                    <a:lumMod val="20000"/>
                    <a:lumOff val="80000"/>
                  </a:schemeClr>
                </a:solidFill>
              </a:rPr>
              <a:t>Step 2 </a:t>
            </a:r>
            <a:r>
              <a:rPr lang="en-US" sz="2000" dirty="0">
                <a:solidFill>
                  <a:schemeClr val="accent5">
                    <a:lumMod val="20000"/>
                    <a:lumOff val="80000"/>
                  </a:schemeClr>
                </a:solidFill>
              </a:rPr>
              <a:t>Develop the </a:t>
            </a:r>
            <a:r>
              <a:rPr lang="en-US" sz="2000" dirty="0" smtClean="0">
                <a:solidFill>
                  <a:schemeClr val="accent5">
                    <a:lumMod val="20000"/>
                    <a:lumOff val="80000"/>
                  </a:schemeClr>
                </a:solidFill>
              </a:rPr>
              <a:t>Modeling Methodology</a:t>
            </a:r>
            <a:endParaRPr lang="en-US" sz="2000" dirty="0">
              <a:solidFill>
                <a:schemeClr val="accent5">
                  <a:lumMod val="20000"/>
                  <a:lumOff val="80000"/>
                </a:schemeClr>
              </a:solidFill>
            </a:endParaRPr>
          </a:p>
        </p:txBody>
      </p:sp>
      <p:cxnSp>
        <p:nvCxnSpPr>
          <p:cNvPr id="18" name="Straight Connector 17">
            <a:extLst>
              <a:ext uri="{FF2B5EF4-FFF2-40B4-BE49-F238E27FC236}">
                <a16:creationId xmlns:a16="http://schemas.microsoft.com/office/drawing/2014/main" id="{EE8C49B3-1066-48CB-8583-7DC4286D5DEC}"/>
              </a:ext>
            </a:extLst>
          </p:cNvPr>
          <p:cNvCxnSpPr>
            <a:cxnSpLocks/>
            <a:stCxn id="17" idx="1"/>
            <a:endCxn id="12" idx="0"/>
          </p:cNvCxnSpPr>
          <p:nvPr/>
        </p:nvCxnSpPr>
        <p:spPr>
          <a:xfrm flipH="1">
            <a:off x="3529531" y="3036241"/>
            <a:ext cx="4053" cy="1662044"/>
          </a:xfrm>
          <a:prstGeom prst="line">
            <a:avLst/>
          </a:prstGeom>
          <a:ln w="28575">
            <a:solidFill>
              <a:schemeClr val="accent5">
                <a:lumMod val="60000"/>
                <a:lumOff val="4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869CB87A-ED42-4BC2-8C4E-7C4E9E298891}"/>
              </a:ext>
            </a:extLst>
          </p:cNvPr>
          <p:cNvSpPr txBox="1"/>
          <p:nvPr/>
        </p:nvSpPr>
        <p:spPr>
          <a:xfrm>
            <a:off x="5714226" y="2811612"/>
            <a:ext cx="1850965" cy="707886"/>
          </a:xfrm>
          <a:prstGeom prst="rect">
            <a:avLst/>
          </a:prstGeom>
          <a:noFill/>
        </p:spPr>
        <p:txBody>
          <a:bodyPr wrap="square" lIns="182880" rtlCol="0">
            <a:spAutoFit/>
          </a:bodyPr>
          <a:lstStyle/>
          <a:p>
            <a:r>
              <a:rPr lang="en-US" sz="2000" b="1" dirty="0">
                <a:solidFill>
                  <a:schemeClr val="accent5">
                    <a:lumMod val="20000"/>
                    <a:lumOff val="80000"/>
                  </a:schemeClr>
                </a:solidFill>
              </a:rPr>
              <a:t>Step 3 </a:t>
            </a:r>
            <a:r>
              <a:rPr lang="en-US" sz="2000" dirty="0">
                <a:solidFill>
                  <a:schemeClr val="accent5">
                    <a:lumMod val="20000"/>
                    <a:lumOff val="80000"/>
                  </a:schemeClr>
                </a:solidFill>
              </a:rPr>
              <a:t>Collect Data</a:t>
            </a:r>
          </a:p>
        </p:txBody>
      </p:sp>
      <p:cxnSp>
        <p:nvCxnSpPr>
          <p:cNvPr id="20" name="Straight Connector 19">
            <a:extLst>
              <a:ext uri="{FF2B5EF4-FFF2-40B4-BE49-F238E27FC236}">
                <a16:creationId xmlns:a16="http://schemas.microsoft.com/office/drawing/2014/main" id="{5269B57F-5134-413F-9B98-AEC114935E5B}"/>
              </a:ext>
            </a:extLst>
          </p:cNvPr>
          <p:cNvCxnSpPr>
            <a:cxnSpLocks/>
            <a:stCxn id="13" idx="0"/>
            <a:endCxn id="19" idx="1"/>
          </p:cNvCxnSpPr>
          <p:nvPr/>
        </p:nvCxnSpPr>
        <p:spPr>
          <a:xfrm flipH="1" flipV="1">
            <a:off x="5714226" y="3165555"/>
            <a:ext cx="16015" cy="1532730"/>
          </a:xfrm>
          <a:prstGeom prst="line">
            <a:avLst/>
          </a:prstGeom>
          <a:ln w="28575">
            <a:solidFill>
              <a:schemeClr val="accent5">
                <a:lumMod val="60000"/>
                <a:lumOff val="40000"/>
              </a:schemeClr>
            </a:solidFill>
            <a:prstDash val="sysDot"/>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29E799F0-577E-4276-A40B-51A2CE89A375}"/>
              </a:ext>
            </a:extLst>
          </p:cNvPr>
          <p:cNvSpPr txBox="1"/>
          <p:nvPr/>
        </p:nvSpPr>
        <p:spPr>
          <a:xfrm>
            <a:off x="7910883" y="2528410"/>
            <a:ext cx="1773382" cy="1015663"/>
          </a:xfrm>
          <a:prstGeom prst="rect">
            <a:avLst/>
          </a:prstGeom>
          <a:noFill/>
        </p:spPr>
        <p:txBody>
          <a:bodyPr wrap="square" lIns="182880" rtlCol="0">
            <a:spAutoFit/>
          </a:bodyPr>
          <a:lstStyle/>
          <a:p>
            <a:r>
              <a:rPr lang="en-US" sz="2000" b="1" dirty="0">
                <a:solidFill>
                  <a:schemeClr val="accent5">
                    <a:lumMod val="20000"/>
                    <a:lumOff val="80000"/>
                  </a:schemeClr>
                </a:solidFill>
              </a:rPr>
              <a:t>Step 4 </a:t>
            </a:r>
            <a:r>
              <a:rPr lang="en-US" sz="2000" dirty="0">
                <a:solidFill>
                  <a:schemeClr val="accent5">
                    <a:lumMod val="20000"/>
                    <a:lumOff val="80000"/>
                  </a:schemeClr>
                </a:solidFill>
              </a:rPr>
              <a:t>Calculate </a:t>
            </a:r>
            <a:r>
              <a:rPr lang="en-US" sz="2000" dirty="0" smtClean="0">
                <a:solidFill>
                  <a:schemeClr val="accent5">
                    <a:lumMod val="20000"/>
                    <a:lumOff val="80000"/>
                  </a:schemeClr>
                </a:solidFill>
              </a:rPr>
              <a:t>Savings</a:t>
            </a:r>
            <a:endParaRPr lang="en-US" sz="2000" dirty="0">
              <a:solidFill>
                <a:schemeClr val="accent5">
                  <a:lumMod val="20000"/>
                  <a:lumOff val="80000"/>
                </a:schemeClr>
              </a:solidFill>
            </a:endParaRPr>
          </a:p>
        </p:txBody>
      </p:sp>
      <p:cxnSp>
        <p:nvCxnSpPr>
          <p:cNvPr id="22" name="Straight Connector 21">
            <a:extLst>
              <a:ext uri="{FF2B5EF4-FFF2-40B4-BE49-F238E27FC236}">
                <a16:creationId xmlns:a16="http://schemas.microsoft.com/office/drawing/2014/main" id="{3FBC7D9D-42E3-49B4-8EC3-B8553F39B0F8}"/>
              </a:ext>
            </a:extLst>
          </p:cNvPr>
          <p:cNvCxnSpPr>
            <a:cxnSpLocks/>
            <a:stCxn id="21" idx="1"/>
            <a:endCxn id="14" idx="0"/>
          </p:cNvCxnSpPr>
          <p:nvPr/>
        </p:nvCxnSpPr>
        <p:spPr>
          <a:xfrm>
            <a:off x="7910883" y="3036242"/>
            <a:ext cx="20068" cy="1662043"/>
          </a:xfrm>
          <a:prstGeom prst="line">
            <a:avLst/>
          </a:prstGeom>
          <a:ln w="28575">
            <a:solidFill>
              <a:schemeClr val="accent5">
                <a:lumMod val="60000"/>
                <a:lumOff val="40000"/>
              </a:schemeClr>
            </a:solidFill>
            <a:prstDash val="sysDot"/>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B10C3AC1-3C70-4CF1-B1A9-CC633194F57D}"/>
              </a:ext>
            </a:extLst>
          </p:cNvPr>
          <p:cNvSpPr txBox="1"/>
          <p:nvPr/>
        </p:nvSpPr>
        <p:spPr>
          <a:xfrm>
            <a:off x="10116414" y="2066745"/>
            <a:ext cx="1709826" cy="2246769"/>
          </a:xfrm>
          <a:prstGeom prst="rect">
            <a:avLst/>
          </a:prstGeom>
          <a:noFill/>
        </p:spPr>
        <p:txBody>
          <a:bodyPr wrap="square" lIns="182880" rIns="182880" rtlCol="0">
            <a:spAutoFit/>
          </a:bodyPr>
          <a:lstStyle/>
          <a:p>
            <a:r>
              <a:rPr lang="en-US" sz="2000" b="1" dirty="0">
                <a:solidFill>
                  <a:schemeClr val="accent5">
                    <a:lumMod val="20000"/>
                    <a:lumOff val="80000"/>
                  </a:schemeClr>
                </a:solidFill>
              </a:rPr>
              <a:t>Step 5  </a:t>
            </a:r>
            <a:r>
              <a:rPr lang="en-US" sz="2000" dirty="0">
                <a:solidFill>
                  <a:schemeClr val="accent5">
                    <a:lumMod val="20000"/>
                    <a:lumOff val="80000"/>
                  </a:schemeClr>
                </a:solidFill>
              </a:rPr>
              <a:t>Conduct Ongoing Research and Update the Market Model</a:t>
            </a:r>
          </a:p>
        </p:txBody>
      </p:sp>
      <p:cxnSp>
        <p:nvCxnSpPr>
          <p:cNvPr id="24" name="Straight Connector 23">
            <a:extLst>
              <a:ext uri="{FF2B5EF4-FFF2-40B4-BE49-F238E27FC236}">
                <a16:creationId xmlns:a16="http://schemas.microsoft.com/office/drawing/2014/main" id="{ECFE0F5F-1512-4D06-A245-B760BD68A717}"/>
              </a:ext>
            </a:extLst>
          </p:cNvPr>
          <p:cNvCxnSpPr>
            <a:cxnSpLocks/>
            <a:stCxn id="11" idx="0"/>
            <a:endCxn id="23" idx="1"/>
          </p:cNvCxnSpPr>
          <p:nvPr/>
        </p:nvCxnSpPr>
        <p:spPr>
          <a:xfrm flipH="1" flipV="1">
            <a:off x="10116414" y="3190130"/>
            <a:ext cx="15245" cy="1510320"/>
          </a:xfrm>
          <a:prstGeom prst="line">
            <a:avLst/>
          </a:prstGeom>
          <a:ln w="28575">
            <a:solidFill>
              <a:schemeClr val="accent5">
                <a:lumMod val="60000"/>
                <a:lumOff val="40000"/>
              </a:schemeClr>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183546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FF3C7B4-4360-4CA2-9542-CB1890034AAA}"/>
              </a:ext>
            </a:extLst>
          </p:cNvPr>
          <p:cNvSpPr>
            <a:spLocks noGrp="1"/>
          </p:cNvSpPr>
          <p:nvPr>
            <p:ph type="sldNum" sz="quarter" idx="12"/>
          </p:nvPr>
        </p:nvSpPr>
        <p:spPr/>
        <p:txBody>
          <a:bodyPr/>
          <a:lstStyle/>
          <a:p>
            <a:fld id="{D17B8275-806A-4A5E-8F75-C957AD850D33}" type="slidenum">
              <a:rPr lang="en-US" smtClean="0"/>
              <a:t>16</a:t>
            </a:fld>
            <a:endParaRPr lang="en-US" dirty="0"/>
          </a:p>
        </p:txBody>
      </p:sp>
      <p:sp>
        <p:nvSpPr>
          <p:cNvPr id="8" name="Title 1">
            <a:extLst>
              <a:ext uri="{FF2B5EF4-FFF2-40B4-BE49-F238E27FC236}">
                <a16:creationId xmlns:a16="http://schemas.microsoft.com/office/drawing/2014/main" id="{8C9C5142-7C21-410F-948A-6D7AC0B48DFA}"/>
              </a:ext>
            </a:extLst>
          </p:cNvPr>
          <p:cNvSpPr>
            <a:spLocks noGrp="1"/>
          </p:cNvSpPr>
          <p:nvPr>
            <p:ph type="title"/>
          </p:nvPr>
        </p:nvSpPr>
        <p:spPr>
          <a:xfrm>
            <a:off x="3529531" y="669794"/>
            <a:ext cx="8510066" cy="1325563"/>
          </a:xfrm>
        </p:spPr>
        <p:txBody>
          <a:bodyPr lIns="274320">
            <a:normAutofit/>
          </a:bodyPr>
          <a:lstStyle/>
          <a:p>
            <a:r>
              <a:rPr lang="en-US" sz="4300" b="1" dirty="0">
                <a:solidFill>
                  <a:schemeClr val="accent2"/>
                </a:solidFill>
              </a:rPr>
              <a:t>Step 2: </a:t>
            </a:r>
            <a:r>
              <a:rPr lang="en-US" sz="4300" dirty="0">
                <a:solidFill>
                  <a:schemeClr val="accent2"/>
                </a:solidFill>
              </a:rPr>
              <a:t>Develop the </a:t>
            </a:r>
            <a:r>
              <a:rPr lang="en-US" sz="4300" dirty="0" smtClean="0">
                <a:solidFill>
                  <a:schemeClr val="accent2"/>
                </a:solidFill>
              </a:rPr>
              <a:t>Modeling Methodology</a:t>
            </a:r>
            <a:endParaRPr lang="en-US" sz="4300" dirty="0">
              <a:solidFill>
                <a:schemeClr val="accent2"/>
              </a:solidFill>
            </a:endParaRPr>
          </a:p>
        </p:txBody>
      </p:sp>
      <p:sp>
        <p:nvSpPr>
          <p:cNvPr id="9" name="Rectangle 8">
            <a:extLst>
              <a:ext uri="{FF2B5EF4-FFF2-40B4-BE49-F238E27FC236}">
                <a16:creationId xmlns:a16="http://schemas.microsoft.com/office/drawing/2014/main" id="{CA6996E8-8201-4530-A751-95FF3381338D}"/>
              </a:ext>
            </a:extLst>
          </p:cNvPr>
          <p:cNvSpPr/>
          <p:nvPr/>
        </p:nvSpPr>
        <p:spPr>
          <a:xfrm>
            <a:off x="0" y="0"/>
            <a:ext cx="12192000" cy="136525"/>
          </a:xfrm>
          <a:prstGeom prst="rect">
            <a:avLst/>
          </a:prstGeom>
          <a:solidFill>
            <a:srgbClr val="1CBE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297E690B-FBE5-4E76-89EC-4CBBE37A45E1}"/>
              </a:ext>
            </a:extLst>
          </p:cNvPr>
          <p:cNvSpPr/>
          <p:nvPr/>
        </p:nvSpPr>
        <p:spPr>
          <a:xfrm>
            <a:off x="4239491" y="0"/>
            <a:ext cx="3713018" cy="543877"/>
          </a:xfrm>
          <a:prstGeom prst="rect">
            <a:avLst/>
          </a:prstGeom>
          <a:solidFill>
            <a:srgbClr val="1CBE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2 | Be Consistent in Methods</a:t>
            </a:r>
          </a:p>
        </p:txBody>
      </p:sp>
      <p:sp>
        <p:nvSpPr>
          <p:cNvPr id="11" name="Rectangle 10">
            <a:extLst>
              <a:ext uri="{FF2B5EF4-FFF2-40B4-BE49-F238E27FC236}">
                <a16:creationId xmlns:a16="http://schemas.microsoft.com/office/drawing/2014/main" id="{8934A7C5-FAF9-45CD-9A40-38F94FF23FA4}"/>
              </a:ext>
            </a:extLst>
          </p:cNvPr>
          <p:cNvSpPr/>
          <p:nvPr/>
        </p:nvSpPr>
        <p:spPr>
          <a:xfrm rot="10800000">
            <a:off x="1328821" y="4915830"/>
            <a:ext cx="8873488" cy="273425"/>
          </a:xfrm>
          <a:prstGeom prst="rect">
            <a:avLst/>
          </a:prstGeom>
          <a:gradFill flip="none" rotWithShape="1">
            <a:gsLst>
              <a:gs pos="28000">
                <a:schemeClr val="accent5">
                  <a:lumMod val="40000"/>
                  <a:lumOff val="60000"/>
                </a:schemeClr>
              </a:gs>
              <a:gs pos="52000">
                <a:schemeClr val="accent5">
                  <a:lumMod val="40000"/>
                  <a:lumOff val="60000"/>
                </a:schemeClr>
              </a:gs>
              <a:gs pos="100000">
                <a:schemeClr val="accent5">
                  <a:lumMod val="40000"/>
                  <a:lumOff val="60000"/>
                </a:schemeClr>
              </a:gs>
              <a:gs pos="78000">
                <a:schemeClr val="accent2"/>
              </a:gs>
              <a:gs pos="0">
                <a:schemeClr val="accent5">
                  <a:lumMod val="40000"/>
                  <a:lumOff val="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Oval 11">
            <a:extLst>
              <a:ext uri="{FF2B5EF4-FFF2-40B4-BE49-F238E27FC236}">
                <a16:creationId xmlns:a16="http://schemas.microsoft.com/office/drawing/2014/main" id="{A38BC396-8358-4DE8-9146-049242AD9B0B}"/>
              </a:ext>
            </a:extLst>
          </p:cNvPr>
          <p:cNvSpPr/>
          <p:nvPr/>
        </p:nvSpPr>
        <p:spPr>
          <a:xfrm>
            <a:off x="963061" y="4698285"/>
            <a:ext cx="731520" cy="731520"/>
          </a:xfrm>
          <a:prstGeom prst="ellipse">
            <a:avLst/>
          </a:prstGeom>
          <a:solidFill>
            <a:schemeClr val="accent5">
              <a:lumMod val="40000"/>
              <a:lumOff val="60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1</a:t>
            </a:r>
          </a:p>
        </p:txBody>
      </p:sp>
      <p:sp>
        <p:nvSpPr>
          <p:cNvPr id="13" name="Oval 12">
            <a:extLst>
              <a:ext uri="{FF2B5EF4-FFF2-40B4-BE49-F238E27FC236}">
                <a16:creationId xmlns:a16="http://schemas.microsoft.com/office/drawing/2014/main" id="{C0CEAAF7-286A-4E45-A4DE-F270BEDE3056}"/>
              </a:ext>
            </a:extLst>
          </p:cNvPr>
          <p:cNvSpPr/>
          <p:nvPr/>
        </p:nvSpPr>
        <p:spPr>
          <a:xfrm>
            <a:off x="9765899" y="4700450"/>
            <a:ext cx="731520" cy="731520"/>
          </a:xfrm>
          <a:prstGeom prst="ellipse">
            <a:avLst/>
          </a:prstGeom>
          <a:solidFill>
            <a:schemeClr val="accent5">
              <a:lumMod val="40000"/>
              <a:lumOff val="60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5</a:t>
            </a:r>
          </a:p>
        </p:txBody>
      </p:sp>
      <p:sp>
        <p:nvSpPr>
          <p:cNvPr id="14" name="Oval 13">
            <a:extLst>
              <a:ext uri="{FF2B5EF4-FFF2-40B4-BE49-F238E27FC236}">
                <a16:creationId xmlns:a16="http://schemas.microsoft.com/office/drawing/2014/main" id="{6BB74186-ACC4-42E3-AB1C-DBD46086A4D6}"/>
              </a:ext>
            </a:extLst>
          </p:cNvPr>
          <p:cNvSpPr/>
          <p:nvPr/>
        </p:nvSpPr>
        <p:spPr>
          <a:xfrm>
            <a:off x="3163771" y="4698285"/>
            <a:ext cx="731520" cy="731520"/>
          </a:xfrm>
          <a:prstGeom prst="ellipse">
            <a:avLst/>
          </a:prstGeom>
          <a:solidFill>
            <a:schemeClr val="accent2"/>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2</a:t>
            </a:r>
            <a:endParaRPr lang="en-US" sz="2000" b="1" dirty="0"/>
          </a:p>
        </p:txBody>
      </p:sp>
      <p:sp>
        <p:nvSpPr>
          <p:cNvPr id="15" name="Oval 14">
            <a:extLst>
              <a:ext uri="{FF2B5EF4-FFF2-40B4-BE49-F238E27FC236}">
                <a16:creationId xmlns:a16="http://schemas.microsoft.com/office/drawing/2014/main" id="{D790E788-66FC-45E0-BF98-8EC968AD8113}"/>
              </a:ext>
            </a:extLst>
          </p:cNvPr>
          <p:cNvSpPr/>
          <p:nvPr/>
        </p:nvSpPr>
        <p:spPr>
          <a:xfrm>
            <a:off x="5364481" y="4698285"/>
            <a:ext cx="731520" cy="731520"/>
          </a:xfrm>
          <a:prstGeom prst="ellipse">
            <a:avLst/>
          </a:prstGeom>
          <a:solidFill>
            <a:schemeClr val="accent5">
              <a:lumMod val="40000"/>
              <a:lumOff val="60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3</a:t>
            </a:r>
          </a:p>
        </p:txBody>
      </p:sp>
      <p:sp>
        <p:nvSpPr>
          <p:cNvPr id="16" name="Oval 15">
            <a:extLst>
              <a:ext uri="{FF2B5EF4-FFF2-40B4-BE49-F238E27FC236}">
                <a16:creationId xmlns:a16="http://schemas.microsoft.com/office/drawing/2014/main" id="{48CEE274-1B83-4C30-ADEE-6D86C71E8E99}"/>
              </a:ext>
            </a:extLst>
          </p:cNvPr>
          <p:cNvSpPr/>
          <p:nvPr/>
        </p:nvSpPr>
        <p:spPr>
          <a:xfrm>
            <a:off x="7565191" y="4698285"/>
            <a:ext cx="731520" cy="731520"/>
          </a:xfrm>
          <a:prstGeom prst="ellipse">
            <a:avLst/>
          </a:prstGeom>
          <a:solidFill>
            <a:schemeClr val="accent5">
              <a:lumMod val="40000"/>
              <a:lumOff val="60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4</a:t>
            </a:r>
          </a:p>
        </p:txBody>
      </p:sp>
      <p:sp>
        <p:nvSpPr>
          <p:cNvPr id="17" name="TextBox 16">
            <a:extLst>
              <a:ext uri="{FF2B5EF4-FFF2-40B4-BE49-F238E27FC236}">
                <a16:creationId xmlns:a16="http://schemas.microsoft.com/office/drawing/2014/main" id="{581B3D0D-A01A-4DE5-9C23-AFBABC2C201E}"/>
              </a:ext>
            </a:extLst>
          </p:cNvPr>
          <p:cNvSpPr txBox="1"/>
          <p:nvPr/>
        </p:nvSpPr>
        <p:spPr>
          <a:xfrm>
            <a:off x="1328821" y="2682298"/>
            <a:ext cx="2089266" cy="1015663"/>
          </a:xfrm>
          <a:prstGeom prst="rect">
            <a:avLst/>
          </a:prstGeom>
          <a:noFill/>
        </p:spPr>
        <p:txBody>
          <a:bodyPr wrap="square" lIns="182880" rtlCol="0">
            <a:spAutoFit/>
          </a:bodyPr>
          <a:lstStyle>
            <a:defPPr>
              <a:defRPr lang="en-US"/>
            </a:defPPr>
            <a:lvl1pPr>
              <a:defRPr sz="2000" b="1">
                <a:solidFill>
                  <a:schemeClr val="accent5">
                    <a:lumMod val="20000"/>
                    <a:lumOff val="80000"/>
                  </a:schemeClr>
                </a:solidFill>
              </a:defRPr>
            </a:lvl1pPr>
          </a:lstStyle>
          <a:p>
            <a:r>
              <a:rPr lang="en-US" dirty="0"/>
              <a:t>Step 1 </a:t>
            </a:r>
            <a:r>
              <a:rPr lang="en-US" b="0" dirty="0"/>
              <a:t>Characterize the Market </a:t>
            </a:r>
          </a:p>
        </p:txBody>
      </p:sp>
      <p:cxnSp>
        <p:nvCxnSpPr>
          <p:cNvPr id="18" name="Straight Connector 17">
            <a:extLst>
              <a:ext uri="{FF2B5EF4-FFF2-40B4-BE49-F238E27FC236}">
                <a16:creationId xmlns:a16="http://schemas.microsoft.com/office/drawing/2014/main" id="{669F07C6-BC1A-4B8C-8953-6441843CF6C9}"/>
              </a:ext>
            </a:extLst>
          </p:cNvPr>
          <p:cNvCxnSpPr>
            <a:cxnSpLocks/>
            <a:stCxn id="12" idx="0"/>
            <a:endCxn id="17" idx="1"/>
          </p:cNvCxnSpPr>
          <p:nvPr/>
        </p:nvCxnSpPr>
        <p:spPr>
          <a:xfrm flipV="1">
            <a:off x="1328821" y="3190130"/>
            <a:ext cx="0" cy="1508155"/>
          </a:xfrm>
          <a:prstGeom prst="line">
            <a:avLst/>
          </a:prstGeom>
          <a:ln w="28575">
            <a:solidFill>
              <a:schemeClr val="accent5">
                <a:lumMod val="60000"/>
                <a:lumOff val="4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D91BE422-96E1-4D8E-BDAD-E03FC68FAC82}"/>
              </a:ext>
            </a:extLst>
          </p:cNvPr>
          <p:cNvCxnSpPr>
            <a:cxnSpLocks/>
            <a:stCxn id="8" idx="1"/>
            <a:endCxn id="14" idx="0"/>
          </p:cNvCxnSpPr>
          <p:nvPr/>
        </p:nvCxnSpPr>
        <p:spPr>
          <a:xfrm>
            <a:off x="3529531" y="1332576"/>
            <a:ext cx="0" cy="3365709"/>
          </a:xfrm>
          <a:prstGeom prst="line">
            <a:avLst/>
          </a:prstGeom>
          <a:ln w="28575">
            <a:solidFill>
              <a:schemeClr val="accent5">
                <a:lumMod val="60000"/>
                <a:lumOff val="40000"/>
              </a:schemeClr>
            </a:solidFill>
            <a:prstDash val="sysDot"/>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1A4E6BDA-7635-432C-88F8-FCCE97493E7D}"/>
              </a:ext>
            </a:extLst>
          </p:cNvPr>
          <p:cNvSpPr txBox="1"/>
          <p:nvPr/>
        </p:nvSpPr>
        <p:spPr>
          <a:xfrm>
            <a:off x="5714226" y="2811612"/>
            <a:ext cx="1850965" cy="707886"/>
          </a:xfrm>
          <a:prstGeom prst="rect">
            <a:avLst/>
          </a:prstGeom>
          <a:noFill/>
        </p:spPr>
        <p:txBody>
          <a:bodyPr wrap="square" lIns="182880" rtlCol="0">
            <a:spAutoFit/>
          </a:bodyPr>
          <a:lstStyle/>
          <a:p>
            <a:r>
              <a:rPr lang="en-US" sz="2000" b="1" dirty="0">
                <a:solidFill>
                  <a:schemeClr val="accent5">
                    <a:lumMod val="20000"/>
                    <a:lumOff val="80000"/>
                  </a:schemeClr>
                </a:solidFill>
              </a:rPr>
              <a:t>Step 3 </a:t>
            </a:r>
            <a:r>
              <a:rPr lang="en-US" sz="2000" dirty="0">
                <a:solidFill>
                  <a:schemeClr val="accent5">
                    <a:lumMod val="20000"/>
                    <a:lumOff val="80000"/>
                  </a:schemeClr>
                </a:solidFill>
              </a:rPr>
              <a:t>Collect Data</a:t>
            </a:r>
          </a:p>
        </p:txBody>
      </p:sp>
      <p:cxnSp>
        <p:nvCxnSpPr>
          <p:cNvPr id="22" name="Straight Connector 21">
            <a:extLst>
              <a:ext uri="{FF2B5EF4-FFF2-40B4-BE49-F238E27FC236}">
                <a16:creationId xmlns:a16="http://schemas.microsoft.com/office/drawing/2014/main" id="{85E3F711-DCAC-4BB6-913D-2577C6B7340C}"/>
              </a:ext>
            </a:extLst>
          </p:cNvPr>
          <p:cNvCxnSpPr>
            <a:cxnSpLocks/>
            <a:stCxn id="15" idx="0"/>
            <a:endCxn id="21" idx="1"/>
          </p:cNvCxnSpPr>
          <p:nvPr/>
        </p:nvCxnSpPr>
        <p:spPr>
          <a:xfrm flipH="1" flipV="1">
            <a:off x="5714226" y="3165555"/>
            <a:ext cx="16015" cy="1532730"/>
          </a:xfrm>
          <a:prstGeom prst="line">
            <a:avLst/>
          </a:prstGeom>
          <a:ln w="28575">
            <a:solidFill>
              <a:schemeClr val="accent5">
                <a:lumMod val="60000"/>
                <a:lumOff val="40000"/>
              </a:schemeClr>
            </a:solidFill>
            <a:prstDash val="sysDot"/>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7F702085-A714-473D-864A-DDF1F8901AF3}"/>
              </a:ext>
            </a:extLst>
          </p:cNvPr>
          <p:cNvSpPr txBox="1"/>
          <p:nvPr/>
        </p:nvSpPr>
        <p:spPr>
          <a:xfrm>
            <a:off x="7910883" y="2528410"/>
            <a:ext cx="1773382" cy="1015663"/>
          </a:xfrm>
          <a:prstGeom prst="rect">
            <a:avLst/>
          </a:prstGeom>
          <a:noFill/>
        </p:spPr>
        <p:txBody>
          <a:bodyPr wrap="square" lIns="182880" rtlCol="0">
            <a:spAutoFit/>
          </a:bodyPr>
          <a:lstStyle/>
          <a:p>
            <a:r>
              <a:rPr lang="en-US" sz="2000" b="1" dirty="0">
                <a:solidFill>
                  <a:schemeClr val="accent5">
                    <a:lumMod val="20000"/>
                    <a:lumOff val="80000"/>
                  </a:schemeClr>
                </a:solidFill>
              </a:rPr>
              <a:t>Step 4 </a:t>
            </a:r>
            <a:r>
              <a:rPr lang="en-US" sz="2000" dirty="0">
                <a:solidFill>
                  <a:schemeClr val="accent5">
                    <a:lumMod val="20000"/>
                    <a:lumOff val="80000"/>
                  </a:schemeClr>
                </a:solidFill>
              </a:rPr>
              <a:t>Calculate </a:t>
            </a:r>
            <a:r>
              <a:rPr lang="en-US" sz="2000" dirty="0" smtClean="0">
                <a:solidFill>
                  <a:schemeClr val="accent5">
                    <a:lumMod val="20000"/>
                    <a:lumOff val="80000"/>
                  </a:schemeClr>
                </a:solidFill>
              </a:rPr>
              <a:t>Savings</a:t>
            </a:r>
            <a:endParaRPr lang="en-US" sz="2000" dirty="0">
              <a:solidFill>
                <a:schemeClr val="accent5">
                  <a:lumMod val="20000"/>
                  <a:lumOff val="80000"/>
                </a:schemeClr>
              </a:solidFill>
            </a:endParaRPr>
          </a:p>
        </p:txBody>
      </p:sp>
      <p:cxnSp>
        <p:nvCxnSpPr>
          <p:cNvPr id="24" name="Straight Connector 23">
            <a:extLst>
              <a:ext uri="{FF2B5EF4-FFF2-40B4-BE49-F238E27FC236}">
                <a16:creationId xmlns:a16="http://schemas.microsoft.com/office/drawing/2014/main" id="{63DCAC95-C984-4A9D-B665-C996B3FF224C}"/>
              </a:ext>
            </a:extLst>
          </p:cNvPr>
          <p:cNvCxnSpPr>
            <a:cxnSpLocks/>
            <a:stCxn id="23" idx="1"/>
            <a:endCxn id="16" idx="0"/>
          </p:cNvCxnSpPr>
          <p:nvPr/>
        </p:nvCxnSpPr>
        <p:spPr>
          <a:xfrm>
            <a:off x="7910883" y="3036242"/>
            <a:ext cx="20068" cy="1662043"/>
          </a:xfrm>
          <a:prstGeom prst="line">
            <a:avLst/>
          </a:prstGeom>
          <a:ln w="28575">
            <a:solidFill>
              <a:schemeClr val="accent5">
                <a:lumMod val="60000"/>
                <a:lumOff val="40000"/>
              </a:schemeClr>
            </a:solidFill>
            <a:prstDash val="sysDot"/>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03B16CF4-F256-49AE-AE61-1D28BD1B1E8A}"/>
              </a:ext>
            </a:extLst>
          </p:cNvPr>
          <p:cNvSpPr txBox="1"/>
          <p:nvPr/>
        </p:nvSpPr>
        <p:spPr>
          <a:xfrm>
            <a:off x="10116414" y="2066745"/>
            <a:ext cx="1709826" cy="2246769"/>
          </a:xfrm>
          <a:prstGeom prst="rect">
            <a:avLst/>
          </a:prstGeom>
          <a:noFill/>
        </p:spPr>
        <p:txBody>
          <a:bodyPr wrap="square" lIns="182880" rIns="182880" rtlCol="0">
            <a:spAutoFit/>
          </a:bodyPr>
          <a:lstStyle/>
          <a:p>
            <a:r>
              <a:rPr lang="en-US" sz="2000" b="1" dirty="0">
                <a:solidFill>
                  <a:schemeClr val="accent5">
                    <a:lumMod val="20000"/>
                    <a:lumOff val="80000"/>
                  </a:schemeClr>
                </a:solidFill>
              </a:rPr>
              <a:t>Step 5  </a:t>
            </a:r>
            <a:r>
              <a:rPr lang="en-US" sz="2000" dirty="0">
                <a:solidFill>
                  <a:schemeClr val="accent5">
                    <a:lumMod val="20000"/>
                    <a:lumOff val="80000"/>
                  </a:schemeClr>
                </a:solidFill>
              </a:rPr>
              <a:t>Conduct Ongoing Research and Update the Market Model</a:t>
            </a:r>
          </a:p>
        </p:txBody>
      </p:sp>
      <p:cxnSp>
        <p:nvCxnSpPr>
          <p:cNvPr id="26" name="Straight Connector 25">
            <a:extLst>
              <a:ext uri="{FF2B5EF4-FFF2-40B4-BE49-F238E27FC236}">
                <a16:creationId xmlns:a16="http://schemas.microsoft.com/office/drawing/2014/main" id="{DD4768A0-ADD3-4CDE-A747-688C668E423F}"/>
              </a:ext>
            </a:extLst>
          </p:cNvPr>
          <p:cNvCxnSpPr>
            <a:cxnSpLocks/>
            <a:stCxn id="13" idx="0"/>
            <a:endCxn id="25" idx="1"/>
          </p:cNvCxnSpPr>
          <p:nvPr/>
        </p:nvCxnSpPr>
        <p:spPr>
          <a:xfrm flipH="1" flipV="1">
            <a:off x="10116414" y="3190130"/>
            <a:ext cx="15245" cy="1510320"/>
          </a:xfrm>
          <a:prstGeom prst="line">
            <a:avLst/>
          </a:prstGeom>
          <a:ln w="28575">
            <a:solidFill>
              <a:schemeClr val="accent5">
                <a:lumMod val="60000"/>
                <a:lumOff val="40000"/>
              </a:schemeClr>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446472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7A543E7-ABD9-4569-8694-C37D82419593}"/>
              </a:ext>
            </a:extLst>
          </p:cNvPr>
          <p:cNvSpPr>
            <a:spLocks noGrp="1"/>
          </p:cNvSpPr>
          <p:nvPr>
            <p:ph type="sldNum" sz="quarter" idx="12"/>
          </p:nvPr>
        </p:nvSpPr>
        <p:spPr/>
        <p:txBody>
          <a:bodyPr/>
          <a:lstStyle/>
          <a:p>
            <a:fld id="{D17B8275-806A-4A5E-8F75-C957AD850D33}" type="slidenum">
              <a:rPr lang="en-US" smtClean="0"/>
              <a:t>17</a:t>
            </a:fld>
            <a:endParaRPr lang="en-US" dirty="0"/>
          </a:p>
        </p:txBody>
      </p:sp>
      <p:sp>
        <p:nvSpPr>
          <p:cNvPr id="8" name="Title 1">
            <a:extLst>
              <a:ext uri="{FF2B5EF4-FFF2-40B4-BE49-F238E27FC236}">
                <a16:creationId xmlns:a16="http://schemas.microsoft.com/office/drawing/2014/main" id="{869D65B1-1002-472E-B5C4-3AE36AC9735E}"/>
              </a:ext>
            </a:extLst>
          </p:cNvPr>
          <p:cNvSpPr>
            <a:spLocks noGrp="1"/>
          </p:cNvSpPr>
          <p:nvPr>
            <p:ph type="title"/>
          </p:nvPr>
        </p:nvSpPr>
        <p:spPr>
          <a:xfrm>
            <a:off x="5714226" y="669794"/>
            <a:ext cx="5639574" cy="1325563"/>
          </a:xfrm>
        </p:spPr>
        <p:txBody>
          <a:bodyPr lIns="274320"/>
          <a:lstStyle/>
          <a:p>
            <a:r>
              <a:rPr lang="en-US" b="1" dirty="0">
                <a:solidFill>
                  <a:schemeClr val="accent3">
                    <a:lumMod val="75000"/>
                  </a:schemeClr>
                </a:solidFill>
              </a:rPr>
              <a:t>Step 3: </a:t>
            </a:r>
            <a:r>
              <a:rPr lang="en-US" dirty="0">
                <a:solidFill>
                  <a:schemeClr val="accent3">
                    <a:lumMod val="75000"/>
                  </a:schemeClr>
                </a:solidFill>
              </a:rPr>
              <a:t>Collect Data</a:t>
            </a:r>
          </a:p>
        </p:txBody>
      </p:sp>
      <p:sp>
        <p:nvSpPr>
          <p:cNvPr id="9" name="Rectangle 8">
            <a:extLst>
              <a:ext uri="{FF2B5EF4-FFF2-40B4-BE49-F238E27FC236}">
                <a16:creationId xmlns:a16="http://schemas.microsoft.com/office/drawing/2014/main" id="{F0D6B721-A26E-4565-A9B8-7D7D3A70BFB7}"/>
              </a:ext>
            </a:extLst>
          </p:cNvPr>
          <p:cNvSpPr/>
          <p:nvPr/>
        </p:nvSpPr>
        <p:spPr>
          <a:xfrm rot="10800000">
            <a:off x="1328821" y="4915830"/>
            <a:ext cx="8873488" cy="273425"/>
          </a:xfrm>
          <a:prstGeom prst="rect">
            <a:avLst/>
          </a:prstGeom>
          <a:gradFill flip="none" rotWithShape="1">
            <a:gsLst>
              <a:gs pos="28000">
                <a:schemeClr val="accent5">
                  <a:lumMod val="40000"/>
                  <a:lumOff val="60000"/>
                </a:schemeClr>
              </a:gs>
              <a:gs pos="52000">
                <a:schemeClr val="accent3"/>
              </a:gs>
              <a:gs pos="100000">
                <a:schemeClr val="accent5">
                  <a:lumMod val="40000"/>
                  <a:lumOff val="60000"/>
                </a:schemeClr>
              </a:gs>
              <a:gs pos="78000">
                <a:schemeClr val="accent5">
                  <a:lumMod val="40000"/>
                  <a:lumOff val="60000"/>
                </a:schemeClr>
              </a:gs>
              <a:gs pos="0">
                <a:schemeClr val="accent5">
                  <a:lumMod val="40000"/>
                  <a:lumOff val="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a:extLst>
              <a:ext uri="{FF2B5EF4-FFF2-40B4-BE49-F238E27FC236}">
                <a16:creationId xmlns:a16="http://schemas.microsoft.com/office/drawing/2014/main" id="{AAAAC764-2246-48F3-8211-A6E850E5A464}"/>
              </a:ext>
            </a:extLst>
          </p:cNvPr>
          <p:cNvSpPr/>
          <p:nvPr/>
        </p:nvSpPr>
        <p:spPr>
          <a:xfrm>
            <a:off x="963061" y="4698285"/>
            <a:ext cx="731520" cy="731520"/>
          </a:xfrm>
          <a:prstGeom prst="ellipse">
            <a:avLst/>
          </a:prstGeom>
          <a:solidFill>
            <a:schemeClr val="accent5">
              <a:lumMod val="40000"/>
              <a:lumOff val="60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1</a:t>
            </a:r>
          </a:p>
        </p:txBody>
      </p:sp>
      <p:sp>
        <p:nvSpPr>
          <p:cNvPr id="11" name="Oval 10">
            <a:extLst>
              <a:ext uri="{FF2B5EF4-FFF2-40B4-BE49-F238E27FC236}">
                <a16:creationId xmlns:a16="http://schemas.microsoft.com/office/drawing/2014/main" id="{A3332670-F119-4C65-A23B-F6F2AEE7BF85}"/>
              </a:ext>
            </a:extLst>
          </p:cNvPr>
          <p:cNvSpPr/>
          <p:nvPr/>
        </p:nvSpPr>
        <p:spPr>
          <a:xfrm>
            <a:off x="9765899" y="4700450"/>
            <a:ext cx="731520" cy="731520"/>
          </a:xfrm>
          <a:prstGeom prst="ellipse">
            <a:avLst/>
          </a:prstGeom>
          <a:solidFill>
            <a:schemeClr val="accent5">
              <a:lumMod val="40000"/>
              <a:lumOff val="60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5</a:t>
            </a:r>
          </a:p>
        </p:txBody>
      </p:sp>
      <p:sp>
        <p:nvSpPr>
          <p:cNvPr id="12" name="Oval 11">
            <a:extLst>
              <a:ext uri="{FF2B5EF4-FFF2-40B4-BE49-F238E27FC236}">
                <a16:creationId xmlns:a16="http://schemas.microsoft.com/office/drawing/2014/main" id="{DA74A3AD-BE70-4631-89D0-31B893FC7BD5}"/>
              </a:ext>
            </a:extLst>
          </p:cNvPr>
          <p:cNvSpPr/>
          <p:nvPr/>
        </p:nvSpPr>
        <p:spPr>
          <a:xfrm>
            <a:off x="3163771" y="4698285"/>
            <a:ext cx="731520" cy="731520"/>
          </a:xfrm>
          <a:prstGeom prst="ellipse">
            <a:avLst/>
          </a:prstGeom>
          <a:solidFill>
            <a:schemeClr val="accent5">
              <a:lumMod val="40000"/>
              <a:lumOff val="60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2</a:t>
            </a:r>
            <a:endParaRPr lang="en-US" sz="2000" b="1" dirty="0"/>
          </a:p>
        </p:txBody>
      </p:sp>
      <p:sp>
        <p:nvSpPr>
          <p:cNvPr id="13" name="Oval 12">
            <a:extLst>
              <a:ext uri="{FF2B5EF4-FFF2-40B4-BE49-F238E27FC236}">
                <a16:creationId xmlns:a16="http://schemas.microsoft.com/office/drawing/2014/main" id="{3026C6E1-77C9-4ED7-A9A7-C4709CC148C7}"/>
              </a:ext>
            </a:extLst>
          </p:cNvPr>
          <p:cNvSpPr/>
          <p:nvPr/>
        </p:nvSpPr>
        <p:spPr>
          <a:xfrm>
            <a:off x="5364481" y="4698285"/>
            <a:ext cx="731520" cy="731520"/>
          </a:xfrm>
          <a:prstGeom prst="ellipse">
            <a:avLst/>
          </a:prstGeom>
          <a:solidFill>
            <a:schemeClr val="accent3"/>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3</a:t>
            </a:r>
          </a:p>
        </p:txBody>
      </p:sp>
      <p:sp>
        <p:nvSpPr>
          <p:cNvPr id="14" name="Oval 13">
            <a:extLst>
              <a:ext uri="{FF2B5EF4-FFF2-40B4-BE49-F238E27FC236}">
                <a16:creationId xmlns:a16="http://schemas.microsoft.com/office/drawing/2014/main" id="{B4FAD71C-A9D9-441A-834C-3EBB91778A70}"/>
              </a:ext>
            </a:extLst>
          </p:cNvPr>
          <p:cNvSpPr/>
          <p:nvPr/>
        </p:nvSpPr>
        <p:spPr>
          <a:xfrm>
            <a:off x="7565191" y="4698285"/>
            <a:ext cx="731520" cy="731520"/>
          </a:xfrm>
          <a:prstGeom prst="ellipse">
            <a:avLst/>
          </a:prstGeom>
          <a:solidFill>
            <a:schemeClr val="accent5">
              <a:lumMod val="40000"/>
              <a:lumOff val="60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4</a:t>
            </a:r>
          </a:p>
        </p:txBody>
      </p:sp>
      <p:sp>
        <p:nvSpPr>
          <p:cNvPr id="15" name="TextBox 14">
            <a:extLst>
              <a:ext uri="{FF2B5EF4-FFF2-40B4-BE49-F238E27FC236}">
                <a16:creationId xmlns:a16="http://schemas.microsoft.com/office/drawing/2014/main" id="{FC241CED-14BD-471E-BF77-46B44A7A72CC}"/>
              </a:ext>
            </a:extLst>
          </p:cNvPr>
          <p:cNvSpPr txBox="1"/>
          <p:nvPr/>
        </p:nvSpPr>
        <p:spPr>
          <a:xfrm>
            <a:off x="1328821" y="2682298"/>
            <a:ext cx="2089266" cy="1015663"/>
          </a:xfrm>
          <a:prstGeom prst="rect">
            <a:avLst/>
          </a:prstGeom>
          <a:noFill/>
        </p:spPr>
        <p:txBody>
          <a:bodyPr wrap="square" lIns="182880" rtlCol="0">
            <a:spAutoFit/>
          </a:bodyPr>
          <a:lstStyle>
            <a:defPPr>
              <a:defRPr lang="en-US"/>
            </a:defPPr>
            <a:lvl1pPr>
              <a:defRPr sz="2000" b="1">
                <a:solidFill>
                  <a:schemeClr val="accent5">
                    <a:lumMod val="20000"/>
                    <a:lumOff val="80000"/>
                  </a:schemeClr>
                </a:solidFill>
              </a:defRPr>
            </a:lvl1pPr>
          </a:lstStyle>
          <a:p>
            <a:r>
              <a:rPr lang="en-US" dirty="0"/>
              <a:t>Step 1 </a:t>
            </a:r>
            <a:r>
              <a:rPr lang="en-US" b="0" dirty="0"/>
              <a:t>Characterize the Market </a:t>
            </a:r>
          </a:p>
        </p:txBody>
      </p:sp>
      <p:cxnSp>
        <p:nvCxnSpPr>
          <p:cNvPr id="16" name="Straight Connector 15">
            <a:extLst>
              <a:ext uri="{FF2B5EF4-FFF2-40B4-BE49-F238E27FC236}">
                <a16:creationId xmlns:a16="http://schemas.microsoft.com/office/drawing/2014/main" id="{F7BD2683-B574-48F7-807E-7404B9A846B9}"/>
              </a:ext>
            </a:extLst>
          </p:cNvPr>
          <p:cNvCxnSpPr>
            <a:cxnSpLocks/>
            <a:stCxn id="10" idx="0"/>
            <a:endCxn id="15" idx="1"/>
          </p:cNvCxnSpPr>
          <p:nvPr/>
        </p:nvCxnSpPr>
        <p:spPr>
          <a:xfrm flipV="1">
            <a:off x="1328821" y="3190130"/>
            <a:ext cx="0" cy="1508155"/>
          </a:xfrm>
          <a:prstGeom prst="line">
            <a:avLst/>
          </a:prstGeom>
          <a:ln w="28575">
            <a:solidFill>
              <a:schemeClr val="accent5">
                <a:lumMod val="60000"/>
                <a:lumOff val="4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7807C641-91D1-4EB3-B438-7AD61FAC9FD8}"/>
              </a:ext>
            </a:extLst>
          </p:cNvPr>
          <p:cNvSpPr txBox="1"/>
          <p:nvPr/>
        </p:nvSpPr>
        <p:spPr>
          <a:xfrm>
            <a:off x="3533584" y="2374521"/>
            <a:ext cx="1773382" cy="1323439"/>
          </a:xfrm>
          <a:prstGeom prst="rect">
            <a:avLst/>
          </a:prstGeom>
          <a:noFill/>
        </p:spPr>
        <p:txBody>
          <a:bodyPr wrap="square" lIns="182880" rtlCol="0">
            <a:spAutoFit/>
          </a:bodyPr>
          <a:lstStyle/>
          <a:p>
            <a:r>
              <a:rPr lang="en-US" sz="2000" b="1" dirty="0">
                <a:solidFill>
                  <a:schemeClr val="accent5">
                    <a:lumMod val="20000"/>
                    <a:lumOff val="80000"/>
                  </a:schemeClr>
                </a:solidFill>
              </a:rPr>
              <a:t>Step 2 </a:t>
            </a:r>
            <a:r>
              <a:rPr lang="en-US" sz="2000" dirty="0">
                <a:solidFill>
                  <a:schemeClr val="accent5">
                    <a:lumMod val="20000"/>
                    <a:lumOff val="80000"/>
                  </a:schemeClr>
                </a:solidFill>
              </a:rPr>
              <a:t>Develop the </a:t>
            </a:r>
            <a:r>
              <a:rPr lang="en-US" sz="2000" dirty="0" smtClean="0">
                <a:solidFill>
                  <a:schemeClr val="accent5">
                    <a:lumMod val="20000"/>
                    <a:lumOff val="80000"/>
                  </a:schemeClr>
                </a:solidFill>
              </a:rPr>
              <a:t>Modeling Methodology</a:t>
            </a:r>
            <a:endParaRPr lang="en-US" sz="2000" dirty="0">
              <a:solidFill>
                <a:schemeClr val="accent5">
                  <a:lumMod val="20000"/>
                  <a:lumOff val="80000"/>
                </a:schemeClr>
              </a:solidFill>
            </a:endParaRPr>
          </a:p>
        </p:txBody>
      </p:sp>
      <p:cxnSp>
        <p:nvCxnSpPr>
          <p:cNvPr id="18" name="Straight Connector 17">
            <a:extLst>
              <a:ext uri="{FF2B5EF4-FFF2-40B4-BE49-F238E27FC236}">
                <a16:creationId xmlns:a16="http://schemas.microsoft.com/office/drawing/2014/main" id="{FF08C760-6593-43AB-9BF0-FA2CDD6071E5}"/>
              </a:ext>
            </a:extLst>
          </p:cNvPr>
          <p:cNvCxnSpPr>
            <a:cxnSpLocks/>
            <a:stCxn id="17" idx="1"/>
            <a:endCxn id="12" idx="0"/>
          </p:cNvCxnSpPr>
          <p:nvPr/>
        </p:nvCxnSpPr>
        <p:spPr>
          <a:xfrm flipH="1">
            <a:off x="3529531" y="3036241"/>
            <a:ext cx="4053" cy="1662044"/>
          </a:xfrm>
          <a:prstGeom prst="line">
            <a:avLst/>
          </a:prstGeom>
          <a:ln w="28575">
            <a:solidFill>
              <a:schemeClr val="accent5">
                <a:lumMod val="60000"/>
                <a:lumOff val="4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6FCE77B-7A76-4C7D-8C7B-BFBE72817D52}"/>
              </a:ext>
            </a:extLst>
          </p:cNvPr>
          <p:cNvCxnSpPr>
            <a:cxnSpLocks/>
            <a:stCxn id="13" idx="0"/>
            <a:endCxn id="8" idx="1"/>
          </p:cNvCxnSpPr>
          <p:nvPr/>
        </p:nvCxnSpPr>
        <p:spPr>
          <a:xfrm flipH="1" flipV="1">
            <a:off x="5714226" y="1332576"/>
            <a:ext cx="16015" cy="3365709"/>
          </a:xfrm>
          <a:prstGeom prst="line">
            <a:avLst/>
          </a:prstGeom>
          <a:ln w="28575">
            <a:solidFill>
              <a:schemeClr val="accent5">
                <a:lumMod val="60000"/>
                <a:lumOff val="40000"/>
              </a:schemeClr>
            </a:solidFill>
            <a:prstDash val="sysDot"/>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B2844B4A-8C64-4003-A91D-842484C56E70}"/>
              </a:ext>
            </a:extLst>
          </p:cNvPr>
          <p:cNvSpPr txBox="1"/>
          <p:nvPr/>
        </p:nvSpPr>
        <p:spPr>
          <a:xfrm>
            <a:off x="7910883" y="2528410"/>
            <a:ext cx="1773382" cy="1015663"/>
          </a:xfrm>
          <a:prstGeom prst="rect">
            <a:avLst/>
          </a:prstGeom>
          <a:noFill/>
        </p:spPr>
        <p:txBody>
          <a:bodyPr wrap="square" lIns="182880" rtlCol="0">
            <a:spAutoFit/>
          </a:bodyPr>
          <a:lstStyle/>
          <a:p>
            <a:r>
              <a:rPr lang="en-US" sz="2000" b="1" dirty="0">
                <a:solidFill>
                  <a:schemeClr val="accent5">
                    <a:lumMod val="20000"/>
                    <a:lumOff val="80000"/>
                  </a:schemeClr>
                </a:solidFill>
              </a:rPr>
              <a:t>Step 4 </a:t>
            </a:r>
            <a:r>
              <a:rPr lang="en-US" sz="2000" dirty="0">
                <a:solidFill>
                  <a:schemeClr val="accent5">
                    <a:lumMod val="20000"/>
                    <a:lumOff val="80000"/>
                  </a:schemeClr>
                </a:solidFill>
              </a:rPr>
              <a:t>Calculate </a:t>
            </a:r>
            <a:r>
              <a:rPr lang="en-US" sz="2000" dirty="0" smtClean="0">
                <a:solidFill>
                  <a:schemeClr val="accent5">
                    <a:lumMod val="20000"/>
                    <a:lumOff val="80000"/>
                  </a:schemeClr>
                </a:solidFill>
              </a:rPr>
              <a:t>Savings</a:t>
            </a:r>
            <a:endParaRPr lang="en-US" sz="2000" dirty="0">
              <a:solidFill>
                <a:schemeClr val="accent5">
                  <a:lumMod val="20000"/>
                  <a:lumOff val="80000"/>
                </a:schemeClr>
              </a:solidFill>
            </a:endParaRPr>
          </a:p>
        </p:txBody>
      </p:sp>
      <p:cxnSp>
        <p:nvCxnSpPr>
          <p:cNvPr id="22" name="Straight Connector 21">
            <a:extLst>
              <a:ext uri="{FF2B5EF4-FFF2-40B4-BE49-F238E27FC236}">
                <a16:creationId xmlns:a16="http://schemas.microsoft.com/office/drawing/2014/main" id="{E96EAF5E-7532-49E6-B738-942C682C4114}"/>
              </a:ext>
            </a:extLst>
          </p:cNvPr>
          <p:cNvCxnSpPr>
            <a:cxnSpLocks/>
            <a:stCxn id="21" idx="1"/>
            <a:endCxn id="14" idx="0"/>
          </p:cNvCxnSpPr>
          <p:nvPr/>
        </p:nvCxnSpPr>
        <p:spPr>
          <a:xfrm>
            <a:off x="7910883" y="3036242"/>
            <a:ext cx="20068" cy="1662043"/>
          </a:xfrm>
          <a:prstGeom prst="line">
            <a:avLst/>
          </a:prstGeom>
          <a:ln w="28575">
            <a:solidFill>
              <a:schemeClr val="accent5">
                <a:lumMod val="60000"/>
                <a:lumOff val="40000"/>
              </a:schemeClr>
            </a:solidFill>
            <a:prstDash val="sysDot"/>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851E3425-8B5A-4110-873C-6A8A6508B450}"/>
              </a:ext>
            </a:extLst>
          </p:cNvPr>
          <p:cNvSpPr txBox="1"/>
          <p:nvPr/>
        </p:nvSpPr>
        <p:spPr>
          <a:xfrm>
            <a:off x="10116414" y="2066745"/>
            <a:ext cx="1709826" cy="2246769"/>
          </a:xfrm>
          <a:prstGeom prst="rect">
            <a:avLst/>
          </a:prstGeom>
          <a:noFill/>
        </p:spPr>
        <p:txBody>
          <a:bodyPr wrap="square" lIns="182880" rIns="182880" rtlCol="0">
            <a:spAutoFit/>
          </a:bodyPr>
          <a:lstStyle/>
          <a:p>
            <a:r>
              <a:rPr lang="en-US" sz="2000" b="1" dirty="0">
                <a:solidFill>
                  <a:schemeClr val="accent5">
                    <a:lumMod val="20000"/>
                    <a:lumOff val="80000"/>
                  </a:schemeClr>
                </a:solidFill>
              </a:rPr>
              <a:t>Step 5  </a:t>
            </a:r>
            <a:r>
              <a:rPr lang="en-US" sz="2000" dirty="0">
                <a:solidFill>
                  <a:schemeClr val="accent5">
                    <a:lumMod val="20000"/>
                    <a:lumOff val="80000"/>
                  </a:schemeClr>
                </a:solidFill>
              </a:rPr>
              <a:t>Conduct Ongoing Research and Update the Market Model</a:t>
            </a:r>
          </a:p>
        </p:txBody>
      </p:sp>
      <p:cxnSp>
        <p:nvCxnSpPr>
          <p:cNvPr id="24" name="Straight Connector 23">
            <a:extLst>
              <a:ext uri="{FF2B5EF4-FFF2-40B4-BE49-F238E27FC236}">
                <a16:creationId xmlns:a16="http://schemas.microsoft.com/office/drawing/2014/main" id="{6D98A3E2-9901-48B6-B80D-2A6EA7D38BD7}"/>
              </a:ext>
            </a:extLst>
          </p:cNvPr>
          <p:cNvCxnSpPr>
            <a:cxnSpLocks/>
            <a:stCxn id="11" idx="0"/>
            <a:endCxn id="23" idx="1"/>
          </p:cNvCxnSpPr>
          <p:nvPr/>
        </p:nvCxnSpPr>
        <p:spPr>
          <a:xfrm flipH="1" flipV="1">
            <a:off x="10116414" y="3190130"/>
            <a:ext cx="15245" cy="1510320"/>
          </a:xfrm>
          <a:prstGeom prst="line">
            <a:avLst/>
          </a:prstGeom>
          <a:ln w="28575">
            <a:solidFill>
              <a:schemeClr val="accent5">
                <a:lumMod val="60000"/>
                <a:lumOff val="40000"/>
              </a:schemeClr>
            </a:solidFill>
            <a:prstDash val="sysDot"/>
          </a:ln>
        </p:spPr>
        <p:style>
          <a:lnRef idx="1">
            <a:schemeClr val="accent1"/>
          </a:lnRef>
          <a:fillRef idx="0">
            <a:schemeClr val="accent1"/>
          </a:fillRef>
          <a:effectRef idx="0">
            <a:schemeClr val="accent1"/>
          </a:effectRef>
          <a:fontRef idx="minor">
            <a:schemeClr val="tx1"/>
          </a:fontRef>
        </p:style>
      </p:cxnSp>
      <p:sp>
        <p:nvSpPr>
          <p:cNvPr id="25" name="Rectangle 24">
            <a:extLst>
              <a:ext uri="{FF2B5EF4-FFF2-40B4-BE49-F238E27FC236}">
                <a16:creationId xmlns:a16="http://schemas.microsoft.com/office/drawing/2014/main" id="{8774DED1-3809-49A5-A29D-170E00A549A6}"/>
              </a:ext>
            </a:extLst>
          </p:cNvPr>
          <p:cNvSpPr/>
          <p:nvPr/>
        </p:nvSpPr>
        <p:spPr>
          <a:xfrm>
            <a:off x="0" y="0"/>
            <a:ext cx="12192000" cy="136525"/>
          </a:xfrm>
          <a:prstGeom prst="rect">
            <a:avLst/>
          </a:prstGeom>
          <a:solidFill>
            <a:srgbClr val="1CBE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a:extLst>
              <a:ext uri="{FF2B5EF4-FFF2-40B4-BE49-F238E27FC236}">
                <a16:creationId xmlns:a16="http://schemas.microsoft.com/office/drawing/2014/main" id="{0D78F04A-57F7-40D7-BC76-1E504E78B52D}"/>
              </a:ext>
            </a:extLst>
          </p:cNvPr>
          <p:cNvSpPr/>
          <p:nvPr/>
        </p:nvSpPr>
        <p:spPr>
          <a:xfrm>
            <a:off x="4239491" y="0"/>
            <a:ext cx="3713018" cy="543877"/>
          </a:xfrm>
          <a:prstGeom prst="rect">
            <a:avLst/>
          </a:prstGeom>
          <a:solidFill>
            <a:srgbClr val="1CBE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2 | Be Consistent in Methods</a:t>
            </a:r>
          </a:p>
        </p:txBody>
      </p:sp>
    </p:spTree>
    <p:extLst>
      <p:ext uri="{BB962C8B-B14F-4D97-AF65-F5344CB8AC3E}">
        <p14:creationId xmlns:p14="http://schemas.microsoft.com/office/powerpoint/2010/main" val="31549809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2F7428A-2F09-43C6-B7CC-407FB70B6148}"/>
              </a:ext>
            </a:extLst>
          </p:cNvPr>
          <p:cNvSpPr>
            <a:spLocks noGrp="1"/>
          </p:cNvSpPr>
          <p:nvPr>
            <p:ph type="sldNum" sz="quarter" idx="12"/>
          </p:nvPr>
        </p:nvSpPr>
        <p:spPr/>
        <p:txBody>
          <a:bodyPr/>
          <a:lstStyle/>
          <a:p>
            <a:fld id="{D17B8275-806A-4A5E-8F75-C957AD850D33}" type="slidenum">
              <a:rPr lang="en-US" smtClean="0"/>
              <a:t>18</a:t>
            </a:fld>
            <a:endParaRPr lang="en-US" dirty="0"/>
          </a:p>
        </p:txBody>
      </p:sp>
      <p:sp>
        <p:nvSpPr>
          <p:cNvPr id="7" name="Title 1">
            <a:extLst>
              <a:ext uri="{FF2B5EF4-FFF2-40B4-BE49-F238E27FC236}">
                <a16:creationId xmlns:a16="http://schemas.microsoft.com/office/drawing/2014/main" id="{220018EB-5690-4284-BF21-3C128041B908}"/>
              </a:ext>
            </a:extLst>
          </p:cNvPr>
          <p:cNvSpPr>
            <a:spLocks noGrp="1"/>
          </p:cNvSpPr>
          <p:nvPr>
            <p:ph type="title"/>
          </p:nvPr>
        </p:nvSpPr>
        <p:spPr>
          <a:xfrm>
            <a:off x="838200" y="669794"/>
            <a:ext cx="7072683" cy="1325563"/>
          </a:xfrm>
        </p:spPr>
        <p:txBody>
          <a:bodyPr rIns="274320"/>
          <a:lstStyle/>
          <a:p>
            <a:pPr algn="r"/>
            <a:r>
              <a:rPr lang="en-US" b="1" dirty="0">
                <a:solidFill>
                  <a:schemeClr val="accent4"/>
                </a:solidFill>
              </a:rPr>
              <a:t>Step 4: </a:t>
            </a:r>
            <a:r>
              <a:rPr lang="en-US" dirty="0">
                <a:solidFill>
                  <a:schemeClr val="accent4"/>
                </a:solidFill>
              </a:rPr>
              <a:t>Calculate </a:t>
            </a:r>
            <a:r>
              <a:rPr lang="en-US" dirty="0" smtClean="0">
                <a:solidFill>
                  <a:schemeClr val="accent4"/>
                </a:solidFill>
              </a:rPr>
              <a:t>Savings</a:t>
            </a:r>
            <a:endParaRPr lang="en-US" dirty="0">
              <a:solidFill>
                <a:schemeClr val="accent4"/>
              </a:solidFill>
            </a:endParaRPr>
          </a:p>
        </p:txBody>
      </p:sp>
      <p:sp>
        <p:nvSpPr>
          <p:cNvPr id="8" name="Rectangle 7">
            <a:extLst>
              <a:ext uri="{FF2B5EF4-FFF2-40B4-BE49-F238E27FC236}">
                <a16:creationId xmlns:a16="http://schemas.microsoft.com/office/drawing/2014/main" id="{554EC2BF-214A-4ACC-8FAA-69552C8BDA7E}"/>
              </a:ext>
            </a:extLst>
          </p:cNvPr>
          <p:cNvSpPr/>
          <p:nvPr/>
        </p:nvSpPr>
        <p:spPr>
          <a:xfrm rot="10800000">
            <a:off x="1328821" y="4915830"/>
            <a:ext cx="8873488" cy="273425"/>
          </a:xfrm>
          <a:prstGeom prst="rect">
            <a:avLst/>
          </a:prstGeom>
          <a:gradFill flip="none" rotWithShape="1">
            <a:gsLst>
              <a:gs pos="28000">
                <a:schemeClr val="accent4"/>
              </a:gs>
              <a:gs pos="52000">
                <a:schemeClr val="accent5">
                  <a:lumMod val="40000"/>
                  <a:lumOff val="60000"/>
                </a:schemeClr>
              </a:gs>
              <a:gs pos="100000">
                <a:schemeClr val="accent5">
                  <a:lumMod val="40000"/>
                  <a:lumOff val="60000"/>
                </a:schemeClr>
              </a:gs>
              <a:gs pos="78000">
                <a:schemeClr val="accent5">
                  <a:lumMod val="40000"/>
                  <a:lumOff val="60000"/>
                </a:schemeClr>
              </a:gs>
              <a:gs pos="0">
                <a:schemeClr val="accent5">
                  <a:lumMod val="40000"/>
                  <a:lumOff val="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val 8">
            <a:extLst>
              <a:ext uri="{FF2B5EF4-FFF2-40B4-BE49-F238E27FC236}">
                <a16:creationId xmlns:a16="http://schemas.microsoft.com/office/drawing/2014/main" id="{4948AB47-0511-47D8-94DF-DCECC8A17BBC}"/>
              </a:ext>
            </a:extLst>
          </p:cNvPr>
          <p:cNvSpPr/>
          <p:nvPr/>
        </p:nvSpPr>
        <p:spPr>
          <a:xfrm>
            <a:off x="963061" y="4698285"/>
            <a:ext cx="731520" cy="731520"/>
          </a:xfrm>
          <a:prstGeom prst="ellipse">
            <a:avLst/>
          </a:prstGeom>
          <a:solidFill>
            <a:schemeClr val="accent5">
              <a:lumMod val="40000"/>
              <a:lumOff val="60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1</a:t>
            </a:r>
          </a:p>
        </p:txBody>
      </p:sp>
      <p:sp>
        <p:nvSpPr>
          <p:cNvPr id="10" name="Oval 9">
            <a:extLst>
              <a:ext uri="{FF2B5EF4-FFF2-40B4-BE49-F238E27FC236}">
                <a16:creationId xmlns:a16="http://schemas.microsoft.com/office/drawing/2014/main" id="{FA551F16-B758-4C3D-8F91-254A7D1E9803}"/>
              </a:ext>
            </a:extLst>
          </p:cNvPr>
          <p:cNvSpPr/>
          <p:nvPr/>
        </p:nvSpPr>
        <p:spPr>
          <a:xfrm>
            <a:off x="9765899" y="4700450"/>
            <a:ext cx="731520" cy="731520"/>
          </a:xfrm>
          <a:prstGeom prst="ellipse">
            <a:avLst/>
          </a:prstGeom>
          <a:solidFill>
            <a:schemeClr val="accent5">
              <a:lumMod val="40000"/>
              <a:lumOff val="60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5</a:t>
            </a:r>
          </a:p>
        </p:txBody>
      </p:sp>
      <p:sp>
        <p:nvSpPr>
          <p:cNvPr id="11" name="Oval 10">
            <a:extLst>
              <a:ext uri="{FF2B5EF4-FFF2-40B4-BE49-F238E27FC236}">
                <a16:creationId xmlns:a16="http://schemas.microsoft.com/office/drawing/2014/main" id="{838802F6-886C-4D43-8C25-AA2E345FC23D}"/>
              </a:ext>
            </a:extLst>
          </p:cNvPr>
          <p:cNvSpPr/>
          <p:nvPr/>
        </p:nvSpPr>
        <p:spPr>
          <a:xfrm>
            <a:off x="3163771" y="4698285"/>
            <a:ext cx="731520" cy="731520"/>
          </a:xfrm>
          <a:prstGeom prst="ellipse">
            <a:avLst/>
          </a:prstGeom>
          <a:solidFill>
            <a:schemeClr val="accent5">
              <a:lumMod val="40000"/>
              <a:lumOff val="60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2</a:t>
            </a:r>
            <a:endParaRPr lang="en-US" sz="2000" b="1" dirty="0"/>
          </a:p>
        </p:txBody>
      </p:sp>
      <p:sp>
        <p:nvSpPr>
          <p:cNvPr id="12" name="Oval 11">
            <a:extLst>
              <a:ext uri="{FF2B5EF4-FFF2-40B4-BE49-F238E27FC236}">
                <a16:creationId xmlns:a16="http://schemas.microsoft.com/office/drawing/2014/main" id="{39EAA897-CF50-4EAE-BF21-D656B0FB4A43}"/>
              </a:ext>
            </a:extLst>
          </p:cNvPr>
          <p:cNvSpPr/>
          <p:nvPr/>
        </p:nvSpPr>
        <p:spPr>
          <a:xfrm>
            <a:off x="5364481" y="4698285"/>
            <a:ext cx="731520" cy="731520"/>
          </a:xfrm>
          <a:prstGeom prst="ellipse">
            <a:avLst/>
          </a:prstGeom>
          <a:solidFill>
            <a:schemeClr val="accent5">
              <a:lumMod val="40000"/>
              <a:lumOff val="60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3</a:t>
            </a:r>
          </a:p>
        </p:txBody>
      </p:sp>
      <p:sp>
        <p:nvSpPr>
          <p:cNvPr id="13" name="Oval 12">
            <a:extLst>
              <a:ext uri="{FF2B5EF4-FFF2-40B4-BE49-F238E27FC236}">
                <a16:creationId xmlns:a16="http://schemas.microsoft.com/office/drawing/2014/main" id="{9111701E-C94B-4952-876C-6FA18A545815}"/>
              </a:ext>
            </a:extLst>
          </p:cNvPr>
          <p:cNvSpPr/>
          <p:nvPr/>
        </p:nvSpPr>
        <p:spPr>
          <a:xfrm>
            <a:off x="7565191" y="4698285"/>
            <a:ext cx="731520" cy="731520"/>
          </a:xfrm>
          <a:prstGeom prst="ellipse">
            <a:avLst/>
          </a:prstGeom>
          <a:solidFill>
            <a:schemeClr val="accent4"/>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4</a:t>
            </a:r>
          </a:p>
        </p:txBody>
      </p:sp>
      <p:sp>
        <p:nvSpPr>
          <p:cNvPr id="14" name="TextBox 13">
            <a:extLst>
              <a:ext uri="{FF2B5EF4-FFF2-40B4-BE49-F238E27FC236}">
                <a16:creationId xmlns:a16="http://schemas.microsoft.com/office/drawing/2014/main" id="{317A5226-7EF7-476A-A7C6-842D6F0E2FB3}"/>
              </a:ext>
            </a:extLst>
          </p:cNvPr>
          <p:cNvSpPr txBox="1"/>
          <p:nvPr/>
        </p:nvSpPr>
        <p:spPr>
          <a:xfrm>
            <a:off x="1328821" y="2682298"/>
            <a:ext cx="2089266" cy="1015663"/>
          </a:xfrm>
          <a:prstGeom prst="rect">
            <a:avLst/>
          </a:prstGeom>
          <a:noFill/>
        </p:spPr>
        <p:txBody>
          <a:bodyPr wrap="square" lIns="182880" rtlCol="0">
            <a:spAutoFit/>
          </a:bodyPr>
          <a:lstStyle>
            <a:defPPr>
              <a:defRPr lang="en-US"/>
            </a:defPPr>
            <a:lvl1pPr>
              <a:defRPr sz="2000" b="1">
                <a:solidFill>
                  <a:schemeClr val="accent5">
                    <a:lumMod val="20000"/>
                    <a:lumOff val="80000"/>
                  </a:schemeClr>
                </a:solidFill>
              </a:defRPr>
            </a:lvl1pPr>
          </a:lstStyle>
          <a:p>
            <a:r>
              <a:rPr lang="en-US" dirty="0"/>
              <a:t>Step 1 </a:t>
            </a:r>
            <a:r>
              <a:rPr lang="en-US" b="0" dirty="0"/>
              <a:t>Characterize the Market </a:t>
            </a:r>
          </a:p>
        </p:txBody>
      </p:sp>
      <p:cxnSp>
        <p:nvCxnSpPr>
          <p:cNvPr id="15" name="Straight Connector 14">
            <a:extLst>
              <a:ext uri="{FF2B5EF4-FFF2-40B4-BE49-F238E27FC236}">
                <a16:creationId xmlns:a16="http://schemas.microsoft.com/office/drawing/2014/main" id="{D1F6C73E-62CC-4A39-94D5-FBA962FDA200}"/>
              </a:ext>
            </a:extLst>
          </p:cNvPr>
          <p:cNvCxnSpPr>
            <a:cxnSpLocks/>
            <a:stCxn id="9" idx="0"/>
            <a:endCxn id="14" idx="1"/>
          </p:cNvCxnSpPr>
          <p:nvPr/>
        </p:nvCxnSpPr>
        <p:spPr>
          <a:xfrm flipV="1">
            <a:off x="1328821" y="3190130"/>
            <a:ext cx="0" cy="1508155"/>
          </a:xfrm>
          <a:prstGeom prst="line">
            <a:avLst/>
          </a:prstGeom>
          <a:ln w="28575">
            <a:solidFill>
              <a:schemeClr val="accent5">
                <a:lumMod val="60000"/>
                <a:lumOff val="4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EE6E640B-1A66-498C-A787-1BCF9DA09664}"/>
              </a:ext>
            </a:extLst>
          </p:cNvPr>
          <p:cNvSpPr txBox="1"/>
          <p:nvPr/>
        </p:nvSpPr>
        <p:spPr>
          <a:xfrm>
            <a:off x="3533584" y="2374521"/>
            <a:ext cx="1773382" cy="1323439"/>
          </a:xfrm>
          <a:prstGeom prst="rect">
            <a:avLst/>
          </a:prstGeom>
          <a:noFill/>
        </p:spPr>
        <p:txBody>
          <a:bodyPr wrap="square" lIns="182880" rtlCol="0">
            <a:spAutoFit/>
          </a:bodyPr>
          <a:lstStyle/>
          <a:p>
            <a:r>
              <a:rPr lang="en-US" sz="2000" b="1" dirty="0">
                <a:solidFill>
                  <a:schemeClr val="accent5">
                    <a:lumMod val="20000"/>
                    <a:lumOff val="80000"/>
                  </a:schemeClr>
                </a:solidFill>
              </a:rPr>
              <a:t>Step 2 </a:t>
            </a:r>
            <a:r>
              <a:rPr lang="en-US" sz="2000" dirty="0">
                <a:solidFill>
                  <a:schemeClr val="accent5">
                    <a:lumMod val="20000"/>
                    <a:lumOff val="80000"/>
                  </a:schemeClr>
                </a:solidFill>
              </a:rPr>
              <a:t>Develop the </a:t>
            </a:r>
            <a:r>
              <a:rPr lang="en-US" sz="2000" dirty="0" smtClean="0">
                <a:solidFill>
                  <a:schemeClr val="accent5">
                    <a:lumMod val="20000"/>
                    <a:lumOff val="80000"/>
                  </a:schemeClr>
                </a:solidFill>
              </a:rPr>
              <a:t>Modeling Methodology</a:t>
            </a:r>
            <a:endParaRPr lang="en-US" sz="2000" dirty="0">
              <a:solidFill>
                <a:schemeClr val="accent5">
                  <a:lumMod val="20000"/>
                  <a:lumOff val="80000"/>
                </a:schemeClr>
              </a:solidFill>
            </a:endParaRPr>
          </a:p>
        </p:txBody>
      </p:sp>
      <p:cxnSp>
        <p:nvCxnSpPr>
          <p:cNvPr id="17" name="Straight Connector 16">
            <a:extLst>
              <a:ext uri="{FF2B5EF4-FFF2-40B4-BE49-F238E27FC236}">
                <a16:creationId xmlns:a16="http://schemas.microsoft.com/office/drawing/2014/main" id="{66C669EE-E5B8-4EED-AD4B-B1AA6747777A}"/>
              </a:ext>
            </a:extLst>
          </p:cNvPr>
          <p:cNvCxnSpPr>
            <a:cxnSpLocks/>
            <a:stCxn id="16" idx="1"/>
            <a:endCxn id="11" idx="0"/>
          </p:cNvCxnSpPr>
          <p:nvPr/>
        </p:nvCxnSpPr>
        <p:spPr>
          <a:xfrm flipH="1">
            <a:off x="3529531" y="3036241"/>
            <a:ext cx="4053" cy="1662044"/>
          </a:xfrm>
          <a:prstGeom prst="line">
            <a:avLst/>
          </a:prstGeom>
          <a:ln w="28575">
            <a:solidFill>
              <a:schemeClr val="accent5">
                <a:lumMod val="60000"/>
                <a:lumOff val="4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F886F49B-A4E1-49BE-BB73-2119FA4797E2}"/>
              </a:ext>
            </a:extLst>
          </p:cNvPr>
          <p:cNvSpPr txBox="1"/>
          <p:nvPr/>
        </p:nvSpPr>
        <p:spPr>
          <a:xfrm>
            <a:off x="5714226" y="2811612"/>
            <a:ext cx="1850965" cy="707886"/>
          </a:xfrm>
          <a:prstGeom prst="rect">
            <a:avLst/>
          </a:prstGeom>
          <a:noFill/>
        </p:spPr>
        <p:txBody>
          <a:bodyPr wrap="square" lIns="182880" rtlCol="0">
            <a:spAutoFit/>
          </a:bodyPr>
          <a:lstStyle>
            <a:defPPr>
              <a:defRPr lang="en-US"/>
            </a:defPPr>
            <a:lvl1pPr>
              <a:defRPr sz="2000" b="1">
                <a:solidFill>
                  <a:schemeClr val="accent5">
                    <a:lumMod val="20000"/>
                    <a:lumOff val="80000"/>
                  </a:schemeClr>
                </a:solidFill>
              </a:defRPr>
            </a:lvl1pPr>
          </a:lstStyle>
          <a:p>
            <a:r>
              <a:rPr lang="en-US" dirty="0"/>
              <a:t>Step 3 </a:t>
            </a:r>
            <a:r>
              <a:rPr lang="en-US" b="0" dirty="0"/>
              <a:t>Collect Data</a:t>
            </a:r>
          </a:p>
        </p:txBody>
      </p:sp>
      <p:cxnSp>
        <p:nvCxnSpPr>
          <p:cNvPr id="19" name="Straight Connector 18">
            <a:extLst>
              <a:ext uri="{FF2B5EF4-FFF2-40B4-BE49-F238E27FC236}">
                <a16:creationId xmlns:a16="http://schemas.microsoft.com/office/drawing/2014/main" id="{7635E162-A525-4D24-B05F-423180F65306}"/>
              </a:ext>
            </a:extLst>
          </p:cNvPr>
          <p:cNvCxnSpPr>
            <a:cxnSpLocks/>
            <a:stCxn id="12" idx="0"/>
            <a:endCxn id="18" idx="1"/>
          </p:cNvCxnSpPr>
          <p:nvPr/>
        </p:nvCxnSpPr>
        <p:spPr>
          <a:xfrm flipH="1" flipV="1">
            <a:off x="5714226" y="3165555"/>
            <a:ext cx="16015" cy="1532730"/>
          </a:xfrm>
          <a:prstGeom prst="line">
            <a:avLst/>
          </a:prstGeom>
          <a:ln w="28575">
            <a:solidFill>
              <a:schemeClr val="accent5">
                <a:lumMod val="60000"/>
                <a:lumOff val="4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0C10241B-4B40-40E8-B7F3-4C97CC107317}"/>
              </a:ext>
            </a:extLst>
          </p:cNvPr>
          <p:cNvCxnSpPr>
            <a:cxnSpLocks/>
            <a:stCxn id="7" idx="3"/>
            <a:endCxn id="13" idx="0"/>
          </p:cNvCxnSpPr>
          <p:nvPr/>
        </p:nvCxnSpPr>
        <p:spPr>
          <a:xfrm>
            <a:off x="7910883" y="1332576"/>
            <a:ext cx="20068" cy="3365709"/>
          </a:xfrm>
          <a:prstGeom prst="line">
            <a:avLst/>
          </a:prstGeom>
          <a:ln w="28575">
            <a:solidFill>
              <a:schemeClr val="accent5">
                <a:lumMod val="60000"/>
                <a:lumOff val="40000"/>
              </a:schemeClr>
            </a:solidFill>
            <a:prstDash val="sysDot"/>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EE742D59-5A88-4785-BCEE-A961AEB047B1}"/>
              </a:ext>
            </a:extLst>
          </p:cNvPr>
          <p:cNvSpPr txBox="1"/>
          <p:nvPr/>
        </p:nvSpPr>
        <p:spPr>
          <a:xfrm>
            <a:off x="10116414" y="2066745"/>
            <a:ext cx="1709826" cy="2246769"/>
          </a:xfrm>
          <a:prstGeom prst="rect">
            <a:avLst/>
          </a:prstGeom>
          <a:noFill/>
        </p:spPr>
        <p:txBody>
          <a:bodyPr wrap="square" lIns="182880" rIns="182880" rtlCol="0">
            <a:spAutoFit/>
          </a:bodyPr>
          <a:lstStyle/>
          <a:p>
            <a:r>
              <a:rPr lang="en-US" sz="2000" b="1" dirty="0">
                <a:solidFill>
                  <a:schemeClr val="accent5">
                    <a:lumMod val="20000"/>
                    <a:lumOff val="80000"/>
                  </a:schemeClr>
                </a:solidFill>
              </a:rPr>
              <a:t>Step 5  </a:t>
            </a:r>
            <a:r>
              <a:rPr lang="en-US" sz="2000" dirty="0">
                <a:solidFill>
                  <a:schemeClr val="accent5">
                    <a:lumMod val="20000"/>
                    <a:lumOff val="80000"/>
                  </a:schemeClr>
                </a:solidFill>
              </a:rPr>
              <a:t>Conduct Ongoing Research and Update the Market Model</a:t>
            </a:r>
          </a:p>
        </p:txBody>
      </p:sp>
      <p:cxnSp>
        <p:nvCxnSpPr>
          <p:cNvPr id="23" name="Straight Connector 22">
            <a:extLst>
              <a:ext uri="{FF2B5EF4-FFF2-40B4-BE49-F238E27FC236}">
                <a16:creationId xmlns:a16="http://schemas.microsoft.com/office/drawing/2014/main" id="{EE1960A2-3B1D-4E4E-BB4F-D0B45FF52B77}"/>
              </a:ext>
            </a:extLst>
          </p:cNvPr>
          <p:cNvCxnSpPr>
            <a:cxnSpLocks/>
            <a:stCxn id="10" idx="0"/>
            <a:endCxn id="22" idx="1"/>
          </p:cNvCxnSpPr>
          <p:nvPr/>
        </p:nvCxnSpPr>
        <p:spPr>
          <a:xfrm flipH="1" flipV="1">
            <a:off x="10116414" y="3190130"/>
            <a:ext cx="15245" cy="1510320"/>
          </a:xfrm>
          <a:prstGeom prst="line">
            <a:avLst/>
          </a:prstGeom>
          <a:ln w="28575">
            <a:solidFill>
              <a:schemeClr val="accent5">
                <a:lumMod val="60000"/>
                <a:lumOff val="40000"/>
              </a:schemeClr>
            </a:solidFill>
            <a:prstDash val="sysDot"/>
          </a:ln>
        </p:spPr>
        <p:style>
          <a:lnRef idx="1">
            <a:schemeClr val="accent1"/>
          </a:lnRef>
          <a:fillRef idx="0">
            <a:schemeClr val="accent1"/>
          </a:fillRef>
          <a:effectRef idx="0">
            <a:schemeClr val="accent1"/>
          </a:effectRef>
          <a:fontRef idx="minor">
            <a:schemeClr val="tx1"/>
          </a:fontRef>
        </p:style>
      </p:cxnSp>
      <p:sp>
        <p:nvSpPr>
          <p:cNvPr id="24" name="Rectangle 23">
            <a:extLst>
              <a:ext uri="{FF2B5EF4-FFF2-40B4-BE49-F238E27FC236}">
                <a16:creationId xmlns:a16="http://schemas.microsoft.com/office/drawing/2014/main" id="{F06F7310-0435-4DD2-A0AE-47D1C1A69B92}"/>
              </a:ext>
            </a:extLst>
          </p:cNvPr>
          <p:cNvSpPr/>
          <p:nvPr/>
        </p:nvSpPr>
        <p:spPr>
          <a:xfrm>
            <a:off x="0" y="0"/>
            <a:ext cx="12192000" cy="136525"/>
          </a:xfrm>
          <a:prstGeom prst="rect">
            <a:avLst/>
          </a:prstGeom>
          <a:solidFill>
            <a:srgbClr val="1CBE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AC311A6F-DAC9-4BC3-A578-2A2D2B970E52}"/>
              </a:ext>
            </a:extLst>
          </p:cNvPr>
          <p:cNvSpPr/>
          <p:nvPr/>
        </p:nvSpPr>
        <p:spPr>
          <a:xfrm>
            <a:off x="4239491" y="0"/>
            <a:ext cx="3713018" cy="543877"/>
          </a:xfrm>
          <a:prstGeom prst="rect">
            <a:avLst/>
          </a:prstGeom>
          <a:solidFill>
            <a:srgbClr val="1CBE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2 | Be Consistent in Methods</a:t>
            </a:r>
          </a:p>
        </p:txBody>
      </p:sp>
    </p:spTree>
    <p:extLst>
      <p:ext uri="{BB962C8B-B14F-4D97-AF65-F5344CB8AC3E}">
        <p14:creationId xmlns:p14="http://schemas.microsoft.com/office/powerpoint/2010/main" val="13991888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B84379C-D086-4E0F-BF6B-163DAC92B11E}"/>
              </a:ext>
            </a:extLst>
          </p:cNvPr>
          <p:cNvSpPr>
            <a:spLocks noGrp="1"/>
          </p:cNvSpPr>
          <p:nvPr>
            <p:ph type="sldNum" sz="quarter" idx="12"/>
          </p:nvPr>
        </p:nvSpPr>
        <p:spPr/>
        <p:txBody>
          <a:bodyPr/>
          <a:lstStyle/>
          <a:p>
            <a:fld id="{D17B8275-806A-4A5E-8F75-C957AD850D33}" type="slidenum">
              <a:rPr lang="en-US" smtClean="0"/>
              <a:t>19</a:t>
            </a:fld>
            <a:endParaRPr lang="en-US" dirty="0"/>
          </a:p>
        </p:txBody>
      </p:sp>
      <p:sp>
        <p:nvSpPr>
          <p:cNvPr id="8" name="Title 1">
            <a:extLst>
              <a:ext uri="{FF2B5EF4-FFF2-40B4-BE49-F238E27FC236}">
                <a16:creationId xmlns:a16="http://schemas.microsoft.com/office/drawing/2014/main" id="{AA99537B-8670-4391-9323-21FDA86E0924}"/>
              </a:ext>
            </a:extLst>
          </p:cNvPr>
          <p:cNvSpPr>
            <a:spLocks noGrp="1"/>
          </p:cNvSpPr>
          <p:nvPr>
            <p:ph type="title"/>
          </p:nvPr>
        </p:nvSpPr>
        <p:spPr>
          <a:xfrm>
            <a:off x="828675" y="669794"/>
            <a:ext cx="9287739" cy="1325563"/>
          </a:xfrm>
        </p:spPr>
        <p:txBody>
          <a:bodyPr rIns="274320"/>
          <a:lstStyle/>
          <a:p>
            <a:pPr algn="r"/>
            <a:r>
              <a:rPr lang="en-US" b="1" dirty="0">
                <a:solidFill>
                  <a:schemeClr val="tx2"/>
                </a:solidFill>
              </a:rPr>
              <a:t>Step 5: </a:t>
            </a:r>
            <a:r>
              <a:rPr lang="en-US" dirty="0">
                <a:solidFill>
                  <a:schemeClr val="tx2"/>
                </a:solidFill>
              </a:rPr>
              <a:t>Conduct Ongoing Research and Update the Market Model</a:t>
            </a:r>
          </a:p>
        </p:txBody>
      </p:sp>
      <p:sp>
        <p:nvSpPr>
          <p:cNvPr id="9" name="Rectangle 8">
            <a:extLst>
              <a:ext uri="{FF2B5EF4-FFF2-40B4-BE49-F238E27FC236}">
                <a16:creationId xmlns:a16="http://schemas.microsoft.com/office/drawing/2014/main" id="{C1E4AC98-226E-45B9-82A1-3A311A18B12A}"/>
              </a:ext>
            </a:extLst>
          </p:cNvPr>
          <p:cNvSpPr/>
          <p:nvPr/>
        </p:nvSpPr>
        <p:spPr>
          <a:xfrm rot="10800000">
            <a:off x="1328821" y="4915830"/>
            <a:ext cx="8873488" cy="273425"/>
          </a:xfrm>
          <a:prstGeom prst="rect">
            <a:avLst/>
          </a:prstGeom>
          <a:gradFill flip="none" rotWithShape="1">
            <a:gsLst>
              <a:gs pos="28000">
                <a:schemeClr val="accent5">
                  <a:lumMod val="40000"/>
                  <a:lumOff val="60000"/>
                </a:schemeClr>
              </a:gs>
              <a:gs pos="52000">
                <a:schemeClr val="accent5">
                  <a:lumMod val="40000"/>
                  <a:lumOff val="60000"/>
                </a:schemeClr>
              </a:gs>
              <a:gs pos="100000">
                <a:schemeClr val="accent5">
                  <a:lumMod val="40000"/>
                  <a:lumOff val="60000"/>
                </a:schemeClr>
              </a:gs>
              <a:gs pos="78000">
                <a:schemeClr val="accent5">
                  <a:lumMod val="40000"/>
                  <a:lumOff val="60000"/>
                </a:schemeClr>
              </a:gs>
              <a:gs pos="0">
                <a:schemeClr val="accent5"/>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a:extLst>
              <a:ext uri="{FF2B5EF4-FFF2-40B4-BE49-F238E27FC236}">
                <a16:creationId xmlns:a16="http://schemas.microsoft.com/office/drawing/2014/main" id="{23F79CAC-B0E5-4793-BB8F-A45157DFA15A}"/>
              </a:ext>
            </a:extLst>
          </p:cNvPr>
          <p:cNvSpPr/>
          <p:nvPr/>
        </p:nvSpPr>
        <p:spPr>
          <a:xfrm>
            <a:off x="963061" y="4698285"/>
            <a:ext cx="731520" cy="731520"/>
          </a:xfrm>
          <a:prstGeom prst="ellipse">
            <a:avLst/>
          </a:prstGeom>
          <a:solidFill>
            <a:schemeClr val="accent5">
              <a:lumMod val="40000"/>
              <a:lumOff val="60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1</a:t>
            </a:r>
          </a:p>
        </p:txBody>
      </p:sp>
      <p:sp>
        <p:nvSpPr>
          <p:cNvPr id="11" name="Oval 10">
            <a:extLst>
              <a:ext uri="{FF2B5EF4-FFF2-40B4-BE49-F238E27FC236}">
                <a16:creationId xmlns:a16="http://schemas.microsoft.com/office/drawing/2014/main" id="{878CEDC4-9ECE-42ED-B1EC-4248BFA791F2}"/>
              </a:ext>
            </a:extLst>
          </p:cNvPr>
          <p:cNvSpPr/>
          <p:nvPr/>
        </p:nvSpPr>
        <p:spPr>
          <a:xfrm>
            <a:off x="9765899" y="4700450"/>
            <a:ext cx="731520" cy="731520"/>
          </a:xfrm>
          <a:prstGeom prst="ellipse">
            <a:avLst/>
          </a:prstGeom>
          <a:solidFill>
            <a:schemeClr val="tx2"/>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5</a:t>
            </a:r>
          </a:p>
        </p:txBody>
      </p:sp>
      <p:sp>
        <p:nvSpPr>
          <p:cNvPr id="12" name="Oval 11">
            <a:extLst>
              <a:ext uri="{FF2B5EF4-FFF2-40B4-BE49-F238E27FC236}">
                <a16:creationId xmlns:a16="http://schemas.microsoft.com/office/drawing/2014/main" id="{810A65B5-8D89-43E5-AB94-977E4D7CA989}"/>
              </a:ext>
            </a:extLst>
          </p:cNvPr>
          <p:cNvSpPr/>
          <p:nvPr/>
        </p:nvSpPr>
        <p:spPr>
          <a:xfrm>
            <a:off x="3163771" y="4698285"/>
            <a:ext cx="731520" cy="731520"/>
          </a:xfrm>
          <a:prstGeom prst="ellipse">
            <a:avLst/>
          </a:prstGeom>
          <a:solidFill>
            <a:schemeClr val="accent5">
              <a:lumMod val="40000"/>
              <a:lumOff val="60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2</a:t>
            </a:r>
            <a:endParaRPr lang="en-US" sz="2000" b="1" dirty="0"/>
          </a:p>
        </p:txBody>
      </p:sp>
      <p:sp>
        <p:nvSpPr>
          <p:cNvPr id="13" name="Oval 12">
            <a:extLst>
              <a:ext uri="{FF2B5EF4-FFF2-40B4-BE49-F238E27FC236}">
                <a16:creationId xmlns:a16="http://schemas.microsoft.com/office/drawing/2014/main" id="{F61CC50E-7E49-4113-A11F-1E672E397B8C}"/>
              </a:ext>
            </a:extLst>
          </p:cNvPr>
          <p:cNvSpPr/>
          <p:nvPr/>
        </p:nvSpPr>
        <p:spPr>
          <a:xfrm>
            <a:off x="5364481" y="4698285"/>
            <a:ext cx="731520" cy="731520"/>
          </a:xfrm>
          <a:prstGeom prst="ellipse">
            <a:avLst/>
          </a:prstGeom>
          <a:solidFill>
            <a:schemeClr val="accent5">
              <a:lumMod val="40000"/>
              <a:lumOff val="60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3</a:t>
            </a:r>
          </a:p>
        </p:txBody>
      </p:sp>
      <p:sp>
        <p:nvSpPr>
          <p:cNvPr id="14" name="Oval 13">
            <a:extLst>
              <a:ext uri="{FF2B5EF4-FFF2-40B4-BE49-F238E27FC236}">
                <a16:creationId xmlns:a16="http://schemas.microsoft.com/office/drawing/2014/main" id="{7D656BAA-3624-41EA-969F-D61695212146}"/>
              </a:ext>
            </a:extLst>
          </p:cNvPr>
          <p:cNvSpPr/>
          <p:nvPr/>
        </p:nvSpPr>
        <p:spPr>
          <a:xfrm>
            <a:off x="7565191" y="4698285"/>
            <a:ext cx="731520" cy="731520"/>
          </a:xfrm>
          <a:prstGeom prst="ellipse">
            <a:avLst/>
          </a:prstGeom>
          <a:solidFill>
            <a:schemeClr val="accent5">
              <a:lumMod val="40000"/>
              <a:lumOff val="60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4</a:t>
            </a:r>
          </a:p>
        </p:txBody>
      </p:sp>
      <p:sp>
        <p:nvSpPr>
          <p:cNvPr id="15" name="TextBox 14">
            <a:extLst>
              <a:ext uri="{FF2B5EF4-FFF2-40B4-BE49-F238E27FC236}">
                <a16:creationId xmlns:a16="http://schemas.microsoft.com/office/drawing/2014/main" id="{270C4501-B24A-4631-A1CE-32B0E9338718}"/>
              </a:ext>
            </a:extLst>
          </p:cNvPr>
          <p:cNvSpPr txBox="1"/>
          <p:nvPr/>
        </p:nvSpPr>
        <p:spPr>
          <a:xfrm>
            <a:off x="1328821" y="2682298"/>
            <a:ext cx="2089266" cy="1015663"/>
          </a:xfrm>
          <a:prstGeom prst="rect">
            <a:avLst/>
          </a:prstGeom>
          <a:noFill/>
        </p:spPr>
        <p:txBody>
          <a:bodyPr wrap="square" lIns="182880" rtlCol="0">
            <a:spAutoFit/>
          </a:bodyPr>
          <a:lstStyle>
            <a:defPPr>
              <a:defRPr lang="en-US"/>
            </a:defPPr>
            <a:lvl1pPr>
              <a:defRPr sz="2000" b="1">
                <a:solidFill>
                  <a:schemeClr val="accent5">
                    <a:lumMod val="20000"/>
                    <a:lumOff val="80000"/>
                  </a:schemeClr>
                </a:solidFill>
              </a:defRPr>
            </a:lvl1pPr>
          </a:lstStyle>
          <a:p>
            <a:r>
              <a:rPr lang="en-US" dirty="0"/>
              <a:t>Step 1 </a:t>
            </a:r>
            <a:r>
              <a:rPr lang="en-US" b="0" dirty="0"/>
              <a:t>Characterize the Market </a:t>
            </a:r>
          </a:p>
        </p:txBody>
      </p:sp>
      <p:cxnSp>
        <p:nvCxnSpPr>
          <p:cNvPr id="16" name="Straight Connector 15">
            <a:extLst>
              <a:ext uri="{FF2B5EF4-FFF2-40B4-BE49-F238E27FC236}">
                <a16:creationId xmlns:a16="http://schemas.microsoft.com/office/drawing/2014/main" id="{4B318826-3B35-4789-9098-CF0EB11C8317}"/>
              </a:ext>
            </a:extLst>
          </p:cNvPr>
          <p:cNvCxnSpPr>
            <a:cxnSpLocks/>
            <a:stCxn id="10" idx="0"/>
            <a:endCxn id="15" idx="1"/>
          </p:cNvCxnSpPr>
          <p:nvPr/>
        </p:nvCxnSpPr>
        <p:spPr>
          <a:xfrm flipV="1">
            <a:off x="1328821" y="3190130"/>
            <a:ext cx="0" cy="1508155"/>
          </a:xfrm>
          <a:prstGeom prst="line">
            <a:avLst/>
          </a:prstGeom>
          <a:ln w="28575">
            <a:solidFill>
              <a:schemeClr val="accent5">
                <a:lumMod val="60000"/>
                <a:lumOff val="4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597B268A-C24D-473D-8316-67D7D3720321}"/>
              </a:ext>
            </a:extLst>
          </p:cNvPr>
          <p:cNvSpPr txBox="1"/>
          <p:nvPr/>
        </p:nvSpPr>
        <p:spPr>
          <a:xfrm>
            <a:off x="3533584" y="2374521"/>
            <a:ext cx="1773382" cy="1323439"/>
          </a:xfrm>
          <a:prstGeom prst="rect">
            <a:avLst/>
          </a:prstGeom>
          <a:noFill/>
        </p:spPr>
        <p:txBody>
          <a:bodyPr wrap="square" lIns="182880" rtlCol="0">
            <a:spAutoFit/>
          </a:bodyPr>
          <a:lstStyle/>
          <a:p>
            <a:r>
              <a:rPr lang="en-US" sz="2000" b="1" dirty="0">
                <a:solidFill>
                  <a:schemeClr val="accent5">
                    <a:lumMod val="20000"/>
                    <a:lumOff val="80000"/>
                  </a:schemeClr>
                </a:solidFill>
              </a:rPr>
              <a:t>Step 2 </a:t>
            </a:r>
            <a:r>
              <a:rPr lang="en-US" sz="2000" dirty="0">
                <a:solidFill>
                  <a:schemeClr val="accent5">
                    <a:lumMod val="20000"/>
                    <a:lumOff val="80000"/>
                  </a:schemeClr>
                </a:solidFill>
              </a:rPr>
              <a:t>Develop the </a:t>
            </a:r>
            <a:r>
              <a:rPr lang="en-US" sz="2000" dirty="0" smtClean="0">
                <a:solidFill>
                  <a:schemeClr val="accent5">
                    <a:lumMod val="20000"/>
                    <a:lumOff val="80000"/>
                  </a:schemeClr>
                </a:solidFill>
              </a:rPr>
              <a:t>Modeling Methodology</a:t>
            </a:r>
            <a:endParaRPr lang="en-US" sz="2000" dirty="0">
              <a:solidFill>
                <a:schemeClr val="accent5">
                  <a:lumMod val="20000"/>
                  <a:lumOff val="80000"/>
                </a:schemeClr>
              </a:solidFill>
            </a:endParaRPr>
          </a:p>
        </p:txBody>
      </p:sp>
      <p:cxnSp>
        <p:nvCxnSpPr>
          <p:cNvPr id="18" name="Straight Connector 17">
            <a:extLst>
              <a:ext uri="{FF2B5EF4-FFF2-40B4-BE49-F238E27FC236}">
                <a16:creationId xmlns:a16="http://schemas.microsoft.com/office/drawing/2014/main" id="{9A4DB65F-0669-4BA7-93F3-9DF7F09C3C28}"/>
              </a:ext>
            </a:extLst>
          </p:cNvPr>
          <p:cNvCxnSpPr>
            <a:cxnSpLocks/>
            <a:stCxn id="17" idx="1"/>
            <a:endCxn id="12" idx="0"/>
          </p:cNvCxnSpPr>
          <p:nvPr/>
        </p:nvCxnSpPr>
        <p:spPr>
          <a:xfrm flipH="1">
            <a:off x="3529531" y="3036241"/>
            <a:ext cx="4053" cy="1662044"/>
          </a:xfrm>
          <a:prstGeom prst="line">
            <a:avLst/>
          </a:prstGeom>
          <a:ln w="28575">
            <a:solidFill>
              <a:schemeClr val="accent5">
                <a:lumMod val="60000"/>
                <a:lumOff val="4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38F63D3E-4E8E-4A12-8507-3666082F08BF}"/>
              </a:ext>
            </a:extLst>
          </p:cNvPr>
          <p:cNvSpPr txBox="1"/>
          <p:nvPr/>
        </p:nvSpPr>
        <p:spPr>
          <a:xfrm>
            <a:off x="5714226" y="2811612"/>
            <a:ext cx="1850965" cy="707886"/>
          </a:xfrm>
          <a:prstGeom prst="rect">
            <a:avLst/>
          </a:prstGeom>
          <a:noFill/>
        </p:spPr>
        <p:txBody>
          <a:bodyPr wrap="square" lIns="182880" rtlCol="0">
            <a:spAutoFit/>
          </a:bodyPr>
          <a:lstStyle>
            <a:defPPr>
              <a:defRPr lang="en-US"/>
            </a:defPPr>
            <a:lvl1pPr>
              <a:defRPr sz="2000" b="1">
                <a:solidFill>
                  <a:schemeClr val="accent5">
                    <a:lumMod val="20000"/>
                    <a:lumOff val="80000"/>
                  </a:schemeClr>
                </a:solidFill>
              </a:defRPr>
            </a:lvl1pPr>
          </a:lstStyle>
          <a:p>
            <a:r>
              <a:rPr lang="en-US" dirty="0"/>
              <a:t>Step 3 </a:t>
            </a:r>
            <a:r>
              <a:rPr lang="en-US" b="0" dirty="0"/>
              <a:t>Collect Data</a:t>
            </a:r>
          </a:p>
        </p:txBody>
      </p:sp>
      <p:cxnSp>
        <p:nvCxnSpPr>
          <p:cNvPr id="20" name="Straight Connector 19">
            <a:extLst>
              <a:ext uri="{FF2B5EF4-FFF2-40B4-BE49-F238E27FC236}">
                <a16:creationId xmlns:a16="http://schemas.microsoft.com/office/drawing/2014/main" id="{29D7FADC-678C-4BFD-A6DA-6E705228F79D}"/>
              </a:ext>
            </a:extLst>
          </p:cNvPr>
          <p:cNvCxnSpPr>
            <a:cxnSpLocks/>
            <a:stCxn id="13" idx="0"/>
            <a:endCxn id="19" idx="1"/>
          </p:cNvCxnSpPr>
          <p:nvPr/>
        </p:nvCxnSpPr>
        <p:spPr>
          <a:xfrm flipH="1" flipV="1">
            <a:off x="5714226" y="3165555"/>
            <a:ext cx="16015" cy="1532730"/>
          </a:xfrm>
          <a:prstGeom prst="line">
            <a:avLst/>
          </a:prstGeom>
          <a:ln w="28575">
            <a:solidFill>
              <a:schemeClr val="accent5">
                <a:lumMod val="60000"/>
                <a:lumOff val="40000"/>
              </a:schemeClr>
            </a:solidFill>
            <a:prstDash val="sysDot"/>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C9C17758-F069-4602-8FBE-606B820B4967}"/>
              </a:ext>
            </a:extLst>
          </p:cNvPr>
          <p:cNvSpPr txBox="1"/>
          <p:nvPr/>
        </p:nvSpPr>
        <p:spPr>
          <a:xfrm>
            <a:off x="7910883" y="2528410"/>
            <a:ext cx="1773382" cy="1015663"/>
          </a:xfrm>
          <a:prstGeom prst="rect">
            <a:avLst/>
          </a:prstGeom>
          <a:noFill/>
        </p:spPr>
        <p:txBody>
          <a:bodyPr wrap="square" lIns="182880" rtlCol="0">
            <a:spAutoFit/>
          </a:bodyPr>
          <a:lstStyle/>
          <a:p>
            <a:r>
              <a:rPr lang="en-US" sz="2000" b="1" dirty="0">
                <a:solidFill>
                  <a:schemeClr val="accent5">
                    <a:lumMod val="20000"/>
                    <a:lumOff val="80000"/>
                  </a:schemeClr>
                </a:solidFill>
              </a:rPr>
              <a:t>Step 4 </a:t>
            </a:r>
            <a:r>
              <a:rPr lang="en-US" sz="2000" dirty="0">
                <a:solidFill>
                  <a:schemeClr val="accent5">
                    <a:lumMod val="20000"/>
                    <a:lumOff val="80000"/>
                  </a:schemeClr>
                </a:solidFill>
              </a:rPr>
              <a:t>Calculate </a:t>
            </a:r>
            <a:r>
              <a:rPr lang="en-US" sz="2000" dirty="0" smtClean="0">
                <a:solidFill>
                  <a:schemeClr val="accent5">
                    <a:lumMod val="20000"/>
                    <a:lumOff val="80000"/>
                  </a:schemeClr>
                </a:solidFill>
              </a:rPr>
              <a:t>Savings</a:t>
            </a:r>
            <a:endParaRPr lang="en-US" sz="2000" dirty="0">
              <a:solidFill>
                <a:schemeClr val="accent5">
                  <a:lumMod val="20000"/>
                  <a:lumOff val="80000"/>
                </a:schemeClr>
              </a:solidFill>
            </a:endParaRPr>
          </a:p>
        </p:txBody>
      </p:sp>
      <p:cxnSp>
        <p:nvCxnSpPr>
          <p:cNvPr id="22" name="Straight Connector 21">
            <a:extLst>
              <a:ext uri="{FF2B5EF4-FFF2-40B4-BE49-F238E27FC236}">
                <a16:creationId xmlns:a16="http://schemas.microsoft.com/office/drawing/2014/main" id="{2ACFAD35-EDFD-4248-A9F7-098555515CD6}"/>
              </a:ext>
            </a:extLst>
          </p:cNvPr>
          <p:cNvCxnSpPr>
            <a:cxnSpLocks/>
            <a:stCxn id="21" idx="1"/>
            <a:endCxn id="14" idx="0"/>
          </p:cNvCxnSpPr>
          <p:nvPr/>
        </p:nvCxnSpPr>
        <p:spPr>
          <a:xfrm>
            <a:off x="7910883" y="3036242"/>
            <a:ext cx="20068" cy="1662043"/>
          </a:xfrm>
          <a:prstGeom prst="line">
            <a:avLst/>
          </a:prstGeom>
          <a:ln w="28575">
            <a:solidFill>
              <a:schemeClr val="accent5">
                <a:lumMod val="60000"/>
                <a:lumOff val="4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B272F3E6-6C4B-4EBC-8E0D-677E16C41F70}"/>
              </a:ext>
            </a:extLst>
          </p:cNvPr>
          <p:cNvCxnSpPr>
            <a:cxnSpLocks/>
            <a:stCxn id="11" idx="0"/>
            <a:endCxn id="8" idx="3"/>
          </p:cNvCxnSpPr>
          <p:nvPr/>
        </p:nvCxnSpPr>
        <p:spPr>
          <a:xfrm flipH="1" flipV="1">
            <a:off x="10116414" y="1332576"/>
            <a:ext cx="15245" cy="3367874"/>
          </a:xfrm>
          <a:prstGeom prst="line">
            <a:avLst/>
          </a:prstGeom>
          <a:ln w="28575">
            <a:solidFill>
              <a:schemeClr val="accent5">
                <a:lumMod val="60000"/>
                <a:lumOff val="40000"/>
              </a:schemeClr>
            </a:solidFill>
            <a:prstDash val="sysDot"/>
          </a:ln>
        </p:spPr>
        <p:style>
          <a:lnRef idx="1">
            <a:schemeClr val="accent1"/>
          </a:lnRef>
          <a:fillRef idx="0">
            <a:schemeClr val="accent1"/>
          </a:fillRef>
          <a:effectRef idx="0">
            <a:schemeClr val="accent1"/>
          </a:effectRef>
          <a:fontRef idx="minor">
            <a:schemeClr val="tx1"/>
          </a:fontRef>
        </p:style>
      </p:cxnSp>
      <p:sp>
        <p:nvSpPr>
          <p:cNvPr id="25" name="Rectangle 24">
            <a:extLst>
              <a:ext uri="{FF2B5EF4-FFF2-40B4-BE49-F238E27FC236}">
                <a16:creationId xmlns:a16="http://schemas.microsoft.com/office/drawing/2014/main" id="{0FA25350-2D6B-4BB4-8F69-84E2507FAE93}"/>
              </a:ext>
            </a:extLst>
          </p:cNvPr>
          <p:cNvSpPr/>
          <p:nvPr/>
        </p:nvSpPr>
        <p:spPr>
          <a:xfrm>
            <a:off x="0" y="0"/>
            <a:ext cx="12192000" cy="136525"/>
          </a:xfrm>
          <a:prstGeom prst="rect">
            <a:avLst/>
          </a:prstGeom>
          <a:solidFill>
            <a:srgbClr val="1CBE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a:extLst>
              <a:ext uri="{FF2B5EF4-FFF2-40B4-BE49-F238E27FC236}">
                <a16:creationId xmlns:a16="http://schemas.microsoft.com/office/drawing/2014/main" id="{E32353E3-BC07-4A5F-9F9D-29799BEC66F6}"/>
              </a:ext>
            </a:extLst>
          </p:cNvPr>
          <p:cNvSpPr/>
          <p:nvPr/>
        </p:nvSpPr>
        <p:spPr>
          <a:xfrm>
            <a:off x="4239491" y="0"/>
            <a:ext cx="3713018" cy="543877"/>
          </a:xfrm>
          <a:prstGeom prst="rect">
            <a:avLst/>
          </a:prstGeom>
          <a:solidFill>
            <a:srgbClr val="1CBE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2 | Be Consistent in Methods</a:t>
            </a:r>
          </a:p>
        </p:txBody>
      </p:sp>
    </p:spTree>
    <p:extLst>
      <p:ext uri="{BB962C8B-B14F-4D97-AF65-F5344CB8AC3E}">
        <p14:creationId xmlns:p14="http://schemas.microsoft.com/office/powerpoint/2010/main" val="12041300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email">
            <a:extLst>
              <a:ext uri="{BEBA8EAE-BF5A-486C-A8C5-ECC9F3942E4B}">
                <a14:imgProps xmlns:a14="http://schemas.microsoft.com/office/drawing/2010/main">
                  <a14:imgLayer r:embed="rId4">
                    <a14:imgEffect>
                      <a14:backgroundRemoval t="10000" b="100000" l="7800" r="90000">
                        <a14:backgroundMark x1="52800" y1="97600" x2="52800" y2="97600"/>
                        <a14:backgroundMark x1="54100" y1="95200" x2="54100" y2="95200"/>
                        <a14:backgroundMark x1="55600" y1="74800" x2="55600" y2="74800"/>
                        <a14:backgroundMark x1="53900" y1="76500" x2="53900" y2="76500"/>
                        <a14:backgroundMark x1="53100" y1="78100" x2="53100" y2="78100"/>
                        <a14:backgroundMark x1="54400" y1="94600" x2="54400" y2="94600"/>
                        <a14:backgroundMark x1="54800" y1="93900" x2="54800" y2="93900"/>
                        <a14:backgroundMark x1="52600" y1="79400" x2="52600" y2="79400"/>
                      </a14:backgroundRemoval>
                    </a14:imgEffect>
                  </a14:imgLayer>
                </a14:imgProps>
              </a:ext>
              <a:ext uri="{28A0092B-C50C-407E-A947-70E740481C1C}">
                <a14:useLocalDpi xmlns:a14="http://schemas.microsoft.com/office/drawing/2010/main"/>
              </a:ext>
            </a:extLst>
          </a:blip>
          <a:stretch>
            <a:fillRect/>
          </a:stretch>
        </p:blipFill>
        <p:spPr>
          <a:xfrm>
            <a:off x="1219200" y="0"/>
            <a:ext cx="6858000" cy="6858000"/>
          </a:xfrm>
          <a:prstGeom prst="rect">
            <a:avLst/>
          </a:prstGeom>
        </p:spPr>
      </p:pic>
      <p:sp>
        <p:nvSpPr>
          <p:cNvPr id="4" name="Oval Callout 3"/>
          <p:cNvSpPr/>
          <p:nvPr/>
        </p:nvSpPr>
        <p:spPr>
          <a:xfrm>
            <a:off x="7132319" y="417576"/>
            <a:ext cx="2901697" cy="2910840"/>
          </a:xfrm>
          <a:prstGeom prst="wedgeEllipseCallout">
            <a:avLst>
              <a:gd name="adj1" fmla="val -45879"/>
              <a:gd name="adj2" fmla="val 4273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2"/>
                </a:solidFill>
              </a:rPr>
              <a:t>Org Name</a:t>
            </a:r>
          </a:p>
          <a:p>
            <a:pPr algn="ctr"/>
            <a:r>
              <a:rPr lang="en-US" sz="2400" dirty="0">
                <a:solidFill>
                  <a:schemeClr val="tx2"/>
                </a:solidFill>
              </a:rPr>
              <a:t>+</a:t>
            </a:r>
          </a:p>
          <a:p>
            <a:pPr algn="ctr"/>
            <a:r>
              <a:rPr lang="en-US" sz="2400" b="1" dirty="0">
                <a:solidFill>
                  <a:schemeClr val="tx2"/>
                </a:solidFill>
              </a:rPr>
              <a:t>Favorite </a:t>
            </a:r>
            <a:r>
              <a:rPr lang="en-US" sz="2400" b="1" dirty="0" smtClean="0">
                <a:solidFill>
                  <a:schemeClr val="tx2"/>
                </a:solidFill>
              </a:rPr>
              <a:t>summer Olympic event</a:t>
            </a:r>
            <a:endParaRPr lang="en-US" sz="2400" b="1" dirty="0">
              <a:solidFill>
                <a:schemeClr val="tx2"/>
              </a:solidFill>
            </a:endParaRPr>
          </a:p>
        </p:txBody>
      </p:sp>
    </p:spTree>
    <p:extLst>
      <p:ext uri="{BB962C8B-B14F-4D97-AF65-F5344CB8AC3E}">
        <p14:creationId xmlns:p14="http://schemas.microsoft.com/office/powerpoint/2010/main" val="17289765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11A7476-7826-411D-A9E2-D6ABAAD9D326}"/>
              </a:ext>
            </a:extLst>
          </p:cNvPr>
          <p:cNvPicPr>
            <a:picLocks noChangeAspect="1"/>
          </p:cNvPicPr>
          <p:nvPr/>
        </p:nvPicPr>
        <p:blipFill rotWithShape="1">
          <a:blip r:embed="rId3" cstate="email">
            <a:extLst>
              <a:ext uri="{BEBA8EAE-BF5A-486C-A8C5-ECC9F3942E4B}">
                <a14:imgProps xmlns:a14="http://schemas.microsoft.com/office/drawing/2010/main">
                  <a14:imgLayer r:embed="rId4">
                    <a14:imgEffect>
                      <a14:saturation sat="80000"/>
                    </a14:imgEffect>
                    <a14:imgEffect>
                      <a14:brightnessContrast contrast="-10000"/>
                    </a14:imgEffect>
                  </a14:imgLayer>
                </a14:imgProps>
              </a:ext>
              <a:ext uri="{28A0092B-C50C-407E-A947-70E740481C1C}">
                <a14:useLocalDpi xmlns:a14="http://schemas.microsoft.com/office/drawing/2010/main"/>
              </a:ext>
            </a:extLst>
          </a:blip>
          <a:srcRect/>
          <a:stretch/>
        </p:blipFill>
        <p:spPr>
          <a:xfrm flipH="1">
            <a:off x="0" y="0"/>
            <a:ext cx="12192000" cy="6858000"/>
          </a:xfrm>
          <a:prstGeom prst="rect">
            <a:avLst/>
          </a:prstGeom>
        </p:spPr>
      </p:pic>
      <p:sp>
        <p:nvSpPr>
          <p:cNvPr id="4" name="Slide Number Placeholder 3">
            <a:extLst>
              <a:ext uri="{FF2B5EF4-FFF2-40B4-BE49-F238E27FC236}">
                <a16:creationId xmlns:a16="http://schemas.microsoft.com/office/drawing/2014/main" id="{92522DE6-DD38-46FC-872B-E5A1E8E841FA}"/>
              </a:ext>
            </a:extLst>
          </p:cNvPr>
          <p:cNvSpPr>
            <a:spLocks noGrp="1"/>
          </p:cNvSpPr>
          <p:nvPr>
            <p:ph type="sldNum" sz="quarter" idx="12"/>
          </p:nvPr>
        </p:nvSpPr>
        <p:spPr/>
        <p:txBody>
          <a:bodyPr/>
          <a:lstStyle/>
          <a:p>
            <a:fld id="{D17B8275-806A-4A5E-8F75-C957AD850D33}" type="slidenum">
              <a:rPr lang="en-US" smtClean="0"/>
              <a:t>20</a:t>
            </a:fld>
            <a:endParaRPr lang="en-US" dirty="0"/>
          </a:p>
        </p:txBody>
      </p:sp>
      <p:sp>
        <p:nvSpPr>
          <p:cNvPr id="6" name="Title 1">
            <a:extLst>
              <a:ext uri="{FF2B5EF4-FFF2-40B4-BE49-F238E27FC236}">
                <a16:creationId xmlns:a16="http://schemas.microsoft.com/office/drawing/2014/main" id="{76628847-979D-47AA-88FF-BD7263D565DD}"/>
              </a:ext>
            </a:extLst>
          </p:cNvPr>
          <p:cNvSpPr txBox="1">
            <a:spLocks/>
          </p:cNvSpPr>
          <p:nvPr/>
        </p:nvSpPr>
        <p:spPr>
          <a:xfrm>
            <a:off x="0" y="411674"/>
            <a:ext cx="12192000" cy="1371211"/>
          </a:xfrm>
          <a:prstGeom prst="rect">
            <a:avLst/>
          </a:prstGeom>
          <a:solidFill>
            <a:schemeClr val="bg1"/>
          </a:solidFill>
        </p:spPr>
        <p:txBody>
          <a:bodyPr vert="horz" lIns="1554480" tIns="274320" rIns="91440" bIns="2743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solidFill>
                  <a:schemeClr val="accent4"/>
                </a:solidFill>
                <a:latin typeface="Arial" panose="020B0604020202020204" pitchFamily="34" charset="0"/>
                <a:cs typeface="Times New Roman" panose="02020603050405020304" pitchFamily="18" charset="0"/>
              </a:rPr>
              <a:t>USE AN </a:t>
            </a:r>
            <a:r>
              <a:rPr lang="en-US" b="1" dirty="0">
                <a:solidFill>
                  <a:schemeClr val="accent4"/>
                </a:solidFill>
                <a:latin typeface="Arial" panose="020B0604020202020204" pitchFamily="34" charset="0"/>
                <a:cs typeface="Times New Roman" panose="02020603050405020304" pitchFamily="18" charset="0"/>
              </a:rPr>
              <a:t>OPEN</a:t>
            </a:r>
            <a:r>
              <a:rPr lang="en-US" dirty="0">
                <a:solidFill>
                  <a:schemeClr val="accent4"/>
                </a:solidFill>
                <a:latin typeface="Arial" panose="020B0604020202020204" pitchFamily="34" charset="0"/>
                <a:cs typeface="Times New Roman" panose="02020603050405020304" pitchFamily="18" charset="0"/>
              </a:rPr>
              <a:t>, ACCESSIBLE PROCESS</a:t>
            </a:r>
            <a:endParaRPr lang="en-US" dirty="0">
              <a:solidFill>
                <a:schemeClr val="accent4"/>
              </a:solidFill>
            </a:endParaRPr>
          </a:p>
        </p:txBody>
      </p:sp>
      <p:sp>
        <p:nvSpPr>
          <p:cNvPr id="7" name="Rectangle 6">
            <a:extLst>
              <a:ext uri="{FF2B5EF4-FFF2-40B4-BE49-F238E27FC236}">
                <a16:creationId xmlns:a16="http://schemas.microsoft.com/office/drawing/2014/main" id="{CF1F6CDF-FEE2-4F94-83DC-F0790C51C656}"/>
              </a:ext>
            </a:extLst>
          </p:cNvPr>
          <p:cNvSpPr/>
          <p:nvPr/>
        </p:nvSpPr>
        <p:spPr>
          <a:xfrm>
            <a:off x="0" y="0"/>
            <a:ext cx="1402080" cy="6858000"/>
          </a:xfrm>
          <a:prstGeom prst="rect">
            <a:avLst/>
          </a:prstGeom>
          <a:solidFill>
            <a:srgbClr val="1CBECA">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8" name="Rectangle 7">
            <a:extLst>
              <a:ext uri="{FF2B5EF4-FFF2-40B4-BE49-F238E27FC236}">
                <a16:creationId xmlns:a16="http://schemas.microsoft.com/office/drawing/2014/main" id="{75097C62-25B3-42D7-9ADE-A2837EA7598A}"/>
              </a:ext>
            </a:extLst>
          </p:cNvPr>
          <p:cNvSpPr/>
          <p:nvPr/>
        </p:nvSpPr>
        <p:spPr>
          <a:xfrm>
            <a:off x="0" y="396239"/>
            <a:ext cx="1402080" cy="14020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6000" b="1" dirty="0">
                <a:solidFill>
                  <a:prstClr val="white"/>
                </a:solidFill>
                <a:latin typeface="Arial" panose="020B0604020202020204"/>
              </a:rPr>
              <a:t>3</a:t>
            </a:r>
            <a:endParaRPr kumimoji="0" lang="en-US" sz="800" b="1"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Tree>
    <p:extLst>
      <p:ext uri="{BB962C8B-B14F-4D97-AF65-F5344CB8AC3E}">
        <p14:creationId xmlns:p14="http://schemas.microsoft.com/office/powerpoint/2010/main" val="40838143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B75AE37C-A1B6-47DC-9225-FF39A46B9C0A}"/>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38449" y="686957"/>
            <a:ext cx="13268897" cy="1936806"/>
          </a:xfrm>
          <a:prstGeom prst="rect">
            <a:avLst/>
          </a:prstGeom>
        </p:spPr>
      </p:pic>
      <p:sp>
        <p:nvSpPr>
          <p:cNvPr id="2" name="Title 1">
            <a:extLst>
              <a:ext uri="{FF2B5EF4-FFF2-40B4-BE49-F238E27FC236}">
                <a16:creationId xmlns:a16="http://schemas.microsoft.com/office/drawing/2014/main" id="{BBD816C9-A7C8-4495-8562-02CFA4C2EC2B}"/>
              </a:ext>
            </a:extLst>
          </p:cNvPr>
          <p:cNvSpPr>
            <a:spLocks noGrp="1"/>
          </p:cNvSpPr>
          <p:nvPr>
            <p:ph type="title"/>
          </p:nvPr>
        </p:nvSpPr>
        <p:spPr>
          <a:xfrm>
            <a:off x="3764281" y="2026603"/>
            <a:ext cx="4493368" cy="3292475"/>
          </a:xfrm>
        </p:spPr>
        <p:txBody>
          <a:bodyPr>
            <a:normAutofit/>
          </a:bodyPr>
          <a:lstStyle/>
          <a:p>
            <a:pPr algn="ctr"/>
            <a:r>
              <a:rPr lang="en-US" sz="4800" b="1" dirty="0">
                <a:solidFill>
                  <a:schemeClr val="bg1"/>
                </a:solidFill>
                <a:effectLst/>
                <a:latin typeface="Arial" panose="020B0604020202020204" pitchFamily="34" charset="0"/>
                <a:ea typeface="MS PGothic" panose="020B0600070205080204" pitchFamily="34" charset="-128"/>
                <a:cs typeface="Times New Roman" panose="02020603050405020304" pitchFamily="18" charset="0"/>
              </a:rPr>
              <a:t>Stakeholder and Third-Party Review</a:t>
            </a:r>
            <a:endParaRPr lang="en-US" sz="4800" dirty="0">
              <a:solidFill>
                <a:schemeClr val="bg1"/>
              </a:solidFill>
            </a:endParaRPr>
          </a:p>
        </p:txBody>
      </p:sp>
      <p:sp>
        <p:nvSpPr>
          <p:cNvPr id="4" name="Slide Number Placeholder 3">
            <a:extLst>
              <a:ext uri="{FF2B5EF4-FFF2-40B4-BE49-F238E27FC236}">
                <a16:creationId xmlns:a16="http://schemas.microsoft.com/office/drawing/2014/main" id="{3B3FA1ED-D958-45BB-B2CB-25CDF86E54E9}"/>
              </a:ext>
            </a:extLst>
          </p:cNvPr>
          <p:cNvSpPr>
            <a:spLocks noGrp="1"/>
          </p:cNvSpPr>
          <p:nvPr>
            <p:ph type="sldNum" sz="quarter" idx="12"/>
          </p:nvPr>
        </p:nvSpPr>
        <p:spPr/>
        <p:txBody>
          <a:bodyPr/>
          <a:lstStyle/>
          <a:p>
            <a:fld id="{D17B8275-806A-4A5E-8F75-C957AD850D33}" type="slidenum">
              <a:rPr lang="en-US" smtClean="0"/>
              <a:t>21</a:t>
            </a:fld>
            <a:endParaRPr lang="en-US" dirty="0"/>
          </a:p>
        </p:txBody>
      </p:sp>
      <p:sp>
        <p:nvSpPr>
          <p:cNvPr id="6" name="Rectangle 5">
            <a:extLst>
              <a:ext uri="{FF2B5EF4-FFF2-40B4-BE49-F238E27FC236}">
                <a16:creationId xmlns:a16="http://schemas.microsoft.com/office/drawing/2014/main" id="{BC4AFB44-5B65-4AD3-BEE4-CD0E9C287C8E}"/>
              </a:ext>
            </a:extLst>
          </p:cNvPr>
          <p:cNvSpPr/>
          <p:nvPr/>
        </p:nvSpPr>
        <p:spPr>
          <a:xfrm>
            <a:off x="0" y="0"/>
            <a:ext cx="12192000" cy="136525"/>
          </a:xfrm>
          <a:prstGeom prst="rect">
            <a:avLst/>
          </a:prstGeom>
          <a:solidFill>
            <a:srgbClr val="1CBE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BAB21222-AE3F-4018-9D06-01054254C148}"/>
              </a:ext>
            </a:extLst>
          </p:cNvPr>
          <p:cNvSpPr/>
          <p:nvPr/>
        </p:nvSpPr>
        <p:spPr>
          <a:xfrm>
            <a:off x="3764280" y="0"/>
            <a:ext cx="4663440" cy="543877"/>
          </a:xfrm>
          <a:prstGeom prst="rect">
            <a:avLst/>
          </a:prstGeom>
          <a:solidFill>
            <a:srgbClr val="1CBE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3 | Use an Open, Accessible Process</a:t>
            </a:r>
          </a:p>
        </p:txBody>
      </p:sp>
      <p:grpSp>
        <p:nvGrpSpPr>
          <p:cNvPr id="13" name="Group 12">
            <a:extLst>
              <a:ext uri="{FF2B5EF4-FFF2-40B4-BE49-F238E27FC236}">
                <a16:creationId xmlns:a16="http://schemas.microsoft.com/office/drawing/2014/main" id="{268E3DAD-3444-483B-B996-A4674EB34D3E}"/>
              </a:ext>
            </a:extLst>
          </p:cNvPr>
          <p:cNvGrpSpPr/>
          <p:nvPr/>
        </p:nvGrpSpPr>
        <p:grpSpPr>
          <a:xfrm>
            <a:off x="-1556003" y="2879379"/>
            <a:ext cx="15190650" cy="1936807"/>
            <a:chOff x="-1605319" y="5110110"/>
            <a:chExt cx="15596506" cy="1988553"/>
          </a:xfrm>
          <a:solidFill>
            <a:srgbClr val="94A1AE">
              <a:alpha val="50196"/>
            </a:srgbClr>
          </a:solidFill>
        </p:grpSpPr>
        <p:pic>
          <p:nvPicPr>
            <p:cNvPr id="9" name="Graphic 8" descr="Group of people with solid fill">
              <a:extLst>
                <a:ext uri="{FF2B5EF4-FFF2-40B4-BE49-F238E27FC236}">
                  <a16:creationId xmlns:a16="http://schemas.microsoft.com/office/drawing/2014/main" id="{BEA8B960-67B4-4EE0-811C-D2858DE0E635}"/>
                </a:ext>
              </a:extLst>
            </p:cNvPr>
            <p:cNvPicPr>
              <a:picLocks noChangeAspect="1"/>
            </p:cNvPicPr>
            <p:nvPr/>
          </p:nvPicPr>
          <p:blipFill rotWithShape="1">
            <a:blip r:embed="rId4" cstate="email">
              <a:extLst>
                <a:ext uri="{28A0092B-C50C-407E-A947-70E740481C1C}">
                  <a14:useLocalDpi xmlns:a14="http://schemas.microsoft.com/office/drawing/2010/main"/>
                </a:ext>
                <a:ext uri="{96DAC541-7B7A-43D3-8B79-37D633B846F1}">
                  <asvg:svgBlip xmlns:asvg="http://schemas.microsoft.com/office/drawing/2016/SVG/main" xmlns="" r:embed="rId5"/>
                </a:ext>
              </a:extLst>
            </a:blip>
            <a:srcRect t="65205"/>
            <a:stretch/>
          </p:blipFill>
          <p:spPr>
            <a:xfrm>
              <a:off x="-1605319" y="5110111"/>
              <a:ext cx="5714999" cy="1988552"/>
            </a:xfrm>
            <a:prstGeom prst="rect">
              <a:avLst/>
            </a:prstGeom>
          </p:spPr>
        </p:pic>
        <p:pic>
          <p:nvPicPr>
            <p:cNvPr id="11" name="Graphic 10" descr="Group of people with solid fill">
              <a:extLst>
                <a:ext uri="{FF2B5EF4-FFF2-40B4-BE49-F238E27FC236}">
                  <a16:creationId xmlns:a16="http://schemas.microsoft.com/office/drawing/2014/main" id="{BC1B42A9-793D-4A7A-A831-D749A0C65C0E}"/>
                </a:ext>
              </a:extLst>
            </p:cNvPr>
            <p:cNvPicPr>
              <a:picLocks noChangeAspect="1"/>
            </p:cNvPicPr>
            <p:nvPr/>
          </p:nvPicPr>
          <p:blipFill rotWithShape="1">
            <a:blip r:embed="rId4" cstate="email">
              <a:extLst>
                <a:ext uri="{28A0092B-C50C-407E-A947-70E740481C1C}">
                  <a14:useLocalDpi xmlns:a14="http://schemas.microsoft.com/office/drawing/2010/main"/>
                </a:ext>
                <a:ext uri="{96DAC541-7B7A-43D3-8B79-37D633B846F1}">
                  <asvg:svgBlip xmlns:asvg="http://schemas.microsoft.com/office/drawing/2016/SVG/main" xmlns="" r:embed="rId5"/>
                </a:ext>
              </a:extLst>
            </a:blip>
            <a:srcRect t="65205"/>
            <a:stretch/>
          </p:blipFill>
          <p:spPr>
            <a:xfrm>
              <a:off x="8276187" y="5110110"/>
              <a:ext cx="5715000" cy="1988553"/>
            </a:xfrm>
            <a:prstGeom prst="rect">
              <a:avLst/>
            </a:prstGeom>
          </p:spPr>
        </p:pic>
      </p:grpSp>
      <p:pic>
        <p:nvPicPr>
          <p:cNvPr id="20" name="Picture 19">
            <a:extLst>
              <a:ext uri="{FF2B5EF4-FFF2-40B4-BE49-F238E27FC236}">
                <a16:creationId xmlns:a16="http://schemas.microsoft.com/office/drawing/2014/main" id="{F4EDCF31-0A26-4A07-AB98-FC8635127FD4}"/>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38449" y="4959265"/>
            <a:ext cx="13268897" cy="1936806"/>
          </a:xfrm>
          <a:prstGeom prst="rect">
            <a:avLst/>
          </a:prstGeom>
        </p:spPr>
      </p:pic>
    </p:spTree>
    <p:extLst>
      <p:ext uri="{BB962C8B-B14F-4D97-AF65-F5344CB8AC3E}">
        <p14:creationId xmlns:p14="http://schemas.microsoft.com/office/powerpoint/2010/main" val="27673861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5">
            <a:lumMod val="75000"/>
          </a:schemeClr>
        </a:solidFill>
        <a:effectLst/>
      </p:bgPr>
    </p:bg>
    <p:spTree>
      <p:nvGrpSpPr>
        <p:cNvPr id="1" name=""/>
        <p:cNvGrpSpPr/>
        <p:nvPr/>
      </p:nvGrpSpPr>
      <p:grpSpPr>
        <a:xfrm>
          <a:off x="0" y="0"/>
          <a:ext cx="0" cy="0"/>
          <a:chOff x="0" y="0"/>
          <a:chExt cx="0" cy="0"/>
        </a:xfrm>
      </p:grpSpPr>
      <p:sp>
        <p:nvSpPr>
          <p:cNvPr id="9" name="Isosceles Triangle 8">
            <a:extLst>
              <a:ext uri="{FF2B5EF4-FFF2-40B4-BE49-F238E27FC236}">
                <a16:creationId xmlns:a16="http://schemas.microsoft.com/office/drawing/2014/main" id="{E6E7EB59-D837-4109-83A3-F3337FDE962E}"/>
              </a:ext>
            </a:extLst>
          </p:cNvPr>
          <p:cNvSpPr/>
          <p:nvPr/>
        </p:nvSpPr>
        <p:spPr>
          <a:xfrm rot="13145581" flipH="1">
            <a:off x="-1783655" y="1626713"/>
            <a:ext cx="8464513" cy="3513588"/>
          </a:xfrm>
          <a:prstGeom prst="triangle">
            <a:avLst>
              <a:gd name="adj" fmla="val 60887"/>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EAFFCBB-FF77-41F3-8C1F-77CC4FD56E20}"/>
              </a:ext>
            </a:extLst>
          </p:cNvPr>
          <p:cNvSpPr>
            <a:spLocks noGrp="1"/>
          </p:cNvSpPr>
          <p:nvPr>
            <p:ph type="title"/>
          </p:nvPr>
        </p:nvSpPr>
        <p:spPr>
          <a:xfrm>
            <a:off x="7901940" y="1521755"/>
            <a:ext cx="4160520" cy="4178142"/>
          </a:xfrm>
        </p:spPr>
        <p:txBody>
          <a:bodyPr>
            <a:normAutofit/>
          </a:bodyPr>
          <a:lstStyle/>
          <a:p>
            <a:r>
              <a:rPr lang="en-US" b="1" dirty="0">
                <a:solidFill>
                  <a:schemeClr val="bg1"/>
                </a:solidFill>
                <a:effectLst/>
                <a:latin typeface="Arial" panose="020B0604020202020204" pitchFamily="34" charset="0"/>
                <a:ea typeface="MS PGothic" panose="020B0600070205080204" pitchFamily="34" charset="-128"/>
                <a:cs typeface="Times New Roman" panose="02020603050405020304" pitchFamily="18" charset="0"/>
              </a:rPr>
              <a:t>Identify Uncertainty in the Models</a:t>
            </a:r>
            <a:endParaRPr lang="en-US" dirty="0">
              <a:solidFill>
                <a:schemeClr val="bg1"/>
              </a:solidFill>
            </a:endParaRPr>
          </a:p>
        </p:txBody>
      </p:sp>
      <p:sp>
        <p:nvSpPr>
          <p:cNvPr id="4" name="Slide Number Placeholder 3">
            <a:extLst>
              <a:ext uri="{FF2B5EF4-FFF2-40B4-BE49-F238E27FC236}">
                <a16:creationId xmlns:a16="http://schemas.microsoft.com/office/drawing/2014/main" id="{74F4D0D8-D386-4B0A-AFA5-2BFB4D56FF2D}"/>
              </a:ext>
            </a:extLst>
          </p:cNvPr>
          <p:cNvSpPr>
            <a:spLocks noGrp="1"/>
          </p:cNvSpPr>
          <p:nvPr>
            <p:ph type="sldNum" sz="quarter" idx="12"/>
          </p:nvPr>
        </p:nvSpPr>
        <p:spPr/>
        <p:txBody>
          <a:bodyPr/>
          <a:lstStyle/>
          <a:p>
            <a:fld id="{D17B8275-806A-4A5E-8F75-C957AD850D33}" type="slidenum">
              <a:rPr lang="en-US" smtClean="0"/>
              <a:t>22</a:t>
            </a:fld>
            <a:endParaRPr lang="en-US" dirty="0"/>
          </a:p>
        </p:txBody>
      </p:sp>
      <p:sp>
        <p:nvSpPr>
          <p:cNvPr id="6" name="Rectangle 5">
            <a:extLst>
              <a:ext uri="{FF2B5EF4-FFF2-40B4-BE49-F238E27FC236}">
                <a16:creationId xmlns:a16="http://schemas.microsoft.com/office/drawing/2014/main" id="{73BA1C5D-9B80-47DE-8030-5B91C1D67F58}"/>
              </a:ext>
            </a:extLst>
          </p:cNvPr>
          <p:cNvSpPr/>
          <p:nvPr/>
        </p:nvSpPr>
        <p:spPr>
          <a:xfrm>
            <a:off x="0" y="0"/>
            <a:ext cx="12192000" cy="136525"/>
          </a:xfrm>
          <a:prstGeom prst="rect">
            <a:avLst/>
          </a:prstGeom>
          <a:solidFill>
            <a:srgbClr val="1CBE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241920E0-D11C-42E6-A1D9-A98E12CB6A23}"/>
              </a:ext>
            </a:extLst>
          </p:cNvPr>
          <p:cNvSpPr/>
          <p:nvPr/>
        </p:nvSpPr>
        <p:spPr>
          <a:xfrm>
            <a:off x="3764280" y="0"/>
            <a:ext cx="4663440" cy="543877"/>
          </a:xfrm>
          <a:prstGeom prst="rect">
            <a:avLst/>
          </a:prstGeom>
          <a:solidFill>
            <a:srgbClr val="1CBE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3 | Use an Open, Accessible Process</a:t>
            </a:r>
          </a:p>
        </p:txBody>
      </p:sp>
      <p:sp>
        <p:nvSpPr>
          <p:cNvPr id="8" name="Oval 7">
            <a:extLst>
              <a:ext uri="{FF2B5EF4-FFF2-40B4-BE49-F238E27FC236}">
                <a16:creationId xmlns:a16="http://schemas.microsoft.com/office/drawing/2014/main" id="{7D6CDA15-D352-4784-86ED-0675D7BE069E}"/>
              </a:ext>
            </a:extLst>
          </p:cNvPr>
          <p:cNvSpPr/>
          <p:nvPr/>
        </p:nvSpPr>
        <p:spPr>
          <a:xfrm>
            <a:off x="2058450" y="4186164"/>
            <a:ext cx="5196840" cy="217018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Graphic 11" descr="Question Mark with solid fill">
            <a:extLst>
              <a:ext uri="{FF2B5EF4-FFF2-40B4-BE49-F238E27FC236}">
                <a16:creationId xmlns:a16="http://schemas.microsoft.com/office/drawing/2014/main" id="{F2E5915C-96A2-4866-A36C-C79B23410899}"/>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xmlns="" r:embed="rId4"/>
              </a:ext>
            </a:extLst>
          </a:blip>
          <a:stretch>
            <a:fillRect/>
          </a:stretch>
        </p:blipFill>
        <p:spPr>
          <a:xfrm rot="5139118">
            <a:off x="5177012" y="3590118"/>
            <a:ext cx="1635252" cy="3101369"/>
          </a:xfrm>
          <a:prstGeom prst="rect">
            <a:avLst/>
          </a:prstGeom>
        </p:spPr>
      </p:pic>
      <p:pic>
        <p:nvPicPr>
          <p:cNvPr id="11" name="Graphic 10" descr="Question Mark with solid fill">
            <a:extLst>
              <a:ext uri="{FF2B5EF4-FFF2-40B4-BE49-F238E27FC236}">
                <a16:creationId xmlns:a16="http://schemas.microsoft.com/office/drawing/2014/main" id="{BF8EB050-6438-4261-9135-47E689B06CD7}"/>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xmlns="" r:embed="rId6"/>
              </a:ext>
            </a:extLst>
          </a:blip>
          <a:stretch>
            <a:fillRect/>
          </a:stretch>
        </p:blipFill>
        <p:spPr>
          <a:xfrm>
            <a:off x="3396128" y="3113149"/>
            <a:ext cx="2443234" cy="2443234"/>
          </a:xfrm>
          <a:prstGeom prst="rect">
            <a:avLst/>
          </a:prstGeom>
        </p:spPr>
      </p:pic>
    </p:spTree>
    <p:extLst>
      <p:ext uri="{BB962C8B-B14F-4D97-AF65-F5344CB8AC3E}">
        <p14:creationId xmlns:p14="http://schemas.microsoft.com/office/powerpoint/2010/main" val="4365924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3965E7-910A-4510-93C7-7E3B5F74A931}"/>
              </a:ext>
            </a:extLst>
          </p:cNvPr>
          <p:cNvSpPr>
            <a:spLocks noGrp="1"/>
          </p:cNvSpPr>
          <p:nvPr>
            <p:ph type="title"/>
          </p:nvPr>
        </p:nvSpPr>
        <p:spPr>
          <a:xfrm>
            <a:off x="838200" y="365125"/>
            <a:ext cx="5070231" cy="5660537"/>
          </a:xfrm>
        </p:spPr>
        <p:txBody>
          <a:bodyPr>
            <a:normAutofit/>
          </a:bodyPr>
          <a:lstStyle/>
          <a:p>
            <a:r>
              <a:rPr lang="en-US" b="1" dirty="0">
                <a:solidFill>
                  <a:schemeClr val="bg1"/>
                </a:solidFill>
                <a:effectLst/>
                <a:latin typeface="Arial" panose="020B0604020202020204" pitchFamily="34" charset="0"/>
                <a:ea typeface="MS PGothic" panose="020B0600070205080204" pitchFamily="34" charset="-128"/>
                <a:cs typeface="Times New Roman" panose="02020603050405020304" pitchFamily="18" charset="0"/>
              </a:rPr>
              <a:t>Transparent and Accessible Work Products and Results</a:t>
            </a:r>
            <a:endParaRPr lang="en-US" dirty="0">
              <a:solidFill>
                <a:schemeClr val="bg1"/>
              </a:solidFill>
            </a:endParaRPr>
          </a:p>
        </p:txBody>
      </p:sp>
      <p:sp>
        <p:nvSpPr>
          <p:cNvPr id="4" name="Slide Number Placeholder 3">
            <a:extLst>
              <a:ext uri="{FF2B5EF4-FFF2-40B4-BE49-F238E27FC236}">
                <a16:creationId xmlns:a16="http://schemas.microsoft.com/office/drawing/2014/main" id="{FDAFC352-D871-4EDE-A51E-B0823EAE1B7C}"/>
              </a:ext>
            </a:extLst>
          </p:cNvPr>
          <p:cNvSpPr>
            <a:spLocks noGrp="1"/>
          </p:cNvSpPr>
          <p:nvPr>
            <p:ph type="sldNum" sz="quarter" idx="12"/>
          </p:nvPr>
        </p:nvSpPr>
        <p:spPr/>
        <p:txBody>
          <a:bodyPr/>
          <a:lstStyle/>
          <a:p>
            <a:fld id="{D17B8275-806A-4A5E-8F75-C957AD850D33}" type="slidenum">
              <a:rPr lang="en-US" smtClean="0"/>
              <a:t>23</a:t>
            </a:fld>
            <a:endParaRPr lang="en-US" dirty="0"/>
          </a:p>
        </p:txBody>
      </p:sp>
      <p:sp>
        <p:nvSpPr>
          <p:cNvPr id="6" name="Rectangle 5">
            <a:extLst>
              <a:ext uri="{FF2B5EF4-FFF2-40B4-BE49-F238E27FC236}">
                <a16:creationId xmlns:a16="http://schemas.microsoft.com/office/drawing/2014/main" id="{0B5A5411-8888-47B1-8417-90C2B0DC70ED}"/>
              </a:ext>
            </a:extLst>
          </p:cNvPr>
          <p:cNvSpPr/>
          <p:nvPr/>
        </p:nvSpPr>
        <p:spPr>
          <a:xfrm>
            <a:off x="0" y="0"/>
            <a:ext cx="12192000" cy="13652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6ABE0634-637B-4FB7-8EF6-DBFAF9E3F7D3}"/>
              </a:ext>
            </a:extLst>
          </p:cNvPr>
          <p:cNvSpPr/>
          <p:nvPr/>
        </p:nvSpPr>
        <p:spPr>
          <a:xfrm>
            <a:off x="3764280" y="0"/>
            <a:ext cx="4663440" cy="543877"/>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3 | Use an Open, Accessible Process</a:t>
            </a:r>
          </a:p>
        </p:txBody>
      </p:sp>
      <p:sp>
        <p:nvSpPr>
          <p:cNvPr id="11" name="Rectangle 10">
            <a:extLst>
              <a:ext uri="{FF2B5EF4-FFF2-40B4-BE49-F238E27FC236}">
                <a16:creationId xmlns:a16="http://schemas.microsoft.com/office/drawing/2014/main" id="{CFC185E3-F3DB-4F0C-832D-AA421615B0AC}"/>
              </a:ext>
            </a:extLst>
          </p:cNvPr>
          <p:cNvSpPr/>
          <p:nvPr/>
        </p:nvSpPr>
        <p:spPr>
          <a:xfrm>
            <a:off x="7543800" y="1539240"/>
            <a:ext cx="2493335" cy="4263072"/>
          </a:xfrm>
          <a:prstGeom prst="rect">
            <a:avLst/>
          </a:prstGeom>
          <a:solidFill>
            <a:schemeClr val="accent4">
              <a:lumMod val="75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D603DB99-0226-4BA1-8C05-41DCFDB8DE90}"/>
              </a:ext>
            </a:extLst>
          </p:cNvPr>
          <p:cNvSpPr/>
          <p:nvPr/>
        </p:nvSpPr>
        <p:spPr>
          <a:xfrm>
            <a:off x="0" y="5623560"/>
            <a:ext cx="12192000" cy="1234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A7A54B91-C774-4D66-BF18-E20A4F6E1C73}"/>
              </a:ext>
            </a:extLst>
          </p:cNvPr>
          <p:cNvSpPr/>
          <p:nvPr/>
        </p:nvSpPr>
        <p:spPr>
          <a:xfrm>
            <a:off x="7670327" y="1645920"/>
            <a:ext cx="2240280" cy="397764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lowchart: Manual Operation 11">
            <a:extLst>
              <a:ext uri="{FF2B5EF4-FFF2-40B4-BE49-F238E27FC236}">
                <a16:creationId xmlns:a16="http://schemas.microsoft.com/office/drawing/2014/main" id="{3AEF3580-A693-451D-A373-E909B518907B}"/>
              </a:ext>
            </a:extLst>
          </p:cNvPr>
          <p:cNvSpPr/>
          <p:nvPr/>
        </p:nvSpPr>
        <p:spPr>
          <a:xfrm rot="10800000">
            <a:off x="6934199" y="5623560"/>
            <a:ext cx="3726180" cy="1234440"/>
          </a:xfrm>
          <a:prstGeom prst="flowChartManualOperation">
            <a:avLst/>
          </a:prstGeom>
          <a:solidFill>
            <a:schemeClr val="accent4">
              <a:lumMod val="20000"/>
              <a:lumOff val="80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Diagonal Stripe 12">
            <a:extLst>
              <a:ext uri="{FF2B5EF4-FFF2-40B4-BE49-F238E27FC236}">
                <a16:creationId xmlns:a16="http://schemas.microsoft.com/office/drawing/2014/main" id="{62FB44AC-C98D-42A5-BF55-3DDFAC9857CB}"/>
              </a:ext>
            </a:extLst>
          </p:cNvPr>
          <p:cNvSpPr/>
          <p:nvPr/>
        </p:nvSpPr>
        <p:spPr>
          <a:xfrm rot="18900000">
            <a:off x="8720510" y="1721486"/>
            <a:ext cx="3802844" cy="3802844"/>
          </a:xfrm>
          <a:prstGeom prst="diagStripe">
            <a:avLst>
              <a:gd name="adj" fmla="val 73601"/>
            </a:avLst>
          </a:prstGeom>
          <a:solidFill>
            <a:schemeClr val="accent4">
              <a:lumMod val="75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5" name="Straight Connector 14">
            <a:extLst>
              <a:ext uri="{FF2B5EF4-FFF2-40B4-BE49-F238E27FC236}">
                <a16:creationId xmlns:a16="http://schemas.microsoft.com/office/drawing/2014/main" id="{A2DFCDED-2312-4C70-85CF-7A50712EBD35}"/>
              </a:ext>
            </a:extLst>
          </p:cNvPr>
          <p:cNvCxnSpPr>
            <a:cxnSpLocks/>
          </p:cNvCxnSpPr>
          <p:nvPr/>
        </p:nvCxnSpPr>
        <p:spPr>
          <a:xfrm>
            <a:off x="10408920" y="3429000"/>
            <a:ext cx="0" cy="54102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7657C762-EACE-4EA0-BC1B-F1D109688518}"/>
              </a:ext>
            </a:extLst>
          </p:cNvPr>
          <p:cNvSpPr/>
          <p:nvPr/>
        </p:nvSpPr>
        <p:spPr>
          <a:xfrm>
            <a:off x="10622279" y="933890"/>
            <a:ext cx="120327" cy="5378035"/>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3283185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Picture 32">
            <a:extLst>
              <a:ext uri="{FF2B5EF4-FFF2-40B4-BE49-F238E27FC236}">
                <a16:creationId xmlns:a16="http://schemas.microsoft.com/office/drawing/2014/main" id="{7C3FE756-43A7-48C5-BEC4-453F0D434227}"/>
              </a:ext>
            </a:extLst>
          </p:cNvPr>
          <p:cNvPicPr>
            <a:picLocks noChangeAspect="1"/>
          </p:cNvPicPr>
          <p:nvPr/>
        </p:nvPicPr>
        <p:blipFill rotWithShape="1">
          <a:blip r:embed="rId3" cstate="email">
            <a:extLst>
              <a:ext uri="{BEBA8EAE-BF5A-486C-A8C5-ECC9F3942E4B}">
                <a14:imgProps xmlns:a14="http://schemas.microsoft.com/office/drawing/2010/main">
                  <a14:imgLayer r:embed="rId4">
                    <a14:imgEffect>
                      <a14:colorTemperature colorTemp="7200"/>
                    </a14:imgEffect>
                    <a14:imgEffect>
                      <a14:brightnessContrast bright="10000" contrast="-20000"/>
                    </a14:imgEffect>
                  </a14:imgLayer>
                </a14:imgProps>
              </a:ex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34" name="Title 1">
            <a:extLst>
              <a:ext uri="{FF2B5EF4-FFF2-40B4-BE49-F238E27FC236}">
                <a16:creationId xmlns:a16="http://schemas.microsoft.com/office/drawing/2014/main" id="{4B317DBD-8F0C-43DE-9BA1-F860C7C27315}"/>
              </a:ext>
            </a:extLst>
          </p:cNvPr>
          <p:cNvSpPr txBox="1">
            <a:spLocks/>
          </p:cNvSpPr>
          <p:nvPr/>
        </p:nvSpPr>
        <p:spPr>
          <a:xfrm>
            <a:off x="0" y="411674"/>
            <a:ext cx="9308123" cy="1371211"/>
          </a:xfrm>
          <a:prstGeom prst="rect">
            <a:avLst/>
          </a:prstGeom>
          <a:solidFill>
            <a:schemeClr val="bg1"/>
          </a:solidFill>
        </p:spPr>
        <p:txBody>
          <a:bodyPr vert="horz" lIns="1554480" tIns="274320" rIns="91440" bIns="2743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chemeClr val="accent4"/>
                </a:solidFill>
                <a:latin typeface="Arial" panose="020B0604020202020204" pitchFamily="34" charset="0"/>
                <a:cs typeface="Times New Roman" panose="02020603050405020304" pitchFamily="18" charset="0"/>
              </a:rPr>
              <a:t>BUILD</a:t>
            </a:r>
            <a:r>
              <a:rPr lang="en-US" dirty="0">
                <a:solidFill>
                  <a:schemeClr val="accent4"/>
                </a:solidFill>
                <a:latin typeface="Arial" panose="020B0604020202020204" pitchFamily="34" charset="0"/>
                <a:cs typeface="Times New Roman" panose="02020603050405020304" pitchFamily="18" charset="0"/>
              </a:rPr>
              <a:t> REGIONAL MARKET INTELLIGENCE</a:t>
            </a:r>
            <a:endParaRPr lang="en-US" dirty="0">
              <a:solidFill>
                <a:schemeClr val="accent4"/>
              </a:solidFill>
            </a:endParaRPr>
          </a:p>
        </p:txBody>
      </p:sp>
      <p:sp>
        <p:nvSpPr>
          <p:cNvPr id="35" name="Rectangle 34">
            <a:extLst>
              <a:ext uri="{FF2B5EF4-FFF2-40B4-BE49-F238E27FC236}">
                <a16:creationId xmlns:a16="http://schemas.microsoft.com/office/drawing/2014/main" id="{0B2DFDB1-E5F2-4D6A-A5C6-C7BBA6E1CA53}"/>
              </a:ext>
            </a:extLst>
          </p:cNvPr>
          <p:cNvSpPr/>
          <p:nvPr/>
        </p:nvSpPr>
        <p:spPr>
          <a:xfrm>
            <a:off x="0" y="0"/>
            <a:ext cx="1402080" cy="6858000"/>
          </a:xfrm>
          <a:prstGeom prst="rect">
            <a:avLst/>
          </a:prstGeom>
          <a:solidFill>
            <a:srgbClr val="1CBECA">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36" name="Rectangle 35">
            <a:extLst>
              <a:ext uri="{FF2B5EF4-FFF2-40B4-BE49-F238E27FC236}">
                <a16:creationId xmlns:a16="http://schemas.microsoft.com/office/drawing/2014/main" id="{F9F21931-26C6-4D6C-A791-7E8C672B11B0}"/>
              </a:ext>
            </a:extLst>
          </p:cNvPr>
          <p:cNvSpPr/>
          <p:nvPr/>
        </p:nvSpPr>
        <p:spPr>
          <a:xfrm>
            <a:off x="0" y="396239"/>
            <a:ext cx="1402080" cy="14020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prstClr val="white"/>
                </a:solidFill>
                <a:effectLst/>
                <a:uLnTx/>
                <a:uFillTx/>
                <a:latin typeface="Arial" panose="020B0604020202020204"/>
                <a:ea typeface="+mn-ea"/>
                <a:cs typeface="+mn-cs"/>
              </a:rPr>
              <a:t>4</a:t>
            </a:r>
            <a:endParaRPr kumimoji="0" lang="en-US" sz="800" b="1"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4" name="Slide Number Placeholder 3">
            <a:extLst>
              <a:ext uri="{FF2B5EF4-FFF2-40B4-BE49-F238E27FC236}">
                <a16:creationId xmlns:a16="http://schemas.microsoft.com/office/drawing/2014/main" id="{92522DE6-DD38-46FC-872B-E5A1E8E841FA}"/>
              </a:ext>
            </a:extLst>
          </p:cNvPr>
          <p:cNvSpPr>
            <a:spLocks noGrp="1"/>
          </p:cNvSpPr>
          <p:nvPr>
            <p:ph type="sldNum" sz="quarter" idx="12"/>
          </p:nvPr>
        </p:nvSpPr>
        <p:spPr/>
        <p:txBody>
          <a:bodyPr/>
          <a:lstStyle/>
          <a:p>
            <a:fld id="{D17B8275-806A-4A5E-8F75-C957AD850D33}" type="slidenum">
              <a:rPr lang="en-US" smtClean="0"/>
              <a:t>24</a:t>
            </a:fld>
            <a:endParaRPr lang="en-US" dirty="0"/>
          </a:p>
        </p:txBody>
      </p:sp>
    </p:spTree>
    <p:extLst>
      <p:ext uri="{BB962C8B-B14F-4D97-AF65-F5344CB8AC3E}">
        <p14:creationId xmlns:p14="http://schemas.microsoft.com/office/powerpoint/2010/main" val="14454913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1" name="Picture 20" descr="A view of the earth from space&#10;&#10;Description automatically generated with medium confidence">
            <a:extLst>
              <a:ext uri="{FF2B5EF4-FFF2-40B4-BE49-F238E27FC236}">
                <a16:creationId xmlns:a16="http://schemas.microsoft.com/office/drawing/2014/main" id="{BA243DF7-C6B1-479C-B495-2114EDF0A865}"/>
              </a:ext>
            </a:extLst>
          </p:cNvPr>
          <p:cNvPicPr>
            <a:picLocks noChangeAspect="1"/>
          </p:cNvPicPr>
          <p:nvPr/>
        </p:nvPicPr>
        <p:blipFill rotWithShape="1">
          <a:blip r:embed="rId3" cstate="email">
            <a:alphaModFix amt="35000"/>
            <a:extLst>
              <a:ext uri="{28A0092B-C50C-407E-A947-70E740481C1C}">
                <a14:useLocalDpi xmlns:a14="http://schemas.microsoft.com/office/drawing/2010/main"/>
              </a:ext>
            </a:extLst>
          </a:blip>
          <a:srcRect/>
          <a:stretch/>
        </p:blipFill>
        <p:spPr>
          <a:xfrm>
            <a:off x="0" y="31069"/>
            <a:ext cx="12192000" cy="6826931"/>
          </a:xfrm>
          <a:prstGeom prst="rect">
            <a:avLst/>
          </a:prstGeom>
        </p:spPr>
      </p:pic>
      <p:sp>
        <p:nvSpPr>
          <p:cNvPr id="10" name="Rectangle 9">
            <a:extLst>
              <a:ext uri="{FF2B5EF4-FFF2-40B4-BE49-F238E27FC236}">
                <a16:creationId xmlns:a16="http://schemas.microsoft.com/office/drawing/2014/main" id="{0E7334B4-09CE-445F-A066-CD658CA7C933}"/>
              </a:ext>
            </a:extLst>
          </p:cNvPr>
          <p:cNvSpPr/>
          <p:nvPr/>
        </p:nvSpPr>
        <p:spPr>
          <a:xfrm>
            <a:off x="2384385" y="867795"/>
            <a:ext cx="7666298" cy="2986577"/>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Slide Number Placeholder 3">
            <a:extLst>
              <a:ext uri="{FF2B5EF4-FFF2-40B4-BE49-F238E27FC236}">
                <a16:creationId xmlns:a16="http://schemas.microsoft.com/office/drawing/2014/main" id="{40DDF006-4A29-45BB-8551-A753C458E82C}"/>
              </a:ext>
            </a:extLst>
          </p:cNvPr>
          <p:cNvSpPr>
            <a:spLocks noGrp="1"/>
          </p:cNvSpPr>
          <p:nvPr>
            <p:ph type="sldNum" sz="quarter" idx="12"/>
          </p:nvPr>
        </p:nvSpPr>
        <p:spPr/>
        <p:txBody>
          <a:bodyPr/>
          <a:lstStyle/>
          <a:p>
            <a:fld id="{D17B8275-806A-4A5E-8F75-C957AD850D33}" type="slidenum">
              <a:rPr lang="en-US" smtClean="0"/>
              <a:t>25</a:t>
            </a:fld>
            <a:endParaRPr lang="en-US" dirty="0"/>
          </a:p>
        </p:txBody>
      </p:sp>
      <p:pic>
        <p:nvPicPr>
          <p:cNvPr id="5" name="Graphic 4">
            <a:extLst>
              <a:ext uri="{FF2B5EF4-FFF2-40B4-BE49-F238E27FC236}">
                <a16:creationId xmlns:a16="http://schemas.microsoft.com/office/drawing/2014/main" id="{8D9CF179-A5C3-41B0-8016-D84A98771467}"/>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2384385" y="867795"/>
            <a:ext cx="7666298" cy="5584094"/>
          </a:xfrm>
          <a:prstGeom prst="rect">
            <a:avLst/>
          </a:prstGeom>
        </p:spPr>
      </p:pic>
      <p:sp>
        <p:nvSpPr>
          <p:cNvPr id="2" name="Title 1">
            <a:extLst>
              <a:ext uri="{FF2B5EF4-FFF2-40B4-BE49-F238E27FC236}">
                <a16:creationId xmlns:a16="http://schemas.microsoft.com/office/drawing/2014/main" id="{1EEAF1EA-B677-4EA8-A1C1-F66E913AA210}"/>
              </a:ext>
            </a:extLst>
          </p:cNvPr>
          <p:cNvSpPr>
            <a:spLocks noGrp="1"/>
          </p:cNvSpPr>
          <p:nvPr>
            <p:ph type="title"/>
          </p:nvPr>
        </p:nvSpPr>
        <p:spPr>
          <a:xfrm>
            <a:off x="4635343" y="3767833"/>
            <a:ext cx="5415340" cy="2222372"/>
          </a:xfrm>
        </p:spPr>
        <p:txBody>
          <a:bodyPr>
            <a:normAutofit/>
          </a:bodyPr>
          <a:lstStyle/>
          <a:p>
            <a:r>
              <a:rPr lang="en-US" b="1" dirty="0">
                <a:solidFill>
                  <a:schemeClr val="bg1"/>
                </a:solidFill>
              </a:rPr>
              <a:t>Inform Load Forecasting</a:t>
            </a:r>
          </a:p>
        </p:txBody>
      </p:sp>
      <p:sp>
        <p:nvSpPr>
          <p:cNvPr id="7" name="Rectangle 6">
            <a:extLst>
              <a:ext uri="{FF2B5EF4-FFF2-40B4-BE49-F238E27FC236}">
                <a16:creationId xmlns:a16="http://schemas.microsoft.com/office/drawing/2014/main" id="{67751119-6BDA-4A86-90F2-A36604CBC3B8}"/>
              </a:ext>
            </a:extLst>
          </p:cNvPr>
          <p:cNvSpPr/>
          <p:nvPr/>
        </p:nvSpPr>
        <p:spPr>
          <a:xfrm>
            <a:off x="0" y="0"/>
            <a:ext cx="12192000" cy="136525"/>
          </a:xfrm>
          <a:prstGeom prst="rect">
            <a:avLst/>
          </a:prstGeom>
          <a:solidFill>
            <a:srgbClr val="1CBE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72D38341-3752-492F-8E8F-E7D98DADCE5A}"/>
              </a:ext>
            </a:extLst>
          </p:cNvPr>
          <p:cNvSpPr/>
          <p:nvPr/>
        </p:nvSpPr>
        <p:spPr>
          <a:xfrm>
            <a:off x="3622876" y="0"/>
            <a:ext cx="4946248" cy="543877"/>
          </a:xfrm>
          <a:prstGeom prst="rect">
            <a:avLst/>
          </a:prstGeom>
          <a:solidFill>
            <a:srgbClr val="1CBE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4 | Build Regional Market Intelligence</a:t>
            </a:r>
          </a:p>
        </p:txBody>
      </p:sp>
      <p:pic>
        <p:nvPicPr>
          <p:cNvPr id="13" name="Graphic 12" descr="Target with solid fill">
            <a:extLst>
              <a:ext uri="{FF2B5EF4-FFF2-40B4-BE49-F238E27FC236}">
                <a16:creationId xmlns:a16="http://schemas.microsoft.com/office/drawing/2014/main" id="{32C4C491-E943-44EA-B750-7BF78CD4A486}"/>
              </a:ext>
            </a:extLst>
          </p:cNvPr>
          <p:cNvPicPr>
            <a:picLocks noChangeAspect="1"/>
          </p:cNvPicPr>
          <p:nvPr/>
        </p:nvPicPr>
        <p:blipFill>
          <a:blip r:embed="rId6">
            <a:extLst>
              <a:ext uri="{28A0092B-C50C-407E-A947-70E740481C1C}">
                <a14:useLocalDpi xmlns:a14="http://schemas.microsoft.com/office/drawing/2010/main"/>
              </a:ext>
              <a:ext uri="{96DAC541-7B7A-43D3-8B79-37D633B846F1}">
                <asvg:svgBlip xmlns:asvg="http://schemas.microsoft.com/office/drawing/2016/SVG/main" xmlns="" r:embed="rId7"/>
              </a:ext>
            </a:extLst>
          </a:blip>
          <a:stretch>
            <a:fillRect/>
          </a:stretch>
        </p:blipFill>
        <p:spPr>
          <a:xfrm>
            <a:off x="3420323" y="4342571"/>
            <a:ext cx="914400" cy="914400"/>
          </a:xfrm>
          <a:prstGeom prst="rect">
            <a:avLst/>
          </a:prstGeom>
        </p:spPr>
      </p:pic>
      <p:cxnSp>
        <p:nvCxnSpPr>
          <p:cNvPr id="15" name="Connector: Elbow 14">
            <a:extLst>
              <a:ext uri="{FF2B5EF4-FFF2-40B4-BE49-F238E27FC236}">
                <a16:creationId xmlns:a16="http://schemas.microsoft.com/office/drawing/2014/main" id="{21117F0A-0FAC-404A-A631-A52F88F22C5C}"/>
              </a:ext>
            </a:extLst>
          </p:cNvPr>
          <p:cNvCxnSpPr>
            <a:cxnSpLocks/>
            <a:stCxn id="13" idx="0"/>
          </p:cNvCxnSpPr>
          <p:nvPr/>
        </p:nvCxnSpPr>
        <p:spPr>
          <a:xfrm rot="5400000" flipH="1" flipV="1">
            <a:off x="3563701" y="2767113"/>
            <a:ext cx="1889280" cy="1261636"/>
          </a:xfrm>
          <a:prstGeom prst="bentConnector3">
            <a:avLst/>
          </a:prstGeom>
          <a:ln w="19050">
            <a:solidFill>
              <a:schemeClr val="bg1"/>
            </a:solidFill>
            <a:prstDash val="sysDot"/>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240770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close-up of a starry night sky&#10;&#10;Description automatically generated with low confidence">
            <a:extLst>
              <a:ext uri="{FF2B5EF4-FFF2-40B4-BE49-F238E27FC236}">
                <a16:creationId xmlns:a16="http://schemas.microsoft.com/office/drawing/2014/main" id="{8F4DA151-36F8-459B-8CAC-6F16D1130DA3}"/>
              </a:ext>
            </a:extLst>
          </p:cNvPr>
          <p:cNvPicPr>
            <a:picLocks noChangeAspect="1"/>
          </p:cNvPicPr>
          <p:nvPr/>
        </p:nvPicPr>
        <p:blipFill rotWithShape="1">
          <a:blip r:embed="rId3" cstate="email">
            <a:alphaModFix amt="20000"/>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C30DB5E4-B02A-4919-9CBA-8A4ABAE6C0A7}"/>
              </a:ext>
            </a:extLst>
          </p:cNvPr>
          <p:cNvSpPr>
            <a:spLocks noGrp="1"/>
          </p:cNvSpPr>
          <p:nvPr>
            <p:ph type="title"/>
          </p:nvPr>
        </p:nvSpPr>
        <p:spPr>
          <a:xfrm>
            <a:off x="213360" y="1309290"/>
            <a:ext cx="3200400" cy="3933236"/>
          </a:xfrm>
        </p:spPr>
        <p:txBody>
          <a:bodyPr/>
          <a:lstStyle/>
          <a:p>
            <a:r>
              <a:rPr lang="en-US" b="1" dirty="0">
                <a:solidFill>
                  <a:schemeClr val="tx2"/>
                </a:solidFill>
              </a:rPr>
              <a:t>Supports Data Driven Baselines</a:t>
            </a:r>
          </a:p>
        </p:txBody>
      </p:sp>
      <p:sp>
        <p:nvSpPr>
          <p:cNvPr id="4" name="Slide Number Placeholder 3">
            <a:extLst>
              <a:ext uri="{FF2B5EF4-FFF2-40B4-BE49-F238E27FC236}">
                <a16:creationId xmlns:a16="http://schemas.microsoft.com/office/drawing/2014/main" id="{32D2D32A-1578-4166-B6F4-29672DD1B947}"/>
              </a:ext>
            </a:extLst>
          </p:cNvPr>
          <p:cNvSpPr>
            <a:spLocks noGrp="1"/>
          </p:cNvSpPr>
          <p:nvPr>
            <p:ph type="sldNum" sz="quarter" idx="12"/>
          </p:nvPr>
        </p:nvSpPr>
        <p:spPr/>
        <p:txBody>
          <a:bodyPr/>
          <a:lstStyle/>
          <a:p>
            <a:fld id="{D17B8275-806A-4A5E-8F75-C957AD850D33}" type="slidenum">
              <a:rPr lang="en-US" smtClean="0"/>
              <a:t>26</a:t>
            </a:fld>
            <a:endParaRPr lang="en-US" dirty="0"/>
          </a:p>
        </p:txBody>
      </p:sp>
      <p:pic>
        <p:nvPicPr>
          <p:cNvPr id="5" name="Graphic 23">
            <a:extLst>
              <a:ext uri="{FF2B5EF4-FFF2-40B4-BE49-F238E27FC236}">
                <a16:creationId xmlns:a16="http://schemas.microsoft.com/office/drawing/2014/main" id="{8418837A-6DF7-4C83-B624-5F2DBA8D5DC1}"/>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2717019" y="1110954"/>
            <a:ext cx="9474981" cy="5755074"/>
          </a:xfrm>
          <a:prstGeom prst="rect">
            <a:avLst/>
          </a:prstGeom>
        </p:spPr>
      </p:pic>
      <p:sp>
        <p:nvSpPr>
          <p:cNvPr id="8" name="Rectangle 7">
            <a:extLst>
              <a:ext uri="{FF2B5EF4-FFF2-40B4-BE49-F238E27FC236}">
                <a16:creationId xmlns:a16="http://schemas.microsoft.com/office/drawing/2014/main" id="{56E02587-700A-4C92-AC77-F95229B55D06}"/>
              </a:ext>
            </a:extLst>
          </p:cNvPr>
          <p:cNvSpPr/>
          <p:nvPr/>
        </p:nvSpPr>
        <p:spPr>
          <a:xfrm>
            <a:off x="0" y="0"/>
            <a:ext cx="12192000" cy="136525"/>
          </a:xfrm>
          <a:prstGeom prst="rect">
            <a:avLst/>
          </a:prstGeom>
          <a:solidFill>
            <a:srgbClr val="1CBE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68899B83-CFC4-4BB1-AB79-E460B65775C2}"/>
              </a:ext>
            </a:extLst>
          </p:cNvPr>
          <p:cNvSpPr/>
          <p:nvPr/>
        </p:nvSpPr>
        <p:spPr>
          <a:xfrm>
            <a:off x="3622876" y="0"/>
            <a:ext cx="4946248" cy="543877"/>
          </a:xfrm>
          <a:prstGeom prst="rect">
            <a:avLst/>
          </a:prstGeom>
          <a:solidFill>
            <a:srgbClr val="1CBE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4 | Build Regional Market Intelligence</a:t>
            </a:r>
          </a:p>
        </p:txBody>
      </p:sp>
      <p:cxnSp>
        <p:nvCxnSpPr>
          <p:cNvPr id="10" name="Straight Connector 9">
            <a:extLst>
              <a:ext uri="{FF2B5EF4-FFF2-40B4-BE49-F238E27FC236}">
                <a16:creationId xmlns:a16="http://schemas.microsoft.com/office/drawing/2014/main" id="{13DBC529-3A0A-4372-96F8-F53D5D7DFB3B}"/>
              </a:ext>
            </a:extLst>
          </p:cNvPr>
          <p:cNvCxnSpPr/>
          <p:nvPr/>
        </p:nvCxnSpPr>
        <p:spPr>
          <a:xfrm>
            <a:off x="6426103" y="1431235"/>
            <a:ext cx="0" cy="4572000"/>
          </a:xfrm>
          <a:prstGeom prst="line">
            <a:avLst/>
          </a:prstGeom>
          <a:ln w="38100">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5E25AA81-7061-4D7C-8D39-CF9E6092D8DA}"/>
              </a:ext>
            </a:extLst>
          </p:cNvPr>
          <p:cNvSpPr txBox="1"/>
          <p:nvPr/>
        </p:nvSpPr>
        <p:spPr>
          <a:xfrm>
            <a:off x="6426103" y="3526826"/>
            <a:ext cx="1443037" cy="923330"/>
          </a:xfrm>
          <a:prstGeom prst="rect">
            <a:avLst/>
          </a:prstGeom>
          <a:noFill/>
        </p:spPr>
        <p:txBody>
          <a:bodyPr wrap="square" rtlCol="0">
            <a:spAutoFit/>
          </a:bodyPr>
          <a:lstStyle/>
          <a:p>
            <a:r>
              <a:rPr lang="en-US" b="1" dirty="0">
                <a:solidFill>
                  <a:schemeClr val="accent2"/>
                </a:solidFill>
              </a:rPr>
              <a:t>Current practice baseline</a:t>
            </a:r>
          </a:p>
        </p:txBody>
      </p:sp>
      <p:sp>
        <p:nvSpPr>
          <p:cNvPr id="3" name="TextBox 2">
            <a:extLst>
              <a:ext uri="{FF2B5EF4-FFF2-40B4-BE49-F238E27FC236}">
                <a16:creationId xmlns:a16="http://schemas.microsoft.com/office/drawing/2014/main" id="{896E1091-D8D7-4221-89FE-09D4EB3BFDF1}"/>
              </a:ext>
            </a:extLst>
          </p:cNvPr>
          <p:cNvSpPr txBox="1"/>
          <p:nvPr/>
        </p:nvSpPr>
        <p:spPr>
          <a:xfrm>
            <a:off x="8569124" y="3169704"/>
            <a:ext cx="2120348" cy="369332"/>
          </a:xfrm>
          <a:prstGeom prst="rect">
            <a:avLst/>
          </a:prstGeom>
          <a:noFill/>
        </p:spPr>
        <p:txBody>
          <a:bodyPr wrap="square" rtlCol="0">
            <a:spAutoFit/>
          </a:bodyPr>
          <a:lstStyle/>
          <a:p>
            <a:r>
              <a:rPr lang="en-US" dirty="0">
                <a:solidFill>
                  <a:schemeClr val="tx1">
                    <a:lumMod val="50000"/>
                    <a:lumOff val="50000"/>
                  </a:schemeClr>
                </a:solidFill>
                <a:latin typeface="+mj-lt"/>
              </a:rPr>
              <a:t>Illustrative Only</a:t>
            </a:r>
          </a:p>
        </p:txBody>
      </p:sp>
    </p:spTree>
    <p:extLst>
      <p:ext uri="{BB962C8B-B14F-4D97-AF65-F5344CB8AC3E}">
        <p14:creationId xmlns:p14="http://schemas.microsoft.com/office/powerpoint/2010/main" val="352009003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cxnSp>
        <p:nvCxnSpPr>
          <p:cNvPr id="14" name="Straight Connector 13">
            <a:extLst>
              <a:ext uri="{FF2B5EF4-FFF2-40B4-BE49-F238E27FC236}">
                <a16:creationId xmlns:a16="http://schemas.microsoft.com/office/drawing/2014/main" id="{8520DEE9-04D2-4F88-A75D-A1702ACB471F}"/>
              </a:ext>
            </a:extLst>
          </p:cNvPr>
          <p:cNvCxnSpPr>
            <a:cxnSpLocks/>
          </p:cNvCxnSpPr>
          <p:nvPr/>
        </p:nvCxnSpPr>
        <p:spPr>
          <a:xfrm>
            <a:off x="2377440" y="0"/>
            <a:ext cx="0" cy="685800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53F4CAF-C69C-4EBA-AE61-9088863D7467}"/>
              </a:ext>
            </a:extLst>
          </p:cNvPr>
          <p:cNvCxnSpPr>
            <a:cxnSpLocks/>
          </p:cNvCxnSpPr>
          <p:nvPr/>
        </p:nvCxnSpPr>
        <p:spPr>
          <a:xfrm>
            <a:off x="3121152" y="0"/>
            <a:ext cx="0" cy="685800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DDE7CB2F-A3E3-474F-9E06-091CC55EF9A0}"/>
              </a:ext>
            </a:extLst>
          </p:cNvPr>
          <p:cNvCxnSpPr>
            <a:cxnSpLocks/>
          </p:cNvCxnSpPr>
          <p:nvPr/>
        </p:nvCxnSpPr>
        <p:spPr>
          <a:xfrm>
            <a:off x="3864864" y="0"/>
            <a:ext cx="0" cy="685800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3944B559-9296-4282-AA7E-2C5E02CE6A68}"/>
              </a:ext>
            </a:extLst>
          </p:cNvPr>
          <p:cNvCxnSpPr>
            <a:cxnSpLocks/>
          </p:cNvCxnSpPr>
          <p:nvPr/>
        </p:nvCxnSpPr>
        <p:spPr>
          <a:xfrm>
            <a:off x="4608576" y="0"/>
            <a:ext cx="0" cy="685800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59FCC2F-75C6-4B8C-BF72-FDE8CBB554FE}"/>
              </a:ext>
            </a:extLst>
          </p:cNvPr>
          <p:cNvCxnSpPr>
            <a:cxnSpLocks/>
          </p:cNvCxnSpPr>
          <p:nvPr/>
        </p:nvCxnSpPr>
        <p:spPr>
          <a:xfrm>
            <a:off x="5352288" y="0"/>
            <a:ext cx="0" cy="685800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0FFE77B6-B452-4F1A-B461-060FD4569611}"/>
              </a:ext>
            </a:extLst>
          </p:cNvPr>
          <p:cNvCxnSpPr>
            <a:cxnSpLocks/>
          </p:cNvCxnSpPr>
          <p:nvPr/>
        </p:nvCxnSpPr>
        <p:spPr>
          <a:xfrm>
            <a:off x="6096000" y="0"/>
            <a:ext cx="0" cy="685800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9D24B718-2181-4650-9C78-917A44C787A4}"/>
              </a:ext>
            </a:extLst>
          </p:cNvPr>
          <p:cNvCxnSpPr>
            <a:cxnSpLocks/>
          </p:cNvCxnSpPr>
          <p:nvPr/>
        </p:nvCxnSpPr>
        <p:spPr>
          <a:xfrm>
            <a:off x="6839712" y="0"/>
            <a:ext cx="0" cy="685800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71CF93A-3B31-4F48-ACDF-325F7D68C13A}"/>
              </a:ext>
            </a:extLst>
          </p:cNvPr>
          <p:cNvCxnSpPr>
            <a:cxnSpLocks/>
          </p:cNvCxnSpPr>
          <p:nvPr/>
        </p:nvCxnSpPr>
        <p:spPr>
          <a:xfrm>
            <a:off x="7583424" y="0"/>
            <a:ext cx="0" cy="685800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CCEE3B8D-FC96-47C5-B0CB-17AA0ED29A9B}"/>
              </a:ext>
            </a:extLst>
          </p:cNvPr>
          <p:cNvCxnSpPr>
            <a:cxnSpLocks/>
          </p:cNvCxnSpPr>
          <p:nvPr/>
        </p:nvCxnSpPr>
        <p:spPr>
          <a:xfrm>
            <a:off x="8327136" y="0"/>
            <a:ext cx="0" cy="685800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053B2DCC-F7C0-43E1-B188-C8E5B1F58C6B}"/>
              </a:ext>
            </a:extLst>
          </p:cNvPr>
          <p:cNvCxnSpPr>
            <a:cxnSpLocks/>
          </p:cNvCxnSpPr>
          <p:nvPr/>
        </p:nvCxnSpPr>
        <p:spPr>
          <a:xfrm>
            <a:off x="9070848" y="0"/>
            <a:ext cx="0" cy="685800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73F578F-7A32-49A6-BF46-854DFE2F856B}"/>
              </a:ext>
            </a:extLst>
          </p:cNvPr>
          <p:cNvCxnSpPr>
            <a:cxnSpLocks/>
          </p:cNvCxnSpPr>
          <p:nvPr/>
        </p:nvCxnSpPr>
        <p:spPr>
          <a:xfrm>
            <a:off x="9814560" y="0"/>
            <a:ext cx="0" cy="685800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EEA42CCE-2838-4AE2-918B-5A1ED6EA17EC}"/>
              </a:ext>
            </a:extLst>
          </p:cNvPr>
          <p:cNvSpPr>
            <a:spLocks noGrp="1"/>
          </p:cNvSpPr>
          <p:nvPr>
            <p:ph type="title"/>
          </p:nvPr>
        </p:nvSpPr>
        <p:spPr>
          <a:xfrm>
            <a:off x="4114800" y="2239010"/>
            <a:ext cx="3535680" cy="2073910"/>
          </a:xfrm>
          <a:solidFill>
            <a:schemeClr val="accent3"/>
          </a:solidFill>
        </p:spPr>
        <p:txBody>
          <a:bodyPr/>
          <a:lstStyle/>
          <a:p>
            <a:pPr algn="ctr"/>
            <a:r>
              <a:rPr lang="en-US" b="1" dirty="0">
                <a:solidFill>
                  <a:schemeClr val="tx2"/>
                </a:solidFill>
              </a:rPr>
              <a:t>INFORM PROGRAM DESIGN</a:t>
            </a:r>
          </a:p>
        </p:txBody>
      </p:sp>
      <p:sp>
        <p:nvSpPr>
          <p:cNvPr id="4" name="Slide Number Placeholder 3">
            <a:extLst>
              <a:ext uri="{FF2B5EF4-FFF2-40B4-BE49-F238E27FC236}">
                <a16:creationId xmlns:a16="http://schemas.microsoft.com/office/drawing/2014/main" id="{08207B94-25BC-48AE-802B-852B633A4DF5}"/>
              </a:ext>
            </a:extLst>
          </p:cNvPr>
          <p:cNvSpPr>
            <a:spLocks noGrp="1"/>
          </p:cNvSpPr>
          <p:nvPr>
            <p:ph type="sldNum" sz="quarter" idx="12"/>
          </p:nvPr>
        </p:nvSpPr>
        <p:spPr/>
        <p:txBody>
          <a:bodyPr/>
          <a:lstStyle/>
          <a:p>
            <a:fld id="{D17B8275-806A-4A5E-8F75-C957AD850D33}" type="slidenum">
              <a:rPr lang="en-US" smtClean="0"/>
              <a:t>27</a:t>
            </a:fld>
            <a:endParaRPr lang="en-US" dirty="0"/>
          </a:p>
        </p:txBody>
      </p:sp>
      <p:sp>
        <p:nvSpPr>
          <p:cNvPr id="9" name="Rectangle 8">
            <a:extLst>
              <a:ext uri="{FF2B5EF4-FFF2-40B4-BE49-F238E27FC236}">
                <a16:creationId xmlns:a16="http://schemas.microsoft.com/office/drawing/2014/main" id="{A1A81D93-E8F8-4C38-82F8-C5085F0BCC34}"/>
              </a:ext>
            </a:extLst>
          </p:cNvPr>
          <p:cNvSpPr/>
          <p:nvPr/>
        </p:nvSpPr>
        <p:spPr>
          <a:xfrm>
            <a:off x="167640" y="136526"/>
            <a:ext cx="1904842" cy="6584950"/>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itle 1">
            <a:extLst>
              <a:ext uri="{FF2B5EF4-FFF2-40B4-BE49-F238E27FC236}">
                <a16:creationId xmlns:a16="http://schemas.microsoft.com/office/drawing/2014/main" id="{E27EEC8D-27F9-425B-928F-D57F174896F5}"/>
              </a:ext>
            </a:extLst>
          </p:cNvPr>
          <p:cNvSpPr txBox="1">
            <a:spLocks/>
          </p:cNvSpPr>
          <p:nvPr/>
        </p:nvSpPr>
        <p:spPr>
          <a:xfrm rot="16200000">
            <a:off x="-2286079" y="2789080"/>
            <a:ext cx="681228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b="1" spc="600" dirty="0">
                <a:solidFill>
                  <a:schemeClr val="bg1"/>
                </a:solidFill>
              </a:rPr>
              <a:t>UTILITY PROGRAMS</a:t>
            </a:r>
          </a:p>
        </p:txBody>
      </p:sp>
      <p:sp>
        <p:nvSpPr>
          <p:cNvPr id="11" name="Rectangle 10">
            <a:extLst>
              <a:ext uri="{FF2B5EF4-FFF2-40B4-BE49-F238E27FC236}">
                <a16:creationId xmlns:a16="http://schemas.microsoft.com/office/drawing/2014/main" id="{AF4B5CF7-56DE-4E51-B8DB-8FFE4A4CDD62}"/>
              </a:ext>
            </a:extLst>
          </p:cNvPr>
          <p:cNvSpPr/>
          <p:nvPr/>
        </p:nvSpPr>
        <p:spPr>
          <a:xfrm rot="10800000">
            <a:off x="10119518" y="136526"/>
            <a:ext cx="1904842" cy="6584950"/>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itle 1">
            <a:extLst>
              <a:ext uri="{FF2B5EF4-FFF2-40B4-BE49-F238E27FC236}">
                <a16:creationId xmlns:a16="http://schemas.microsoft.com/office/drawing/2014/main" id="{00A2B571-C183-431D-957E-A270C516031B}"/>
              </a:ext>
            </a:extLst>
          </p:cNvPr>
          <p:cNvSpPr txBox="1">
            <a:spLocks/>
          </p:cNvSpPr>
          <p:nvPr/>
        </p:nvSpPr>
        <p:spPr>
          <a:xfrm rot="5400000">
            <a:off x="7665799" y="2789080"/>
            <a:ext cx="681228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b="1" spc="600" dirty="0">
                <a:solidFill>
                  <a:schemeClr val="bg1"/>
                </a:solidFill>
              </a:rPr>
              <a:t>NEEA</a:t>
            </a:r>
          </a:p>
        </p:txBody>
      </p:sp>
      <p:pic>
        <p:nvPicPr>
          <p:cNvPr id="27" name="Graphic 26" descr="Close with solid fill">
            <a:extLst>
              <a:ext uri="{FF2B5EF4-FFF2-40B4-BE49-F238E27FC236}">
                <a16:creationId xmlns:a16="http://schemas.microsoft.com/office/drawing/2014/main" id="{BA6C7C26-A32B-4B28-9162-EE59CB11F4C1}"/>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xmlns="" r:embed="rId4"/>
              </a:ext>
            </a:extLst>
          </a:blip>
          <a:stretch>
            <a:fillRect/>
          </a:stretch>
        </p:blipFill>
        <p:spPr>
          <a:xfrm>
            <a:off x="2680409" y="4673691"/>
            <a:ext cx="914400" cy="914400"/>
          </a:xfrm>
          <a:prstGeom prst="rect">
            <a:avLst/>
          </a:prstGeom>
        </p:spPr>
      </p:pic>
      <p:pic>
        <p:nvPicPr>
          <p:cNvPr id="28" name="Graphic 27" descr="Close with solid fill">
            <a:extLst>
              <a:ext uri="{FF2B5EF4-FFF2-40B4-BE49-F238E27FC236}">
                <a16:creationId xmlns:a16="http://schemas.microsoft.com/office/drawing/2014/main" id="{2CD4A109-9D57-45C5-8E48-95FC56283B70}"/>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xmlns="" r:embed="rId4"/>
              </a:ext>
            </a:extLst>
          </a:blip>
          <a:stretch>
            <a:fillRect/>
          </a:stretch>
        </p:blipFill>
        <p:spPr>
          <a:xfrm>
            <a:off x="3414977" y="1422446"/>
            <a:ext cx="914400" cy="914400"/>
          </a:xfrm>
          <a:prstGeom prst="rect">
            <a:avLst/>
          </a:prstGeom>
        </p:spPr>
      </p:pic>
      <p:pic>
        <p:nvPicPr>
          <p:cNvPr id="29" name="Graphic 28" descr="Close with solid fill">
            <a:extLst>
              <a:ext uri="{FF2B5EF4-FFF2-40B4-BE49-F238E27FC236}">
                <a16:creationId xmlns:a16="http://schemas.microsoft.com/office/drawing/2014/main" id="{195D36BE-48A4-40D4-A786-CA66D3B486D0}"/>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xmlns="" r:embed="rId4"/>
              </a:ext>
            </a:extLst>
          </a:blip>
          <a:stretch>
            <a:fillRect/>
          </a:stretch>
        </p:blipFill>
        <p:spPr>
          <a:xfrm>
            <a:off x="8593955" y="5130890"/>
            <a:ext cx="914400" cy="914400"/>
          </a:xfrm>
          <a:prstGeom prst="rect">
            <a:avLst/>
          </a:prstGeom>
        </p:spPr>
      </p:pic>
      <p:pic>
        <p:nvPicPr>
          <p:cNvPr id="30" name="Graphic 29" descr="Close with solid fill">
            <a:extLst>
              <a:ext uri="{FF2B5EF4-FFF2-40B4-BE49-F238E27FC236}">
                <a16:creationId xmlns:a16="http://schemas.microsoft.com/office/drawing/2014/main" id="{C38A6AA6-A046-42B3-8AC0-5F75E9E7B74B}"/>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xmlns="" r:embed="rId4"/>
              </a:ext>
            </a:extLst>
          </a:blip>
          <a:stretch>
            <a:fillRect/>
          </a:stretch>
        </p:blipFill>
        <p:spPr>
          <a:xfrm>
            <a:off x="8633342" y="3398520"/>
            <a:ext cx="914400" cy="914400"/>
          </a:xfrm>
          <a:prstGeom prst="rect">
            <a:avLst/>
          </a:prstGeom>
        </p:spPr>
      </p:pic>
      <p:sp>
        <p:nvSpPr>
          <p:cNvPr id="31" name="Oval 30">
            <a:extLst>
              <a:ext uri="{FF2B5EF4-FFF2-40B4-BE49-F238E27FC236}">
                <a16:creationId xmlns:a16="http://schemas.microsoft.com/office/drawing/2014/main" id="{5B398374-364D-4FBC-BA82-44D4425F3A48}"/>
              </a:ext>
            </a:extLst>
          </p:cNvPr>
          <p:cNvSpPr/>
          <p:nvPr/>
        </p:nvSpPr>
        <p:spPr>
          <a:xfrm>
            <a:off x="2769717" y="3481706"/>
            <a:ext cx="640080" cy="640080"/>
          </a:xfrm>
          <a:prstGeom prst="ellipse">
            <a:avLst/>
          </a:prstGeom>
          <a:noFill/>
          <a:ln w="889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Oval 33">
            <a:extLst>
              <a:ext uri="{FF2B5EF4-FFF2-40B4-BE49-F238E27FC236}">
                <a16:creationId xmlns:a16="http://schemas.microsoft.com/office/drawing/2014/main" id="{99B5CF70-01D3-446A-B1AE-F32C4368B9F4}"/>
              </a:ext>
            </a:extLst>
          </p:cNvPr>
          <p:cNvSpPr/>
          <p:nvPr/>
        </p:nvSpPr>
        <p:spPr>
          <a:xfrm>
            <a:off x="5805035" y="5129484"/>
            <a:ext cx="640080" cy="640080"/>
          </a:xfrm>
          <a:prstGeom prst="ellipse">
            <a:avLst/>
          </a:prstGeom>
          <a:noFill/>
          <a:ln w="889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Oval 34">
            <a:extLst>
              <a:ext uri="{FF2B5EF4-FFF2-40B4-BE49-F238E27FC236}">
                <a16:creationId xmlns:a16="http://schemas.microsoft.com/office/drawing/2014/main" id="{6326F9AD-90A0-4F60-84EB-45EA7ED88185}"/>
              </a:ext>
            </a:extLst>
          </p:cNvPr>
          <p:cNvSpPr/>
          <p:nvPr/>
        </p:nvSpPr>
        <p:spPr>
          <a:xfrm>
            <a:off x="7953875" y="365125"/>
            <a:ext cx="640080" cy="640080"/>
          </a:xfrm>
          <a:prstGeom prst="ellipse">
            <a:avLst/>
          </a:prstGeom>
          <a:noFill/>
          <a:ln w="889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7" name="Connector: Elbow 36">
            <a:extLst>
              <a:ext uri="{FF2B5EF4-FFF2-40B4-BE49-F238E27FC236}">
                <a16:creationId xmlns:a16="http://schemas.microsoft.com/office/drawing/2014/main" id="{1447C256-1C4A-413B-9F49-563BE2B8E0AC}"/>
              </a:ext>
            </a:extLst>
          </p:cNvPr>
          <p:cNvCxnSpPr>
            <a:stCxn id="34" idx="6"/>
            <a:endCxn id="30" idx="1"/>
          </p:cNvCxnSpPr>
          <p:nvPr/>
        </p:nvCxnSpPr>
        <p:spPr>
          <a:xfrm flipV="1">
            <a:off x="6445115" y="3855720"/>
            <a:ext cx="2188227" cy="1593804"/>
          </a:xfrm>
          <a:prstGeom prst="bentConnector3">
            <a:avLst/>
          </a:prstGeom>
          <a:ln w="57150">
            <a:solidFill>
              <a:schemeClr val="tx2">
                <a:lumMod val="60000"/>
                <a:lumOff val="40000"/>
              </a:schemeClr>
            </a:solidFill>
            <a:prstDash val="dash"/>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3279558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picture containing outdoor, grass, sky, scene&#10;&#10;Description automatically generated">
            <a:extLst>
              <a:ext uri="{FF2B5EF4-FFF2-40B4-BE49-F238E27FC236}">
                <a16:creationId xmlns:a16="http://schemas.microsoft.com/office/drawing/2014/main" id="{14434F7F-EB84-43E9-9226-9C8CA4AE25F5}"/>
              </a:ext>
            </a:extLst>
          </p:cNvPr>
          <p:cNvPicPr>
            <a:picLocks noChangeAspect="1"/>
          </p:cNvPicPr>
          <p:nvPr/>
        </p:nvPicPr>
        <p:blipFill rotWithShape="1">
          <a:blip r:embed="rId3" cstate="email">
            <a:alphaModFix amt="35000"/>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C9261D46-FCBB-41FA-B04E-5B09603B055F}"/>
              </a:ext>
            </a:extLst>
          </p:cNvPr>
          <p:cNvSpPr>
            <a:spLocks noGrp="1"/>
          </p:cNvSpPr>
          <p:nvPr>
            <p:ph type="title"/>
          </p:nvPr>
        </p:nvSpPr>
        <p:spPr>
          <a:xfrm>
            <a:off x="0" y="1127125"/>
            <a:ext cx="12192000" cy="1325563"/>
          </a:xfrm>
        </p:spPr>
        <p:txBody>
          <a:bodyPr/>
          <a:lstStyle/>
          <a:p>
            <a:pPr algn="ctr"/>
            <a:r>
              <a:rPr lang="en-US" b="1" dirty="0">
                <a:solidFill>
                  <a:schemeClr val="tx2"/>
                </a:solidFill>
              </a:rPr>
              <a:t>Help Understand Where To Go Next</a:t>
            </a:r>
          </a:p>
        </p:txBody>
      </p:sp>
      <p:sp>
        <p:nvSpPr>
          <p:cNvPr id="4" name="Slide Number Placeholder 3">
            <a:extLst>
              <a:ext uri="{FF2B5EF4-FFF2-40B4-BE49-F238E27FC236}">
                <a16:creationId xmlns:a16="http://schemas.microsoft.com/office/drawing/2014/main" id="{D1A9B312-E2AF-4265-A5FC-48FCED588A6F}"/>
              </a:ext>
            </a:extLst>
          </p:cNvPr>
          <p:cNvSpPr>
            <a:spLocks noGrp="1"/>
          </p:cNvSpPr>
          <p:nvPr>
            <p:ph type="sldNum" sz="quarter" idx="12"/>
          </p:nvPr>
        </p:nvSpPr>
        <p:spPr/>
        <p:txBody>
          <a:bodyPr/>
          <a:lstStyle/>
          <a:p>
            <a:fld id="{D17B8275-806A-4A5E-8F75-C957AD850D33}" type="slidenum">
              <a:rPr lang="en-US" smtClean="0"/>
              <a:t>28</a:t>
            </a:fld>
            <a:endParaRPr lang="en-US" dirty="0"/>
          </a:p>
        </p:txBody>
      </p:sp>
      <p:sp>
        <p:nvSpPr>
          <p:cNvPr id="8" name="Rectangle 7">
            <a:extLst>
              <a:ext uri="{FF2B5EF4-FFF2-40B4-BE49-F238E27FC236}">
                <a16:creationId xmlns:a16="http://schemas.microsoft.com/office/drawing/2014/main" id="{2397722B-4426-4DB4-AA87-D9E5995D3C60}"/>
              </a:ext>
            </a:extLst>
          </p:cNvPr>
          <p:cNvSpPr/>
          <p:nvPr/>
        </p:nvSpPr>
        <p:spPr>
          <a:xfrm>
            <a:off x="0" y="0"/>
            <a:ext cx="12192000" cy="136525"/>
          </a:xfrm>
          <a:prstGeom prst="rect">
            <a:avLst/>
          </a:prstGeom>
          <a:solidFill>
            <a:srgbClr val="1CBE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2BF02833-F0AF-4A92-BF7D-AACD5D42B594}"/>
              </a:ext>
            </a:extLst>
          </p:cNvPr>
          <p:cNvSpPr/>
          <p:nvPr/>
        </p:nvSpPr>
        <p:spPr>
          <a:xfrm>
            <a:off x="3622876" y="0"/>
            <a:ext cx="4946248" cy="543877"/>
          </a:xfrm>
          <a:prstGeom prst="rect">
            <a:avLst/>
          </a:prstGeom>
          <a:solidFill>
            <a:srgbClr val="1CBE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4 | Build Regional Market Intelligence</a:t>
            </a:r>
          </a:p>
        </p:txBody>
      </p:sp>
      <p:pic>
        <p:nvPicPr>
          <p:cNvPr id="12" name="Graphic 11" descr="Marker with solid fill">
            <a:extLst>
              <a:ext uri="{FF2B5EF4-FFF2-40B4-BE49-F238E27FC236}">
                <a16:creationId xmlns:a16="http://schemas.microsoft.com/office/drawing/2014/main" id="{F28F0FC5-6B8E-401C-81CF-76E552F172CE}"/>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xmlns="" r:embed="rId5"/>
              </a:ext>
            </a:extLst>
          </a:blip>
          <a:stretch>
            <a:fillRect/>
          </a:stretch>
        </p:blipFill>
        <p:spPr>
          <a:xfrm>
            <a:off x="5158740" y="3035935"/>
            <a:ext cx="1874520" cy="1874520"/>
          </a:xfrm>
          <a:prstGeom prst="rect">
            <a:avLst/>
          </a:prstGeom>
        </p:spPr>
      </p:pic>
      <p:pic>
        <p:nvPicPr>
          <p:cNvPr id="14" name="Graphic 13" descr="Marker with solid fill">
            <a:extLst>
              <a:ext uri="{FF2B5EF4-FFF2-40B4-BE49-F238E27FC236}">
                <a16:creationId xmlns:a16="http://schemas.microsoft.com/office/drawing/2014/main" id="{FAC92410-4FFA-458F-A471-09497B8BD671}"/>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xmlns="" r:embed="rId5"/>
              </a:ext>
            </a:extLst>
          </a:blip>
          <a:stretch>
            <a:fillRect/>
          </a:stretch>
        </p:blipFill>
        <p:spPr>
          <a:xfrm>
            <a:off x="1143000" y="3013075"/>
            <a:ext cx="1104899" cy="1104899"/>
          </a:xfrm>
          <a:prstGeom prst="rect">
            <a:avLst/>
          </a:prstGeom>
        </p:spPr>
      </p:pic>
      <p:pic>
        <p:nvPicPr>
          <p:cNvPr id="15" name="Graphic 14" descr="Marker with solid fill">
            <a:extLst>
              <a:ext uri="{FF2B5EF4-FFF2-40B4-BE49-F238E27FC236}">
                <a16:creationId xmlns:a16="http://schemas.microsoft.com/office/drawing/2014/main" id="{1A904009-0C87-4582-9A10-03F20E38A29A}"/>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xmlns="" r:embed="rId5"/>
              </a:ext>
            </a:extLst>
          </a:blip>
          <a:stretch>
            <a:fillRect/>
          </a:stretch>
        </p:blipFill>
        <p:spPr>
          <a:xfrm>
            <a:off x="9944101" y="3565524"/>
            <a:ext cx="1104899" cy="1104899"/>
          </a:xfrm>
          <a:prstGeom prst="rect">
            <a:avLst/>
          </a:prstGeom>
        </p:spPr>
      </p:pic>
      <p:pic>
        <p:nvPicPr>
          <p:cNvPr id="16" name="Graphic 15" descr="Marker with solid fill">
            <a:extLst>
              <a:ext uri="{FF2B5EF4-FFF2-40B4-BE49-F238E27FC236}">
                <a16:creationId xmlns:a16="http://schemas.microsoft.com/office/drawing/2014/main" id="{547D683F-33FC-4F21-B979-82BEDDBEEDB9}"/>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xmlns="" r:embed="rId5"/>
              </a:ext>
            </a:extLst>
          </a:blip>
          <a:stretch>
            <a:fillRect/>
          </a:stretch>
        </p:blipFill>
        <p:spPr>
          <a:xfrm>
            <a:off x="3263307" y="3398837"/>
            <a:ext cx="719137" cy="719137"/>
          </a:xfrm>
          <a:prstGeom prst="rect">
            <a:avLst/>
          </a:prstGeom>
        </p:spPr>
      </p:pic>
      <p:pic>
        <p:nvPicPr>
          <p:cNvPr id="17" name="Graphic 16" descr="Marker with solid fill">
            <a:extLst>
              <a:ext uri="{FF2B5EF4-FFF2-40B4-BE49-F238E27FC236}">
                <a16:creationId xmlns:a16="http://schemas.microsoft.com/office/drawing/2014/main" id="{477EC8B3-D927-4BD5-B2DB-D9278324C4BA}"/>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xmlns="" r:embed="rId5"/>
              </a:ext>
            </a:extLst>
          </a:blip>
          <a:stretch>
            <a:fillRect/>
          </a:stretch>
        </p:blipFill>
        <p:spPr>
          <a:xfrm>
            <a:off x="11353800" y="3398837"/>
            <a:ext cx="719137" cy="719137"/>
          </a:xfrm>
          <a:prstGeom prst="rect">
            <a:avLst/>
          </a:prstGeom>
        </p:spPr>
      </p:pic>
      <p:pic>
        <p:nvPicPr>
          <p:cNvPr id="18" name="Graphic 17" descr="Marker with solid fill">
            <a:extLst>
              <a:ext uri="{FF2B5EF4-FFF2-40B4-BE49-F238E27FC236}">
                <a16:creationId xmlns:a16="http://schemas.microsoft.com/office/drawing/2014/main" id="{C4A834F1-E998-4BBC-8E2C-7B8A0CF55BD3}"/>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xmlns="" r:embed="rId5"/>
              </a:ext>
            </a:extLst>
          </a:blip>
          <a:stretch>
            <a:fillRect/>
          </a:stretch>
        </p:blipFill>
        <p:spPr>
          <a:xfrm>
            <a:off x="7420451" y="3565524"/>
            <a:ext cx="457200" cy="457200"/>
          </a:xfrm>
          <a:prstGeom prst="rect">
            <a:avLst/>
          </a:prstGeom>
        </p:spPr>
      </p:pic>
    </p:spTree>
    <p:extLst>
      <p:ext uri="{BB962C8B-B14F-4D97-AF65-F5344CB8AC3E}">
        <p14:creationId xmlns:p14="http://schemas.microsoft.com/office/powerpoint/2010/main" val="330032807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B05D47D-8F40-4FB4-A9FA-1C993A7AAFC6}"/>
              </a:ext>
            </a:extLst>
          </p:cNvPr>
          <p:cNvSpPr/>
          <p:nvPr/>
        </p:nvSpPr>
        <p:spPr>
          <a:xfrm>
            <a:off x="0" y="0"/>
            <a:ext cx="12192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2" name="TextBox 1"/>
          <p:cNvSpPr txBox="1"/>
          <p:nvPr/>
        </p:nvSpPr>
        <p:spPr>
          <a:xfrm>
            <a:off x="2227846" y="2058050"/>
            <a:ext cx="9853663" cy="1200329"/>
          </a:xfrm>
          <a:prstGeom prst="rect">
            <a:avLst/>
          </a:prstGeom>
          <a:noFill/>
        </p:spPr>
        <p:txBody>
          <a:bodyPr wrap="square" rtlCol="0">
            <a:spAutoFit/>
          </a:bodyPr>
          <a:lstStyle/>
          <a:p>
            <a:endParaRPr lang="en-US" sz="2400" dirty="0"/>
          </a:p>
          <a:p>
            <a:pPr marL="342900" indent="-342900">
              <a:buFont typeface="+mj-lt"/>
              <a:buAutoNum type="arabicPeriod"/>
            </a:pPr>
            <a:endParaRPr lang="en-US" sz="2400" dirty="0"/>
          </a:p>
          <a:p>
            <a:pPr marL="342900" indent="-342900">
              <a:buFont typeface="+mj-lt"/>
              <a:buAutoNum type="arabicPeriod"/>
            </a:pPr>
            <a:endParaRPr lang="en-US" sz="2400" dirty="0"/>
          </a:p>
        </p:txBody>
      </p:sp>
      <p:sp>
        <p:nvSpPr>
          <p:cNvPr id="3" name="Slide Number Placeholder 2"/>
          <p:cNvSpPr>
            <a:spLocks noGrp="1"/>
          </p:cNvSpPr>
          <p:nvPr>
            <p:ph type="sldNum" sz="quarter" idx="12"/>
          </p:nvPr>
        </p:nvSpPr>
        <p:spPr/>
        <p:txBody>
          <a:bodyPr/>
          <a:lstStyle/>
          <a:p>
            <a:fld id="{D17B8275-806A-4A5E-8F75-C957AD850D33}" type="slidenum">
              <a:rPr lang="en-US" smtClean="0"/>
              <a:t>29</a:t>
            </a:fld>
            <a:endParaRPr lang="en-US" dirty="0"/>
          </a:p>
        </p:txBody>
      </p:sp>
      <p:sp>
        <p:nvSpPr>
          <p:cNvPr id="11" name="Rectangle 10">
            <a:extLst>
              <a:ext uri="{FF2B5EF4-FFF2-40B4-BE49-F238E27FC236}">
                <a16:creationId xmlns:a16="http://schemas.microsoft.com/office/drawing/2014/main" id="{E00778CD-DC0C-4B37-946B-B1E4DCDAB29D}"/>
              </a:ext>
            </a:extLst>
          </p:cNvPr>
          <p:cNvSpPr/>
          <p:nvPr/>
        </p:nvSpPr>
        <p:spPr>
          <a:xfrm>
            <a:off x="1" y="1716569"/>
            <a:ext cx="4114799" cy="3424862"/>
          </a:xfrm>
          <a:prstGeom prst="rect">
            <a:avLst/>
          </a:prstGeom>
          <a:solidFill>
            <a:schemeClr val="tx2">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12" name="TextBox 11">
            <a:extLst>
              <a:ext uri="{FF2B5EF4-FFF2-40B4-BE49-F238E27FC236}">
                <a16:creationId xmlns:a16="http://schemas.microsoft.com/office/drawing/2014/main" id="{759A443E-62FB-4E10-A0CB-5E213FF6DB27}"/>
              </a:ext>
            </a:extLst>
          </p:cNvPr>
          <p:cNvSpPr txBox="1"/>
          <p:nvPr/>
        </p:nvSpPr>
        <p:spPr>
          <a:xfrm>
            <a:off x="5349243" y="0"/>
            <a:ext cx="6842756" cy="6857999"/>
          </a:xfrm>
          <a:prstGeom prst="rect">
            <a:avLst/>
          </a:prstGeom>
          <a:noFill/>
        </p:spPr>
        <p:txBody>
          <a:bodyPr wrap="square" rtlCol="0" anchor="ctr">
            <a:noAutofit/>
          </a:bodyPr>
          <a:lstStyle/>
          <a:p>
            <a:pPr>
              <a:spcBef>
                <a:spcPts val="600"/>
              </a:spcBef>
              <a:spcAft>
                <a:spcPts val="1800"/>
              </a:spcAft>
            </a:pPr>
            <a:r>
              <a:rPr lang="en-US" sz="3000" dirty="0">
                <a:solidFill>
                  <a:schemeClr val="bg1"/>
                </a:solidFill>
              </a:rPr>
              <a:t>These 4 principles govern BPA’s approach to research</a:t>
            </a:r>
          </a:p>
          <a:p>
            <a:pPr marL="514350" indent="-514350">
              <a:spcBef>
                <a:spcPts val="600"/>
              </a:spcBef>
              <a:spcAft>
                <a:spcPts val="1200"/>
              </a:spcAft>
              <a:buClr>
                <a:schemeClr val="accent4">
                  <a:lumMod val="60000"/>
                  <a:lumOff val="40000"/>
                </a:schemeClr>
              </a:buClr>
              <a:buFont typeface="Arial" panose="020B0604020202020204" pitchFamily="34" charset="0"/>
              <a:buChar char="→"/>
            </a:pPr>
            <a:r>
              <a:rPr lang="en-US" sz="2400" dirty="0">
                <a:solidFill>
                  <a:schemeClr val="bg1"/>
                </a:solidFill>
              </a:rPr>
              <a:t>1 | Study what matters</a:t>
            </a:r>
          </a:p>
          <a:p>
            <a:pPr marL="514350" indent="-514350">
              <a:spcBef>
                <a:spcPts val="600"/>
              </a:spcBef>
              <a:spcAft>
                <a:spcPts val="1200"/>
              </a:spcAft>
              <a:buClr>
                <a:schemeClr val="accent4">
                  <a:lumMod val="60000"/>
                  <a:lumOff val="40000"/>
                </a:schemeClr>
              </a:buClr>
              <a:buFont typeface="Arial" panose="020B0604020202020204" pitchFamily="34" charset="0"/>
              <a:buChar char="→"/>
            </a:pPr>
            <a:r>
              <a:rPr lang="en-US" sz="2400" dirty="0">
                <a:solidFill>
                  <a:schemeClr val="bg1"/>
                </a:solidFill>
              </a:rPr>
              <a:t>2 | Be consistent in methods</a:t>
            </a:r>
          </a:p>
          <a:p>
            <a:pPr marL="514350" indent="-514350">
              <a:spcBef>
                <a:spcPts val="600"/>
              </a:spcBef>
              <a:spcAft>
                <a:spcPts val="1200"/>
              </a:spcAft>
              <a:buClr>
                <a:schemeClr val="accent4">
                  <a:lumMod val="60000"/>
                  <a:lumOff val="40000"/>
                </a:schemeClr>
              </a:buClr>
              <a:buFont typeface="Arial" panose="020B0604020202020204" pitchFamily="34" charset="0"/>
              <a:buChar char="→"/>
            </a:pPr>
            <a:r>
              <a:rPr lang="en-US" sz="2400" dirty="0">
                <a:solidFill>
                  <a:schemeClr val="bg1"/>
                </a:solidFill>
              </a:rPr>
              <a:t>3 | Use an open, accessible process</a:t>
            </a:r>
          </a:p>
          <a:p>
            <a:pPr marL="514350" indent="-514350">
              <a:spcBef>
                <a:spcPts val="600"/>
              </a:spcBef>
              <a:spcAft>
                <a:spcPts val="1800"/>
              </a:spcAft>
              <a:buClr>
                <a:schemeClr val="accent4">
                  <a:lumMod val="60000"/>
                  <a:lumOff val="40000"/>
                </a:schemeClr>
              </a:buClr>
              <a:buFont typeface="Arial" panose="020B0604020202020204" pitchFamily="34" charset="0"/>
              <a:buChar char="→"/>
            </a:pPr>
            <a:r>
              <a:rPr lang="en-US" sz="2400" dirty="0">
                <a:solidFill>
                  <a:schemeClr val="bg1"/>
                </a:solidFill>
              </a:rPr>
              <a:t>4 | Build regional market intelligence</a:t>
            </a:r>
          </a:p>
          <a:p>
            <a:pPr>
              <a:spcBef>
                <a:spcPts val="600"/>
              </a:spcBef>
              <a:spcAft>
                <a:spcPts val="2400"/>
              </a:spcAft>
            </a:pPr>
            <a:r>
              <a:rPr lang="en-US" sz="3000" dirty="0">
                <a:solidFill>
                  <a:schemeClr val="bg1"/>
                </a:solidFill>
              </a:rPr>
              <a:t>They serve the larger purpose of our research: achieving the </a:t>
            </a:r>
            <a:r>
              <a:rPr lang="en-US" sz="3000" dirty="0" smtClean="0">
                <a:solidFill>
                  <a:schemeClr val="bg1"/>
                </a:solidFill>
              </a:rPr>
              <a:t>Administration’s </a:t>
            </a:r>
            <a:r>
              <a:rPr lang="en-US" sz="3000" dirty="0">
                <a:solidFill>
                  <a:schemeClr val="bg1"/>
                </a:solidFill>
              </a:rPr>
              <a:t>goals through the responsible use of ratepayer funds, while adding value to stakeholders. </a:t>
            </a:r>
          </a:p>
        </p:txBody>
      </p:sp>
      <p:sp>
        <p:nvSpPr>
          <p:cNvPr id="13" name="TextBox 12">
            <a:extLst>
              <a:ext uri="{FF2B5EF4-FFF2-40B4-BE49-F238E27FC236}">
                <a16:creationId xmlns:a16="http://schemas.microsoft.com/office/drawing/2014/main" id="{82DC8FBF-5D26-40C0-8922-CAC1E91C47FA}"/>
              </a:ext>
            </a:extLst>
          </p:cNvPr>
          <p:cNvSpPr txBox="1"/>
          <p:nvPr/>
        </p:nvSpPr>
        <p:spPr>
          <a:xfrm>
            <a:off x="469304" y="1716568"/>
            <a:ext cx="3474720" cy="3424861"/>
          </a:xfrm>
          <a:prstGeom prst="rect">
            <a:avLst/>
          </a:prstGeom>
          <a:noFill/>
        </p:spPr>
        <p:txBody>
          <a:bodyPr wrap="square" anchor="ctr">
            <a:noAutofit/>
          </a:bodyPr>
          <a:lstStyle/>
          <a:p>
            <a:r>
              <a:rPr lang="en-US" sz="4800" b="1" dirty="0">
                <a:solidFill>
                  <a:schemeClr val="bg1"/>
                </a:solidFill>
              </a:rPr>
              <a:t>Summary </a:t>
            </a:r>
            <a:r>
              <a:rPr lang="en-US" sz="4800" dirty="0">
                <a:solidFill>
                  <a:schemeClr val="bg1"/>
                </a:solidFill>
              </a:rPr>
              <a:t>Key Takeaways</a:t>
            </a:r>
          </a:p>
        </p:txBody>
      </p:sp>
      <p:pic>
        <p:nvPicPr>
          <p:cNvPr id="15" name="Graphic 14" descr="Add with solid fill">
            <a:extLst>
              <a:ext uri="{FF2B5EF4-FFF2-40B4-BE49-F238E27FC236}">
                <a16:creationId xmlns:a16="http://schemas.microsoft.com/office/drawing/2014/main" id="{89909F12-AF31-4565-B892-DF26B66749EE}"/>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xmlns="" r:embed="rId4"/>
              </a:ext>
            </a:extLst>
          </a:blip>
          <a:stretch>
            <a:fillRect/>
          </a:stretch>
        </p:blipFill>
        <p:spPr>
          <a:xfrm>
            <a:off x="4896655" y="457852"/>
            <a:ext cx="457200" cy="457200"/>
          </a:xfrm>
          <a:prstGeom prst="rect">
            <a:avLst/>
          </a:prstGeom>
        </p:spPr>
      </p:pic>
      <p:pic>
        <p:nvPicPr>
          <p:cNvPr id="16" name="Graphic 15" descr="Add with solid fill">
            <a:extLst>
              <a:ext uri="{FF2B5EF4-FFF2-40B4-BE49-F238E27FC236}">
                <a16:creationId xmlns:a16="http://schemas.microsoft.com/office/drawing/2014/main" id="{36F9B49B-A067-4E11-99FF-101FF67BA90F}"/>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xmlns="" r:embed="rId4"/>
              </a:ext>
            </a:extLst>
          </a:blip>
          <a:stretch>
            <a:fillRect/>
          </a:stretch>
        </p:blipFill>
        <p:spPr>
          <a:xfrm>
            <a:off x="4881285" y="4123234"/>
            <a:ext cx="457200" cy="457200"/>
          </a:xfrm>
          <a:prstGeom prst="rect">
            <a:avLst/>
          </a:prstGeom>
        </p:spPr>
      </p:pic>
    </p:spTree>
    <p:extLst>
      <p:ext uri="{BB962C8B-B14F-4D97-AF65-F5344CB8AC3E}">
        <p14:creationId xmlns:p14="http://schemas.microsoft.com/office/powerpoint/2010/main" val="5144080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E74800-04D0-4218-998F-23B478589184}"/>
              </a:ext>
            </a:extLst>
          </p:cNvPr>
          <p:cNvSpPr>
            <a:spLocks noGrp="1"/>
          </p:cNvSpPr>
          <p:nvPr>
            <p:ph type="ctrTitle"/>
          </p:nvPr>
        </p:nvSpPr>
        <p:spPr>
          <a:xfrm>
            <a:off x="193658" y="256478"/>
            <a:ext cx="6984380" cy="3151628"/>
          </a:xfrm>
        </p:spPr>
        <p:txBody>
          <a:bodyPr>
            <a:normAutofit fontScale="90000"/>
          </a:bodyPr>
          <a:lstStyle/>
          <a:p>
            <a:pPr algn="l"/>
            <a:r>
              <a:rPr lang="en-US" sz="5400" dirty="0">
                <a:solidFill>
                  <a:schemeClr val="accent4"/>
                </a:solidFill>
              </a:rPr>
              <a:t>PART 2:</a:t>
            </a:r>
            <a:r>
              <a:rPr lang="en-US" sz="5400" b="1" dirty="0">
                <a:solidFill>
                  <a:schemeClr val="accent4"/>
                </a:solidFill>
              </a:rPr>
              <a:t/>
            </a:r>
            <a:br>
              <a:rPr lang="en-US" sz="5400" b="1" dirty="0">
                <a:solidFill>
                  <a:schemeClr val="accent4"/>
                </a:solidFill>
              </a:rPr>
            </a:br>
            <a:r>
              <a:rPr lang="en-US" sz="5400" b="1" dirty="0">
                <a:solidFill>
                  <a:schemeClr val="accent4"/>
                </a:solidFill>
              </a:rPr>
              <a:t>PRINCIPLES OF RESEARCHING </a:t>
            </a:r>
            <a:r>
              <a:rPr lang="en-US" sz="5400" dirty="0">
                <a:solidFill>
                  <a:schemeClr val="accent4"/>
                </a:solidFill>
              </a:rPr>
              <a:t>MOMENTUM SAVINGS </a:t>
            </a:r>
          </a:p>
        </p:txBody>
      </p:sp>
      <p:pic>
        <p:nvPicPr>
          <p:cNvPr id="7" name="Picture 6">
            <a:extLst>
              <a:ext uri="{FF2B5EF4-FFF2-40B4-BE49-F238E27FC236}">
                <a16:creationId xmlns:a16="http://schemas.microsoft.com/office/drawing/2014/main" id="{38BBDEAB-915D-4550-865C-1F8FDBD0DADB}"/>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930" y="3708254"/>
            <a:ext cx="12192930" cy="3151627"/>
          </a:xfrm>
          <a:prstGeom prst="rect">
            <a:avLst/>
          </a:prstGeom>
        </p:spPr>
      </p:pic>
    </p:spTree>
    <p:extLst>
      <p:ext uri="{BB962C8B-B14F-4D97-AF65-F5344CB8AC3E}">
        <p14:creationId xmlns:p14="http://schemas.microsoft.com/office/powerpoint/2010/main" val="39447859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99B2EFF1-7304-4EF8-AD0E-A823FD549E68}"/>
              </a:ext>
            </a:extLst>
          </p:cNvPr>
          <p:cNvSpPr/>
          <p:nvPr/>
        </p:nvSpPr>
        <p:spPr>
          <a:xfrm>
            <a:off x="0" y="1821561"/>
            <a:ext cx="12192000" cy="5086350"/>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5" name="Title 4">
            <a:extLst>
              <a:ext uri="{FF2B5EF4-FFF2-40B4-BE49-F238E27FC236}">
                <a16:creationId xmlns:a16="http://schemas.microsoft.com/office/drawing/2014/main" id="{44C80BAA-984C-44A6-8A40-C2979BA4EA61}"/>
              </a:ext>
            </a:extLst>
          </p:cNvPr>
          <p:cNvSpPr>
            <a:spLocks noGrp="1"/>
          </p:cNvSpPr>
          <p:nvPr>
            <p:ph type="title"/>
          </p:nvPr>
        </p:nvSpPr>
        <p:spPr>
          <a:xfrm>
            <a:off x="773430" y="320675"/>
            <a:ext cx="10515600" cy="1325563"/>
          </a:xfrm>
        </p:spPr>
        <p:txBody>
          <a:bodyPr/>
          <a:lstStyle/>
          <a:p>
            <a:r>
              <a:rPr lang="en-US" sz="5400" b="1" dirty="0" smtClean="0">
                <a:solidFill>
                  <a:schemeClr val="accent4"/>
                </a:solidFill>
              </a:rPr>
              <a:t>WHAT’S NEXT</a:t>
            </a:r>
            <a:endParaRPr lang="en-US" b="1" dirty="0">
              <a:solidFill>
                <a:schemeClr val="accent4"/>
              </a:solidFill>
            </a:endParaRPr>
          </a:p>
        </p:txBody>
      </p:sp>
      <p:sp>
        <p:nvSpPr>
          <p:cNvPr id="6" name="Content Placeholder 5">
            <a:extLst>
              <a:ext uri="{FF2B5EF4-FFF2-40B4-BE49-F238E27FC236}">
                <a16:creationId xmlns:a16="http://schemas.microsoft.com/office/drawing/2014/main" id="{52416A0A-FD44-4A74-B6B1-0D5E7A419BAF}"/>
              </a:ext>
            </a:extLst>
          </p:cNvPr>
          <p:cNvSpPr>
            <a:spLocks noGrp="1"/>
          </p:cNvSpPr>
          <p:nvPr>
            <p:ph idx="1"/>
          </p:nvPr>
        </p:nvSpPr>
        <p:spPr>
          <a:xfrm>
            <a:off x="2541270" y="2731818"/>
            <a:ext cx="9382506" cy="914401"/>
          </a:xfrm>
        </p:spPr>
        <p:txBody>
          <a:bodyPr anchor="ctr">
            <a:normAutofit/>
          </a:bodyPr>
          <a:lstStyle/>
          <a:p>
            <a:pPr marL="0" indent="0">
              <a:buNone/>
            </a:pPr>
            <a:r>
              <a:rPr lang="en-US" sz="2400" dirty="0" smtClean="0">
                <a:solidFill>
                  <a:schemeClr val="tx2"/>
                </a:solidFill>
              </a:rPr>
              <a:t>Purpose and Principles White Paper (</a:t>
            </a:r>
            <a:r>
              <a:rPr lang="en-US" sz="2400" dirty="0" smtClean="0">
                <a:solidFill>
                  <a:schemeClr val="tx2"/>
                </a:solidFill>
                <a:hlinkClick r:id="rId2"/>
              </a:rPr>
              <a:t>LINK</a:t>
            </a:r>
            <a:r>
              <a:rPr lang="en-US" sz="2400" dirty="0" smtClean="0">
                <a:solidFill>
                  <a:schemeClr val="tx2"/>
                </a:solidFill>
              </a:rPr>
              <a:t>)</a:t>
            </a:r>
            <a:endParaRPr lang="en-US" sz="2400" i="1" dirty="0">
              <a:solidFill>
                <a:schemeClr val="tx2"/>
              </a:solidFill>
              <a:latin typeface="Arial Nova Light" panose="020B0304020202020204" pitchFamily="34" charset="0"/>
            </a:endParaRPr>
          </a:p>
        </p:txBody>
      </p:sp>
      <p:pic>
        <p:nvPicPr>
          <p:cNvPr id="27" name="Picture 26">
            <a:extLst>
              <a:ext uri="{FF2B5EF4-FFF2-40B4-BE49-F238E27FC236}">
                <a16:creationId xmlns:a16="http://schemas.microsoft.com/office/drawing/2014/main" id="{0B772612-2AAC-4534-ABB8-FFE6FA950A6F}"/>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52457"/>
          <a:stretch/>
        </p:blipFill>
        <p:spPr>
          <a:xfrm>
            <a:off x="0" y="2009297"/>
            <a:ext cx="2049467" cy="4528028"/>
          </a:xfrm>
          <a:prstGeom prst="rect">
            <a:avLst/>
          </a:prstGeom>
        </p:spPr>
      </p:pic>
      <p:sp>
        <p:nvSpPr>
          <p:cNvPr id="4" name="Slide Number Placeholder 3">
            <a:extLst>
              <a:ext uri="{FF2B5EF4-FFF2-40B4-BE49-F238E27FC236}">
                <a16:creationId xmlns:a16="http://schemas.microsoft.com/office/drawing/2014/main" id="{E00F9C56-CA02-4B76-A37D-B111FE961980}"/>
              </a:ext>
            </a:extLst>
          </p:cNvPr>
          <p:cNvSpPr>
            <a:spLocks noGrp="1"/>
          </p:cNvSpPr>
          <p:nvPr>
            <p:ph type="sldNum" sz="quarter" idx="12"/>
          </p:nvPr>
        </p:nvSpPr>
        <p:spPr/>
        <p:txBody>
          <a:bodyPr/>
          <a:lstStyle/>
          <a:p>
            <a:fld id="{D17B8275-806A-4A5E-8F75-C957AD850D33}" type="slidenum">
              <a:rPr lang="en-US" smtClean="0"/>
              <a:t>30</a:t>
            </a:fld>
            <a:endParaRPr lang="en-US" dirty="0"/>
          </a:p>
        </p:txBody>
      </p:sp>
      <p:sp>
        <p:nvSpPr>
          <p:cNvPr id="18" name="Oval 17">
            <a:extLst>
              <a:ext uri="{FF2B5EF4-FFF2-40B4-BE49-F238E27FC236}">
                <a16:creationId xmlns:a16="http://schemas.microsoft.com/office/drawing/2014/main" id="{340E2197-F067-4979-B041-32549690091C}"/>
              </a:ext>
            </a:extLst>
          </p:cNvPr>
          <p:cNvSpPr/>
          <p:nvPr/>
        </p:nvSpPr>
        <p:spPr>
          <a:xfrm>
            <a:off x="1734313" y="2887369"/>
            <a:ext cx="615696" cy="61569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 dirty="0"/>
          </a:p>
        </p:txBody>
      </p:sp>
      <p:sp>
        <p:nvSpPr>
          <p:cNvPr id="23" name="Oval 22">
            <a:extLst>
              <a:ext uri="{FF2B5EF4-FFF2-40B4-BE49-F238E27FC236}">
                <a16:creationId xmlns:a16="http://schemas.microsoft.com/office/drawing/2014/main" id="{A5503B86-250C-4B2F-8DBB-4CBD709F1F53}"/>
              </a:ext>
            </a:extLst>
          </p:cNvPr>
          <p:cNvSpPr/>
          <p:nvPr/>
        </p:nvSpPr>
        <p:spPr>
          <a:xfrm>
            <a:off x="1734313" y="4031464"/>
            <a:ext cx="615696" cy="61569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 dirty="0"/>
          </a:p>
        </p:txBody>
      </p:sp>
      <p:pic>
        <p:nvPicPr>
          <p:cNvPr id="3" name="Graphic 2" descr="Badge 1 with solid fill">
            <a:extLst>
              <a:ext uri="{FF2B5EF4-FFF2-40B4-BE49-F238E27FC236}">
                <a16:creationId xmlns:a16="http://schemas.microsoft.com/office/drawing/2014/main" id="{DF95E7CD-63A5-4AC7-BC0D-89E714D2FA0B}"/>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xmlns="" r:embed="rId5"/>
              </a:ext>
            </a:extLst>
          </a:blip>
          <a:stretch>
            <a:fillRect/>
          </a:stretch>
        </p:blipFill>
        <p:spPr>
          <a:xfrm>
            <a:off x="1584961" y="2731818"/>
            <a:ext cx="914400" cy="914400"/>
          </a:xfrm>
          <a:prstGeom prst="rect">
            <a:avLst/>
          </a:prstGeom>
        </p:spPr>
      </p:pic>
      <p:sp>
        <p:nvSpPr>
          <p:cNvPr id="25" name="Oval 24">
            <a:extLst>
              <a:ext uri="{FF2B5EF4-FFF2-40B4-BE49-F238E27FC236}">
                <a16:creationId xmlns:a16="http://schemas.microsoft.com/office/drawing/2014/main" id="{CE254A37-E9B8-4338-B93D-6AEF8FDD08FF}"/>
              </a:ext>
            </a:extLst>
          </p:cNvPr>
          <p:cNvSpPr/>
          <p:nvPr/>
        </p:nvSpPr>
        <p:spPr>
          <a:xfrm>
            <a:off x="1741619" y="5183179"/>
            <a:ext cx="615696" cy="61569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 dirty="0"/>
          </a:p>
        </p:txBody>
      </p:sp>
      <p:grpSp>
        <p:nvGrpSpPr>
          <p:cNvPr id="28" name="Group 27">
            <a:extLst>
              <a:ext uri="{FF2B5EF4-FFF2-40B4-BE49-F238E27FC236}">
                <a16:creationId xmlns:a16="http://schemas.microsoft.com/office/drawing/2014/main" id="{91E80923-0F70-4A40-927A-AFE160B95673}"/>
              </a:ext>
            </a:extLst>
          </p:cNvPr>
          <p:cNvGrpSpPr/>
          <p:nvPr/>
        </p:nvGrpSpPr>
        <p:grpSpPr>
          <a:xfrm>
            <a:off x="1584961" y="3877173"/>
            <a:ext cx="8930639" cy="914400"/>
            <a:chOff x="1584961" y="3311998"/>
            <a:chExt cx="8930639" cy="914400"/>
          </a:xfrm>
        </p:grpSpPr>
        <p:sp>
          <p:nvSpPr>
            <p:cNvPr id="8" name="Content Placeholder 5">
              <a:extLst>
                <a:ext uri="{FF2B5EF4-FFF2-40B4-BE49-F238E27FC236}">
                  <a16:creationId xmlns:a16="http://schemas.microsoft.com/office/drawing/2014/main" id="{2D177023-5435-4B78-A70C-D2E862CCAC86}"/>
                </a:ext>
              </a:extLst>
            </p:cNvPr>
            <p:cNvSpPr txBox="1">
              <a:spLocks/>
            </p:cNvSpPr>
            <p:nvPr/>
          </p:nvSpPr>
          <p:spPr>
            <a:xfrm>
              <a:off x="2541269" y="3346987"/>
              <a:ext cx="7974331" cy="844423"/>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400" dirty="0" smtClean="0">
                  <a:solidFill>
                    <a:schemeClr val="tx2"/>
                  </a:solidFill>
                </a:rPr>
                <a:t>Summer Learning Series Finale: September 8</a:t>
              </a:r>
              <a:r>
                <a:rPr lang="en-US" sz="2400" baseline="30000" dirty="0" smtClean="0">
                  <a:solidFill>
                    <a:schemeClr val="tx2"/>
                  </a:solidFill>
                </a:rPr>
                <a:t>th</a:t>
              </a:r>
              <a:r>
                <a:rPr lang="en-US" sz="2400" dirty="0" smtClean="0">
                  <a:solidFill>
                    <a:schemeClr val="tx2"/>
                  </a:solidFill>
                </a:rPr>
                <a:t>, 9-10am</a:t>
              </a:r>
              <a:endParaRPr lang="en-US" sz="2400" dirty="0">
                <a:solidFill>
                  <a:schemeClr val="tx2"/>
                </a:solidFill>
              </a:endParaRPr>
            </a:p>
          </p:txBody>
        </p:sp>
        <p:pic>
          <p:nvPicPr>
            <p:cNvPr id="12" name="Graphic 11" descr="Badge with solid fill">
              <a:extLst>
                <a:ext uri="{FF2B5EF4-FFF2-40B4-BE49-F238E27FC236}">
                  <a16:creationId xmlns:a16="http://schemas.microsoft.com/office/drawing/2014/main" id="{E3F5A1A1-3559-4470-B522-7B89ED8A7760}"/>
                </a:ext>
              </a:extLst>
            </p:cNvPr>
            <p:cNvPicPr>
              <a:picLocks noChangeAspect="1"/>
            </p:cNvPicPr>
            <p:nvPr/>
          </p:nvPicPr>
          <p:blipFill>
            <a:blip r:embed="rId6">
              <a:extLst>
                <a:ext uri="{28A0092B-C50C-407E-A947-70E740481C1C}">
                  <a14:useLocalDpi xmlns:a14="http://schemas.microsoft.com/office/drawing/2010/main"/>
                </a:ext>
                <a:ext uri="{96DAC541-7B7A-43D3-8B79-37D633B846F1}">
                  <asvg:svgBlip xmlns:asvg="http://schemas.microsoft.com/office/drawing/2016/SVG/main" xmlns="" r:embed="rId7"/>
                </a:ext>
              </a:extLst>
            </a:blip>
            <a:srcRect/>
            <a:stretch/>
          </p:blipFill>
          <p:spPr>
            <a:xfrm>
              <a:off x="1584961" y="3311998"/>
              <a:ext cx="914400" cy="914400"/>
            </a:xfrm>
            <a:prstGeom prst="rect">
              <a:avLst/>
            </a:prstGeom>
          </p:spPr>
        </p:pic>
      </p:grpSp>
      <p:grpSp>
        <p:nvGrpSpPr>
          <p:cNvPr id="29" name="Group 28">
            <a:extLst>
              <a:ext uri="{FF2B5EF4-FFF2-40B4-BE49-F238E27FC236}">
                <a16:creationId xmlns:a16="http://schemas.microsoft.com/office/drawing/2014/main" id="{4879C9D0-437F-4A42-A921-9BBF8E1F68D3}"/>
              </a:ext>
            </a:extLst>
          </p:cNvPr>
          <p:cNvGrpSpPr/>
          <p:nvPr/>
        </p:nvGrpSpPr>
        <p:grpSpPr>
          <a:xfrm>
            <a:off x="1584961" y="5022528"/>
            <a:ext cx="7240383" cy="914400"/>
            <a:chOff x="1584961" y="4509433"/>
            <a:chExt cx="7240383" cy="914400"/>
          </a:xfrm>
        </p:grpSpPr>
        <p:sp>
          <p:nvSpPr>
            <p:cNvPr id="10" name="Content Placeholder 5">
              <a:extLst>
                <a:ext uri="{FF2B5EF4-FFF2-40B4-BE49-F238E27FC236}">
                  <a16:creationId xmlns:a16="http://schemas.microsoft.com/office/drawing/2014/main" id="{81641637-57BC-467A-8BB7-1D0CFF972E83}"/>
                </a:ext>
              </a:extLst>
            </p:cNvPr>
            <p:cNvSpPr txBox="1">
              <a:spLocks/>
            </p:cNvSpPr>
            <p:nvPr/>
          </p:nvSpPr>
          <p:spPr>
            <a:xfrm>
              <a:off x="2541269" y="4579821"/>
              <a:ext cx="6284075" cy="773624"/>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400" dirty="0" smtClean="0">
                  <a:solidFill>
                    <a:schemeClr val="tx2"/>
                  </a:solidFill>
                </a:rPr>
                <a:t>Next Quarterly Call: November 3</a:t>
              </a:r>
              <a:r>
                <a:rPr lang="en-US" sz="2400" baseline="30000" dirty="0" smtClean="0">
                  <a:solidFill>
                    <a:schemeClr val="tx2"/>
                  </a:solidFill>
                </a:rPr>
                <a:t>rd</a:t>
              </a:r>
              <a:r>
                <a:rPr lang="en-US" sz="2400" dirty="0" smtClean="0">
                  <a:solidFill>
                    <a:schemeClr val="tx2"/>
                  </a:solidFill>
                </a:rPr>
                <a:t>, 9-10am</a:t>
              </a:r>
              <a:endParaRPr lang="en-US" sz="2400" dirty="0">
                <a:solidFill>
                  <a:schemeClr val="tx2"/>
                </a:solidFill>
              </a:endParaRPr>
            </a:p>
          </p:txBody>
        </p:sp>
        <p:pic>
          <p:nvPicPr>
            <p:cNvPr id="13" name="Graphic 12" descr="Badge 3 with solid fill">
              <a:extLst>
                <a:ext uri="{FF2B5EF4-FFF2-40B4-BE49-F238E27FC236}">
                  <a16:creationId xmlns:a16="http://schemas.microsoft.com/office/drawing/2014/main" id="{08BEA1BD-E145-4314-B9A9-D69F1AADE551}"/>
                </a:ext>
              </a:extLst>
            </p:cNvPr>
            <p:cNvPicPr>
              <a:picLocks noChangeAspect="1"/>
            </p:cNvPicPr>
            <p:nvPr/>
          </p:nvPicPr>
          <p:blipFill>
            <a:blip r:embed="rId8">
              <a:extLst>
                <a:ext uri="{28A0092B-C50C-407E-A947-70E740481C1C}">
                  <a14:useLocalDpi xmlns:a14="http://schemas.microsoft.com/office/drawing/2010/main"/>
                </a:ext>
                <a:ext uri="{96DAC541-7B7A-43D3-8B79-37D633B846F1}">
                  <asvg:svgBlip xmlns:asvg="http://schemas.microsoft.com/office/drawing/2016/SVG/main" xmlns="" r:embed="rId9"/>
                </a:ext>
              </a:extLst>
            </a:blip>
            <a:srcRect/>
            <a:stretch/>
          </p:blipFill>
          <p:spPr>
            <a:xfrm>
              <a:off x="1584961" y="4509433"/>
              <a:ext cx="914400" cy="914400"/>
            </a:xfrm>
            <a:prstGeom prst="rect">
              <a:avLst/>
            </a:prstGeom>
          </p:spPr>
        </p:pic>
      </p:grpSp>
    </p:spTree>
    <p:extLst>
      <p:ext uri="{BB962C8B-B14F-4D97-AF65-F5344CB8AC3E}">
        <p14:creationId xmlns:p14="http://schemas.microsoft.com/office/powerpoint/2010/main" val="82885271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77A4119-BA6E-4CE9-938A-1B8E336910DF}"/>
              </a:ext>
            </a:extLst>
          </p:cNvPr>
          <p:cNvSpPr>
            <a:spLocks noGrp="1"/>
          </p:cNvSpPr>
          <p:nvPr>
            <p:ph type="sldNum" sz="quarter" idx="12"/>
          </p:nvPr>
        </p:nvSpPr>
        <p:spPr/>
        <p:txBody>
          <a:bodyPr/>
          <a:lstStyle/>
          <a:p>
            <a:fld id="{D17B8275-806A-4A5E-8F75-C957AD850D33}" type="slidenum">
              <a:rPr lang="en-US" smtClean="0"/>
              <a:t>31</a:t>
            </a:fld>
            <a:endParaRPr lang="en-US" dirty="0"/>
          </a:p>
        </p:txBody>
      </p:sp>
      <p:sp>
        <p:nvSpPr>
          <p:cNvPr id="5" name="Title 1">
            <a:extLst>
              <a:ext uri="{FF2B5EF4-FFF2-40B4-BE49-F238E27FC236}">
                <a16:creationId xmlns:a16="http://schemas.microsoft.com/office/drawing/2014/main" id="{C3A1F52A-4BF0-4754-9212-1612ECB48FFE}"/>
              </a:ext>
            </a:extLst>
          </p:cNvPr>
          <p:cNvSpPr txBox="1">
            <a:spLocks/>
          </p:cNvSpPr>
          <p:nvPr/>
        </p:nvSpPr>
        <p:spPr>
          <a:xfrm>
            <a:off x="655320" y="481264"/>
            <a:ext cx="5974078" cy="3226990"/>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5400" b="1" dirty="0">
                <a:solidFill>
                  <a:schemeClr val="accent4"/>
                </a:solidFill>
              </a:rPr>
              <a:t>THANK YOU</a:t>
            </a:r>
          </a:p>
        </p:txBody>
      </p:sp>
      <p:pic>
        <p:nvPicPr>
          <p:cNvPr id="6" name="Picture 5">
            <a:extLst>
              <a:ext uri="{FF2B5EF4-FFF2-40B4-BE49-F238E27FC236}">
                <a16:creationId xmlns:a16="http://schemas.microsoft.com/office/drawing/2014/main" id="{BA00F85D-B4C8-4811-884D-6F920D9E39C2}"/>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930" y="3708254"/>
            <a:ext cx="12192930" cy="3151627"/>
          </a:xfrm>
          <a:prstGeom prst="rect">
            <a:avLst/>
          </a:prstGeom>
        </p:spPr>
      </p:pic>
      <p:pic>
        <p:nvPicPr>
          <p:cNvPr id="9" name="Picture 8">
            <a:extLst>
              <a:ext uri="{FF2B5EF4-FFF2-40B4-BE49-F238E27FC236}">
                <a16:creationId xmlns:a16="http://schemas.microsoft.com/office/drawing/2014/main" id="{B947B5F6-592E-4D14-AB8C-F794964450FC}"/>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9904799" y="5244024"/>
            <a:ext cx="2272857" cy="1405213"/>
          </a:xfrm>
          <a:prstGeom prst="rect">
            <a:avLst/>
          </a:prstGeom>
        </p:spPr>
      </p:pic>
      <p:sp>
        <p:nvSpPr>
          <p:cNvPr id="10" name="Text Box 7">
            <a:extLst>
              <a:ext uri="{FF2B5EF4-FFF2-40B4-BE49-F238E27FC236}">
                <a16:creationId xmlns:a16="http://schemas.microsoft.com/office/drawing/2014/main" id="{EC7CD3BE-8483-4FD6-BEB6-A874F5943ADB}"/>
              </a:ext>
            </a:extLst>
          </p:cNvPr>
          <p:cNvSpPr txBox="1">
            <a:spLocks noChangeArrowheads="1"/>
          </p:cNvSpPr>
          <p:nvPr/>
        </p:nvSpPr>
        <p:spPr bwMode="auto">
          <a:xfrm>
            <a:off x="-14344" y="148390"/>
            <a:ext cx="12192000" cy="332874"/>
          </a:xfrm>
          <a:prstGeom prst="rect">
            <a:avLst/>
          </a:prstGeom>
          <a:noFill/>
          <a:ln>
            <a:noFill/>
          </a:ln>
        </p:spPr>
        <p:txBody>
          <a:bodyPr/>
          <a:lstStyle>
            <a:lvl1pPr eaLnBrk="0" hangingPunct="0">
              <a:defRPr baseline="-25000">
                <a:solidFill>
                  <a:schemeClr val="tx1"/>
                </a:solidFill>
                <a:latin typeface="Arial" charset="0"/>
              </a:defRPr>
            </a:lvl1pPr>
            <a:lvl2pPr marL="742950" indent="-285750" eaLnBrk="0" hangingPunct="0">
              <a:defRPr baseline="-25000">
                <a:solidFill>
                  <a:schemeClr val="tx1"/>
                </a:solidFill>
                <a:latin typeface="Arial" charset="0"/>
              </a:defRPr>
            </a:lvl2pPr>
            <a:lvl3pPr marL="1143000" indent="-228600" eaLnBrk="0" hangingPunct="0">
              <a:defRPr baseline="-25000">
                <a:solidFill>
                  <a:schemeClr val="tx1"/>
                </a:solidFill>
                <a:latin typeface="Arial" charset="0"/>
              </a:defRPr>
            </a:lvl3pPr>
            <a:lvl4pPr marL="1600200" indent="-228600" eaLnBrk="0" hangingPunct="0">
              <a:defRPr baseline="-25000">
                <a:solidFill>
                  <a:schemeClr val="tx1"/>
                </a:solidFill>
                <a:latin typeface="Arial" charset="0"/>
              </a:defRPr>
            </a:lvl4pPr>
            <a:lvl5pPr marL="2057400" indent="-228600" eaLnBrk="0" hangingPunct="0">
              <a:defRPr baseline="-25000">
                <a:solidFill>
                  <a:schemeClr val="tx1"/>
                </a:solidFill>
                <a:latin typeface="Arial" charset="0"/>
              </a:defRPr>
            </a:lvl5pPr>
            <a:lvl6pPr marL="2514600" indent="-228600" eaLnBrk="0" fontAlgn="base" hangingPunct="0">
              <a:spcBef>
                <a:spcPct val="0"/>
              </a:spcBef>
              <a:spcAft>
                <a:spcPct val="0"/>
              </a:spcAft>
              <a:defRPr baseline="-25000">
                <a:solidFill>
                  <a:schemeClr val="tx1"/>
                </a:solidFill>
                <a:latin typeface="Arial" charset="0"/>
              </a:defRPr>
            </a:lvl6pPr>
            <a:lvl7pPr marL="2971800" indent="-228600" eaLnBrk="0" fontAlgn="base" hangingPunct="0">
              <a:spcBef>
                <a:spcPct val="0"/>
              </a:spcBef>
              <a:spcAft>
                <a:spcPct val="0"/>
              </a:spcAft>
              <a:defRPr baseline="-25000">
                <a:solidFill>
                  <a:schemeClr val="tx1"/>
                </a:solidFill>
                <a:latin typeface="Arial" charset="0"/>
              </a:defRPr>
            </a:lvl7pPr>
            <a:lvl8pPr marL="3429000" indent="-228600" eaLnBrk="0" fontAlgn="base" hangingPunct="0">
              <a:spcBef>
                <a:spcPct val="0"/>
              </a:spcBef>
              <a:spcAft>
                <a:spcPct val="0"/>
              </a:spcAft>
              <a:defRPr baseline="-25000">
                <a:solidFill>
                  <a:schemeClr val="tx1"/>
                </a:solidFill>
                <a:latin typeface="Arial" charset="0"/>
              </a:defRPr>
            </a:lvl8pPr>
            <a:lvl9pPr marL="3886200" indent="-228600" eaLnBrk="0" fontAlgn="base" hangingPunct="0">
              <a:spcBef>
                <a:spcPct val="0"/>
              </a:spcBef>
              <a:spcAft>
                <a:spcPct val="0"/>
              </a:spcAft>
              <a:defRPr baseline="-25000">
                <a:solidFill>
                  <a:schemeClr val="tx1"/>
                </a:solidFill>
                <a:latin typeface="Arial" charset="0"/>
              </a:defRPr>
            </a:lvl9pPr>
          </a:lstStyle>
          <a:p>
            <a:pPr algn="ctr" eaLnBrk="1" fontAlgn="base" hangingPunct="1">
              <a:spcBef>
                <a:spcPct val="50000"/>
              </a:spcBef>
              <a:spcAft>
                <a:spcPct val="0"/>
              </a:spcAft>
              <a:defRPr/>
            </a:pPr>
            <a:r>
              <a:rPr lang="en-US" altLang="en-US" sz="1050" spc="140" baseline="0" dirty="0">
                <a:ea typeface="MS PGothic" charset="0"/>
              </a:rPr>
              <a:t>B     O     N     N     E     V     I     L     L     E             P     O     W     E     R             A     D     M     I     N     I     S     T     R     A     T     I     O     N</a:t>
            </a:r>
          </a:p>
        </p:txBody>
      </p:sp>
      <p:sp>
        <p:nvSpPr>
          <p:cNvPr id="7" name="Rectangle 6">
            <a:extLst>
              <a:ext uri="{FF2B5EF4-FFF2-40B4-BE49-F238E27FC236}">
                <a16:creationId xmlns:a16="http://schemas.microsoft.com/office/drawing/2014/main" id="{7AED2F5F-17EC-4472-A1D7-487E4F7052D0}"/>
              </a:ext>
            </a:extLst>
          </p:cNvPr>
          <p:cNvSpPr/>
          <p:nvPr/>
        </p:nvSpPr>
        <p:spPr>
          <a:xfrm>
            <a:off x="6536052" y="481264"/>
            <a:ext cx="5562601" cy="32269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2400"/>
              </a:lnSpc>
            </a:pPr>
            <a:r>
              <a:rPr lang="en-US" sz="2000" b="1" dirty="0">
                <a:solidFill>
                  <a:schemeClr val="tx2"/>
                </a:solidFill>
              </a:rPr>
              <a:t>CONTACT</a:t>
            </a:r>
          </a:p>
          <a:p>
            <a:pPr>
              <a:lnSpc>
                <a:spcPts val="2400"/>
              </a:lnSpc>
            </a:pPr>
            <a:r>
              <a:rPr lang="en-US" dirty="0">
                <a:solidFill>
                  <a:schemeClr val="tx2"/>
                </a:solidFill>
              </a:rPr>
              <a:t>Bonnie Watson, Market Research Team Lead</a:t>
            </a:r>
          </a:p>
          <a:p>
            <a:pPr>
              <a:lnSpc>
                <a:spcPts val="2400"/>
              </a:lnSpc>
            </a:pPr>
            <a:r>
              <a:rPr lang="en-US" dirty="0">
                <a:solidFill>
                  <a:schemeClr val="accent4"/>
                </a:solidFill>
                <a:hlinkClick r:id="rId4">
                  <a:extLst>
                    <a:ext uri="{A12FA001-AC4F-418D-AE19-62706E023703}">
                      <ahyp:hlinkClr xmlns:ahyp="http://schemas.microsoft.com/office/drawing/2018/hyperlinkcolor" xmlns="" val="tx"/>
                    </a:ext>
                  </a:extLst>
                </a:hlinkClick>
              </a:rPr>
              <a:t>bfwatson@bpa.gov</a:t>
            </a:r>
            <a:r>
              <a:rPr lang="en-US" dirty="0">
                <a:solidFill>
                  <a:schemeClr val="tx2"/>
                </a:solidFill>
              </a:rPr>
              <a:t> | 503-230-3693 </a:t>
            </a:r>
          </a:p>
        </p:txBody>
      </p:sp>
    </p:spTree>
    <p:extLst>
      <p:ext uri="{BB962C8B-B14F-4D97-AF65-F5344CB8AC3E}">
        <p14:creationId xmlns:p14="http://schemas.microsoft.com/office/powerpoint/2010/main" val="18134172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99B2EFF1-7304-4EF8-AD0E-A823FD549E68}"/>
              </a:ext>
            </a:extLst>
          </p:cNvPr>
          <p:cNvSpPr/>
          <p:nvPr/>
        </p:nvSpPr>
        <p:spPr>
          <a:xfrm>
            <a:off x="0" y="1821561"/>
            <a:ext cx="12192000" cy="5086350"/>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5" name="Title 4">
            <a:extLst>
              <a:ext uri="{FF2B5EF4-FFF2-40B4-BE49-F238E27FC236}">
                <a16:creationId xmlns:a16="http://schemas.microsoft.com/office/drawing/2014/main" id="{44C80BAA-984C-44A6-8A40-C2979BA4EA61}"/>
              </a:ext>
            </a:extLst>
          </p:cNvPr>
          <p:cNvSpPr>
            <a:spLocks noGrp="1"/>
          </p:cNvSpPr>
          <p:nvPr>
            <p:ph type="title"/>
          </p:nvPr>
        </p:nvSpPr>
        <p:spPr>
          <a:xfrm>
            <a:off x="773430" y="320675"/>
            <a:ext cx="10515600" cy="1325563"/>
          </a:xfrm>
        </p:spPr>
        <p:txBody>
          <a:bodyPr/>
          <a:lstStyle/>
          <a:p>
            <a:r>
              <a:rPr lang="en-US" sz="5400" b="1" dirty="0">
                <a:solidFill>
                  <a:schemeClr val="accent4"/>
                </a:solidFill>
              </a:rPr>
              <a:t>Agenda</a:t>
            </a:r>
            <a:endParaRPr lang="en-US" b="1" dirty="0">
              <a:solidFill>
                <a:schemeClr val="accent4"/>
              </a:solidFill>
            </a:endParaRPr>
          </a:p>
        </p:txBody>
      </p:sp>
      <p:sp>
        <p:nvSpPr>
          <p:cNvPr id="6" name="Content Placeholder 5">
            <a:extLst>
              <a:ext uri="{FF2B5EF4-FFF2-40B4-BE49-F238E27FC236}">
                <a16:creationId xmlns:a16="http://schemas.microsoft.com/office/drawing/2014/main" id="{52416A0A-FD44-4A74-B6B1-0D5E7A419BAF}"/>
              </a:ext>
            </a:extLst>
          </p:cNvPr>
          <p:cNvSpPr>
            <a:spLocks noGrp="1"/>
          </p:cNvSpPr>
          <p:nvPr>
            <p:ph idx="1"/>
          </p:nvPr>
        </p:nvSpPr>
        <p:spPr>
          <a:xfrm>
            <a:off x="2541270" y="2108364"/>
            <a:ext cx="9382506" cy="914401"/>
          </a:xfrm>
        </p:spPr>
        <p:txBody>
          <a:bodyPr anchor="ctr">
            <a:normAutofit/>
          </a:bodyPr>
          <a:lstStyle/>
          <a:p>
            <a:pPr marL="0" indent="0">
              <a:buNone/>
            </a:pPr>
            <a:r>
              <a:rPr lang="en-US" sz="2400" dirty="0">
                <a:solidFill>
                  <a:schemeClr val="tx2"/>
                </a:solidFill>
              </a:rPr>
              <a:t>Recap: What are Momentum Savings and why do the research?</a:t>
            </a:r>
            <a:endParaRPr lang="en-US" sz="2400" i="1" dirty="0">
              <a:solidFill>
                <a:schemeClr val="tx2"/>
              </a:solidFill>
              <a:latin typeface="Arial Nova Light" panose="020B0304020202020204" pitchFamily="34" charset="0"/>
            </a:endParaRPr>
          </a:p>
        </p:txBody>
      </p:sp>
      <p:pic>
        <p:nvPicPr>
          <p:cNvPr id="27" name="Picture 26">
            <a:extLst>
              <a:ext uri="{FF2B5EF4-FFF2-40B4-BE49-F238E27FC236}">
                <a16:creationId xmlns:a16="http://schemas.microsoft.com/office/drawing/2014/main" id="{0B772612-2AAC-4534-ABB8-FFE6FA950A6F}"/>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l="52457"/>
          <a:stretch/>
        </p:blipFill>
        <p:spPr>
          <a:xfrm>
            <a:off x="0" y="2009297"/>
            <a:ext cx="2049467" cy="4528028"/>
          </a:xfrm>
          <a:prstGeom prst="rect">
            <a:avLst/>
          </a:prstGeom>
        </p:spPr>
      </p:pic>
      <p:sp>
        <p:nvSpPr>
          <p:cNvPr id="4" name="Slide Number Placeholder 3">
            <a:extLst>
              <a:ext uri="{FF2B5EF4-FFF2-40B4-BE49-F238E27FC236}">
                <a16:creationId xmlns:a16="http://schemas.microsoft.com/office/drawing/2014/main" id="{E00F9C56-CA02-4B76-A37D-B111FE961980}"/>
              </a:ext>
            </a:extLst>
          </p:cNvPr>
          <p:cNvSpPr>
            <a:spLocks noGrp="1"/>
          </p:cNvSpPr>
          <p:nvPr>
            <p:ph type="sldNum" sz="quarter" idx="12"/>
          </p:nvPr>
        </p:nvSpPr>
        <p:spPr/>
        <p:txBody>
          <a:bodyPr/>
          <a:lstStyle/>
          <a:p>
            <a:fld id="{D17B8275-806A-4A5E-8F75-C957AD850D33}" type="slidenum">
              <a:rPr lang="en-US" smtClean="0"/>
              <a:t>4</a:t>
            </a:fld>
            <a:endParaRPr lang="en-US" dirty="0"/>
          </a:p>
        </p:txBody>
      </p:sp>
      <p:sp>
        <p:nvSpPr>
          <p:cNvPr id="18" name="Oval 17">
            <a:extLst>
              <a:ext uri="{FF2B5EF4-FFF2-40B4-BE49-F238E27FC236}">
                <a16:creationId xmlns:a16="http://schemas.microsoft.com/office/drawing/2014/main" id="{340E2197-F067-4979-B041-32549690091C}"/>
              </a:ext>
            </a:extLst>
          </p:cNvPr>
          <p:cNvSpPr/>
          <p:nvPr/>
        </p:nvSpPr>
        <p:spPr>
          <a:xfrm>
            <a:off x="1734313" y="2263915"/>
            <a:ext cx="615696" cy="61569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 dirty="0"/>
          </a:p>
        </p:txBody>
      </p:sp>
      <p:sp>
        <p:nvSpPr>
          <p:cNvPr id="23" name="Oval 22">
            <a:extLst>
              <a:ext uri="{FF2B5EF4-FFF2-40B4-BE49-F238E27FC236}">
                <a16:creationId xmlns:a16="http://schemas.microsoft.com/office/drawing/2014/main" id="{A5503B86-250C-4B2F-8DBB-4CBD709F1F53}"/>
              </a:ext>
            </a:extLst>
          </p:cNvPr>
          <p:cNvSpPr/>
          <p:nvPr/>
        </p:nvSpPr>
        <p:spPr>
          <a:xfrm>
            <a:off x="1734313" y="3408010"/>
            <a:ext cx="615696" cy="61569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 dirty="0"/>
          </a:p>
        </p:txBody>
      </p:sp>
      <p:pic>
        <p:nvPicPr>
          <p:cNvPr id="3" name="Graphic 2" descr="Badge 1 with solid fill">
            <a:extLst>
              <a:ext uri="{FF2B5EF4-FFF2-40B4-BE49-F238E27FC236}">
                <a16:creationId xmlns:a16="http://schemas.microsoft.com/office/drawing/2014/main" id="{DF95E7CD-63A5-4AC7-BC0D-89E714D2FA0B}"/>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xmlns="" r:embed="rId4"/>
              </a:ext>
            </a:extLst>
          </a:blip>
          <a:stretch>
            <a:fillRect/>
          </a:stretch>
        </p:blipFill>
        <p:spPr>
          <a:xfrm>
            <a:off x="1584961" y="2108364"/>
            <a:ext cx="914400" cy="914400"/>
          </a:xfrm>
          <a:prstGeom prst="rect">
            <a:avLst/>
          </a:prstGeom>
        </p:spPr>
      </p:pic>
      <p:sp>
        <p:nvSpPr>
          <p:cNvPr id="25" name="Oval 24">
            <a:extLst>
              <a:ext uri="{FF2B5EF4-FFF2-40B4-BE49-F238E27FC236}">
                <a16:creationId xmlns:a16="http://schemas.microsoft.com/office/drawing/2014/main" id="{CE254A37-E9B8-4338-B93D-6AEF8FDD08FF}"/>
              </a:ext>
            </a:extLst>
          </p:cNvPr>
          <p:cNvSpPr/>
          <p:nvPr/>
        </p:nvSpPr>
        <p:spPr>
          <a:xfrm>
            <a:off x="1741619" y="4559725"/>
            <a:ext cx="615696" cy="61569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 dirty="0"/>
          </a:p>
        </p:txBody>
      </p:sp>
      <p:grpSp>
        <p:nvGrpSpPr>
          <p:cNvPr id="28" name="Group 27">
            <a:extLst>
              <a:ext uri="{FF2B5EF4-FFF2-40B4-BE49-F238E27FC236}">
                <a16:creationId xmlns:a16="http://schemas.microsoft.com/office/drawing/2014/main" id="{91E80923-0F70-4A40-927A-AFE160B95673}"/>
              </a:ext>
            </a:extLst>
          </p:cNvPr>
          <p:cNvGrpSpPr/>
          <p:nvPr/>
        </p:nvGrpSpPr>
        <p:grpSpPr>
          <a:xfrm>
            <a:off x="1584961" y="3253719"/>
            <a:ext cx="5004053" cy="914400"/>
            <a:chOff x="1584961" y="3311998"/>
            <a:chExt cx="5004053" cy="914400"/>
          </a:xfrm>
        </p:grpSpPr>
        <p:sp>
          <p:nvSpPr>
            <p:cNvPr id="8" name="Content Placeholder 5">
              <a:extLst>
                <a:ext uri="{FF2B5EF4-FFF2-40B4-BE49-F238E27FC236}">
                  <a16:creationId xmlns:a16="http://schemas.microsoft.com/office/drawing/2014/main" id="{2D177023-5435-4B78-A70C-D2E862CCAC86}"/>
                </a:ext>
              </a:extLst>
            </p:cNvPr>
            <p:cNvSpPr txBox="1">
              <a:spLocks/>
            </p:cNvSpPr>
            <p:nvPr/>
          </p:nvSpPr>
          <p:spPr>
            <a:xfrm>
              <a:off x="2541270" y="3346987"/>
              <a:ext cx="4047744" cy="844423"/>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400" dirty="0">
                  <a:solidFill>
                    <a:schemeClr val="tx2"/>
                  </a:solidFill>
                </a:rPr>
                <a:t>Principles of Our Work</a:t>
              </a:r>
            </a:p>
          </p:txBody>
        </p:sp>
        <p:pic>
          <p:nvPicPr>
            <p:cNvPr id="12" name="Graphic 11" descr="Badge with solid fill">
              <a:extLst>
                <a:ext uri="{FF2B5EF4-FFF2-40B4-BE49-F238E27FC236}">
                  <a16:creationId xmlns:a16="http://schemas.microsoft.com/office/drawing/2014/main" id="{E3F5A1A1-3559-4470-B522-7B89ED8A7760}"/>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xmlns="" r:embed="rId6"/>
                </a:ext>
              </a:extLst>
            </a:blip>
            <a:srcRect/>
            <a:stretch/>
          </p:blipFill>
          <p:spPr>
            <a:xfrm>
              <a:off x="1584961" y="3311998"/>
              <a:ext cx="914400" cy="914400"/>
            </a:xfrm>
            <a:prstGeom prst="rect">
              <a:avLst/>
            </a:prstGeom>
          </p:spPr>
        </p:pic>
      </p:grpSp>
      <p:grpSp>
        <p:nvGrpSpPr>
          <p:cNvPr id="29" name="Group 28">
            <a:extLst>
              <a:ext uri="{FF2B5EF4-FFF2-40B4-BE49-F238E27FC236}">
                <a16:creationId xmlns:a16="http://schemas.microsoft.com/office/drawing/2014/main" id="{4879C9D0-437F-4A42-A921-9BBF8E1F68D3}"/>
              </a:ext>
            </a:extLst>
          </p:cNvPr>
          <p:cNvGrpSpPr/>
          <p:nvPr/>
        </p:nvGrpSpPr>
        <p:grpSpPr>
          <a:xfrm>
            <a:off x="1584961" y="4399074"/>
            <a:ext cx="5004053" cy="914400"/>
            <a:chOff x="1584961" y="4509433"/>
            <a:chExt cx="5004053" cy="914400"/>
          </a:xfrm>
        </p:grpSpPr>
        <p:sp>
          <p:nvSpPr>
            <p:cNvPr id="10" name="Content Placeholder 5">
              <a:extLst>
                <a:ext uri="{FF2B5EF4-FFF2-40B4-BE49-F238E27FC236}">
                  <a16:creationId xmlns:a16="http://schemas.microsoft.com/office/drawing/2014/main" id="{81641637-57BC-467A-8BB7-1D0CFF972E83}"/>
                </a:ext>
              </a:extLst>
            </p:cNvPr>
            <p:cNvSpPr txBox="1">
              <a:spLocks/>
            </p:cNvSpPr>
            <p:nvPr/>
          </p:nvSpPr>
          <p:spPr>
            <a:xfrm>
              <a:off x="2541270" y="4579821"/>
              <a:ext cx="4047744" cy="773624"/>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400" dirty="0">
                  <a:solidFill>
                    <a:schemeClr val="tx2"/>
                  </a:solidFill>
                </a:rPr>
                <a:t>Ongoing Evolution</a:t>
              </a:r>
            </a:p>
          </p:txBody>
        </p:sp>
        <p:pic>
          <p:nvPicPr>
            <p:cNvPr id="13" name="Graphic 12" descr="Badge 3 with solid fill">
              <a:extLst>
                <a:ext uri="{FF2B5EF4-FFF2-40B4-BE49-F238E27FC236}">
                  <a16:creationId xmlns:a16="http://schemas.microsoft.com/office/drawing/2014/main" id="{08BEA1BD-E145-4314-B9A9-D69F1AADE551}"/>
                </a:ext>
              </a:extLst>
            </p:cNvPr>
            <p:cNvPicPr>
              <a:picLocks noChangeAspect="1"/>
            </p:cNvPicPr>
            <p:nvPr/>
          </p:nvPicPr>
          <p:blipFill>
            <a:blip r:embed="rId7">
              <a:extLst>
                <a:ext uri="{28A0092B-C50C-407E-A947-70E740481C1C}">
                  <a14:useLocalDpi xmlns:a14="http://schemas.microsoft.com/office/drawing/2010/main"/>
                </a:ext>
                <a:ext uri="{96DAC541-7B7A-43D3-8B79-37D633B846F1}">
                  <asvg:svgBlip xmlns:asvg="http://schemas.microsoft.com/office/drawing/2016/SVG/main" xmlns="" r:embed="rId8"/>
                </a:ext>
              </a:extLst>
            </a:blip>
            <a:srcRect/>
            <a:stretch/>
          </p:blipFill>
          <p:spPr>
            <a:xfrm>
              <a:off x="1584961" y="4509433"/>
              <a:ext cx="914400" cy="914400"/>
            </a:xfrm>
            <a:prstGeom prst="rect">
              <a:avLst/>
            </a:prstGeom>
          </p:spPr>
        </p:pic>
      </p:grpSp>
      <p:sp>
        <p:nvSpPr>
          <p:cNvPr id="26" name="Oval 25">
            <a:extLst>
              <a:ext uri="{FF2B5EF4-FFF2-40B4-BE49-F238E27FC236}">
                <a16:creationId xmlns:a16="http://schemas.microsoft.com/office/drawing/2014/main" id="{F05B69A2-8236-4E7D-9C5E-64D009FEC137}"/>
              </a:ext>
            </a:extLst>
          </p:cNvPr>
          <p:cNvSpPr/>
          <p:nvPr/>
        </p:nvSpPr>
        <p:spPr>
          <a:xfrm>
            <a:off x="1741619" y="5691382"/>
            <a:ext cx="615696" cy="61569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 dirty="0"/>
          </a:p>
        </p:txBody>
      </p:sp>
      <p:grpSp>
        <p:nvGrpSpPr>
          <p:cNvPr id="30" name="Group 29">
            <a:extLst>
              <a:ext uri="{FF2B5EF4-FFF2-40B4-BE49-F238E27FC236}">
                <a16:creationId xmlns:a16="http://schemas.microsoft.com/office/drawing/2014/main" id="{C2BC0B50-0E4C-4D24-9DB8-A8F03C34C79A}"/>
              </a:ext>
            </a:extLst>
          </p:cNvPr>
          <p:cNvGrpSpPr/>
          <p:nvPr/>
        </p:nvGrpSpPr>
        <p:grpSpPr>
          <a:xfrm>
            <a:off x="1584961" y="5544430"/>
            <a:ext cx="5004053" cy="914400"/>
            <a:chOff x="1584961" y="5706867"/>
            <a:chExt cx="5004053" cy="914400"/>
          </a:xfrm>
        </p:grpSpPr>
        <p:sp>
          <p:nvSpPr>
            <p:cNvPr id="11" name="Content Placeholder 5">
              <a:extLst>
                <a:ext uri="{FF2B5EF4-FFF2-40B4-BE49-F238E27FC236}">
                  <a16:creationId xmlns:a16="http://schemas.microsoft.com/office/drawing/2014/main" id="{D6906B91-995F-4FA9-BCAC-790606F05405}"/>
                </a:ext>
              </a:extLst>
            </p:cNvPr>
            <p:cNvSpPr txBox="1">
              <a:spLocks/>
            </p:cNvSpPr>
            <p:nvPr/>
          </p:nvSpPr>
          <p:spPr>
            <a:xfrm>
              <a:off x="2541270" y="5789719"/>
              <a:ext cx="4047744" cy="748697"/>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3600"/>
                </a:spcAft>
                <a:buFont typeface="Arial" panose="020B0604020202020204" pitchFamily="34" charset="0"/>
                <a:buNone/>
              </a:pPr>
              <a:r>
                <a:rPr lang="en-US" sz="2400" dirty="0">
                  <a:solidFill>
                    <a:schemeClr val="tx2"/>
                  </a:solidFill>
                </a:rPr>
                <a:t>Key Takeaways</a:t>
              </a:r>
            </a:p>
          </p:txBody>
        </p:sp>
        <p:pic>
          <p:nvPicPr>
            <p:cNvPr id="14" name="Graphic 13" descr="Badge 4 with solid fill">
              <a:extLst>
                <a:ext uri="{FF2B5EF4-FFF2-40B4-BE49-F238E27FC236}">
                  <a16:creationId xmlns:a16="http://schemas.microsoft.com/office/drawing/2014/main" id="{9122FD09-6464-4BFA-A263-06FC96B1EB36}"/>
                </a:ext>
              </a:extLst>
            </p:cNvPr>
            <p:cNvPicPr>
              <a:picLocks noChangeAspect="1"/>
            </p:cNvPicPr>
            <p:nvPr/>
          </p:nvPicPr>
          <p:blipFill>
            <a:blip r:embed="rId9">
              <a:extLst>
                <a:ext uri="{28A0092B-C50C-407E-A947-70E740481C1C}">
                  <a14:useLocalDpi xmlns:a14="http://schemas.microsoft.com/office/drawing/2010/main"/>
                </a:ext>
                <a:ext uri="{96DAC541-7B7A-43D3-8B79-37D633B846F1}">
                  <asvg:svgBlip xmlns:asvg="http://schemas.microsoft.com/office/drawing/2016/SVG/main" xmlns="" r:embed="rId10"/>
                </a:ext>
              </a:extLst>
            </a:blip>
            <a:srcRect/>
            <a:stretch/>
          </p:blipFill>
          <p:spPr>
            <a:xfrm>
              <a:off x="1584961" y="5706867"/>
              <a:ext cx="914400" cy="914400"/>
            </a:xfrm>
            <a:prstGeom prst="rect">
              <a:avLst/>
            </a:prstGeom>
          </p:spPr>
        </p:pic>
      </p:grpSp>
    </p:spTree>
    <p:extLst>
      <p:ext uri="{BB962C8B-B14F-4D97-AF65-F5344CB8AC3E}">
        <p14:creationId xmlns:p14="http://schemas.microsoft.com/office/powerpoint/2010/main" val="16716852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25023DC9-C18B-4E38-A54C-43766EDE1E52}"/>
              </a:ext>
            </a:extLst>
          </p:cNvPr>
          <p:cNvSpPr txBox="1">
            <a:spLocks/>
          </p:cNvSpPr>
          <p:nvPr/>
        </p:nvSpPr>
        <p:spPr>
          <a:xfrm>
            <a:off x="4670408" y="2047178"/>
            <a:ext cx="6984380" cy="315162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800" b="1" i="0" u="none" strike="noStrike" kern="1200" cap="none" spc="0" normalizeH="0" baseline="0" noProof="0" dirty="0">
                <a:ln>
                  <a:noFill/>
                </a:ln>
                <a:solidFill>
                  <a:srgbClr val="1CBECA"/>
                </a:solidFill>
                <a:effectLst/>
                <a:uLnTx/>
                <a:uFillTx/>
                <a:latin typeface="Arial" panose="020B0604020202020204"/>
                <a:ea typeface="+mj-ea"/>
                <a:cs typeface="+mj-cs"/>
              </a:rPr>
              <a:t>RECAP: </a:t>
            </a:r>
            <a:r>
              <a:rPr lang="en-US" sz="4800" dirty="0">
                <a:solidFill>
                  <a:srgbClr val="1CBECA"/>
                </a:solidFill>
                <a:latin typeface="Arial" panose="020B0604020202020204"/>
              </a:rPr>
              <a:t>WHAT ARE MOMENTUM SAVINGS AND WHY DO THE RESEARCH?</a:t>
            </a:r>
            <a:endParaRPr kumimoji="0" lang="en-US" sz="4800" b="0" i="0" u="none" strike="noStrike" kern="1200" cap="none" spc="0" normalizeH="0" baseline="0" noProof="0" dirty="0">
              <a:ln>
                <a:noFill/>
              </a:ln>
              <a:solidFill>
                <a:srgbClr val="1CBECA"/>
              </a:solidFill>
              <a:effectLst/>
              <a:uLnTx/>
              <a:uFillTx/>
              <a:latin typeface="Arial" panose="020B0604020202020204"/>
              <a:ea typeface="+mj-ea"/>
              <a:cs typeface="+mj-cs"/>
            </a:endParaRPr>
          </a:p>
        </p:txBody>
      </p:sp>
      <p:sp>
        <p:nvSpPr>
          <p:cNvPr id="7" name="Rectangle 6">
            <a:extLst>
              <a:ext uri="{FF2B5EF4-FFF2-40B4-BE49-F238E27FC236}">
                <a16:creationId xmlns:a16="http://schemas.microsoft.com/office/drawing/2014/main" id="{26994D29-0EEB-44EA-B565-39E55A5C3D36}"/>
              </a:ext>
            </a:extLst>
          </p:cNvPr>
          <p:cNvSpPr/>
          <p:nvPr/>
        </p:nvSpPr>
        <p:spPr>
          <a:xfrm>
            <a:off x="0" y="0"/>
            <a:ext cx="394335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pic>
        <p:nvPicPr>
          <p:cNvPr id="8" name="Picture 7" descr="Diagram&#10;&#10;Description automatically generated">
            <a:extLst>
              <a:ext uri="{FF2B5EF4-FFF2-40B4-BE49-F238E27FC236}">
                <a16:creationId xmlns:a16="http://schemas.microsoft.com/office/drawing/2014/main" id="{6929AACA-9D40-4804-A644-20A007DB1D86}"/>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0"/>
            <a:ext cx="3143250" cy="6858000"/>
          </a:xfrm>
          <a:prstGeom prst="rect">
            <a:avLst/>
          </a:prstGeom>
        </p:spPr>
      </p:pic>
      <p:sp>
        <p:nvSpPr>
          <p:cNvPr id="2" name="Slide Number Placeholder 1"/>
          <p:cNvSpPr>
            <a:spLocks noGrp="1"/>
          </p:cNvSpPr>
          <p:nvPr>
            <p:ph type="sldNum" sz="quarter" idx="12"/>
          </p:nvPr>
        </p:nvSpPr>
        <p:spPr/>
        <p:txBody>
          <a:bodyPr/>
          <a:lstStyle/>
          <a:p>
            <a:fld id="{D17B8275-806A-4A5E-8F75-C957AD850D33}" type="slidenum">
              <a:rPr lang="en-US" smtClean="0"/>
              <a:t>5</a:t>
            </a:fld>
            <a:endParaRPr lang="en-US" dirty="0"/>
          </a:p>
        </p:txBody>
      </p:sp>
    </p:spTree>
    <p:extLst>
      <p:ext uri="{BB962C8B-B14F-4D97-AF65-F5344CB8AC3E}">
        <p14:creationId xmlns:p14="http://schemas.microsoft.com/office/powerpoint/2010/main" val="35821082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63E0AF9-5F5A-4CFE-B9E3-9EF79B731001}"/>
              </a:ext>
            </a:extLst>
          </p:cNvPr>
          <p:cNvSpPr/>
          <p:nvPr/>
        </p:nvSpPr>
        <p:spPr>
          <a:xfrm>
            <a:off x="0" y="0"/>
            <a:ext cx="6096000" cy="5086350"/>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5" name="Rectangle 4">
            <a:extLst>
              <a:ext uri="{FF2B5EF4-FFF2-40B4-BE49-F238E27FC236}">
                <a16:creationId xmlns:a16="http://schemas.microsoft.com/office/drawing/2014/main" id="{FE109EB9-831C-42B6-BD6B-92D53EA4D2DC}"/>
              </a:ext>
            </a:extLst>
          </p:cNvPr>
          <p:cNvSpPr/>
          <p:nvPr/>
        </p:nvSpPr>
        <p:spPr>
          <a:xfrm>
            <a:off x="5448300" y="553620"/>
            <a:ext cx="6534150" cy="136149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0" rIns="4572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Arial" panose="020B0604020202020204"/>
                <a:ea typeface="Times New Roman" panose="02020603050405020304" pitchFamily="18" charset="0"/>
                <a:cs typeface="+mn-cs"/>
              </a:rPr>
              <a:t>Momentum Savings are cost-effective energy efficiency happening above regional planning baselines </a:t>
            </a:r>
            <a:r>
              <a:rPr kumimoji="0" lang="en-US" sz="2000" i="0" u="none" strike="noStrike" kern="1200" cap="none" spc="0" normalizeH="0" baseline="0" noProof="0" dirty="0">
                <a:ln>
                  <a:noFill/>
                </a:ln>
                <a:solidFill>
                  <a:prstClr val="white"/>
                </a:solidFill>
                <a:effectLst/>
                <a:uLnTx/>
                <a:uFillTx/>
                <a:latin typeface="Arial" panose="020B0604020202020204"/>
                <a:ea typeface="Times New Roman" panose="02020603050405020304" pitchFamily="18" charset="0"/>
                <a:cs typeface="+mn-cs"/>
              </a:rPr>
              <a:t>(</a:t>
            </a:r>
            <a:r>
              <a:rPr kumimoji="0" lang="en-US" sz="2000" b="0" i="0" u="none" strike="noStrike" kern="1200" cap="none" spc="0" normalizeH="0" baseline="0" noProof="0" dirty="0">
                <a:ln>
                  <a:noFill/>
                </a:ln>
                <a:solidFill>
                  <a:prstClr val="white"/>
                </a:solidFill>
                <a:effectLst/>
                <a:uLnTx/>
                <a:uFillTx/>
                <a:latin typeface="Arial" panose="020B0604020202020204"/>
                <a:ea typeface="Times New Roman" panose="02020603050405020304" pitchFamily="18" charset="0"/>
                <a:cs typeface="+mn-cs"/>
              </a:rPr>
              <a:t>i.e., the Power Plan baseline).  </a:t>
            </a:r>
          </a:p>
        </p:txBody>
      </p:sp>
      <p:sp>
        <p:nvSpPr>
          <p:cNvPr id="2" name="Title 1">
            <a:extLst>
              <a:ext uri="{FF2B5EF4-FFF2-40B4-BE49-F238E27FC236}">
                <a16:creationId xmlns:a16="http://schemas.microsoft.com/office/drawing/2014/main" id="{B7158C20-728A-4059-BD0B-9675B5786E29}"/>
              </a:ext>
            </a:extLst>
          </p:cNvPr>
          <p:cNvSpPr>
            <a:spLocks noGrp="1"/>
          </p:cNvSpPr>
          <p:nvPr>
            <p:ph type="title"/>
          </p:nvPr>
        </p:nvSpPr>
        <p:spPr>
          <a:xfrm>
            <a:off x="97302" y="325677"/>
            <a:ext cx="5190496" cy="1917753"/>
          </a:xfrm>
          <a:ln>
            <a:noFill/>
          </a:ln>
        </p:spPr>
        <p:txBody>
          <a:bodyPr lIns="182880" rIns="182880">
            <a:normAutofit/>
          </a:bodyPr>
          <a:lstStyle/>
          <a:p>
            <a:pPr algn="r"/>
            <a:r>
              <a:rPr lang="en-US" sz="4000" b="1" dirty="0">
                <a:solidFill>
                  <a:schemeClr val="tx2"/>
                </a:solidFill>
              </a:rPr>
              <a:t>WHAT MOMENTUM SAVINGS ARE </a:t>
            </a:r>
          </a:p>
        </p:txBody>
      </p:sp>
      <p:sp>
        <p:nvSpPr>
          <p:cNvPr id="10" name="TextBox 9">
            <a:extLst>
              <a:ext uri="{FF2B5EF4-FFF2-40B4-BE49-F238E27FC236}">
                <a16:creationId xmlns:a16="http://schemas.microsoft.com/office/drawing/2014/main" id="{A4D2FCB8-847A-4D1A-BD91-EDD1A82F6B04}"/>
              </a:ext>
            </a:extLst>
          </p:cNvPr>
          <p:cNvSpPr txBox="1"/>
          <p:nvPr/>
        </p:nvSpPr>
        <p:spPr>
          <a:xfrm>
            <a:off x="8029964" y="3248107"/>
            <a:ext cx="3882888" cy="2529923"/>
          </a:xfrm>
          <a:prstGeom prst="rect">
            <a:avLst/>
          </a:prstGeom>
          <a:noFill/>
        </p:spPr>
        <p:txBody>
          <a:bodyPr wrap="square">
            <a:spAutoFit/>
          </a:bodyPr>
          <a:lstStyle/>
          <a:p>
            <a:pPr lvl="0">
              <a:lnSpc>
                <a:spcPct val="120000"/>
              </a:lnSpc>
              <a:defRPr/>
            </a:pPr>
            <a:r>
              <a:rPr lang="en-US" sz="2800" i="1" dirty="0">
                <a:solidFill>
                  <a:srgbClr val="556270"/>
                </a:solidFill>
                <a:ea typeface="Times New Roman" panose="02020603050405020304" pitchFamily="18" charset="0"/>
              </a:rPr>
              <a:t>“Non-Programmatic Savings are everything we haven’t counted that’s worth counting.” </a:t>
            </a:r>
            <a:endParaRPr kumimoji="0" lang="en-US" sz="2800" b="0" i="1" u="none" strike="noStrike" kern="1200" cap="none" spc="0" normalizeH="0" baseline="0" noProof="0" dirty="0">
              <a:ln>
                <a:noFill/>
              </a:ln>
              <a:solidFill>
                <a:srgbClr val="556270"/>
              </a:solidFill>
              <a:effectLst/>
              <a:uLnTx/>
              <a:uFillTx/>
              <a:latin typeface="Arial" panose="020B0604020202020204"/>
              <a:ea typeface="Times New Roman" panose="02020603050405020304" pitchFamily="18" charset="0"/>
            </a:endParaRPr>
          </a:p>
          <a:p>
            <a:pPr marL="0" marR="0" lvl="0" indent="0" algn="l" defTabSz="914400" rtl="0" eaLnBrk="1" fontAlgn="auto" latinLnBrk="0" hangingPunct="1">
              <a:lnSpc>
                <a:spcPct val="120000"/>
              </a:lnSpc>
              <a:spcBef>
                <a:spcPts val="0"/>
              </a:spcBef>
              <a:spcAft>
                <a:spcPts val="0"/>
              </a:spcAft>
              <a:buClrTx/>
              <a:buSzTx/>
              <a:buFontTx/>
              <a:buNone/>
              <a:tabLst/>
              <a:defRPr/>
            </a:pPr>
            <a:r>
              <a:rPr kumimoji="0" lang="en-US" sz="2000" b="0" i="1" u="none" strike="noStrike" kern="1200" cap="none" spc="0" normalizeH="0" baseline="0" noProof="0" dirty="0">
                <a:ln>
                  <a:noFill/>
                </a:ln>
                <a:solidFill>
                  <a:srgbClr val="1CBECA"/>
                </a:solidFill>
                <a:effectLst/>
                <a:uLnTx/>
                <a:uFillTx/>
                <a:latin typeface="Arial" panose="020B0604020202020204"/>
                <a:ea typeface="Times New Roman" panose="02020603050405020304" pitchFamily="18" charset="0"/>
                <a:cs typeface="+mn-cs"/>
              </a:rPr>
              <a:t>Tom Eckman, NWPCC</a:t>
            </a:r>
            <a:endParaRPr kumimoji="0" lang="en-US" sz="2800" b="0" i="1" u="none" strike="noStrike" kern="1200" cap="none" spc="0" normalizeH="0" baseline="0" noProof="0" dirty="0">
              <a:ln>
                <a:noFill/>
              </a:ln>
              <a:solidFill>
                <a:srgbClr val="1CBECA"/>
              </a:solidFill>
              <a:effectLst/>
              <a:uLnTx/>
              <a:uFillTx/>
              <a:latin typeface="Arial" panose="020B0604020202020204"/>
              <a:ea typeface="Times New Roman" panose="02020603050405020304" pitchFamily="18" charset="0"/>
              <a:cs typeface="+mn-cs"/>
            </a:endParaRPr>
          </a:p>
        </p:txBody>
      </p:sp>
      <p:sp>
        <p:nvSpPr>
          <p:cNvPr id="14" name="Content Placeholder 2">
            <a:extLst>
              <a:ext uri="{FF2B5EF4-FFF2-40B4-BE49-F238E27FC236}">
                <a16:creationId xmlns:a16="http://schemas.microsoft.com/office/drawing/2014/main" id="{B8D3BA6B-C735-4597-87D2-54938B7F2959}"/>
              </a:ext>
            </a:extLst>
          </p:cNvPr>
          <p:cNvSpPr txBox="1">
            <a:spLocks/>
          </p:cNvSpPr>
          <p:nvPr/>
        </p:nvSpPr>
        <p:spPr>
          <a:xfrm>
            <a:off x="6953252" y="3800122"/>
            <a:ext cx="8591550" cy="6570618"/>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120000"/>
              </a:lnSpc>
              <a:spcBef>
                <a:spcPts val="100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Arial" panose="020B0604020202020204"/>
              <a:ea typeface="Calibri" panose="020F0502020204030204" pitchFamily="34" charset="0"/>
              <a:cs typeface="Times New Roman" panose="02020603050405020304" pitchFamily="18" charset="0"/>
            </a:endParaRPr>
          </a:p>
        </p:txBody>
      </p:sp>
      <p:pic>
        <p:nvPicPr>
          <p:cNvPr id="16" name="Picture 15">
            <a:extLst>
              <a:ext uri="{FF2B5EF4-FFF2-40B4-BE49-F238E27FC236}">
                <a16:creationId xmlns:a16="http://schemas.microsoft.com/office/drawing/2014/main" id="{6DA6A4FB-4D64-4E23-A90A-7E546383067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98611" y="2543175"/>
            <a:ext cx="7047982" cy="3895870"/>
          </a:xfrm>
          <a:prstGeom prst="rect">
            <a:avLst/>
          </a:prstGeom>
        </p:spPr>
      </p:pic>
      <p:sp>
        <p:nvSpPr>
          <p:cNvPr id="3" name="Slide Number Placeholder 2"/>
          <p:cNvSpPr>
            <a:spLocks noGrp="1"/>
          </p:cNvSpPr>
          <p:nvPr>
            <p:ph type="sldNum" sz="quarter" idx="12"/>
          </p:nvPr>
        </p:nvSpPr>
        <p:spPr/>
        <p:txBody>
          <a:bodyPr/>
          <a:lstStyle/>
          <a:p>
            <a:fld id="{D17B8275-806A-4A5E-8F75-C957AD850D33}" type="slidenum">
              <a:rPr lang="en-US" smtClean="0"/>
              <a:t>6</a:t>
            </a:fld>
            <a:endParaRPr lang="en-US" dirty="0"/>
          </a:p>
        </p:txBody>
      </p:sp>
    </p:spTree>
    <p:extLst>
      <p:ext uri="{BB962C8B-B14F-4D97-AF65-F5344CB8AC3E}">
        <p14:creationId xmlns:p14="http://schemas.microsoft.com/office/powerpoint/2010/main" val="23182159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0496B79B-F4E4-43B8-B080-AB17E86E27CB}"/>
              </a:ext>
            </a:extLst>
          </p:cNvPr>
          <p:cNvSpPr/>
          <p:nvPr/>
        </p:nvSpPr>
        <p:spPr>
          <a:xfrm>
            <a:off x="0" y="0"/>
            <a:ext cx="12192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19" name="Rectangle 18">
            <a:extLst>
              <a:ext uri="{FF2B5EF4-FFF2-40B4-BE49-F238E27FC236}">
                <a16:creationId xmlns:a16="http://schemas.microsoft.com/office/drawing/2014/main" id="{CB9B5759-7967-4AD4-8302-49DD84094FCA}"/>
              </a:ext>
            </a:extLst>
          </p:cNvPr>
          <p:cNvSpPr/>
          <p:nvPr/>
        </p:nvSpPr>
        <p:spPr>
          <a:xfrm>
            <a:off x="0" y="1716569"/>
            <a:ext cx="4678681" cy="3424862"/>
          </a:xfrm>
          <a:prstGeom prst="rect">
            <a:avLst/>
          </a:prstGeom>
          <a:solidFill>
            <a:schemeClr val="tx2">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2" name="TextBox 1"/>
          <p:cNvSpPr txBox="1"/>
          <p:nvPr/>
        </p:nvSpPr>
        <p:spPr>
          <a:xfrm>
            <a:off x="6096000" y="0"/>
            <a:ext cx="5897880" cy="6857999"/>
          </a:xfrm>
          <a:prstGeom prst="rect">
            <a:avLst/>
          </a:prstGeom>
          <a:noFill/>
        </p:spPr>
        <p:txBody>
          <a:bodyPr wrap="square" rtlCol="0" anchor="ctr">
            <a:noAutofit/>
          </a:bodyPr>
          <a:lstStyle/>
          <a:p>
            <a:pPr>
              <a:spcBef>
                <a:spcPts val="600"/>
              </a:spcBef>
              <a:spcAft>
                <a:spcPts val="2400"/>
              </a:spcAft>
            </a:pPr>
            <a:r>
              <a:rPr lang="en-US" sz="3200" dirty="0">
                <a:solidFill>
                  <a:schemeClr val="bg1"/>
                </a:solidFill>
              </a:rPr>
              <a:t>Helps us be more responsible stewards of ratepayer funds</a:t>
            </a:r>
          </a:p>
          <a:p>
            <a:pPr>
              <a:spcBef>
                <a:spcPts val="600"/>
              </a:spcBef>
              <a:spcAft>
                <a:spcPts val="2400"/>
              </a:spcAft>
            </a:pPr>
            <a:r>
              <a:rPr lang="en-US" sz="3200" dirty="0">
                <a:solidFill>
                  <a:schemeClr val="bg1"/>
                </a:solidFill>
              </a:rPr>
              <a:t>Provides a complete picture of the total EE power resource</a:t>
            </a:r>
          </a:p>
          <a:p>
            <a:pPr>
              <a:spcBef>
                <a:spcPts val="600"/>
              </a:spcBef>
              <a:spcAft>
                <a:spcPts val="2400"/>
              </a:spcAft>
            </a:pPr>
            <a:r>
              <a:rPr lang="en-US" sz="3200" dirty="0">
                <a:solidFill>
                  <a:schemeClr val="bg1"/>
                </a:solidFill>
              </a:rPr>
              <a:t>Offers valuable market intelligence for programs</a:t>
            </a:r>
          </a:p>
          <a:p>
            <a:pPr>
              <a:spcBef>
                <a:spcPts val="600"/>
              </a:spcBef>
              <a:spcAft>
                <a:spcPts val="2400"/>
              </a:spcAft>
            </a:pPr>
            <a:r>
              <a:rPr lang="en-US" sz="3200" dirty="0">
                <a:solidFill>
                  <a:schemeClr val="bg1"/>
                </a:solidFill>
              </a:rPr>
              <a:t>Delivers critical data support for regional planners </a:t>
            </a:r>
          </a:p>
        </p:txBody>
      </p:sp>
      <p:sp>
        <p:nvSpPr>
          <p:cNvPr id="3" name="Slide Number Placeholder 2"/>
          <p:cNvSpPr>
            <a:spLocks noGrp="1"/>
          </p:cNvSpPr>
          <p:nvPr>
            <p:ph type="sldNum" sz="quarter" idx="12"/>
          </p:nvPr>
        </p:nvSpPr>
        <p:spPr/>
        <p:txBody>
          <a:bodyPr/>
          <a:lstStyle/>
          <a:p>
            <a:fld id="{D17B8275-806A-4A5E-8F75-C957AD850D33}" type="slidenum">
              <a:rPr lang="en-US" smtClean="0"/>
              <a:t>7</a:t>
            </a:fld>
            <a:endParaRPr lang="en-US" dirty="0"/>
          </a:p>
        </p:txBody>
      </p:sp>
      <p:sp>
        <p:nvSpPr>
          <p:cNvPr id="8" name="TextBox 7">
            <a:extLst>
              <a:ext uri="{FF2B5EF4-FFF2-40B4-BE49-F238E27FC236}">
                <a16:creationId xmlns:a16="http://schemas.microsoft.com/office/drawing/2014/main" id="{A6E9C688-A2EB-4BB3-BA58-8FE43A8CE856}"/>
              </a:ext>
            </a:extLst>
          </p:cNvPr>
          <p:cNvSpPr txBox="1"/>
          <p:nvPr/>
        </p:nvSpPr>
        <p:spPr>
          <a:xfrm>
            <a:off x="670562" y="1716568"/>
            <a:ext cx="3474720" cy="3424861"/>
          </a:xfrm>
          <a:prstGeom prst="rect">
            <a:avLst/>
          </a:prstGeom>
          <a:noFill/>
        </p:spPr>
        <p:txBody>
          <a:bodyPr wrap="square" anchor="ctr">
            <a:noAutofit/>
          </a:bodyPr>
          <a:lstStyle/>
          <a:p>
            <a:r>
              <a:rPr lang="en-US" sz="4800" b="1" dirty="0">
                <a:solidFill>
                  <a:schemeClr val="bg1"/>
                </a:solidFill>
              </a:rPr>
              <a:t>Momentum Savings research…</a:t>
            </a:r>
          </a:p>
        </p:txBody>
      </p:sp>
      <p:pic>
        <p:nvPicPr>
          <p:cNvPr id="6" name="Graphic 5" descr="Add with solid fill">
            <a:extLst>
              <a:ext uri="{FF2B5EF4-FFF2-40B4-BE49-F238E27FC236}">
                <a16:creationId xmlns:a16="http://schemas.microsoft.com/office/drawing/2014/main" id="{7C3C27E3-1ADD-4FDF-BA69-1DF496764067}"/>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xmlns="" r:embed="rId4"/>
              </a:ext>
            </a:extLst>
          </a:blip>
          <a:stretch>
            <a:fillRect/>
          </a:stretch>
        </p:blipFill>
        <p:spPr>
          <a:xfrm>
            <a:off x="5486400" y="1173480"/>
            <a:ext cx="457200" cy="457200"/>
          </a:xfrm>
          <a:prstGeom prst="rect">
            <a:avLst/>
          </a:prstGeom>
        </p:spPr>
      </p:pic>
      <p:pic>
        <p:nvPicPr>
          <p:cNvPr id="11" name="Graphic 10" descr="Add with solid fill">
            <a:extLst>
              <a:ext uri="{FF2B5EF4-FFF2-40B4-BE49-F238E27FC236}">
                <a16:creationId xmlns:a16="http://schemas.microsoft.com/office/drawing/2014/main" id="{43C73BA6-4275-4220-BA41-715FE653AAD6}"/>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xmlns="" r:embed="rId4"/>
              </a:ext>
            </a:extLst>
          </a:blip>
          <a:stretch>
            <a:fillRect/>
          </a:stretch>
        </p:blipFill>
        <p:spPr>
          <a:xfrm>
            <a:off x="5486400" y="2514600"/>
            <a:ext cx="457200" cy="457200"/>
          </a:xfrm>
          <a:prstGeom prst="rect">
            <a:avLst/>
          </a:prstGeom>
        </p:spPr>
      </p:pic>
      <p:pic>
        <p:nvPicPr>
          <p:cNvPr id="12" name="Graphic 11" descr="Add with solid fill">
            <a:extLst>
              <a:ext uri="{FF2B5EF4-FFF2-40B4-BE49-F238E27FC236}">
                <a16:creationId xmlns:a16="http://schemas.microsoft.com/office/drawing/2014/main" id="{7E6308C9-340C-4F8D-97AA-BB058540DBA2}"/>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xmlns="" r:embed="rId4"/>
              </a:ext>
            </a:extLst>
          </a:blip>
          <a:stretch>
            <a:fillRect/>
          </a:stretch>
        </p:blipFill>
        <p:spPr>
          <a:xfrm>
            <a:off x="5486400" y="3855720"/>
            <a:ext cx="457200" cy="457200"/>
          </a:xfrm>
          <a:prstGeom prst="rect">
            <a:avLst/>
          </a:prstGeom>
        </p:spPr>
      </p:pic>
      <p:pic>
        <p:nvPicPr>
          <p:cNvPr id="13" name="Graphic 12" descr="Add with solid fill">
            <a:extLst>
              <a:ext uri="{FF2B5EF4-FFF2-40B4-BE49-F238E27FC236}">
                <a16:creationId xmlns:a16="http://schemas.microsoft.com/office/drawing/2014/main" id="{ACABE6AC-06E4-4A5F-9745-C3AE8514C9FB}"/>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xmlns="" r:embed="rId4"/>
              </a:ext>
            </a:extLst>
          </a:blip>
          <a:stretch>
            <a:fillRect/>
          </a:stretch>
        </p:blipFill>
        <p:spPr>
          <a:xfrm>
            <a:off x="5486400" y="5227320"/>
            <a:ext cx="457200" cy="457200"/>
          </a:xfrm>
          <a:prstGeom prst="rect">
            <a:avLst/>
          </a:prstGeom>
        </p:spPr>
      </p:pic>
    </p:spTree>
    <p:extLst>
      <p:ext uri="{BB962C8B-B14F-4D97-AF65-F5344CB8AC3E}">
        <p14:creationId xmlns:p14="http://schemas.microsoft.com/office/powerpoint/2010/main" val="22657376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6B6BCDE-2A5B-4F6D-8AF9-0EA5350AE80E}"/>
              </a:ext>
            </a:extLst>
          </p:cNvPr>
          <p:cNvSpPr/>
          <p:nvPr/>
        </p:nvSpPr>
        <p:spPr>
          <a:xfrm>
            <a:off x="4572000" y="2540164"/>
            <a:ext cx="7643512" cy="782791"/>
          </a:xfrm>
          <a:prstGeom prst="rect">
            <a:avLst/>
          </a:prstGeom>
          <a:solidFill>
            <a:schemeClr val="tx2">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10" name="Rectangle 9">
            <a:extLst>
              <a:ext uri="{FF2B5EF4-FFF2-40B4-BE49-F238E27FC236}">
                <a16:creationId xmlns:a16="http://schemas.microsoft.com/office/drawing/2014/main" id="{6FD67007-1655-4187-809C-E8D02B09EC65}"/>
              </a:ext>
            </a:extLst>
          </p:cNvPr>
          <p:cNvSpPr/>
          <p:nvPr/>
        </p:nvSpPr>
        <p:spPr>
          <a:xfrm>
            <a:off x="4572000" y="3469640"/>
            <a:ext cx="7643512" cy="782791"/>
          </a:xfrm>
          <a:prstGeom prst="rect">
            <a:avLst/>
          </a:prstGeom>
          <a:solidFill>
            <a:schemeClr val="tx2">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11" name="Rectangle 10">
            <a:extLst>
              <a:ext uri="{FF2B5EF4-FFF2-40B4-BE49-F238E27FC236}">
                <a16:creationId xmlns:a16="http://schemas.microsoft.com/office/drawing/2014/main" id="{FC023860-FB5E-4254-BD48-8C4DB7B5F33C}"/>
              </a:ext>
            </a:extLst>
          </p:cNvPr>
          <p:cNvSpPr/>
          <p:nvPr/>
        </p:nvSpPr>
        <p:spPr>
          <a:xfrm>
            <a:off x="4572000" y="4450151"/>
            <a:ext cx="7643512" cy="782791"/>
          </a:xfrm>
          <a:prstGeom prst="rect">
            <a:avLst/>
          </a:prstGeom>
          <a:solidFill>
            <a:schemeClr val="tx2">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12" name="Rectangle 11">
            <a:extLst>
              <a:ext uri="{FF2B5EF4-FFF2-40B4-BE49-F238E27FC236}">
                <a16:creationId xmlns:a16="http://schemas.microsoft.com/office/drawing/2014/main" id="{70912F02-7DC5-49A8-9C07-71D332B9E4BD}"/>
              </a:ext>
            </a:extLst>
          </p:cNvPr>
          <p:cNvSpPr/>
          <p:nvPr/>
        </p:nvSpPr>
        <p:spPr>
          <a:xfrm>
            <a:off x="4572000" y="5430662"/>
            <a:ext cx="7643512" cy="782791"/>
          </a:xfrm>
          <a:prstGeom prst="rect">
            <a:avLst/>
          </a:prstGeom>
          <a:solidFill>
            <a:schemeClr val="tx2">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6" name="Title 1">
            <a:extLst>
              <a:ext uri="{FF2B5EF4-FFF2-40B4-BE49-F238E27FC236}">
                <a16:creationId xmlns:a16="http://schemas.microsoft.com/office/drawing/2014/main" id="{25023DC9-C18B-4E38-A54C-43766EDE1E52}"/>
              </a:ext>
            </a:extLst>
          </p:cNvPr>
          <p:cNvSpPr txBox="1">
            <a:spLocks/>
          </p:cNvSpPr>
          <p:nvPr/>
        </p:nvSpPr>
        <p:spPr>
          <a:xfrm>
            <a:off x="4472288" y="289560"/>
            <a:ext cx="7338712" cy="627888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buClrTx/>
              <a:buSzTx/>
              <a:buFontTx/>
              <a:buNone/>
              <a:tabLst>
                <a:tab pos="6751638" algn="l"/>
              </a:tabLst>
              <a:defRPr/>
            </a:pPr>
            <a:r>
              <a:rPr lang="en-US" sz="5400" b="1" dirty="0">
                <a:solidFill>
                  <a:schemeClr val="accent6"/>
                </a:solidFill>
              </a:rPr>
              <a:t>PRINCIPLES</a:t>
            </a:r>
            <a:r>
              <a:rPr lang="en-US" sz="5400" dirty="0">
                <a:solidFill>
                  <a:schemeClr val="accent6"/>
                </a:solidFill>
              </a:rPr>
              <a:t> OF </a:t>
            </a:r>
          </a:p>
          <a:p>
            <a:pPr marL="0" marR="0" lvl="0" indent="0" algn="l" defTabSz="914400" rtl="0" eaLnBrk="1" fontAlgn="auto" latinLnBrk="0" hangingPunct="1">
              <a:lnSpc>
                <a:spcPct val="90000"/>
              </a:lnSpc>
              <a:spcBef>
                <a:spcPct val="0"/>
              </a:spcBef>
              <a:spcAft>
                <a:spcPts val="3000"/>
              </a:spcAft>
              <a:buClrTx/>
              <a:buSzTx/>
              <a:buFontTx/>
              <a:buNone/>
              <a:tabLst>
                <a:tab pos="6751638" algn="l"/>
              </a:tabLst>
              <a:defRPr/>
            </a:pPr>
            <a:r>
              <a:rPr lang="en-US" sz="5400" dirty="0">
                <a:solidFill>
                  <a:schemeClr val="accent6"/>
                </a:solidFill>
              </a:rPr>
              <a:t>OUR WORK</a:t>
            </a:r>
          </a:p>
          <a:p>
            <a:pPr marL="284163" marR="0" lvl="0" algn="l" defTabSz="914400" rtl="0" eaLnBrk="1" fontAlgn="auto" latinLnBrk="0" hangingPunct="1">
              <a:lnSpc>
                <a:spcPct val="90000"/>
              </a:lnSpc>
              <a:spcBef>
                <a:spcPct val="0"/>
              </a:spcBef>
              <a:spcAft>
                <a:spcPts val="4200"/>
              </a:spcAft>
              <a:buClr>
                <a:schemeClr val="accent4">
                  <a:lumMod val="40000"/>
                  <a:lumOff val="60000"/>
                </a:schemeClr>
              </a:buClr>
              <a:buSzTx/>
              <a:tabLst/>
              <a:defRPr/>
            </a:pPr>
            <a:r>
              <a:rPr kumimoji="0" lang="en-US" sz="3200" b="1" i="0" u="none" strike="noStrike" kern="1200" cap="none" spc="0" normalizeH="0" baseline="0" noProof="0" dirty="0">
                <a:ln>
                  <a:noFill/>
                </a:ln>
                <a:solidFill>
                  <a:schemeClr val="accent6"/>
                </a:solidFill>
                <a:effectLst/>
                <a:uLnTx/>
                <a:uFillTx/>
                <a:latin typeface="Arial" panose="020B0604020202020204"/>
                <a:ea typeface="+mj-ea"/>
                <a:cs typeface="+mj-cs"/>
              </a:rPr>
              <a:t>1 | </a:t>
            </a:r>
            <a:r>
              <a:rPr kumimoji="0" lang="en-US" sz="3200" b="0" i="0" u="none" strike="noStrike" kern="1200" cap="none" spc="0" normalizeH="0" baseline="0" noProof="0" dirty="0">
                <a:ln>
                  <a:noFill/>
                </a:ln>
                <a:solidFill>
                  <a:schemeClr val="accent6"/>
                </a:solidFill>
                <a:effectLst/>
                <a:uLnTx/>
                <a:uFillTx/>
                <a:latin typeface="Arial" panose="020B0604020202020204"/>
                <a:ea typeface="+mj-ea"/>
                <a:cs typeface="+mj-cs"/>
              </a:rPr>
              <a:t>Study what matters</a:t>
            </a:r>
          </a:p>
          <a:p>
            <a:pPr marL="284163" marR="0" lvl="0" algn="l" defTabSz="914400" rtl="0" eaLnBrk="1" fontAlgn="auto" latinLnBrk="0" hangingPunct="1">
              <a:lnSpc>
                <a:spcPct val="90000"/>
              </a:lnSpc>
              <a:spcBef>
                <a:spcPct val="0"/>
              </a:spcBef>
              <a:spcAft>
                <a:spcPts val="4200"/>
              </a:spcAft>
              <a:buClr>
                <a:schemeClr val="accent4">
                  <a:lumMod val="40000"/>
                  <a:lumOff val="60000"/>
                </a:schemeClr>
              </a:buClr>
              <a:buSzTx/>
              <a:tabLst/>
              <a:defRPr/>
            </a:pPr>
            <a:r>
              <a:rPr kumimoji="0" lang="en-US" sz="3200" b="1" i="0" u="none" strike="noStrike" kern="1200" cap="none" spc="0" normalizeH="0" baseline="0" noProof="0" dirty="0">
                <a:ln>
                  <a:noFill/>
                </a:ln>
                <a:solidFill>
                  <a:schemeClr val="accent6"/>
                </a:solidFill>
                <a:effectLst/>
                <a:uLnTx/>
                <a:uFillTx/>
                <a:latin typeface="Arial" panose="020B0604020202020204"/>
                <a:ea typeface="+mj-ea"/>
                <a:cs typeface="+mj-cs"/>
              </a:rPr>
              <a:t>2 | </a:t>
            </a:r>
            <a:r>
              <a:rPr kumimoji="0" lang="en-US" sz="3200" b="0" i="0" u="none" strike="noStrike" kern="1200" cap="none" spc="0" normalizeH="0" baseline="0" noProof="0" dirty="0">
                <a:ln>
                  <a:noFill/>
                </a:ln>
                <a:solidFill>
                  <a:schemeClr val="accent6"/>
                </a:solidFill>
                <a:effectLst/>
                <a:uLnTx/>
                <a:uFillTx/>
                <a:latin typeface="Arial" panose="020B0604020202020204"/>
                <a:ea typeface="+mj-ea"/>
                <a:cs typeface="+mj-cs"/>
              </a:rPr>
              <a:t>Be consistent in methods</a:t>
            </a:r>
          </a:p>
          <a:p>
            <a:pPr marL="284163" marR="0" lvl="0" algn="l" defTabSz="914400" rtl="0" eaLnBrk="1" fontAlgn="auto" latinLnBrk="0" hangingPunct="1">
              <a:lnSpc>
                <a:spcPct val="90000"/>
              </a:lnSpc>
              <a:spcBef>
                <a:spcPct val="0"/>
              </a:spcBef>
              <a:spcAft>
                <a:spcPts val="4200"/>
              </a:spcAft>
              <a:buClr>
                <a:schemeClr val="accent4">
                  <a:lumMod val="40000"/>
                  <a:lumOff val="60000"/>
                </a:schemeClr>
              </a:buClr>
              <a:buSzTx/>
              <a:tabLst/>
              <a:defRPr/>
            </a:pPr>
            <a:r>
              <a:rPr kumimoji="0" lang="en-US" sz="3200" b="1" i="0" u="none" strike="noStrike" kern="1200" cap="none" spc="0" normalizeH="0" baseline="0" noProof="0" dirty="0">
                <a:ln>
                  <a:noFill/>
                </a:ln>
                <a:solidFill>
                  <a:schemeClr val="accent6"/>
                </a:solidFill>
                <a:effectLst/>
                <a:uLnTx/>
                <a:uFillTx/>
                <a:latin typeface="Arial" panose="020B0604020202020204"/>
                <a:ea typeface="+mj-ea"/>
                <a:cs typeface="+mj-cs"/>
              </a:rPr>
              <a:t>3 | </a:t>
            </a:r>
            <a:r>
              <a:rPr kumimoji="0" lang="en-US" sz="3200" b="0" i="0" u="none" strike="noStrike" kern="1200" cap="none" spc="0" normalizeH="0" baseline="0" noProof="0" dirty="0">
                <a:ln>
                  <a:noFill/>
                </a:ln>
                <a:solidFill>
                  <a:schemeClr val="accent6"/>
                </a:solidFill>
                <a:effectLst/>
                <a:uLnTx/>
                <a:uFillTx/>
                <a:latin typeface="Arial" panose="020B0604020202020204"/>
                <a:ea typeface="+mj-ea"/>
                <a:cs typeface="+mj-cs"/>
              </a:rPr>
              <a:t>Use an open, accessible process</a:t>
            </a:r>
          </a:p>
          <a:p>
            <a:pPr marL="284163" marR="0" lvl="0" algn="l" defTabSz="914400" rtl="0" eaLnBrk="1" fontAlgn="auto" latinLnBrk="0" hangingPunct="1">
              <a:lnSpc>
                <a:spcPct val="90000"/>
              </a:lnSpc>
              <a:spcBef>
                <a:spcPct val="0"/>
              </a:spcBef>
              <a:spcAft>
                <a:spcPts val="4200"/>
              </a:spcAft>
              <a:buClr>
                <a:schemeClr val="accent4">
                  <a:lumMod val="40000"/>
                  <a:lumOff val="60000"/>
                </a:schemeClr>
              </a:buClr>
              <a:buSzTx/>
              <a:tabLst/>
              <a:defRPr/>
            </a:pPr>
            <a:r>
              <a:rPr kumimoji="0" lang="en-US" sz="3200" b="1" i="0" u="none" strike="noStrike" kern="1200" cap="none" spc="0" normalizeH="0" baseline="0" noProof="0" dirty="0">
                <a:ln>
                  <a:noFill/>
                </a:ln>
                <a:solidFill>
                  <a:schemeClr val="accent6"/>
                </a:solidFill>
                <a:effectLst/>
                <a:uLnTx/>
                <a:uFillTx/>
                <a:latin typeface="Arial" panose="020B0604020202020204"/>
                <a:ea typeface="+mj-ea"/>
                <a:cs typeface="+mj-cs"/>
              </a:rPr>
              <a:t>4 | </a:t>
            </a:r>
            <a:r>
              <a:rPr kumimoji="0" lang="en-US" sz="3200" b="0" i="0" u="none" strike="noStrike" kern="1200" cap="none" spc="0" normalizeH="0" baseline="0" noProof="0" dirty="0">
                <a:ln>
                  <a:noFill/>
                </a:ln>
                <a:solidFill>
                  <a:schemeClr val="accent6"/>
                </a:solidFill>
                <a:effectLst/>
                <a:uLnTx/>
                <a:uFillTx/>
                <a:latin typeface="Arial" panose="020B0604020202020204"/>
                <a:ea typeface="+mj-ea"/>
                <a:cs typeface="+mj-cs"/>
              </a:rPr>
              <a:t>Build regional market intelligence</a:t>
            </a:r>
          </a:p>
        </p:txBody>
      </p:sp>
      <p:sp>
        <p:nvSpPr>
          <p:cNvPr id="7" name="Rectangle 6">
            <a:extLst>
              <a:ext uri="{FF2B5EF4-FFF2-40B4-BE49-F238E27FC236}">
                <a16:creationId xmlns:a16="http://schemas.microsoft.com/office/drawing/2014/main" id="{26994D29-0EEB-44EA-B565-39E55A5C3D36}"/>
              </a:ext>
            </a:extLst>
          </p:cNvPr>
          <p:cNvSpPr/>
          <p:nvPr/>
        </p:nvSpPr>
        <p:spPr>
          <a:xfrm>
            <a:off x="0" y="0"/>
            <a:ext cx="394335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pic>
        <p:nvPicPr>
          <p:cNvPr id="8" name="Picture 7" descr="Diagram&#10;&#10;Description automatically generated">
            <a:extLst>
              <a:ext uri="{FF2B5EF4-FFF2-40B4-BE49-F238E27FC236}">
                <a16:creationId xmlns:a16="http://schemas.microsoft.com/office/drawing/2014/main" id="{6929AACA-9D40-4804-A644-20A007DB1D86}"/>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0"/>
            <a:ext cx="3143250" cy="6858000"/>
          </a:xfrm>
          <a:prstGeom prst="rect">
            <a:avLst/>
          </a:prstGeom>
        </p:spPr>
      </p:pic>
      <p:sp>
        <p:nvSpPr>
          <p:cNvPr id="2" name="Slide Number Placeholder 1"/>
          <p:cNvSpPr>
            <a:spLocks noGrp="1"/>
          </p:cNvSpPr>
          <p:nvPr>
            <p:ph type="sldNum" sz="quarter" idx="12"/>
          </p:nvPr>
        </p:nvSpPr>
        <p:spPr/>
        <p:txBody>
          <a:bodyPr/>
          <a:lstStyle/>
          <a:p>
            <a:fld id="{D17B8275-806A-4A5E-8F75-C957AD850D33}" type="slidenum">
              <a:rPr lang="en-US" smtClean="0"/>
              <a:t>8</a:t>
            </a:fld>
            <a:endParaRPr lang="en-US" dirty="0"/>
          </a:p>
        </p:txBody>
      </p:sp>
    </p:spTree>
    <p:extLst>
      <p:ext uri="{BB962C8B-B14F-4D97-AF65-F5344CB8AC3E}">
        <p14:creationId xmlns:p14="http://schemas.microsoft.com/office/powerpoint/2010/main" val="2562526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08A641F8-38D7-42F9-A7B0-3F63D59704CA}"/>
              </a:ext>
            </a:extLst>
          </p:cNvPr>
          <p:cNvPicPr>
            <a:picLocks noChangeAspect="1"/>
          </p:cNvPicPr>
          <p:nvPr/>
        </p:nvPicPr>
        <p:blipFill rotWithShape="1">
          <a:blip r:embed="rId3" cstate="email">
            <a:extLst>
              <a:ext uri="{BEBA8EAE-BF5A-486C-A8C5-ECC9F3942E4B}">
                <a14:imgProps xmlns:a14="http://schemas.microsoft.com/office/drawing/2010/main">
                  <a14:imgLayer r:embed="rId4">
                    <a14:imgEffect>
                      <a14:colorTemperature colorTemp="7200"/>
                    </a14:imgEffect>
                    <a14:imgEffect>
                      <a14:saturation sat="75000"/>
                    </a14:imgEffect>
                    <a14:imgEffect>
                      <a14:brightnessContrast contrast="10000"/>
                    </a14:imgEffect>
                  </a14:imgLayer>
                </a14:imgProps>
              </a:ext>
              <a:ext uri="{28A0092B-C50C-407E-A947-70E740481C1C}">
                <a14:useLocalDpi xmlns:a14="http://schemas.microsoft.com/office/drawing/2010/main"/>
              </a:ext>
            </a:extLst>
          </a:blip>
          <a:srcRect/>
          <a:stretch/>
        </p:blipFill>
        <p:spPr>
          <a:xfrm>
            <a:off x="0" y="-2"/>
            <a:ext cx="12192000" cy="6858001"/>
          </a:xfrm>
          <a:prstGeom prst="rect">
            <a:avLst/>
          </a:prstGeom>
        </p:spPr>
      </p:pic>
      <p:sp>
        <p:nvSpPr>
          <p:cNvPr id="4" name="Slide Number Placeholder 3">
            <a:extLst>
              <a:ext uri="{FF2B5EF4-FFF2-40B4-BE49-F238E27FC236}">
                <a16:creationId xmlns:a16="http://schemas.microsoft.com/office/drawing/2014/main" id="{92522DE6-DD38-46FC-872B-E5A1E8E841FA}"/>
              </a:ext>
            </a:extLst>
          </p:cNvPr>
          <p:cNvSpPr>
            <a:spLocks noGrp="1"/>
          </p:cNvSpPr>
          <p:nvPr>
            <p:ph type="sldNum" sz="quarter" idx="12"/>
          </p:nvPr>
        </p:nvSpPr>
        <p:spPr/>
        <p:txBody>
          <a:bodyPr/>
          <a:lstStyle/>
          <a:p>
            <a:fld id="{D17B8275-806A-4A5E-8F75-C957AD850D33}" type="slidenum">
              <a:rPr lang="en-US" smtClean="0"/>
              <a:t>9</a:t>
            </a:fld>
            <a:endParaRPr lang="en-US" dirty="0"/>
          </a:p>
        </p:txBody>
      </p:sp>
      <p:sp>
        <p:nvSpPr>
          <p:cNvPr id="2" name="Title 1">
            <a:extLst>
              <a:ext uri="{FF2B5EF4-FFF2-40B4-BE49-F238E27FC236}">
                <a16:creationId xmlns:a16="http://schemas.microsoft.com/office/drawing/2014/main" id="{CA717B71-822A-496E-8A18-283DEA284CEE}"/>
              </a:ext>
            </a:extLst>
          </p:cNvPr>
          <p:cNvSpPr>
            <a:spLocks noGrp="1"/>
          </p:cNvSpPr>
          <p:nvPr>
            <p:ph type="title"/>
          </p:nvPr>
        </p:nvSpPr>
        <p:spPr>
          <a:xfrm>
            <a:off x="0" y="411674"/>
            <a:ext cx="9083040" cy="1371211"/>
          </a:xfrm>
          <a:prstGeom prst="rect">
            <a:avLst/>
          </a:prstGeom>
          <a:solidFill>
            <a:schemeClr val="bg1"/>
          </a:solidFill>
        </p:spPr>
        <p:txBody>
          <a:bodyPr lIns="1828800" tIns="274320" rIns="274320" bIns="274320"/>
          <a:lstStyle/>
          <a:p>
            <a:r>
              <a:rPr lang="en-US" sz="4400" dirty="0">
                <a:solidFill>
                  <a:schemeClr val="accent4"/>
                </a:solidFill>
                <a:effectLst/>
                <a:latin typeface="Arial" panose="020B0604020202020204" pitchFamily="34" charset="0"/>
                <a:ea typeface="Arial" panose="020B0604020202020204" pitchFamily="34" charset="0"/>
                <a:cs typeface="Times New Roman" panose="02020603050405020304" pitchFamily="18" charset="0"/>
              </a:rPr>
              <a:t>STUDY WHAT </a:t>
            </a:r>
            <a:r>
              <a:rPr lang="en-US" sz="4400" b="1" dirty="0">
                <a:solidFill>
                  <a:schemeClr val="accent4"/>
                </a:solidFill>
                <a:effectLst/>
                <a:latin typeface="Arial" panose="020B0604020202020204" pitchFamily="34" charset="0"/>
                <a:ea typeface="Arial" panose="020B0604020202020204" pitchFamily="34" charset="0"/>
                <a:cs typeface="Times New Roman" panose="02020603050405020304" pitchFamily="18" charset="0"/>
              </a:rPr>
              <a:t>MATTERS</a:t>
            </a:r>
            <a:endParaRPr lang="en-US" b="1" dirty="0">
              <a:solidFill>
                <a:schemeClr val="accent4"/>
              </a:solidFill>
            </a:endParaRPr>
          </a:p>
        </p:txBody>
      </p:sp>
      <p:sp>
        <p:nvSpPr>
          <p:cNvPr id="8" name="Rectangle 7">
            <a:extLst>
              <a:ext uri="{FF2B5EF4-FFF2-40B4-BE49-F238E27FC236}">
                <a16:creationId xmlns:a16="http://schemas.microsoft.com/office/drawing/2014/main" id="{3210124C-3940-4431-BEB6-FF223B0807FA}"/>
              </a:ext>
            </a:extLst>
          </p:cNvPr>
          <p:cNvSpPr/>
          <p:nvPr/>
        </p:nvSpPr>
        <p:spPr>
          <a:xfrm>
            <a:off x="0" y="0"/>
            <a:ext cx="1402080" cy="6858000"/>
          </a:xfrm>
          <a:prstGeom prst="rect">
            <a:avLst/>
          </a:prstGeom>
          <a:solidFill>
            <a:srgbClr val="1CBECA">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3" name="Rectangle 2">
            <a:extLst>
              <a:ext uri="{FF2B5EF4-FFF2-40B4-BE49-F238E27FC236}">
                <a16:creationId xmlns:a16="http://schemas.microsoft.com/office/drawing/2014/main" id="{0385E34C-0DFE-4174-BEC3-DB9BBE9ED6FC}"/>
              </a:ext>
            </a:extLst>
          </p:cNvPr>
          <p:cNvSpPr/>
          <p:nvPr/>
        </p:nvSpPr>
        <p:spPr>
          <a:xfrm>
            <a:off x="0" y="396239"/>
            <a:ext cx="1402080" cy="14020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prstClr val="white"/>
                </a:solidFill>
                <a:effectLst/>
                <a:uLnTx/>
                <a:uFillTx/>
                <a:latin typeface="Arial" panose="020B0604020202020204"/>
                <a:ea typeface="+mn-ea"/>
                <a:cs typeface="+mn-cs"/>
              </a:rPr>
              <a:t>1</a:t>
            </a:r>
            <a:endParaRPr kumimoji="0" lang="en-US" sz="800" b="1"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Tree>
    <p:extLst>
      <p:ext uri="{BB962C8B-B14F-4D97-AF65-F5344CB8AC3E}">
        <p14:creationId xmlns:p14="http://schemas.microsoft.com/office/powerpoint/2010/main" val="2128743568"/>
      </p:ext>
    </p:extLst>
  </p:cSld>
  <p:clrMapOvr>
    <a:masterClrMapping/>
  </p:clrMapOvr>
</p:sld>
</file>

<file path=ppt/theme/theme1.xml><?xml version="1.0" encoding="utf-8"?>
<a:theme xmlns:a="http://schemas.openxmlformats.org/drawingml/2006/main" name="1_Office Theme">
  <a:themeElements>
    <a:clrScheme name="BPA colors 1">
      <a:dk1>
        <a:sysClr val="windowText" lastClr="000000"/>
      </a:dk1>
      <a:lt1>
        <a:sysClr val="window" lastClr="FFFFFF"/>
      </a:lt1>
      <a:dk2>
        <a:srgbClr val="556270"/>
      </a:dk2>
      <a:lt2>
        <a:srgbClr val="DEE2E6"/>
      </a:lt2>
      <a:accent1>
        <a:srgbClr val="AF272F"/>
      </a:accent1>
      <a:accent2>
        <a:srgbClr val="E04E39"/>
      </a:accent2>
      <a:accent3>
        <a:srgbClr val="C1D82F"/>
      </a:accent3>
      <a:accent4>
        <a:srgbClr val="1CBECA"/>
      </a:accent4>
      <a:accent5>
        <a:srgbClr val="556270"/>
      </a:accent5>
      <a:accent6>
        <a:srgbClr val="1CBECA"/>
      </a:accent6>
      <a:hlink>
        <a:srgbClr val="C1D82F"/>
      </a:hlink>
      <a:folHlink>
        <a:srgbClr val="E04E3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B2337F9FA23E5E4C99EDA06BDAA0AE05" ma:contentTypeVersion="1" ma:contentTypeDescription="Create a new document." ma:contentTypeScope="" ma:versionID="2205ee922cae17b7d688ed77f0879bfb">
  <xsd:schema xmlns:xsd="http://www.w3.org/2001/XMLSchema" xmlns:xs="http://www.w3.org/2001/XMLSchema" xmlns:p="http://schemas.microsoft.com/office/2006/metadata/properties" xmlns:ns1="http://schemas.microsoft.com/sharepoint/v3" targetNamespace="http://schemas.microsoft.com/office/2006/metadata/properties" ma:root="true" ma:fieldsID="6f9746fe128b0ca74698fd9d7c13d39e"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internalName="PublishingStartDate">
      <xsd:simpleType>
        <xsd:restriction base="dms:Unknown"/>
      </xsd:simpleType>
    </xsd:element>
    <xsd:element name="PublishingExpirationDate" ma:index="9" nillable="true" ma:displayName="Scheduling End Dat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31F5D74-A0D9-4AAC-9544-D8B179275C40}">
  <ds:schemaRefs>
    <ds:schemaRef ds:uri="http://purl.org/dc/elements/1.1/"/>
    <ds:schemaRef ds:uri="http://schemas.microsoft.com/office/2006/metadata/properties"/>
    <ds:schemaRef ds:uri="http://schemas.microsoft.com/office/infopath/2007/PartnerControls"/>
    <ds:schemaRef ds:uri="http://schemas.microsoft.com/office/2006/documentManagement/types"/>
    <ds:schemaRef ds:uri="http://schemas.openxmlformats.org/package/2006/metadata/core-properties"/>
    <ds:schemaRef ds:uri="http://purl.org/dc/dcmitype/"/>
    <ds:schemaRef ds:uri="http://schemas.microsoft.com/sharepoint/v3"/>
    <ds:schemaRef ds:uri="http://www.w3.org/XML/1998/namespace"/>
    <ds:schemaRef ds:uri="http://purl.org/dc/terms/"/>
  </ds:schemaRefs>
</ds:datastoreItem>
</file>

<file path=customXml/itemProps2.xml><?xml version="1.0" encoding="utf-8"?>
<ds:datastoreItem xmlns:ds="http://schemas.openxmlformats.org/officeDocument/2006/customXml" ds:itemID="{1C8C51D0-DCFC-4E9A-8497-FFCE7E558AFB}">
  <ds:schemaRefs>
    <ds:schemaRef ds:uri="http://schemas.microsoft.com/sharepoint/v3/contenttype/forms"/>
  </ds:schemaRefs>
</ds:datastoreItem>
</file>

<file path=customXml/itemProps3.xml><?xml version="1.0" encoding="utf-8"?>
<ds:datastoreItem xmlns:ds="http://schemas.openxmlformats.org/officeDocument/2006/customXml" ds:itemID="{0660DB21-AA70-4C99-8EF8-FB14556483D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6677</TotalTime>
  <Words>2998</Words>
  <Application>Microsoft Office PowerPoint</Application>
  <PresentationFormat>Widescreen</PresentationFormat>
  <Paragraphs>342</Paragraphs>
  <Slides>31</Slides>
  <Notes>27</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31</vt:i4>
      </vt:variant>
    </vt:vector>
  </HeadingPairs>
  <TitlesOfParts>
    <vt:vector size="42" baseType="lpstr">
      <vt:lpstr>MS PGothic</vt:lpstr>
      <vt:lpstr>Arial</vt:lpstr>
      <vt:lpstr>Arial Nova Light</vt:lpstr>
      <vt:lpstr>Calibri</vt:lpstr>
      <vt:lpstr>Calibri Light</vt:lpstr>
      <vt:lpstr>Century Gothic</vt:lpstr>
      <vt:lpstr>Rockwell</vt:lpstr>
      <vt:lpstr>Segoe UI</vt:lpstr>
      <vt:lpstr>Symbol</vt:lpstr>
      <vt:lpstr>Times New Roman</vt:lpstr>
      <vt:lpstr>1_Office Theme</vt:lpstr>
      <vt:lpstr>Market Research &amp; Momentum Savings Team</vt:lpstr>
      <vt:lpstr>PowerPoint Presentation</vt:lpstr>
      <vt:lpstr>PART 2: PRINCIPLES OF RESEARCHING MOMENTUM SAVINGS </vt:lpstr>
      <vt:lpstr>Agenda</vt:lpstr>
      <vt:lpstr>PowerPoint Presentation</vt:lpstr>
      <vt:lpstr>WHAT MOMENTUM SAVINGS ARE </vt:lpstr>
      <vt:lpstr>PowerPoint Presentation</vt:lpstr>
      <vt:lpstr>PowerPoint Presentation</vt:lpstr>
      <vt:lpstr>STUDY WHAT MATTERS</vt:lpstr>
      <vt:lpstr>Resource Potential Assessment</vt:lpstr>
      <vt:lpstr>Research Value Assessment </vt:lpstr>
      <vt:lpstr>Modeling Feasibility Assessment</vt:lpstr>
      <vt:lpstr>PowerPoint Presentation</vt:lpstr>
      <vt:lpstr>Standard Research Approach</vt:lpstr>
      <vt:lpstr>Step 1: Characterize the market</vt:lpstr>
      <vt:lpstr>Step 2: Develop the Modeling Methodology</vt:lpstr>
      <vt:lpstr>Step 3: Collect Data</vt:lpstr>
      <vt:lpstr>Step 4: Calculate Savings</vt:lpstr>
      <vt:lpstr>Step 5: Conduct Ongoing Research and Update the Market Model</vt:lpstr>
      <vt:lpstr>PowerPoint Presentation</vt:lpstr>
      <vt:lpstr>Stakeholder and Third-Party Review</vt:lpstr>
      <vt:lpstr>Identify Uncertainty in the Models</vt:lpstr>
      <vt:lpstr>Transparent and Accessible Work Products and Results</vt:lpstr>
      <vt:lpstr>PowerPoint Presentation</vt:lpstr>
      <vt:lpstr>Inform Load Forecasting</vt:lpstr>
      <vt:lpstr>Supports Data Driven Baselines</vt:lpstr>
      <vt:lpstr>INFORM PROGRAM DESIGN</vt:lpstr>
      <vt:lpstr>Help Understand Where To Go Next</vt:lpstr>
      <vt:lpstr>PowerPoint Presentation</vt:lpstr>
      <vt:lpstr>WHAT’S NEXT</vt:lpstr>
      <vt:lpstr>PowerPoint Presentation</vt:lpstr>
    </vt:vector>
  </TitlesOfParts>
  <Company>BPA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210804_Momentum_Savings_call_deck</dc:title>
  <dc:creator>Bonnie Watson</dc:creator>
  <dc:description/>
  <cp:lastModifiedBy>Michele Francisco</cp:lastModifiedBy>
  <cp:revision>162</cp:revision>
  <dcterms:created xsi:type="dcterms:W3CDTF">2021-04-22T17:20:33Z</dcterms:created>
  <dcterms:modified xsi:type="dcterms:W3CDTF">2022-10-17T23:39:10Z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0x010100B2337F9FA23E5E4C99EDA06BDAA0AE05</vt:lpwstr>
  </property>
  <property fmtid="{D5CDD505-2E9C-101B-9397-08002B2CF9AE}" pid="3" name="_Coverage">
    <vt:lpwstr/>
  </property>
  <property fmtid="{D5CDD505-2E9C-101B-9397-08002B2CF9AE}" pid="4" name="_Format">
    <vt:lpwstr/>
  </property>
  <property fmtid="{D5CDD505-2E9C-101B-9397-08002B2CF9AE}" pid="5" name="Order">
    <vt:r8>71500</vt:r8>
  </property>
  <property fmtid="{D5CDD505-2E9C-101B-9397-08002B2CF9AE}" pid="6" name="_Relation">
    <vt:lpwstr/>
  </property>
  <property fmtid="{D5CDD505-2E9C-101B-9397-08002B2CF9AE}" pid="7" name="_Contributor">
    <vt:lpwstr/>
  </property>
  <property fmtid="{D5CDD505-2E9C-101B-9397-08002B2CF9AE}" pid="8" name="Language">
    <vt:lpwstr/>
  </property>
  <property fmtid="{D5CDD505-2E9C-101B-9397-08002B2CF9AE}" pid="9" name="xd_Signature">
    <vt:bool>false</vt:bool>
  </property>
  <property fmtid="{D5CDD505-2E9C-101B-9397-08002B2CF9AE}" pid="10" name="xd_ProgID">
    <vt:lpwstr/>
  </property>
  <property fmtid="{D5CDD505-2E9C-101B-9397-08002B2CF9AE}" pid="11" name="_Source">
    <vt:lpwstr/>
  </property>
  <property fmtid="{D5CDD505-2E9C-101B-9397-08002B2CF9AE}" pid="12" name="Tags">
    <vt:lpwstr/>
  </property>
  <property fmtid="{D5CDD505-2E9C-101B-9397-08002B2CF9AE}" pid="13" name="_Identifier">
    <vt:lpwstr/>
  </property>
  <property fmtid="{D5CDD505-2E9C-101B-9397-08002B2CF9AE}" pid="14" name="_ResourceType">
    <vt:lpwstr/>
  </property>
  <property fmtid="{D5CDD505-2E9C-101B-9397-08002B2CF9AE}" pid="15" name="TaxCatchAll">
    <vt:lpwstr/>
  </property>
  <property fmtid="{D5CDD505-2E9C-101B-9397-08002B2CF9AE}" pid="16" name="_Publisher">
    <vt:lpwstr/>
  </property>
  <property fmtid="{D5CDD505-2E9C-101B-9397-08002B2CF9AE}" pid="17" name="TemplateUrl">
    <vt:lpwstr/>
  </property>
  <property fmtid="{D5CDD505-2E9C-101B-9397-08002B2CF9AE}" pid="18" name="pb95b497b12c48a38c5a5dfead4fe67f">
    <vt:lpwstr/>
  </property>
</Properties>
</file>