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4"/>
  </p:notesMasterIdLst>
  <p:handoutMasterIdLst>
    <p:handoutMasterId r:id="rId35"/>
  </p:handoutMasterIdLst>
  <p:sldIdLst>
    <p:sldId id="1043" r:id="rId5"/>
    <p:sldId id="1044" r:id="rId6"/>
    <p:sldId id="652" r:id="rId7"/>
    <p:sldId id="632" r:id="rId8"/>
    <p:sldId id="637" r:id="rId9"/>
    <p:sldId id="1042" r:id="rId10"/>
    <p:sldId id="667" r:id="rId11"/>
    <p:sldId id="654" r:id="rId12"/>
    <p:sldId id="1040" r:id="rId13"/>
    <p:sldId id="655" r:id="rId14"/>
    <p:sldId id="1038" r:id="rId15"/>
    <p:sldId id="656" r:id="rId16"/>
    <p:sldId id="1031" r:id="rId17"/>
    <p:sldId id="1041" r:id="rId18"/>
    <p:sldId id="657" r:id="rId19"/>
    <p:sldId id="658" r:id="rId20"/>
    <p:sldId id="659" r:id="rId21"/>
    <p:sldId id="660" r:id="rId22"/>
    <p:sldId id="683" r:id="rId23"/>
    <p:sldId id="662" r:id="rId24"/>
    <p:sldId id="663" r:id="rId25"/>
    <p:sldId id="682" r:id="rId26"/>
    <p:sldId id="1033" r:id="rId27"/>
    <p:sldId id="1035" r:id="rId28"/>
    <p:sldId id="1034" r:id="rId29"/>
    <p:sldId id="1037" r:id="rId30"/>
    <p:sldId id="1036" r:id="rId31"/>
    <p:sldId id="666" r:id="rId32"/>
    <p:sldId id="104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e Donaldson" initials="KD" lastIdx="64" clrIdx="6">
    <p:extLst>
      <p:ext uri="{19B8F6BF-5375-455C-9EA6-DF929625EA0E}">
        <p15:presenceInfo xmlns:p15="http://schemas.microsoft.com/office/powerpoint/2012/main" userId="S::kdonaldson@cadeogroup.com::b35781fd-603c-4df0-acf2-3b9137fd882f" providerId="AD"/>
      </p:ext>
    </p:extLst>
  </p:cmAuthor>
  <p:cmAuthor id="1" name="Elizabeth Daykin" initials="ED" lastIdx="28" clrIdx="0">
    <p:extLst>
      <p:ext uri="{19B8F6BF-5375-455C-9EA6-DF929625EA0E}">
        <p15:presenceInfo xmlns:p15="http://schemas.microsoft.com/office/powerpoint/2012/main" userId="S::edaykin@cadeogroup.com::92699d2e-f333-41d9-8154-32dd59b312b7" providerId="AD"/>
      </p:ext>
    </p:extLst>
  </p:cmAuthor>
  <p:cmAuthor id="8" name="Bankroff,Timothy J (CONTR) - PEH-6" initials="BJ(-P" lastIdx="7" clrIdx="7">
    <p:extLst>
      <p:ext uri="{19B8F6BF-5375-455C-9EA6-DF929625EA0E}">
        <p15:presenceInfo xmlns:p15="http://schemas.microsoft.com/office/powerpoint/2012/main" userId="S-1-5-21-2009805145-1601463483-1839490880-222171" providerId="AD"/>
      </p:ext>
    </p:extLst>
  </p:cmAuthor>
  <p:cmAuthor id="2" name="Alicia Starkey" initials="AS" lastIdx="2" clrIdx="1">
    <p:extLst>
      <p:ext uri="{19B8F6BF-5375-455C-9EA6-DF929625EA0E}">
        <p15:presenceInfo xmlns:p15="http://schemas.microsoft.com/office/powerpoint/2012/main" userId="S::astarkey@cadeogroup.com::e207ad18-6386-4978-8ede-e81c4e16d819" providerId="AD"/>
      </p:ext>
    </p:extLst>
  </p:cmAuthor>
  <p:cmAuthor id="3" name="Dulane Moran" initials="DM" lastIdx="14" clrIdx="2">
    <p:extLst>
      <p:ext uri="{19B8F6BF-5375-455C-9EA6-DF929625EA0E}">
        <p15:presenceInfo xmlns:p15="http://schemas.microsoft.com/office/powerpoint/2012/main" userId="Dulane Moran" providerId="None"/>
      </p:ext>
    </p:extLst>
  </p:cmAuthor>
  <p:cmAuthor id="4" name="Ethan Wilkes" initials="EW" lastIdx="5" clrIdx="3">
    <p:extLst>
      <p:ext uri="{19B8F6BF-5375-455C-9EA6-DF929625EA0E}">
        <p15:presenceInfo xmlns:p15="http://schemas.microsoft.com/office/powerpoint/2012/main" userId="S::ewilkes@cadeogroup.com::dd4fcdda-da28-4541-90aa-8327eea34728" providerId="AD"/>
      </p:ext>
    </p:extLst>
  </p:cmAuthor>
  <p:cmAuthor id="5" name="Sarah Widder" initials="SW" lastIdx="1" clrIdx="4">
    <p:extLst>
      <p:ext uri="{19B8F6BF-5375-455C-9EA6-DF929625EA0E}">
        <p15:presenceInfo xmlns:p15="http://schemas.microsoft.com/office/powerpoint/2012/main" userId="S::swidder@cadeogroup.com::fa8fd212-8514-43b3-8943-0313af3f0441" providerId="AD"/>
      </p:ext>
    </p:extLst>
  </p:cmAuthor>
  <p:cmAuthor id="6" name="Annaleigh McDonald" initials="AM" lastIdx="9" clrIdx="5">
    <p:extLst>
      <p:ext uri="{19B8F6BF-5375-455C-9EA6-DF929625EA0E}">
        <p15:presenceInfo xmlns:p15="http://schemas.microsoft.com/office/powerpoint/2012/main" userId="Annaleigh McDonal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FBFC"/>
    <a:srgbClr val="DBE0E4"/>
    <a:srgbClr val="6BE2EB"/>
    <a:srgbClr val="D3D1D2"/>
    <a:srgbClr val="1CBECA"/>
    <a:srgbClr val="5E9732"/>
    <a:srgbClr val="CEF5F8"/>
    <a:srgbClr val="EAECED"/>
    <a:srgbClr val="DFE3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2727" autoAdjust="0"/>
  </p:normalViewPr>
  <p:slideViewPr>
    <p:cSldViewPr snapToGrid="0">
      <p:cViewPr varScale="1">
        <p:scale>
          <a:sx n="69" d="100"/>
          <a:sy n="69" d="100"/>
        </p:scale>
        <p:origin x="1834" y="6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Sheet1!$B$1</c:f>
              <c:strCache>
                <c:ptCount val="1"/>
                <c:pt idx="0">
                  <c:v>LED</c:v>
                </c:pt>
              </c:strCache>
            </c:strRef>
          </c:tx>
          <c:spPr>
            <a:solidFill>
              <a:schemeClr val="accent2"/>
            </a:solidFill>
            <a:ln w="25400">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Sheet1!$B$2:$B$9</c:f>
              <c:numCache>
                <c:formatCode>0%</c:formatCode>
                <c:ptCount val="8"/>
                <c:pt idx="0">
                  <c:v>6.5379818722542241E-2</c:v>
                </c:pt>
                <c:pt idx="1">
                  <c:v>9.7162559732869164E-2</c:v>
                </c:pt>
                <c:pt idx="2">
                  <c:v>0.15303851480379568</c:v>
                </c:pt>
                <c:pt idx="3">
                  <c:v>0.272951483326623</c:v>
                </c:pt>
                <c:pt idx="4">
                  <c:v>0.37154977259771854</c:v>
                </c:pt>
                <c:pt idx="5">
                  <c:v>0.47842512999729914</c:v>
                </c:pt>
                <c:pt idx="6">
                  <c:v>0.52447209110955628</c:v>
                </c:pt>
                <c:pt idx="7">
                  <c:v>0.57032676165281315</c:v>
                </c:pt>
              </c:numCache>
            </c:numRef>
          </c:val>
          <c:extLst>
            <c:ext xmlns:c16="http://schemas.microsoft.com/office/drawing/2014/chart" uri="{C3380CC4-5D6E-409C-BE32-E72D297353CC}">
              <c16:uniqueId val="{00000000-B23B-409E-B41D-0F48C1D45587}"/>
            </c:ext>
          </c:extLst>
        </c:ser>
        <c:ser>
          <c:idx val="1"/>
          <c:order val="1"/>
          <c:tx>
            <c:strRef>
              <c:f>Sheet1!$C$1</c:f>
              <c:strCache>
                <c:ptCount val="1"/>
                <c:pt idx="0">
                  <c:v>HID</c:v>
                </c:pt>
              </c:strCache>
            </c:strRef>
          </c:tx>
          <c:spPr>
            <a:solidFill>
              <a:schemeClr val="tx2"/>
            </a:solidFill>
            <a:ln w="25400">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Sheet1!$C$2:$C$9</c:f>
              <c:numCache>
                <c:formatCode>0%</c:formatCode>
                <c:ptCount val="8"/>
                <c:pt idx="0">
                  <c:v>4.031486744053233E-2</c:v>
                </c:pt>
                <c:pt idx="1">
                  <c:v>4.9225641492743902E-2</c:v>
                </c:pt>
                <c:pt idx="2">
                  <c:v>4.7679564205458796E-2</c:v>
                </c:pt>
                <c:pt idx="3">
                  <c:v>3.1936898445502342E-2</c:v>
                </c:pt>
                <c:pt idx="4">
                  <c:v>2.7594796360883175E-2</c:v>
                </c:pt>
                <c:pt idx="5">
                  <c:v>2.1516510839330656E-2</c:v>
                </c:pt>
                <c:pt idx="6">
                  <c:v>1.8224442273970458E-2</c:v>
                </c:pt>
                <c:pt idx="7">
                  <c:v>1.6994974584423669E-2</c:v>
                </c:pt>
              </c:numCache>
            </c:numRef>
          </c:val>
          <c:extLst>
            <c:ext xmlns:c16="http://schemas.microsoft.com/office/drawing/2014/chart" uri="{C3380CC4-5D6E-409C-BE32-E72D297353CC}">
              <c16:uniqueId val="{00000001-B23B-409E-B41D-0F48C1D45587}"/>
            </c:ext>
          </c:extLst>
        </c:ser>
        <c:ser>
          <c:idx val="2"/>
          <c:order val="2"/>
          <c:tx>
            <c:strRef>
              <c:f>Sheet1!$D$1</c:f>
              <c:strCache>
                <c:ptCount val="1"/>
                <c:pt idx="0">
                  <c:v>Linear Fluorescent</c:v>
                </c:pt>
              </c:strCache>
            </c:strRef>
          </c:tx>
          <c:spPr>
            <a:solidFill>
              <a:schemeClr val="accent4"/>
            </a:solidFill>
            <a:ln w="25400">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Sheet1!$D$2:$D$9</c:f>
              <c:numCache>
                <c:formatCode>0%</c:formatCode>
                <c:ptCount val="8"/>
                <c:pt idx="0">
                  <c:v>0.63138346705093928</c:v>
                </c:pt>
                <c:pt idx="1">
                  <c:v>0.51302166893045598</c:v>
                </c:pt>
                <c:pt idx="2">
                  <c:v>0.51264760740367843</c:v>
                </c:pt>
                <c:pt idx="3">
                  <c:v>0.46318390263749859</c:v>
                </c:pt>
                <c:pt idx="4">
                  <c:v>0.39381395313728307</c:v>
                </c:pt>
                <c:pt idx="5">
                  <c:v>0.34194015532259403</c:v>
                </c:pt>
                <c:pt idx="6">
                  <c:v>0.31373679574990798</c:v>
                </c:pt>
                <c:pt idx="7">
                  <c:v>0.29815631777109353</c:v>
                </c:pt>
              </c:numCache>
            </c:numRef>
          </c:val>
          <c:extLst>
            <c:ext xmlns:c16="http://schemas.microsoft.com/office/drawing/2014/chart" uri="{C3380CC4-5D6E-409C-BE32-E72D297353CC}">
              <c16:uniqueId val="{00000002-B23B-409E-B41D-0F48C1D45587}"/>
            </c:ext>
          </c:extLst>
        </c:ser>
        <c:ser>
          <c:idx val="3"/>
          <c:order val="3"/>
          <c:tx>
            <c:strRef>
              <c:f>Sheet1!$E$1</c:f>
              <c:strCache>
                <c:ptCount val="1"/>
                <c:pt idx="0">
                  <c:v>Incandescent</c:v>
                </c:pt>
              </c:strCache>
            </c:strRef>
          </c:tx>
          <c:spPr>
            <a:solidFill>
              <a:schemeClr val="accent4">
                <a:lumMod val="40000"/>
                <a:lumOff val="60000"/>
              </a:schemeClr>
            </a:solidFill>
            <a:ln>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Sheet1!$E$2:$E$9</c:f>
              <c:numCache>
                <c:formatCode>0%</c:formatCode>
                <c:ptCount val="8"/>
                <c:pt idx="0">
                  <c:v>8.5590123958995359E-2</c:v>
                </c:pt>
                <c:pt idx="1">
                  <c:v>0.10317486222059248</c:v>
                </c:pt>
                <c:pt idx="2">
                  <c:v>7.9737199590810631E-2</c:v>
                </c:pt>
                <c:pt idx="3">
                  <c:v>5.8800952369244937E-2</c:v>
                </c:pt>
                <c:pt idx="4">
                  <c:v>5.9726616276014985E-2</c:v>
                </c:pt>
                <c:pt idx="5">
                  <c:v>4.4317232076115785E-2</c:v>
                </c:pt>
                <c:pt idx="6">
                  <c:v>3.028332264411733E-2</c:v>
                </c:pt>
                <c:pt idx="7">
                  <c:v>2.0683633312503648E-2</c:v>
                </c:pt>
              </c:numCache>
            </c:numRef>
          </c:val>
          <c:extLst>
            <c:ext xmlns:c16="http://schemas.microsoft.com/office/drawing/2014/chart" uri="{C3380CC4-5D6E-409C-BE32-E72D297353CC}">
              <c16:uniqueId val="{00000003-B23B-409E-B41D-0F48C1D45587}"/>
            </c:ext>
          </c:extLst>
        </c:ser>
        <c:ser>
          <c:idx val="4"/>
          <c:order val="4"/>
          <c:tx>
            <c:strRef>
              <c:f>Sheet1!$F$1</c:f>
              <c:strCache>
                <c:ptCount val="1"/>
                <c:pt idx="0">
                  <c:v>Halogen</c:v>
                </c:pt>
              </c:strCache>
            </c:strRef>
          </c:tx>
          <c:spPr>
            <a:solidFill>
              <a:schemeClr val="accent3"/>
            </a:solidFill>
            <a:ln>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Sheet1!$F$2:$F$9</c:f>
              <c:numCache>
                <c:formatCode>0%</c:formatCode>
                <c:ptCount val="8"/>
                <c:pt idx="0">
                  <c:v>3.89414975446465E-2</c:v>
                </c:pt>
                <c:pt idx="1">
                  <c:v>5.122951278448911E-2</c:v>
                </c:pt>
                <c:pt idx="2">
                  <c:v>3.7721215013908689E-2</c:v>
                </c:pt>
                <c:pt idx="3">
                  <c:v>3.3365809540650278E-2</c:v>
                </c:pt>
                <c:pt idx="4">
                  <c:v>3.2900983377763898E-2</c:v>
                </c:pt>
                <c:pt idx="5">
                  <c:v>2.0298986172858642E-2</c:v>
                </c:pt>
                <c:pt idx="6">
                  <c:v>2.0524952609037118E-2</c:v>
                </c:pt>
                <c:pt idx="7">
                  <c:v>1.5176723774673899E-2</c:v>
                </c:pt>
              </c:numCache>
            </c:numRef>
          </c:val>
          <c:extLst>
            <c:ext xmlns:c16="http://schemas.microsoft.com/office/drawing/2014/chart" uri="{C3380CC4-5D6E-409C-BE32-E72D297353CC}">
              <c16:uniqueId val="{00000004-B23B-409E-B41D-0F48C1D45587}"/>
            </c:ext>
          </c:extLst>
        </c:ser>
        <c:ser>
          <c:idx val="5"/>
          <c:order val="5"/>
          <c:tx>
            <c:strRef>
              <c:f>Sheet1!$G$1</c:f>
              <c:strCache>
                <c:ptCount val="1"/>
                <c:pt idx="0">
                  <c:v>CFL</c:v>
                </c:pt>
              </c:strCache>
            </c:strRef>
          </c:tx>
          <c:spPr>
            <a:solidFill>
              <a:schemeClr val="accent3">
                <a:lumMod val="40000"/>
                <a:lumOff val="60000"/>
              </a:schemeClr>
            </a:solidFill>
            <a:ln w="25400">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Sheet1!$G$2:$G$9</c:f>
              <c:numCache>
                <c:formatCode>0%</c:formatCode>
                <c:ptCount val="8"/>
                <c:pt idx="0">
                  <c:v>0.11810293020176393</c:v>
                </c:pt>
                <c:pt idx="1">
                  <c:v>0.15958762152873726</c:v>
                </c:pt>
                <c:pt idx="2">
                  <c:v>0.14648934789200854</c:v>
                </c:pt>
                <c:pt idx="3">
                  <c:v>0.11808678890790957</c:v>
                </c:pt>
                <c:pt idx="4">
                  <c:v>8.9885543836191406E-2</c:v>
                </c:pt>
                <c:pt idx="5">
                  <c:v>8.0735050718203138E-2</c:v>
                </c:pt>
                <c:pt idx="6">
                  <c:v>7.6930737669586732E-2</c:v>
                </c:pt>
                <c:pt idx="7">
                  <c:v>6.3911785985882333E-2</c:v>
                </c:pt>
              </c:numCache>
            </c:numRef>
          </c:val>
          <c:extLst>
            <c:ext xmlns:c16="http://schemas.microsoft.com/office/drawing/2014/chart" uri="{C3380CC4-5D6E-409C-BE32-E72D297353CC}">
              <c16:uniqueId val="{00000006-B23B-409E-B41D-0F48C1D45587}"/>
            </c:ext>
          </c:extLst>
        </c:ser>
        <c:ser>
          <c:idx val="6"/>
          <c:order val="6"/>
          <c:tx>
            <c:strRef>
              <c:f>Sheet1!$H$1</c:f>
              <c:strCache>
                <c:ptCount val="1"/>
                <c:pt idx="0">
                  <c:v>Controls</c:v>
                </c:pt>
              </c:strCache>
            </c:strRef>
          </c:tx>
          <c:spPr>
            <a:solidFill>
              <a:schemeClr val="accent3">
                <a:lumMod val="50000"/>
              </a:schemeClr>
            </a:solidFill>
            <a:ln w="25400">
              <a:noFill/>
            </a:ln>
            <a:effectLst/>
          </c:spPr>
          <c:cat>
            <c:numRef>
              <c:f>Sheet1!$A$2:$A$9</c:f>
              <c:numCache>
                <c:formatCode>m/d/yyyy</c:formatCode>
                <c:ptCount val="8"/>
                <c:pt idx="0">
                  <c:v>2013</c:v>
                </c:pt>
                <c:pt idx="1">
                  <c:v>2014</c:v>
                </c:pt>
                <c:pt idx="2">
                  <c:v>2015</c:v>
                </c:pt>
                <c:pt idx="3">
                  <c:v>2016</c:v>
                </c:pt>
                <c:pt idx="4">
                  <c:v>2017</c:v>
                </c:pt>
                <c:pt idx="5">
                  <c:v>2018</c:v>
                </c:pt>
                <c:pt idx="6">
                  <c:v>2019</c:v>
                </c:pt>
                <c:pt idx="7">
                  <c:v>2020</c:v>
                </c:pt>
              </c:numCache>
            </c:numRef>
          </c:cat>
          <c:val>
            <c:numRef>
              <c:f>Sheet1!$H$2:$H$9</c:f>
              <c:numCache>
                <c:formatCode>0%</c:formatCode>
                <c:ptCount val="8"/>
                <c:pt idx="0">
                  <c:v>2.0287295080581115E-2</c:v>
                </c:pt>
                <c:pt idx="1">
                  <c:v>2.6598133310112345E-2</c:v>
                </c:pt>
                <c:pt idx="2">
                  <c:v>2.2686551090339575E-2</c:v>
                </c:pt>
                <c:pt idx="3">
                  <c:v>2.1674164772571471E-2</c:v>
                </c:pt>
                <c:pt idx="4">
                  <c:v>2.4528334414144981E-2</c:v>
                </c:pt>
                <c:pt idx="5">
                  <c:v>1.2766934873598319E-2</c:v>
                </c:pt>
                <c:pt idx="6">
                  <c:v>1.5827657943824309E-2</c:v>
                </c:pt>
                <c:pt idx="7">
                  <c:v>1.4749802918609469E-2</c:v>
                </c:pt>
              </c:numCache>
            </c:numRef>
          </c:val>
          <c:extLst>
            <c:ext xmlns:c16="http://schemas.microsoft.com/office/drawing/2014/chart" uri="{C3380CC4-5D6E-409C-BE32-E72D297353CC}">
              <c16:uniqueId val="{00000000-FA2B-405B-8CFE-60E9DCD10DE4}"/>
            </c:ext>
          </c:extLst>
        </c:ser>
        <c:dLbls>
          <c:showLegendKey val="0"/>
          <c:showVal val="0"/>
          <c:showCatName val="0"/>
          <c:showSerName val="0"/>
          <c:showPercent val="0"/>
          <c:showBubbleSize val="0"/>
        </c:dLbls>
        <c:axId val="499602808"/>
        <c:axId val="499606416"/>
      </c:areaChart>
      <c:dateAx>
        <c:axId val="499602808"/>
        <c:scaling>
          <c:orientation val="minMax"/>
        </c:scaling>
        <c:delete val="0"/>
        <c:axPos val="b"/>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606416"/>
        <c:crosses val="autoZero"/>
        <c:auto val="1"/>
        <c:lblOffset val="100"/>
        <c:baseTimeUnit val="days"/>
      </c:dateAx>
      <c:valAx>
        <c:axId val="499606416"/>
        <c:scaling>
          <c:orientation val="minMax"/>
        </c:scaling>
        <c:delete val="1"/>
        <c:axPos val="l"/>
        <c:numFmt formatCode="0%" sourceLinked="1"/>
        <c:majorTickMark val="none"/>
        <c:minorTickMark val="none"/>
        <c:tickLblPos val="nextTo"/>
        <c:crossAx val="49960280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lumMod val="50000"/>
              </a:schemeClr>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39</c:v>
                </c:pt>
                <c:pt idx="1">
                  <c:v>34</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39</c:v>
                </c:pt>
                <c:pt idx="1">
                  <c:v>46</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22</c:v>
                </c:pt>
                <c:pt idx="1">
                  <c:v>20</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Large</c:v>
                </c:pt>
              </c:strCache>
            </c:strRef>
          </c:tx>
          <c:spPr>
            <a:solidFill>
              <a:schemeClr val="accent1"/>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48</c:v>
                </c:pt>
                <c:pt idx="1">
                  <c:v>38</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Medium</c:v>
                </c:pt>
              </c:strCache>
            </c:strRef>
          </c:tx>
          <c:spPr>
            <a:solidFill>
              <a:schemeClr val="accent2"/>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33</c:v>
                </c:pt>
                <c:pt idx="1">
                  <c:v>43</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Small</c:v>
                </c:pt>
              </c:strCache>
            </c:strRef>
          </c:tx>
          <c:spPr>
            <a:solidFill>
              <a:schemeClr val="accent2">
                <a:lumMod val="40000"/>
                <a:lumOff val="6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19</c:v>
                </c:pt>
                <c:pt idx="1">
                  <c:v>19</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lumMod val="50000"/>
              </a:schemeClr>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22</c:v>
                </c:pt>
                <c:pt idx="1">
                  <c:v>16</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46</c:v>
                </c:pt>
                <c:pt idx="1">
                  <c:v>54</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32</c:v>
                </c:pt>
                <c:pt idx="1">
                  <c:v>30</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LED Unit Sales</c:v>
                </c:pt>
              </c:strCache>
            </c:strRef>
          </c:tx>
          <c:spPr>
            <a:ln w="15875">
              <a:noFill/>
            </a:ln>
          </c:spPr>
          <c:dPt>
            <c:idx val="0"/>
            <c:bubble3D val="0"/>
            <c:spPr>
              <a:solidFill>
                <a:schemeClr val="accent3"/>
              </a:solidFill>
              <a:ln w="15875">
                <a:noFill/>
              </a:ln>
              <a:effectLst/>
            </c:spPr>
            <c:extLst>
              <c:ext xmlns:c16="http://schemas.microsoft.com/office/drawing/2014/chart" uri="{C3380CC4-5D6E-409C-BE32-E72D297353CC}">
                <c16:uniqueId val="{00000001-4DB1-49E3-98CD-3167D2F8E33C}"/>
              </c:ext>
            </c:extLst>
          </c:dPt>
          <c:dPt>
            <c:idx val="1"/>
            <c:bubble3D val="0"/>
            <c:spPr>
              <a:solidFill>
                <a:srgbClr val="5E9732"/>
              </a:solidFill>
              <a:ln w="15875">
                <a:noFill/>
              </a:ln>
              <a:effectLst/>
            </c:spPr>
            <c:extLst>
              <c:ext xmlns:c16="http://schemas.microsoft.com/office/drawing/2014/chart" uri="{C3380CC4-5D6E-409C-BE32-E72D297353CC}">
                <c16:uniqueId val="{00000003-4DB1-49E3-98CD-3167D2F8E33C}"/>
              </c:ext>
            </c:extLst>
          </c:dPt>
          <c:dPt>
            <c:idx val="2"/>
            <c:bubble3D val="0"/>
            <c:spPr>
              <a:solidFill>
                <a:schemeClr val="accent4"/>
              </a:solidFill>
              <a:ln w="15875">
                <a:noFill/>
              </a:ln>
              <a:effectLst/>
            </c:spPr>
            <c:extLst>
              <c:ext xmlns:c16="http://schemas.microsoft.com/office/drawing/2014/chart" uri="{C3380CC4-5D6E-409C-BE32-E72D297353CC}">
                <c16:uniqueId val="{00000005-4DB1-49E3-98CD-3167D2F8E33C}"/>
              </c:ext>
            </c:extLst>
          </c:dPt>
          <c:dPt>
            <c:idx val="3"/>
            <c:bubble3D val="0"/>
            <c:spPr>
              <a:solidFill>
                <a:schemeClr val="accent5"/>
              </a:solidFill>
              <a:ln w="15875">
                <a:noFill/>
              </a:ln>
              <a:effectLst/>
            </c:spPr>
            <c:extLst>
              <c:ext xmlns:c16="http://schemas.microsoft.com/office/drawing/2014/chart" uri="{C3380CC4-5D6E-409C-BE32-E72D297353CC}">
                <c16:uniqueId val="{00000007-4DB1-49E3-98CD-3167D2F8E33C}"/>
              </c:ext>
            </c:extLst>
          </c:dPt>
          <c:dPt>
            <c:idx val="4"/>
            <c:bubble3D val="0"/>
            <c:spPr>
              <a:solidFill>
                <a:schemeClr val="accent2"/>
              </a:solidFill>
              <a:ln w="15875">
                <a:noFill/>
              </a:ln>
              <a:effectLst/>
            </c:spPr>
            <c:extLst>
              <c:ext xmlns:c16="http://schemas.microsoft.com/office/drawing/2014/chart" uri="{C3380CC4-5D6E-409C-BE32-E72D297353CC}">
                <c16:uniqueId val="{00000009-4DB1-49E3-98CD-3167D2F8E33C}"/>
              </c:ext>
            </c:extLst>
          </c:dPt>
          <c:dPt>
            <c:idx val="5"/>
            <c:bubble3D val="0"/>
            <c:spPr>
              <a:solidFill>
                <a:schemeClr val="accent1"/>
              </a:solidFill>
              <a:ln w="15875">
                <a:noFill/>
              </a:ln>
              <a:effectLst/>
            </c:spPr>
            <c:extLst>
              <c:ext xmlns:c16="http://schemas.microsoft.com/office/drawing/2014/chart" uri="{C3380CC4-5D6E-409C-BE32-E72D297353CC}">
                <c16:uniqueId val="{0000000B-4DB1-49E3-98CD-3167D2F8E33C}"/>
              </c:ext>
            </c:extLst>
          </c:dPt>
          <c:dLbls>
            <c:dLbl>
              <c:idx val="0"/>
              <c:layout>
                <c:manualLayout>
                  <c:x val="4.7504025764895333E-2"/>
                  <c:y val="5.8372849914210293E-3"/>
                </c:manualLayout>
              </c:layout>
              <c:tx>
                <c:rich>
                  <a:bodyPr/>
                  <a:lstStyle/>
                  <a:p>
                    <a:fld id="{5D65FA44-A889-45CB-860B-B9DA966CD5AC}" type="CATEGORYNAME">
                      <a:rPr lang="en-US" smtClean="0"/>
                      <a:pPr/>
                      <a:t>[CATEGORY NAME]</a:t>
                    </a:fld>
                    <a:r>
                      <a:rPr lang="en-US" baseline="0" dirty="0"/>
                      <a:t> </a:t>
                    </a:r>
                    <a:fld id="{CD7816A8-FAF9-444E-BDB8-D40F33FC561A}" type="VALUE">
                      <a:rPr lang="en-US" baseline="0">
                        <a:latin typeface="Arial Black" panose="020B0A04020102020204" pitchFamily="34" charset="0"/>
                      </a:rPr>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8785829307568439"/>
                      <c:h val="9.8183133555701713E-2"/>
                    </c:manualLayout>
                  </c15:layout>
                  <c15:dlblFieldTable/>
                  <c15:showDataLabelsRange val="0"/>
                </c:ext>
                <c:ext xmlns:c16="http://schemas.microsoft.com/office/drawing/2014/chart" uri="{C3380CC4-5D6E-409C-BE32-E72D297353CC}">
                  <c16:uniqueId val="{00000001-4DB1-49E3-98CD-3167D2F8E33C}"/>
                </c:ext>
              </c:extLst>
            </c:dLbl>
            <c:dLbl>
              <c:idx val="1"/>
              <c:layout>
                <c:manualLayout>
                  <c:x val="4.830917874396135E-3"/>
                  <c:y val="2.626778246139462E-2"/>
                </c:manualLayout>
              </c:layout>
              <c:tx>
                <c:rich>
                  <a:bodyPr/>
                  <a:lstStyle/>
                  <a:p>
                    <a:fld id="{A0BC3A99-47D7-4237-810A-A3BCDB70D2DD}" type="CATEGORYNAME">
                      <a:rPr lang="en-US" smtClean="0"/>
                      <a:pPr/>
                      <a:t>[CATEGORY NAME]</a:t>
                    </a:fld>
                    <a:r>
                      <a:rPr lang="en-US" baseline="0" dirty="0"/>
                      <a:t> </a:t>
                    </a:r>
                    <a:fld id="{58276C33-8CA8-46E7-AACB-B7E3950F75F4}" type="VALUE">
                      <a:rPr lang="en-US" baseline="0">
                        <a:latin typeface="Arial Black" panose="020B0A04020102020204" pitchFamily="34" charset="0"/>
                      </a:rPr>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B1-49E3-98CD-3167D2F8E33C}"/>
                </c:ext>
              </c:extLst>
            </c:dLbl>
            <c:dLbl>
              <c:idx val="2"/>
              <c:layout>
                <c:manualLayout>
                  <c:x val="-4.830917874396135E-3"/>
                  <c:y val="8.7559274871315436E-3"/>
                </c:manualLayout>
              </c:layout>
              <c:tx>
                <c:rich>
                  <a:bodyPr/>
                  <a:lstStyle/>
                  <a:p>
                    <a:fld id="{91243DD2-E6C8-4FDB-A36E-710F48267483}" type="CATEGORYNAME">
                      <a:rPr lang="en-US" smtClean="0"/>
                      <a:pPr/>
                      <a:t>[CATEGORY NAME]</a:t>
                    </a:fld>
                    <a:r>
                      <a:rPr lang="en-US" baseline="0" dirty="0"/>
                      <a:t> </a:t>
                    </a:r>
                    <a:fld id="{F4F9CF54-E5BE-485D-8C40-6FDC123BCF17}" type="VALUE">
                      <a:rPr lang="en-US" baseline="0">
                        <a:latin typeface="Arial Black" panose="020B0A04020102020204" pitchFamily="34" charset="0"/>
                      </a:rPr>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B1-49E3-98CD-3167D2F8E33C}"/>
                </c:ext>
              </c:extLst>
            </c:dLbl>
            <c:dLbl>
              <c:idx val="3"/>
              <c:tx>
                <c:rich>
                  <a:bodyPr/>
                  <a:lstStyle/>
                  <a:p>
                    <a:fld id="{3DA87E46-E157-432B-9A38-D38F7894289C}" type="CATEGORYNAME">
                      <a:rPr lang="en-US" smtClean="0"/>
                      <a:pPr/>
                      <a:t>[CATEGORY NAME]</a:t>
                    </a:fld>
                    <a:r>
                      <a:rPr lang="en-US" baseline="0" dirty="0"/>
                      <a:t> </a:t>
                    </a:r>
                    <a:fld id="{AC634982-E171-46F0-8B10-FC297EDED62C}"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B1-49E3-98CD-3167D2F8E33C}"/>
                </c:ext>
              </c:extLst>
            </c:dLbl>
            <c:dLbl>
              <c:idx val="4"/>
              <c:layout>
                <c:manualLayout>
                  <c:x val="-9.6618357487922701E-3"/>
                  <c:y val="-3.5023709948526174E-2"/>
                </c:manualLayout>
              </c:layout>
              <c:tx>
                <c:rich>
                  <a:bodyPr/>
                  <a:lstStyle/>
                  <a:p>
                    <a:fld id="{EF369D3F-5258-4CCC-8CE6-613E4202E86B}" type="CATEGORYNAME">
                      <a:rPr lang="en-US" smtClean="0"/>
                      <a:pPr/>
                      <a:t>[CATEGORY NAME]</a:t>
                    </a:fld>
                    <a:r>
                      <a:rPr lang="en-US" baseline="0" dirty="0"/>
                      <a:t> </a:t>
                    </a:r>
                    <a:fld id="{1D40AB44-0B5C-4B92-BD89-B35C909E0AA3}" type="VALUE">
                      <a:rPr lang="en-US" baseline="0">
                        <a:latin typeface="Arial Black" panose="020B0A04020102020204" pitchFamily="34" charset="0"/>
                      </a:rPr>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8943639291465378"/>
                      <c:h val="8.9076968969084916E-2"/>
                    </c:manualLayout>
                  </c15:layout>
                  <c15:dlblFieldTable/>
                  <c15:showDataLabelsRange val="0"/>
                </c:ext>
                <c:ext xmlns:c16="http://schemas.microsoft.com/office/drawing/2014/chart" uri="{C3380CC4-5D6E-409C-BE32-E72D297353CC}">
                  <c16:uniqueId val="{00000009-4DB1-49E3-98CD-3167D2F8E33C}"/>
                </c:ext>
              </c:extLst>
            </c:dLbl>
            <c:dLbl>
              <c:idx val="5"/>
              <c:tx>
                <c:rich>
                  <a:bodyPr/>
                  <a:lstStyle/>
                  <a:p>
                    <a:fld id="{E93851DE-768F-4B78-AFE0-587D85E0B71A}" type="CATEGORYNAME">
                      <a:rPr lang="en-US" smtClean="0"/>
                      <a:pPr/>
                      <a:t>[CATEGORY NAME]</a:t>
                    </a:fld>
                    <a:r>
                      <a:rPr lang="en-US" baseline="0" dirty="0"/>
                      <a:t> </a:t>
                    </a:r>
                    <a:fld id="{D73F99FD-94A5-4FCE-A5C5-EEDEF2C1023F}"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DB1-49E3-98CD-3167D2F8E33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Sheet1!$A$2:$A$7</c:f>
              <c:strCache>
                <c:ptCount val="6"/>
                <c:pt idx="0">
                  <c:v>Decorative &amp; Track Lighting</c:v>
                </c:pt>
                <c:pt idx="1">
                  <c:v>Indoor Fixtures</c:v>
                </c:pt>
                <c:pt idx="2">
                  <c:v>Outdoor Fixtures</c:v>
                </c:pt>
                <c:pt idx="3">
                  <c:v>A-Type</c:v>
                </c:pt>
                <c:pt idx="4">
                  <c:v>Reflectors/Downlights</c:v>
                </c:pt>
                <c:pt idx="5">
                  <c:v>TLEDs</c:v>
                </c:pt>
              </c:strCache>
            </c:strRef>
          </c:cat>
          <c:val>
            <c:numRef>
              <c:f>Sheet1!$B$2:$B$7</c:f>
              <c:numCache>
                <c:formatCode>0%</c:formatCode>
                <c:ptCount val="6"/>
                <c:pt idx="0">
                  <c:v>0.03</c:v>
                </c:pt>
                <c:pt idx="1">
                  <c:v>0.11</c:v>
                </c:pt>
                <c:pt idx="2">
                  <c:v>0.03</c:v>
                </c:pt>
                <c:pt idx="3">
                  <c:v>0.1</c:v>
                </c:pt>
                <c:pt idx="4">
                  <c:v>0.26</c:v>
                </c:pt>
                <c:pt idx="5">
                  <c:v>0.46</c:v>
                </c:pt>
              </c:numCache>
            </c:numRef>
          </c:val>
          <c:extLst>
            <c:ext xmlns:c16="http://schemas.microsoft.com/office/drawing/2014/chart" uri="{C3380CC4-5D6E-409C-BE32-E72D297353CC}">
              <c16:uniqueId val="{0000000C-4DB1-49E3-98CD-3167D2F8E33C}"/>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 of Screw-In Lamp Sales by Type, 2019</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3CF-47FB-9626-8ACDB6E89459}"/>
              </c:ext>
            </c:extLst>
          </c:dPt>
          <c:dPt>
            <c:idx val="1"/>
            <c:bubble3D val="0"/>
            <c:spPr>
              <a:solidFill>
                <a:schemeClr val="accent4"/>
              </a:solidFill>
              <a:ln w="19050">
                <a:noFill/>
              </a:ln>
              <a:effectLst/>
            </c:spPr>
            <c:extLst>
              <c:ext xmlns:c16="http://schemas.microsoft.com/office/drawing/2014/chart" uri="{C3380CC4-5D6E-409C-BE32-E72D297353CC}">
                <c16:uniqueId val="{00000003-D3CF-47FB-9626-8ACDB6E89459}"/>
              </c:ext>
            </c:extLst>
          </c:dPt>
          <c:dPt>
            <c:idx val="2"/>
            <c:bubble3D val="0"/>
            <c:spPr>
              <a:solidFill>
                <a:schemeClr val="accent2"/>
              </a:solidFill>
              <a:ln w="19050">
                <a:noFill/>
              </a:ln>
              <a:effectLst/>
            </c:spPr>
            <c:extLst>
              <c:ext xmlns:c16="http://schemas.microsoft.com/office/drawing/2014/chart" uri="{C3380CC4-5D6E-409C-BE32-E72D297353CC}">
                <c16:uniqueId val="{00000005-D3CF-47FB-9626-8ACDB6E89459}"/>
              </c:ext>
            </c:extLst>
          </c:dPt>
          <c:dPt>
            <c:idx val="3"/>
            <c:bubble3D val="0"/>
            <c:spPr>
              <a:solidFill>
                <a:schemeClr val="accent3"/>
              </a:solidFill>
              <a:ln w="19050">
                <a:noFill/>
              </a:ln>
              <a:effectLst/>
            </c:spPr>
            <c:extLst>
              <c:ext xmlns:c16="http://schemas.microsoft.com/office/drawing/2014/chart" uri="{C3380CC4-5D6E-409C-BE32-E72D297353CC}">
                <c16:uniqueId val="{00000007-D3CF-47FB-9626-8ACDB6E89459}"/>
              </c:ext>
            </c:extLst>
          </c:dPt>
          <c:dLbls>
            <c:dLbl>
              <c:idx val="0"/>
              <c:tx>
                <c:rich>
                  <a:bodyPr/>
                  <a:lstStyle/>
                  <a:p>
                    <a:fld id="{D3C16D66-CDD6-4984-A249-A7C6B9404508}" type="CATEGORYNAME">
                      <a:rPr lang="en-US" smtClean="0"/>
                      <a:pPr/>
                      <a:t>[CATEGORY NAME]</a:t>
                    </a:fld>
                    <a:r>
                      <a:rPr lang="en-US" baseline="0" dirty="0"/>
                      <a:t> </a:t>
                    </a:r>
                    <a:fld id="{F4F29582-AB8A-4838-A465-175527595CF0}"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CF-47FB-9626-8ACDB6E89459}"/>
                </c:ext>
              </c:extLst>
            </c:dLbl>
            <c:dLbl>
              <c:idx val="1"/>
              <c:tx>
                <c:rich>
                  <a:bodyPr/>
                  <a:lstStyle/>
                  <a:p>
                    <a:fld id="{367F3267-D4E0-417C-BAEE-5BF5D6C55166}" type="CATEGORYNAME">
                      <a:rPr lang="en-US" smtClean="0"/>
                      <a:pPr/>
                      <a:t>[CATEGORY NAME]</a:t>
                    </a:fld>
                    <a:r>
                      <a:rPr lang="en-US" baseline="0" dirty="0"/>
                      <a:t> </a:t>
                    </a:r>
                    <a:fld id="{F19194A4-2989-433A-8D01-6FF042CB03D4}"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3CF-47FB-9626-8ACDB6E89459}"/>
                </c:ext>
              </c:extLst>
            </c:dLbl>
            <c:dLbl>
              <c:idx val="2"/>
              <c:tx>
                <c:rich>
                  <a:bodyPr/>
                  <a:lstStyle/>
                  <a:p>
                    <a:fld id="{197C3F91-EE9A-4AE1-BBA5-A549DF7BE8A9}" type="CATEGORYNAME">
                      <a:rPr lang="en-US" smtClean="0"/>
                      <a:pPr/>
                      <a:t>[CATEGORY NAME]</a:t>
                    </a:fld>
                    <a:r>
                      <a:rPr lang="en-US" baseline="0" dirty="0"/>
                      <a:t> </a:t>
                    </a:r>
                    <a:fld id="{92456C58-9105-4870-AF13-ED0A2A129F20}"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3CF-47FB-9626-8ACDB6E89459}"/>
                </c:ext>
              </c:extLst>
            </c:dLbl>
            <c:dLbl>
              <c:idx val="3"/>
              <c:tx>
                <c:rich>
                  <a:bodyPr/>
                  <a:lstStyle/>
                  <a:p>
                    <a:fld id="{E83C64C6-7ADE-452D-9A47-0D736263EB4F}" type="CATEGORYNAME">
                      <a:rPr lang="en-US" smtClean="0"/>
                      <a:pPr/>
                      <a:t>[CATEGORY NAME]</a:t>
                    </a:fld>
                    <a:r>
                      <a:rPr lang="en-US" baseline="0" dirty="0"/>
                      <a:t> </a:t>
                    </a:r>
                    <a:fld id="{5806F903-A0FD-49F6-907C-75059AF3C357}" type="VALUE">
                      <a:rPr lang="en-US" baseline="0">
                        <a:latin typeface="Arial Black" panose="020B0A04020102020204" pitchFamily="34" charset="0"/>
                      </a:rPr>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3CF-47FB-9626-8ACDB6E894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LED</c:v>
                </c:pt>
                <c:pt idx="1">
                  <c:v>CFL</c:v>
                </c:pt>
                <c:pt idx="2">
                  <c:v>Halogen</c:v>
                </c:pt>
                <c:pt idx="3">
                  <c:v>Incandescent</c:v>
                </c:pt>
              </c:strCache>
            </c:strRef>
          </c:cat>
          <c:val>
            <c:numRef>
              <c:f>Sheet1!$B$2:$B$5</c:f>
              <c:numCache>
                <c:formatCode>0%</c:formatCode>
                <c:ptCount val="4"/>
                <c:pt idx="0">
                  <c:v>0.76</c:v>
                </c:pt>
                <c:pt idx="1">
                  <c:v>0.04</c:v>
                </c:pt>
                <c:pt idx="2">
                  <c:v>7.0000000000000007E-2</c:v>
                </c:pt>
                <c:pt idx="3">
                  <c:v>0.12</c:v>
                </c:pt>
              </c:numCache>
            </c:numRef>
          </c:val>
          <c:extLst>
            <c:ext xmlns:c16="http://schemas.microsoft.com/office/drawing/2014/chart" uri="{C3380CC4-5D6E-409C-BE32-E72D297353CC}">
              <c16:uniqueId val="{00000008-D3CF-47FB-9626-8ACDB6E89459}"/>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4-8283-4306-999F-D95229C3D1BD}"/>
              </c:ext>
            </c:extLst>
          </c:dPt>
          <c:dPt>
            <c:idx val="1"/>
            <c:bubble3D val="0"/>
            <c:spPr>
              <a:solidFill>
                <a:schemeClr val="accent5"/>
              </a:solidFill>
              <a:ln w="19050">
                <a:noFill/>
              </a:ln>
              <a:effectLst/>
            </c:spPr>
            <c:extLst>
              <c:ext xmlns:c16="http://schemas.microsoft.com/office/drawing/2014/chart" uri="{C3380CC4-5D6E-409C-BE32-E72D297353CC}">
                <c16:uniqueId val="{00000005-8283-4306-999F-D95229C3D1BD}"/>
              </c:ext>
            </c:extLst>
          </c:dPt>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accent3">
                            <a:lumMod val="50000"/>
                          </a:schemeClr>
                        </a:solidFill>
                        <a:latin typeface="+mn-lt"/>
                        <a:ea typeface="+mn-ea"/>
                        <a:cs typeface="+mn-cs"/>
                      </a:defRPr>
                    </a:pPr>
                    <a:fld id="{1EEBB242-A20A-4C8F-9CC4-4F16DBA16F1B}" type="VALUE">
                      <a:rPr lang="en-US" smtClean="0">
                        <a:solidFill>
                          <a:schemeClr val="accent3">
                            <a:lumMod val="50000"/>
                          </a:schemeClr>
                        </a:solidFill>
                      </a:rPr>
                      <a:pPr>
                        <a:defRPr sz="1400" b="1">
                          <a:solidFill>
                            <a:schemeClr val="accent3">
                              <a:lumMod val="50000"/>
                            </a:schemeClr>
                          </a:solidFill>
                        </a:defRPr>
                      </a:pPr>
                      <a:t>[VALUE]</a:t>
                    </a:fld>
                    <a:r>
                      <a:rPr lang="en-US" baseline="0" dirty="0">
                        <a:solidFill>
                          <a:schemeClr val="accent3">
                            <a:lumMod val="50000"/>
                          </a:schemeClr>
                        </a:solidFill>
                      </a:rPr>
                      <a:t> aMW</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283-4306-999F-D95229C3D1BD}"/>
                </c:ext>
              </c:extLst>
            </c:dLbl>
            <c:dLbl>
              <c:idx val="1"/>
              <c:tx>
                <c:rich>
                  <a:bodyPr/>
                  <a:lstStyle/>
                  <a:p>
                    <a:fld id="{C9F7CA7A-D99C-4169-A75F-661D0961DA78}" type="VALUE">
                      <a:rPr lang="en-US" smtClean="0">
                        <a:solidFill>
                          <a:schemeClr val="bg1"/>
                        </a:solidFill>
                      </a:rPr>
                      <a:pPr/>
                      <a:t>[VALUE]</a:t>
                    </a:fld>
                    <a:r>
                      <a:rPr lang="en-US" dirty="0">
                        <a:solidFill>
                          <a:schemeClr val="bg1"/>
                        </a:solidFill>
                      </a:rPr>
                      <a:t> aMW</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283-4306-999F-D95229C3D1B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Measure Includes Controls</c:v>
                </c:pt>
                <c:pt idx="1">
                  <c:v>Measure Does Not Include Controls</c:v>
                </c:pt>
              </c:strCache>
            </c:strRef>
          </c:cat>
          <c:val>
            <c:numRef>
              <c:f>Sheet1!$B$2:$B$3</c:f>
              <c:numCache>
                <c:formatCode>General</c:formatCode>
                <c:ptCount val="2"/>
                <c:pt idx="0">
                  <c:v>116</c:v>
                </c:pt>
                <c:pt idx="1">
                  <c:v>134</c:v>
                </c:pt>
              </c:numCache>
            </c:numRef>
          </c:val>
          <c:extLst>
            <c:ext xmlns:c16="http://schemas.microsoft.com/office/drawing/2014/chart" uri="{C3380CC4-5D6E-409C-BE32-E72D297353CC}">
              <c16:uniqueId val="{00000000-8283-4306-999F-D95229C3D1BD}"/>
            </c:ext>
          </c:extLst>
        </c:ser>
        <c:dLbls>
          <c:showLegendKey val="0"/>
          <c:showVal val="0"/>
          <c:showCatName val="0"/>
          <c:showSerName val="0"/>
          <c:showPercent val="0"/>
          <c:showBubbleSize val="0"/>
          <c:showLeaderLines val="1"/>
        </c:dLbls>
        <c:firstSliceAng val="193"/>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DD3B-4966-8A75-87D84A664115}"/>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12</c:v>
                </c:pt>
                <c:pt idx="1">
                  <c:v>16</c:v>
                </c:pt>
                <c:pt idx="2">
                  <c:v>27</c:v>
                </c:pt>
                <c:pt idx="3">
                  <c:v>24</c:v>
                </c:pt>
                <c:pt idx="4">
                  <c:v>22</c:v>
                </c:pt>
                <c:pt idx="5">
                  <c:v>22</c:v>
                </c:pt>
                <c:pt idx="6">
                  <c:v>23</c:v>
                </c:pt>
                <c:pt idx="7">
                  <c:v>27</c:v>
                </c:pt>
              </c:numCache>
            </c:numRef>
          </c:val>
          <c:extLst>
            <c:ext xmlns:c16="http://schemas.microsoft.com/office/drawing/2014/chart" uri="{C3380CC4-5D6E-409C-BE32-E72D297353CC}">
              <c16:uniqueId val="{00000000-DD3B-4966-8A75-87D84A664115}"/>
            </c:ext>
          </c:extLst>
        </c:ser>
        <c:dLbls>
          <c:dLblPos val="outEnd"/>
          <c:showLegendKey val="0"/>
          <c:showVal val="1"/>
          <c:showCatName val="0"/>
          <c:showSerName val="0"/>
          <c:showPercent val="0"/>
          <c:showBubbleSize val="0"/>
        </c:dLbls>
        <c:gapWidth val="50"/>
        <c:overlap val="-27"/>
        <c:axId val="1231499424"/>
        <c:axId val="1231499840"/>
      </c:barChart>
      <c:catAx>
        <c:axId val="1231499424"/>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231499840"/>
        <c:crosses val="autoZero"/>
        <c:auto val="1"/>
        <c:lblAlgn val="ctr"/>
        <c:lblOffset val="100"/>
        <c:noMultiLvlLbl val="0"/>
      </c:catAx>
      <c:valAx>
        <c:axId val="1231499840"/>
        <c:scaling>
          <c:orientation val="minMax"/>
        </c:scaling>
        <c:delete val="1"/>
        <c:axPos val="l"/>
        <c:numFmt formatCode="General" sourceLinked="1"/>
        <c:majorTickMark val="none"/>
        <c:minorTickMark val="none"/>
        <c:tickLblPos val="nextTo"/>
        <c:crossAx val="1231499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4783F"/>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42</c:v>
                </c:pt>
                <c:pt idx="1">
                  <c:v>25</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4</c:v>
                </c:pt>
                <c:pt idx="1">
                  <c:v>8</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3">
                <a:lumMod val="60000"/>
                <a:lumOff val="4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54</c:v>
                </c:pt>
                <c:pt idx="1">
                  <c:v>67</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4783F"/>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27</c:v>
                </c:pt>
                <c:pt idx="1">
                  <c:v>20</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18</c:v>
                </c:pt>
                <c:pt idx="1">
                  <c:v>10</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3">
                <a:lumMod val="60000"/>
                <a:lumOff val="4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55</c:v>
                </c:pt>
                <c:pt idx="1">
                  <c:v>70</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4783F"/>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18</c:v>
                </c:pt>
                <c:pt idx="1">
                  <c:v>15</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9</c:v>
                </c:pt>
                <c:pt idx="1">
                  <c:v>10</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3">
                <a:lumMod val="60000"/>
                <a:lumOff val="4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73</c:v>
                </c:pt>
                <c:pt idx="1">
                  <c:v>75</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4783F"/>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13</c:v>
                </c:pt>
                <c:pt idx="1">
                  <c:v>15</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3"/>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9</c:v>
                </c:pt>
                <c:pt idx="1">
                  <c:v>11</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3">
                <a:lumMod val="60000"/>
                <a:lumOff val="4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78</c:v>
                </c:pt>
                <c:pt idx="1">
                  <c:v>74</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Large</c:v>
                </c:pt>
              </c:strCache>
            </c:strRef>
          </c:tx>
          <c:spPr>
            <a:solidFill>
              <a:srgbClr val="04783F"/>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7</c:v>
                </c:pt>
                <c:pt idx="1">
                  <c:v>16</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Medium</c:v>
                </c:pt>
              </c:strCache>
            </c:strRef>
          </c:tx>
          <c:spPr>
            <a:solidFill>
              <a:schemeClr val="accent3"/>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4</c:v>
                </c:pt>
                <c:pt idx="1">
                  <c:v>10</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Small</c:v>
                </c:pt>
              </c:strCache>
            </c:strRef>
          </c:tx>
          <c:spPr>
            <a:solidFill>
              <a:schemeClr val="accent3">
                <a:lumMod val="60000"/>
                <a:lumOff val="4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89</c:v>
                </c:pt>
                <c:pt idx="1">
                  <c:v>74</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lumMod val="50000"/>
              </a:schemeClr>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23</c:v>
                </c:pt>
                <c:pt idx="1">
                  <c:v>17</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44</c:v>
                </c:pt>
                <c:pt idx="1">
                  <c:v>48</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33</c:v>
                </c:pt>
                <c:pt idx="1">
                  <c:v>35</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2">
                <a:lumMod val="50000"/>
              </a:schemeClr>
            </a:solidFill>
            <a:ln>
              <a:noFill/>
            </a:ln>
            <a:effectLst/>
          </c:spPr>
          <c:invertIfNegative val="0"/>
          <c:cat>
            <c:strRef>
              <c:f>Sheet1!$A$2:$A$3</c:f>
              <c:strCache>
                <c:ptCount val="2"/>
                <c:pt idx="0">
                  <c:v>Sample</c:v>
                </c:pt>
                <c:pt idx="1">
                  <c:v>Population</c:v>
                </c:pt>
              </c:strCache>
            </c:strRef>
          </c:cat>
          <c:val>
            <c:numRef>
              <c:f>Sheet1!$B$2:$B$3</c:f>
              <c:numCache>
                <c:formatCode>General</c:formatCode>
                <c:ptCount val="2"/>
                <c:pt idx="0">
                  <c:v>32</c:v>
                </c:pt>
                <c:pt idx="1">
                  <c:v>32</c:v>
                </c:pt>
              </c:numCache>
            </c:numRef>
          </c:val>
          <c:extLst>
            <c:ext xmlns:c16="http://schemas.microsoft.com/office/drawing/2014/chart" uri="{C3380CC4-5D6E-409C-BE32-E72D297353CC}">
              <c16:uniqueId val="{00000000-A3DE-4BBF-A565-A5B6C2E61D11}"/>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Sample</c:v>
                </c:pt>
                <c:pt idx="1">
                  <c:v>Population</c:v>
                </c:pt>
              </c:strCache>
            </c:strRef>
          </c:cat>
          <c:val>
            <c:numRef>
              <c:f>Sheet1!$C$2:$C$3</c:f>
              <c:numCache>
                <c:formatCode>General</c:formatCode>
                <c:ptCount val="2"/>
                <c:pt idx="0">
                  <c:v>41</c:v>
                </c:pt>
                <c:pt idx="1">
                  <c:v>47</c:v>
                </c:pt>
              </c:numCache>
            </c:numRef>
          </c:val>
          <c:extLst>
            <c:ext xmlns:c16="http://schemas.microsoft.com/office/drawing/2014/chart" uri="{C3380CC4-5D6E-409C-BE32-E72D297353CC}">
              <c16:uniqueId val="{00000001-A3DE-4BBF-A565-A5B6C2E61D11}"/>
            </c:ext>
          </c:extLst>
        </c:ser>
        <c:ser>
          <c:idx val="2"/>
          <c:order val="2"/>
          <c:tx>
            <c:strRef>
              <c:f>Sheet1!$D$1</c:f>
              <c:strCache>
                <c:ptCount val="1"/>
                <c:pt idx="0">
                  <c:v>Series 3</c:v>
                </c:pt>
              </c:strCache>
            </c:strRef>
          </c:tx>
          <c:spPr>
            <a:solidFill>
              <a:schemeClr val="accent2">
                <a:lumMod val="40000"/>
                <a:lumOff val="60000"/>
              </a:schemeClr>
            </a:solidFill>
            <a:ln>
              <a:noFill/>
            </a:ln>
            <a:effectLst/>
          </c:spPr>
          <c:invertIfNegative val="0"/>
          <c:cat>
            <c:strRef>
              <c:f>Sheet1!$A$2:$A$3</c:f>
              <c:strCache>
                <c:ptCount val="2"/>
                <c:pt idx="0">
                  <c:v>Sample</c:v>
                </c:pt>
                <c:pt idx="1">
                  <c:v>Population</c:v>
                </c:pt>
              </c:strCache>
            </c:strRef>
          </c:cat>
          <c:val>
            <c:numRef>
              <c:f>Sheet1!$D$2:$D$3</c:f>
              <c:numCache>
                <c:formatCode>General</c:formatCode>
                <c:ptCount val="2"/>
                <c:pt idx="0">
                  <c:v>27</c:v>
                </c:pt>
                <c:pt idx="1">
                  <c:v>21</c:v>
                </c:pt>
              </c:numCache>
            </c:numRef>
          </c:val>
          <c:extLst>
            <c:ext xmlns:c16="http://schemas.microsoft.com/office/drawing/2014/chart" uri="{C3380CC4-5D6E-409C-BE32-E72D297353CC}">
              <c16:uniqueId val="{00000004-A3DE-4BBF-A565-A5B6C2E61D11}"/>
            </c:ext>
          </c:extLst>
        </c:ser>
        <c:dLbls>
          <c:showLegendKey val="0"/>
          <c:showVal val="0"/>
          <c:showCatName val="0"/>
          <c:showSerName val="0"/>
          <c:showPercent val="0"/>
          <c:showBubbleSize val="0"/>
        </c:dLbls>
        <c:gapWidth val="50"/>
        <c:overlap val="100"/>
        <c:axId val="1263638544"/>
        <c:axId val="1263638960"/>
      </c:barChart>
      <c:catAx>
        <c:axId val="126363854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3638960"/>
        <c:crosses val="autoZero"/>
        <c:auto val="1"/>
        <c:lblAlgn val="ctr"/>
        <c:lblOffset val="100"/>
        <c:noMultiLvlLbl val="0"/>
      </c:catAx>
      <c:valAx>
        <c:axId val="1263638960"/>
        <c:scaling>
          <c:orientation val="minMax"/>
          <c:max val="100"/>
        </c:scaling>
        <c:delete val="0"/>
        <c:axPos val="l"/>
        <c:numFmt formatCode="General" sourceLinked="1"/>
        <c:majorTickMark val="out"/>
        <c:minorTickMark val="none"/>
        <c:tickLblPos val="nextTo"/>
        <c:spPr>
          <a:noFill/>
          <a:ln w="3175">
            <a:solidFill>
              <a:schemeClr val="tx2"/>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63638544"/>
        <c:crosses val="autoZero"/>
        <c:crossBetween val="between"/>
        <c:maj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9BBA39-1154-45C3-97CC-91F21108F354}" type="datetimeFigureOut">
              <a:rPr lang="en-US" smtClean="0"/>
              <a:t>10/17/2022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B19229-CDE6-40DB-B49C-B062615E165F}" type="slidenum">
              <a:rPr lang="en-US" smtClean="0"/>
              <a:t>‹#›</a:t>
            </a:fld>
            <a:endParaRPr lang="en-US" dirty="0"/>
          </a:p>
        </p:txBody>
      </p:sp>
    </p:spTree>
    <p:extLst>
      <p:ext uri="{BB962C8B-B14F-4D97-AF65-F5344CB8AC3E}">
        <p14:creationId xmlns:p14="http://schemas.microsoft.com/office/powerpoint/2010/main" val="2774527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02998E-E9FB-4FFD-B5C3-D61D4F8EF49A}" type="datetimeFigureOut">
              <a:rPr lang="en-US" smtClean="0"/>
              <a:t>10/17/2022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972EDE-810A-4681-A379-3AF02F27B578}" type="slidenum">
              <a:rPr lang="en-US" smtClean="0"/>
              <a:t>‹#›</a:t>
            </a:fld>
            <a:endParaRPr lang="en-US" dirty="0"/>
          </a:p>
        </p:txBody>
      </p:sp>
    </p:spTree>
    <p:extLst>
      <p:ext uri="{BB962C8B-B14F-4D97-AF65-F5344CB8AC3E}">
        <p14:creationId xmlns:p14="http://schemas.microsoft.com/office/powerpoint/2010/main" val="329161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Julius </a:t>
            </a:r>
            <a:r>
              <a:rPr lang="en-US" dirty="0" err="1" smtClean="0"/>
              <a:t>Jansson</a:t>
            </a:r>
            <a:r>
              <a:rPr lang="en-US" dirty="0" smtClean="0"/>
              <a:t> on </a:t>
            </a:r>
            <a:r>
              <a:rPr lang="en-US" dirty="0" err="1" smtClean="0"/>
              <a:t>Unsplash</a:t>
            </a:r>
            <a:endParaRPr lang="en-US" dirty="0"/>
          </a:p>
        </p:txBody>
      </p:sp>
      <p:sp>
        <p:nvSpPr>
          <p:cNvPr id="4" name="Slide Number Placeholder 3"/>
          <p:cNvSpPr>
            <a:spLocks noGrp="1"/>
          </p:cNvSpPr>
          <p:nvPr>
            <p:ph type="sldNum" sz="quarter" idx="10"/>
          </p:nvPr>
        </p:nvSpPr>
        <p:spPr/>
        <p:txBody>
          <a:bodyPr/>
          <a:lstStyle/>
          <a:p>
            <a:fld id="{67972EDE-810A-4681-A379-3AF02F27B578}" type="slidenum">
              <a:rPr lang="en-US" smtClean="0"/>
              <a:t>1</a:t>
            </a:fld>
            <a:endParaRPr lang="en-US" dirty="0"/>
          </a:p>
        </p:txBody>
      </p:sp>
    </p:spTree>
    <p:extLst>
      <p:ext uri="{BB962C8B-B14F-4D97-AF65-F5344CB8AC3E}">
        <p14:creationId xmlns:p14="http://schemas.microsoft.com/office/powerpoint/2010/main" val="183729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Relative Size over the last five years, the distributor population over time has shifted slightly towards smaller distributors and away from larger distributors. Our sample has mirrored this shift but with a more drastic shift away from large participants towards smaller participants. </a:t>
            </a:r>
          </a:p>
          <a:p>
            <a:endParaRPr lang="en-US" dirty="0"/>
          </a:p>
          <a:p>
            <a:r>
              <a:rPr lang="en-US" dirty="0"/>
              <a:t>Similarly, looking at business model, the distributor population has shifted towards lighting consulting distributors slightly over the last five years. Our sample has shifted more drastically towards lighting consultants than the population has. However, the team heard from </a:t>
            </a:r>
            <a:r>
              <a:rPr lang="en-US" dirty="0" smtClean="0"/>
              <a:t>BPA’s expert panelists for this market, </a:t>
            </a:r>
            <a:r>
              <a:rPr lang="en-US" dirty="0"/>
              <a:t>and market intelligence gathered this </a:t>
            </a:r>
            <a:r>
              <a:rPr lang="en-US" dirty="0" smtClean="0"/>
              <a:t>year, </a:t>
            </a:r>
            <a:r>
              <a:rPr lang="en-US" dirty="0"/>
              <a:t>that lighting consultants are becoming more prevalent in the region as LEDs become ever more prolific. These lighting consultants tend to be small distributors, hence the corresponding shift in our sample and the population towards smaller distributors.</a:t>
            </a:r>
          </a:p>
          <a:p>
            <a:endParaRPr lang="en-US" dirty="0"/>
          </a:p>
          <a:p>
            <a:r>
              <a:rPr lang="en-US" dirty="0"/>
              <a:t>While the trends in our participant pool are generally following the trends in the region, it is a goal for next and future years to ensure large, full line participants that may have dropped out over the course of the study are re-engaged to bring our sample into close alignment with the population. </a:t>
            </a:r>
          </a:p>
        </p:txBody>
      </p:sp>
      <p:sp>
        <p:nvSpPr>
          <p:cNvPr id="4" name="Slide Number Placeholder 3"/>
          <p:cNvSpPr>
            <a:spLocks noGrp="1"/>
          </p:cNvSpPr>
          <p:nvPr>
            <p:ph type="sldNum" sz="quarter" idx="5"/>
          </p:nvPr>
        </p:nvSpPr>
        <p:spPr/>
        <p:txBody>
          <a:bodyPr/>
          <a:lstStyle/>
          <a:p>
            <a:fld id="{67972EDE-810A-4681-A379-3AF02F27B578}" type="slidenum">
              <a:rPr lang="en-US" smtClean="0"/>
              <a:t>11</a:t>
            </a:fld>
            <a:endParaRPr lang="en-US" dirty="0"/>
          </a:p>
        </p:txBody>
      </p:sp>
    </p:spTree>
    <p:extLst>
      <p:ext uri="{BB962C8B-B14F-4D97-AF65-F5344CB8AC3E}">
        <p14:creationId xmlns:p14="http://schemas.microsoft.com/office/powerpoint/2010/main" val="418453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 at whether the data collected from participating distributors is representative of what we expect in the region. This figure shows the lamp sales for 2020 by state, that’s the grey bar, compared to each state’s percentage of total commercial floor space, the blue bar, and known distributor branch locations, the green bar. We use this information to see if our mix of sales by state in the collected data is proportional to what we expect to see in the region. We use floor space and branches as comparisons because we believe these two metrics should approximately correlate with sales. As shown in the figure, collected 2019 lamp sales were roughly proportional to each state’s share of regional commercial floor space and distributor branches. </a:t>
            </a:r>
          </a:p>
          <a:p>
            <a:endParaRPr lang="en-US" dirty="0"/>
          </a:p>
          <a:p>
            <a:r>
              <a:rPr lang="en-US" dirty="0"/>
              <a:t>There is obviously some variation, as the three bars do not align perfectly in each state. But they are approximately proportional, and this confirms that we have reasonable representation from each state. </a:t>
            </a:r>
            <a:r>
              <a:rPr lang="en-US" dirty="0" smtClean="0"/>
              <a:t>The </a:t>
            </a:r>
            <a:r>
              <a:rPr lang="en-US" dirty="0"/>
              <a:t>data has shown strong regional representation over the course of the study.</a:t>
            </a:r>
          </a:p>
          <a:p>
            <a:endParaRPr lang="en-US" dirty="0"/>
          </a:p>
          <a:p>
            <a:r>
              <a:rPr lang="en-US" dirty="0"/>
              <a:t>Additional Note:</a:t>
            </a:r>
          </a:p>
          <a:p>
            <a:r>
              <a:rPr lang="en-US" dirty="0"/>
              <a:t>The team updated the floorspace distribution by state using the 2019 CBSA report published by NEEA.</a:t>
            </a:r>
          </a:p>
          <a:p>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12</a:t>
            </a:fld>
            <a:endParaRPr lang="en-US" dirty="0"/>
          </a:p>
        </p:txBody>
      </p:sp>
    </p:spTree>
    <p:extLst>
      <p:ext uri="{BB962C8B-B14F-4D97-AF65-F5344CB8AC3E}">
        <p14:creationId xmlns:p14="http://schemas.microsoft.com/office/powerpoint/2010/main" val="272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ts val="1400"/>
              </a:lnSpc>
              <a:spcBef>
                <a:spcPts val="600"/>
              </a:spcBef>
              <a:spcAft>
                <a:spcPts val="600"/>
              </a:spcAft>
              <a:buClr>
                <a:srgbClr val="000000"/>
              </a:buClr>
              <a:buFont typeface="Symbol" panose="05050102010706020507" pitchFamily="18" charset="2"/>
              <a:buNone/>
            </a:pPr>
            <a:r>
              <a:rPr lang="en-US" sz="1000" b="0" dirty="0">
                <a:noFill/>
                <a:effectLst/>
                <a:latin typeface="Segoe UI" panose="020B0502040204020203" pitchFamily="34" charset="0"/>
                <a:ea typeface="Calibri" panose="020F0502020204030204" pitchFamily="34" charset="0"/>
                <a:cs typeface="Arial" panose="020B0604020202020204" pitchFamily="34" charset="0"/>
              </a:rPr>
              <a:t>It is important to note that collected sales data only represent the distribution sales channel. </a:t>
            </a:r>
            <a:r>
              <a:rPr lang="en-US" sz="1000" dirty="0">
                <a:noFill/>
                <a:effectLst/>
                <a:latin typeface="Segoe UI" panose="020B0502040204020203" pitchFamily="34" charset="0"/>
                <a:ea typeface="Calibri" panose="020F0502020204030204" pitchFamily="34" charset="0"/>
                <a:cs typeface="Arial" panose="020B0604020202020204" pitchFamily="34" charset="0"/>
              </a:rPr>
              <a:t>Market intelligence gathered by the research team indicates that the distribution channel is the largest sales channel for non-residential lighting. However, the sales data collected does not include sales from alternative channels. For example:</a:t>
            </a:r>
          </a:p>
          <a:p>
            <a:pPr marL="742950" marR="0" lvl="1" indent="-285750">
              <a:lnSpc>
                <a:spcPts val="1400"/>
              </a:lnSpc>
              <a:spcBef>
                <a:spcPts val="600"/>
              </a:spcBef>
              <a:spcAft>
                <a:spcPts val="600"/>
              </a:spcAft>
              <a:buFont typeface="Courier New" panose="02070309020205020404" pitchFamily="49" charset="0"/>
              <a:buChar char="o"/>
            </a:pPr>
            <a:r>
              <a:rPr lang="en-US" sz="1000" dirty="0">
                <a:effectLst/>
                <a:latin typeface="Segoe UI" panose="020B0502040204020203" pitchFamily="34" charset="0"/>
                <a:ea typeface="Calibri" panose="020F0502020204030204" pitchFamily="34" charset="0"/>
                <a:cs typeface="Arial" panose="020B0604020202020204" pitchFamily="34" charset="0"/>
              </a:rPr>
              <a:t>We did not collect sales data from any specialized national account distributors or manufacturers. Despite multiple attempts in this and previous study years to connect with national account distributors, the team has yet to secure participation from any of them. While some participating distributors serve national account customers among other types of customers, previous research on national accounts suggests that many national accounts get their lighting products from specialized distributors that serve national accounts </a:t>
            </a:r>
            <a:r>
              <a:rPr lang="en-US" sz="1000" i="1" dirty="0">
                <a:effectLst/>
                <a:latin typeface="Segoe UI" panose="020B0502040204020203" pitchFamily="34" charset="0"/>
                <a:ea typeface="Calibri" panose="020F0502020204030204" pitchFamily="34" charset="0"/>
                <a:cs typeface="Arial" panose="020B0604020202020204" pitchFamily="34" charset="0"/>
              </a:rPr>
              <a:t>exclusively</a:t>
            </a:r>
            <a:r>
              <a:rPr lang="en-US" sz="1000" dirty="0">
                <a:effectLst/>
                <a:latin typeface="Segoe UI" panose="020B0502040204020203" pitchFamily="34" charset="0"/>
                <a:ea typeface="Calibri" panose="020F0502020204030204" pitchFamily="34" charset="0"/>
                <a:cs typeface="Arial" panose="020B0604020202020204" pitchFamily="34" charset="0"/>
              </a:rPr>
              <a:t>. It is possible that some lighting consultants serve more national accounts than traditional full-line or MRO &amp; online, but we did not explore this possibility specifically as part of this study. If participation from lighting consulting distributors remains high in future studies, we will explore if having increased lighting consulting representation impacts the representation of national account sales.</a:t>
            </a:r>
          </a:p>
          <a:p>
            <a:pPr marL="742950" marR="0" lvl="1" indent="-285750">
              <a:lnSpc>
                <a:spcPts val="1400"/>
              </a:lnSpc>
              <a:spcBef>
                <a:spcPts val="600"/>
              </a:spcBef>
              <a:spcAft>
                <a:spcPts val="600"/>
              </a:spcAft>
              <a:buFont typeface="Courier New" panose="02070309020205020404" pitchFamily="49" charset="0"/>
              <a:buChar char="o"/>
            </a:pPr>
            <a:r>
              <a:rPr lang="en-US" sz="1000" dirty="0">
                <a:effectLst/>
                <a:latin typeface="Segoe UI" panose="020B0502040204020203" pitchFamily="34" charset="0"/>
                <a:ea typeface="Calibri" panose="020F0502020204030204" pitchFamily="34" charset="0"/>
                <a:cs typeface="Arial" panose="020B0604020202020204" pitchFamily="34" charset="0"/>
              </a:rPr>
              <a:t>We also did not collect sales data from any specialized online distributors, but some online sales are reflected in the collected data.</a:t>
            </a:r>
            <a:r>
              <a:rPr lang="en-US" sz="1000" b="1" dirty="0">
                <a:effectLst/>
                <a:latin typeface="Segoe UI" panose="020B0502040204020203" pitchFamily="34" charset="0"/>
                <a:ea typeface="Calibri" panose="020F0502020204030204" pitchFamily="34" charset="0"/>
                <a:cs typeface="Arial" panose="020B0604020202020204" pitchFamily="34" charset="0"/>
              </a:rPr>
              <a:t> </a:t>
            </a:r>
            <a:r>
              <a:rPr lang="en-US" sz="1000" dirty="0">
                <a:effectLst/>
                <a:latin typeface="Segoe UI" panose="020B0502040204020203" pitchFamily="34" charset="0"/>
                <a:ea typeface="Calibri" panose="020F0502020204030204" pitchFamily="34" charset="0"/>
                <a:cs typeface="Arial" panose="020B0604020202020204" pitchFamily="34" charset="0"/>
              </a:rPr>
              <a:t>One long-time online distributor stopped participating in the study in 2018, and since then the team has been unable to collect data from this segment. Last year, we determined through webinars and informal interviews with traditional distributors that most traditional distributors are considering the online sales channel both through their own online sales platforms and through partnerships with third party vendors like Amazon. This year, we added questions to the standard data collection tool to ask what percentage of sales were from online channels and if these sales were from their own websites or through third party vendors. Only 8 of the 27 participants reported online sales, and of those only two sold products through an online third-party vendor. All of the distributors with reported online sales indicated that these sales were included in the sales reported through the standard data collection tool, indicating that the team is already collecting online sales from participating distributors. In future years of the study, we will work to further define the size and importance of this sales channel as well as the percentage of online sales within data already collected in this study.</a:t>
            </a:r>
          </a:p>
          <a:p>
            <a:pPr marL="457200" marR="0" lvl="1" indent="0">
              <a:lnSpc>
                <a:spcPts val="1400"/>
              </a:lnSpc>
              <a:spcBef>
                <a:spcPts val="600"/>
              </a:spcBef>
              <a:spcAft>
                <a:spcPts val="600"/>
              </a:spcAft>
              <a:buFont typeface="Courier New" panose="02070309020205020404" pitchFamily="49" charset="0"/>
              <a:buNone/>
            </a:pPr>
            <a:endParaRPr lang="en-US" sz="1000" dirty="0">
              <a:effectLst/>
              <a:latin typeface="Segoe UI" panose="020B0502040204020203" pitchFamily="34" charset="0"/>
              <a:ea typeface="Calibri" panose="020F0502020204030204" pitchFamily="34" charset="0"/>
              <a:cs typeface="Arial" panose="020B0604020202020204" pitchFamily="34" charset="0"/>
            </a:endParaRPr>
          </a:p>
          <a:p>
            <a:pPr marL="457200" marR="0" lvl="1" indent="0">
              <a:lnSpc>
                <a:spcPts val="1400"/>
              </a:lnSpc>
              <a:spcBef>
                <a:spcPts val="600"/>
              </a:spcBef>
              <a:spcAft>
                <a:spcPts val="600"/>
              </a:spcAft>
              <a:buFont typeface="Courier New" panose="02070309020205020404" pitchFamily="49" charset="0"/>
              <a:buNone/>
            </a:pPr>
            <a:r>
              <a:rPr lang="en-US" sz="1000" dirty="0">
                <a:effectLst/>
                <a:latin typeface="Segoe UI" panose="020B0502040204020203" pitchFamily="34" charset="0"/>
                <a:ea typeface="Calibri" panose="020F0502020204030204" pitchFamily="34" charset="0"/>
                <a:cs typeface="Arial" panose="020B0604020202020204" pitchFamily="34" charset="0"/>
              </a:rPr>
              <a:t>We know from </a:t>
            </a:r>
            <a:r>
              <a:rPr lang="en-US" sz="1000" dirty="0" smtClean="0">
                <a:effectLst/>
                <a:latin typeface="Segoe UI" panose="020B0502040204020203" pitchFamily="34" charset="0"/>
                <a:ea typeface="Calibri" panose="020F0502020204030204" pitchFamily="34" charset="0"/>
                <a:cs typeface="Arial" panose="020B0604020202020204" pitchFamily="34" charset="0"/>
              </a:rPr>
              <a:t>conversations with BPA’s</a:t>
            </a:r>
            <a:r>
              <a:rPr lang="en-US" sz="1000" baseline="0" dirty="0" smtClean="0">
                <a:effectLst/>
                <a:latin typeface="Segoe UI" panose="020B0502040204020203" pitchFamily="34" charset="0"/>
                <a:ea typeface="Calibri" panose="020F0502020204030204" pitchFamily="34" charset="0"/>
                <a:cs typeface="Arial" panose="020B0604020202020204" pitchFamily="34" charset="0"/>
              </a:rPr>
              <a:t> </a:t>
            </a:r>
            <a:r>
              <a:rPr lang="en-US" sz="1000" dirty="0" smtClean="0">
                <a:effectLst/>
                <a:latin typeface="Segoe UI" panose="020B0502040204020203" pitchFamily="34" charset="0"/>
                <a:ea typeface="Calibri" panose="020F0502020204030204" pitchFamily="34" charset="0"/>
                <a:cs typeface="Arial" panose="020B0604020202020204" pitchFamily="34" charset="0"/>
              </a:rPr>
              <a:t>expert panelists this </a:t>
            </a:r>
            <a:r>
              <a:rPr lang="en-US" sz="1000" dirty="0">
                <a:effectLst/>
                <a:latin typeface="Segoe UI" panose="020B0502040204020203" pitchFamily="34" charset="0"/>
                <a:ea typeface="Calibri" panose="020F0502020204030204" pitchFamily="34" charset="0"/>
                <a:cs typeface="Arial" panose="020B0604020202020204" pitchFamily="34" charset="0"/>
              </a:rPr>
              <a:t>year that the distributor landscape is changing. The study team will track these changes and develop strategies for including other sales channel as appropriate in the coming years. </a:t>
            </a:r>
            <a:r>
              <a:rPr lang="en-US" sz="1000" dirty="0"/>
              <a:t>We will discuss our goals for future years of the study in more detail in future slides.</a:t>
            </a:r>
            <a:endParaRPr lang="en-US" sz="1000" dirty="0">
              <a:effectLst/>
              <a:latin typeface="Segoe UI" panose="020B0502040204020203" pitchFamily="34" charset="0"/>
              <a:ea typeface="Calibri" panose="020F0502020204030204" pitchFamily="34" charset="0"/>
              <a:cs typeface="Arial" panose="020B0604020202020204" pitchFamily="34" charset="0"/>
            </a:endParaRPr>
          </a:p>
          <a:p>
            <a:pPr marL="742950" marR="0" lvl="1" indent="-285750">
              <a:lnSpc>
                <a:spcPts val="1400"/>
              </a:lnSpc>
              <a:spcBef>
                <a:spcPts val="600"/>
              </a:spcBef>
              <a:spcAft>
                <a:spcPts val="600"/>
              </a:spcAft>
              <a:buFont typeface="Courier New" panose="02070309020205020404" pitchFamily="49" charset="0"/>
              <a:buChar char="o"/>
            </a:pPr>
            <a:endParaRPr lang="en-US" sz="1000" dirty="0">
              <a:effectLst/>
              <a:latin typeface="Segoe UI" panose="020B05020402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276DC76-306D-4960-BEA3-F3F3F90156FA}" type="slidenum">
              <a:rPr lang="en-US" smtClean="0"/>
              <a:t>13</a:t>
            </a:fld>
            <a:endParaRPr lang="en-US" dirty="0"/>
          </a:p>
        </p:txBody>
      </p:sp>
    </p:spTree>
    <p:extLst>
      <p:ext uri="{BB962C8B-B14F-4D97-AF65-F5344CB8AC3E}">
        <p14:creationId xmlns:p14="http://schemas.microsoft.com/office/powerpoint/2010/main" val="141847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several slides highlight some key findings from the 2020 data collected early this year.</a:t>
            </a:r>
          </a:p>
        </p:txBody>
      </p:sp>
      <p:sp>
        <p:nvSpPr>
          <p:cNvPr id="4" name="Slide Number Placeholder 3"/>
          <p:cNvSpPr>
            <a:spLocks noGrp="1"/>
          </p:cNvSpPr>
          <p:nvPr>
            <p:ph type="sldNum" sz="quarter" idx="5"/>
          </p:nvPr>
        </p:nvSpPr>
        <p:spPr/>
        <p:txBody>
          <a:bodyPr/>
          <a:lstStyle/>
          <a:p>
            <a:fld id="{67972EDE-810A-4681-A379-3AF02F27B578}" type="slidenum">
              <a:rPr lang="en-US" smtClean="0"/>
              <a:t>14</a:t>
            </a:fld>
            <a:endParaRPr lang="en-US" dirty="0"/>
          </a:p>
        </p:txBody>
      </p:sp>
    </p:spTree>
    <p:extLst>
      <p:ext uri="{BB962C8B-B14F-4D97-AF65-F5344CB8AC3E}">
        <p14:creationId xmlns:p14="http://schemas.microsoft.com/office/powerpoint/2010/main" val="4193702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cs typeface="Times New Roman" panose="02020603050405020304" pitchFamily="18" charset="0"/>
              </a:rPr>
              <a:t>Now transitioning </a:t>
            </a:r>
            <a:r>
              <a:rPr lang="en-US" sz="1800" dirty="0" smtClean="0">
                <a:effectLst/>
                <a:latin typeface="Segoe UI" panose="020B0502040204020203" pitchFamily="34" charset="0"/>
                <a:ea typeface="Calibri" panose="020F0502020204030204" pitchFamily="34" charset="0"/>
                <a:cs typeface="Times New Roman" panose="02020603050405020304" pitchFamily="18" charset="0"/>
              </a:rPr>
              <a:t>to </a:t>
            </a:r>
            <a:r>
              <a:rPr lang="en-US" sz="1800" dirty="0">
                <a:effectLst/>
                <a:latin typeface="Segoe UI" panose="020B0502040204020203" pitchFamily="34" charset="0"/>
                <a:ea typeface="Calibri" panose="020F0502020204030204" pitchFamily="34" charset="0"/>
                <a:cs typeface="Times New Roman" panose="02020603050405020304" pitchFamily="18" charset="0"/>
              </a:rPr>
              <a:t>looking at trends in the reported data, this figure shows the percent of all unit sales collected by technology type over the last five years. LEDs have continued to grow year over year, overtaking </a:t>
            </a:r>
            <a:r>
              <a:rPr lang="en-US" sz="1800" dirty="0" smtClean="0">
                <a:effectLst/>
                <a:latin typeface="Segoe UI" panose="020B0502040204020203" pitchFamily="34" charset="0"/>
                <a:ea typeface="Calibri" panose="020F0502020204030204" pitchFamily="34" charset="0"/>
                <a:cs typeface="Times New Roman" panose="02020603050405020304" pitchFamily="18" charset="0"/>
              </a:rPr>
              <a:t>LFLs (linear fluorescent</a:t>
            </a:r>
            <a:r>
              <a:rPr lang="en-US" sz="1800" baseline="0" dirty="0" smtClean="0">
                <a:effectLst/>
                <a:latin typeface="Segoe UI" panose="020B0502040204020203" pitchFamily="34" charset="0"/>
                <a:ea typeface="Calibri" panose="020F0502020204030204" pitchFamily="34" charset="0"/>
                <a:cs typeface="Times New Roman" panose="02020603050405020304" pitchFamily="18" charset="0"/>
              </a:rPr>
              <a:t> lamps)</a:t>
            </a:r>
            <a:r>
              <a:rPr lang="en-US" sz="1800" dirty="0" smtClean="0">
                <a:effectLst/>
                <a:latin typeface="Segoe UI" panose="020B0502040204020203" pitchFamily="34" charset="0"/>
                <a:ea typeface="Calibri" panose="020F0502020204030204" pitchFamily="34" charset="0"/>
                <a:cs typeface="Times New Roman" panose="02020603050405020304" pitchFamily="18" charset="0"/>
              </a:rPr>
              <a:t> </a:t>
            </a:r>
            <a:r>
              <a:rPr lang="en-US" sz="1800" dirty="0">
                <a:effectLst/>
                <a:latin typeface="Segoe UI" panose="020B0502040204020203" pitchFamily="34" charset="0"/>
                <a:ea typeface="Calibri" panose="020F0502020204030204" pitchFamily="34" charset="0"/>
                <a:cs typeface="Times New Roman" panose="02020603050405020304" pitchFamily="18" charset="0"/>
              </a:rPr>
              <a:t>for the first time in 2018 and making up more than half of all collected sales in 2019. In 2020, LEDs accounted for 57% of all lighting sales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Total volume of unit sales across lighting technologies fell 17 percent between 2019 and 2020 due, at least in part, to the year-over-year increase in market penetration of long-lived LED products. The decrease in unit sales could have been compounded by the effects of COVID-19 on the non-residential lighting market, which slowed construction progress and disrupted supply chains in addition to causing financial hardship for some businesses. Because installed LEDs require less frequent replacement, the team anticipates total unit sales of all lighting technologies to continue to decrease in coming years</a:t>
            </a:r>
            <a:r>
              <a:rPr lang="en-US" sz="1800" dirty="0">
                <a:effectLst/>
                <a:latin typeface="Segoe UI" panose="020B0502040204020203"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67972EDE-810A-4681-A379-3AF02F27B578}" type="slidenum">
              <a:rPr lang="en-US" smtClean="0"/>
              <a:t>15</a:t>
            </a:fld>
            <a:endParaRPr lang="en-US" dirty="0"/>
          </a:p>
        </p:txBody>
      </p:sp>
    </p:spTree>
    <p:extLst>
      <p:ext uri="{BB962C8B-B14F-4D97-AF65-F5344CB8AC3E}">
        <p14:creationId xmlns:p14="http://schemas.microsoft.com/office/powerpoint/2010/main" val="2346008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The technology sales mixes for Full Line and MRO &amp; Online look very similar and have become increasingly similar over time. LEDs have gained market share in these distributor types making up 58 percent of sales in Full Line and 51 percent of sales in MRO &amp; Online in 2020. Lighting consultants looked very different with 85 percent of unit sales coming from LED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Lighting consulting distributors tend to focus on energy efficiency, and these distributors moved toward LED technologies more quickly. Lighting consulting was the only business model where controls made up a significant portion of sales at 14 percent in 2020, up from 10 percent in 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72EDE-810A-4681-A379-3AF02F27B578}" type="slidenum">
              <a:rPr lang="en-US" smtClean="0"/>
              <a:t>16</a:t>
            </a:fld>
            <a:endParaRPr lang="en-US" dirty="0"/>
          </a:p>
        </p:txBody>
      </p:sp>
    </p:spTree>
    <p:extLst>
      <p:ext uri="{BB962C8B-B14F-4D97-AF65-F5344CB8AC3E}">
        <p14:creationId xmlns:p14="http://schemas.microsoft.com/office/powerpoint/2010/main" val="2936708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Looking now within the LED product category, TLEDs made up the largest component of LED sales in 2019 at 46 percent. </a:t>
            </a:r>
            <a:r>
              <a:rPr lang="en-US" sz="1800" dirty="0">
                <a:solidFill>
                  <a:srgbClr val="000000"/>
                </a:solidFill>
                <a:effectLst/>
                <a:latin typeface="Segoe UI" panose="020B0502040204020203" pitchFamily="34" charset="0"/>
                <a:ea typeface="Calibri" panose="020F0502020204030204" pitchFamily="34" charset="0"/>
              </a:rPr>
              <a:t>The mix of LED unit sales stayed consistent between 2019 and 2020. However, there was an uptick in market share of TLEDs from 39 percent in 2019 to 46 percent in 2020, while all other LED products saw slight downticks between 2019 and 2020</a:t>
            </a:r>
            <a:r>
              <a:rPr lang="en-US"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72EDE-810A-4681-A379-3AF02F27B578}" type="slidenum">
              <a:rPr lang="en-US" smtClean="0"/>
              <a:t>17</a:t>
            </a:fld>
            <a:endParaRPr lang="en-US" dirty="0"/>
          </a:p>
        </p:txBody>
      </p:sp>
    </p:spTree>
    <p:extLst>
      <p:ext uri="{BB962C8B-B14F-4D97-AF65-F5344CB8AC3E}">
        <p14:creationId xmlns:p14="http://schemas.microsoft.com/office/powerpoint/2010/main" val="407968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cs typeface="Times New Roman" panose="02020603050405020304" pitchFamily="18" charset="0"/>
              </a:rPr>
              <a:t>The trend of LEDs continually gaining market share is reflected again in the downlight application. For the four downlight products shown, the sales mix continued to shift from CFL pin-based lamps to LED lamp and fixture alternatives in 2020. LED downlight fixtures and retrofit kits continued to steal market share from all lamps. LED technologies made up 60 percent of the downlight application in 2020, an increase from 56 percent in 2019. CFLs represented less than half of downlight sales, declining from 44 percent in 2019 to 40 percent in 2020.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72EDE-810A-4681-A379-3AF02F27B578}" type="slidenum">
              <a:rPr lang="en-US" smtClean="0"/>
              <a:t>18</a:t>
            </a:fld>
            <a:endParaRPr lang="en-US" dirty="0"/>
          </a:p>
        </p:txBody>
      </p:sp>
    </p:spTree>
    <p:extLst>
      <p:ext uri="{BB962C8B-B14F-4D97-AF65-F5344CB8AC3E}">
        <p14:creationId xmlns:p14="http://schemas.microsoft.com/office/powerpoint/2010/main" val="399351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egoe UI" panose="020B0502040204020203" pitchFamily="34" charset="0"/>
                <a:ea typeface="Calibri" panose="020F0502020204030204" pitchFamily="34" charset="0"/>
              </a:rPr>
              <a:t>Among linear lamps, the sales mix between 4ft T8 linear fluorescent lamps and TLEDs became nearly equivalent in 2020, with 4ft T8 linear fluorescent lamps at 52 percent and TLEDs at 48 percent. Reduced wattage linear fluorescent lamp sales remained high in 2020 at 22 percent of linear lamps. Looking at TLEDs, UL Type B sales (23 percent) continued to exceed UL Type A sales (20 percent) for the second year in a row. UL Type A+B represented 4 percent of the linear lamp category in 2020, and UL Type C represented another 1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972EDE-810A-4681-A379-3AF02F27B5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02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Segoe UI" panose="020B0502040204020203" pitchFamily="34" charset="0"/>
                <a:ea typeface="Calibri" panose="020F0502020204030204" pitchFamily="34" charset="0"/>
              </a:rPr>
              <a:t>In the ambient linear application, LED products continued to replace linear fluorescent products, and LED products made up over half (54 percent) of sales in this application for the first time in 2020. The increase in LED products is driven by an increase in 4ft TLEDs from 34 percent in 2019 to 42 percent in 2020. The market share of integrated LED fixtures decreased for the first time in 2020, after increasing year-over-year 2013-2019.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72EDE-810A-4681-A379-3AF02F27B578}" type="slidenum">
              <a:rPr lang="en-US" smtClean="0"/>
              <a:t>20</a:t>
            </a:fld>
            <a:endParaRPr lang="en-US" dirty="0"/>
          </a:p>
        </p:txBody>
      </p:sp>
    </p:spTree>
    <p:extLst>
      <p:ext uri="{BB962C8B-B14F-4D97-AF65-F5344CB8AC3E}">
        <p14:creationId xmlns:p14="http://schemas.microsoft.com/office/powerpoint/2010/main" val="24551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3</a:t>
            </a:fld>
            <a:endParaRPr lang="en-US" dirty="0"/>
          </a:p>
        </p:txBody>
      </p:sp>
    </p:spTree>
    <p:extLst>
      <p:ext uri="{BB962C8B-B14F-4D97-AF65-F5344CB8AC3E}">
        <p14:creationId xmlns:p14="http://schemas.microsoft.com/office/powerpoint/2010/main" val="2928938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Segoe UI" panose="020B0502040204020203" pitchFamily="34" charset="0"/>
                <a:ea typeface="Calibri" panose="020F0502020204030204" pitchFamily="34" charset="0"/>
              </a:rPr>
              <a:t>Among screw-in products, LED products have consistently grown in market share since 2016 and hold 76 percent market share in 2020. CFLs and halogens continued to lose market share and trend towards insignificance in the sales mix. Incandescents held 12 percent market share in 2020, but changes in regulations could drive incandescent market share down in future years.</a:t>
            </a:r>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21</a:t>
            </a:fld>
            <a:endParaRPr lang="en-US" dirty="0"/>
          </a:p>
        </p:txBody>
      </p:sp>
    </p:spTree>
    <p:extLst>
      <p:ext uri="{BB962C8B-B14F-4D97-AF65-F5344CB8AC3E}">
        <p14:creationId xmlns:p14="http://schemas.microsoft.com/office/powerpoint/2010/main" val="337590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The aggregated sales data report that shows these trends is being finalized this month and will be available in Q4 of this year. Also in Q4 of this year, the modeling team will complete the non-residential lighting market model update and publish results. These results will be folded into the 2022 study by updating our total market estimates. The 2022 study collecting 2021 sales data will begin early next year and we will begin requesting data in February 2022.</a:t>
            </a:r>
          </a:p>
          <a:p>
            <a:endParaRPr lang="en-US" sz="1800" dirty="0">
              <a:effectLst/>
              <a:latin typeface="Segoe UI" panose="020B0502040204020203" pitchFamily="34" charset="0"/>
            </a:endParaRPr>
          </a:p>
          <a:p>
            <a:r>
              <a:rPr lang="en-US" sz="1800" dirty="0">
                <a:effectLst/>
                <a:latin typeface="Segoe UI" panose="020B0502040204020203" pitchFamily="34" charset="0"/>
              </a:rPr>
              <a:t>https://www.bpa.gov/EE/Utility/Momentum-Savings/Pages/Lighting.aspx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972EDE-810A-4681-A379-3AF02F27B5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0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Even though we have conducted this study in relatively the same way year over year, we are constantly seeking to improve our understanding of the market and our approach for collecting representative sales data. The next few slides outline some of our goals for the future of this study.</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7972EDE-810A-4681-A379-3AF02F27B578}" type="slidenum">
              <a:rPr lang="en-US" smtClean="0"/>
              <a:t>23</a:t>
            </a:fld>
            <a:endParaRPr lang="en-US" dirty="0"/>
          </a:p>
        </p:txBody>
      </p:sp>
    </p:spTree>
    <p:extLst>
      <p:ext uri="{BB962C8B-B14F-4D97-AF65-F5344CB8AC3E}">
        <p14:creationId xmlns:p14="http://schemas.microsoft.com/office/powerpoint/2010/main" val="133160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effectLst/>
                <a:latin typeface="Segoe UI" panose="020B0502040204020203" pitchFamily="34" charset="0"/>
              </a:rPr>
              <a:t>2021 signals a transition out of the 7</a:t>
            </a:r>
            <a:r>
              <a:rPr lang="en-US" sz="2400" baseline="30000" dirty="0">
                <a:effectLst/>
                <a:latin typeface="Segoe UI" panose="020B0502040204020203" pitchFamily="34" charset="0"/>
              </a:rPr>
              <a:t>th</a:t>
            </a:r>
            <a:r>
              <a:rPr lang="en-US" sz="2400" dirty="0">
                <a:effectLst/>
                <a:latin typeface="Segoe UI" panose="020B0502040204020203" pitchFamily="34" charset="0"/>
              </a:rPr>
              <a:t> plan period and into the 2021 plan period, and the team is working to plan and execute improvements to our processes to ensure we are still collecting high quality and representative data to fold into the 2021 plan period lighting model. Under this new plan period, there are two core goals for the data collection effort:</a:t>
            </a:r>
            <a:endParaRPr lang="en-US" sz="2400" dirty="0">
              <a:latin typeface="+mj-lt"/>
            </a:endParaRPr>
          </a:p>
          <a:p>
            <a:pPr lvl="1"/>
            <a:r>
              <a:rPr lang="en-US" sz="1800" dirty="0">
                <a:latin typeface="+mj-lt"/>
              </a:rPr>
              <a:t>First, we will continue to deepen our understanding of the traditional distribution channel through efforts to update firmographic information for the distributor population. This will include understanding distributor population trends through conversations with market experts and researching each participating distributor to understand their business models. The team will make a thorough update to our distributor population database through these two efforts to ensure our population is a true representation of the traditional distributor market in the region.</a:t>
            </a:r>
          </a:p>
          <a:p>
            <a:pPr lvl="1"/>
            <a:r>
              <a:rPr lang="en-US" sz="1800" dirty="0">
                <a:latin typeface="+mj-lt"/>
              </a:rPr>
              <a:t>Second, we will grow our understanding of all sales channels for nonresidential lighting in the Northwest and build strategies to collect sales from these alternative channels as appropriate. This effort will also involve conversations with market experts to understand how the full landscape of non-residential lighting sales is changing in the region. The team will investigate trends in online sales and non-traditional distributor lighting sales channels to determine if there is an alternative sales channel we should be tracking through sales data collection or other market research strategies.</a:t>
            </a:r>
          </a:p>
        </p:txBody>
      </p:sp>
      <p:sp>
        <p:nvSpPr>
          <p:cNvPr id="4" name="Slide Number Placeholder 3"/>
          <p:cNvSpPr>
            <a:spLocks noGrp="1"/>
          </p:cNvSpPr>
          <p:nvPr>
            <p:ph type="sldNum" sz="quarter" idx="5"/>
          </p:nvPr>
        </p:nvSpPr>
        <p:spPr/>
        <p:txBody>
          <a:bodyPr/>
          <a:lstStyle/>
          <a:p>
            <a:fld id="{67972EDE-810A-4681-A379-3AF02F27B578}" type="slidenum">
              <a:rPr lang="en-US" smtClean="0"/>
              <a:t>24</a:t>
            </a:fld>
            <a:endParaRPr lang="en-US" dirty="0"/>
          </a:p>
        </p:txBody>
      </p:sp>
    </p:spTree>
    <p:extLst>
      <p:ext uri="{BB962C8B-B14F-4D97-AF65-F5344CB8AC3E}">
        <p14:creationId xmlns:p14="http://schemas.microsoft.com/office/powerpoint/2010/main" val="4016159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Our primary tool to reach these goals is with our outreach and distributor recruitment process. Next year, we will deploy multiple tactics to maintain participation among traditional distributors. We are particularly focused on re-engaging previously participating large, full line distributors to the study to bring our distributor sample into closer alignment with the known distributor population. We will explore strategies like </a:t>
            </a:r>
            <a:r>
              <a:rPr lang="en-US" sz="1800" dirty="0" smtClean="0">
                <a:effectLst/>
                <a:latin typeface="Segoe UI" panose="020B0502040204020203" pitchFamily="34" charset="0"/>
              </a:rPr>
              <a:t>meeting in person </a:t>
            </a:r>
            <a:r>
              <a:rPr lang="en-US" sz="1800" dirty="0">
                <a:effectLst/>
                <a:latin typeface="Segoe UI" panose="020B0502040204020203" pitchFamily="34" charset="0"/>
              </a:rPr>
              <a:t>(</a:t>
            </a:r>
            <a:r>
              <a:rPr lang="en-US" sz="1800" dirty="0" smtClean="0">
                <a:effectLst/>
                <a:latin typeface="Segoe UI" panose="020B0502040204020203" pitchFamily="34" charset="0"/>
              </a:rPr>
              <a:t>if </a:t>
            </a:r>
            <a:r>
              <a:rPr lang="en-US" sz="1800" dirty="0">
                <a:effectLst/>
                <a:latin typeface="Segoe UI" panose="020B0502040204020203" pitchFamily="34" charset="0"/>
              </a:rPr>
              <a:t>possible), increased incentives, and longer data submission timelines to bring these distributors back into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We will also explore strategies to build participation among national accounts specialists, online sellers, and other specialized sales channels as appropriate. These distributors may not be incentivized to participate in the same way traditional distributors are. The team will work with market experts to devise a recruitment strategy that addresses these distributors needs and incentivizes participation.</a:t>
            </a:r>
          </a:p>
        </p:txBody>
      </p:sp>
      <p:sp>
        <p:nvSpPr>
          <p:cNvPr id="4" name="Slide Number Placeholder 3"/>
          <p:cNvSpPr>
            <a:spLocks noGrp="1"/>
          </p:cNvSpPr>
          <p:nvPr>
            <p:ph type="sldNum" sz="quarter" idx="5"/>
          </p:nvPr>
        </p:nvSpPr>
        <p:spPr/>
        <p:txBody>
          <a:bodyPr/>
          <a:lstStyle/>
          <a:p>
            <a:fld id="{67972EDE-810A-4681-A379-3AF02F27B578}" type="slidenum">
              <a:rPr lang="en-US" smtClean="0"/>
              <a:t>25</a:t>
            </a:fld>
            <a:endParaRPr lang="en-US" dirty="0"/>
          </a:p>
        </p:txBody>
      </p:sp>
    </p:spTree>
    <p:extLst>
      <p:ext uri="{BB962C8B-B14F-4D97-AF65-F5344CB8AC3E}">
        <p14:creationId xmlns:p14="http://schemas.microsoft.com/office/powerpoint/2010/main" val="212801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spc="0" dirty="0"/>
              <a:t>Controls represent a large percentage of savings potential in the 2021 plan period. A significant portion of the lighting measures in the 2021 plan include controls (example, converting a linear fluorescent to an LED with controls). While we know controls have been growing in importance in the region, our current controls strategy only minimally collects controls from distributors. Distributors have historically had trouble filling out the controls section of the data collection tool, so the team simplified that section to only ask for photocell, occupancy sensor, and </a:t>
            </a:r>
            <a:r>
              <a:rPr lang="en-US" sz="2400" spc="0" dirty="0" smtClean="0"/>
              <a:t>LLLC (luminaire</a:t>
            </a:r>
            <a:r>
              <a:rPr lang="en-US" sz="2400" spc="0" baseline="0" dirty="0" smtClean="0"/>
              <a:t> level lighting control)</a:t>
            </a:r>
            <a:r>
              <a:rPr lang="en-US" sz="2400" spc="0" dirty="0" smtClean="0"/>
              <a:t> </a:t>
            </a:r>
            <a:r>
              <a:rPr lang="en-US" sz="2400" spc="0" dirty="0"/>
              <a:t>and advanced controls sales. The team will need to devise a strategy to more comprehensively collect controls sales data from distributors or other market actors.</a:t>
            </a:r>
          </a:p>
        </p:txBody>
      </p:sp>
      <p:sp>
        <p:nvSpPr>
          <p:cNvPr id="4" name="Slide Number Placeholder 3"/>
          <p:cNvSpPr>
            <a:spLocks noGrp="1"/>
          </p:cNvSpPr>
          <p:nvPr>
            <p:ph type="sldNum" sz="quarter" idx="5"/>
          </p:nvPr>
        </p:nvSpPr>
        <p:spPr/>
        <p:txBody>
          <a:bodyPr/>
          <a:lstStyle/>
          <a:p>
            <a:fld id="{67972EDE-810A-4681-A379-3AF02F27B578}" type="slidenum">
              <a:rPr lang="en-US" smtClean="0"/>
              <a:t>26</a:t>
            </a:fld>
            <a:endParaRPr lang="en-US" dirty="0"/>
          </a:p>
        </p:txBody>
      </p:sp>
    </p:spTree>
    <p:extLst>
      <p:ext uri="{BB962C8B-B14F-4D97-AF65-F5344CB8AC3E}">
        <p14:creationId xmlns:p14="http://schemas.microsoft.com/office/powerpoint/2010/main" val="4044125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Under the 2021 Plan Period, we will explore strategies for collecting controls sales data through:</a:t>
            </a:r>
          </a:p>
          <a:p>
            <a:pPr lvl="1"/>
            <a:r>
              <a:rPr lang="en-US" sz="2000" dirty="0"/>
              <a:t>Modified/increased efforts with distributors. Considering the 2021 plan combined many lighting measures with controls, the team could modify the LED sales tab to include questions related to how many LED unit sales include or are sold with controls. The team will work with distributors and market experts to understand how distributors track sales of controls in their data and how we may best be able to capture that data in our data collection process.</a:t>
            </a:r>
          </a:p>
          <a:p>
            <a:pPr lvl="1"/>
            <a:r>
              <a:rPr lang="en-US" sz="2000" dirty="0"/>
              <a:t>There is a chance that distributors are not the right group to collect sales data from. The team will work with market experts to understand the sales channels for controls and how we might engage other market actors for insights into the controls markets and/or to collect controls sales data if possible</a:t>
            </a:r>
          </a:p>
        </p:txBody>
      </p:sp>
      <p:sp>
        <p:nvSpPr>
          <p:cNvPr id="4" name="Slide Number Placeholder 3"/>
          <p:cNvSpPr>
            <a:spLocks noGrp="1"/>
          </p:cNvSpPr>
          <p:nvPr>
            <p:ph type="sldNum" sz="quarter" idx="5"/>
          </p:nvPr>
        </p:nvSpPr>
        <p:spPr/>
        <p:txBody>
          <a:bodyPr/>
          <a:lstStyle/>
          <a:p>
            <a:fld id="{67972EDE-810A-4681-A379-3AF02F27B578}" type="slidenum">
              <a:rPr lang="en-US" smtClean="0"/>
              <a:t>27</a:t>
            </a:fld>
            <a:endParaRPr lang="en-US" dirty="0"/>
          </a:p>
        </p:txBody>
      </p:sp>
    </p:spTree>
    <p:extLst>
      <p:ext uri="{BB962C8B-B14F-4D97-AF65-F5344CB8AC3E}">
        <p14:creationId xmlns:p14="http://schemas.microsoft.com/office/powerpoint/2010/main" val="482791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McKayla Crump on </a:t>
            </a:r>
            <a:r>
              <a:rPr lang="en-US" dirty="0" err="1" smtClean="0"/>
              <a:t>Unsplash</a:t>
            </a:r>
            <a:endParaRPr lang="en-US" dirty="0"/>
          </a:p>
        </p:txBody>
      </p:sp>
      <p:sp>
        <p:nvSpPr>
          <p:cNvPr id="4" name="Slide Number Placeholder 3"/>
          <p:cNvSpPr>
            <a:spLocks noGrp="1"/>
          </p:cNvSpPr>
          <p:nvPr>
            <p:ph type="sldNum" sz="quarter" idx="10"/>
          </p:nvPr>
        </p:nvSpPr>
        <p:spPr/>
        <p:txBody>
          <a:bodyPr/>
          <a:lstStyle/>
          <a:p>
            <a:fld id="{67972EDE-810A-4681-A379-3AF02F27B578}" type="slidenum">
              <a:rPr lang="en-US" smtClean="0"/>
              <a:t>29</a:t>
            </a:fld>
            <a:endParaRPr lang="en-US" dirty="0"/>
          </a:p>
        </p:txBody>
      </p:sp>
    </p:spTree>
    <p:extLst>
      <p:ext uri="{BB962C8B-B14F-4D97-AF65-F5344CB8AC3E}">
        <p14:creationId xmlns:p14="http://schemas.microsoft.com/office/powerpoint/2010/main" val="339409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nonresidential lighting study is comprised of three core activities: sales data collection and reporting, market intel gathering, and market modeling to estimate momentum savings. The focus of this presentation is the results of the 2020 sales data collection effort that wrapped up earlier this year and how it informs market trends and modeling assumptions.</a:t>
            </a:r>
          </a:p>
        </p:txBody>
      </p:sp>
      <p:sp>
        <p:nvSpPr>
          <p:cNvPr id="4" name="Slide Number Placeholder 3"/>
          <p:cNvSpPr>
            <a:spLocks noGrp="1"/>
          </p:cNvSpPr>
          <p:nvPr>
            <p:ph type="sldNum" sz="quarter" idx="5"/>
          </p:nvPr>
        </p:nvSpPr>
        <p:spPr/>
        <p:txBody>
          <a:bodyPr/>
          <a:lstStyle/>
          <a:p>
            <a:fld id="{67972EDE-810A-4681-A379-3AF02F27B578}" type="slidenum">
              <a:rPr lang="en-US" smtClean="0"/>
              <a:t>4</a:t>
            </a:fld>
            <a:endParaRPr lang="en-US" dirty="0"/>
          </a:p>
        </p:txBody>
      </p:sp>
    </p:spTree>
    <p:extLst>
      <p:ext uri="{BB962C8B-B14F-4D97-AF65-F5344CB8AC3E}">
        <p14:creationId xmlns:p14="http://schemas.microsoft.com/office/powerpoint/2010/main" val="389461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Sales data collected from distributors is a crucial input to the nonresidential lighting market model. Every year, the team collects data from regional distributors and reports out regional sales trends in an aggregated market results report. At a high level, the purpose of the study is to gather annual sales data from distributors selling nonresidential lighting in the Northwest in an effort to create a dataset that is representative of the total </a:t>
            </a:r>
            <a:r>
              <a:rPr lang="en-US" dirty="0" err="1" smtClean="0"/>
              <a:t>nonres</a:t>
            </a:r>
            <a:r>
              <a:rPr lang="en-US" dirty="0" smtClean="0"/>
              <a:t> lighting market in the region. </a:t>
            </a:r>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5</a:t>
            </a:fld>
            <a:endParaRPr lang="en-US" dirty="0"/>
          </a:p>
        </p:txBody>
      </p:sp>
    </p:spTree>
    <p:extLst>
      <p:ext uri="{BB962C8B-B14F-4D97-AF65-F5344CB8AC3E}">
        <p14:creationId xmlns:p14="http://schemas.microsoft.com/office/powerpoint/2010/main" val="386947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was the 8</a:t>
            </a:r>
            <a:r>
              <a:rPr lang="en-US" baseline="30000" dirty="0"/>
              <a:t>th</a:t>
            </a:r>
            <a:r>
              <a:rPr lang="en-US" dirty="0"/>
              <a:t> year collecting distributor sales data from distributors in the Northwest. We’ve collected a lot of data over the years, and the longer we do the study the more valuable it becomes. Sales trends may look flatter from year to year, but looking back to 2013 we can see the impacts of market trends playing out in the data more clearly, which makes it an important regional resource for non-residential lighting market trend reporting and forecasting.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data is used for regional assessments of the </a:t>
            </a:r>
            <a:r>
              <a:rPr lang="en-US" dirty="0" smtClean="0"/>
              <a:t>non-res </a:t>
            </a:r>
            <a:r>
              <a:rPr lang="en-US" dirty="0"/>
              <a:t>lighting market. Primarily, the goal of the study is to inform the BPA non-residential lighting market model, but the data is also used by other regional entities. For example, the RTF uses the data as an input to their bi-annual </a:t>
            </a:r>
            <a:r>
              <a:rPr lang="en-US" dirty="0" smtClean="0"/>
              <a:t>non-res </a:t>
            </a:r>
            <a:r>
              <a:rPr lang="en-US" dirty="0"/>
              <a:t>lighting mid stream measure, and the final report </a:t>
            </a:r>
            <a:r>
              <a:rPr lang="en-US" dirty="0" smtClean="0"/>
              <a:t>from this study that </a:t>
            </a:r>
            <a:r>
              <a:rPr lang="en-US" dirty="0"/>
              <a:t>details trends in the market is shared in the region as a key resource for understanding market </a:t>
            </a:r>
            <a:r>
              <a:rPr lang="en-US" dirty="0" smtClean="0"/>
              <a:t>dynamics. In addition,</a:t>
            </a:r>
            <a:r>
              <a:rPr lang="en-US" baseline="0" dirty="0" smtClean="0"/>
              <a:t> t</a:t>
            </a:r>
            <a:r>
              <a:rPr lang="en-US" dirty="0" smtClean="0"/>
              <a:t>he </a:t>
            </a:r>
            <a:r>
              <a:rPr lang="en-US" dirty="0"/>
              <a:t>time series-ed nature of the data set is what makes it so powerful and helps feed the sales mix of products included in the </a:t>
            </a:r>
            <a:r>
              <a:rPr lang="en-US" dirty="0" smtClean="0"/>
              <a:t>Momentum</a:t>
            </a:r>
            <a:r>
              <a:rPr lang="en-US" baseline="0" dirty="0" smtClean="0"/>
              <a:t> market </a:t>
            </a:r>
            <a:r>
              <a:rPr lang="en-US" dirty="0" smtClean="0"/>
              <a:t>model</a:t>
            </a:r>
            <a:r>
              <a:rPr lang="en-US" dirty="0"/>
              <a:t>, in addition to other sources like the CBSA.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What's on this slide isn’t all of the data, </a:t>
            </a:r>
            <a:r>
              <a:rPr lang="en-US" dirty="0" smtClean="0"/>
              <a:t>and we </a:t>
            </a:r>
            <a:r>
              <a:rPr lang="en-US" dirty="0"/>
              <a:t>have data going back to 2010</a:t>
            </a:r>
            <a:r>
              <a:rPr lang="en-US" dirty="0" smtClean="0"/>
              <a:t>, </a:t>
            </a:r>
            <a:r>
              <a:rPr lang="en-US" dirty="0"/>
              <a:t>so this has been a valuable resource for the </a:t>
            </a:r>
            <a:r>
              <a:rPr lang="en-US" dirty="0" smtClean="0"/>
              <a:t>market model and for regional </a:t>
            </a:r>
            <a:r>
              <a:rPr lang="en-US" dirty="0"/>
              <a:t>stakeholders.</a:t>
            </a:r>
          </a:p>
        </p:txBody>
      </p:sp>
      <p:sp>
        <p:nvSpPr>
          <p:cNvPr id="4" name="Slide Number Placeholder 3"/>
          <p:cNvSpPr>
            <a:spLocks noGrp="1"/>
          </p:cNvSpPr>
          <p:nvPr>
            <p:ph type="sldNum" sz="quarter" idx="10"/>
          </p:nvPr>
        </p:nvSpPr>
        <p:spPr/>
        <p:txBody>
          <a:bodyPr/>
          <a:lstStyle/>
          <a:p>
            <a:fld id="{A3176151-9812-4CAF-9108-9C94FD817234}"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573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was the 8</a:t>
            </a:r>
            <a:r>
              <a:rPr lang="en-US" baseline="30000" dirty="0"/>
              <a:t>th</a:t>
            </a:r>
            <a:r>
              <a:rPr lang="en-US" dirty="0"/>
              <a:t> year collecting distributor sales data from distributors in the Northwest. The process to collect sales data requires a few key steps. First, Cadeo works with Evergreen Consulting and NEEA to leverage their distributor relationships and recruit distributors to participate in the study. Then, when distributors agree to participate, Cadeo sends each distributor the data collection materials and guides each distributor through the process of submitting their sales data. After data is submitted, each submission is QC’ed individually to look for errors in data entry or order of magnitude (for example, an accidental entry of 100,000 units instead of 10,000) and then QC’ed against all other collected data to look for inconsistent or unexpected sales trends. When the data has been verified, the distributor is given an incentive to thank them for their time. The final report produced at the end of the study also includes a personalized benchmarking report for each distributor that shows their sales for the year stacked against the average of all collected sales in that year. This report acts as an additional incentive for distributors to participate.</a:t>
            </a:r>
          </a:p>
        </p:txBody>
      </p:sp>
      <p:sp>
        <p:nvSpPr>
          <p:cNvPr id="4" name="Slide Number Placeholder 3"/>
          <p:cNvSpPr>
            <a:spLocks noGrp="1"/>
          </p:cNvSpPr>
          <p:nvPr>
            <p:ph type="sldNum" sz="quarter" idx="5"/>
          </p:nvPr>
        </p:nvSpPr>
        <p:spPr/>
        <p:txBody>
          <a:bodyPr/>
          <a:lstStyle/>
          <a:p>
            <a:fld id="{67972EDE-810A-4681-A379-3AF02F27B578}" type="slidenum">
              <a:rPr lang="en-US" smtClean="0"/>
              <a:t>7</a:t>
            </a:fld>
            <a:endParaRPr lang="en-US" dirty="0"/>
          </a:p>
        </p:txBody>
      </p:sp>
    </p:spTree>
    <p:extLst>
      <p:ext uri="{BB962C8B-B14F-4D97-AF65-F5344CB8AC3E}">
        <p14:creationId xmlns:p14="http://schemas.microsoft.com/office/powerpoint/2010/main" val="1094288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the study, we have built a database of regional distributors that we treat as the population of all distributors selling nonres lighting </a:t>
            </a:r>
            <a:r>
              <a:rPr lang="en-US" dirty="0" smtClean="0"/>
              <a:t>products in </a:t>
            </a:r>
            <a:r>
              <a:rPr lang="en-US" dirty="0"/>
              <a:t>the Northwest. Each year, we contact as many distributors from that list as possible to request participation in the study, and we ask them to provide data for a set period of time. For example, in 2021 we asked distributors participating for the first time to provide 2016 through 2020 sales data. Previous participants only submit data for years we do not already have (so if they participated last year, we only asked for 2020 data).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2021, the team reached out to a total of 70 distributors and 27 ultimately participated, </a:t>
            </a:r>
            <a:r>
              <a:rPr lang="en-US" dirty="0" smtClean="0"/>
              <a:t>five </a:t>
            </a:r>
            <a:r>
              <a:rPr lang="en-US" dirty="0"/>
              <a:t>additional from the </a:t>
            </a:r>
            <a:r>
              <a:rPr lang="en-US" dirty="0" smtClean="0"/>
              <a:t>22 </a:t>
            </a:r>
            <a:r>
              <a:rPr lang="en-US" dirty="0"/>
              <a:t>participants in 2020. Of the 27 participants, 22 were returning participants and 5 were newly recruited to the study. As a result of this ongoing effort, we have amassed a data set covering data from 2013 through 2020. This includes data from all participants in those study years, both current year participant data and extrapolated previous participant data. In total, 2020 data represents collected and extrapolated data sets from 47 regional distributors.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estimated that the sales data collected and extrapolated in this year's study  represents 47% percent of total market unit count product sales, based on the total market estimates in the non-residential lighting model. The total market we use to make this comparison is the market size indicated in the non-res lighting market model. Cadeo manages this data by collecting distributor data submissions, conducting thorough cleaning and QC, assessing the representativeness of the data, and using our extrapolation methodology to fill in data gaps from inconsistent participation. </a:t>
            </a:r>
          </a:p>
          <a:p>
            <a:endParaRPr lang="en-US" dirty="0"/>
          </a:p>
          <a:p>
            <a:r>
              <a:rPr lang="en-US" dirty="0"/>
              <a:t>Additional note:</a:t>
            </a:r>
          </a:p>
          <a:p>
            <a:r>
              <a:rPr lang="en-US" dirty="0"/>
              <a:t>We have some data back to 2010, but it isn’t used in analysis</a:t>
            </a:r>
          </a:p>
          <a:p>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8</a:t>
            </a:fld>
            <a:endParaRPr lang="en-US" dirty="0"/>
          </a:p>
        </p:txBody>
      </p:sp>
    </p:spTree>
    <p:extLst>
      <p:ext uri="{BB962C8B-B14F-4D97-AF65-F5344CB8AC3E}">
        <p14:creationId xmlns:p14="http://schemas.microsoft.com/office/powerpoint/2010/main" val="1919413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Distributor participation has varied over time. For the most part, distributor participation has </a:t>
            </a:r>
            <a:r>
              <a:rPr lang="en-US" dirty="0" smtClean="0"/>
              <a:t>been relatively consistent</a:t>
            </a:r>
            <a:r>
              <a:rPr lang="en-US" baseline="0" dirty="0" smtClean="0"/>
              <a:t> since 2015</a:t>
            </a:r>
            <a:r>
              <a:rPr lang="en-US" dirty="0" smtClean="0"/>
              <a:t>. The </a:t>
            </a:r>
            <a:r>
              <a:rPr lang="en-US" dirty="0"/>
              <a:t>team pursued a strategy to collect regional sales data at the division level from one of the major distributors in the region. So, </a:t>
            </a:r>
            <a:r>
              <a:rPr lang="en-US" dirty="0" smtClean="0"/>
              <a:t>fewer </a:t>
            </a:r>
            <a:r>
              <a:rPr lang="en-US" dirty="0"/>
              <a:t>individual branches participated, but the data collected represented over 40 branches total.</a:t>
            </a:r>
          </a:p>
          <a:p>
            <a:endParaRPr lang="en-US" dirty="0"/>
          </a:p>
          <a:p>
            <a:r>
              <a:rPr lang="en-US" dirty="0"/>
              <a:t>A core goal of the study is to maintain distributor participation year over year. Some distributors do not participate every year due to timing constraints or other extenuating factors, but the team makes an effort to re-engage these distributors in the study where possible. The team also tries to increase participation through recruiting new participants to the study each year. As you can see, we typically get somewhere in the low to mid twenties of distributors participating in a given year.</a:t>
            </a:r>
          </a:p>
        </p:txBody>
      </p:sp>
      <p:sp>
        <p:nvSpPr>
          <p:cNvPr id="4" name="Slide Number Placeholder 3"/>
          <p:cNvSpPr>
            <a:spLocks noGrp="1"/>
          </p:cNvSpPr>
          <p:nvPr>
            <p:ph type="sldNum" sz="quarter" idx="10"/>
          </p:nvPr>
        </p:nvSpPr>
        <p:spPr/>
        <p:txBody>
          <a:bodyPr/>
          <a:lstStyle/>
          <a:p>
            <a:fld id="{A3176151-9812-4CAF-9108-9C94FD81723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7436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each year, we strive to ensure our participating distributor sample is a representative mix of distributors from the region. We look at representativeness in two ways. First, this figure shows the mix of participating distributors by relative size, distribution area, and business model compared to the known distributor population mix in the Northwest. This is how we evaluate whether our participating distributor pool is reasonably representative of the total population of distributors in the region. </a:t>
            </a:r>
            <a:r>
              <a:rPr lang="en-US" sz="1200" dirty="0"/>
              <a:t>Population data comes from a regional distributor database developed for this study in </a:t>
            </a:r>
            <a:r>
              <a:rPr lang="en-US" sz="1200" dirty="0" smtClean="0"/>
              <a:t>2016, which is regularly updated </a:t>
            </a:r>
            <a:r>
              <a:rPr lang="en-US" sz="1200" dirty="0"/>
              <a:t>to include participants in the last four years of studies. </a:t>
            </a:r>
            <a:endParaRPr lang="en-US" sz="1200" u="sng" dirty="0">
              <a:effectLst/>
              <a:latin typeface="+mn-lt"/>
              <a:ea typeface="Calibri" panose="020F0502020204030204" pitchFamily="34" charset="0"/>
              <a:cs typeface="Times New Roman" panose="02020603050405020304" pitchFamily="18" charset="0"/>
            </a:endParaRPr>
          </a:p>
          <a:p>
            <a:endParaRPr lang="en-US" dirty="0"/>
          </a:p>
          <a:p>
            <a:r>
              <a:rPr lang="en-US" dirty="0"/>
              <a:t>This graph shows that for distributors participating in 2021 we saw: </a:t>
            </a:r>
          </a:p>
          <a:p>
            <a:pPr marL="342900" marR="0" lvl="0" indent="-342900">
              <a:lnSpc>
                <a:spcPts val="1400"/>
              </a:lnSpc>
              <a:spcBef>
                <a:spcPts val="600"/>
              </a:spcBef>
              <a:spcAft>
                <a:spcPts val="600"/>
              </a:spcAft>
              <a:buFont typeface="Symbol" panose="05050102010706020507" pitchFamily="18" charset="2"/>
              <a:buChar char=""/>
            </a:pPr>
            <a:r>
              <a:rPr lang="en-US" sz="1200" dirty="0">
                <a:effectLst/>
                <a:latin typeface="Segoe UI" panose="020B0502040204020203" pitchFamily="34" charset="0"/>
                <a:ea typeface="Calibri" panose="020F0502020204030204" pitchFamily="34" charset="0"/>
                <a:cs typeface="Arial" panose="020B0604020202020204" pitchFamily="34" charset="0"/>
              </a:rPr>
              <a:t>A higher portion of small distributors and a smaller portion of medium and large distributors, relative to the population</a:t>
            </a:r>
          </a:p>
          <a:p>
            <a:pPr marL="342900" marR="0" lvl="0" indent="-342900">
              <a:lnSpc>
                <a:spcPts val="1400"/>
              </a:lnSpc>
              <a:spcBef>
                <a:spcPts val="600"/>
              </a:spcBef>
              <a:spcAft>
                <a:spcPts val="600"/>
              </a:spcAft>
              <a:buFont typeface="Symbol" panose="05050102010706020507" pitchFamily="18" charset="2"/>
              <a:buChar char=""/>
            </a:pPr>
            <a:r>
              <a:rPr lang="en-US" sz="1200" dirty="0">
                <a:effectLst/>
                <a:latin typeface="Segoe UI" panose="020B0502040204020203" pitchFamily="34" charset="0"/>
                <a:ea typeface="Calibri" panose="020F0502020204030204" pitchFamily="34" charset="0"/>
                <a:cs typeface="Arial" panose="020B0604020202020204" pitchFamily="34" charset="0"/>
              </a:rPr>
              <a:t>A larger portion of local distributors and a smaller portion of national distributors, relative to the population</a:t>
            </a:r>
          </a:p>
          <a:p>
            <a:pPr marL="342900" marR="0" lvl="0" indent="-342900">
              <a:lnSpc>
                <a:spcPts val="1400"/>
              </a:lnSpc>
              <a:spcBef>
                <a:spcPts val="600"/>
              </a:spcBef>
              <a:spcAft>
                <a:spcPts val="600"/>
              </a:spcAft>
              <a:buFont typeface="Symbol" panose="05050102010706020507" pitchFamily="18" charset="2"/>
              <a:buChar char=""/>
            </a:pPr>
            <a:r>
              <a:rPr lang="en-US" sz="1200" dirty="0">
                <a:effectLst/>
                <a:latin typeface="Segoe UI" panose="020B0502040204020203" pitchFamily="34" charset="0"/>
                <a:ea typeface="Calibri" panose="020F0502020204030204" pitchFamily="34" charset="0"/>
                <a:cs typeface="Arial" panose="020B0604020202020204" pitchFamily="34" charset="0"/>
              </a:rPr>
              <a:t>A slightly smaller portion of Full Line distributors and a slightly larger portion of Lighting Consulting distributors, relative to the population</a:t>
            </a:r>
            <a:endParaRPr lang="en-US" sz="1000" u="sng" dirty="0">
              <a:effectLst/>
              <a:latin typeface="+mn-lt"/>
              <a:ea typeface="Calibri" panose="020F0502020204030204" pitchFamily="34" charset="0"/>
              <a:cs typeface="Times New Roman" panose="02020603050405020304" pitchFamily="18" charset="0"/>
            </a:endParaRPr>
          </a:p>
          <a:p>
            <a:pPr lvl="0"/>
            <a:endParaRPr lang="en-US" sz="1000" dirty="0"/>
          </a:p>
          <a:p>
            <a:pPr lvl="0"/>
            <a:r>
              <a:rPr lang="en-US" sz="1000" dirty="0"/>
              <a:t>The representativeness of our sample has changed over time to reflect both changes in the distributor sample and changes in the distributor population. Distribution Area has remained relatively stable year over year, but Relative Size and Business Model have seen more substantial shifts.</a:t>
            </a:r>
          </a:p>
          <a:p>
            <a:pPr marL="0" marR="0" lvl="0" indent="0">
              <a:lnSpc>
                <a:spcPct val="107000"/>
              </a:lnSpc>
              <a:spcBef>
                <a:spcPts val="0"/>
              </a:spcBef>
              <a:spcAft>
                <a:spcPts val="0"/>
              </a:spcAft>
              <a:buFont typeface="Symbol" panose="05050102010706020507" pitchFamily="18" charset="2"/>
              <a:buNone/>
            </a:pPr>
            <a:endParaRPr lang="en-US" sz="1000" u="sng"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000" u="none" dirty="0">
                <a:effectLst/>
                <a:latin typeface="+mn-lt"/>
                <a:ea typeface="Calibri" panose="020F0502020204030204" pitchFamily="34" charset="0"/>
                <a:cs typeface="Times New Roman" panose="02020603050405020304" pitchFamily="18" charset="0"/>
              </a:rPr>
              <a:t>Definitions:</a:t>
            </a:r>
            <a:endParaRPr lang="en-US" sz="1100" u="none"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Large - more than 10 branches in the Northwest </a:t>
            </a:r>
            <a:endParaRPr lang="en-US" sz="11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Medium - between 5 and 10 branches in the Northwest </a:t>
            </a:r>
            <a:endParaRPr lang="en-US" sz="11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Small - fewer than 5 branches in the Northwest </a:t>
            </a:r>
            <a:endParaRPr lang="en-US" sz="11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Maintenance, repair, and operations (MRO) and online distributors may sell lighting products only or a mix of lighting and other products with a focus on maintenance sales. </a:t>
            </a:r>
            <a:endParaRPr lang="en-US" sz="11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Full Line distributors sell a variety of electrical products including lighting.</a:t>
            </a:r>
            <a:endParaRPr lang="en-US" sz="1100" dirty="0">
              <a:effectLst/>
              <a:latin typeface="+mn-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000" dirty="0">
                <a:effectLst/>
                <a:latin typeface="+mn-lt"/>
                <a:ea typeface="Calibri" panose="020F0502020204030204" pitchFamily="34" charset="0"/>
                <a:cs typeface="Times New Roman" panose="02020603050405020304" pitchFamily="18" charset="0"/>
              </a:rPr>
              <a:t>Lighting consulting distributors focus on energy efficiency products and project-based work. This project-based work includes new construction, renovation, and retrofit sales, and tends to focus on LEDs and lighting control products. </a:t>
            </a:r>
            <a:endParaRPr lang="en-US" sz="11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7972EDE-810A-4681-A379-3AF02F27B578}" type="slidenum">
              <a:rPr lang="en-US" smtClean="0"/>
              <a:t>10</a:t>
            </a:fld>
            <a:endParaRPr lang="en-US" dirty="0"/>
          </a:p>
        </p:txBody>
      </p:sp>
    </p:spTree>
    <p:extLst>
      <p:ext uri="{BB962C8B-B14F-4D97-AF65-F5344CB8AC3E}">
        <p14:creationId xmlns:p14="http://schemas.microsoft.com/office/powerpoint/2010/main" val="1365202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94D68-5A06-4AC1-A91B-71FA4E29E714}"/>
              </a:ext>
            </a:extLst>
          </p:cNvPr>
          <p:cNvSpPr/>
          <p:nvPr userDrawn="1"/>
        </p:nvSpPr>
        <p:spPr>
          <a:xfrm>
            <a:off x="0" y="-54354"/>
            <a:ext cx="9144000" cy="5312154"/>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Segoe UI"/>
              <a:ea typeface="+mn-ea"/>
              <a:cs typeface="+mn-cs"/>
            </a:endParaRPr>
          </a:p>
        </p:txBody>
      </p:sp>
      <p:sp>
        <p:nvSpPr>
          <p:cNvPr id="2" name="Title 1"/>
          <p:cNvSpPr>
            <a:spLocks noGrp="1"/>
          </p:cNvSpPr>
          <p:nvPr>
            <p:ph type="ctrTitle" hasCustomPrompt="1"/>
          </p:nvPr>
        </p:nvSpPr>
        <p:spPr>
          <a:xfrm>
            <a:off x="685800" y="1277503"/>
            <a:ext cx="7772400" cy="2011783"/>
          </a:xfrm>
          <a:noFill/>
        </p:spPr>
        <p:txBody>
          <a:bodyPr anchor="b">
            <a:normAutofit/>
          </a:bodyPr>
          <a:lstStyle>
            <a:lvl1pPr algn="l">
              <a:defRPr sz="5400" b="1" baseline="0">
                <a:solidFill>
                  <a:schemeClr val="bg1"/>
                </a:solidFill>
                <a:latin typeface="+mj-lt"/>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381362"/>
            <a:ext cx="7772400" cy="1655762"/>
          </a:xfrm>
          <a:noFill/>
        </p:spPr>
        <p:txBody>
          <a:bodyPr/>
          <a:lstStyle>
            <a:lvl1pPr marL="0" indent="0" algn="l">
              <a:buNone/>
              <a:defRPr sz="2400">
                <a:solidFill>
                  <a:srgbClr val="5562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CF7DA5-CF11-42BC-9BC3-8EE268F3460D}"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C644E9-0293-45DE-AABA-2E18EB19508A}" type="slidenum">
              <a:rPr lang="en-US" smtClean="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0680" y="5718372"/>
            <a:ext cx="969765" cy="891540"/>
          </a:xfrm>
          <a:prstGeom prst="rect">
            <a:avLst/>
          </a:prstGeom>
        </p:spPr>
      </p:pic>
    </p:spTree>
    <p:extLst>
      <p:ext uri="{BB962C8B-B14F-4D97-AF65-F5344CB8AC3E}">
        <p14:creationId xmlns:p14="http://schemas.microsoft.com/office/powerpoint/2010/main" val="73778822"/>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21E8D4-B971-4FE4-9807-4A18AD8DC194}"/>
              </a:ext>
            </a:extLst>
          </p:cNvPr>
          <p:cNvSpPr/>
          <p:nvPr userDrawn="1"/>
        </p:nvSpPr>
        <p:spPr>
          <a:xfrm>
            <a:off x="0" y="1"/>
            <a:ext cx="9144000" cy="1630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2F840B8-2B03-464D-8F79-C922826103E6}"/>
              </a:ext>
            </a:extLst>
          </p:cNvPr>
          <p:cNvSpPr txBox="1">
            <a:spLocks/>
          </p:cNvSpPr>
          <p:nvPr userDrawn="1"/>
        </p:nvSpPr>
        <p:spPr>
          <a:xfrm>
            <a:off x="628650" y="196409"/>
            <a:ext cx="7886700" cy="12380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spc="50" baseline="0">
                <a:solidFill>
                  <a:schemeClr val="bg1"/>
                </a:solidFill>
                <a:latin typeface="+mj-lt"/>
                <a:ea typeface="+mj-ea"/>
                <a:cs typeface="Arial" panose="020B0604020202020204" pitchFamily="34" charset="0"/>
              </a:defRPr>
            </a:lvl1pPr>
          </a:lstStyle>
          <a:p>
            <a:r>
              <a:rPr lang="en-US" dirty="0"/>
              <a:t>Click to Edit Title</a:t>
            </a:r>
          </a:p>
        </p:txBody>
      </p:sp>
      <p:sp>
        <p:nvSpPr>
          <p:cNvPr id="9" name="Date Placeholder 3">
            <a:extLst>
              <a:ext uri="{FF2B5EF4-FFF2-40B4-BE49-F238E27FC236}">
                <a16:creationId xmlns:a16="http://schemas.microsoft.com/office/drawing/2014/main" id="{8BBAEA7E-F004-4C1C-B482-7DF9DE153F14}"/>
              </a:ext>
            </a:extLst>
          </p:cNvPr>
          <p:cNvSpPr>
            <a:spLocks noGrp="1"/>
          </p:cNvSpPr>
          <p:nvPr>
            <p:ph type="dt" sz="half" idx="10"/>
          </p:nvPr>
        </p:nvSpPr>
        <p:spPr>
          <a:xfrm>
            <a:off x="628650" y="6356351"/>
            <a:ext cx="2057400" cy="365125"/>
          </a:xfrm>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10" name="Footer Placeholder 4">
            <a:extLst>
              <a:ext uri="{FF2B5EF4-FFF2-40B4-BE49-F238E27FC236}">
                <a16:creationId xmlns:a16="http://schemas.microsoft.com/office/drawing/2014/main" id="{CAFE57EE-0AB7-4BD2-A123-1436F46706B5}"/>
              </a:ext>
            </a:extLst>
          </p:cNvPr>
          <p:cNvSpPr>
            <a:spLocks noGrp="1"/>
          </p:cNvSpPr>
          <p:nvPr>
            <p:ph type="ftr" sz="quarter" idx="11"/>
          </p:nvPr>
        </p:nvSpPr>
        <p:spPr>
          <a:xfrm>
            <a:off x="3028950" y="6356351"/>
            <a:ext cx="3086100" cy="365125"/>
          </a:xfrm>
        </p:spPr>
        <p:txBody>
          <a:bodyPr/>
          <a:lstStyle>
            <a:lvl1pPr>
              <a:defRPr>
                <a:solidFill>
                  <a:schemeClr val="bg1">
                    <a:lumMod val="50000"/>
                  </a:schemeClr>
                </a:solidFill>
              </a:defRPr>
            </a:lvl1pPr>
          </a:lstStyle>
          <a:p>
            <a:endParaRPr lang="en-US" dirty="0"/>
          </a:p>
        </p:txBody>
      </p:sp>
      <p:sp>
        <p:nvSpPr>
          <p:cNvPr id="11" name="Slide Number Placeholder 5">
            <a:extLst>
              <a:ext uri="{FF2B5EF4-FFF2-40B4-BE49-F238E27FC236}">
                <a16:creationId xmlns:a16="http://schemas.microsoft.com/office/drawing/2014/main" id="{75B77B74-9D61-4AB7-89B1-4415C9140484}"/>
              </a:ext>
            </a:extLst>
          </p:cNvPr>
          <p:cNvSpPr>
            <a:spLocks noGrp="1"/>
          </p:cNvSpPr>
          <p:nvPr>
            <p:ph type="sldNum" sz="quarter" idx="12"/>
          </p:nvPr>
        </p:nvSpPr>
        <p:spPr>
          <a:xfrm>
            <a:off x="6457950" y="6356351"/>
            <a:ext cx="2057400" cy="365125"/>
          </a:xfrm>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Tree>
    <p:extLst>
      <p:ext uri="{BB962C8B-B14F-4D97-AF65-F5344CB8AC3E}">
        <p14:creationId xmlns:p14="http://schemas.microsoft.com/office/powerpoint/2010/main" val="9785822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F41E5064-B401-47A4-9B36-A5B242D3482F}"/>
              </a:ext>
            </a:extLst>
          </p:cNvPr>
          <p:cNvSpPr>
            <a:spLocks noGrp="1"/>
          </p:cNvSpPr>
          <p:nvPr>
            <p:ph type="dt" sz="half" idx="10"/>
          </p:nvPr>
        </p:nvSpPr>
        <p:spPr>
          <a:xfrm>
            <a:off x="628650" y="6356351"/>
            <a:ext cx="2057400" cy="365125"/>
          </a:xfrm>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8" name="Footer Placeholder 4">
            <a:extLst>
              <a:ext uri="{FF2B5EF4-FFF2-40B4-BE49-F238E27FC236}">
                <a16:creationId xmlns:a16="http://schemas.microsoft.com/office/drawing/2014/main" id="{DB91D138-A2FC-49A8-BC22-9F0CF0903E17}"/>
              </a:ext>
            </a:extLst>
          </p:cNvPr>
          <p:cNvSpPr>
            <a:spLocks noGrp="1"/>
          </p:cNvSpPr>
          <p:nvPr>
            <p:ph type="ftr" sz="quarter" idx="11"/>
          </p:nvPr>
        </p:nvSpPr>
        <p:spPr>
          <a:xfrm>
            <a:off x="3028950" y="6356351"/>
            <a:ext cx="3086100" cy="365125"/>
          </a:xfrm>
        </p:spPr>
        <p:txBody>
          <a:bodyPr/>
          <a:lstStyle>
            <a:lvl1pPr>
              <a:defRPr>
                <a:solidFill>
                  <a:schemeClr val="bg1">
                    <a:lumMod val="50000"/>
                  </a:schemeClr>
                </a:solidFill>
              </a:defRPr>
            </a:lvl1pPr>
          </a:lstStyle>
          <a:p>
            <a:endParaRPr lang="en-US" dirty="0"/>
          </a:p>
        </p:txBody>
      </p:sp>
      <p:sp>
        <p:nvSpPr>
          <p:cNvPr id="9" name="Slide Number Placeholder 5">
            <a:extLst>
              <a:ext uri="{FF2B5EF4-FFF2-40B4-BE49-F238E27FC236}">
                <a16:creationId xmlns:a16="http://schemas.microsoft.com/office/drawing/2014/main" id="{B5FF7C68-68E3-4E83-858B-771287D546F1}"/>
              </a:ext>
            </a:extLst>
          </p:cNvPr>
          <p:cNvSpPr>
            <a:spLocks noGrp="1"/>
          </p:cNvSpPr>
          <p:nvPr>
            <p:ph type="sldNum" sz="quarter" idx="12"/>
          </p:nvPr>
        </p:nvSpPr>
        <p:spPr>
          <a:xfrm>
            <a:off x="6457950" y="6356351"/>
            <a:ext cx="2057400" cy="365125"/>
          </a:xfrm>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Tree>
    <p:extLst>
      <p:ext uri="{BB962C8B-B14F-4D97-AF65-F5344CB8AC3E}">
        <p14:creationId xmlns:p14="http://schemas.microsoft.com/office/powerpoint/2010/main" val="145835838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_No Bar">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
        <p:nvSpPr>
          <p:cNvPr id="8" name="Title 1">
            <a:extLst>
              <a:ext uri="{FF2B5EF4-FFF2-40B4-BE49-F238E27FC236}">
                <a16:creationId xmlns:a16="http://schemas.microsoft.com/office/drawing/2014/main" id="{911DF621-4BC6-4AB3-8BC7-E5F5B34E751B}"/>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tx2"/>
                </a:solidFill>
                <a:latin typeface="+mj-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8240943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_No B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lumMod val="50000"/>
                  </a:schemeClr>
                </a:solidFill>
              </a:defRPr>
            </a:lvl1pPr>
          </a:lstStyle>
          <a:p>
            <a:fld id="{48620608-8D4B-4569-8D80-9C651710C95C}" type="datetime1">
              <a:rPr lang="en-US" smtClean="0"/>
              <a:pPr/>
              <a:t>10/17/2022</a:t>
            </a:fld>
            <a:endParaRPr lang="en-US" dirty="0"/>
          </a:p>
        </p:txBody>
      </p:sp>
      <p:sp>
        <p:nvSpPr>
          <p:cNvPr id="6" name="Footer Placeholder 5"/>
          <p:cNvSpPr>
            <a:spLocks noGrp="1"/>
          </p:cNvSpPr>
          <p:nvPr>
            <p:ph type="ftr" sz="quarter" idx="11"/>
          </p:nvPr>
        </p:nvSpPr>
        <p:spPr/>
        <p:txBody>
          <a:bodyPr/>
          <a:lstStyle>
            <a:lvl1pPr>
              <a:defRPr>
                <a:solidFill>
                  <a:schemeClr val="bg1">
                    <a:lumMod val="50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
        <p:nvSpPr>
          <p:cNvPr id="9" name="Title 1">
            <a:extLst>
              <a:ext uri="{FF2B5EF4-FFF2-40B4-BE49-F238E27FC236}">
                <a16:creationId xmlns:a16="http://schemas.microsoft.com/office/drawing/2014/main" id="{A18A6B13-04AE-4182-91BC-53F70AF77D05}"/>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tx2"/>
                </a:solidFill>
                <a:latin typeface="+mj-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12831896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_No Ba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lumMod val="50000"/>
                  </a:schemeClr>
                </a:solidFill>
              </a:defRPr>
            </a:lvl1pPr>
          </a:lstStyle>
          <a:p>
            <a:fld id="{6D894892-E33A-45BB-9DCF-F9D47B3DAF85}" type="datetime1">
              <a:rPr lang="en-US" smtClean="0"/>
              <a:pPr/>
              <a:t>10/17/2022</a:t>
            </a:fld>
            <a:endParaRPr lang="en-US" dirty="0"/>
          </a:p>
        </p:txBody>
      </p:sp>
      <p:sp>
        <p:nvSpPr>
          <p:cNvPr id="8" name="Footer Placeholder 7"/>
          <p:cNvSpPr>
            <a:spLocks noGrp="1"/>
          </p:cNvSpPr>
          <p:nvPr>
            <p:ph type="ftr" sz="quarter" idx="11"/>
          </p:nvPr>
        </p:nvSpPr>
        <p:spPr/>
        <p:txBody>
          <a:bodyPr/>
          <a:lstStyle>
            <a:lvl1pPr>
              <a:defRPr>
                <a:solidFill>
                  <a:schemeClr val="bg1">
                    <a:lumMod val="50000"/>
                  </a:scheme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
        <p:nvSpPr>
          <p:cNvPr id="10" name="Title 1">
            <a:extLst>
              <a:ext uri="{FF2B5EF4-FFF2-40B4-BE49-F238E27FC236}">
                <a16:creationId xmlns:a16="http://schemas.microsoft.com/office/drawing/2014/main" id="{CB763B08-0AD8-4FF5-AFF6-50126AAD8619}"/>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tx2"/>
                </a:solidFill>
                <a:latin typeface="+mj-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4391065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No Ba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lumMod val="50000"/>
                  </a:schemeClr>
                </a:solidFill>
              </a:defRPr>
            </a:lvl1pPr>
          </a:lstStyle>
          <a:p>
            <a:fld id="{6290712D-CEA6-46BE-8843-5D3BDC8C7DA0}" type="datetime1">
              <a:rPr lang="en-US" smtClean="0"/>
              <a:pPr/>
              <a:t>10/17/2022</a:t>
            </a:fld>
            <a:endParaRPr lang="en-US" dirty="0"/>
          </a:p>
        </p:txBody>
      </p:sp>
      <p:sp>
        <p:nvSpPr>
          <p:cNvPr id="4" name="Footer Placeholder 3"/>
          <p:cNvSpPr>
            <a:spLocks noGrp="1"/>
          </p:cNvSpPr>
          <p:nvPr>
            <p:ph type="ftr" sz="quarter" idx="11"/>
          </p:nvPr>
        </p:nvSpPr>
        <p:spPr/>
        <p:txBody>
          <a:bodyPr/>
          <a:lstStyle>
            <a:lvl1pPr>
              <a:defRPr>
                <a:solidFill>
                  <a:schemeClr val="bg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
        <p:nvSpPr>
          <p:cNvPr id="6" name="Title 1">
            <a:extLst>
              <a:ext uri="{FF2B5EF4-FFF2-40B4-BE49-F238E27FC236}">
                <a16:creationId xmlns:a16="http://schemas.microsoft.com/office/drawing/2014/main" id="{C18CCF2B-5E94-4B51-882F-018AA04EE363}"/>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tx2"/>
                </a:solidFill>
                <a:latin typeface="+mj-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21852141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3ED971-38EA-4EAF-B9CC-FB429F448990}"/>
              </a:ext>
            </a:extLst>
          </p:cNvPr>
          <p:cNvSpPr/>
          <p:nvPr userDrawn="1"/>
        </p:nvSpPr>
        <p:spPr>
          <a:xfrm>
            <a:off x="4571999" y="0"/>
            <a:ext cx="4572000" cy="6858000"/>
          </a:xfrm>
          <a:prstGeom prst="rect">
            <a:avLst/>
          </a:prstGeom>
          <a:solidFill>
            <a:schemeClr val="accent5">
              <a:lumMod val="20000"/>
              <a:lumOff val="80000"/>
            </a:schemeClr>
          </a:solidFill>
          <a:ln w="12700" cap="flat" cmpd="sng" algn="ctr">
            <a:noFill/>
            <a:prstDash val="solid"/>
            <a:miter lim="800000"/>
          </a:ln>
          <a:effectLst/>
        </p:spPr>
        <p:txBody>
          <a:bodyPr rtlCol="0" anchor="ctr"/>
          <a:lstStyle/>
          <a:p>
            <a:pPr marL="457200" marR="0" lvl="1" indent="0" algn="l" defTabSz="914400" eaLnBrk="1" fontAlgn="auto" latinLnBrk="0" hangingPunct="1">
              <a:lnSpc>
                <a:spcPct val="100000"/>
              </a:lnSpc>
              <a:spcBef>
                <a:spcPts val="0"/>
              </a:spcBef>
              <a:spcAft>
                <a:spcPts val="1200"/>
              </a:spcAft>
              <a:buClrTx/>
              <a:buSzTx/>
              <a:buFontTx/>
              <a:buNone/>
              <a:tabLst>
                <a:tab pos="628650" algn="l"/>
              </a:tabLst>
              <a:defRPr/>
            </a:pPr>
            <a:endParaRPr kumimoji="0" lang="en-US" sz="5400" b="1" i="0" u="none" strike="noStrike" kern="0" cap="none" spc="0" normalizeH="0" baseline="0" noProof="0" dirty="0">
              <a:ln>
                <a:noFill/>
              </a:ln>
              <a:solidFill>
                <a:srgbClr val="FFFFFF"/>
              </a:solidFill>
              <a:effectLst/>
              <a:uLnTx/>
              <a:uFillTx/>
              <a:latin typeface="+mj-lt"/>
              <a:ea typeface="+mn-ea"/>
              <a:cs typeface="Arial" panose="020B0604020202020204" pitchFamily="34" charset="0"/>
            </a:endParaRPr>
          </a:p>
        </p:txBody>
      </p:sp>
      <p:sp>
        <p:nvSpPr>
          <p:cNvPr id="7" name="Rectangle 6">
            <a:extLst>
              <a:ext uri="{FF2B5EF4-FFF2-40B4-BE49-F238E27FC236}">
                <a16:creationId xmlns:a16="http://schemas.microsoft.com/office/drawing/2014/main" id="{87D94D68-5A06-4AC1-A91B-71FA4E29E714}"/>
              </a:ext>
            </a:extLst>
          </p:cNvPr>
          <p:cNvSpPr/>
          <p:nvPr userDrawn="1"/>
        </p:nvSpPr>
        <p:spPr>
          <a:xfrm>
            <a:off x="0" y="0"/>
            <a:ext cx="4572000" cy="6858000"/>
          </a:xfrm>
          <a:prstGeom prst="rect">
            <a:avLst/>
          </a:prstGeom>
          <a:solidFill>
            <a:schemeClr val="tx2"/>
          </a:solidFill>
          <a:ln w="12700" cap="flat" cmpd="sng" algn="ctr">
            <a:noFill/>
            <a:prstDash val="solid"/>
            <a:miter lim="800000"/>
          </a:ln>
          <a:effectLst/>
        </p:spPr>
        <p:txBody>
          <a:bodyPr rtlCol="0" anchor="ctr"/>
          <a:lstStyle/>
          <a:p>
            <a:pPr marL="457200" marR="0" lvl="1" indent="0" algn="l" defTabSz="914400" eaLnBrk="1" fontAlgn="auto" latinLnBrk="0" hangingPunct="1">
              <a:lnSpc>
                <a:spcPct val="100000"/>
              </a:lnSpc>
              <a:spcBef>
                <a:spcPts val="0"/>
              </a:spcBef>
              <a:spcAft>
                <a:spcPts val="1200"/>
              </a:spcAft>
              <a:buClrTx/>
              <a:buSzTx/>
              <a:buFontTx/>
              <a:buNone/>
              <a:tabLst>
                <a:tab pos="3205163" algn="l"/>
              </a:tabLst>
              <a:defRPr/>
            </a:pPr>
            <a:r>
              <a:rPr kumimoji="0" lang="en-US" sz="5400" b="1" i="0" u="none" strike="noStrike" kern="0" cap="none" spc="0" normalizeH="0" baseline="0" noProof="0" dirty="0">
                <a:ln>
                  <a:noFill/>
                </a:ln>
                <a:solidFill>
                  <a:srgbClr val="FFFFFF"/>
                </a:solidFill>
                <a:effectLst/>
                <a:uLnTx/>
                <a:uFillTx/>
                <a:latin typeface="+mj-lt"/>
                <a:ea typeface="+mn-ea"/>
                <a:cs typeface="Arial" panose="020B0604020202020204" pitchFamily="34" charset="0"/>
              </a:rPr>
              <a:t>Contact</a:t>
            </a:r>
          </a:p>
        </p:txBody>
      </p:sp>
      <p:sp>
        <p:nvSpPr>
          <p:cNvPr id="4" name="Rectangle 3"/>
          <p:cNvSpPr/>
          <p:nvPr userDrawn="1"/>
        </p:nvSpPr>
        <p:spPr>
          <a:xfrm>
            <a:off x="558350" y="3617140"/>
            <a:ext cx="4588184" cy="1367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ontent Placeholder 2"/>
          <p:cNvSpPr>
            <a:spLocks noGrp="1"/>
          </p:cNvSpPr>
          <p:nvPr>
            <p:ph idx="1" hasCustomPrompt="1"/>
          </p:nvPr>
        </p:nvSpPr>
        <p:spPr>
          <a:xfrm>
            <a:off x="5029304" y="1653234"/>
            <a:ext cx="3657391" cy="3927811"/>
          </a:xfrm>
        </p:spPr>
        <p:txBody>
          <a:bodyPr anchor="ctr"/>
          <a:lstStyle>
            <a:lvl1pPr marL="0" indent="0">
              <a:buNone/>
              <a:defRPr b="0" baseline="0">
                <a:solidFill>
                  <a:schemeClr val="tx2"/>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Contact info goes here</a:t>
            </a:r>
          </a:p>
        </p:txBody>
      </p:sp>
      <p:pic>
        <p:nvPicPr>
          <p:cNvPr id="3" name="Picture 2" descr="A close up of text on a black background&#10;&#10;Description automatically generated">
            <a:extLst>
              <a:ext uri="{FF2B5EF4-FFF2-40B4-BE49-F238E27FC236}">
                <a16:creationId xmlns:a16="http://schemas.microsoft.com/office/drawing/2014/main" id="{828B3ED3-A945-45F8-872F-B0DD419963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72669" y="5671130"/>
            <a:ext cx="1127776" cy="1017890"/>
          </a:xfrm>
          <a:prstGeom prst="rect">
            <a:avLst/>
          </a:prstGeom>
        </p:spPr>
      </p:pic>
      <p:cxnSp>
        <p:nvCxnSpPr>
          <p:cNvPr id="10" name="Straight Connector 9">
            <a:extLst>
              <a:ext uri="{FF2B5EF4-FFF2-40B4-BE49-F238E27FC236}">
                <a16:creationId xmlns:a16="http://schemas.microsoft.com/office/drawing/2014/main" id="{5E0BBDA4-8E8F-4E4C-82C0-7BB98E38CA7A}"/>
              </a:ext>
            </a:extLst>
          </p:cNvPr>
          <p:cNvCxnSpPr>
            <a:cxnSpLocks/>
          </p:cNvCxnSpPr>
          <p:nvPr userDrawn="1"/>
        </p:nvCxnSpPr>
        <p:spPr>
          <a:xfrm>
            <a:off x="613766" y="4090606"/>
            <a:ext cx="1815154" cy="0"/>
          </a:xfrm>
          <a:prstGeom prst="line">
            <a:avLst/>
          </a:prstGeom>
          <a:ln w="57150">
            <a:prstDash val="sysDot"/>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03199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ributions Slide_Optional">
    <p:spTree>
      <p:nvGrpSpPr>
        <p:cNvPr id="1" name=""/>
        <p:cNvGrpSpPr/>
        <p:nvPr/>
      </p:nvGrpSpPr>
      <p:grpSpPr>
        <a:xfrm>
          <a:off x="0" y="0"/>
          <a:ext cx="0" cy="0"/>
          <a:chOff x="0" y="0"/>
          <a:chExt cx="0" cy="0"/>
        </a:xfrm>
      </p:grpSpPr>
      <p:sp>
        <p:nvSpPr>
          <p:cNvPr id="4" name="Rectangle 3"/>
          <p:cNvSpPr/>
          <p:nvPr userDrawn="1"/>
        </p:nvSpPr>
        <p:spPr>
          <a:xfrm>
            <a:off x="558350" y="3617140"/>
            <a:ext cx="4588184" cy="1367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ontent Placeholder 2"/>
          <p:cNvSpPr>
            <a:spLocks noGrp="1"/>
          </p:cNvSpPr>
          <p:nvPr>
            <p:ph idx="1" hasCustomPrompt="1"/>
          </p:nvPr>
        </p:nvSpPr>
        <p:spPr>
          <a:xfrm>
            <a:off x="443555" y="5233122"/>
            <a:ext cx="6678458" cy="1367554"/>
          </a:xfrm>
        </p:spPr>
        <p:txBody>
          <a:bodyPr anchor="ctr"/>
          <a:lstStyle>
            <a:lvl1pPr marL="0" indent="0">
              <a:buNone/>
              <a:defRPr sz="1800" b="1" baseline="0">
                <a:solidFill>
                  <a:srgbClr val="55627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CONTRIBUTORS</a:t>
            </a:r>
          </a:p>
          <a:p>
            <a:pPr lvl="0"/>
            <a:r>
              <a:rPr lang="en-US" dirty="0"/>
              <a:t>Name, Organization</a:t>
            </a:r>
          </a:p>
          <a:p>
            <a:pPr lvl="0"/>
            <a:r>
              <a:rPr lang="en-US" dirty="0"/>
              <a:t>Month, Year</a:t>
            </a:r>
          </a:p>
        </p:txBody>
      </p:sp>
      <p:sp>
        <p:nvSpPr>
          <p:cNvPr id="6" name="Rectangle 5">
            <a:extLst>
              <a:ext uri="{FF2B5EF4-FFF2-40B4-BE49-F238E27FC236}">
                <a16:creationId xmlns:a16="http://schemas.microsoft.com/office/drawing/2014/main" id="{4BCED734-E657-4EE4-94F5-72D07E74DD8D}"/>
              </a:ext>
            </a:extLst>
          </p:cNvPr>
          <p:cNvSpPr/>
          <p:nvPr userDrawn="1"/>
        </p:nvSpPr>
        <p:spPr>
          <a:xfrm>
            <a:off x="0" y="0"/>
            <a:ext cx="9144000" cy="4927601"/>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Segoe UI"/>
              <a:ea typeface="+mn-ea"/>
              <a:cs typeface="+mn-cs"/>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0680" y="5471129"/>
            <a:ext cx="969765" cy="891540"/>
          </a:xfrm>
          <a:prstGeom prst="rect">
            <a:avLst/>
          </a:prstGeom>
        </p:spPr>
      </p:pic>
    </p:spTree>
    <p:extLst>
      <p:ext uri="{BB962C8B-B14F-4D97-AF65-F5344CB8AC3E}">
        <p14:creationId xmlns:p14="http://schemas.microsoft.com/office/powerpoint/2010/main" val="65485400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 Cover_For Printing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94D68-5A06-4AC1-A91B-71FA4E29E714}"/>
              </a:ext>
            </a:extLst>
          </p:cNvPr>
          <p:cNvSpPr/>
          <p:nvPr userDrawn="1"/>
        </p:nvSpPr>
        <p:spPr>
          <a:xfrm>
            <a:off x="0" y="0"/>
            <a:ext cx="9144000" cy="533861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Segoe UI"/>
              <a:ea typeface="+mn-ea"/>
              <a:cs typeface="+mn-cs"/>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7117" y="5703223"/>
            <a:ext cx="969765" cy="891540"/>
          </a:xfrm>
          <a:prstGeom prst="rect">
            <a:avLst/>
          </a:prstGeom>
        </p:spPr>
      </p:pic>
    </p:spTree>
    <p:extLst>
      <p:ext uri="{BB962C8B-B14F-4D97-AF65-F5344CB8AC3E}">
        <p14:creationId xmlns:p14="http://schemas.microsoft.com/office/powerpoint/2010/main" val="336120848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 bar layou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0E2AF8-3457-4A1E-B9A9-07927A66F4C4}"/>
              </a:ext>
            </a:extLst>
          </p:cNvPr>
          <p:cNvSpPr/>
          <p:nvPr userDrawn="1"/>
        </p:nvSpPr>
        <p:spPr>
          <a:xfrm>
            <a:off x="0" y="0"/>
            <a:ext cx="4572000" cy="685800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BE84541-276F-4622-A1F4-96BE61AF7AC3}"/>
              </a:ext>
            </a:extLst>
          </p:cNvPr>
          <p:cNvSpPr>
            <a:spLocks noGrp="1"/>
          </p:cNvSpPr>
          <p:nvPr>
            <p:ph type="dt" sz="half" idx="10"/>
          </p:nvPr>
        </p:nvSpPr>
        <p:spPr/>
        <p:txBody>
          <a:bodyPr/>
          <a:lstStyle/>
          <a:p>
            <a:fld id="{AD05DD9C-025C-46EC-89CB-002698F2DAEB}" type="datetime1">
              <a:rPr lang="en-US" smtClean="0"/>
              <a:t>10/17/2022</a:t>
            </a:fld>
            <a:endParaRPr lang="en-US" dirty="0"/>
          </a:p>
        </p:txBody>
      </p:sp>
      <p:sp>
        <p:nvSpPr>
          <p:cNvPr id="4" name="Footer Placeholder 3">
            <a:extLst>
              <a:ext uri="{FF2B5EF4-FFF2-40B4-BE49-F238E27FC236}">
                <a16:creationId xmlns:a16="http://schemas.microsoft.com/office/drawing/2014/main" id="{024C7664-003A-4705-BC1C-7880FD3ACA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157B37-5C8A-4968-8C07-7B9873379880}"/>
              </a:ext>
            </a:extLst>
          </p:cNvPr>
          <p:cNvSpPr>
            <a:spLocks noGrp="1"/>
          </p:cNvSpPr>
          <p:nvPr>
            <p:ph type="sldNum" sz="quarter" idx="12"/>
          </p:nvPr>
        </p:nvSpPr>
        <p:spPr/>
        <p:txBody>
          <a:bodyPr/>
          <a:lstStyle/>
          <a:p>
            <a:fld id="{41C644E9-0293-45DE-AABA-2E18EB19508A}" type="slidenum">
              <a:rPr lang="en-US" smtClean="0"/>
              <a:t>‹#›</a:t>
            </a:fld>
            <a:endParaRPr lang="en-US" dirty="0"/>
          </a:p>
        </p:txBody>
      </p:sp>
      <p:sp>
        <p:nvSpPr>
          <p:cNvPr id="11" name="Content Placeholder 2">
            <a:extLst>
              <a:ext uri="{FF2B5EF4-FFF2-40B4-BE49-F238E27FC236}">
                <a16:creationId xmlns:a16="http://schemas.microsoft.com/office/drawing/2014/main" id="{0C22879E-C0BD-4EAD-A9A5-4AB05FF003D6}"/>
              </a:ext>
            </a:extLst>
          </p:cNvPr>
          <p:cNvSpPr>
            <a:spLocks noGrp="1"/>
          </p:cNvSpPr>
          <p:nvPr>
            <p:ph idx="4294967295" hasCustomPrompt="1"/>
          </p:nvPr>
        </p:nvSpPr>
        <p:spPr>
          <a:xfrm>
            <a:off x="5063319" y="1253331"/>
            <a:ext cx="3589364" cy="4351338"/>
          </a:xfrm>
        </p:spPr>
        <p:txBody>
          <a:bodyPr anchor="ctr">
            <a:normAutofit/>
          </a:bodyPr>
          <a:lstStyle>
            <a:lvl1pPr>
              <a:defRPr/>
            </a:lvl1pPr>
          </a:lstStyle>
          <a:p>
            <a:pPr marL="341313" indent="-341313">
              <a:buClr>
                <a:schemeClr val="accent4"/>
              </a:buClr>
              <a:buFont typeface="Helvetica" panose="020B0604020202020204" pitchFamily="34" charset="0"/>
              <a:buChar char="›"/>
            </a:pPr>
            <a:r>
              <a:rPr lang="en-US" dirty="0"/>
              <a:t>Bulleted list (agenda items, etc.)</a:t>
            </a:r>
          </a:p>
        </p:txBody>
      </p:sp>
      <p:cxnSp>
        <p:nvCxnSpPr>
          <p:cNvPr id="12" name="Straight Connector 11">
            <a:extLst>
              <a:ext uri="{FF2B5EF4-FFF2-40B4-BE49-F238E27FC236}">
                <a16:creationId xmlns:a16="http://schemas.microsoft.com/office/drawing/2014/main" id="{C25E1F55-5D82-4BC2-BCEA-EE2D92A6C187}"/>
              </a:ext>
            </a:extLst>
          </p:cNvPr>
          <p:cNvCxnSpPr>
            <a:cxnSpLocks/>
          </p:cNvCxnSpPr>
          <p:nvPr userDrawn="1"/>
        </p:nvCxnSpPr>
        <p:spPr>
          <a:xfrm>
            <a:off x="491318" y="4339988"/>
            <a:ext cx="1815154" cy="0"/>
          </a:xfrm>
          <a:prstGeom prst="line">
            <a:avLst/>
          </a:prstGeom>
          <a:ln w="57150">
            <a:prstDash val="sysDot"/>
          </a:ln>
        </p:spPr>
        <p:style>
          <a:lnRef idx="1">
            <a:schemeClr val="accent4"/>
          </a:lnRef>
          <a:fillRef idx="0">
            <a:schemeClr val="accent4"/>
          </a:fillRef>
          <a:effectRef idx="0">
            <a:schemeClr val="accent4"/>
          </a:effectRef>
          <a:fontRef idx="minor">
            <a:schemeClr val="tx1"/>
          </a:fontRef>
        </p:style>
      </p:cxnSp>
      <p:sp>
        <p:nvSpPr>
          <p:cNvPr id="2" name="Title 1">
            <a:extLst>
              <a:ext uri="{FF2B5EF4-FFF2-40B4-BE49-F238E27FC236}">
                <a16:creationId xmlns:a16="http://schemas.microsoft.com/office/drawing/2014/main" id="{C8BC5411-75EF-4EA4-863F-0E5B8B37F794}"/>
              </a:ext>
            </a:extLst>
          </p:cNvPr>
          <p:cNvSpPr>
            <a:spLocks noGrp="1"/>
          </p:cNvSpPr>
          <p:nvPr>
            <p:ph type="title"/>
          </p:nvPr>
        </p:nvSpPr>
        <p:spPr>
          <a:xfrm>
            <a:off x="491318" y="365125"/>
            <a:ext cx="3643954" cy="3671159"/>
          </a:xfrm>
        </p:spPr>
        <p:txBody>
          <a:bodyPr anchor="b">
            <a:normAutofit/>
          </a:bodyPr>
          <a:lstStyle>
            <a:lvl1pPr>
              <a:defRPr sz="44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1721177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normAutofit/>
          </a:bodyPr>
          <a:lstStyle>
            <a:lvl1pPr>
              <a:defRPr sz="5400" b="1" baseline="0">
                <a:solidFill>
                  <a:schemeClr val="bg1"/>
                </a:solidFill>
                <a:latin typeface="+mj-lt"/>
                <a:cs typeface="Arial" panose="020B0604020202020204" pitchFamily="34" charset="0"/>
              </a:defRPr>
            </a:lvl1pPr>
          </a:lstStyle>
          <a:p>
            <a:r>
              <a:rPr lang="en-US" dirty="0"/>
              <a:t>Section Header</a:t>
            </a:r>
          </a:p>
        </p:txBody>
      </p:sp>
      <p:sp>
        <p:nvSpPr>
          <p:cNvPr id="4" name="Date Placeholder 3"/>
          <p:cNvSpPr>
            <a:spLocks noGrp="1"/>
          </p:cNvSpPr>
          <p:nvPr>
            <p:ph type="dt" sz="half" idx="10"/>
          </p:nvPr>
        </p:nvSpPr>
        <p:spPr/>
        <p:txBody>
          <a:bodyPr/>
          <a:lstStyle/>
          <a:p>
            <a:fld id="{419D002A-0489-4D07-8EA9-2E63ED331B89}"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C644E9-0293-45DE-AABA-2E18EB19508A}" type="slidenum">
              <a:rPr lang="en-US" smtClean="0"/>
              <a:t>‹#›</a:t>
            </a:fld>
            <a:endParaRPr lang="en-US" dirty="0"/>
          </a:p>
        </p:txBody>
      </p:sp>
      <p:cxnSp>
        <p:nvCxnSpPr>
          <p:cNvPr id="9" name="Straight Connector 8">
            <a:extLst>
              <a:ext uri="{FF2B5EF4-FFF2-40B4-BE49-F238E27FC236}">
                <a16:creationId xmlns:a16="http://schemas.microsoft.com/office/drawing/2014/main" id="{28FDCD79-28DA-418B-A22C-7C328D67A1DF}"/>
              </a:ext>
            </a:extLst>
          </p:cNvPr>
          <p:cNvCxnSpPr>
            <a:cxnSpLocks/>
          </p:cNvCxnSpPr>
          <p:nvPr userDrawn="1"/>
        </p:nvCxnSpPr>
        <p:spPr>
          <a:xfrm>
            <a:off x="774014" y="4831973"/>
            <a:ext cx="3643954" cy="0"/>
          </a:xfrm>
          <a:prstGeom prst="line">
            <a:avLst/>
          </a:prstGeom>
          <a:ln w="38100">
            <a:solidFill>
              <a:schemeClr val="accent6"/>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013267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normAutofit/>
          </a:bodyPr>
          <a:lstStyle>
            <a:lvl1pPr>
              <a:defRPr sz="5400" b="1" baseline="0">
                <a:solidFill>
                  <a:schemeClr val="bg1"/>
                </a:solidFill>
                <a:latin typeface="+mj-lt"/>
                <a:cs typeface="Arial" panose="020B0604020202020204" pitchFamily="34" charset="0"/>
              </a:defRPr>
            </a:lvl1pPr>
          </a:lstStyle>
          <a:p>
            <a:r>
              <a:rPr lang="en-US" dirty="0"/>
              <a:t>Section Header</a:t>
            </a:r>
          </a:p>
        </p:txBody>
      </p:sp>
      <p:sp>
        <p:nvSpPr>
          <p:cNvPr id="4" name="Date Placeholder 3"/>
          <p:cNvSpPr>
            <a:spLocks noGrp="1"/>
          </p:cNvSpPr>
          <p:nvPr>
            <p:ph type="dt" sz="half" idx="10"/>
          </p:nvPr>
        </p:nvSpPr>
        <p:spPr/>
        <p:txBody>
          <a:bodyPr/>
          <a:lstStyle/>
          <a:p>
            <a:fld id="{419D002A-0489-4D07-8EA9-2E63ED331B89}"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C644E9-0293-45DE-AABA-2E18EB19508A}" type="slidenum">
              <a:rPr lang="en-US" smtClean="0"/>
              <a:t>‹#›</a:t>
            </a:fld>
            <a:endParaRPr lang="en-US" dirty="0"/>
          </a:p>
        </p:txBody>
      </p:sp>
      <p:cxnSp>
        <p:nvCxnSpPr>
          <p:cNvPr id="9" name="Straight Connector 8">
            <a:extLst>
              <a:ext uri="{FF2B5EF4-FFF2-40B4-BE49-F238E27FC236}">
                <a16:creationId xmlns:a16="http://schemas.microsoft.com/office/drawing/2014/main" id="{28FDCD79-28DA-418B-A22C-7C328D67A1DF}"/>
              </a:ext>
            </a:extLst>
          </p:cNvPr>
          <p:cNvCxnSpPr>
            <a:cxnSpLocks/>
          </p:cNvCxnSpPr>
          <p:nvPr userDrawn="1"/>
        </p:nvCxnSpPr>
        <p:spPr>
          <a:xfrm>
            <a:off x="774014" y="4831973"/>
            <a:ext cx="3643954" cy="0"/>
          </a:xfrm>
          <a:prstGeom prst="line">
            <a:avLst/>
          </a:prstGeom>
          <a:ln w="57150">
            <a:solidFill>
              <a:schemeClr val="accent4"/>
            </a:solidFill>
            <a:prstDash val="sysDot"/>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9742453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normAutofit/>
          </a:bodyPr>
          <a:lstStyle>
            <a:lvl1pPr>
              <a:defRPr sz="5400" b="1" baseline="0">
                <a:solidFill>
                  <a:schemeClr val="bg1"/>
                </a:solidFill>
                <a:latin typeface="+mj-lt"/>
                <a:cs typeface="Arial" panose="020B0604020202020204" pitchFamily="34" charset="0"/>
              </a:defRPr>
            </a:lvl1pPr>
          </a:lstStyle>
          <a:p>
            <a:r>
              <a:rPr lang="en-US" dirty="0"/>
              <a:t>Section Header</a:t>
            </a:r>
          </a:p>
        </p:txBody>
      </p:sp>
      <p:sp>
        <p:nvSpPr>
          <p:cNvPr id="4" name="Date Placeholder 3"/>
          <p:cNvSpPr>
            <a:spLocks noGrp="1"/>
          </p:cNvSpPr>
          <p:nvPr>
            <p:ph type="dt" sz="half" idx="10"/>
          </p:nvPr>
        </p:nvSpPr>
        <p:spPr/>
        <p:txBody>
          <a:bodyPr/>
          <a:lstStyle/>
          <a:p>
            <a:fld id="{419D002A-0489-4D07-8EA9-2E63ED331B89}"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C644E9-0293-45DE-AABA-2E18EB19508A}" type="slidenum">
              <a:rPr lang="en-US" smtClean="0"/>
              <a:t>‹#›</a:t>
            </a:fld>
            <a:endParaRPr lang="en-US" dirty="0"/>
          </a:p>
        </p:txBody>
      </p:sp>
      <p:cxnSp>
        <p:nvCxnSpPr>
          <p:cNvPr id="9" name="Straight Connector 8">
            <a:extLst>
              <a:ext uri="{FF2B5EF4-FFF2-40B4-BE49-F238E27FC236}">
                <a16:creationId xmlns:a16="http://schemas.microsoft.com/office/drawing/2014/main" id="{28FDCD79-28DA-418B-A22C-7C328D67A1DF}"/>
              </a:ext>
            </a:extLst>
          </p:cNvPr>
          <p:cNvCxnSpPr>
            <a:cxnSpLocks/>
          </p:cNvCxnSpPr>
          <p:nvPr userDrawn="1"/>
        </p:nvCxnSpPr>
        <p:spPr>
          <a:xfrm>
            <a:off x="774014" y="4831973"/>
            <a:ext cx="3643954" cy="0"/>
          </a:xfrm>
          <a:prstGeom prst="line">
            <a:avLst/>
          </a:prstGeom>
          <a:ln w="57150">
            <a:solidFill>
              <a:schemeClr val="tx2"/>
            </a:solidFill>
            <a:prstDash val="sysDot"/>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9851752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dark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normAutofit/>
          </a:bodyPr>
          <a:lstStyle>
            <a:lvl1pPr>
              <a:defRPr sz="5400" b="1" baseline="0">
                <a:solidFill>
                  <a:schemeClr val="bg1"/>
                </a:solidFill>
                <a:latin typeface="+mj-lt"/>
                <a:cs typeface="Arial" panose="020B0604020202020204" pitchFamily="34" charset="0"/>
              </a:defRPr>
            </a:lvl1pPr>
          </a:lstStyle>
          <a:p>
            <a:r>
              <a:rPr lang="en-US" dirty="0"/>
              <a:t>Section Header</a:t>
            </a:r>
          </a:p>
        </p:txBody>
      </p:sp>
      <p:sp>
        <p:nvSpPr>
          <p:cNvPr id="4" name="Date Placeholder 3"/>
          <p:cNvSpPr>
            <a:spLocks noGrp="1"/>
          </p:cNvSpPr>
          <p:nvPr>
            <p:ph type="dt" sz="half" idx="10"/>
          </p:nvPr>
        </p:nvSpPr>
        <p:spPr/>
        <p:txBody>
          <a:bodyPr/>
          <a:lstStyle/>
          <a:p>
            <a:fld id="{419D002A-0489-4D07-8EA9-2E63ED331B89}" type="datetime1">
              <a:rPr lang="en-US" smtClean="0"/>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C644E9-0293-45DE-AABA-2E18EB19508A}" type="slidenum">
              <a:rPr lang="en-US" smtClean="0"/>
              <a:t>‹#›</a:t>
            </a:fld>
            <a:endParaRPr lang="en-US" dirty="0"/>
          </a:p>
        </p:txBody>
      </p:sp>
      <p:cxnSp>
        <p:nvCxnSpPr>
          <p:cNvPr id="9" name="Straight Connector 8">
            <a:extLst>
              <a:ext uri="{FF2B5EF4-FFF2-40B4-BE49-F238E27FC236}">
                <a16:creationId xmlns:a16="http://schemas.microsoft.com/office/drawing/2014/main" id="{28FDCD79-28DA-418B-A22C-7C328D67A1DF}"/>
              </a:ext>
            </a:extLst>
          </p:cNvPr>
          <p:cNvCxnSpPr>
            <a:cxnSpLocks/>
          </p:cNvCxnSpPr>
          <p:nvPr userDrawn="1"/>
        </p:nvCxnSpPr>
        <p:spPr>
          <a:xfrm>
            <a:off x="774014" y="4831973"/>
            <a:ext cx="3643954" cy="0"/>
          </a:xfrm>
          <a:prstGeom prst="line">
            <a:avLst/>
          </a:prstGeom>
          <a:ln w="57150">
            <a:solidFill>
              <a:schemeClr val="accent3"/>
            </a:solidFill>
            <a:prstDash val="sysDot"/>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5650946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8FC35368-34A8-4A11-9681-FBAEFA50AA6F}"/>
              </a:ext>
            </a:extLst>
          </p:cNvPr>
          <p:cNvSpPr/>
          <p:nvPr userDrawn="1"/>
        </p:nvSpPr>
        <p:spPr>
          <a:xfrm>
            <a:off x="0" y="1"/>
            <a:ext cx="9144000" cy="1630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28650" y="196409"/>
            <a:ext cx="7886700" cy="1238014"/>
          </a:xfrm>
        </p:spPr>
        <p:txBody>
          <a:bodyPr anchor="b">
            <a:noAutofit/>
          </a:bodyPr>
          <a:lstStyle>
            <a:lvl1pPr>
              <a:defRPr sz="4400" b="1" baseline="0">
                <a:solidFill>
                  <a:schemeClr val="bg1"/>
                </a:solidFill>
                <a:latin typeface="+mj-lt"/>
                <a:cs typeface="Arial" panose="020B0604020202020204" pitchFamily="34" charset="0"/>
              </a:defRPr>
            </a:lvl1pPr>
          </a:lstStyle>
          <a:p>
            <a:r>
              <a:rPr lang="en-US" dirty="0"/>
              <a:t>Click to Edit Title</a:t>
            </a:r>
          </a:p>
        </p:txBody>
      </p:sp>
      <p:sp>
        <p:nvSpPr>
          <p:cNvPr id="11" name="Date Placeholder 3">
            <a:extLst>
              <a:ext uri="{FF2B5EF4-FFF2-40B4-BE49-F238E27FC236}">
                <a16:creationId xmlns:a16="http://schemas.microsoft.com/office/drawing/2014/main" id="{012949C2-7BC8-4D86-AC6B-FB1F451CB169}"/>
              </a:ext>
            </a:extLst>
          </p:cNvPr>
          <p:cNvSpPr>
            <a:spLocks noGrp="1"/>
          </p:cNvSpPr>
          <p:nvPr>
            <p:ph type="dt" sz="half" idx="10"/>
          </p:nvPr>
        </p:nvSpPr>
        <p:spPr>
          <a:xfrm>
            <a:off x="628650" y="6356351"/>
            <a:ext cx="2057400" cy="365125"/>
          </a:xfrm>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12" name="Footer Placeholder 4">
            <a:extLst>
              <a:ext uri="{FF2B5EF4-FFF2-40B4-BE49-F238E27FC236}">
                <a16:creationId xmlns:a16="http://schemas.microsoft.com/office/drawing/2014/main" id="{9E9F9509-D7E8-4E57-A35C-3FFEE5B6CCCB}"/>
              </a:ext>
            </a:extLst>
          </p:cNvPr>
          <p:cNvSpPr>
            <a:spLocks noGrp="1"/>
          </p:cNvSpPr>
          <p:nvPr>
            <p:ph type="ftr" sz="quarter" idx="11"/>
          </p:nvPr>
        </p:nvSpPr>
        <p:spPr>
          <a:xfrm>
            <a:off x="3028950" y="6356351"/>
            <a:ext cx="3086100" cy="365125"/>
          </a:xfrm>
        </p:spPr>
        <p:txBody>
          <a:bodyPr/>
          <a:lstStyle>
            <a:lvl1pPr>
              <a:defRPr>
                <a:solidFill>
                  <a:schemeClr val="bg1">
                    <a:lumMod val="50000"/>
                  </a:schemeClr>
                </a:solidFill>
              </a:defRPr>
            </a:lvl1pPr>
          </a:lstStyle>
          <a:p>
            <a:endParaRPr lang="en-US" dirty="0"/>
          </a:p>
        </p:txBody>
      </p:sp>
      <p:sp>
        <p:nvSpPr>
          <p:cNvPr id="13" name="Slide Number Placeholder 5">
            <a:extLst>
              <a:ext uri="{FF2B5EF4-FFF2-40B4-BE49-F238E27FC236}">
                <a16:creationId xmlns:a16="http://schemas.microsoft.com/office/drawing/2014/main" id="{A25288C3-8F71-454A-9C57-46129C23E1A8}"/>
              </a:ext>
            </a:extLst>
          </p:cNvPr>
          <p:cNvSpPr>
            <a:spLocks noGrp="1"/>
          </p:cNvSpPr>
          <p:nvPr>
            <p:ph type="sldNum" sz="quarter" idx="12"/>
          </p:nvPr>
        </p:nvSpPr>
        <p:spPr>
          <a:xfrm>
            <a:off x="6457950" y="6356351"/>
            <a:ext cx="2057400" cy="365125"/>
          </a:xfrm>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Tree>
    <p:extLst>
      <p:ext uri="{BB962C8B-B14F-4D97-AF65-F5344CB8AC3E}">
        <p14:creationId xmlns:p14="http://schemas.microsoft.com/office/powerpoint/2010/main" val="334250404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0E72FFAD-3D9B-4E8C-B709-DBF6E681653A}"/>
              </a:ext>
            </a:extLst>
          </p:cNvPr>
          <p:cNvSpPr/>
          <p:nvPr userDrawn="1"/>
        </p:nvSpPr>
        <p:spPr>
          <a:xfrm>
            <a:off x="0" y="1"/>
            <a:ext cx="9144000" cy="1630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D9F59381-A517-42CB-80CB-252099D86895}"/>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bg1"/>
                </a:solidFill>
                <a:latin typeface="+mj-lt"/>
                <a:cs typeface="Arial" panose="020B0604020202020204" pitchFamily="34" charset="0"/>
              </a:defRPr>
            </a:lvl1pPr>
          </a:lstStyle>
          <a:p>
            <a:r>
              <a:rPr lang="en-US" dirty="0"/>
              <a:t>Click to Edit Title</a:t>
            </a:r>
          </a:p>
        </p:txBody>
      </p:sp>
      <p:sp>
        <p:nvSpPr>
          <p:cNvPr id="11" name="Date Placeholder 3">
            <a:extLst>
              <a:ext uri="{FF2B5EF4-FFF2-40B4-BE49-F238E27FC236}">
                <a16:creationId xmlns:a16="http://schemas.microsoft.com/office/drawing/2014/main" id="{8446763F-DC4A-417E-8847-C4F6F3AB827F}"/>
              </a:ext>
            </a:extLst>
          </p:cNvPr>
          <p:cNvSpPr>
            <a:spLocks noGrp="1"/>
          </p:cNvSpPr>
          <p:nvPr>
            <p:ph type="dt" sz="half" idx="10"/>
          </p:nvPr>
        </p:nvSpPr>
        <p:spPr>
          <a:xfrm>
            <a:off x="628650" y="6356351"/>
            <a:ext cx="2057400" cy="365125"/>
          </a:xfrm>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12" name="Footer Placeholder 4">
            <a:extLst>
              <a:ext uri="{FF2B5EF4-FFF2-40B4-BE49-F238E27FC236}">
                <a16:creationId xmlns:a16="http://schemas.microsoft.com/office/drawing/2014/main" id="{3F53A57A-3E9B-43F1-8792-E4BDADFCC281}"/>
              </a:ext>
            </a:extLst>
          </p:cNvPr>
          <p:cNvSpPr>
            <a:spLocks noGrp="1"/>
          </p:cNvSpPr>
          <p:nvPr>
            <p:ph type="ftr" sz="quarter" idx="11"/>
          </p:nvPr>
        </p:nvSpPr>
        <p:spPr>
          <a:xfrm>
            <a:off x="3028950" y="6356351"/>
            <a:ext cx="3086100" cy="365125"/>
          </a:xfrm>
        </p:spPr>
        <p:txBody>
          <a:bodyPr/>
          <a:lstStyle>
            <a:lvl1pPr>
              <a:defRPr>
                <a:solidFill>
                  <a:schemeClr val="bg1">
                    <a:lumMod val="50000"/>
                  </a:schemeClr>
                </a:solidFill>
              </a:defRPr>
            </a:lvl1pPr>
          </a:lstStyle>
          <a:p>
            <a:endParaRPr lang="en-US" dirty="0"/>
          </a:p>
        </p:txBody>
      </p:sp>
      <p:sp>
        <p:nvSpPr>
          <p:cNvPr id="13" name="Slide Number Placeholder 5">
            <a:extLst>
              <a:ext uri="{FF2B5EF4-FFF2-40B4-BE49-F238E27FC236}">
                <a16:creationId xmlns:a16="http://schemas.microsoft.com/office/drawing/2014/main" id="{75B74EFD-19C1-4F88-8A37-2F776F173F92}"/>
              </a:ext>
            </a:extLst>
          </p:cNvPr>
          <p:cNvSpPr>
            <a:spLocks noGrp="1"/>
          </p:cNvSpPr>
          <p:nvPr>
            <p:ph type="sldNum" sz="quarter" idx="12"/>
          </p:nvPr>
        </p:nvSpPr>
        <p:spPr>
          <a:xfrm>
            <a:off x="6457950" y="6356351"/>
            <a:ext cx="2057400" cy="365125"/>
          </a:xfrm>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Tree>
    <p:extLst>
      <p:ext uri="{BB962C8B-B14F-4D97-AF65-F5344CB8AC3E}">
        <p14:creationId xmlns:p14="http://schemas.microsoft.com/office/powerpoint/2010/main" val="32131955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47AAD663-A05F-4850-9050-415A76CCC4E4}"/>
              </a:ext>
            </a:extLst>
          </p:cNvPr>
          <p:cNvSpPr/>
          <p:nvPr userDrawn="1"/>
        </p:nvSpPr>
        <p:spPr>
          <a:xfrm>
            <a:off x="0" y="1"/>
            <a:ext cx="9144000" cy="1630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C0B9527-BD7F-4563-8386-4BE0ECACDD55}"/>
              </a:ext>
            </a:extLst>
          </p:cNvPr>
          <p:cNvSpPr>
            <a:spLocks noGrp="1"/>
          </p:cNvSpPr>
          <p:nvPr>
            <p:ph type="title" hasCustomPrompt="1"/>
          </p:nvPr>
        </p:nvSpPr>
        <p:spPr>
          <a:xfrm>
            <a:off x="628650" y="196409"/>
            <a:ext cx="7886700" cy="1238014"/>
          </a:xfrm>
        </p:spPr>
        <p:txBody>
          <a:bodyPr anchor="b">
            <a:noAutofit/>
          </a:bodyPr>
          <a:lstStyle>
            <a:lvl1pPr>
              <a:defRPr sz="4400" b="1" baseline="0">
                <a:solidFill>
                  <a:schemeClr val="bg1"/>
                </a:solidFill>
                <a:latin typeface="+mj-lt"/>
                <a:cs typeface="Arial" panose="020B0604020202020204" pitchFamily="34" charset="0"/>
              </a:defRPr>
            </a:lvl1pPr>
          </a:lstStyle>
          <a:p>
            <a:r>
              <a:rPr lang="en-US" dirty="0"/>
              <a:t>Click to Edit Title</a:t>
            </a:r>
          </a:p>
        </p:txBody>
      </p:sp>
      <p:sp>
        <p:nvSpPr>
          <p:cNvPr id="13" name="Date Placeholder 3">
            <a:extLst>
              <a:ext uri="{FF2B5EF4-FFF2-40B4-BE49-F238E27FC236}">
                <a16:creationId xmlns:a16="http://schemas.microsoft.com/office/drawing/2014/main" id="{EF9B57C7-CB68-46C8-AD9F-F6476A2C91CB}"/>
              </a:ext>
            </a:extLst>
          </p:cNvPr>
          <p:cNvSpPr>
            <a:spLocks noGrp="1"/>
          </p:cNvSpPr>
          <p:nvPr>
            <p:ph type="dt" sz="half" idx="10"/>
          </p:nvPr>
        </p:nvSpPr>
        <p:spPr>
          <a:xfrm>
            <a:off x="628650" y="6356351"/>
            <a:ext cx="2057400" cy="365125"/>
          </a:xfrm>
        </p:spPr>
        <p:txBody>
          <a:bodyPr/>
          <a:lstStyle>
            <a:lvl1pPr>
              <a:defRPr>
                <a:solidFill>
                  <a:schemeClr val="bg1">
                    <a:lumMod val="50000"/>
                  </a:schemeClr>
                </a:solidFill>
              </a:defRPr>
            </a:lvl1pPr>
          </a:lstStyle>
          <a:p>
            <a:fld id="{4DA40B52-0812-4C03-B326-18272E7D9C3E}" type="datetime1">
              <a:rPr lang="en-US" smtClean="0"/>
              <a:pPr/>
              <a:t>10/17/2022</a:t>
            </a:fld>
            <a:endParaRPr lang="en-US" dirty="0"/>
          </a:p>
        </p:txBody>
      </p:sp>
      <p:sp>
        <p:nvSpPr>
          <p:cNvPr id="14" name="Footer Placeholder 4">
            <a:extLst>
              <a:ext uri="{FF2B5EF4-FFF2-40B4-BE49-F238E27FC236}">
                <a16:creationId xmlns:a16="http://schemas.microsoft.com/office/drawing/2014/main" id="{6DA0CC9B-8BC9-4D10-906F-8BEC7123247B}"/>
              </a:ext>
            </a:extLst>
          </p:cNvPr>
          <p:cNvSpPr>
            <a:spLocks noGrp="1"/>
          </p:cNvSpPr>
          <p:nvPr>
            <p:ph type="ftr" sz="quarter" idx="11"/>
          </p:nvPr>
        </p:nvSpPr>
        <p:spPr>
          <a:xfrm>
            <a:off x="3028950" y="6356351"/>
            <a:ext cx="3086100" cy="365125"/>
          </a:xfrm>
        </p:spPr>
        <p:txBody>
          <a:bodyPr/>
          <a:lstStyle>
            <a:lvl1pPr>
              <a:defRPr>
                <a:solidFill>
                  <a:schemeClr val="bg1">
                    <a:lumMod val="50000"/>
                  </a:schemeClr>
                </a:solidFill>
              </a:defRPr>
            </a:lvl1pPr>
          </a:lstStyle>
          <a:p>
            <a:endParaRPr lang="en-US" dirty="0"/>
          </a:p>
        </p:txBody>
      </p:sp>
      <p:sp>
        <p:nvSpPr>
          <p:cNvPr id="15" name="Slide Number Placeholder 5">
            <a:extLst>
              <a:ext uri="{FF2B5EF4-FFF2-40B4-BE49-F238E27FC236}">
                <a16:creationId xmlns:a16="http://schemas.microsoft.com/office/drawing/2014/main" id="{EDD3888D-E81F-4CAF-82E3-D277C77C0EFA}"/>
              </a:ext>
            </a:extLst>
          </p:cNvPr>
          <p:cNvSpPr>
            <a:spLocks noGrp="1"/>
          </p:cNvSpPr>
          <p:nvPr>
            <p:ph type="sldNum" sz="quarter" idx="12"/>
          </p:nvPr>
        </p:nvSpPr>
        <p:spPr>
          <a:xfrm>
            <a:off x="6457950" y="6356351"/>
            <a:ext cx="2057400" cy="365125"/>
          </a:xfrm>
        </p:spPr>
        <p:txBody>
          <a:bodyPr/>
          <a:lstStyle>
            <a:lvl1pPr>
              <a:defRPr>
                <a:solidFill>
                  <a:schemeClr val="bg1">
                    <a:lumMod val="50000"/>
                  </a:schemeClr>
                </a:solidFill>
              </a:defRPr>
            </a:lvl1pPr>
          </a:lstStyle>
          <a:p>
            <a:fld id="{41C644E9-0293-45DE-AABA-2E18EB19508A}" type="slidenum">
              <a:rPr lang="en-US" smtClean="0"/>
              <a:pPr/>
              <a:t>‹#›</a:t>
            </a:fld>
            <a:endParaRPr lang="en-US" dirty="0"/>
          </a:p>
        </p:txBody>
      </p:sp>
    </p:spTree>
    <p:extLst>
      <p:ext uri="{BB962C8B-B14F-4D97-AF65-F5344CB8AC3E}">
        <p14:creationId xmlns:p14="http://schemas.microsoft.com/office/powerpoint/2010/main" val="8971232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5DD9C-025C-46EC-89CB-002698F2DAEB}" type="datetime1">
              <a:rPr lang="en-US" smtClean="0"/>
              <a:t>10/17/2022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644E9-0293-45DE-AABA-2E18EB19508A}" type="slidenum">
              <a:rPr lang="en-US" smtClean="0"/>
              <a:t>‹#›</a:t>
            </a:fld>
            <a:endParaRPr lang="en-US" dirty="0"/>
          </a:p>
        </p:txBody>
      </p:sp>
    </p:spTree>
    <p:extLst>
      <p:ext uri="{BB962C8B-B14F-4D97-AF65-F5344CB8AC3E}">
        <p14:creationId xmlns:p14="http://schemas.microsoft.com/office/powerpoint/2010/main" val="367425070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3" r:id="rId3"/>
    <p:sldLayoutId id="2147483679" r:id="rId4"/>
    <p:sldLayoutId id="2147483680" r:id="rId5"/>
    <p:sldLayoutId id="2147483682" r:id="rId6"/>
    <p:sldLayoutId id="2147483662" r:id="rId7"/>
    <p:sldLayoutId id="2147483664" r:id="rId8"/>
    <p:sldLayoutId id="2147483665" r:id="rId9"/>
    <p:sldLayoutId id="2147483666" r:id="rId10"/>
    <p:sldLayoutId id="2147483668" r:id="rId11"/>
    <p:sldLayoutId id="2147483670" r:id="rId12"/>
    <p:sldLayoutId id="2147483672" r:id="rId13"/>
    <p:sldLayoutId id="2147483673" r:id="rId14"/>
    <p:sldLayoutId id="2147483674" r:id="rId15"/>
    <p:sldLayoutId id="2147483675" r:id="rId16"/>
    <p:sldLayoutId id="2147483676" r:id="rId17"/>
    <p:sldLayoutId id="2147483669" r:id="rId18"/>
  </p:sldLayoutIdLst>
  <p:transition spd="slow">
    <p:fade/>
  </p:transition>
  <p:hf hdr="0" ftr="0" dt="0"/>
  <p:txStyles>
    <p:title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600"/>
        </a:spcAft>
        <a:buClr>
          <a:schemeClr val="accent4"/>
        </a:buClr>
        <a:buFont typeface="Helvetica" panose="020B0604020202020204" pitchFamily="34" charset="0"/>
        <a:buChar char="›"/>
        <a:defRPr sz="2800" kern="1200" spc="5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2400" kern="1200" spc="5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tx2"/>
        </a:buClr>
        <a:buFont typeface="Helvetica" panose="020B0604020202020204" pitchFamily="34" charset="0"/>
        <a:buChar char="›"/>
        <a:defRPr sz="2000" kern="1200" spc="5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4"/>
        </a:buClr>
        <a:buFont typeface="Arial" panose="020B0604020202020204" pitchFamily="34" charset="0"/>
        <a:buChar char="•"/>
        <a:defRPr sz="1800" kern="1200" spc="5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12"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hart" Target="../charts/chart6.xml"/><Relationship Id="rId11" Type="http://schemas.openxmlformats.org/officeDocument/2006/relationships/chart" Target="../charts/chart11.xml"/><Relationship Id="rId5" Type="http://schemas.openxmlformats.org/officeDocument/2006/relationships/chart" Target="../charts/chart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8.png"/><Relationship Id="rId18" Type="http://schemas.openxmlformats.org/officeDocument/2006/relationships/image" Target="../media/image4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0.svg"/><Relationship Id="rId17"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44.svg"/><Relationship Id="rId1" Type="http://schemas.openxmlformats.org/officeDocument/2006/relationships/slideLayout" Target="../slideLayouts/slideLayout11.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6.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svg"/><Relationship Id="rId5" Type="http://schemas.openxmlformats.org/officeDocument/2006/relationships/image" Target="../media/image38.pn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65.svg"/><Relationship Id="rId5" Type="http://schemas.openxmlformats.org/officeDocument/2006/relationships/image" Target="../media/image41.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79.svg"/><Relationship Id="rId2" Type="http://schemas.openxmlformats.org/officeDocument/2006/relationships/notesSlide" Target="../notesSlides/notesSlide26.xml"/><Relationship Id="rId16" Type="http://schemas.openxmlformats.org/officeDocument/2006/relationships/image" Target="../media/image83.svg"/><Relationship Id="rId1" Type="http://schemas.openxmlformats.org/officeDocument/2006/relationships/slideLayout" Target="../slideLayouts/slideLayout11.xml"/><Relationship Id="rId6" Type="http://schemas.openxmlformats.org/officeDocument/2006/relationships/image" Target="../media/image73.svg"/><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47.png"/><Relationship Id="rId14"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hyperlink" Target="mailto:tjbankroff@bpa.gov" TargetMode="External"/><Relationship Id="rId2" Type="http://schemas.openxmlformats.org/officeDocument/2006/relationships/image" Target="../media/image51.jpe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hyperlink" Target="mailto:jlaiona@bpa.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svg"/><Relationship Id="rId5" Type="http://schemas.openxmlformats.org/officeDocument/2006/relationships/image" Target="../media/image9.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3.svg"/><Relationship Id="rId17" Type="http://schemas.openxmlformats.org/officeDocument/2006/relationships/image" Target="../media/image28.svg"/><Relationship Id="rId2" Type="http://schemas.openxmlformats.org/officeDocument/2006/relationships/notesSlide" Target="../notesSlides/notesSlide7.xml"/><Relationship Id="rId16" Type="http://schemas.openxmlformats.org/officeDocument/2006/relationships/image" Target="../media/image27.svg"/><Relationship Id="rId1" Type="http://schemas.openxmlformats.org/officeDocument/2006/relationships/slideLayout" Target="../slideLayouts/slideLayout11.xml"/><Relationship Id="rId6" Type="http://schemas.openxmlformats.org/officeDocument/2006/relationships/image" Target="../media/image17.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1C644E9-0293-45DE-AABA-2E18EB19508A}" type="slidenum">
              <a:rPr lang="en-US" smtClean="0"/>
              <a:pPr/>
              <a:t>1</a:t>
            </a:fld>
            <a:endParaRPr lang="en-US" dirty="0"/>
          </a:p>
        </p:txBody>
      </p:sp>
      <p:pic>
        <p:nvPicPr>
          <p:cNvPr id="5" name="Picture 4"/>
          <p:cNvPicPr>
            <a:picLocks noChangeAspect="1"/>
          </p:cNvPicPr>
          <p:nvPr/>
        </p:nvPicPr>
        <p:blipFill rotWithShape="1">
          <a:blip r:embed="rId3"/>
          <a:srcRect l="10716"/>
          <a:stretch/>
        </p:blipFill>
        <p:spPr>
          <a:xfrm>
            <a:off x="-40640" y="1"/>
            <a:ext cx="9184640" cy="6858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r="5822"/>
          <a:stretch/>
        </p:blipFill>
        <p:spPr>
          <a:xfrm>
            <a:off x="213360" y="284480"/>
            <a:ext cx="2585884" cy="2742047"/>
          </a:xfrm>
          <a:prstGeom prst="rect">
            <a:avLst/>
          </a:prstGeom>
        </p:spPr>
      </p:pic>
      <p:sp>
        <p:nvSpPr>
          <p:cNvPr id="6" name="TextBox 5"/>
          <p:cNvSpPr txBox="1"/>
          <p:nvPr/>
        </p:nvSpPr>
        <p:spPr>
          <a:xfrm>
            <a:off x="2809404" y="444342"/>
            <a:ext cx="6668849" cy="1015663"/>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Summer Learning Series</a:t>
            </a:r>
          </a:p>
          <a:p>
            <a:r>
              <a:rPr lang="en-US" sz="2000" b="1" dirty="0">
                <a:solidFill>
                  <a:prstClr val="white"/>
                </a:solidFill>
                <a:latin typeface="Arial" panose="020B0604020202020204" pitchFamily="34" charset="0"/>
                <a:cs typeface="Arial" panose="020B0604020202020204" pitchFamily="34" charset="0"/>
              </a:rPr>
              <a:t>Webinar 3</a:t>
            </a:r>
            <a:r>
              <a:rPr lang="en-US" sz="2000" b="1" dirty="0" smtClean="0">
                <a:solidFill>
                  <a:prstClr val="white"/>
                </a:solidFill>
                <a:latin typeface="Arial" panose="020B0604020202020204" pitchFamily="34" charset="0"/>
                <a:cs typeface="Arial" panose="020B0604020202020204" pitchFamily="34" charset="0"/>
              </a:rPr>
              <a:t> </a:t>
            </a:r>
            <a:r>
              <a:rPr lang="en-US" sz="2000" b="1" dirty="0">
                <a:solidFill>
                  <a:prstClr val="white"/>
                </a:solidFill>
                <a:latin typeface="Arial" panose="020B0604020202020204" pitchFamily="34" charset="0"/>
                <a:cs typeface="Arial" panose="020B0604020202020204" pitchFamily="34" charset="0"/>
              </a:rPr>
              <a:t>of 3 | </a:t>
            </a:r>
            <a:r>
              <a:rPr lang="en-US" sz="2000" b="1" dirty="0" smtClean="0">
                <a:solidFill>
                  <a:prstClr val="white"/>
                </a:solidFill>
                <a:latin typeface="Arial" panose="020B0604020202020204" pitchFamily="34" charset="0"/>
                <a:cs typeface="Arial" panose="020B0604020202020204" pitchFamily="34" charset="0"/>
              </a:rPr>
              <a:t>September 8, </a:t>
            </a:r>
            <a:r>
              <a:rPr lang="en-US" sz="2000" b="1" dirty="0">
                <a:solidFill>
                  <a:prstClr val="white"/>
                </a:solidFill>
                <a:latin typeface="Arial" panose="020B0604020202020204" pitchFamily="34" charset="0"/>
                <a:cs typeface="Arial" panose="020B0604020202020204" pitchFamily="34" charset="0"/>
              </a:rPr>
              <a:t>2021 </a:t>
            </a:r>
          </a:p>
        </p:txBody>
      </p:sp>
      <p:sp>
        <p:nvSpPr>
          <p:cNvPr id="7" name="TextBox 6"/>
          <p:cNvSpPr txBox="1"/>
          <p:nvPr/>
        </p:nvSpPr>
        <p:spPr>
          <a:xfrm>
            <a:off x="164074" y="57260"/>
            <a:ext cx="9131299" cy="338554"/>
          </a:xfrm>
          <a:prstGeom prst="rect">
            <a:avLst/>
          </a:prstGeom>
          <a:noFill/>
        </p:spPr>
        <p:txBody>
          <a:bodyPr wrap="square" rtlCol="0">
            <a:spAutoFit/>
          </a:bodyPr>
          <a:lstStyle/>
          <a:p>
            <a:pPr algn="ctr"/>
            <a:r>
              <a:rPr lang="en-US" sz="1600" spc="1000" dirty="0">
                <a:solidFill>
                  <a:prstClr val="white"/>
                </a:solidFill>
                <a:latin typeface="Arial" panose="020B0604020202020204" pitchFamily="34" charset="0"/>
                <a:cs typeface="Arial" panose="020B0604020202020204" pitchFamily="34" charset="0"/>
              </a:rPr>
              <a:t>BONNEVILLE POWER ADMINISTRATION</a:t>
            </a:r>
          </a:p>
        </p:txBody>
      </p:sp>
      <p:pic>
        <p:nvPicPr>
          <p:cNvPr id="8" name="Picture 7"/>
          <p:cNvPicPr>
            <a:picLocks noChangeAspect="1"/>
          </p:cNvPicPr>
          <p:nvPr/>
        </p:nvPicPr>
        <p:blipFill rotWithShape="1">
          <a:blip r:embed="rId6" cstate="hqprint">
            <a:extLst>
              <a:ext uri="{28A0092B-C50C-407E-A947-70E740481C1C}">
                <a14:useLocalDpi xmlns:a14="http://schemas.microsoft.com/office/drawing/2010/main" val="0"/>
              </a:ext>
            </a:extLst>
          </a:blip>
          <a:srcRect l="6962" t="33821" r="6962"/>
          <a:stretch/>
        </p:blipFill>
        <p:spPr>
          <a:xfrm>
            <a:off x="7486650" y="5588955"/>
            <a:ext cx="1371601" cy="949958"/>
          </a:xfrm>
          <a:prstGeom prst="rect">
            <a:avLst/>
          </a:prstGeom>
        </p:spPr>
      </p:pic>
    </p:spTree>
    <p:extLst>
      <p:ext uri="{BB962C8B-B14F-4D97-AF65-F5344CB8AC3E}">
        <p14:creationId xmlns:p14="http://schemas.microsoft.com/office/powerpoint/2010/main" val="183707803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CCD12-56D3-410F-8DEE-AC5C904665E0}"/>
              </a:ext>
            </a:extLst>
          </p:cNvPr>
          <p:cNvSpPr/>
          <p:nvPr/>
        </p:nvSpPr>
        <p:spPr>
          <a:xfrm>
            <a:off x="0" y="2621560"/>
            <a:ext cx="9144000" cy="423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586053" y="206555"/>
            <a:ext cx="8761904" cy="1238250"/>
          </a:xfrm>
        </p:spPr>
        <p:txBody>
          <a:bodyPr>
            <a:noAutofit/>
          </a:bodyPr>
          <a:lstStyle/>
          <a:p>
            <a:r>
              <a:rPr lang="en-US" sz="4000" dirty="0">
                <a:solidFill>
                  <a:schemeClr val="tx2"/>
                </a:solidFill>
              </a:rPr>
              <a:t>Representative Sample of Distributors</a:t>
            </a:r>
          </a:p>
        </p:txBody>
      </p:sp>
      <p:sp>
        <p:nvSpPr>
          <p:cNvPr id="9" name="TextBox 8">
            <a:extLst>
              <a:ext uri="{FF2B5EF4-FFF2-40B4-BE49-F238E27FC236}">
                <a16:creationId xmlns:a16="http://schemas.microsoft.com/office/drawing/2014/main" id="{AEE9D137-1698-4FE1-9BD5-4952C7D0861E}"/>
              </a:ext>
            </a:extLst>
          </p:cNvPr>
          <p:cNvSpPr txBox="1"/>
          <p:nvPr/>
        </p:nvSpPr>
        <p:spPr>
          <a:xfrm>
            <a:off x="1186543" y="1970645"/>
            <a:ext cx="5515897" cy="646331"/>
          </a:xfrm>
          <a:prstGeom prst="rect">
            <a:avLst/>
          </a:prstGeom>
          <a:solidFill>
            <a:schemeClr val="accent4"/>
          </a:solidFill>
        </p:spPr>
        <p:txBody>
          <a:bodyPr wrap="square" rtlCol="0" anchor="ctr">
            <a:spAutoFit/>
          </a:bodyPr>
          <a:lstStyle/>
          <a:p>
            <a:pPr algn="ctr"/>
            <a:r>
              <a:rPr lang="en-US" dirty="0">
                <a:solidFill>
                  <a:schemeClr val="bg1"/>
                </a:solidFill>
              </a:rPr>
              <a:t>Mix of Distributors Submitting Data Compared to the </a:t>
            </a:r>
          </a:p>
          <a:p>
            <a:pPr algn="ctr"/>
            <a:r>
              <a:rPr lang="en-US" dirty="0">
                <a:solidFill>
                  <a:schemeClr val="bg1"/>
                </a:solidFill>
              </a:rPr>
              <a:t>Pacific Northwest Distributor Population, 2020</a:t>
            </a:r>
          </a:p>
        </p:txBody>
      </p:sp>
      <p:pic>
        <p:nvPicPr>
          <p:cNvPr id="6" name="Picture 5">
            <a:extLst>
              <a:ext uri="{FF2B5EF4-FFF2-40B4-BE49-F238E27FC236}">
                <a16:creationId xmlns:a16="http://schemas.microsoft.com/office/drawing/2014/main" id="{B519F22B-8884-419F-BC6F-A15C66CC7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68" y="2771555"/>
            <a:ext cx="7775464" cy="4215393"/>
          </a:xfrm>
          <a:prstGeom prst="rect">
            <a:avLst/>
          </a:prstGeom>
        </p:spPr>
      </p:pic>
      <p:cxnSp>
        <p:nvCxnSpPr>
          <p:cNvPr id="7" name="Straight Connector 6">
            <a:extLst>
              <a:ext uri="{FF2B5EF4-FFF2-40B4-BE49-F238E27FC236}">
                <a16:creationId xmlns:a16="http://schemas.microsoft.com/office/drawing/2014/main" id="{C96807B6-F9D4-482E-B7CE-5C76731CF710}"/>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193A2E75-85ED-4217-AF7E-86EC27A62508}"/>
              </a:ext>
            </a:extLst>
          </p:cNvPr>
          <p:cNvSpPr txBox="1"/>
          <p:nvPr/>
        </p:nvSpPr>
        <p:spPr>
          <a:xfrm>
            <a:off x="0" y="1970645"/>
            <a:ext cx="1186543" cy="646330"/>
          </a:xfrm>
          <a:prstGeom prst="rect">
            <a:avLst/>
          </a:prstGeom>
          <a:solidFill>
            <a:schemeClr val="accent4">
              <a:alpha val="50000"/>
            </a:schemeClr>
          </a:solidFill>
        </p:spPr>
        <p:txBody>
          <a:bodyPr wrap="square" rtlCol="0" anchor="ctr">
            <a:noAutofit/>
          </a:bodyPr>
          <a:lstStyle/>
          <a:p>
            <a:pPr algn="ctr"/>
            <a:endParaRPr lang="en-US" dirty="0">
              <a:solidFill>
                <a:schemeClr val="bg1"/>
              </a:solidFill>
            </a:endParaRPr>
          </a:p>
        </p:txBody>
      </p:sp>
      <p:sp>
        <p:nvSpPr>
          <p:cNvPr id="10"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10</a:t>
            </a:fld>
            <a:endParaRPr lang="en-US" dirty="0"/>
          </a:p>
        </p:txBody>
      </p:sp>
    </p:spTree>
    <p:extLst>
      <p:ext uri="{BB962C8B-B14F-4D97-AF65-F5344CB8AC3E}">
        <p14:creationId xmlns:p14="http://schemas.microsoft.com/office/powerpoint/2010/main" val="411129637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714A008-1D34-4157-8644-F96921BADC16}"/>
              </a:ext>
            </a:extLst>
          </p:cNvPr>
          <p:cNvGrpSpPr/>
          <p:nvPr/>
        </p:nvGrpSpPr>
        <p:grpSpPr>
          <a:xfrm>
            <a:off x="1257148" y="417034"/>
            <a:ext cx="1280160" cy="2747961"/>
            <a:chOff x="818781" y="136524"/>
            <a:chExt cx="1280160" cy="2747961"/>
          </a:xfrm>
        </p:grpSpPr>
        <p:sp>
          <p:nvSpPr>
            <p:cNvPr id="9" name="Rectangle 8">
              <a:extLst>
                <a:ext uri="{FF2B5EF4-FFF2-40B4-BE49-F238E27FC236}">
                  <a16:creationId xmlns:a16="http://schemas.microsoft.com/office/drawing/2014/main" id="{90E20F93-E070-4EEC-92A5-A7154EAB0E37}"/>
                </a:ext>
              </a:extLst>
            </p:cNvPr>
            <p:cNvSpPr/>
            <p:nvPr/>
          </p:nvSpPr>
          <p:spPr>
            <a:xfrm>
              <a:off x="1236000"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2017</a:t>
              </a:r>
            </a:p>
          </p:txBody>
        </p:sp>
        <p:graphicFrame>
          <p:nvGraphicFramePr>
            <p:cNvPr id="15" name="Chart 14">
              <a:extLst>
                <a:ext uri="{FF2B5EF4-FFF2-40B4-BE49-F238E27FC236}">
                  <a16:creationId xmlns:a16="http://schemas.microsoft.com/office/drawing/2014/main" id="{BA026E57-012A-4956-AFFB-65820CC47787}"/>
                </a:ext>
              </a:extLst>
            </p:cNvPr>
            <p:cNvGraphicFramePr/>
            <p:nvPr>
              <p:extLst>
                <p:ext uri="{D42A27DB-BD31-4B8C-83A1-F6EECF244321}">
                  <p14:modId xmlns:p14="http://schemas.microsoft.com/office/powerpoint/2010/main" val="4064219396"/>
                </p:ext>
              </p:extLst>
            </p:nvPr>
          </p:nvGraphicFramePr>
          <p:xfrm>
            <a:off x="818781" y="324165"/>
            <a:ext cx="1280160" cy="256032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31" name="Group 30">
            <a:extLst>
              <a:ext uri="{FF2B5EF4-FFF2-40B4-BE49-F238E27FC236}">
                <a16:creationId xmlns:a16="http://schemas.microsoft.com/office/drawing/2014/main" id="{C236171C-6000-4F97-9D41-621C16FF1375}"/>
              </a:ext>
            </a:extLst>
          </p:cNvPr>
          <p:cNvGrpSpPr/>
          <p:nvPr/>
        </p:nvGrpSpPr>
        <p:grpSpPr>
          <a:xfrm>
            <a:off x="2722341" y="417034"/>
            <a:ext cx="1280160" cy="2747961"/>
            <a:chOff x="2393565" y="136524"/>
            <a:chExt cx="1280160" cy="2747961"/>
          </a:xfrm>
        </p:grpSpPr>
        <p:graphicFrame>
          <p:nvGraphicFramePr>
            <p:cNvPr id="17" name="Chart 16">
              <a:extLst>
                <a:ext uri="{FF2B5EF4-FFF2-40B4-BE49-F238E27FC236}">
                  <a16:creationId xmlns:a16="http://schemas.microsoft.com/office/drawing/2014/main" id="{B2A0A1CC-5B93-426D-872D-8EC699691234}"/>
                </a:ext>
              </a:extLst>
            </p:cNvPr>
            <p:cNvGraphicFramePr/>
            <p:nvPr>
              <p:extLst>
                <p:ext uri="{D42A27DB-BD31-4B8C-83A1-F6EECF244321}">
                  <p14:modId xmlns:p14="http://schemas.microsoft.com/office/powerpoint/2010/main" val="3374926788"/>
                </p:ext>
              </p:extLst>
            </p:nvPr>
          </p:nvGraphicFramePr>
          <p:xfrm>
            <a:off x="2393565" y="324165"/>
            <a:ext cx="1280160" cy="2560320"/>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C204105A-4EAF-42AD-83B3-CA2ADEB272A5}"/>
                </a:ext>
              </a:extLst>
            </p:cNvPr>
            <p:cNvSpPr/>
            <p:nvPr/>
          </p:nvSpPr>
          <p:spPr>
            <a:xfrm>
              <a:off x="2810784"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2018</a:t>
              </a:r>
            </a:p>
          </p:txBody>
        </p:sp>
      </p:grpSp>
      <p:grpSp>
        <p:nvGrpSpPr>
          <p:cNvPr id="32" name="Group 31">
            <a:extLst>
              <a:ext uri="{FF2B5EF4-FFF2-40B4-BE49-F238E27FC236}">
                <a16:creationId xmlns:a16="http://schemas.microsoft.com/office/drawing/2014/main" id="{1CA949CA-BA0A-4B70-9514-7F4B5E409A82}"/>
              </a:ext>
            </a:extLst>
          </p:cNvPr>
          <p:cNvGrpSpPr/>
          <p:nvPr/>
        </p:nvGrpSpPr>
        <p:grpSpPr>
          <a:xfrm>
            <a:off x="4187534" y="417034"/>
            <a:ext cx="1280160" cy="2747961"/>
            <a:chOff x="3968349" y="136524"/>
            <a:chExt cx="1280160" cy="2747961"/>
          </a:xfrm>
        </p:grpSpPr>
        <p:graphicFrame>
          <p:nvGraphicFramePr>
            <p:cNvPr id="19" name="Chart 18">
              <a:extLst>
                <a:ext uri="{FF2B5EF4-FFF2-40B4-BE49-F238E27FC236}">
                  <a16:creationId xmlns:a16="http://schemas.microsoft.com/office/drawing/2014/main" id="{5F6DCC39-65B3-4967-8758-C106357B89CD}"/>
                </a:ext>
              </a:extLst>
            </p:cNvPr>
            <p:cNvGraphicFramePr/>
            <p:nvPr>
              <p:extLst>
                <p:ext uri="{D42A27DB-BD31-4B8C-83A1-F6EECF244321}">
                  <p14:modId xmlns:p14="http://schemas.microsoft.com/office/powerpoint/2010/main" val="4200592229"/>
                </p:ext>
              </p:extLst>
            </p:nvPr>
          </p:nvGraphicFramePr>
          <p:xfrm>
            <a:off x="3968349" y="324165"/>
            <a:ext cx="1280160" cy="2560320"/>
          </p:xfrm>
          <a:graphic>
            <a:graphicData uri="http://schemas.openxmlformats.org/drawingml/2006/chart">
              <c:chart xmlns:c="http://schemas.openxmlformats.org/drawingml/2006/chart" xmlns:r="http://schemas.openxmlformats.org/officeDocument/2006/relationships" r:id="rId5"/>
            </a:graphicData>
          </a:graphic>
        </p:graphicFrame>
        <p:sp>
          <p:nvSpPr>
            <p:cNvPr id="20" name="Rectangle 19">
              <a:extLst>
                <a:ext uri="{FF2B5EF4-FFF2-40B4-BE49-F238E27FC236}">
                  <a16:creationId xmlns:a16="http://schemas.microsoft.com/office/drawing/2014/main" id="{6C0ADE84-3B5E-4827-828A-B0148BBBE722}"/>
                </a:ext>
              </a:extLst>
            </p:cNvPr>
            <p:cNvSpPr/>
            <p:nvPr/>
          </p:nvSpPr>
          <p:spPr>
            <a:xfrm>
              <a:off x="4397842"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2019</a:t>
              </a:r>
            </a:p>
          </p:txBody>
        </p:sp>
      </p:grpSp>
      <p:grpSp>
        <p:nvGrpSpPr>
          <p:cNvPr id="33" name="Group 32">
            <a:extLst>
              <a:ext uri="{FF2B5EF4-FFF2-40B4-BE49-F238E27FC236}">
                <a16:creationId xmlns:a16="http://schemas.microsoft.com/office/drawing/2014/main" id="{B5F48C07-934B-4CDD-ABBE-012FA484E7F0}"/>
              </a:ext>
            </a:extLst>
          </p:cNvPr>
          <p:cNvGrpSpPr/>
          <p:nvPr/>
        </p:nvGrpSpPr>
        <p:grpSpPr>
          <a:xfrm>
            <a:off x="5652727" y="417034"/>
            <a:ext cx="1280160" cy="2747961"/>
            <a:chOff x="5543133" y="136524"/>
            <a:chExt cx="1280160" cy="2747961"/>
          </a:xfrm>
        </p:grpSpPr>
        <p:graphicFrame>
          <p:nvGraphicFramePr>
            <p:cNvPr id="23" name="Chart 22">
              <a:extLst>
                <a:ext uri="{FF2B5EF4-FFF2-40B4-BE49-F238E27FC236}">
                  <a16:creationId xmlns:a16="http://schemas.microsoft.com/office/drawing/2014/main" id="{A409D2F0-A49B-49DE-88E6-63DEB4D4DD09}"/>
                </a:ext>
              </a:extLst>
            </p:cNvPr>
            <p:cNvGraphicFramePr/>
            <p:nvPr>
              <p:extLst>
                <p:ext uri="{D42A27DB-BD31-4B8C-83A1-F6EECF244321}">
                  <p14:modId xmlns:p14="http://schemas.microsoft.com/office/powerpoint/2010/main" val="1600886278"/>
                </p:ext>
              </p:extLst>
            </p:nvPr>
          </p:nvGraphicFramePr>
          <p:xfrm>
            <a:off x="5543133" y="324165"/>
            <a:ext cx="1280160" cy="2560320"/>
          </p:xfrm>
          <a:graphic>
            <a:graphicData uri="http://schemas.openxmlformats.org/drawingml/2006/chart">
              <c:chart xmlns:c="http://schemas.openxmlformats.org/drawingml/2006/chart" xmlns:r="http://schemas.openxmlformats.org/officeDocument/2006/relationships" r:id="rId6"/>
            </a:graphicData>
          </a:graphic>
        </p:graphicFrame>
        <p:sp>
          <p:nvSpPr>
            <p:cNvPr id="24" name="Rectangle 23">
              <a:extLst>
                <a:ext uri="{FF2B5EF4-FFF2-40B4-BE49-F238E27FC236}">
                  <a16:creationId xmlns:a16="http://schemas.microsoft.com/office/drawing/2014/main" id="{29FA3CDD-B5A8-4D4B-A24A-2F1F740DE164}"/>
                </a:ext>
              </a:extLst>
            </p:cNvPr>
            <p:cNvSpPr/>
            <p:nvPr/>
          </p:nvSpPr>
          <p:spPr>
            <a:xfrm>
              <a:off x="5933923"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2020</a:t>
              </a:r>
            </a:p>
          </p:txBody>
        </p:sp>
      </p:grpSp>
      <p:grpSp>
        <p:nvGrpSpPr>
          <p:cNvPr id="34" name="Group 33">
            <a:extLst>
              <a:ext uri="{FF2B5EF4-FFF2-40B4-BE49-F238E27FC236}">
                <a16:creationId xmlns:a16="http://schemas.microsoft.com/office/drawing/2014/main" id="{2EA60788-8F38-4925-9AE9-A6609F44CDA0}"/>
              </a:ext>
            </a:extLst>
          </p:cNvPr>
          <p:cNvGrpSpPr/>
          <p:nvPr/>
        </p:nvGrpSpPr>
        <p:grpSpPr>
          <a:xfrm>
            <a:off x="7117918" y="417034"/>
            <a:ext cx="1280160" cy="2747961"/>
            <a:chOff x="7117918" y="136524"/>
            <a:chExt cx="1280160" cy="2747961"/>
          </a:xfrm>
        </p:grpSpPr>
        <p:graphicFrame>
          <p:nvGraphicFramePr>
            <p:cNvPr id="25" name="Chart 24">
              <a:extLst>
                <a:ext uri="{FF2B5EF4-FFF2-40B4-BE49-F238E27FC236}">
                  <a16:creationId xmlns:a16="http://schemas.microsoft.com/office/drawing/2014/main" id="{795335F4-8A9B-42AD-AECB-3E583CA1C0EC}"/>
                </a:ext>
              </a:extLst>
            </p:cNvPr>
            <p:cNvGraphicFramePr/>
            <p:nvPr>
              <p:extLst>
                <p:ext uri="{D42A27DB-BD31-4B8C-83A1-F6EECF244321}">
                  <p14:modId xmlns:p14="http://schemas.microsoft.com/office/powerpoint/2010/main" val="63639550"/>
                </p:ext>
              </p:extLst>
            </p:nvPr>
          </p:nvGraphicFramePr>
          <p:xfrm>
            <a:off x="7117918" y="324165"/>
            <a:ext cx="1280160" cy="2560320"/>
          </p:xfrm>
          <a:graphic>
            <a:graphicData uri="http://schemas.openxmlformats.org/drawingml/2006/chart">
              <c:chart xmlns:c="http://schemas.openxmlformats.org/drawingml/2006/chart" xmlns:r="http://schemas.openxmlformats.org/officeDocument/2006/relationships" r:id="rId7"/>
            </a:graphicData>
          </a:graphic>
        </p:graphicFrame>
        <p:sp>
          <p:nvSpPr>
            <p:cNvPr id="26" name="Rectangle 25">
              <a:extLst>
                <a:ext uri="{FF2B5EF4-FFF2-40B4-BE49-F238E27FC236}">
                  <a16:creationId xmlns:a16="http://schemas.microsoft.com/office/drawing/2014/main" id="{614A6533-9D99-4AE0-8F38-3181917027EA}"/>
                </a:ext>
              </a:extLst>
            </p:cNvPr>
            <p:cNvSpPr/>
            <p:nvPr/>
          </p:nvSpPr>
          <p:spPr>
            <a:xfrm>
              <a:off x="7551003"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2021</a:t>
              </a:r>
            </a:p>
          </p:txBody>
        </p:sp>
      </p:grpSp>
      <p:sp>
        <p:nvSpPr>
          <p:cNvPr id="27" name="Rectangle 26">
            <a:extLst>
              <a:ext uri="{FF2B5EF4-FFF2-40B4-BE49-F238E27FC236}">
                <a16:creationId xmlns:a16="http://schemas.microsoft.com/office/drawing/2014/main" id="{891F0A5D-9C6F-48B2-8213-726FD897A6B6}"/>
              </a:ext>
            </a:extLst>
          </p:cNvPr>
          <p:cNvSpPr/>
          <p:nvPr/>
        </p:nvSpPr>
        <p:spPr>
          <a:xfrm>
            <a:off x="8204170" y="2238215"/>
            <a:ext cx="71628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LARGE</a:t>
            </a:r>
          </a:p>
        </p:txBody>
      </p:sp>
      <p:sp>
        <p:nvSpPr>
          <p:cNvPr id="28" name="Rectangle 27">
            <a:extLst>
              <a:ext uri="{FF2B5EF4-FFF2-40B4-BE49-F238E27FC236}">
                <a16:creationId xmlns:a16="http://schemas.microsoft.com/office/drawing/2014/main" id="{2999D78A-3787-4D36-BBF9-5893F7235F99}"/>
              </a:ext>
            </a:extLst>
          </p:cNvPr>
          <p:cNvSpPr/>
          <p:nvPr/>
        </p:nvSpPr>
        <p:spPr>
          <a:xfrm>
            <a:off x="8204170" y="1257380"/>
            <a:ext cx="71628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SMALL</a:t>
            </a:r>
          </a:p>
        </p:txBody>
      </p:sp>
      <p:sp>
        <p:nvSpPr>
          <p:cNvPr id="29" name="Rectangle 28">
            <a:extLst>
              <a:ext uri="{FF2B5EF4-FFF2-40B4-BE49-F238E27FC236}">
                <a16:creationId xmlns:a16="http://schemas.microsoft.com/office/drawing/2014/main" id="{D68C15F6-FC81-4D49-BFC4-05735D74FA25}"/>
              </a:ext>
            </a:extLst>
          </p:cNvPr>
          <p:cNvSpPr/>
          <p:nvPr/>
        </p:nvSpPr>
        <p:spPr>
          <a:xfrm>
            <a:off x="8204170" y="1957705"/>
            <a:ext cx="81153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MEDIUM</a:t>
            </a:r>
          </a:p>
        </p:txBody>
      </p:sp>
      <p:sp>
        <p:nvSpPr>
          <p:cNvPr id="35" name="Rectangle 34">
            <a:extLst>
              <a:ext uri="{FF2B5EF4-FFF2-40B4-BE49-F238E27FC236}">
                <a16:creationId xmlns:a16="http://schemas.microsoft.com/office/drawing/2014/main" id="{97EB6AC3-B795-4749-AFA8-36F0C9923756}"/>
              </a:ext>
            </a:extLst>
          </p:cNvPr>
          <p:cNvSpPr/>
          <p:nvPr/>
        </p:nvSpPr>
        <p:spPr>
          <a:xfrm>
            <a:off x="71836" y="1360250"/>
            <a:ext cx="1135380" cy="54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rPr>
              <a:t>Relative Size</a:t>
            </a:r>
          </a:p>
        </p:txBody>
      </p:sp>
      <p:cxnSp>
        <p:nvCxnSpPr>
          <p:cNvPr id="37" name="Straight Connector 36">
            <a:extLst>
              <a:ext uri="{FF2B5EF4-FFF2-40B4-BE49-F238E27FC236}">
                <a16:creationId xmlns:a16="http://schemas.microsoft.com/office/drawing/2014/main" id="{0398B12D-2A90-4B08-96C2-D87B0F17C8B0}"/>
              </a:ext>
            </a:extLst>
          </p:cNvPr>
          <p:cNvCxnSpPr/>
          <p:nvPr/>
        </p:nvCxnSpPr>
        <p:spPr>
          <a:xfrm>
            <a:off x="146332" y="1950085"/>
            <a:ext cx="8747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709933E5-11CD-4488-B233-41AE858E8AD8}"/>
              </a:ext>
            </a:extLst>
          </p:cNvPr>
          <p:cNvGrpSpPr/>
          <p:nvPr/>
        </p:nvGrpSpPr>
        <p:grpSpPr>
          <a:xfrm>
            <a:off x="2722341" y="3608390"/>
            <a:ext cx="1280160" cy="2747961"/>
            <a:chOff x="2393565" y="136524"/>
            <a:chExt cx="1280160" cy="2747961"/>
          </a:xfrm>
        </p:grpSpPr>
        <p:graphicFrame>
          <p:nvGraphicFramePr>
            <p:cNvPr id="69" name="Chart 68">
              <a:extLst>
                <a:ext uri="{FF2B5EF4-FFF2-40B4-BE49-F238E27FC236}">
                  <a16:creationId xmlns:a16="http://schemas.microsoft.com/office/drawing/2014/main" id="{75F8CF8D-A6A9-4430-8E33-A32A0D78B009}"/>
                </a:ext>
              </a:extLst>
            </p:cNvPr>
            <p:cNvGraphicFramePr/>
            <p:nvPr>
              <p:extLst>
                <p:ext uri="{D42A27DB-BD31-4B8C-83A1-F6EECF244321}">
                  <p14:modId xmlns:p14="http://schemas.microsoft.com/office/powerpoint/2010/main" val="911232117"/>
                </p:ext>
              </p:extLst>
            </p:nvPr>
          </p:nvGraphicFramePr>
          <p:xfrm>
            <a:off x="2393565" y="324165"/>
            <a:ext cx="1280160" cy="2560320"/>
          </p:xfrm>
          <a:graphic>
            <a:graphicData uri="http://schemas.openxmlformats.org/drawingml/2006/chart">
              <c:chart xmlns:c="http://schemas.openxmlformats.org/drawingml/2006/chart" xmlns:r="http://schemas.openxmlformats.org/officeDocument/2006/relationships" r:id="rId8"/>
            </a:graphicData>
          </a:graphic>
        </p:graphicFrame>
        <p:sp>
          <p:nvSpPr>
            <p:cNvPr id="70" name="Rectangle 69">
              <a:extLst>
                <a:ext uri="{FF2B5EF4-FFF2-40B4-BE49-F238E27FC236}">
                  <a16:creationId xmlns:a16="http://schemas.microsoft.com/office/drawing/2014/main" id="{C2B6AAAE-5A04-4235-8940-4DCCF89F3B62}"/>
                </a:ext>
              </a:extLst>
            </p:cNvPr>
            <p:cNvSpPr/>
            <p:nvPr/>
          </p:nvSpPr>
          <p:spPr>
            <a:xfrm>
              <a:off x="2810784"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2018</a:t>
              </a:r>
            </a:p>
          </p:txBody>
        </p:sp>
      </p:grpSp>
      <p:grpSp>
        <p:nvGrpSpPr>
          <p:cNvPr id="71" name="Group 70">
            <a:extLst>
              <a:ext uri="{FF2B5EF4-FFF2-40B4-BE49-F238E27FC236}">
                <a16:creationId xmlns:a16="http://schemas.microsoft.com/office/drawing/2014/main" id="{A77D4C93-40EC-4D97-8AE4-0B82C6039A8C}"/>
              </a:ext>
            </a:extLst>
          </p:cNvPr>
          <p:cNvGrpSpPr/>
          <p:nvPr/>
        </p:nvGrpSpPr>
        <p:grpSpPr>
          <a:xfrm>
            <a:off x="4187534" y="3608390"/>
            <a:ext cx="1280160" cy="2747961"/>
            <a:chOff x="3968349" y="136524"/>
            <a:chExt cx="1280160" cy="2747961"/>
          </a:xfrm>
        </p:grpSpPr>
        <p:graphicFrame>
          <p:nvGraphicFramePr>
            <p:cNvPr id="72" name="Chart 71">
              <a:extLst>
                <a:ext uri="{FF2B5EF4-FFF2-40B4-BE49-F238E27FC236}">
                  <a16:creationId xmlns:a16="http://schemas.microsoft.com/office/drawing/2014/main" id="{0FAB463D-D27B-4015-835F-5FAC98B89F04}"/>
                </a:ext>
              </a:extLst>
            </p:cNvPr>
            <p:cNvGraphicFramePr/>
            <p:nvPr>
              <p:extLst>
                <p:ext uri="{D42A27DB-BD31-4B8C-83A1-F6EECF244321}">
                  <p14:modId xmlns:p14="http://schemas.microsoft.com/office/powerpoint/2010/main" val="2648311387"/>
                </p:ext>
              </p:extLst>
            </p:nvPr>
          </p:nvGraphicFramePr>
          <p:xfrm>
            <a:off x="3968349" y="324165"/>
            <a:ext cx="1280160" cy="2560320"/>
          </p:xfrm>
          <a:graphic>
            <a:graphicData uri="http://schemas.openxmlformats.org/drawingml/2006/chart">
              <c:chart xmlns:c="http://schemas.openxmlformats.org/drawingml/2006/chart" xmlns:r="http://schemas.openxmlformats.org/officeDocument/2006/relationships" r:id="rId9"/>
            </a:graphicData>
          </a:graphic>
        </p:graphicFrame>
        <p:sp>
          <p:nvSpPr>
            <p:cNvPr id="73" name="Rectangle 72">
              <a:extLst>
                <a:ext uri="{FF2B5EF4-FFF2-40B4-BE49-F238E27FC236}">
                  <a16:creationId xmlns:a16="http://schemas.microsoft.com/office/drawing/2014/main" id="{C7C34065-BADE-431C-A627-2CE9098C40F4}"/>
                </a:ext>
              </a:extLst>
            </p:cNvPr>
            <p:cNvSpPr/>
            <p:nvPr/>
          </p:nvSpPr>
          <p:spPr>
            <a:xfrm>
              <a:off x="4397842"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2019</a:t>
              </a:r>
            </a:p>
          </p:txBody>
        </p:sp>
      </p:grpSp>
      <p:grpSp>
        <p:nvGrpSpPr>
          <p:cNvPr id="74" name="Group 73">
            <a:extLst>
              <a:ext uri="{FF2B5EF4-FFF2-40B4-BE49-F238E27FC236}">
                <a16:creationId xmlns:a16="http://schemas.microsoft.com/office/drawing/2014/main" id="{D6ED1F8F-2C7B-4608-B1CD-DA10139404E2}"/>
              </a:ext>
            </a:extLst>
          </p:cNvPr>
          <p:cNvGrpSpPr/>
          <p:nvPr/>
        </p:nvGrpSpPr>
        <p:grpSpPr>
          <a:xfrm>
            <a:off x="5652727" y="3608390"/>
            <a:ext cx="1280160" cy="2747961"/>
            <a:chOff x="5543133" y="136524"/>
            <a:chExt cx="1280160" cy="2747961"/>
          </a:xfrm>
        </p:grpSpPr>
        <p:graphicFrame>
          <p:nvGraphicFramePr>
            <p:cNvPr id="75" name="Chart 74">
              <a:extLst>
                <a:ext uri="{FF2B5EF4-FFF2-40B4-BE49-F238E27FC236}">
                  <a16:creationId xmlns:a16="http://schemas.microsoft.com/office/drawing/2014/main" id="{1481F266-FAF8-423C-877E-4CAC0C5951F8}"/>
                </a:ext>
              </a:extLst>
            </p:cNvPr>
            <p:cNvGraphicFramePr/>
            <p:nvPr>
              <p:extLst>
                <p:ext uri="{D42A27DB-BD31-4B8C-83A1-F6EECF244321}">
                  <p14:modId xmlns:p14="http://schemas.microsoft.com/office/powerpoint/2010/main" val="773044863"/>
                </p:ext>
              </p:extLst>
            </p:nvPr>
          </p:nvGraphicFramePr>
          <p:xfrm>
            <a:off x="5543133" y="324165"/>
            <a:ext cx="1280160" cy="2560320"/>
          </p:xfrm>
          <a:graphic>
            <a:graphicData uri="http://schemas.openxmlformats.org/drawingml/2006/chart">
              <c:chart xmlns:c="http://schemas.openxmlformats.org/drawingml/2006/chart" xmlns:r="http://schemas.openxmlformats.org/officeDocument/2006/relationships" r:id="rId10"/>
            </a:graphicData>
          </a:graphic>
        </p:graphicFrame>
        <p:sp>
          <p:nvSpPr>
            <p:cNvPr id="76" name="Rectangle 75">
              <a:extLst>
                <a:ext uri="{FF2B5EF4-FFF2-40B4-BE49-F238E27FC236}">
                  <a16:creationId xmlns:a16="http://schemas.microsoft.com/office/drawing/2014/main" id="{00ED9004-D376-4071-9E19-2EE028929428}"/>
                </a:ext>
              </a:extLst>
            </p:cNvPr>
            <p:cNvSpPr/>
            <p:nvPr/>
          </p:nvSpPr>
          <p:spPr>
            <a:xfrm>
              <a:off x="5933923"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2020</a:t>
              </a:r>
            </a:p>
          </p:txBody>
        </p:sp>
      </p:grpSp>
      <p:grpSp>
        <p:nvGrpSpPr>
          <p:cNvPr id="77" name="Group 76">
            <a:extLst>
              <a:ext uri="{FF2B5EF4-FFF2-40B4-BE49-F238E27FC236}">
                <a16:creationId xmlns:a16="http://schemas.microsoft.com/office/drawing/2014/main" id="{9A0B23BF-7057-4D1F-9A1F-58C5F7A7A383}"/>
              </a:ext>
            </a:extLst>
          </p:cNvPr>
          <p:cNvGrpSpPr/>
          <p:nvPr/>
        </p:nvGrpSpPr>
        <p:grpSpPr>
          <a:xfrm>
            <a:off x="7117918" y="3608390"/>
            <a:ext cx="1280160" cy="2747961"/>
            <a:chOff x="7117918" y="136524"/>
            <a:chExt cx="1280160" cy="2747961"/>
          </a:xfrm>
        </p:grpSpPr>
        <p:graphicFrame>
          <p:nvGraphicFramePr>
            <p:cNvPr id="78" name="Chart 77">
              <a:extLst>
                <a:ext uri="{FF2B5EF4-FFF2-40B4-BE49-F238E27FC236}">
                  <a16:creationId xmlns:a16="http://schemas.microsoft.com/office/drawing/2014/main" id="{AC89CA59-6F5A-4786-BC4D-E6D46C008397}"/>
                </a:ext>
              </a:extLst>
            </p:cNvPr>
            <p:cNvGraphicFramePr/>
            <p:nvPr>
              <p:extLst>
                <p:ext uri="{D42A27DB-BD31-4B8C-83A1-F6EECF244321}">
                  <p14:modId xmlns:p14="http://schemas.microsoft.com/office/powerpoint/2010/main" val="1470479773"/>
                </p:ext>
              </p:extLst>
            </p:nvPr>
          </p:nvGraphicFramePr>
          <p:xfrm>
            <a:off x="7117918" y="324165"/>
            <a:ext cx="1280160" cy="2560320"/>
          </p:xfrm>
          <a:graphic>
            <a:graphicData uri="http://schemas.openxmlformats.org/drawingml/2006/chart">
              <c:chart xmlns:c="http://schemas.openxmlformats.org/drawingml/2006/chart" xmlns:r="http://schemas.openxmlformats.org/officeDocument/2006/relationships" r:id="rId11"/>
            </a:graphicData>
          </a:graphic>
        </p:graphicFrame>
        <p:sp>
          <p:nvSpPr>
            <p:cNvPr id="79" name="Rectangle 78">
              <a:extLst>
                <a:ext uri="{FF2B5EF4-FFF2-40B4-BE49-F238E27FC236}">
                  <a16:creationId xmlns:a16="http://schemas.microsoft.com/office/drawing/2014/main" id="{9608BCAE-9899-470A-8DC0-2BA498BB89B2}"/>
                </a:ext>
              </a:extLst>
            </p:cNvPr>
            <p:cNvSpPr/>
            <p:nvPr/>
          </p:nvSpPr>
          <p:spPr>
            <a:xfrm>
              <a:off x="7551003"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2021</a:t>
              </a:r>
            </a:p>
          </p:txBody>
        </p:sp>
      </p:grpSp>
      <p:sp>
        <p:nvSpPr>
          <p:cNvPr id="80" name="Rectangle 79">
            <a:extLst>
              <a:ext uri="{FF2B5EF4-FFF2-40B4-BE49-F238E27FC236}">
                <a16:creationId xmlns:a16="http://schemas.microsoft.com/office/drawing/2014/main" id="{8F429BB1-4B2E-4DFB-B96F-C1C57367BD66}"/>
              </a:ext>
            </a:extLst>
          </p:cNvPr>
          <p:cNvSpPr/>
          <p:nvPr/>
        </p:nvSpPr>
        <p:spPr>
          <a:xfrm>
            <a:off x="8171584" y="5215853"/>
            <a:ext cx="106680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LIGHTING CONSULTING</a:t>
            </a:r>
          </a:p>
        </p:txBody>
      </p:sp>
      <p:sp>
        <p:nvSpPr>
          <p:cNvPr id="81" name="Rectangle 80">
            <a:extLst>
              <a:ext uri="{FF2B5EF4-FFF2-40B4-BE49-F238E27FC236}">
                <a16:creationId xmlns:a16="http://schemas.microsoft.com/office/drawing/2014/main" id="{F1712103-BBF8-4DC9-AB5B-A38AB96A722B}"/>
              </a:ext>
            </a:extLst>
          </p:cNvPr>
          <p:cNvSpPr/>
          <p:nvPr/>
        </p:nvSpPr>
        <p:spPr>
          <a:xfrm>
            <a:off x="8171584" y="3916328"/>
            <a:ext cx="71628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MRO &amp; ONLINE</a:t>
            </a:r>
          </a:p>
        </p:txBody>
      </p:sp>
      <p:sp>
        <p:nvSpPr>
          <p:cNvPr id="82" name="Rectangle 81">
            <a:extLst>
              <a:ext uri="{FF2B5EF4-FFF2-40B4-BE49-F238E27FC236}">
                <a16:creationId xmlns:a16="http://schemas.microsoft.com/office/drawing/2014/main" id="{273E983D-6948-44EC-BBB1-A29176424359}"/>
              </a:ext>
            </a:extLst>
          </p:cNvPr>
          <p:cNvSpPr/>
          <p:nvPr/>
        </p:nvSpPr>
        <p:spPr>
          <a:xfrm>
            <a:off x="8171584" y="4477349"/>
            <a:ext cx="811530" cy="373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2"/>
                </a:solidFill>
              </a:rPr>
              <a:t>FULL LINE</a:t>
            </a:r>
          </a:p>
        </p:txBody>
      </p:sp>
      <p:sp>
        <p:nvSpPr>
          <p:cNvPr id="83" name="Rectangle 82">
            <a:extLst>
              <a:ext uri="{FF2B5EF4-FFF2-40B4-BE49-F238E27FC236}">
                <a16:creationId xmlns:a16="http://schemas.microsoft.com/office/drawing/2014/main" id="{8CA9226D-89A3-4C8E-9A35-6B9E68935649}"/>
              </a:ext>
            </a:extLst>
          </p:cNvPr>
          <p:cNvSpPr/>
          <p:nvPr/>
        </p:nvSpPr>
        <p:spPr>
          <a:xfrm>
            <a:off x="71836" y="4551606"/>
            <a:ext cx="1280160" cy="54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rPr>
              <a:t>Business Model</a:t>
            </a:r>
          </a:p>
        </p:txBody>
      </p:sp>
      <p:cxnSp>
        <p:nvCxnSpPr>
          <p:cNvPr id="84" name="Straight Connector 83">
            <a:extLst>
              <a:ext uri="{FF2B5EF4-FFF2-40B4-BE49-F238E27FC236}">
                <a16:creationId xmlns:a16="http://schemas.microsoft.com/office/drawing/2014/main" id="{1226FBFC-4029-4228-8276-703D269CF245}"/>
              </a:ext>
            </a:extLst>
          </p:cNvPr>
          <p:cNvCxnSpPr/>
          <p:nvPr/>
        </p:nvCxnSpPr>
        <p:spPr>
          <a:xfrm>
            <a:off x="146332" y="5141441"/>
            <a:ext cx="8747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D3C6CFC4-5E76-4415-8968-352C2EC1A0F0}"/>
              </a:ext>
            </a:extLst>
          </p:cNvPr>
          <p:cNvGrpSpPr/>
          <p:nvPr/>
        </p:nvGrpSpPr>
        <p:grpSpPr>
          <a:xfrm>
            <a:off x="1257148" y="3608390"/>
            <a:ext cx="1280160" cy="2747961"/>
            <a:chOff x="818781" y="136524"/>
            <a:chExt cx="1280160" cy="2747961"/>
          </a:xfrm>
        </p:grpSpPr>
        <p:sp>
          <p:nvSpPr>
            <p:cNvPr id="86" name="Rectangle 85">
              <a:extLst>
                <a:ext uri="{FF2B5EF4-FFF2-40B4-BE49-F238E27FC236}">
                  <a16:creationId xmlns:a16="http://schemas.microsoft.com/office/drawing/2014/main" id="{880F6C38-2042-49F4-91F9-463DA81B8FA9}"/>
                </a:ext>
              </a:extLst>
            </p:cNvPr>
            <p:cNvSpPr/>
            <p:nvPr/>
          </p:nvSpPr>
          <p:spPr>
            <a:xfrm>
              <a:off x="1236000" y="136524"/>
              <a:ext cx="673502" cy="204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2017</a:t>
              </a:r>
            </a:p>
          </p:txBody>
        </p:sp>
        <p:graphicFrame>
          <p:nvGraphicFramePr>
            <p:cNvPr id="87" name="Chart 86">
              <a:extLst>
                <a:ext uri="{FF2B5EF4-FFF2-40B4-BE49-F238E27FC236}">
                  <a16:creationId xmlns:a16="http://schemas.microsoft.com/office/drawing/2014/main" id="{BE989011-DAF1-43EC-961C-34A02093D99B}"/>
                </a:ext>
              </a:extLst>
            </p:cNvPr>
            <p:cNvGraphicFramePr/>
            <p:nvPr>
              <p:extLst>
                <p:ext uri="{D42A27DB-BD31-4B8C-83A1-F6EECF244321}">
                  <p14:modId xmlns:p14="http://schemas.microsoft.com/office/powerpoint/2010/main" val="387060230"/>
                </p:ext>
              </p:extLst>
            </p:nvPr>
          </p:nvGraphicFramePr>
          <p:xfrm>
            <a:off x="818781" y="324165"/>
            <a:ext cx="1280160" cy="2560320"/>
          </p:xfrm>
          <a:graphic>
            <a:graphicData uri="http://schemas.openxmlformats.org/drawingml/2006/chart">
              <c:chart xmlns:c="http://schemas.openxmlformats.org/drawingml/2006/chart" xmlns:r="http://schemas.openxmlformats.org/officeDocument/2006/relationships" r:id="rId12"/>
            </a:graphicData>
          </a:graphic>
        </p:graphicFrame>
      </p:grpSp>
      <p:sp>
        <p:nvSpPr>
          <p:cNvPr id="43"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11</a:t>
            </a:fld>
            <a:endParaRPr lang="en-US" dirty="0"/>
          </a:p>
        </p:txBody>
      </p:sp>
    </p:spTree>
    <p:extLst>
      <p:ext uri="{BB962C8B-B14F-4D97-AF65-F5344CB8AC3E}">
        <p14:creationId xmlns:p14="http://schemas.microsoft.com/office/powerpoint/2010/main" val="115285067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D1D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9E002D-35EF-4B69-98A7-DB14C4256715}"/>
              </a:ext>
            </a:extLst>
          </p:cNvPr>
          <p:cNvSpPr/>
          <p:nvPr/>
        </p:nvSpPr>
        <p:spPr>
          <a:xfrm>
            <a:off x="0" y="2500925"/>
            <a:ext cx="2057400" cy="4357076"/>
          </a:xfrm>
          <a:prstGeom prst="rect">
            <a:avLst/>
          </a:prstGeom>
          <a:solidFill>
            <a:srgbClr val="D3D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diagram&#10;&#10;Description automatically generated">
            <a:extLst>
              <a:ext uri="{FF2B5EF4-FFF2-40B4-BE49-F238E27FC236}">
                <a16:creationId xmlns:a16="http://schemas.microsoft.com/office/drawing/2014/main" id="{68EC2FB2-DDFF-44C8-B866-B6CC0FCB9D84}"/>
              </a:ext>
            </a:extLst>
          </p:cNvPr>
          <p:cNvPicPr>
            <a:picLocks noChangeAspect="1"/>
          </p:cNvPicPr>
          <p:nvPr/>
        </p:nvPicPr>
        <p:blipFill rotWithShape="1">
          <a:blip r:embed="rId3">
            <a:extLst>
              <a:ext uri="{28A0092B-C50C-407E-A947-70E740481C1C}">
                <a14:useLocalDpi xmlns:a14="http://schemas.microsoft.com/office/drawing/2010/main" val="0"/>
              </a:ext>
            </a:extLst>
          </a:blip>
          <a:srcRect b="15826"/>
          <a:stretch/>
        </p:blipFill>
        <p:spPr>
          <a:xfrm>
            <a:off x="1097280" y="2500925"/>
            <a:ext cx="8046720" cy="4357076"/>
          </a:xfrm>
          <a:prstGeom prst="rect">
            <a:avLst/>
          </a:prstGeom>
        </p:spPr>
      </p:pic>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298706" y="257735"/>
            <a:ext cx="6879264" cy="1238250"/>
          </a:xfrm>
        </p:spPr>
        <p:txBody>
          <a:bodyPr>
            <a:normAutofit fontScale="90000"/>
          </a:bodyPr>
          <a:lstStyle/>
          <a:p>
            <a:r>
              <a:rPr lang="en-US" dirty="0">
                <a:solidFill>
                  <a:schemeClr val="tx2"/>
                </a:solidFill>
              </a:rPr>
              <a:t>Data is Representative of the Region</a:t>
            </a:r>
          </a:p>
        </p:txBody>
      </p:sp>
      <p:sp>
        <p:nvSpPr>
          <p:cNvPr id="9" name="TextBox 8">
            <a:extLst>
              <a:ext uri="{FF2B5EF4-FFF2-40B4-BE49-F238E27FC236}">
                <a16:creationId xmlns:a16="http://schemas.microsoft.com/office/drawing/2014/main" id="{5641CA25-75AA-491F-8785-89D26895F838}"/>
              </a:ext>
            </a:extLst>
          </p:cNvPr>
          <p:cNvSpPr txBox="1"/>
          <p:nvPr/>
        </p:nvSpPr>
        <p:spPr>
          <a:xfrm>
            <a:off x="1186543" y="2131593"/>
            <a:ext cx="7505174" cy="369332"/>
          </a:xfrm>
          <a:prstGeom prst="rect">
            <a:avLst/>
          </a:prstGeom>
          <a:solidFill>
            <a:schemeClr val="accent4"/>
          </a:solidFill>
        </p:spPr>
        <p:txBody>
          <a:bodyPr wrap="square" rtlCol="0" anchor="ctr">
            <a:spAutoFit/>
          </a:bodyPr>
          <a:lstStyle/>
          <a:p>
            <a:pPr algn="ctr"/>
            <a:r>
              <a:rPr lang="en-US" dirty="0">
                <a:solidFill>
                  <a:schemeClr val="bg1"/>
                </a:solidFill>
              </a:rPr>
              <a:t>Distributor Lamp Shipments, Floor Space, and Branches by State, 2020</a:t>
            </a:r>
          </a:p>
        </p:txBody>
      </p:sp>
      <p:sp>
        <p:nvSpPr>
          <p:cNvPr id="7" name="TextBox 6">
            <a:extLst>
              <a:ext uri="{FF2B5EF4-FFF2-40B4-BE49-F238E27FC236}">
                <a16:creationId xmlns:a16="http://schemas.microsoft.com/office/drawing/2014/main" id="{924E244A-8A8D-4E2B-9C67-D3B2B2A30CD2}"/>
              </a:ext>
            </a:extLst>
          </p:cNvPr>
          <p:cNvSpPr txBox="1"/>
          <p:nvPr/>
        </p:nvSpPr>
        <p:spPr>
          <a:xfrm>
            <a:off x="0" y="2131593"/>
            <a:ext cx="1186543" cy="369332"/>
          </a:xfrm>
          <a:prstGeom prst="rect">
            <a:avLst/>
          </a:prstGeom>
          <a:solidFill>
            <a:srgbClr val="6BE2EB"/>
          </a:solidFill>
        </p:spPr>
        <p:txBody>
          <a:bodyPr wrap="square" rtlCol="0" anchor="ctr">
            <a:spAutoFit/>
          </a:bodyPr>
          <a:lstStyle/>
          <a:p>
            <a:pPr algn="ctr"/>
            <a:endParaRPr lang="en-US" dirty="0">
              <a:solidFill>
                <a:schemeClr val="bg1"/>
              </a:solidFill>
            </a:endParaRPr>
          </a:p>
        </p:txBody>
      </p:sp>
      <p:cxnSp>
        <p:nvCxnSpPr>
          <p:cNvPr id="8" name="Straight Connector 7">
            <a:extLst>
              <a:ext uri="{FF2B5EF4-FFF2-40B4-BE49-F238E27FC236}">
                <a16:creationId xmlns:a16="http://schemas.microsoft.com/office/drawing/2014/main" id="{67784E4E-D472-48E1-B894-0F666205A7A0}"/>
              </a:ext>
            </a:extLst>
          </p:cNvPr>
          <p:cNvCxnSpPr>
            <a:cxnSpLocks/>
          </p:cNvCxnSpPr>
          <p:nvPr/>
        </p:nvCxnSpPr>
        <p:spPr>
          <a:xfrm>
            <a:off x="380559" y="1564809"/>
            <a:ext cx="3643954" cy="0"/>
          </a:xfrm>
          <a:prstGeom prst="line">
            <a:avLst/>
          </a:prstGeom>
          <a:ln w="38100">
            <a:solidFill>
              <a:schemeClr val="bg1"/>
            </a:solidFill>
            <a:prstDash val="solid"/>
          </a:ln>
        </p:spPr>
        <p:style>
          <a:lnRef idx="1">
            <a:schemeClr val="accent4"/>
          </a:lnRef>
          <a:fillRef idx="0">
            <a:schemeClr val="accent4"/>
          </a:fillRef>
          <a:effectRef idx="0">
            <a:schemeClr val="accent4"/>
          </a:effectRef>
          <a:fontRef idx="minor">
            <a:schemeClr val="tx1"/>
          </a:fontRef>
        </p:style>
      </p:cxnSp>
      <p:sp>
        <p:nvSpPr>
          <p:cNvPr id="10"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12</a:t>
            </a:fld>
            <a:endParaRPr lang="en-US" dirty="0"/>
          </a:p>
        </p:txBody>
      </p:sp>
    </p:spTree>
    <p:extLst>
      <p:ext uri="{BB962C8B-B14F-4D97-AF65-F5344CB8AC3E}">
        <p14:creationId xmlns:p14="http://schemas.microsoft.com/office/powerpoint/2010/main" val="57302436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2DDFC7A-A1EB-41DA-92A0-28A42020E209}"/>
              </a:ext>
            </a:extLst>
          </p:cNvPr>
          <p:cNvGrpSpPr/>
          <p:nvPr/>
        </p:nvGrpSpPr>
        <p:grpSpPr>
          <a:xfrm>
            <a:off x="396719" y="2423567"/>
            <a:ext cx="8350561" cy="4115346"/>
            <a:chOff x="432331" y="1854811"/>
            <a:chExt cx="8350561" cy="4115346"/>
          </a:xfrm>
        </p:grpSpPr>
        <p:pic>
          <p:nvPicPr>
            <p:cNvPr id="6" name="Graphic 5">
              <a:extLst>
                <a:ext uri="{FF2B5EF4-FFF2-40B4-BE49-F238E27FC236}">
                  <a16:creationId xmlns:a16="http://schemas.microsoft.com/office/drawing/2014/main" id="{130C7A56-D821-4620-BB15-CC63DAAD479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1462" y="2603942"/>
              <a:ext cx="5985884" cy="2617084"/>
            </a:xfrm>
            <a:prstGeom prst="rect">
              <a:avLst/>
            </a:prstGeom>
          </p:spPr>
        </p:pic>
        <p:sp>
          <p:nvSpPr>
            <p:cNvPr id="7" name="Oval 6">
              <a:extLst>
                <a:ext uri="{FF2B5EF4-FFF2-40B4-BE49-F238E27FC236}">
                  <a16:creationId xmlns:a16="http://schemas.microsoft.com/office/drawing/2014/main" id="{D134B33D-DC55-4BD5-BEF2-001D3E32C2F8}"/>
                </a:ext>
              </a:extLst>
            </p:cNvPr>
            <p:cNvSpPr/>
            <p:nvPr/>
          </p:nvSpPr>
          <p:spPr>
            <a:xfrm>
              <a:off x="5727176" y="2384626"/>
              <a:ext cx="3055716" cy="30557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Oval 7">
              <a:extLst>
                <a:ext uri="{FF2B5EF4-FFF2-40B4-BE49-F238E27FC236}">
                  <a16:creationId xmlns:a16="http://schemas.microsoft.com/office/drawing/2014/main" id="{99B0FBDE-48DD-4B1B-AD07-DDB27E0B4D5A}"/>
                </a:ext>
              </a:extLst>
            </p:cNvPr>
            <p:cNvSpPr/>
            <p:nvPr/>
          </p:nvSpPr>
          <p:spPr>
            <a:xfrm>
              <a:off x="3775466" y="1854811"/>
              <a:ext cx="1498262" cy="14982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Oval 8">
              <a:extLst>
                <a:ext uri="{FF2B5EF4-FFF2-40B4-BE49-F238E27FC236}">
                  <a16:creationId xmlns:a16="http://schemas.microsoft.com/office/drawing/2014/main" id="{45DBC896-5CA1-4E04-9E58-3D72DA2A4A79}"/>
                </a:ext>
              </a:extLst>
            </p:cNvPr>
            <p:cNvSpPr/>
            <p:nvPr/>
          </p:nvSpPr>
          <p:spPr>
            <a:xfrm>
              <a:off x="3775466" y="4471895"/>
              <a:ext cx="1498262" cy="149826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0" name="Group 9">
              <a:extLst>
                <a:ext uri="{FF2B5EF4-FFF2-40B4-BE49-F238E27FC236}">
                  <a16:creationId xmlns:a16="http://schemas.microsoft.com/office/drawing/2014/main" id="{12EBB45D-5AD6-427C-AB94-306ACCE5310A}"/>
                </a:ext>
              </a:extLst>
            </p:cNvPr>
            <p:cNvGrpSpPr/>
            <p:nvPr/>
          </p:nvGrpSpPr>
          <p:grpSpPr>
            <a:xfrm>
              <a:off x="3922617" y="4532855"/>
              <a:ext cx="1203960" cy="1061375"/>
              <a:chOff x="3737422" y="4532855"/>
              <a:chExt cx="1203960" cy="1061375"/>
            </a:xfrm>
          </p:grpSpPr>
          <p:sp>
            <p:nvSpPr>
              <p:cNvPr id="21" name="TextBox 20">
                <a:extLst>
                  <a:ext uri="{FF2B5EF4-FFF2-40B4-BE49-F238E27FC236}">
                    <a16:creationId xmlns:a16="http://schemas.microsoft.com/office/drawing/2014/main" id="{E4C48DAB-F8C5-490C-8061-C965AFE68DE2}"/>
                  </a:ext>
                </a:extLst>
              </p:cNvPr>
              <p:cNvSpPr txBox="1"/>
              <p:nvPr/>
            </p:nvSpPr>
            <p:spPr>
              <a:xfrm>
                <a:off x="3737422" y="5286453"/>
                <a:ext cx="1203960" cy="307777"/>
              </a:xfrm>
              <a:prstGeom prst="rect">
                <a:avLst/>
              </a:prstGeom>
              <a:noFill/>
            </p:spPr>
            <p:txBody>
              <a:bodyPr wrap="square" rtlCol="0">
                <a:spAutoFit/>
              </a:bodyPr>
              <a:lstStyle/>
              <a:p>
                <a:pPr algn="ctr"/>
                <a:r>
                  <a:rPr lang="en-US" sz="1400" b="1" dirty="0">
                    <a:solidFill>
                      <a:schemeClr val="bg1"/>
                    </a:solidFill>
                  </a:rPr>
                  <a:t>Direct Sales</a:t>
                </a:r>
              </a:p>
            </p:txBody>
          </p:sp>
          <p:grpSp>
            <p:nvGrpSpPr>
              <p:cNvPr id="22" name="Group 21">
                <a:extLst>
                  <a:ext uri="{FF2B5EF4-FFF2-40B4-BE49-F238E27FC236}">
                    <a16:creationId xmlns:a16="http://schemas.microsoft.com/office/drawing/2014/main" id="{567D4235-8A78-4A39-AF14-EC8099BC6137}"/>
                  </a:ext>
                </a:extLst>
              </p:cNvPr>
              <p:cNvGrpSpPr/>
              <p:nvPr/>
            </p:nvGrpSpPr>
            <p:grpSpPr>
              <a:xfrm>
                <a:off x="3983686" y="4532855"/>
                <a:ext cx="733751" cy="742559"/>
                <a:chOff x="3983686" y="4532855"/>
                <a:chExt cx="733751" cy="742559"/>
              </a:xfrm>
            </p:grpSpPr>
            <p:pic>
              <p:nvPicPr>
                <p:cNvPr id="23" name="Graphic 22" descr="Factory with solid fill">
                  <a:extLst>
                    <a:ext uri="{FF2B5EF4-FFF2-40B4-BE49-F238E27FC236}">
                      <a16:creationId xmlns:a16="http://schemas.microsoft.com/office/drawing/2014/main" id="{6C9ECBA7-B1C3-48CE-A2D9-E9755295350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p:blipFill>
              <p:spPr>
                <a:xfrm>
                  <a:off x="3983686" y="4532855"/>
                  <a:ext cx="731520" cy="731520"/>
                </a:xfrm>
                <a:prstGeom prst="rect">
                  <a:avLst/>
                </a:prstGeom>
              </p:spPr>
            </p:pic>
            <p:pic>
              <p:nvPicPr>
                <p:cNvPr id="24" name="Graphic 23" descr="Factory outline">
                  <a:extLst>
                    <a:ext uri="{FF2B5EF4-FFF2-40B4-BE49-F238E27FC236}">
                      <a16:creationId xmlns:a16="http://schemas.microsoft.com/office/drawing/2014/main" id="{D3C062CC-E421-47C8-B322-68F2587E411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985917" y="4543894"/>
                  <a:ext cx="731520" cy="731520"/>
                </a:xfrm>
                <a:prstGeom prst="rect">
                  <a:avLst/>
                </a:prstGeom>
              </p:spPr>
            </p:pic>
          </p:grpSp>
        </p:grpSp>
        <p:grpSp>
          <p:nvGrpSpPr>
            <p:cNvPr id="11" name="Group 10">
              <a:extLst>
                <a:ext uri="{FF2B5EF4-FFF2-40B4-BE49-F238E27FC236}">
                  <a16:creationId xmlns:a16="http://schemas.microsoft.com/office/drawing/2014/main" id="{59D03BDB-5389-4428-8692-897470271E33}"/>
                </a:ext>
              </a:extLst>
            </p:cNvPr>
            <p:cNvGrpSpPr/>
            <p:nvPr/>
          </p:nvGrpSpPr>
          <p:grpSpPr>
            <a:xfrm>
              <a:off x="6599714" y="3084284"/>
              <a:ext cx="1493520" cy="1283732"/>
              <a:chOff x="6414519" y="3084284"/>
              <a:chExt cx="1493520" cy="1283732"/>
            </a:xfrm>
          </p:grpSpPr>
          <p:grpSp>
            <p:nvGrpSpPr>
              <p:cNvPr id="17" name="Group 16">
                <a:extLst>
                  <a:ext uri="{FF2B5EF4-FFF2-40B4-BE49-F238E27FC236}">
                    <a16:creationId xmlns:a16="http://schemas.microsoft.com/office/drawing/2014/main" id="{7FCB1301-5DDD-41F3-9B83-916EED9F8501}"/>
                  </a:ext>
                </a:extLst>
              </p:cNvPr>
              <p:cNvGrpSpPr/>
              <p:nvPr/>
            </p:nvGrpSpPr>
            <p:grpSpPr>
              <a:xfrm>
                <a:off x="6414519" y="3084284"/>
                <a:ext cx="1493520" cy="1283732"/>
                <a:chOff x="6323079" y="2971800"/>
                <a:chExt cx="1493520" cy="1283732"/>
              </a:xfrm>
            </p:grpSpPr>
            <p:pic>
              <p:nvPicPr>
                <p:cNvPr id="19" name="Graphic 18" descr="Truck with solid fill">
                  <a:extLst>
                    <a:ext uri="{FF2B5EF4-FFF2-40B4-BE49-F238E27FC236}">
                      <a16:creationId xmlns:a16="http://schemas.microsoft.com/office/drawing/2014/main" id="{5F3F62E1-EDD0-413F-8596-BF4EB0136E0D}"/>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612639" y="2971800"/>
                  <a:ext cx="914400" cy="914400"/>
                </a:xfrm>
                <a:prstGeom prst="rect">
                  <a:avLst/>
                </a:prstGeom>
              </p:spPr>
            </p:pic>
            <p:sp>
              <p:nvSpPr>
                <p:cNvPr id="20" name="TextBox 19">
                  <a:extLst>
                    <a:ext uri="{FF2B5EF4-FFF2-40B4-BE49-F238E27FC236}">
                      <a16:creationId xmlns:a16="http://schemas.microsoft.com/office/drawing/2014/main" id="{2D9A5C82-6391-4D25-9BA6-49D9169B894A}"/>
                    </a:ext>
                  </a:extLst>
                </p:cNvPr>
                <p:cNvSpPr txBox="1"/>
                <p:nvPr/>
              </p:nvSpPr>
              <p:spPr>
                <a:xfrm>
                  <a:off x="6323079" y="3886200"/>
                  <a:ext cx="1493520" cy="369332"/>
                </a:xfrm>
                <a:prstGeom prst="rect">
                  <a:avLst/>
                </a:prstGeom>
                <a:noFill/>
              </p:spPr>
              <p:txBody>
                <a:bodyPr wrap="square" rtlCol="0">
                  <a:spAutoFit/>
                </a:bodyPr>
                <a:lstStyle/>
                <a:p>
                  <a:pPr algn="ctr"/>
                  <a:r>
                    <a:rPr lang="en-US" b="1" dirty="0">
                      <a:solidFill>
                        <a:schemeClr val="bg1"/>
                      </a:solidFill>
                    </a:rPr>
                    <a:t>Distribution</a:t>
                  </a:r>
                </a:p>
              </p:txBody>
            </p:sp>
          </p:grpSp>
          <p:pic>
            <p:nvPicPr>
              <p:cNvPr id="18" name="Graphic 17" descr="Truck outline">
                <a:extLst>
                  <a:ext uri="{FF2B5EF4-FFF2-40B4-BE49-F238E27FC236}">
                    <a16:creationId xmlns:a16="http://schemas.microsoft.com/office/drawing/2014/main" id="{A54202D4-6604-4883-9DB6-0E4F307836E4}"/>
                  </a:ext>
                </a:extLst>
              </p:cNvPr>
              <p:cNvPicPr>
                <a:picLocks/>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688839" y="3084284"/>
                <a:ext cx="950976" cy="914400"/>
              </a:xfrm>
              <a:prstGeom prst="rect">
                <a:avLst/>
              </a:prstGeom>
            </p:spPr>
          </p:pic>
        </p:grpSp>
        <p:sp>
          <p:nvSpPr>
            <p:cNvPr id="12" name="TextBox 11">
              <a:extLst>
                <a:ext uri="{FF2B5EF4-FFF2-40B4-BE49-F238E27FC236}">
                  <a16:creationId xmlns:a16="http://schemas.microsoft.com/office/drawing/2014/main" id="{DD14DA64-9E30-47E9-920F-FBCB0E008BD0}"/>
                </a:ext>
              </a:extLst>
            </p:cNvPr>
            <p:cNvSpPr txBox="1"/>
            <p:nvPr/>
          </p:nvSpPr>
          <p:spPr>
            <a:xfrm>
              <a:off x="3930732" y="2679131"/>
              <a:ext cx="1203960" cy="276999"/>
            </a:xfrm>
            <a:prstGeom prst="rect">
              <a:avLst/>
            </a:prstGeom>
            <a:noFill/>
          </p:spPr>
          <p:txBody>
            <a:bodyPr wrap="square" rtlCol="0">
              <a:spAutoFit/>
            </a:bodyPr>
            <a:lstStyle/>
            <a:p>
              <a:pPr algn="ctr"/>
              <a:r>
                <a:rPr lang="en-US" sz="1200" b="1" dirty="0">
                  <a:solidFill>
                    <a:schemeClr val="bg1"/>
                  </a:solidFill>
                </a:rPr>
                <a:t>Online/Retail</a:t>
              </a:r>
            </a:p>
          </p:txBody>
        </p:sp>
        <p:pic>
          <p:nvPicPr>
            <p:cNvPr id="13" name="Graphic 12" descr="Monitor with solid fill">
              <a:extLst>
                <a:ext uri="{FF2B5EF4-FFF2-40B4-BE49-F238E27FC236}">
                  <a16:creationId xmlns:a16="http://schemas.microsoft.com/office/drawing/2014/main" id="{DD08EA66-B8E5-473C-B9CD-71AA30079BF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158837" y="1947433"/>
              <a:ext cx="731520" cy="731520"/>
            </a:xfrm>
            <a:prstGeom prst="rect">
              <a:avLst/>
            </a:prstGeom>
          </p:spPr>
        </p:pic>
        <p:pic>
          <p:nvPicPr>
            <p:cNvPr id="14" name="Graphic 13" descr="Monitor outline">
              <a:extLst>
                <a:ext uri="{FF2B5EF4-FFF2-40B4-BE49-F238E27FC236}">
                  <a16:creationId xmlns:a16="http://schemas.microsoft.com/office/drawing/2014/main" id="{CF862236-1179-4944-B067-E608632A9F2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4160856" y="1936394"/>
              <a:ext cx="731520" cy="731520"/>
            </a:xfrm>
            <a:prstGeom prst="rect">
              <a:avLst/>
            </a:prstGeom>
          </p:spPr>
        </p:pic>
        <p:pic>
          <p:nvPicPr>
            <p:cNvPr id="15" name="Graphic 14" descr="Cursor with solid fill">
              <a:extLst>
                <a:ext uri="{FF2B5EF4-FFF2-40B4-BE49-F238E27FC236}">
                  <a16:creationId xmlns:a16="http://schemas.microsoft.com/office/drawing/2014/main" id="{22E1CF30-334F-4E9A-8627-56FB27D04B7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4387437" y="2127634"/>
              <a:ext cx="274320" cy="274320"/>
            </a:xfrm>
            <a:prstGeom prst="rect">
              <a:avLst/>
            </a:prstGeom>
          </p:spPr>
        </p:pic>
        <p:sp>
          <p:nvSpPr>
            <p:cNvPr id="16" name="Oval 15">
              <a:extLst>
                <a:ext uri="{FF2B5EF4-FFF2-40B4-BE49-F238E27FC236}">
                  <a16:creationId xmlns:a16="http://schemas.microsoft.com/office/drawing/2014/main" id="{2FB6F259-DC9F-4182-863A-E1D3A0D221DD}"/>
                </a:ext>
              </a:extLst>
            </p:cNvPr>
            <p:cNvSpPr/>
            <p:nvPr/>
          </p:nvSpPr>
          <p:spPr>
            <a:xfrm>
              <a:off x="432331" y="3163353"/>
              <a:ext cx="1498262" cy="149826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Lighting sales</a:t>
              </a:r>
            </a:p>
          </p:txBody>
        </p:sp>
      </p:grpSp>
      <p:sp>
        <p:nvSpPr>
          <p:cNvPr id="25" name="Title 1">
            <a:extLst>
              <a:ext uri="{FF2B5EF4-FFF2-40B4-BE49-F238E27FC236}">
                <a16:creationId xmlns:a16="http://schemas.microsoft.com/office/drawing/2014/main" id="{98E161C9-D8AF-42E7-A576-7B22CB897C1F}"/>
              </a:ext>
            </a:extLst>
          </p:cNvPr>
          <p:cNvSpPr txBox="1">
            <a:spLocks/>
          </p:cNvSpPr>
          <p:nvPr/>
        </p:nvSpPr>
        <p:spPr>
          <a:xfrm>
            <a:off x="278086" y="90508"/>
            <a:ext cx="8408713" cy="1327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pPr>
              <a:lnSpc>
                <a:spcPts val="4400"/>
              </a:lnSpc>
            </a:pPr>
            <a:r>
              <a:rPr lang="en-US" sz="4000" dirty="0">
                <a:solidFill>
                  <a:schemeClr val="tx2"/>
                </a:solidFill>
              </a:rPr>
              <a:t>Collected sales only represent the distribution sales channel</a:t>
            </a:r>
          </a:p>
        </p:txBody>
      </p:sp>
      <p:cxnSp>
        <p:nvCxnSpPr>
          <p:cNvPr id="26" name="Straight Connector 25">
            <a:extLst>
              <a:ext uri="{FF2B5EF4-FFF2-40B4-BE49-F238E27FC236}">
                <a16:creationId xmlns:a16="http://schemas.microsoft.com/office/drawing/2014/main" id="{3F1F232B-8582-4482-9573-B1B279A64EF0}"/>
              </a:ext>
            </a:extLst>
          </p:cNvPr>
          <p:cNvCxnSpPr>
            <a:cxnSpLocks/>
          </p:cNvCxnSpPr>
          <p:nvPr/>
        </p:nvCxnSpPr>
        <p:spPr>
          <a:xfrm>
            <a:off x="380559" y="1564809"/>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27"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13</a:t>
            </a:fld>
            <a:endParaRPr lang="en-US" dirty="0"/>
          </a:p>
        </p:txBody>
      </p:sp>
    </p:spTree>
    <p:extLst>
      <p:ext uri="{BB962C8B-B14F-4D97-AF65-F5344CB8AC3E}">
        <p14:creationId xmlns:p14="http://schemas.microsoft.com/office/powerpoint/2010/main" val="417240372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0862A-B04B-4E51-B096-BE725DCDBE77}"/>
              </a:ext>
            </a:extLst>
          </p:cNvPr>
          <p:cNvSpPr>
            <a:spLocks noGrp="1"/>
          </p:cNvSpPr>
          <p:nvPr>
            <p:ph type="sldNum" sz="quarter" idx="12"/>
          </p:nvPr>
        </p:nvSpPr>
        <p:spPr/>
        <p:txBody>
          <a:bodyPr/>
          <a:lstStyle/>
          <a:p>
            <a:fld id="{41C644E9-0293-45DE-AABA-2E18EB19508A}" type="slidenum">
              <a:rPr lang="en-US" smtClean="0"/>
              <a:t>14</a:t>
            </a:fld>
            <a:endParaRPr lang="en-US" dirty="0"/>
          </a:p>
        </p:txBody>
      </p:sp>
      <p:sp>
        <p:nvSpPr>
          <p:cNvPr id="5" name="Title 4">
            <a:extLst>
              <a:ext uri="{FF2B5EF4-FFF2-40B4-BE49-F238E27FC236}">
                <a16:creationId xmlns:a16="http://schemas.microsoft.com/office/drawing/2014/main" id="{F1E2F5A5-83FF-49C6-B8E9-457DE9E260F8}"/>
              </a:ext>
            </a:extLst>
          </p:cNvPr>
          <p:cNvSpPr>
            <a:spLocks noGrp="1"/>
          </p:cNvSpPr>
          <p:nvPr>
            <p:ph type="title"/>
          </p:nvPr>
        </p:nvSpPr>
        <p:spPr>
          <a:xfrm>
            <a:off x="386081" y="2095018"/>
            <a:ext cx="4185920" cy="2468183"/>
          </a:xfrm>
        </p:spPr>
        <p:txBody>
          <a:bodyPr anchor="ctr">
            <a:noAutofit/>
          </a:bodyPr>
          <a:lstStyle/>
          <a:p>
            <a:r>
              <a:rPr lang="en-US" sz="4800" dirty="0">
                <a:solidFill>
                  <a:schemeClr val="accent6"/>
                </a:solidFill>
              </a:rPr>
              <a:t>2020 Sales Trends</a:t>
            </a:r>
          </a:p>
        </p:txBody>
      </p:sp>
      <p:pic>
        <p:nvPicPr>
          <p:cNvPr id="6" name="Picture 5">
            <a:extLst>
              <a:ext uri="{FF2B5EF4-FFF2-40B4-BE49-F238E27FC236}">
                <a16:creationId xmlns:a16="http://schemas.microsoft.com/office/drawing/2014/main" id="{D27CCD80-2638-4D03-8B88-81A209164FF8}"/>
              </a:ext>
            </a:extLst>
          </p:cNvPr>
          <p:cNvPicPr>
            <a:picLocks noChangeAspect="1"/>
          </p:cNvPicPr>
          <p:nvPr/>
        </p:nvPicPr>
        <p:blipFill>
          <a:blip r:embed="rId3">
            <a:extLst>
              <a:ext uri="{28A0092B-C50C-407E-A947-70E740481C1C}">
                <a14:useLocalDpi xmlns:a14="http://schemas.microsoft.com/office/drawing/2010/main" val="0"/>
              </a:ext>
            </a:extLst>
          </a:blip>
          <a:srcRect l="31840" r="31840"/>
          <a:stretch/>
        </p:blipFill>
        <p:spPr>
          <a:xfrm>
            <a:off x="5410198" y="0"/>
            <a:ext cx="3733801" cy="6858000"/>
          </a:xfrm>
          <a:prstGeom prst="rect">
            <a:avLst/>
          </a:prstGeom>
        </p:spPr>
      </p:pic>
      <p:sp>
        <p:nvSpPr>
          <p:cNvPr id="3" name="Rectangle 2">
            <a:extLst>
              <a:ext uri="{FF2B5EF4-FFF2-40B4-BE49-F238E27FC236}">
                <a16:creationId xmlns:a16="http://schemas.microsoft.com/office/drawing/2014/main" id="{B6132192-9AFF-40C8-9C13-A7D63BFD5772}"/>
              </a:ext>
            </a:extLst>
          </p:cNvPr>
          <p:cNvSpPr/>
          <p:nvPr/>
        </p:nvSpPr>
        <p:spPr>
          <a:xfrm>
            <a:off x="4998720" y="0"/>
            <a:ext cx="411478"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12907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54879" y="185578"/>
            <a:ext cx="7604437" cy="1238250"/>
          </a:xfrm>
        </p:spPr>
        <p:txBody>
          <a:bodyPr>
            <a:normAutofit/>
          </a:bodyPr>
          <a:lstStyle/>
          <a:p>
            <a:r>
              <a:rPr lang="en-US" sz="4000" dirty="0">
                <a:solidFill>
                  <a:schemeClr val="tx2"/>
                </a:solidFill>
              </a:rPr>
              <a:t>LEDs Continue Gaining Market Share</a:t>
            </a:r>
          </a:p>
        </p:txBody>
      </p:sp>
      <p:sp>
        <p:nvSpPr>
          <p:cNvPr id="9" name="TextBox 8">
            <a:extLst>
              <a:ext uri="{FF2B5EF4-FFF2-40B4-BE49-F238E27FC236}">
                <a16:creationId xmlns:a16="http://schemas.microsoft.com/office/drawing/2014/main" id="{6CD42AA0-CC50-41D9-BFC1-077D4789EF60}"/>
              </a:ext>
            </a:extLst>
          </p:cNvPr>
          <p:cNvSpPr txBox="1"/>
          <p:nvPr/>
        </p:nvSpPr>
        <p:spPr>
          <a:xfrm>
            <a:off x="1186543" y="1901820"/>
            <a:ext cx="5821680" cy="369332"/>
          </a:xfrm>
          <a:prstGeom prst="rect">
            <a:avLst/>
          </a:prstGeom>
          <a:solidFill>
            <a:schemeClr val="accent4"/>
          </a:solidFill>
        </p:spPr>
        <p:txBody>
          <a:bodyPr wrap="square" rtlCol="0" anchor="ctr">
            <a:spAutoFit/>
          </a:bodyPr>
          <a:lstStyle/>
          <a:p>
            <a:pPr algn="ctr"/>
            <a:r>
              <a:rPr lang="en-US" dirty="0">
                <a:solidFill>
                  <a:schemeClr val="bg1"/>
                </a:solidFill>
              </a:rPr>
              <a:t>Percent of Unit Sales by Technology Type, 2016–2020</a:t>
            </a:r>
          </a:p>
        </p:txBody>
      </p:sp>
      <p:pic>
        <p:nvPicPr>
          <p:cNvPr id="5" name="Graphic 4">
            <a:extLst>
              <a:ext uri="{FF2B5EF4-FFF2-40B4-BE49-F238E27FC236}">
                <a16:creationId xmlns:a16="http://schemas.microsoft.com/office/drawing/2014/main" id="{B2F3A263-F0FC-4353-8F28-103CF2D45A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8575" y="2749144"/>
            <a:ext cx="8326849" cy="3470911"/>
          </a:xfrm>
          <a:prstGeom prst="rect">
            <a:avLst/>
          </a:prstGeom>
        </p:spPr>
      </p:pic>
      <p:cxnSp>
        <p:nvCxnSpPr>
          <p:cNvPr id="6" name="Straight Connector 5">
            <a:extLst>
              <a:ext uri="{FF2B5EF4-FFF2-40B4-BE49-F238E27FC236}">
                <a16:creationId xmlns:a16="http://schemas.microsoft.com/office/drawing/2014/main" id="{1271CF8F-5118-4468-9B66-D5349FE41D12}"/>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A4D3B7B4-DC49-4F5C-AD14-570CB3B65F24}"/>
              </a:ext>
            </a:extLst>
          </p:cNvPr>
          <p:cNvSpPr txBox="1"/>
          <p:nvPr/>
        </p:nvSpPr>
        <p:spPr>
          <a:xfrm>
            <a:off x="0" y="1901820"/>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sp>
        <p:nvSpPr>
          <p:cNvPr id="8"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15</a:t>
            </a:fld>
            <a:endParaRPr lang="en-US" dirty="0"/>
          </a:p>
        </p:txBody>
      </p:sp>
    </p:spTree>
    <p:extLst>
      <p:ext uri="{BB962C8B-B14F-4D97-AF65-F5344CB8AC3E}">
        <p14:creationId xmlns:p14="http://schemas.microsoft.com/office/powerpoint/2010/main" val="1467097084"/>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54878" y="186405"/>
            <a:ext cx="7536621" cy="1238250"/>
          </a:xfrm>
        </p:spPr>
        <p:txBody>
          <a:bodyPr>
            <a:normAutofit fontScale="90000"/>
          </a:bodyPr>
          <a:lstStyle/>
          <a:p>
            <a:r>
              <a:rPr lang="en-US" dirty="0">
                <a:solidFill>
                  <a:schemeClr val="tx2"/>
                </a:solidFill>
              </a:rPr>
              <a:t>Sales Mix Varies by Distributor Business Model</a:t>
            </a:r>
          </a:p>
        </p:txBody>
      </p:sp>
      <p:sp>
        <p:nvSpPr>
          <p:cNvPr id="8" name="TextBox 7">
            <a:extLst>
              <a:ext uri="{FF2B5EF4-FFF2-40B4-BE49-F238E27FC236}">
                <a16:creationId xmlns:a16="http://schemas.microsoft.com/office/drawing/2014/main" id="{70F041DC-C162-4A90-99B6-3CDE1D48E86F}"/>
              </a:ext>
            </a:extLst>
          </p:cNvPr>
          <p:cNvSpPr txBox="1"/>
          <p:nvPr/>
        </p:nvSpPr>
        <p:spPr>
          <a:xfrm>
            <a:off x="1186543" y="1901820"/>
            <a:ext cx="7289290" cy="369332"/>
          </a:xfrm>
          <a:prstGeom prst="rect">
            <a:avLst/>
          </a:prstGeom>
          <a:solidFill>
            <a:schemeClr val="accent4"/>
          </a:solidFill>
        </p:spPr>
        <p:txBody>
          <a:bodyPr wrap="square" rtlCol="0" anchor="ctr">
            <a:spAutoFit/>
          </a:bodyPr>
          <a:lstStyle/>
          <a:p>
            <a:pPr algn="ctr"/>
            <a:r>
              <a:rPr lang="en-US" dirty="0">
                <a:solidFill>
                  <a:schemeClr val="bg1"/>
                </a:solidFill>
              </a:rPr>
              <a:t>Percent Unit Sales by Tech Type Across Business Models, 2016–2020</a:t>
            </a:r>
          </a:p>
        </p:txBody>
      </p:sp>
      <p:pic>
        <p:nvPicPr>
          <p:cNvPr id="10" name="Graphic 9">
            <a:extLst>
              <a:ext uri="{FF2B5EF4-FFF2-40B4-BE49-F238E27FC236}">
                <a16:creationId xmlns:a16="http://schemas.microsoft.com/office/drawing/2014/main" id="{21318CA2-7E69-460C-A9BE-49B03FE0FE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0294" y="3225482"/>
            <a:ext cx="7963412" cy="3002598"/>
          </a:xfrm>
          <a:prstGeom prst="rect">
            <a:avLst/>
          </a:prstGeom>
        </p:spPr>
      </p:pic>
      <p:sp>
        <p:nvSpPr>
          <p:cNvPr id="11" name="Rectangle 10">
            <a:extLst>
              <a:ext uri="{FF2B5EF4-FFF2-40B4-BE49-F238E27FC236}">
                <a16:creationId xmlns:a16="http://schemas.microsoft.com/office/drawing/2014/main" id="{B3314710-9A46-49E0-B03F-A61C84FB3C70}"/>
              </a:ext>
            </a:extLst>
          </p:cNvPr>
          <p:cNvSpPr/>
          <p:nvPr/>
        </p:nvSpPr>
        <p:spPr>
          <a:xfrm>
            <a:off x="1137920" y="2915920"/>
            <a:ext cx="193040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2"/>
                </a:solidFill>
              </a:rPr>
              <a:t>Full Line</a:t>
            </a:r>
          </a:p>
        </p:txBody>
      </p:sp>
      <p:sp>
        <p:nvSpPr>
          <p:cNvPr id="12" name="Rectangle 11">
            <a:extLst>
              <a:ext uri="{FF2B5EF4-FFF2-40B4-BE49-F238E27FC236}">
                <a16:creationId xmlns:a16="http://schemas.microsoft.com/office/drawing/2014/main" id="{62C1DCC3-DD78-45EF-8A21-6E927B024C1A}"/>
              </a:ext>
            </a:extLst>
          </p:cNvPr>
          <p:cNvSpPr/>
          <p:nvPr/>
        </p:nvSpPr>
        <p:spPr>
          <a:xfrm>
            <a:off x="3840480" y="2915920"/>
            <a:ext cx="193040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2"/>
                </a:solidFill>
              </a:rPr>
              <a:t>MRO and Online</a:t>
            </a:r>
          </a:p>
        </p:txBody>
      </p:sp>
      <p:sp>
        <p:nvSpPr>
          <p:cNvPr id="13" name="Rectangle 12">
            <a:extLst>
              <a:ext uri="{FF2B5EF4-FFF2-40B4-BE49-F238E27FC236}">
                <a16:creationId xmlns:a16="http://schemas.microsoft.com/office/drawing/2014/main" id="{75715652-F085-4C71-A839-1CD18BFD1D6A}"/>
              </a:ext>
            </a:extLst>
          </p:cNvPr>
          <p:cNvSpPr/>
          <p:nvPr/>
        </p:nvSpPr>
        <p:spPr>
          <a:xfrm>
            <a:off x="6471920" y="2915920"/>
            <a:ext cx="218440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2"/>
                </a:solidFill>
              </a:rPr>
              <a:t>Lighting Consulting</a:t>
            </a:r>
          </a:p>
        </p:txBody>
      </p:sp>
      <p:grpSp>
        <p:nvGrpSpPr>
          <p:cNvPr id="30" name="Group 29">
            <a:extLst>
              <a:ext uri="{FF2B5EF4-FFF2-40B4-BE49-F238E27FC236}">
                <a16:creationId xmlns:a16="http://schemas.microsoft.com/office/drawing/2014/main" id="{8519CEEA-93FD-4F93-B0A0-746931C57573}"/>
              </a:ext>
            </a:extLst>
          </p:cNvPr>
          <p:cNvGrpSpPr/>
          <p:nvPr/>
        </p:nvGrpSpPr>
        <p:grpSpPr>
          <a:xfrm>
            <a:off x="1031750" y="6431280"/>
            <a:ext cx="726440" cy="261610"/>
            <a:chOff x="162560" y="6360160"/>
            <a:chExt cx="726440" cy="261610"/>
          </a:xfrm>
        </p:grpSpPr>
        <p:sp>
          <p:nvSpPr>
            <p:cNvPr id="14" name="Rectangle 13">
              <a:extLst>
                <a:ext uri="{FF2B5EF4-FFF2-40B4-BE49-F238E27FC236}">
                  <a16:creationId xmlns:a16="http://schemas.microsoft.com/office/drawing/2014/main" id="{C7D93A14-D5E4-452D-9BEE-7DC434FE08C4}"/>
                </a:ext>
              </a:extLst>
            </p:cNvPr>
            <p:cNvSpPr/>
            <p:nvPr/>
          </p:nvSpPr>
          <p:spPr>
            <a:xfrm>
              <a:off x="162560" y="6394445"/>
              <a:ext cx="193040" cy="193040"/>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2BF36DF-50EE-4610-82EF-6037F758FEEF}"/>
                </a:ext>
              </a:extLst>
            </p:cNvPr>
            <p:cNvSpPr txBox="1"/>
            <p:nvPr/>
          </p:nvSpPr>
          <p:spPr>
            <a:xfrm>
              <a:off x="355600" y="6360160"/>
              <a:ext cx="533400" cy="261610"/>
            </a:xfrm>
            <a:prstGeom prst="rect">
              <a:avLst/>
            </a:prstGeom>
            <a:noFill/>
          </p:spPr>
          <p:txBody>
            <a:bodyPr wrap="square" rtlCol="0">
              <a:spAutoFit/>
            </a:bodyPr>
            <a:lstStyle/>
            <a:p>
              <a:r>
                <a:rPr lang="en-US" sz="1100" dirty="0">
                  <a:solidFill>
                    <a:schemeClr val="tx2"/>
                  </a:solidFill>
                </a:rPr>
                <a:t>LED</a:t>
              </a:r>
            </a:p>
          </p:txBody>
        </p:sp>
      </p:grpSp>
      <p:grpSp>
        <p:nvGrpSpPr>
          <p:cNvPr id="31" name="Group 30">
            <a:extLst>
              <a:ext uri="{FF2B5EF4-FFF2-40B4-BE49-F238E27FC236}">
                <a16:creationId xmlns:a16="http://schemas.microsoft.com/office/drawing/2014/main" id="{E5BBCD61-DC47-47C1-A740-9A51909F9995}"/>
              </a:ext>
            </a:extLst>
          </p:cNvPr>
          <p:cNvGrpSpPr/>
          <p:nvPr/>
        </p:nvGrpSpPr>
        <p:grpSpPr>
          <a:xfrm>
            <a:off x="1854710" y="6431280"/>
            <a:ext cx="726440" cy="261610"/>
            <a:chOff x="985520" y="6360160"/>
            <a:chExt cx="726440" cy="261610"/>
          </a:xfrm>
        </p:grpSpPr>
        <p:sp>
          <p:nvSpPr>
            <p:cNvPr id="15" name="Rectangle 14">
              <a:extLst>
                <a:ext uri="{FF2B5EF4-FFF2-40B4-BE49-F238E27FC236}">
                  <a16:creationId xmlns:a16="http://schemas.microsoft.com/office/drawing/2014/main" id="{84D29685-8404-4F0D-B8EE-4B5737A2FE78}"/>
                </a:ext>
              </a:extLst>
            </p:cNvPr>
            <p:cNvSpPr/>
            <p:nvPr/>
          </p:nvSpPr>
          <p:spPr>
            <a:xfrm>
              <a:off x="985520" y="6394445"/>
              <a:ext cx="193040" cy="193040"/>
            </a:xfrm>
            <a:prstGeom prst="rect">
              <a:avLst/>
            </a:prstGeom>
            <a:solidFill>
              <a:srgbClr val="556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79F55CC-FA2C-4540-9D7A-6DB608911AA0}"/>
                </a:ext>
              </a:extLst>
            </p:cNvPr>
            <p:cNvSpPr txBox="1"/>
            <p:nvPr/>
          </p:nvSpPr>
          <p:spPr>
            <a:xfrm>
              <a:off x="1178560" y="6360160"/>
              <a:ext cx="533400" cy="261610"/>
            </a:xfrm>
            <a:prstGeom prst="rect">
              <a:avLst/>
            </a:prstGeom>
            <a:noFill/>
          </p:spPr>
          <p:txBody>
            <a:bodyPr wrap="square" rtlCol="0">
              <a:spAutoFit/>
            </a:bodyPr>
            <a:lstStyle/>
            <a:p>
              <a:r>
                <a:rPr lang="en-US" sz="1100" dirty="0">
                  <a:solidFill>
                    <a:schemeClr val="tx2"/>
                  </a:solidFill>
                </a:rPr>
                <a:t>HID</a:t>
              </a:r>
            </a:p>
          </p:txBody>
        </p:sp>
      </p:grpSp>
      <p:grpSp>
        <p:nvGrpSpPr>
          <p:cNvPr id="32" name="Group 31">
            <a:extLst>
              <a:ext uri="{FF2B5EF4-FFF2-40B4-BE49-F238E27FC236}">
                <a16:creationId xmlns:a16="http://schemas.microsoft.com/office/drawing/2014/main" id="{B1D0FE61-5D4F-4229-A427-35D9AC852AF7}"/>
              </a:ext>
            </a:extLst>
          </p:cNvPr>
          <p:cNvGrpSpPr/>
          <p:nvPr/>
        </p:nvGrpSpPr>
        <p:grpSpPr>
          <a:xfrm>
            <a:off x="2588770" y="6431280"/>
            <a:ext cx="1560830" cy="261610"/>
            <a:chOff x="1719580" y="6360160"/>
            <a:chExt cx="1560830" cy="261610"/>
          </a:xfrm>
        </p:grpSpPr>
        <p:sp>
          <p:nvSpPr>
            <p:cNvPr id="18" name="Rectangle 17">
              <a:extLst>
                <a:ext uri="{FF2B5EF4-FFF2-40B4-BE49-F238E27FC236}">
                  <a16:creationId xmlns:a16="http://schemas.microsoft.com/office/drawing/2014/main" id="{A6F27C84-1AA8-48C7-8433-E591B2A410E7}"/>
                </a:ext>
              </a:extLst>
            </p:cNvPr>
            <p:cNvSpPr/>
            <p:nvPr/>
          </p:nvSpPr>
          <p:spPr>
            <a:xfrm>
              <a:off x="1719580" y="6394445"/>
              <a:ext cx="193040" cy="193040"/>
            </a:xfrm>
            <a:prstGeom prst="rect">
              <a:avLst/>
            </a:prstGeom>
            <a:solidFill>
              <a:srgbClr val="2DB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4F9A4B8-C78C-4B03-A3F0-1C7D0A38AE88}"/>
                </a:ext>
              </a:extLst>
            </p:cNvPr>
            <p:cNvSpPr txBox="1"/>
            <p:nvPr/>
          </p:nvSpPr>
          <p:spPr>
            <a:xfrm>
              <a:off x="1912620" y="6360160"/>
              <a:ext cx="1367790" cy="261610"/>
            </a:xfrm>
            <a:prstGeom prst="rect">
              <a:avLst/>
            </a:prstGeom>
            <a:noFill/>
          </p:spPr>
          <p:txBody>
            <a:bodyPr wrap="square" rtlCol="0">
              <a:spAutoFit/>
            </a:bodyPr>
            <a:lstStyle/>
            <a:p>
              <a:r>
                <a:rPr lang="en-US" sz="1100" dirty="0">
                  <a:solidFill>
                    <a:schemeClr val="tx2"/>
                  </a:solidFill>
                </a:rPr>
                <a:t>Linear Fluorescent</a:t>
              </a:r>
            </a:p>
          </p:txBody>
        </p:sp>
      </p:grpSp>
      <p:grpSp>
        <p:nvGrpSpPr>
          <p:cNvPr id="33" name="Group 32">
            <a:extLst>
              <a:ext uri="{FF2B5EF4-FFF2-40B4-BE49-F238E27FC236}">
                <a16:creationId xmlns:a16="http://schemas.microsoft.com/office/drawing/2014/main" id="{518F13FA-6260-423E-B3D8-D52785D4D5F1}"/>
              </a:ext>
            </a:extLst>
          </p:cNvPr>
          <p:cNvGrpSpPr/>
          <p:nvPr/>
        </p:nvGrpSpPr>
        <p:grpSpPr>
          <a:xfrm>
            <a:off x="4275584" y="6431280"/>
            <a:ext cx="1241806" cy="261610"/>
            <a:chOff x="3406394" y="6360160"/>
            <a:chExt cx="1241806" cy="261610"/>
          </a:xfrm>
        </p:grpSpPr>
        <p:sp>
          <p:nvSpPr>
            <p:cNvPr id="22" name="Rectangle 21">
              <a:extLst>
                <a:ext uri="{FF2B5EF4-FFF2-40B4-BE49-F238E27FC236}">
                  <a16:creationId xmlns:a16="http://schemas.microsoft.com/office/drawing/2014/main" id="{C95AEE8C-8024-42FB-A477-E232623F3593}"/>
                </a:ext>
              </a:extLst>
            </p:cNvPr>
            <p:cNvSpPr/>
            <p:nvPr/>
          </p:nvSpPr>
          <p:spPr>
            <a:xfrm>
              <a:off x="3406394" y="6394445"/>
              <a:ext cx="193040" cy="193040"/>
            </a:xfrm>
            <a:prstGeom prst="rect">
              <a:avLst/>
            </a:prstGeom>
            <a:solidFill>
              <a:srgbClr val="A2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9A4437A-C57D-4C33-BF94-8BE9D4E8716B}"/>
                </a:ext>
              </a:extLst>
            </p:cNvPr>
            <p:cNvSpPr txBox="1"/>
            <p:nvPr/>
          </p:nvSpPr>
          <p:spPr>
            <a:xfrm>
              <a:off x="3599434" y="6360160"/>
              <a:ext cx="1048766" cy="261610"/>
            </a:xfrm>
            <a:prstGeom prst="rect">
              <a:avLst/>
            </a:prstGeom>
            <a:noFill/>
          </p:spPr>
          <p:txBody>
            <a:bodyPr wrap="square" rtlCol="0">
              <a:spAutoFit/>
            </a:bodyPr>
            <a:lstStyle/>
            <a:p>
              <a:r>
                <a:rPr lang="en-US" sz="1100" dirty="0">
                  <a:solidFill>
                    <a:schemeClr val="tx2"/>
                  </a:solidFill>
                </a:rPr>
                <a:t>Incandescent</a:t>
              </a:r>
            </a:p>
          </p:txBody>
        </p:sp>
      </p:grpSp>
      <p:grpSp>
        <p:nvGrpSpPr>
          <p:cNvPr id="34" name="Group 33">
            <a:extLst>
              <a:ext uri="{FF2B5EF4-FFF2-40B4-BE49-F238E27FC236}">
                <a16:creationId xmlns:a16="http://schemas.microsoft.com/office/drawing/2014/main" id="{BBA0C33F-FC24-40CC-95B4-504DE3A80ABE}"/>
              </a:ext>
            </a:extLst>
          </p:cNvPr>
          <p:cNvGrpSpPr/>
          <p:nvPr/>
        </p:nvGrpSpPr>
        <p:grpSpPr>
          <a:xfrm>
            <a:off x="5643374" y="6431280"/>
            <a:ext cx="963422" cy="261610"/>
            <a:chOff x="4774184" y="6360160"/>
            <a:chExt cx="963422" cy="261610"/>
          </a:xfrm>
        </p:grpSpPr>
        <p:sp>
          <p:nvSpPr>
            <p:cNvPr id="24" name="Rectangle 23">
              <a:extLst>
                <a:ext uri="{FF2B5EF4-FFF2-40B4-BE49-F238E27FC236}">
                  <a16:creationId xmlns:a16="http://schemas.microsoft.com/office/drawing/2014/main" id="{CB98920D-A6BE-4483-B73C-12F5F5FC32A7}"/>
                </a:ext>
              </a:extLst>
            </p:cNvPr>
            <p:cNvSpPr/>
            <p:nvPr/>
          </p:nvSpPr>
          <p:spPr>
            <a:xfrm>
              <a:off x="4774184" y="6394445"/>
              <a:ext cx="193040" cy="193040"/>
            </a:xfrm>
            <a:prstGeom prst="rect">
              <a:avLst/>
            </a:prstGeom>
            <a:solidFill>
              <a:srgbClr val="C3D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08AC532B-F3AD-441D-B549-19533F7E7D0B}"/>
                </a:ext>
              </a:extLst>
            </p:cNvPr>
            <p:cNvSpPr txBox="1"/>
            <p:nvPr/>
          </p:nvSpPr>
          <p:spPr>
            <a:xfrm>
              <a:off x="4967224" y="6360160"/>
              <a:ext cx="770382" cy="261610"/>
            </a:xfrm>
            <a:prstGeom prst="rect">
              <a:avLst/>
            </a:prstGeom>
            <a:noFill/>
          </p:spPr>
          <p:txBody>
            <a:bodyPr wrap="square" rtlCol="0">
              <a:spAutoFit/>
            </a:bodyPr>
            <a:lstStyle/>
            <a:p>
              <a:r>
                <a:rPr lang="en-US" sz="1100" dirty="0">
                  <a:solidFill>
                    <a:schemeClr val="tx2"/>
                  </a:solidFill>
                </a:rPr>
                <a:t>Halogen</a:t>
              </a:r>
            </a:p>
          </p:txBody>
        </p:sp>
      </p:grpSp>
      <p:grpSp>
        <p:nvGrpSpPr>
          <p:cNvPr id="35" name="Group 34">
            <a:extLst>
              <a:ext uri="{FF2B5EF4-FFF2-40B4-BE49-F238E27FC236}">
                <a16:creationId xmlns:a16="http://schemas.microsoft.com/office/drawing/2014/main" id="{1FF2560F-1FE4-4D37-B76E-85CEF2D243CB}"/>
              </a:ext>
            </a:extLst>
          </p:cNvPr>
          <p:cNvGrpSpPr/>
          <p:nvPr/>
        </p:nvGrpSpPr>
        <p:grpSpPr>
          <a:xfrm>
            <a:off x="6732780" y="6431280"/>
            <a:ext cx="664464" cy="261610"/>
            <a:chOff x="5863590" y="6360160"/>
            <a:chExt cx="664464" cy="261610"/>
          </a:xfrm>
        </p:grpSpPr>
        <p:sp>
          <p:nvSpPr>
            <p:cNvPr id="26" name="Rectangle 25">
              <a:extLst>
                <a:ext uri="{FF2B5EF4-FFF2-40B4-BE49-F238E27FC236}">
                  <a16:creationId xmlns:a16="http://schemas.microsoft.com/office/drawing/2014/main" id="{84FC273F-D6DC-4062-A0FF-82CCC1C1D503}"/>
                </a:ext>
              </a:extLst>
            </p:cNvPr>
            <p:cNvSpPr/>
            <p:nvPr/>
          </p:nvSpPr>
          <p:spPr>
            <a:xfrm>
              <a:off x="5863590" y="6394445"/>
              <a:ext cx="193040" cy="193040"/>
            </a:xfrm>
            <a:prstGeom prst="rect">
              <a:avLst/>
            </a:prstGeom>
            <a:solidFill>
              <a:srgbClr val="DF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B29332B-0936-476F-84F3-D51483A59C30}"/>
                </a:ext>
              </a:extLst>
            </p:cNvPr>
            <p:cNvSpPr txBox="1"/>
            <p:nvPr/>
          </p:nvSpPr>
          <p:spPr>
            <a:xfrm>
              <a:off x="6056630" y="6360160"/>
              <a:ext cx="471424" cy="261610"/>
            </a:xfrm>
            <a:prstGeom prst="rect">
              <a:avLst/>
            </a:prstGeom>
            <a:noFill/>
          </p:spPr>
          <p:txBody>
            <a:bodyPr wrap="square" rtlCol="0">
              <a:spAutoFit/>
            </a:bodyPr>
            <a:lstStyle/>
            <a:p>
              <a:r>
                <a:rPr lang="en-US" sz="1100" dirty="0">
                  <a:solidFill>
                    <a:schemeClr val="tx2"/>
                  </a:solidFill>
                </a:rPr>
                <a:t>CFL</a:t>
              </a:r>
            </a:p>
          </p:txBody>
        </p:sp>
      </p:grpSp>
      <p:grpSp>
        <p:nvGrpSpPr>
          <p:cNvPr id="36" name="Group 35">
            <a:extLst>
              <a:ext uri="{FF2B5EF4-FFF2-40B4-BE49-F238E27FC236}">
                <a16:creationId xmlns:a16="http://schemas.microsoft.com/office/drawing/2014/main" id="{2FBE0172-C0E4-4EB2-8922-69656B990850}"/>
              </a:ext>
            </a:extLst>
          </p:cNvPr>
          <p:cNvGrpSpPr/>
          <p:nvPr/>
        </p:nvGrpSpPr>
        <p:grpSpPr>
          <a:xfrm>
            <a:off x="7590284" y="6431280"/>
            <a:ext cx="963422" cy="261610"/>
            <a:chOff x="6721094" y="6360160"/>
            <a:chExt cx="963422" cy="261610"/>
          </a:xfrm>
        </p:grpSpPr>
        <p:sp>
          <p:nvSpPr>
            <p:cNvPr id="28" name="Rectangle 27">
              <a:extLst>
                <a:ext uri="{FF2B5EF4-FFF2-40B4-BE49-F238E27FC236}">
                  <a16:creationId xmlns:a16="http://schemas.microsoft.com/office/drawing/2014/main" id="{EA7A1813-FE1A-43F7-8C39-066796482D96}"/>
                </a:ext>
              </a:extLst>
            </p:cNvPr>
            <p:cNvSpPr/>
            <p:nvPr/>
          </p:nvSpPr>
          <p:spPr>
            <a:xfrm>
              <a:off x="6721094" y="6394445"/>
              <a:ext cx="193040" cy="193040"/>
            </a:xfrm>
            <a:prstGeom prst="rect">
              <a:avLst/>
            </a:prstGeom>
            <a:solidFill>
              <a:srgbClr val="5E9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531BD3A8-4921-402E-8ED9-11002569F957}"/>
                </a:ext>
              </a:extLst>
            </p:cNvPr>
            <p:cNvSpPr txBox="1"/>
            <p:nvPr/>
          </p:nvSpPr>
          <p:spPr>
            <a:xfrm>
              <a:off x="6914134" y="6360160"/>
              <a:ext cx="770382" cy="261610"/>
            </a:xfrm>
            <a:prstGeom prst="rect">
              <a:avLst/>
            </a:prstGeom>
            <a:noFill/>
          </p:spPr>
          <p:txBody>
            <a:bodyPr wrap="square" rtlCol="0">
              <a:spAutoFit/>
            </a:bodyPr>
            <a:lstStyle/>
            <a:p>
              <a:r>
                <a:rPr lang="en-US" sz="1100" dirty="0">
                  <a:solidFill>
                    <a:schemeClr val="tx2"/>
                  </a:solidFill>
                </a:rPr>
                <a:t>Controls</a:t>
              </a:r>
            </a:p>
          </p:txBody>
        </p:sp>
      </p:grpSp>
      <p:sp>
        <p:nvSpPr>
          <p:cNvPr id="37" name="TextBox 36">
            <a:extLst>
              <a:ext uri="{FF2B5EF4-FFF2-40B4-BE49-F238E27FC236}">
                <a16:creationId xmlns:a16="http://schemas.microsoft.com/office/drawing/2014/main" id="{54E4A1FC-282E-439A-8E73-91BC13FB9A02}"/>
              </a:ext>
            </a:extLst>
          </p:cNvPr>
          <p:cNvSpPr txBox="1"/>
          <p:nvPr/>
        </p:nvSpPr>
        <p:spPr>
          <a:xfrm>
            <a:off x="0" y="1901820"/>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cxnSp>
        <p:nvCxnSpPr>
          <p:cNvPr id="38" name="Straight Connector 37">
            <a:extLst>
              <a:ext uri="{FF2B5EF4-FFF2-40B4-BE49-F238E27FC236}">
                <a16:creationId xmlns:a16="http://schemas.microsoft.com/office/drawing/2014/main" id="{4226C255-A23F-4D08-A676-21D313404C19}"/>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764380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8" name="Content Placeholder 11">
            <a:extLst>
              <a:ext uri="{FF2B5EF4-FFF2-40B4-BE49-F238E27FC236}">
                <a16:creationId xmlns:a16="http://schemas.microsoft.com/office/drawing/2014/main" id="{42F3C5FC-35B3-4D3E-80B0-F4D9419A45BE}"/>
              </a:ext>
            </a:extLst>
          </p:cNvPr>
          <p:cNvGraphicFramePr>
            <a:graphicFrameLocks/>
          </p:cNvGraphicFramePr>
          <p:nvPr>
            <p:extLst>
              <p:ext uri="{D42A27DB-BD31-4B8C-83A1-F6EECF244321}">
                <p14:modId xmlns:p14="http://schemas.microsoft.com/office/powerpoint/2010/main" val="94284250"/>
              </p:ext>
            </p:extLst>
          </p:nvPr>
        </p:nvGraphicFramePr>
        <p:xfrm>
          <a:off x="1742599" y="1699645"/>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EED4443A-4F1B-47AB-99B5-A78CCB513C22}"/>
              </a:ext>
            </a:extLst>
          </p:cNvPr>
          <p:cNvSpPr txBox="1">
            <a:spLocks/>
          </p:cNvSpPr>
          <p:nvPr/>
        </p:nvSpPr>
        <p:spPr>
          <a:xfrm>
            <a:off x="258021" y="1564424"/>
            <a:ext cx="2938894" cy="372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dirty="0">
                <a:solidFill>
                  <a:schemeClr val="tx2"/>
                </a:solidFill>
              </a:rPr>
              <a:t>TLEDs Make Up </a:t>
            </a:r>
            <a:r>
              <a:rPr lang="en-US" dirty="0">
                <a:solidFill>
                  <a:schemeClr val="accent4"/>
                </a:solidFill>
              </a:rPr>
              <a:t>46% </a:t>
            </a:r>
            <a:r>
              <a:rPr lang="en-US" dirty="0">
                <a:solidFill>
                  <a:schemeClr val="tx2"/>
                </a:solidFill>
              </a:rPr>
              <a:t>of LED Unit Sales</a:t>
            </a:r>
            <a:endParaRPr lang="en-US" b="0" dirty="0">
              <a:solidFill>
                <a:schemeClr val="tx2"/>
              </a:solidFill>
            </a:endParaRPr>
          </a:p>
        </p:txBody>
      </p:sp>
      <p:sp>
        <p:nvSpPr>
          <p:cNvPr id="7" name="TextBox 6">
            <a:extLst>
              <a:ext uri="{FF2B5EF4-FFF2-40B4-BE49-F238E27FC236}">
                <a16:creationId xmlns:a16="http://schemas.microsoft.com/office/drawing/2014/main" id="{6CFF3363-A43D-4B65-9796-FA5FCDCAF002}"/>
              </a:ext>
            </a:extLst>
          </p:cNvPr>
          <p:cNvSpPr txBox="1"/>
          <p:nvPr/>
        </p:nvSpPr>
        <p:spPr>
          <a:xfrm>
            <a:off x="4071257" y="964588"/>
            <a:ext cx="3886200" cy="369332"/>
          </a:xfrm>
          <a:prstGeom prst="rect">
            <a:avLst/>
          </a:prstGeom>
          <a:solidFill>
            <a:schemeClr val="accent4"/>
          </a:solidFill>
        </p:spPr>
        <p:txBody>
          <a:bodyPr wrap="square" rtlCol="0" anchor="ctr">
            <a:spAutoFit/>
          </a:bodyPr>
          <a:lstStyle/>
          <a:p>
            <a:pPr algn="ctr"/>
            <a:r>
              <a:rPr lang="en-US" dirty="0">
                <a:solidFill>
                  <a:schemeClr val="bg1"/>
                </a:solidFill>
              </a:rPr>
              <a:t>Percent of LED Unit Sales, 2020</a:t>
            </a:r>
          </a:p>
        </p:txBody>
      </p:sp>
      <p:sp>
        <p:nvSpPr>
          <p:cNvPr id="10" name="TextBox 9">
            <a:extLst>
              <a:ext uri="{FF2B5EF4-FFF2-40B4-BE49-F238E27FC236}">
                <a16:creationId xmlns:a16="http://schemas.microsoft.com/office/drawing/2014/main" id="{00050DA1-0714-4D47-97F6-E1A4BB3FE46B}"/>
              </a:ext>
            </a:extLst>
          </p:cNvPr>
          <p:cNvSpPr txBox="1"/>
          <p:nvPr/>
        </p:nvSpPr>
        <p:spPr>
          <a:xfrm>
            <a:off x="7957457" y="964588"/>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cxnSp>
        <p:nvCxnSpPr>
          <p:cNvPr id="9" name="Straight Connector 8">
            <a:extLst>
              <a:ext uri="{FF2B5EF4-FFF2-40B4-BE49-F238E27FC236}">
                <a16:creationId xmlns:a16="http://schemas.microsoft.com/office/drawing/2014/main" id="{4FB53704-7FCB-4116-9ADC-69B391C904F5}"/>
              </a:ext>
            </a:extLst>
          </p:cNvPr>
          <p:cNvCxnSpPr>
            <a:cxnSpLocks/>
          </p:cNvCxnSpPr>
          <p:nvPr/>
        </p:nvCxnSpPr>
        <p:spPr>
          <a:xfrm>
            <a:off x="258021" y="5249938"/>
            <a:ext cx="2119418" cy="0"/>
          </a:xfrm>
          <a:prstGeom prst="line">
            <a:avLst/>
          </a:prstGeom>
          <a:ln w="38100">
            <a:solidFill>
              <a:schemeClr val="accent4"/>
            </a:solidFill>
            <a:prstDash val="solid"/>
          </a:ln>
        </p:spPr>
        <p:style>
          <a:lnRef idx="1">
            <a:schemeClr val="accent4"/>
          </a:lnRef>
          <a:fillRef idx="0">
            <a:schemeClr val="accent4"/>
          </a:fillRef>
          <a:effectRef idx="0">
            <a:schemeClr val="accent4"/>
          </a:effectRef>
          <a:fontRef idx="minor">
            <a:schemeClr val="tx1"/>
          </a:fontRef>
        </p:style>
      </p:cxnSp>
      <p:sp>
        <p:nvSpPr>
          <p:cNvPr id="11"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17</a:t>
            </a:fld>
            <a:endParaRPr lang="en-US" dirty="0"/>
          </a:p>
        </p:txBody>
      </p:sp>
    </p:spTree>
    <p:extLst>
      <p:ext uri="{BB962C8B-B14F-4D97-AF65-F5344CB8AC3E}">
        <p14:creationId xmlns:p14="http://schemas.microsoft.com/office/powerpoint/2010/main" val="94878257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54879" y="395612"/>
            <a:ext cx="8129975" cy="1078687"/>
          </a:xfrm>
        </p:spPr>
        <p:txBody>
          <a:bodyPr>
            <a:normAutofit/>
          </a:bodyPr>
          <a:lstStyle/>
          <a:p>
            <a:r>
              <a:rPr lang="en-US" dirty="0">
                <a:solidFill>
                  <a:schemeClr val="tx2"/>
                </a:solidFill>
              </a:rPr>
              <a:t>LEDs Steadily Replace CFLs</a:t>
            </a:r>
            <a:endParaRPr lang="en-US" b="0" dirty="0">
              <a:solidFill>
                <a:schemeClr val="tx2"/>
              </a:solidFill>
            </a:endParaRPr>
          </a:p>
        </p:txBody>
      </p:sp>
      <p:sp>
        <p:nvSpPr>
          <p:cNvPr id="6" name="TextBox 5">
            <a:extLst>
              <a:ext uri="{FF2B5EF4-FFF2-40B4-BE49-F238E27FC236}">
                <a16:creationId xmlns:a16="http://schemas.microsoft.com/office/drawing/2014/main" id="{7C286A93-6098-4A9A-B42D-57AFD2FF1683}"/>
              </a:ext>
            </a:extLst>
          </p:cNvPr>
          <p:cNvSpPr txBox="1"/>
          <p:nvPr/>
        </p:nvSpPr>
        <p:spPr>
          <a:xfrm>
            <a:off x="1186543" y="1901820"/>
            <a:ext cx="5201920" cy="369332"/>
          </a:xfrm>
          <a:prstGeom prst="rect">
            <a:avLst/>
          </a:prstGeom>
          <a:solidFill>
            <a:schemeClr val="accent4"/>
          </a:solidFill>
        </p:spPr>
        <p:txBody>
          <a:bodyPr wrap="square" rtlCol="0" anchor="ctr">
            <a:spAutoFit/>
          </a:bodyPr>
          <a:lstStyle/>
          <a:p>
            <a:pPr algn="ctr"/>
            <a:r>
              <a:rPr lang="en-US" dirty="0">
                <a:solidFill>
                  <a:schemeClr val="bg1"/>
                </a:solidFill>
              </a:rPr>
              <a:t>Downlight Sales by Technology Type, 2016–2020</a:t>
            </a:r>
          </a:p>
        </p:txBody>
      </p:sp>
      <p:pic>
        <p:nvPicPr>
          <p:cNvPr id="5" name="Graphic 4">
            <a:extLst>
              <a:ext uri="{FF2B5EF4-FFF2-40B4-BE49-F238E27FC236}">
                <a16:creationId xmlns:a16="http://schemas.microsoft.com/office/drawing/2014/main" id="{20F580D3-E1CF-4972-9E5B-E3976CF24C6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54879" y="2542337"/>
            <a:ext cx="7834112" cy="4089024"/>
          </a:xfrm>
          <a:prstGeom prst="rect">
            <a:avLst/>
          </a:prstGeom>
        </p:spPr>
      </p:pic>
      <p:cxnSp>
        <p:nvCxnSpPr>
          <p:cNvPr id="7" name="Straight Connector 6">
            <a:extLst>
              <a:ext uri="{FF2B5EF4-FFF2-40B4-BE49-F238E27FC236}">
                <a16:creationId xmlns:a16="http://schemas.microsoft.com/office/drawing/2014/main" id="{AFB2C9FD-C573-4DDE-B7A1-45C316221745}"/>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6B757EDC-0AF5-4DD6-B16F-F8E44B43782E}"/>
              </a:ext>
            </a:extLst>
          </p:cNvPr>
          <p:cNvSpPr txBox="1"/>
          <p:nvPr/>
        </p:nvSpPr>
        <p:spPr>
          <a:xfrm>
            <a:off x="0" y="1901820"/>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sp>
        <p:nvSpPr>
          <p:cNvPr id="9"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18</a:t>
            </a:fld>
            <a:endParaRPr lang="en-US" dirty="0"/>
          </a:p>
        </p:txBody>
      </p:sp>
    </p:spTree>
    <p:extLst>
      <p:ext uri="{BB962C8B-B14F-4D97-AF65-F5344CB8AC3E}">
        <p14:creationId xmlns:p14="http://schemas.microsoft.com/office/powerpoint/2010/main" val="186214639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286A93-6098-4A9A-B42D-57AFD2FF1683}"/>
              </a:ext>
            </a:extLst>
          </p:cNvPr>
          <p:cNvSpPr txBox="1"/>
          <p:nvPr/>
        </p:nvSpPr>
        <p:spPr>
          <a:xfrm>
            <a:off x="2440577" y="776163"/>
            <a:ext cx="5516880" cy="369332"/>
          </a:xfrm>
          <a:prstGeom prst="rect">
            <a:avLst/>
          </a:prstGeom>
          <a:solidFill>
            <a:schemeClr val="accent4"/>
          </a:solidFill>
        </p:spPr>
        <p:txBody>
          <a:bodyPr wrap="square" rtlCol="0" anchor="ctr">
            <a:spAutoFit/>
          </a:bodyPr>
          <a:lstStyle/>
          <a:p>
            <a:pPr algn="ctr"/>
            <a:r>
              <a:rPr lang="en-US" sz="1800" dirty="0">
                <a:solidFill>
                  <a:schemeClr val="bg1"/>
                </a:solidFill>
              </a:rPr>
              <a:t>Percent T8 Replacement Sales by Type, 2016</a:t>
            </a:r>
            <a:r>
              <a:rPr lang="en-US" dirty="0">
                <a:solidFill>
                  <a:schemeClr val="bg1"/>
                </a:solidFill>
              </a:rPr>
              <a:t>–</a:t>
            </a:r>
            <a:r>
              <a:rPr lang="en-US" sz="1800" dirty="0">
                <a:solidFill>
                  <a:schemeClr val="bg1"/>
                </a:solidFill>
              </a:rPr>
              <a:t>2020</a:t>
            </a:r>
          </a:p>
        </p:txBody>
      </p:sp>
      <p:pic>
        <p:nvPicPr>
          <p:cNvPr id="8" name="Graphic 7">
            <a:extLst>
              <a:ext uri="{FF2B5EF4-FFF2-40B4-BE49-F238E27FC236}">
                <a16:creationId xmlns:a16="http://schemas.microsoft.com/office/drawing/2014/main" id="{8A067584-B075-46EC-BCC6-18AF479982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04789" y="1572507"/>
            <a:ext cx="5458921" cy="4340829"/>
          </a:xfrm>
          <a:prstGeom prst="rect">
            <a:avLst/>
          </a:prstGeom>
        </p:spPr>
      </p:pic>
      <p:sp>
        <p:nvSpPr>
          <p:cNvPr id="5" name="Title 2">
            <a:extLst>
              <a:ext uri="{FF2B5EF4-FFF2-40B4-BE49-F238E27FC236}">
                <a16:creationId xmlns:a16="http://schemas.microsoft.com/office/drawing/2014/main" id="{EBBF5052-2DD2-4A0A-ADD2-9F75F53F3534}"/>
              </a:ext>
            </a:extLst>
          </p:cNvPr>
          <p:cNvSpPr txBox="1">
            <a:spLocks/>
          </p:cNvSpPr>
          <p:nvPr/>
        </p:nvSpPr>
        <p:spPr>
          <a:xfrm>
            <a:off x="258021" y="1572507"/>
            <a:ext cx="3379260" cy="372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sz="4000" spc="0" dirty="0">
                <a:solidFill>
                  <a:schemeClr val="accent4"/>
                </a:solidFill>
              </a:rPr>
              <a:t>48% </a:t>
            </a:r>
            <a:r>
              <a:rPr lang="en-US" sz="4000" spc="0" dirty="0">
                <a:solidFill>
                  <a:schemeClr val="tx2"/>
                </a:solidFill>
              </a:rPr>
              <a:t>of T8 Replacement Lamps are TLEDs</a:t>
            </a:r>
            <a:endParaRPr lang="en-US" sz="4000" b="0" spc="0" dirty="0">
              <a:solidFill>
                <a:schemeClr val="tx2"/>
              </a:solidFill>
            </a:endParaRPr>
          </a:p>
        </p:txBody>
      </p:sp>
      <p:cxnSp>
        <p:nvCxnSpPr>
          <p:cNvPr id="7" name="Straight Connector 6">
            <a:extLst>
              <a:ext uri="{FF2B5EF4-FFF2-40B4-BE49-F238E27FC236}">
                <a16:creationId xmlns:a16="http://schemas.microsoft.com/office/drawing/2014/main" id="{FA167CA1-FB24-4DD4-9DB4-DD66638857E0}"/>
              </a:ext>
            </a:extLst>
          </p:cNvPr>
          <p:cNvCxnSpPr>
            <a:cxnSpLocks/>
          </p:cNvCxnSpPr>
          <p:nvPr/>
        </p:nvCxnSpPr>
        <p:spPr>
          <a:xfrm>
            <a:off x="258021" y="4866861"/>
            <a:ext cx="2119418" cy="0"/>
          </a:xfrm>
          <a:prstGeom prst="line">
            <a:avLst/>
          </a:prstGeom>
          <a:ln w="38100">
            <a:solidFill>
              <a:schemeClr val="accent4"/>
            </a:solidFill>
            <a:prstDash val="solid"/>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91B415AE-BEAB-4B6C-B27A-99E372C87612}"/>
              </a:ext>
            </a:extLst>
          </p:cNvPr>
          <p:cNvSpPr txBox="1"/>
          <p:nvPr/>
        </p:nvSpPr>
        <p:spPr>
          <a:xfrm>
            <a:off x="7957457" y="776163"/>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sp>
        <p:nvSpPr>
          <p:cNvPr id="10"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19</a:t>
            </a:fld>
            <a:endParaRPr lang="en-US" dirty="0"/>
          </a:p>
        </p:txBody>
      </p:sp>
    </p:spTree>
    <p:extLst>
      <p:ext uri="{BB962C8B-B14F-4D97-AF65-F5344CB8AC3E}">
        <p14:creationId xmlns:p14="http://schemas.microsoft.com/office/powerpoint/2010/main" val="121547315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906" y="834630"/>
            <a:ext cx="6029467" cy="6023370"/>
          </a:xfrm>
          <a:prstGeom prst="rect">
            <a:avLst/>
          </a:prstGeom>
        </p:spPr>
      </p:pic>
      <p:sp>
        <p:nvSpPr>
          <p:cNvPr id="4" name="Oval Callout 3"/>
          <p:cNvSpPr/>
          <p:nvPr/>
        </p:nvSpPr>
        <p:spPr>
          <a:xfrm>
            <a:off x="5058986" y="138803"/>
            <a:ext cx="3673275" cy="2066925"/>
          </a:xfrm>
          <a:prstGeom prst="wedgeEllipseCallout">
            <a:avLst>
              <a:gd name="adj1" fmla="val -43145"/>
              <a:gd name="adj2" fmla="val 698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Org Name</a:t>
            </a:r>
          </a:p>
          <a:p>
            <a:pPr algn="ctr"/>
            <a:r>
              <a:rPr lang="en-US" sz="2000" dirty="0">
                <a:solidFill>
                  <a:schemeClr val="tx1"/>
                </a:solidFill>
              </a:rPr>
              <a:t>+</a:t>
            </a:r>
          </a:p>
          <a:p>
            <a:pPr algn="ctr"/>
            <a:r>
              <a:rPr lang="en-US" sz="2000" dirty="0" smtClean="0">
                <a:solidFill>
                  <a:schemeClr val="tx1"/>
                </a:solidFill>
              </a:rPr>
              <a:t>Fall Flavor:</a:t>
            </a:r>
          </a:p>
          <a:p>
            <a:pPr algn="ctr"/>
            <a:r>
              <a:rPr lang="en-US" sz="2000" dirty="0" smtClean="0">
                <a:solidFill>
                  <a:schemeClr val="tx1"/>
                </a:solidFill>
              </a:rPr>
              <a:t>Apple or Pumpkin?</a:t>
            </a:r>
            <a:endParaRPr lang="en-US" sz="2000" dirty="0">
              <a:solidFill>
                <a:schemeClr val="tx1"/>
              </a:solidFill>
            </a:endParaRPr>
          </a:p>
        </p:txBody>
      </p:sp>
      <p:sp>
        <p:nvSpPr>
          <p:cNvPr id="5"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a:t>
            </a:fld>
            <a:endParaRPr lang="en-US" dirty="0"/>
          </a:p>
        </p:txBody>
      </p:sp>
    </p:spTree>
    <p:extLst>
      <p:ext uri="{BB962C8B-B14F-4D97-AF65-F5344CB8AC3E}">
        <p14:creationId xmlns:p14="http://schemas.microsoft.com/office/powerpoint/2010/main" val="244775087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9AC3D4-BFB5-4891-BDEF-CA5F0189D9F9}"/>
              </a:ext>
            </a:extLst>
          </p:cNvPr>
          <p:cNvSpPr/>
          <p:nvPr/>
        </p:nvSpPr>
        <p:spPr>
          <a:xfrm>
            <a:off x="0" y="3851002"/>
            <a:ext cx="1058171" cy="1543957"/>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54878" y="182894"/>
            <a:ext cx="7361362" cy="1238250"/>
          </a:xfrm>
        </p:spPr>
        <p:txBody>
          <a:bodyPr>
            <a:normAutofit fontScale="90000"/>
          </a:bodyPr>
          <a:lstStyle/>
          <a:p>
            <a:r>
              <a:rPr lang="en-US" spc="0" dirty="0">
                <a:solidFill>
                  <a:schemeClr val="tx2"/>
                </a:solidFill>
              </a:rPr>
              <a:t>Ambient Linear Sales are </a:t>
            </a:r>
            <a:r>
              <a:rPr lang="en-US" sz="4900" spc="0" dirty="0">
                <a:solidFill>
                  <a:schemeClr val="accent4"/>
                </a:solidFill>
              </a:rPr>
              <a:t>54%</a:t>
            </a:r>
            <a:r>
              <a:rPr lang="en-US" sz="4900" spc="0" dirty="0">
                <a:solidFill>
                  <a:schemeClr val="tx2"/>
                </a:solidFill>
              </a:rPr>
              <a:t> </a:t>
            </a:r>
            <a:r>
              <a:rPr lang="en-US" spc="0" dirty="0">
                <a:solidFill>
                  <a:schemeClr val="tx2"/>
                </a:solidFill>
              </a:rPr>
              <a:t>LED</a:t>
            </a:r>
          </a:p>
        </p:txBody>
      </p:sp>
      <p:sp>
        <p:nvSpPr>
          <p:cNvPr id="4" name="TextBox 3">
            <a:extLst>
              <a:ext uri="{FF2B5EF4-FFF2-40B4-BE49-F238E27FC236}">
                <a16:creationId xmlns:a16="http://schemas.microsoft.com/office/drawing/2014/main" id="{1E2A7B29-64B2-431E-B662-D15A7EBC8E97}"/>
              </a:ext>
            </a:extLst>
          </p:cNvPr>
          <p:cNvSpPr txBox="1"/>
          <p:nvPr/>
        </p:nvSpPr>
        <p:spPr>
          <a:xfrm>
            <a:off x="0" y="3945863"/>
            <a:ext cx="955822" cy="1277273"/>
          </a:xfrm>
          <a:prstGeom prst="rect">
            <a:avLst/>
          </a:prstGeom>
          <a:noFill/>
        </p:spPr>
        <p:txBody>
          <a:bodyPr wrap="square" rtlCol="0">
            <a:spAutoFit/>
          </a:bodyPr>
          <a:lstStyle/>
          <a:p>
            <a:pPr algn="r"/>
            <a:r>
              <a:rPr lang="en-US" sz="1100" b="1" dirty="0">
                <a:solidFill>
                  <a:schemeClr val="tx2"/>
                </a:solidFill>
              </a:rPr>
              <a:t>Note:</a:t>
            </a:r>
          </a:p>
          <a:p>
            <a:pPr algn="r"/>
            <a:r>
              <a:rPr lang="en-US" sz="1100" dirty="0">
                <a:solidFill>
                  <a:schemeClr val="tx2"/>
                </a:solidFill>
              </a:rPr>
              <a:t>Sales are normalized to an average of two lamps per fixture</a:t>
            </a:r>
          </a:p>
        </p:txBody>
      </p:sp>
      <p:sp>
        <p:nvSpPr>
          <p:cNvPr id="6" name="TextBox 5">
            <a:extLst>
              <a:ext uri="{FF2B5EF4-FFF2-40B4-BE49-F238E27FC236}">
                <a16:creationId xmlns:a16="http://schemas.microsoft.com/office/drawing/2014/main" id="{6E684E90-5A12-4023-A88D-353B4C6B0FB0}"/>
              </a:ext>
            </a:extLst>
          </p:cNvPr>
          <p:cNvSpPr txBox="1"/>
          <p:nvPr/>
        </p:nvSpPr>
        <p:spPr>
          <a:xfrm>
            <a:off x="1186543" y="1906197"/>
            <a:ext cx="7244080" cy="369332"/>
          </a:xfrm>
          <a:prstGeom prst="rect">
            <a:avLst/>
          </a:prstGeom>
          <a:solidFill>
            <a:schemeClr val="accent4"/>
          </a:solidFill>
        </p:spPr>
        <p:txBody>
          <a:bodyPr wrap="square" rtlCol="0" anchor="ctr">
            <a:spAutoFit/>
          </a:bodyPr>
          <a:lstStyle/>
          <a:p>
            <a:pPr algn="ctr"/>
            <a:r>
              <a:rPr lang="en-US" sz="1800" dirty="0">
                <a:solidFill>
                  <a:schemeClr val="bg1"/>
                </a:solidFill>
              </a:rPr>
              <a:t>Percent Ambient Linear Lamp and Fixture Sales by Type, 2016–2020</a:t>
            </a:r>
            <a:endParaRPr lang="en-US" dirty="0">
              <a:solidFill>
                <a:schemeClr val="bg1"/>
              </a:solidFill>
            </a:endParaRPr>
          </a:p>
        </p:txBody>
      </p:sp>
      <p:pic>
        <p:nvPicPr>
          <p:cNvPr id="7" name="Graphic 6">
            <a:extLst>
              <a:ext uri="{FF2B5EF4-FFF2-40B4-BE49-F238E27FC236}">
                <a16:creationId xmlns:a16="http://schemas.microsoft.com/office/drawing/2014/main" id="{2ED61409-3001-499C-8CD2-27C4F72E7717}"/>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r="15962"/>
          <a:stretch/>
        </p:blipFill>
        <p:spPr>
          <a:xfrm>
            <a:off x="1160521" y="2614930"/>
            <a:ext cx="6591560" cy="4060176"/>
          </a:xfrm>
          <a:prstGeom prst="rect">
            <a:avLst/>
          </a:prstGeom>
        </p:spPr>
      </p:pic>
      <p:sp>
        <p:nvSpPr>
          <p:cNvPr id="9" name="TextBox 8">
            <a:extLst>
              <a:ext uri="{FF2B5EF4-FFF2-40B4-BE49-F238E27FC236}">
                <a16:creationId xmlns:a16="http://schemas.microsoft.com/office/drawing/2014/main" id="{1F2FA9F1-977D-466D-B72D-9615BE340180}"/>
              </a:ext>
            </a:extLst>
          </p:cNvPr>
          <p:cNvSpPr txBox="1"/>
          <p:nvPr/>
        </p:nvSpPr>
        <p:spPr>
          <a:xfrm>
            <a:off x="7752081" y="2998561"/>
            <a:ext cx="2032000" cy="276999"/>
          </a:xfrm>
          <a:prstGeom prst="rect">
            <a:avLst/>
          </a:prstGeom>
          <a:noFill/>
        </p:spPr>
        <p:txBody>
          <a:bodyPr wrap="square" rtlCol="0">
            <a:spAutoFit/>
          </a:bodyPr>
          <a:lstStyle/>
          <a:p>
            <a:r>
              <a:rPr lang="en-US" sz="1200" dirty="0">
                <a:solidFill>
                  <a:schemeClr val="tx2"/>
                </a:solidFill>
              </a:rPr>
              <a:t>T5 4ft Fixtures</a:t>
            </a:r>
          </a:p>
        </p:txBody>
      </p:sp>
      <p:sp>
        <p:nvSpPr>
          <p:cNvPr id="10" name="TextBox 9">
            <a:extLst>
              <a:ext uri="{FF2B5EF4-FFF2-40B4-BE49-F238E27FC236}">
                <a16:creationId xmlns:a16="http://schemas.microsoft.com/office/drawing/2014/main" id="{1CCF8FC1-2B36-4D8C-BAE9-47FA9B21BAA3}"/>
              </a:ext>
            </a:extLst>
          </p:cNvPr>
          <p:cNvSpPr txBox="1"/>
          <p:nvPr/>
        </p:nvSpPr>
        <p:spPr>
          <a:xfrm>
            <a:off x="7752081" y="3222879"/>
            <a:ext cx="2032000" cy="276999"/>
          </a:xfrm>
          <a:prstGeom prst="rect">
            <a:avLst/>
          </a:prstGeom>
          <a:noFill/>
        </p:spPr>
        <p:txBody>
          <a:bodyPr wrap="square" rtlCol="0">
            <a:spAutoFit/>
          </a:bodyPr>
          <a:lstStyle/>
          <a:p>
            <a:r>
              <a:rPr lang="en-US" sz="1200" dirty="0">
                <a:solidFill>
                  <a:schemeClr val="tx2"/>
                </a:solidFill>
              </a:rPr>
              <a:t>T12 4ft Fixtures</a:t>
            </a:r>
          </a:p>
        </p:txBody>
      </p:sp>
      <p:sp>
        <p:nvSpPr>
          <p:cNvPr id="11" name="TextBox 10">
            <a:extLst>
              <a:ext uri="{FF2B5EF4-FFF2-40B4-BE49-F238E27FC236}">
                <a16:creationId xmlns:a16="http://schemas.microsoft.com/office/drawing/2014/main" id="{95C183A9-730F-4F40-A33A-52E8D0075EEF}"/>
              </a:ext>
            </a:extLst>
          </p:cNvPr>
          <p:cNvSpPr txBox="1"/>
          <p:nvPr/>
        </p:nvSpPr>
        <p:spPr>
          <a:xfrm>
            <a:off x="7752081" y="3901911"/>
            <a:ext cx="2032000" cy="276999"/>
          </a:xfrm>
          <a:prstGeom prst="rect">
            <a:avLst/>
          </a:prstGeom>
          <a:noFill/>
        </p:spPr>
        <p:txBody>
          <a:bodyPr wrap="square" rtlCol="0">
            <a:spAutoFit/>
          </a:bodyPr>
          <a:lstStyle/>
          <a:p>
            <a:r>
              <a:rPr lang="en-US" sz="1200" dirty="0">
                <a:solidFill>
                  <a:schemeClr val="tx2"/>
                </a:solidFill>
              </a:rPr>
              <a:t>T8 4ft Fixtures</a:t>
            </a:r>
          </a:p>
        </p:txBody>
      </p:sp>
      <p:sp>
        <p:nvSpPr>
          <p:cNvPr id="12" name="TextBox 11">
            <a:extLst>
              <a:ext uri="{FF2B5EF4-FFF2-40B4-BE49-F238E27FC236}">
                <a16:creationId xmlns:a16="http://schemas.microsoft.com/office/drawing/2014/main" id="{90EEF609-96FD-4A4D-AF0E-38BD2C29E12C}"/>
              </a:ext>
            </a:extLst>
          </p:cNvPr>
          <p:cNvSpPr txBox="1"/>
          <p:nvPr/>
        </p:nvSpPr>
        <p:spPr>
          <a:xfrm>
            <a:off x="7752081" y="4764686"/>
            <a:ext cx="1231899" cy="461665"/>
          </a:xfrm>
          <a:prstGeom prst="rect">
            <a:avLst/>
          </a:prstGeom>
          <a:noFill/>
        </p:spPr>
        <p:txBody>
          <a:bodyPr wrap="square" rtlCol="0">
            <a:spAutoFit/>
          </a:bodyPr>
          <a:lstStyle/>
          <a:p>
            <a:r>
              <a:rPr lang="en-US" sz="1200" dirty="0">
                <a:solidFill>
                  <a:schemeClr val="tx2"/>
                </a:solidFill>
              </a:rPr>
              <a:t>Integrated LED Fixtures</a:t>
            </a:r>
          </a:p>
        </p:txBody>
      </p:sp>
      <p:sp>
        <p:nvSpPr>
          <p:cNvPr id="13" name="TextBox 12">
            <a:extLst>
              <a:ext uri="{FF2B5EF4-FFF2-40B4-BE49-F238E27FC236}">
                <a16:creationId xmlns:a16="http://schemas.microsoft.com/office/drawing/2014/main" id="{71913A2D-5FCD-47B3-8D36-166C74EC9D9C}"/>
              </a:ext>
            </a:extLst>
          </p:cNvPr>
          <p:cNvSpPr txBox="1"/>
          <p:nvPr/>
        </p:nvSpPr>
        <p:spPr>
          <a:xfrm>
            <a:off x="7752081" y="5719896"/>
            <a:ext cx="2032000" cy="276999"/>
          </a:xfrm>
          <a:prstGeom prst="rect">
            <a:avLst/>
          </a:prstGeom>
          <a:noFill/>
        </p:spPr>
        <p:txBody>
          <a:bodyPr wrap="square" rtlCol="0">
            <a:spAutoFit/>
          </a:bodyPr>
          <a:lstStyle/>
          <a:p>
            <a:r>
              <a:rPr lang="en-US" sz="1200" dirty="0">
                <a:solidFill>
                  <a:schemeClr val="tx2"/>
                </a:solidFill>
              </a:rPr>
              <a:t>TLED 4ft Fixtures</a:t>
            </a:r>
          </a:p>
        </p:txBody>
      </p:sp>
      <p:cxnSp>
        <p:nvCxnSpPr>
          <p:cNvPr id="14" name="Straight Connector 13">
            <a:extLst>
              <a:ext uri="{FF2B5EF4-FFF2-40B4-BE49-F238E27FC236}">
                <a16:creationId xmlns:a16="http://schemas.microsoft.com/office/drawing/2014/main" id="{4F8DB69F-A5E2-4162-A39E-C1F47CDFDB7C}"/>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828E1051-37F1-4EFD-B741-E8C9443D29AA}"/>
              </a:ext>
            </a:extLst>
          </p:cNvPr>
          <p:cNvSpPr txBox="1"/>
          <p:nvPr/>
        </p:nvSpPr>
        <p:spPr>
          <a:xfrm>
            <a:off x="0" y="1901820"/>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sp>
        <p:nvSpPr>
          <p:cNvPr id="16"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20</a:t>
            </a:fld>
            <a:endParaRPr lang="en-US" dirty="0"/>
          </a:p>
        </p:txBody>
      </p:sp>
    </p:spTree>
    <p:extLst>
      <p:ext uri="{BB962C8B-B14F-4D97-AF65-F5344CB8AC3E}">
        <p14:creationId xmlns:p14="http://schemas.microsoft.com/office/powerpoint/2010/main" val="335071762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6">
            <a:extLst>
              <a:ext uri="{FF2B5EF4-FFF2-40B4-BE49-F238E27FC236}">
                <a16:creationId xmlns:a16="http://schemas.microsoft.com/office/drawing/2014/main" id="{C3395BC3-6154-4B08-B648-C51DDF9D85ED}"/>
              </a:ext>
            </a:extLst>
          </p:cNvPr>
          <p:cNvGraphicFramePr>
            <a:graphicFrameLocks/>
          </p:cNvGraphicFramePr>
          <p:nvPr>
            <p:extLst>
              <p:ext uri="{D42A27DB-BD31-4B8C-83A1-F6EECF244321}">
                <p14:modId xmlns:p14="http://schemas.microsoft.com/office/powerpoint/2010/main" val="4112509054"/>
              </p:ext>
            </p:extLst>
          </p:nvPr>
        </p:nvGraphicFramePr>
        <p:xfrm>
          <a:off x="2292298" y="1975292"/>
          <a:ext cx="78867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a:extLst>
              <a:ext uri="{FF2B5EF4-FFF2-40B4-BE49-F238E27FC236}">
                <a16:creationId xmlns:a16="http://schemas.microsoft.com/office/drawing/2014/main" id="{C0C94378-4FFF-45E3-979E-F99206120D02}"/>
              </a:ext>
            </a:extLst>
          </p:cNvPr>
          <p:cNvSpPr txBox="1">
            <a:spLocks/>
          </p:cNvSpPr>
          <p:nvPr/>
        </p:nvSpPr>
        <p:spPr>
          <a:xfrm>
            <a:off x="258021" y="1564424"/>
            <a:ext cx="2938894" cy="372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dirty="0">
                <a:solidFill>
                  <a:schemeClr val="accent4"/>
                </a:solidFill>
              </a:rPr>
              <a:t>76% </a:t>
            </a:r>
            <a:r>
              <a:rPr lang="en-US" dirty="0">
                <a:solidFill>
                  <a:schemeClr val="tx2"/>
                </a:solidFill>
              </a:rPr>
              <a:t>of Screw-In Lamp Sales are LED</a:t>
            </a:r>
            <a:endParaRPr lang="en-US" b="0" dirty="0">
              <a:solidFill>
                <a:schemeClr val="tx2"/>
              </a:solidFill>
            </a:endParaRPr>
          </a:p>
        </p:txBody>
      </p:sp>
      <p:sp>
        <p:nvSpPr>
          <p:cNvPr id="7" name="TextBox 6">
            <a:extLst>
              <a:ext uri="{FF2B5EF4-FFF2-40B4-BE49-F238E27FC236}">
                <a16:creationId xmlns:a16="http://schemas.microsoft.com/office/drawing/2014/main" id="{D608C59B-5539-4207-ABC7-C363A4FA0564}"/>
              </a:ext>
            </a:extLst>
          </p:cNvPr>
          <p:cNvSpPr txBox="1"/>
          <p:nvPr/>
        </p:nvSpPr>
        <p:spPr>
          <a:xfrm>
            <a:off x="3496492" y="964588"/>
            <a:ext cx="5138057" cy="369332"/>
          </a:xfrm>
          <a:prstGeom prst="rect">
            <a:avLst/>
          </a:prstGeom>
          <a:solidFill>
            <a:schemeClr val="accent4"/>
          </a:solidFill>
        </p:spPr>
        <p:txBody>
          <a:bodyPr wrap="square" rtlCol="0" anchor="ctr">
            <a:spAutoFit/>
          </a:bodyPr>
          <a:lstStyle/>
          <a:p>
            <a:pPr algn="ctr"/>
            <a:r>
              <a:rPr lang="en-US" sz="1800" dirty="0">
                <a:solidFill>
                  <a:schemeClr val="bg1"/>
                </a:solidFill>
              </a:rPr>
              <a:t>Percent of Screw-In Lamp Sales by Type, 2020</a:t>
            </a:r>
            <a:endParaRPr lang="en-US" dirty="0">
              <a:solidFill>
                <a:schemeClr val="bg1"/>
              </a:solidFill>
            </a:endParaRPr>
          </a:p>
        </p:txBody>
      </p:sp>
      <p:sp>
        <p:nvSpPr>
          <p:cNvPr id="10" name="TextBox 9">
            <a:extLst>
              <a:ext uri="{FF2B5EF4-FFF2-40B4-BE49-F238E27FC236}">
                <a16:creationId xmlns:a16="http://schemas.microsoft.com/office/drawing/2014/main" id="{89AF23C1-C076-4351-9C60-90B77DD60AC3}"/>
              </a:ext>
            </a:extLst>
          </p:cNvPr>
          <p:cNvSpPr txBox="1"/>
          <p:nvPr/>
        </p:nvSpPr>
        <p:spPr>
          <a:xfrm>
            <a:off x="8634549" y="964588"/>
            <a:ext cx="509451"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cxnSp>
        <p:nvCxnSpPr>
          <p:cNvPr id="9" name="Straight Connector 8">
            <a:extLst>
              <a:ext uri="{FF2B5EF4-FFF2-40B4-BE49-F238E27FC236}">
                <a16:creationId xmlns:a16="http://schemas.microsoft.com/office/drawing/2014/main" id="{1AC42A99-22B5-453B-90B7-163BB1266EEC}"/>
              </a:ext>
            </a:extLst>
          </p:cNvPr>
          <p:cNvCxnSpPr>
            <a:cxnSpLocks/>
          </p:cNvCxnSpPr>
          <p:nvPr/>
        </p:nvCxnSpPr>
        <p:spPr>
          <a:xfrm>
            <a:off x="258021" y="5249938"/>
            <a:ext cx="2119418" cy="0"/>
          </a:xfrm>
          <a:prstGeom prst="line">
            <a:avLst/>
          </a:prstGeom>
          <a:ln w="38100">
            <a:solidFill>
              <a:schemeClr val="accent4"/>
            </a:solidFill>
            <a:prstDash val="solid"/>
          </a:ln>
        </p:spPr>
        <p:style>
          <a:lnRef idx="1">
            <a:schemeClr val="accent4"/>
          </a:lnRef>
          <a:fillRef idx="0">
            <a:schemeClr val="accent4"/>
          </a:fillRef>
          <a:effectRef idx="0">
            <a:schemeClr val="accent4"/>
          </a:effectRef>
          <a:fontRef idx="minor">
            <a:schemeClr val="tx1"/>
          </a:fontRef>
        </p:style>
      </p:cxnSp>
      <p:sp>
        <p:nvSpPr>
          <p:cNvPr id="11"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21</a:t>
            </a:fld>
            <a:endParaRPr lang="en-US" dirty="0"/>
          </a:p>
        </p:txBody>
      </p:sp>
    </p:spTree>
    <p:extLst>
      <p:ext uri="{BB962C8B-B14F-4D97-AF65-F5344CB8AC3E}">
        <p14:creationId xmlns:p14="http://schemas.microsoft.com/office/powerpoint/2010/main" val="121681577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41625" y="330938"/>
            <a:ext cx="7764244" cy="1238250"/>
          </a:xfrm>
        </p:spPr>
        <p:txBody>
          <a:bodyPr>
            <a:normAutofit/>
          </a:bodyPr>
          <a:lstStyle/>
          <a:p>
            <a:r>
              <a:rPr lang="en-US" sz="4000" dirty="0">
                <a:solidFill>
                  <a:schemeClr val="tx2"/>
                </a:solidFill>
              </a:rPr>
              <a:t>Upcoming Key Dates</a:t>
            </a:r>
            <a:endParaRPr lang="en-US" dirty="0">
              <a:solidFill>
                <a:schemeClr val="tx2"/>
              </a:solidFill>
            </a:endParaRPr>
          </a:p>
        </p:txBody>
      </p:sp>
      <p:sp>
        <p:nvSpPr>
          <p:cNvPr id="27" name="Rectangle 26">
            <a:extLst>
              <a:ext uri="{FF2B5EF4-FFF2-40B4-BE49-F238E27FC236}">
                <a16:creationId xmlns:a16="http://schemas.microsoft.com/office/drawing/2014/main" id="{D09D19F9-A9F9-4F02-BB71-0F7B22F2EF49}"/>
              </a:ext>
            </a:extLst>
          </p:cNvPr>
          <p:cNvSpPr/>
          <p:nvPr/>
        </p:nvSpPr>
        <p:spPr>
          <a:xfrm>
            <a:off x="714980" y="2214390"/>
            <a:ext cx="7667740" cy="1097280"/>
          </a:xfrm>
          <a:prstGeom prst="rect">
            <a:avLst/>
          </a:prstGeom>
          <a:gradFill flip="none" rotWithShape="1">
            <a:gsLst>
              <a:gs pos="0">
                <a:schemeClr val="accent4">
                  <a:lumMod val="20000"/>
                  <a:lumOff val="80000"/>
                </a:schemeClr>
              </a:gs>
              <a:gs pos="7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91440" rIns="182880" bIns="91440" rtlCol="0" anchor="ctr"/>
          <a:lstStyle/>
          <a:p>
            <a:r>
              <a:rPr lang="en-US" sz="2000" dirty="0">
                <a:solidFill>
                  <a:schemeClr val="accent4">
                    <a:lumMod val="75000"/>
                  </a:schemeClr>
                </a:solidFill>
              </a:rPr>
              <a:t>Aggregate Report will be published in Q4 2021</a:t>
            </a:r>
          </a:p>
        </p:txBody>
      </p:sp>
      <p:sp>
        <p:nvSpPr>
          <p:cNvPr id="28" name="Rectangle 27">
            <a:extLst>
              <a:ext uri="{FF2B5EF4-FFF2-40B4-BE49-F238E27FC236}">
                <a16:creationId xmlns:a16="http://schemas.microsoft.com/office/drawing/2014/main" id="{5BF09956-22C7-40B9-939F-DC6BBE9E86A3}"/>
              </a:ext>
            </a:extLst>
          </p:cNvPr>
          <p:cNvSpPr/>
          <p:nvPr/>
        </p:nvSpPr>
        <p:spPr>
          <a:xfrm>
            <a:off x="714980" y="3691897"/>
            <a:ext cx="7667739" cy="1097280"/>
          </a:xfrm>
          <a:prstGeom prst="rect">
            <a:avLst/>
          </a:prstGeom>
          <a:gradFill flip="none" rotWithShape="1">
            <a:gsLst>
              <a:gs pos="0">
                <a:schemeClr val="accent4">
                  <a:lumMod val="20000"/>
                  <a:lumOff val="80000"/>
                </a:schemeClr>
              </a:gs>
              <a:gs pos="7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91440" rIns="182880" bIns="91440" rtlCol="0" anchor="ctr"/>
          <a:lstStyle/>
          <a:p>
            <a:r>
              <a:rPr lang="en-US" sz="2000" dirty="0">
                <a:solidFill>
                  <a:schemeClr val="accent4">
                    <a:lumMod val="75000"/>
                  </a:schemeClr>
                </a:solidFill>
              </a:rPr>
              <a:t>Non-residential Lighting Market Model Update will be completed by the end of 2021</a:t>
            </a:r>
          </a:p>
        </p:txBody>
      </p:sp>
      <p:sp>
        <p:nvSpPr>
          <p:cNvPr id="35" name="Rectangle 34">
            <a:extLst>
              <a:ext uri="{FF2B5EF4-FFF2-40B4-BE49-F238E27FC236}">
                <a16:creationId xmlns:a16="http://schemas.microsoft.com/office/drawing/2014/main" id="{55AD5CCB-F71F-4BEC-8B1D-D2C5DA7ED769}"/>
              </a:ext>
            </a:extLst>
          </p:cNvPr>
          <p:cNvSpPr/>
          <p:nvPr/>
        </p:nvSpPr>
        <p:spPr>
          <a:xfrm>
            <a:off x="714980" y="5169404"/>
            <a:ext cx="7667741" cy="1097280"/>
          </a:xfrm>
          <a:prstGeom prst="rect">
            <a:avLst/>
          </a:prstGeom>
          <a:gradFill flip="none" rotWithShape="1">
            <a:gsLst>
              <a:gs pos="0">
                <a:schemeClr val="accent4">
                  <a:lumMod val="20000"/>
                  <a:lumOff val="80000"/>
                </a:schemeClr>
              </a:gs>
              <a:gs pos="7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0" tIns="91440" rIns="182880" bIns="91440" rtlCol="0" anchor="ctr"/>
          <a:lstStyle/>
          <a:p>
            <a:r>
              <a:rPr lang="en-US" sz="2000" dirty="0">
                <a:solidFill>
                  <a:schemeClr val="accent4">
                    <a:lumMod val="75000"/>
                  </a:schemeClr>
                </a:solidFill>
              </a:rPr>
              <a:t>2021 data collection will begin in February 2022</a:t>
            </a:r>
          </a:p>
        </p:txBody>
      </p:sp>
      <p:sp>
        <p:nvSpPr>
          <p:cNvPr id="37" name="Oval 36">
            <a:extLst>
              <a:ext uri="{FF2B5EF4-FFF2-40B4-BE49-F238E27FC236}">
                <a16:creationId xmlns:a16="http://schemas.microsoft.com/office/drawing/2014/main" id="{F89008EA-6FD6-4C36-AE8D-5039AF3D5199}"/>
              </a:ext>
            </a:extLst>
          </p:cNvPr>
          <p:cNvSpPr/>
          <p:nvPr/>
        </p:nvSpPr>
        <p:spPr>
          <a:xfrm>
            <a:off x="955232" y="2409787"/>
            <a:ext cx="706486" cy="706486"/>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FAD4F1C-E33E-4CA8-A62D-ADCBAD3BC871}"/>
              </a:ext>
            </a:extLst>
          </p:cNvPr>
          <p:cNvSpPr/>
          <p:nvPr/>
        </p:nvSpPr>
        <p:spPr>
          <a:xfrm>
            <a:off x="955232" y="3887294"/>
            <a:ext cx="706486" cy="706486"/>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15B67B63-8761-40B6-9853-F38486F1FDE2}"/>
              </a:ext>
            </a:extLst>
          </p:cNvPr>
          <p:cNvSpPr/>
          <p:nvPr/>
        </p:nvSpPr>
        <p:spPr>
          <a:xfrm>
            <a:off x="955232" y="5364801"/>
            <a:ext cx="706486" cy="706486"/>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47" name="Graphic 46" descr="Lightbulb with solid fill">
            <a:extLst>
              <a:ext uri="{FF2B5EF4-FFF2-40B4-BE49-F238E27FC236}">
                <a16:creationId xmlns:a16="http://schemas.microsoft.com/office/drawing/2014/main" id="{735DEA69-F92F-48CF-8B0B-1CE62D62FCA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1011098" y="3943161"/>
            <a:ext cx="594751" cy="594751"/>
          </a:xfrm>
          <a:prstGeom prst="rect">
            <a:avLst/>
          </a:prstGeom>
        </p:spPr>
      </p:pic>
      <p:pic>
        <p:nvPicPr>
          <p:cNvPr id="48" name="Graphic 47" descr="Statistics with solid fill">
            <a:extLst>
              <a:ext uri="{FF2B5EF4-FFF2-40B4-BE49-F238E27FC236}">
                <a16:creationId xmlns:a16="http://schemas.microsoft.com/office/drawing/2014/main" id="{FC58AA68-642E-4A0E-B8FC-D0DF9084D66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1044421" y="2498976"/>
            <a:ext cx="528107" cy="528107"/>
          </a:xfrm>
          <a:prstGeom prst="rect">
            <a:avLst/>
          </a:prstGeom>
        </p:spPr>
      </p:pic>
      <p:grpSp>
        <p:nvGrpSpPr>
          <p:cNvPr id="38" name="Group 37">
            <a:extLst>
              <a:ext uri="{FF2B5EF4-FFF2-40B4-BE49-F238E27FC236}">
                <a16:creationId xmlns:a16="http://schemas.microsoft.com/office/drawing/2014/main" id="{29881669-FD16-4FE7-9DD3-9DBA992D0CCF}"/>
              </a:ext>
            </a:extLst>
          </p:cNvPr>
          <p:cNvGrpSpPr/>
          <p:nvPr/>
        </p:nvGrpSpPr>
        <p:grpSpPr>
          <a:xfrm>
            <a:off x="1128680" y="5528150"/>
            <a:ext cx="383033" cy="379787"/>
            <a:chOff x="11983346" y="309858"/>
            <a:chExt cx="1813858" cy="1798487"/>
          </a:xfrm>
          <a:solidFill>
            <a:schemeClr val="bg1"/>
          </a:solidFill>
        </p:grpSpPr>
        <p:pic>
          <p:nvPicPr>
            <p:cNvPr id="39" name="Graphic 38" descr="Bar chart with solid fill">
              <a:extLst>
                <a:ext uri="{FF2B5EF4-FFF2-40B4-BE49-F238E27FC236}">
                  <a16:creationId xmlns:a16="http://schemas.microsoft.com/office/drawing/2014/main" id="{C5039A91-DE2F-4569-ACE3-C87E8355D2A1}"/>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l="23750" t="9544" r="8750" b="24206"/>
            <a:stretch/>
          </p:blipFill>
          <p:spPr>
            <a:xfrm>
              <a:off x="12954469" y="309858"/>
              <a:ext cx="842735" cy="827129"/>
            </a:xfrm>
            <a:prstGeom prst="rect">
              <a:avLst/>
            </a:prstGeom>
          </p:spPr>
        </p:pic>
        <p:sp>
          <p:nvSpPr>
            <p:cNvPr id="40" name="Partial Circle 39">
              <a:extLst>
                <a:ext uri="{FF2B5EF4-FFF2-40B4-BE49-F238E27FC236}">
                  <a16:creationId xmlns:a16="http://schemas.microsoft.com/office/drawing/2014/main" id="{5ED233ED-34EE-4199-8DC7-71BFFBBBF451}"/>
                </a:ext>
              </a:extLst>
            </p:cNvPr>
            <p:cNvSpPr/>
            <p:nvPr/>
          </p:nvSpPr>
          <p:spPr>
            <a:xfrm>
              <a:off x="11983346" y="370985"/>
              <a:ext cx="1737361" cy="1737360"/>
            </a:xfrm>
            <a:prstGeom prst="pi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Straight Connector 13">
            <a:extLst>
              <a:ext uri="{FF2B5EF4-FFF2-40B4-BE49-F238E27FC236}">
                <a16:creationId xmlns:a16="http://schemas.microsoft.com/office/drawing/2014/main" id="{7D175C7B-97E3-493B-A8DE-E44E92BB2B4F}"/>
              </a:ext>
            </a:extLst>
          </p:cNvPr>
          <p:cNvCxnSpPr>
            <a:cxnSpLocks/>
          </p:cNvCxnSpPr>
          <p:nvPr/>
        </p:nvCxnSpPr>
        <p:spPr>
          <a:xfrm>
            <a:off x="713189" y="1564809"/>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15"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22</a:t>
            </a:fld>
            <a:endParaRPr lang="en-US" dirty="0"/>
          </a:p>
        </p:txBody>
      </p:sp>
    </p:spTree>
    <p:extLst>
      <p:ext uri="{BB962C8B-B14F-4D97-AF65-F5344CB8AC3E}">
        <p14:creationId xmlns:p14="http://schemas.microsoft.com/office/powerpoint/2010/main" val="87889661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5F09-FCCB-44B0-BFFC-8DA6BB5DA4EB}"/>
              </a:ext>
            </a:extLst>
          </p:cNvPr>
          <p:cNvSpPr>
            <a:spLocks noGrp="1"/>
          </p:cNvSpPr>
          <p:nvPr>
            <p:ph type="title"/>
          </p:nvPr>
        </p:nvSpPr>
        <p:spPr>
          <a:xfrm>
            <a:off x="243067" y="1709739"/>
            <a:ext cx="4961391" cy="2852737"/>
          </a:xfrm>
        </p:spPr>
        <p:txBody>
          <a:bodyPr>
            <a:noAutofit/>
          </a:bodyPr>
          <a:lstStyle/>
          <a:p>
            <a:r>
              <a:rPr lang="en-US" sz="4800" dirty="0"/>
              <a:t>The Future of </a:t>
            </a:r>
            <a:r>
              <a:rPr lang="en-US" sz="4800" dirty="0" smtClean="0"/>
              <a:t>Non-Residential </a:t>
            </a:r>
            <a:r>
              <a:rPr lang="en-US" sz="4800" dirty="0"/>
              <a:t>Sales Data Collection</a:t>
            </a:r>
          </a:p>
        </p:txBody>
      </p:sp>
      <p:sp>
        <p:nvSpPr>
          <p:cNvPr id="3" name="Slide Number Placeholder 2">
            <a:extLst>
              <a:ext uri="{FF2B5EF4-FFF2-40B4-BE49-F238E27FC236}">
                <a16:creationId xmlns:a16="http://schemas.microsoft.com/office/drawing/2014/main" id="{48F88D98-779A-4861-82E5-71A51B9943DA}"/>
              </a:ext>
            </a:extLst>
          </p:cNvPr>
          <p:cNvSpPr>
            <a:spLocks noGrp="1"/>
          </p:cNvSpPr>
          <p:nvPr>
            <p:ph type="sldNum" sz="quarter" idx="12"/>
          </p:nvPr>
        </p:nvSpPr>
        <p:spPr/>
        <p:txBody>
          <a:bodyPr/>
          <a:lstStyle/>
          <a:p>
            <a:fld id="{41C644E9-0293-45DE-AABA-2E18EB19508A}" type="slidenum">
              <a:rPr lang="en-US" smtClean="0"/>
              <a:t>23</a:t>
            </a:fld>
            <a:endParaRPr lang="en-US" dirty="0"/>
          </a:p>
        </p:txBody>
      </p:sp>
      <p:pic>
        <p:nvPicPr>
          <p:cNvPr id="4" name="Picture 3">
            <a:extLst>
              <a:ext uri="{FF2B5EF4-FFF2-40B4-BE49-F238E27FC236}">
                <a16:creationId xmlns:a16="http://schemas.microsoft.com/office/drawing/2014/main" id="{5CDAD52D-3E58-4546-8823-A18A37409973}"/>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5976" r="15976"/>
          <a:stretch/>
        </p:blipFill>
        <p:spPr>
          <a:xfrm>
            <a:off x="5410198" y="0"/>
            <a:ext cx="3733801" cy="6858000"/>
          </a:xfrm>
          <a:prstGeom prst="rect">
            <a:avLst/>
          </a:prstGeom>
        </p:spPr>
      </p:pic>
      <p:sp>
        <p:nvSpPr>
          <p:cNvPr id="5" name="Rectangle 4">
            <a:extLst>
              <a:ext uri="{FF2B5EF4-FFF2-40B4-BE49-F238E27FC236}">
                <a16:creationId xmlns:a16="http://schemas.microsoft.com/office/drawing/2014/main" id="{480A7303-EA28-42EE-B828-A1C6883F37C1}"/>
              </a:ext>
            </a:extLst>
          </p:cNvPr>
          <p:cNvSpPr/>
          <p:nvPr/>
        </p:nvSpPr>
        <p:spPr>
          <a:xfrm>
            <a:off x="5204459" y="0"/>
            <a:ext cx="411478"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67263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FB0EEC-2358-4494-9C1C-1FB3E865C267}"/>
              </a:ext>
            </a:extLst>
          </p:cNvPr>
          <p:cNvGrpSpPr/>
          <p:nvPr/>
        </p:nvGrpSpPr>
        <p:grpSpPr>
          <a:xfrm>
            <a:off x="344130" y="2050026"/>
            <a:ext cx="3991896" cy="3991896"/>
            <a:chOff x="1966452" y="2433484"/>
            <a:chExt cx="3991896" cy="3991896"/>
          </a:xfrm>
        </p:grpSpPr>
        <p:sp>
          <p:nvSpPr>
            <p:cNvPr id="2" name="Oval 1">
              <a:extLst>
                <a:ext uri="{FF2B5EF4-FFF2-40B4-BE49-F238E27FC236}">
                  <a16:creationId xmlns:a16="http://schemas.microsoft.com/office/drawing/2014/main" id="{913B59DE-E240-42B2-BE61-F1E202DF991B}"/>
                </a:ext>
              </a:extLst>
            </p:cNvPr>
            <p:cNvSpPr/>
            <p:nvPr/>
          </p:nvSpPr>
          <p:spPr>
            <a:xfrm>
              <a:off x="1966452" y="2433484"/>
              <a:ext cx="3991896" cy="3991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D8385F2-57E8-4FF9-B107-B8FCBFAC0458}"/>
                </a:ext>
              </a:extLst>
            </p:cNvPr>
            <p:cNvSpPr/>
            <p:nvPr/>
          </p:nvSpPr>
          <p:spPr>
            <a:xfrm>
              <a:off x="2375877" y="2842909"/>
              <a:ext cx="3173046" cy="31730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7A155D9-2A99-4CB7-AE4D-774B91158C54}"/>
                </a:ext>
              </a:extLst>
            </p:cNvPr>
            <p:cNvSpPr/>
            <p:nvPr/>
          </p:nvSpPr>
          <p:spPr>
            <a:xfrm>
              <a:off x="2772508" y="3239540"/>
              <a:ext cx="2379784" cy="23797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3D7C43A-D87A-4F6C-9703-B2A5692DC6E2}"/>
                </a:ext>
              </a:extLst>
            </p:cNvPr>
            <p:cNvSpPr/>
            <p:nvPr/>
          </p:nvSpPr>
          <p:spPr>
            <a:xfrm>
              <a:off x="3185160" y="3652192"/>
              <a:ext cx="1554480" cy="155448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7F9649C-FBB6-4E10-8732-D9535C184BE6}"/>
                </a:ext>
              </a:extLst>
            </p:cNvPr>
            <p:cNvSpPr/>
            <p:nvPr/>
          </p:nvSpPr>
          <p:spPr>
            <a:xfrm>
              <a:off x="3596640" y="4063672"/>
              <a:ext cx="731520" cy="7315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D975D589-E2B6-416F-9B30-D99FCB53177A}"/>
              </a:ext>
            </a:extLst>
          </p:cNvPr>
          <p:cNvGrpSpPr/>
          <p:nvPr/>
        </p:nvGrpSpPr>
        <p:grpSpPr>
          <a:xfrm rot="19952482">
            <a:off x="2118673" y="2949447"/>
            <a:ext cx="3434873" cy="475449"/>
            <a:chOff x="5139497" y="3268734"/>
            <a:chExt cx="2972730" cy="411480"/>
          </a:xfrm>
        </p:grpSpPr>
        <p:sp>
          <p:nvSpPr>
            <p:cNvPr id="12" name="Rectangle: Rounded Corners 11">
              <a:extLst>
                <a:ext uri="{FF2B5EF4-FFF2-40B4-BE49-F238E27FC236}">
                  <a16:creationId xmlns:a16="http://schemas.microsoft.com/office/drawing/2014/main" id="{A5A67F52-A40D-413D-A27A-FB18E16FCFA0}"/>
                </a:ext>
              </a:extLst>
            </p:cNvPr>
            <p:cNvSpPr/>
            <p:nvPr/>
          </p:nvSpPr>
          <p:spPr>
            <a:xfrm>
              <a:off x="5139497" y="3443748"/>
              <a:ext cx="2224863" cy="6145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1AB27F9B-AA53-471C-BBB5-DA77CE0E2F8C}"/>
                </a:ext>
              </a:extLst>
            </p:cNvPr>
            <p:cNvGrpSpPr/>
            <p:nvPr/>
          </p:nvGrpSpPr>
          <p:grpSpPr>
            <a:xfrm>
              <a:off x="7275871" y="3268734"/>
              <a:ext cx="836356" cy="411480"/>
              <a:chOff x="7119169" y="3268734"/>
              <a:chExt cx="993058" cy="411480"/>
            </a:xfrm>
          </p:grpSpPr>
          <p:sp>
            <p:nvSpPr>
              <p:cNvPr id="11" name="Arrow: Chevron 10">
                <a:extLst>
                  <a:ext uri="{FF2B5EF4-FFF2-40B4-BE49-F238E27FC236}">
                    <a16:creationId xmlns:a16="http://schemas.microsoft.com/office/drawing/2014/main" id="{78FF99FA-3D54-47CF-861E-034D2B78AD57}"/>
                  </a:ext>
                </a:extLst>
              </p:cNvPr>
              <p:cNvSpPr/>
              <p:nvPr/>
            </p:nvSpPr>
            <p:spPr>
              <a:xfrm rot="10800000">
                <a:off x="7119169" y="3268734"/>
                <a:ext cx="993058" cy="411479"/>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Arrow: Chevron 13">
                <a:extLst>
                  <a:ext uri="{FF2B5EF4-FFF2-40B4-BE49-F238E27FC236}">
                    <a16:creationId xmlns:a16="http://schemas.microsoft.com/office/drawing/2014/main" id="{9AD52872-7327-4521-AD3C-9B9C10F1A6D9}"/>
                  </a:ext>
                </a:extLst>
              </p:cNvPr>
              <p:cNvSpPr/>
              <p:nvPr/>
            </p:nvSpPr>
            <p:spPr>
              <a:xfrm rot="10800000">
                <a:off x="7581162" y="3268734"/>
                <a:ext cx="355827" cy="411480"/>
              </a:xfrm>
              <a:prstGeom prst="chevron">
                <a:avLst>
                  <a:gd name="adj" fmla="val 665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18" name="Group 17">
            <a:extLst>
              <a:ext uri="{FF2B5EF4-FFF2-40B4-BE49-F238E27FC236}">
                <a16:creationId xmlns:a16="http://schemas.microsoft.com/office/drawing/2014/main" id="{1F77BDC1-D6C4-4C6F-B34B-641AE8CB9D90}"/>
              </a:ext>
            </a:extLst>
          </p:cNvPr>
          <p:cNvGrpSpPr/>
          <p:nvPr/>
        </p:nvGrpSpPr>
        <p:grpSpPr>
          <a:xfrm rot="1404996">
            <a:off x="2155562" y="4536476"/>
            <a:ext cx="3434873" cy="475449"/>
            <a:chOff x="5139497" y="3268734"/>
            <a:chExt cx="2972730" cy="411480"/>
          </a:xfrm>
        </p:grpSpPr>
        <p:sp>
          <p:nvSpPr>
            <p:cNvPr id="19" name="Rectangle: Rounded Corners 18">
              <a:extLst>
                <a:ext uri="{FF2B5EF4-FFF2-40B4-BE49-F238E27FC236}">
                  <a16:creationId xmlns:a16="http://schemas.microsoft.com/office/drawing/2014/main" id="{19554AB5-9A53-4E0B-AF6D-7D4D11C5FDEC}"/>
                </a:ext>
              </a:extLst>
            </p:cNvPr>
            <p:cNvSpPr/>
            <p:nvPr/>
          </p:nvSpPr>
          <p:spPr>
            <a:xfrm>
              <a:off x="5139497" y="3443748"/>
              <a:ext cx="2224863" cy="6145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8F319A6E-ED38-4DC3-A0CD-EFE1EA59E802}"/>
                </a:ext>
              </a:extLst>
            </p:cNvPr>
            <p:cNvGrpSpPr/>
            <p:nvPr/>
          </p:nvGrpSpPr>
          <p:grpSpPr>
            <a:xfrm>
              <a:off x="7275871" y="3268734"/>
              <a:ext cx="836356" cy="411480"/>
              <a:chOff x="7119169" y="3268734"/>
              <a:chExt cx="993058" cy="411480"/>
            </a:xfrm>
          </p:grpSpPr>
          <p:sp>
            <p:nvSpPr>
              <p:cNvPr id="21" name="Arrow: Chevron 20">
                <a:extLst>
                  <a:ext uri="{FF2B5EF4-FFF2-40B4-BE49-F238E27FC236}">
                    <a16:creationId xmlns:a16="http://schemas.microsoft.com/office/drawing/2014/main" id="{2AA5492D-15AB-42F3-8F70-3775128171CF}"/>
                  </a:ext>
                </a:extLst>
              </p:cNvPr>
              <p:cNvSpPr/>
              <p:nvPr/>
            </p:nvSpPr>
            <p:spPr>
              <a:xfrm rot="10800000">
                <a:off x="7119169" y="3268734"/>
                <a:ext cx="993058" cy="411479"/>
              </a:xfrm>
              <a:prstGeom prst="chevr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Arrow: Chevron 21">
                <a:extLst>
                  <a:ext uri="{FF2B5EF4-FFF2-40B4-BE49-F238E27FC236}">
                    <a16:creationId xmlns:a16="http://schemas.microsoft.com/office/drawing/2014/main" id="{DD222C74-E337-4829-8687-9D4D02530788}"/>
                  </a:ext>
                </a:extLst>
              </p:cNvPr>
              <p:cNvSpPr/>
              <p:nvPr/>
            </p:nvSpPr>
            <p:spPr>
              <a:xfrm rot="10800000">
                <a:off x="7581162" y="3268734"/>
                <a:ext cx="355827" cy="411480"/>
              </a:xfrm>
              <a:prstGeom prst="chevron">
                <a:avLst>
                  <a:gd name="adj" fmla="val 665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24" name="TextBox 23">
            <a:extLst>
              <a:ext uri="{FF2B5EF4-FFF2-40B4-BE49-F238E27FC236}">
                <a16:creationId xmlns:a16="http://schemas.microsoft.com/office/drawing/2014/main" id="{00BC3CB4-804A-4046-8358-FFA480515CD9}"/>
              </a:ext>
            </a:extLst>
          </p:cNvPr>
          <p:cNvSpPr txBox="1"/>
          <p:nvPr/>
        </p:nvSpPr>
        <p:spPr>
          <a:xfrm>
            <a:off x="5228047" y="1863065"/>
            <a:ext cx="3162398" cy="1323439"/>
          </a:xfrm>
          <a:prstGeom prst="rect">
            <a:avLst/>
          </a:prstGeom>
          <a:noFill/>
        </p:spPr>
        <p:txBody>
          <a:bodyPr wrap="square">
            <a:spAutoFit/>
          </a:bodyPr>
          <a:lstStyle/>
          <a:p>
            <a:pPr lvl="1"/>
            <a:r>
              <a:rPr lang="en-US" sz="2000" b="1" dirty="0">
                <a:solidFill>
                  <a:schemeClr val="accent3">
                    <a:lumMod val="75000"/>
                  </a:schemeClr>
                </a:solidFill>
                <a:latin typeface="+mj-lt"/>
              </a:rPr>
              <a:t>Deepen our understanding of the traditional distribution channel</a:t>
            </a:r>
          </a:p>
        </p:txBody>
      </p:sp>
      <p:sp>
        <p:nvSpPr>
          <p:cNvPr id="25" name="TextBox 24">
            <a:extLst>
              <a:ext uri="{FF2B5EF4-FFF2-40B4-BE49-F238E27FC236}">
                <a16:creationId xmlns:a16="http://schemas.microsoft.com/office/drawing/2014/main" id="{AFCB54DE-DD36-4BD6-96DB-75E964AAE031}"/>
              </a:ext>
            </a:extLst>
          </p:cNvPr>
          <p:cNvSpPr txBox="1"/>
          <p:nvPr/>
        </p:nvSpPr>
        <p:spPr>
          <a:xfrm>
            <a:off x="5228047" y="4644358"/>
            <a:ext cx="2978693" cy="1631216"/>
          </a:xfrm>
          <a:prstGeom prst="rect">
            <a:avLst/>
          </a:prstGeom>
          <a:noFill/>
        </p:spPr>
        <p:txBody>
          <a:bodyPr wrap="square">
            <a:spAutoFit/>
          </a:bodyPr>
          <a:lstStyle/>
          <a:p>
            <a:pPr lvl="1"/>
            <a:r>
              <a:rPr lang="en-US" sz="2000" b="1" dirty="0">
                <a:solidFill>
                  <a:schemeClr val="accent4"/>
                </a:solidFill>
                <a:latin typeface="+mj-lt"/>
              </a:rPr>
              <a:t>Grow our understanding and build strategies for additional sales channels</a:t>
            </a:r>
          </a:p>
        </p:txBody>
      </p:sp>
      <p:sp>
        <p:nvSpPr>
          <p:cNvPr id="26" name="Title 2">
            <a:extLst>
              <a:ext uri="{FF2B5EF4-FFF2-40B4-BE49-F238E27FC236}">
                <a16:creationId xmlns:a16="http://schemas.microsoft.com/office/drawing/2014/main" id="{21C5DF12-21CE-48ED-A8D4-4BF03C603C28}"/>
              </a:ext>
            </a:extLst>
          </p:cNvPr>
          <p:cNvSpPr txBox="1">
            <a:spLocks/>
          </p:cNvSpPr>
          <p:nvPr/>
        </p:nvSpPr>
        <p:spPr>
          <a:xfrm>
            <a:off x="320040" y="236261"/>
            <a:ext cx="7886700" cy="1238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sz="4000" spc="0" dirty="0" smtClean="0">
                <a:solidFill>
                  <a:schemeClr val="tx2"/>
                </a:solidFill>
              </a:rPr>
              <a:t>During </a:t>
            </a:r>
            <a:r>
              <a:rPr lang="en-US" sz="4000" spc="0" dirty="0">
                <a:solidFill>
                  <a:schemeClr val="tx2"/>
                </a:solidFill>
              </a:rPr>
              <a:t>the 2021 Plan Period, core goals are:</a:t>
            </a:r>
          </a:p>
        </p:txBody>
      </p:sp>
      <p:cxnSp>
        <p:nvCxnSpPr>
          <p:cNvPr id="27" name="Straight Connector 26">
            <a:extLst>
              <a:ext uri="{FF2B5EF4-FFF2-40B4-BE49-F238E27FC236}">
                <a16:creationId xmlns:a16="http://schemas.microsoft.com/office/drawing/2014/main" id="{8180DD33-7A5E-438B-AABF-8035F621115F}"/>
              </a:ext>
            </a:extLst>
          </p:cNvPr>
          <p:cNvCxnSpPr>
            <a:cxnSpLocks/>
          </p:cNvCxnSpPr>
          <p:nvPr/>
        </p:nvCxnSpPr>
        <p:spPr>
          <a:xfrm>
            <a:off x="380559" y="1564809"/>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23"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24</a:t>
            </a:fld>
            <a:endParaRPr lang="en-US" dirty="0"/>
          </a:p>
        </p:txBody>
      </p:sp>
    </p:spTree>
    <p:extLst>
      <p:ext uri="{BB962C8B-B14F-4D97-AF65-F5344CB8AC3E}">
        <p14:creationId xmlns:p14="http://schemas.microsoft.com/office/powerpoint/2010/main" val="266856582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01157A4-3630-406D-BE3F-22A721DA234E}"/>
              </a:ext>
            </a:extLst>
          </p:cNvPr>
          <p:cNvSpPr/>
          <p:nvPr/>
        </p:nvSpPr>
        <p:spPr>
          <a:xfrm>
            <a:off x="1202782" y="2094435"/>
            <a:ext cx="2387098" cy="1805755"/>
          </a:xfrm>
          <a:custGeom>
            <a:avLst/>
            <a:gdLst>
              <a:gd name="connsiteX0" fmla="*/ 0 w 3754654"/>
              <a:gd name="connsiteY0" fmla="*/ 0 h 2252792"/>
              <a:gd name="connsiteX1" fmla="*/ 3754654 w 3754654"/>
              <a:gd name="connsiteY1" fmla="*/ 0 h 2252792"/>
              <a:gd name="connsiteX2" fmla="*/ 3754654 w 3754654"/>
              <a:gd name="connsiteY2" fmla="*/ 2252792 h 2252792"/>
              <a:gd name="connsiteX3" fmla="*/ 0 w 3754654"/>
              <a:gd name="connsiteY3" fmla="*/ 2252792 h 2252792"/>
              <a:gd name="connsiteX4" fmla="*/ 0 w 3754654"/>
              <a:gd name="connsiteY4" fmla="*/ 0 h 225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54" h="2252792">
                <a:moveTo>
                  <a:pt x="0" y="0"/>
                </a:moveTo>
                <a:lnTo>
                  <a:pt x="3754654" y="0"/>
                </a:lnTo>
                <a:lnTo>
                  <a:pt x="3754654" y="2252792"/>
                </a:lnTo>
                <a:lnTo>
                  <a:pt x="0" y="2252792"/>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r" defTabSz="1155700">
              <a:lnSpc>
                <a:spcPct val="90000"/>
              </a:lnSpc>
              <a:spcBef>
                <a:spcPct val="0"/>
              </a:spcBef>
              <a:spcAft>
                <a:spcPct val="35000"/>
              </a:spcAft>
              <a:buNone/>
            </a:pPr>
            <a:r>
              <a:rPr lang="en-US" sz="2000" b="1" kern="1200" dirty="0">
                <a:solidFill>
                  <a:schemeClr val="accent4"/>
                </a:solidFill>
              </a:rPr>
              <a:t>Maintain participation among traditional distributors</a:t>
            </a:r>
          </a:p>
        </p:txBody>
      </p:sp>
      <p:sp>
        <p:nvSpPr>
          <p:cNvPr id="9" name="Freeform: Shape 8">
            <a:extLst>
              <a:ext uri="{FF2B5EF4-FFF2-40B4-BE49-F238E27FC236}">
                <a16:creationId xmlns:a16="http://schemas.microsoft.com/office/drawing/2014/main" id="{ABED04CE-D57A-4284-BD4F-13011265B843}"/>
              </a:ext>
            </a:extLst>
          </p:cNvPr>
          <p:cNvSpPr/>
          <p:nvPr/>
        </p:nvSpPr>
        <p:spPr>
          <a:xfrm>
            <a:off x="5527843" y="1812598"/>
            <a:ext cx="3402797" cy="2252792"/>
          </a:xfrm>
          <a:custGeom>
            <a:avLst/>
            <a:gdLst>
              <a:gd name="connsiteX0" fmla="*/ 0 w 3754654"/>
              <a:gd name="connsiteY0" fmla="*/ 0 h 2252792"/>
              <a:gd name="connsiteX1" fmla="*/ 3754654 w 3754654"/>
              <a:gd name="connsiteY1" fmla="*/ 0 h 2252792"/>
              <a:gd name="connsiteX2" fmla="*/ 3754654 w 3754654"/>
              <a:gd name="connsiteY2" fmla="*/ 2252792 h 2252792"/>
              <a:gd name="connsiteX3" fmla="*/ 0 w 3754654"/>
              <a:gd name="connsiteY3" fmla="*/ 2252792 h 2252792"/>
              <a:gd name="connsiteX4" fmla="*/ 0 w 3754654"/>
              <a:gd name="connsiteY4" fmla="*/ 0 h 225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4654" h="2252792">
                <a:moveTo>
                  <a:pt x="0" y="0"/>
                </a:moveTo>
                <a:lnTo>
                  <a:pt x="3754654" y="0"/>
                </a:lnTo>
                <a:lnTo>
                  <a:pt x="3754654" y="2252792"/>
                </a:lnTo>
                <a:lnTo>
                  <a:pt x="0" y="2252792"/>
                </a:lnTo>
                <a:lnTo>
                  <a:pt x="0" y="0"/>
                </a:lnTo>
                <a:close/>
              </a:path>
            </a:pathLst>
          </a:custGeom>
          <a:noFill/>
          <a:ln>
            <a:noFill/>
          </a:ln>
        </p:spPr>
        <p:style>
          <a:lnRef idx="2">
            <a:schemeClr val="lt1">
              <a:hueOff val="0"/>
              <a:satOff val="0"/>
              <a:lumOff val="0"/>
              <a:alphaOff val="0"/>
            </a:schemeClr>
          </a:lnRef>
          <a:fillRef idx="1">
            <a:schemeClr val="accent4">
              <a:hueOff val="1618297"/>
              <a:satOff val="-61949"/>
              <a:lumOff val="-6470"/>
              <a:alphaOff val="0"/>
            </a:schemeClr>
          </a:fillRef>
          <a:effectRef idx="0">
            <a:schemeClr val="accent4">
              <a:hueOff val="1618297"/>
              <a:satOff val="-61949"/>
              <a:lumOff val="-647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defTabSz="1155700">
              <a:lnSpc>
                <a:spcPct val="90000"/>
              </a:lnSpc>
              <a:spcBef>
                <a:spcPct val="0"/>
              </a:spcBef>
              <a:spcAft>
                <a:spcPct val="35000"/>
              </a:spcAft>
              <a:buNone/>
            </a:pPr>
            <a:r>
              <a:rPr lang="en-US" sz="2000" b="1" kern="1200" dirty="0">
                <a:solidFill>
                  <a:schemeClr val="accent3">
                    <a:lumMod val="75000"/>
                  </a:schemeClr>
                </a:solidFill>
              </a:rPr>
              <a:t>Build participation among national accounts specialists, online sellers, and other specialized sales channels</a:t>
            </a:r>
          </a:p>
        </p:txBody>
      </p:sp>
      <p:sp>
        <p:nvSpPr>
          <p:cNvPr id="3" name="Title 2">
            <a:extLst>
              <a:ext uri="{FF2B5EF4-FFF2-40B4-BE49-F238E27FC236}">
                <a16:creationId xmlns:a16="http://schemas.microsoft.com/office/drawing/2014/main" id="{75515164-CF72-4FFD-8AFF-7B184A318528}"/>
              </a:ext>
            </a:extLst>
          </p:cNvPr>
          <p:cNvSpPr>
            <a:spLocks noGrp="1"/>
          </p:cNvSpPr>
          <p:nvPr>
            <p:ph type="title" idx="4294967295"/>
          </p:nvPr>
        </p:nvSpPr>
        <p:spPr>
          <a:xfrm>
            <a:off x="320040" y="393026"/>
            <a:ext cx="7886700" cy="1238250"/>
          </a:xfrm>
        </p:spPr>
        <p:txBody>
          <a:bodyPr>
            <a:normAutofit/>
          </a:bodyPr>
          <a:lstStyle/>
          <a:p>
            <a:r>
              <a:rPr lang="en-US" sz="4000" dirty="0">
                <a:solidFill>
                  <a:schemeClr val="tx2"/>
                </a:solidFill>
              </a:rPr>
              <a:t>Strategies for Recruitment</a:t>
            </a:r>
          </a:p>
        </p:txBody>
      </p:sp>
      <p:pic>
        <p:nvPicPr>
          <p:cNvPr id="6" name="Graphic 5" descr="Fork In Road with solid fill">
            <a:extLst>
              <a:ext uri="{FF2B5EF4-FFF2-40B4-BE49-F238E27FC236}">
                <a16:creationId xmlns:a16="http://schemas.microsoft.com/office/drawing/2014/main" id="{D8221B94-31BB-43F7-B9E1-E2F68B4F09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396331" y="2921113"/>
            <a:ext cx="4351338" cy="4351338"/>
          </a:xfrm>
          <a:prstGeom prst="rect">
            <a:avLst/>
          </a:prstGeom>
        </p:spPr>
      </p:pic>
      <p:sp>
        <p:nvSpPr>
          <p:cNvPr id="12" name="Rectangle 11">
            <a:extLst>
              <a:ext uri="{FF2B5EF4-FFF2-40B4-BE49-F238E27FC236}">
                <a16:creationId xmlns:a16="http://schemas.microsoft.com/office/drawing/2014/main" id="{CCF40DF8-09C1-4AD0-A75B-6420E8395E24}"/>
              </a:ext>
            </a:extLst>
          </p:cNvPr>
          <p:cNvSpPr/>
          <p:nvPr/>
        </p:nvSpPr>
        <p:spPr>
          <a:xfrm rot="18900000">
            <a:off x="3817700" y="3013909"/>
            <a:ext cx="1429943" cy="146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Signpost with solid fill">
            <a:extLst>
              <a:ext uri="{FF2B5EF4-FFF2-40B4-BE49-F238E27FC236}">
                <a16:creationId xmlns:a16="http://schemas.microsoft.com/office/drawing/2014/main" id="{530645ED-AC42-4EE9-B024-210AE1F673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589880" y="2419215"/>
            <a:ext cx="1968350" cy="1968350"/>
          </a:xfrm>
          <a:prstGeom prst="rect">
            <a:avLst/>
          </a:prstGeom>
        </p:spPr>
      </p:pic>
      <p:pic>
        <p:nvPicPr>
          <p:cNvPr id="14" name="Graphic 13" descr="Signpost with solid fill">
            <a:extLst>
              <a:ext uri="{FF2B5EF4-FFF2-40B4-BE49-F238E27FC236}">
                <a16:creationId xmlns:a16="http://schemas.microsoft.com/office/drawing/2014/main" id="{3AA739B0-37BB-45CB-86A5-65DE77A7F926}"/>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54131"/>
          <a:stretch/>
        </p:blipFill>
        <p:spPr>
          <a:xfrm>
            <a:off x="3548619" y="2374257"/>
            <a:ext cx="964687" cy="2103120"/>
          </a:xfrm>
          <a:prstGeom prst="rect">
            <a:avLst/>
          </a:prstGeom>
        </p:spPr>
      </p:pic>
      <p:pic>
        <p:nvPicPr>
          <p:cNvPr id="15" name="Graphic 14" descr="Signpost with solid fill">
            <a:extLst>
              <a:ext uri="{FF2B5EF4-FFF2-40B4-BE49-F238E27FC236}">
                <a16:creationId xmlns:a16="http://schemas.microsoft.com/office/drawing/2014/main" id="{6712F44F-C614-4392-B624-5DC483D1799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4131"/>
          <a:stretch/>
        </p:blipFill>
        <p:spPr>
          <a:xfrm>
            <a:off x="4637728" y="2331523"/>
            <a:ext cx="964688" cy="2103120"/>
          </a:xfrm>
          <a:prstGeom prst="rect">
            <a:avLst/>
          </a:prstGeom>
        </p:spPr>
      </p:pic>
      <p:cxnSp>
        <p:nvCxnSpPr>
          <p:cNvPr id="19" name="Straight Connector 18">
            <a:extLst>
              <a:ext uri="{FF2B5EF4-FFF2-40B4-BE49-F238E27FC236}">
                <a16:creationId xmlns:a16="http://schemas.microsoft.com/office/drawing/2014/main" id="{B6F08EE7-B290-4797-B694-1148E5F3076B}"/>
              </a:ext>
            </a:extLst>
          </p:cNvPr>
          <p:cNvCxnSpPr>
            <a:cxnSpLocks/>
          </p:cNvCxnSpPr>
          <p:nvPr/>
        </p:nvCxnSpPr>
        <p:spPr>
          <a:xfrm>
            <a:off x="380559" y="1564809"/>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sp>
        <p:nvSpPr>
          <p:cNvPr id="13"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25</a:t>
            </a:fld>
            <a:endParaRPr lang="en-US" dirty="0"/>
          </a:p>
        </p:txBody>
      </p:sp>
    </p:spTree>
    <p:extLst>
      <p:ext uri="{BB962C8B-B14F-4D97-AF65-F5344CB8AC3E}">
        <p14:creationId xmlns:p14="http://schemas.microsoft.com/office/powerpoint/2010/main" val="123956177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AFCDE0D-BE4E-4736-8873-348ED1797103}"/>
              </a:ext>
            </a:extLst>
          </p:cNvPr>
          <p:cNvSpPr txBox="1"/>
          <p:nvPr/>
        </p:nvSpPr>
        <p:spPr>
          <a:xfrm>
            <a:off x="7957457" y="641423"/>
            <a:ext cx="1186543" cy="369332"/>
          </a:xfrm>
          <a:prstGeom prst="rect">
            <a:avLst/>
          </a:prstGeom>
          <a:solidFill>
            <a:schemeClr val="accent4">
              <a:alpha val="50000"/>
            </a:schemeClr>
          </a:solidFill>
        </p:spPr>
        <p:txBody>
          <a:bodyPr wrap="square" rtlCol="0" anchor="ctr">
            <a:spAutoFit/>
          </a:bodyPr>
          <a:lstStyle/>
          <a:p>
            <a:pPr algn="ctr"/>
            <a:endParaRPr lang="en-US" dirty="0">
              <a:solidFill>
                <a:schemeClr val="bg1"/>
              </a:solidFill>
            </a:endParaRPr>
          </a:p>
        </p:txBody>
      </p:sp>
      <p:graphicFrame>
        <p:nvGraphicFramePr>
          <p:cNvPr id="7" name="Chart 6">
            <a:extLst>
              <a:ext uri="{FF2B5EF4-FFF2-40B4-BE49-F238E27FC236}">
                <a16:creationId xmlns:a16="http://schemas.microsoft.com/office/drawing/2014/main" id="{C1A2CFD3-3226-49F0-9AFE-F56B0B2F5BFF}"/>
              </a:ext>
            </a:extLst>
          </p:cNvPr>
          <p:cNvGraphicFramePr/>
          <p:nvPr>
            <p:extLst>
              <p:ext uri="{D42A27DB-BD31-4B8C-83A1-F6EECF244321}">
                <p14:modId xmlns:p14="http://schemas.microsoft.com/office/powerpoint/2010/main" val="1311213450"/>
              </p:ext>
            </p:extLst>
          </p:nvPr>
        </p:nvGraphicFramePr>
        <p:xfrm>
          <a:off x="4179836" y="1805911"/>
          <a:ext cx="4082422" cy="41230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AC2FBF-54BB-4883-A8CA-F74A7F579F8A}"/>
              </a:ext>
            </a:extLst>
          </p:cNvPr>
          <p:cNvSpPr txBox="1"/>
          <p:nvPr/>
        </p:nvSpPr>
        <p:spPr>
          <a:xfrm>
            <a:off x="3894908" y="641423"/>
            <a:ext cx="4062549" cy="369332"/>
          </a:xfrm>
          <a:prstGeom prst="rect">
            <a:avLst/>
          </a:prstGeom>
          <a:solidFill>
            <a:schemeClr val="accent4"/>
          </a:solidFill>
        </p:spPr>
        <p:txBody>
          <a:bodyPr wrap="square" rtlCol="0" anchor="ctr">
            <a:spAutoFit/>
          </a:bodyPr>
          <a:lstStyle/>
          <a:p>
            <a:pPr algn="ctr"/>
            <a:r>
              <a:rPr lang="en-US" sz="1800" dirty="0">
                <a:solidFill>
                  <a:schemeClr val="bg1"/>
                </a:solidFill>
              </a:rPr>
              <a:t>2021 Plan Period Total aMW Savings</a:t>
            </a:r>
          </a:p>
        </p:txBody>
      </p:sp>
      <p:sp>
        <p:nvSpPr>
          <p:cNvPr id="11" name="Title 2">
            <a:extLst>
              <a:ext uri="{FF2B5EF4-FFF2-40B4-BE49-F238E27FC236}">
                <a16:creationId xmlns:a16="http://schemas.microsoft.com/office/drawing/2014/main" id="{9B619D83-E45A-42C3-AFE2-B4AB182F69C0}"/>
              </a:ext>
            </a:extLst>
          </p:cNvPr>
          <p:cNvSpPr txBox="1">
            <a:spLocks/>
          </p:cNvSpPr>
          <p:nvPr/>
        </p:nvSpPr>
        <p:spPr>
          <a:xfrm>
            <a:off x="156420" y="1440734"/>
            <a:ext cx="3636888" cy="3546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spc="0" dirty="0">
                <a:solidFill>
                  <a:schemeClr val="tx2"/>
                </a:solidFill>
              </a:rPr>
              <a:t>Controls are increasing in importance</a:t>
            </a:r>
            <a:endParaRPr lang="en-US" b="0" spc="0" dirty="0">
              <a:solidFill>
                <a:schemeClr val="tx2"/>
              </a:solidFill>
            </a:endParaRPr>
          </a:p>
        </p:txBody>
      </p:sp>
      <p:cxnSp>
        <p:nvCxnSpPr>
          <p:cNvPr id="12" name="Straight Connector 11">
            <a:extLst>
              <a:ext uri="{FF2B5EF4-FFF2-40B4-BE49-F238E27FC236}">
                <a16:creationId xmlns:a16="http://schemas.microsoft.com/office/drawing/2014/main" id="{A94AE3D1-E2FE-4767-9473-E83DE83D40A6}"/>
              </a:ext>
            </a:extLst>
          </p:cNvPr>
          <p:cNvCxnSpPr>
            <a:cxnSpLocks/>
          </p:cNvCxnSpPr>
          <p:nvPr/>
        </p:nvCxnSpPr>
        <p:spPr>
          <a:xfrm>
            <a:off x="258021" y="4455472"/>
            <a:ext cx="2119418" cy="0"/>
          </a:xfrm>
          <a:prstGeom prst="line">
            <a:avLst/>
          </a:prstGeom>
          <a:ln w="38100">
            <a:solidFill>
              <a:schemeClr val="accent4"/>
            </a:solidFill>
            <a:prstDash val="solid"/>
          </a:ln>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BB238D28-1C9A-40FB-A790-8A1E0326B20F}"/>
              </a:ext>
            </a:extLst>
          </p:cNvPr>
          <p:cNvSpPr txBox="1"/>
          <p:nvPr/>
        </p:nvSpPr>
        <p:spPr>
          <a:xfrm>
            <a:off x="3558223" y="5223221"/>
            <a:ext cx="1079772" cy="646331"/>
          </a:xfrm>
          <a:prstGeom prst="rect">
            <a:avLst/>
          </a:prstGeom>
          <a:noFill/>
        </p:spPr>
        <p:txBody>
          <a:bodyPr wrap="square" rtlCol="0">
            <a:spAutoFit/>
          </a:bodyPr>
          <a:lstStyle/>
          <a:p>
            <a:pPr algn="r"/>
            <a:r>
              <a:rPr lang="en-US" sz="1200" dirty="0">
                <a:solidFill>
                  <a:schemeClr val="tx2"/>
                </a:solidFill>
              </a:rPr>
              <a:t>MEASURE INCLUDES CONTROLS</a:t>
            </a:r>
          </a:p>
        </p:txBody>
      </p:sp>
      <p:sp>
        <p:nvSpPr>
          <p:cNvPr id="13" name="TextBox 12">
            <a:extLst>
              <a:ext uri="{FF2B5EF4-FFF2-40B4-BE49-F238E27FC236}">
                <a16:creationId xmlns:a16="http://schemas.microsoft.com/office/drawing/2014/main" id="{73545617-F212-47B3-9486-E6CFFBBD49D2}"/>
              </a:ext>
            </a:extLst>
          </p:cNvPr>
          <p:cNvSpPr txBox="1"/>
          <p:nvPr/>
        </p:nvSpPr>
        <p:spPr>
          <a:xfrm>
            <a:off x="7627705" y="5223221"/>
            <a:ext cx="1432560" cy="646331"/>
          </a:xfrm>
          <a:prstGeom prst="rect">
            <a:avLst/>
          </a:prstGeom>
          <a:noFill/>
        </p:spPr>
        <p:txBody>
          <a:bodyPr wrap="square" rtlCol="0">
            <a:spAutoFit/>
          </a:bodyPr>
          <a:lstStyle/>
          <a:p>
            <a:r>
              <a:rPr lang="en-US" sz="1200" dirty="0">
                <a:solidFill>
                  <a:schemeClr val="tx2"/>
                </a:solidFill>
              </a:rPr>
              <a:t>MEASURE DOES NOT INCLUDE CONTROLS</a:t>
            </a:r>
          </a:p>
        </p:txBody>
      </p:sp>
      <p:grpSp>
        <p:nvGrpSpPr>
          <p:cNvPr id="25" name="Group 24">
            <a:extLst>
              <a:ext uri="{FF2B5EF4-FFF2-40B4-BE49-F238E27FC236}">
                <a16:creationId xmlns:a16="http://schemas.microsoft.com/office/drawing/2014/main" id="{F6BF456F-9BA6-4DF9-BC57-8256F86524CA}"/>
              </a:ext>
            </a:extLst>
          </p:cNvPr>
          <p:cNvGrpSpPr/>
          <p:nvPr/>
        </p:nvGrpSpPr>
        <p:grpSpPr>
          <a:xfrm>
            <a:off x="7948380" y="4750357"/>
            <a:ext cx="370205" cy="413490"/>
            <a:chOff x="7839075" y="5008880"/>
            <a:chExt cx="370205" cy="413490"/>
          </a:xfrm>
        </p:grpSpPr>
        <p:cxnSp>
          <p:nvCxnSpPr>
            <p:cNvPr id="20" name="Straight Connector 19">
              <a:extLst>
                <a:ext uri="{FF2B5EF4-FFF2-40B4-BE49-F238E27FC236}">
                  <a16:creationId xmlns:a16="http://schemas.microsoft.com/office/drawing/2014/main" id="{CDC58CC5-A4A7-4CB5-B265-FF126CDDF4F7}"/>
                </a:ext>
              </a:extLst>
            </p:cNvPr>
            <p:cNvCxnSpPr>
              <a:cxnSpLocks/>
            </p:cNvCxnSpPr>
            <p:nvPr/>
          </p:nvCxnSpPr>
          <p:spPr>
            <a:xfrm flipV="1">
              <a:off x="8209280" y="5008880"/>
              <a:ext cx="0" cy="41349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A58AD4-F473-4160-81E6-18C89DC3AC92}"/>
                </a:ext>
              </a:extLst>
            </p:cNvPr>
            <p:cNvCxnSpPr>
              <a:cxnSpLocks/>
            </p:cNvCxnSpPr>
            <p:nvPr/>
          </p:nvCxnSpPr>
          <p:spPr>
            <a:xfrm>
              <a:off x="7839075" y="5008880"/>
              <a:ext cx="37020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9EA15DE-0074-49D3-BDD3-CB2CCF80F99E}"/>
              </a:ext>
            </a:extLst>
          </p:cNvPr>
          <p:cNvGrpSpPr/>
          <p:nvPr/>
        </p:nvGrpSpPr>
        <p:grpSpPr>
          <a:xfrm flipH="1">
            <a:off x="4098109" y="4750357"/>
            <a:ext cx="370205" cy="413490"/>
            <a:chOff x="7839075" y="5008880"/>
            <a:chExt cx="370205" cy="413490"/>
          </a:xfrm>
        </p:grpSpPr>
        <p:cxnSp>
          <p:nvCxnSpPr>
            <p:cNvPr id="27" name="Straight Connector 26">
              <a:extLst>
                <a:ext uri="{FF2B5EF4-FFF2-40B4-BE49-F238E27FC236}">
                  <a16:creationId xmlns:a16="http://schemas.microsoft.com/office/drawing/2014/main" id="{2A14D869-C3FC-4CEE-9A9D-8FFEF7ABDE41}"/>
                </a:ext>
              </a:extLst>
            </p:cNvPr>
            <p:cNvCxnSpPr>
              <a:cxnSpLocks/>
            </p:cNvCxnSpPr>
            <p:nvPr/>
          </p:nvCxnSpPr>
          <p:spPr>
            <a:xfrm flipV="1">
              <a:off x="8209280" y="5008880"/>
              <a:ext cx="0" cy="41349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DA3093-6903-49AA-87EB-652D17FB5DD4}"/>
                </a:ext>
              </a:extLst>
            </p:cNvPr>
            <p:cNvCxnSpPr>
              <a:cxnSpLocks/>
            </p:cNvCxnSpPr>
            <p:nvPr/>
          </p:nvCxnSpPr>
          <p:spPr>
            <a:xfrm>
              <a:off x="7839075" y="5008880"/>
              <a:ext cx="37020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26</a:t>
            </a:fld>
            <a:endParaRPr lang="en-US" dirty="0"/>
          </a:p>
        </p:txBody>
      </p:sp>
    </p:spTree>
    <p:extLst>
      <p:ext uri="{BB962C8B-B14F-4D97-AF65-F5344CB8AC3E}">
        <p14:creationId xmlns:p14="http://schemas.microsoft.com/office/powerpoint/2010/main" val="288214437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or: Elbow 18">
            <a:extLst>
              <a:ext uri="{FF2B5EF4-FFF2-40B4-BE49-F238E27FC236}">
                <a16:creationId xmlns:a16="http://schemas.microsoft.com/office/drawing/2014/main" id="{D15F8389-A990-4B8F-950B-AD0E9576A933}"/>
              </a:ext>
            </a:extLst>
          </p:cNvPr>
          <p:cNvCxnSpPr/>
          <p:nvPr/>
        </p:nvCxnSpPr>
        <p:spPr>
          <a:xfrm rot="5400000" flipH="1" flipV="1">
            <a:off x="747762" y="2830646"/>
            <a:ext cx="1987949" cy="1632155"/>
          </a:xfrm>
          <a:prstGeom prst="bentConnector3">
            <a:avLst>
              <a:gd name="adj1" fmla="val 44064"/>
            </a:avLst>
          </a:prstGeom>
          <a:ln w="28575">
            <a:solidFill>
              <a:schemeClr val="accent4">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8E163C9C-BE38-40B1-AD77-A3339D0958F2}"/>
              </a:ext>
            </a:extLst>
          </p:cNvPr>
          <p:cNvSpPr>
            <a:spLocks noGrp="1"/>
          </p:cNvSpPr>
          <p:nvPr>
            <p:ph idx="4294967295"/>
          </p:nvPr>
        </p:nvSpPr>
        <p:spPr>
          <a:xfrm>
            <a:off x="5122606" y="5087079"/>
            <a:ext cx="3392744" cy="1238251"/>
          </a:xfrm>
        </p:spPr>
        <p:txBody>
          <a:bodyPr>
            <a:normAutofit lnSpcReduction="10000"/>
          </a:bodyPr>
          <a:lstStyle/>
          <a:p>
            <a:pPr marL="0" lvl="1" indent="0">
              <a:buNone/>
            </a:pPr>
            <a:r>
              <a:rPr lang="en-US" sz="2000" b="1" spc="0" dirty="0">
                <a:solidFill>
                  <a:schemeClr val="accent3">
                    <a:lumMod val="75000"/>
                  </a:schemeClr>
                </a:solidFill>
              </a:rPr>
              <a:t>Engaging other market actors for insights into controls sales channels and/or sales data</a:t>
            </a:r>
          </a:p>
        </p:txBody>
      </p:sp>
      <p:sp>
        <p:nvSpPr>
          <p:cNvPr id="5" name="Title 2">
            <a:extLst>
              <a:ext uri="{FF2B5EF4-FFF2-40B4-BE49-F238E27FC236}">
                <a16:creationId xmlns:a16="http://schemas.microsoft.com/office/drawing/2014/main" id="{F5765890-DF38-457E-BFC5-4631C2B79B2C}"/>
              </a:ext>
            </a:extLst>
          </p:cNvPr>
          <p:cNvSpPr txBox="1">
            <a:spLocks/>
          </p:cNvSpPr>
          <p:nvPr/>
        </p:nvSpPr>
        <p:spPr>
          <a:xfrm>
            <a:off x="320040" y="300942"/>
            <a:ext cx="8823960" cy="19213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r>
              <a:rPr lang="en-US" sz="4000" spc="0" dirty="0" smtClean="0">
                <a:solidFill>
                  <a:schemeClr val="tx2"/>
                </a:solidFill>
              </a:rPr>
              <a:t>During </a:t>
            </a:r>
            <a:r>
              <a:rPr lang="en-US" sz="4000" spc="0" dirty="0">
                <a:solidFill>
                  <a:schemeClr val="tx2"/>
                </a:solidFill>
              </a:rPr>
              <a:t>the 2021 Plan Period, we will explore strategies for collecting controls sales data through:</a:t>
            </a:r>
          </a:p>
        </p:txBody>
      </p:sp>
      <p:sp>
        <p:nvSpPr>
          <p:cNvPr id="17" name="Oval 16">
            <a:extLst>
              <a:ext uri="{FF2B5EF4-FFF2-40B4-BE49-F238E27FC236}">
                <a16:creationId xmlns:a16="http://schemas.microsoft.com/office/drawing/2014/main" id="{97495752-CC25-4747-A604-EE46622DA0D9}"/>
              </a:ext>
            </a:extLst>
          </p:cNvPr>
          <p:cNvSpPr/>
          <p:nvPr/>
        </p:nvSpPr>
        <p:spPr>
          <a:xfrm>
            <a:off x="913093" y="2819650"/>
            <a:ext cx="1882002" cy="1882002"/>
          </a:xfrm>
          <a:prstGeom prst="ellipse">
            <a:avLst/>
          </a:prstGeom>
          <a:solidFill>
            <a:srgbClr val="DBE0E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B3CC7FDF-A985-47A3-AAB3-76790C989DF1}"/>
              </a:ext>
            </a:extLst>
          </p:cNvPr>
          <p:cNvCxnSpPr>
            <a:cxnSpLocks/>
          </p:cNvCxnSpPr>
          <p:nvPr/>
        </p:nvCxnSpPr>
        <p:spPr>
          <a:xfrm>
            <a:off x="380559" y="2222340"/>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pic>
        <p:nvPicPr>
          <p:cNvPr id="8" name="Graphic 7" descr="Truck with solid fill">
            <a:extLst>
              <a:ext uri="{FF2B5EF4-FFF2-40B4-BE49-F238E27FC236}">
                <a16:creationId xmlns:a16="http://schemas.microsoft.com/office/drawing/2014/main" id="{57929C9E-BF87-485F-A010-AE53CA58F5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992379" y="3270875"/>
            <a:ext cx="1284694" cy="1284694"/>
          </a:xfrm>
          <a:prstGeom prst="rect">
            <a:avLst/>
          </a:prstGeom>
        </p:spPr>
      </p:pic>
      <p:pic>
        <p:nvPicPr>
          <p:cNvPr id="10" name="Graphic 9" descr="Warehouse with solid fill">
            <a:extLst>
              <a:ext uri="{FF2B5EF4-FFF2-40B4-BE49-F238E27FC236}">
                <a16:creationId xmlns:a16="http://schemas.microsoft.com/office/drawing/2014/main" id="{3D8DC5AE-1D0F-4C7B-9343-E27F4C575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7853" y="2922606"/>
            <a:ext cx="1448235" cy="1448235"/>
          </a:xfrm>
          <a:prstGeom prst="rect">
            <a:avLst/>
          </a:prstGeom>
        </p:spPr>
      </p:pic>
      <p:sp>
        <p:nvSpPr>
          <p:cNvPr id="24" name="Oval 23">
            <a:extLst>
              <a:ext uri="{FF2B5EF4-FFF2-40B4-BE49-F238E27FC236}">
                <a16:creationId xmlns:a16="http://schemas.microsoft.com/office/drawing/2014/main" id="{EF1916C7-E889-4FCB-AB53-5DF8B20C89FF}"/>
              </a:ext>
            </a:extLst>
          </p:cNvPr>
          <p:cNvSpPr/>
          <p:nvPr/>
        </p:nvSpPr>
        <p:spPr>
          <a:xfrm>
            <a:off x="5770228" y="2819650"/>
            <a:ext cx="1882002" cy="1882002"/>
          </a:xfrm>
          <a:prstGeom prst="ellipse">
            <a:avLst/>
          </a:prstGeom>
          <a:solidFill>
            <a:srgbClr val="DBE0E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94F3D63-E71C-4052-8CB1-FC4660FA98D7}"/>
              </a:ext>
            </a:extLst>
          </p:cNvPr>
          <p:cNvSpPr txBox="1"/>
          <p:nvPr/>
        </p:nvSpPr>
        <p:spPr>
          <a:xfrm>
            <a:off x="380559" y="5071108"/>
            <a:ext cx="3758822" cy="707886"/>
          </a:xfrm>
          <a:prstGeom prst="rect">
            <a:avLst/>
          </a:prstGeom>
          <a:noFill/>
        </p:spPr>
        <p:txBody>
          <a:bodyPr wrap="square">
            <a:spAutoFit/>
          </a:bodyPr>
          <a:lstStyle/>
          <a:p>
            <a:pPr marL="0" lvl="1"/>
            <a:r>
              <a:rPr lang="en-US" sz="2000" b="1" dirty="0">
                <a:solidFill>
                  <a:schemeClr val="accent4"/>
                </a:solidFill>
              </a:rPr>
              <a:t>Modified/increased efforts with distributors</a:t>
            </a:r>
          </a:p>
        </p:txBody>
      </p:sp>
      <p:grpSp>
        <p:nvGrpSpPr>
          <p:cNvPr id="48" name="Group 47">
            <a:extLst>
              <a:ext uri="{FF2B5EF4-FFF2-40B4-BE49-F238E27FC236}">
                <a16:creationId xmlns:a16="http://schemas.microsoft.com/office/drawing/2014/main" id="{0F15E021-4376-4532-8D9A-E32B50FE25A6}"/>
              </a:ext>
            </a:extLst>
          </p:cNvPr>
          <p:cNvGrpSpPr/>
          <p:nvPr/>
        </p:nvGrpSpPr>
        <p:grpSpPr>
          <a:xfrm>
            <a:off x="5485872" y="2936377"/>
            <a:ext cx="502154" cy="502154"/>
            <a:chOff x="4343793" y="4151884"/>
            <a:chExt cx="653539" cy="653539"/>
          </a:xfrm>
        </p:grpSpPr>
        <p:sp>
          <p:nvSpPr>
            <p:cNvPr id="47" name="Oval 46">
              <a:extLst>
                <a:ext uri="{FF2B5EF4-FFF2-40B4-BE49-F238E27FC236}">
                  <a16:creationId xmlns:a16="http://schemas.microsoft.com/office/drawing/2014/main" id="{BE45CF8A-6C02-427B-B83A-9F0C7D1C2F6E}"/>
                </a:ext>
              </a:extLst>
            </p:cNvPr>
            <p:cNvSpPr/>
            <p:nvPr/>
          </p:nvSpPr>
          <p:spPr>
            <a:xfrm>
              <a:off x="4343793" y="4151884"/>
              <a:ext cx="653539" cy="653539"/>
            </a:xfrm>
            <a:prstGeom prst="ellipse">
              <a:avLst/>
            </a:prstGeom>
            <a:solidFill>
              <a:schemeClr val="accent4">
                <a:lumMod val="20000"/>
                <a:lumOff val="80000"/>
              </a:schemeClr>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User with solid fill">
              <a:extLst>
                <a:ext uri="{FF2B5EF4-FFF2-40B4-BE49-F238E27FC236}">
                  <a16:creationId xmlns:a16="http://schemas.microsoft.com/office/drawing/2014/main" id="{F69D471C-B8F5-447E-9077-97BBD348CCC4}"/>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2183" t="-5675" r="448" b="8307"/>
            <a:stretch/>
          </p:blipFill>
          <p:spPr>
            <a:xfrm>
              <a:off x="4369317" y="4151884"/>
              <a:ext cx="602489" cy="602489"/>
            </a:xfrm>
            <a:prstGeom prst="ellipse">
              <a:avLst/>
            </a:prstGeom>
          </p:spPr>
        </p:pic>
      </p:grpSp>
      <p:grpSp>
        <p:nvGrpSpPr>
          <p:cNvPr id="49" name="Group 48">
            <a:extLst>
              <a:ext uri="{FF2B5EF4-FFF2-40B4-BE49-F238E27FC236}">
                <a16:creationId xmlns:a16="http://schemas.microsoft.com/office/drawing/2014/main" id="{ADE89011-9CEC-40B2-B928-24831ACF1411}"/>
              </a:ext>
            </a:extLst>
          </p:cNvPr>
          <p:cNvGrpSpPr/>
          <p:nvPr/>
        </p:nvGrpSpPr>
        <p:grpSpPr>
          <a:xfrm>
            <a:off x="7314123" y="4312367"/>
            <a:ext cx="502154" cy="502154"/>
            <a:chOff x="4343793" y="4151884"/>
            <a:chExt cx="653539" cy="653539"/>
          </a:xfrm>
        </p:grpSpPr>
        <p:sp>
          <p:nvSpPr>
            <p:cNvPr id="50" name="Oval 49">
              <a:extLst>
                <a:ext uri="{FF2B5EF4-FFF2-40B4-BE49-F238E27FC236}">
                  <a16:creationId xmlns:a16="http://schemas.microsoft.com/office/drawing/2014/main" id="{C48EC0D0-BDDF-437B-BB4E-874932EB7442}"/>
                </a:ext>
              </a:extLst>
            </p:cNvPr>
            <p:cNvSpPr/>
            <p:nvPr/>
          </p:nvSpPr>
          <p:spPr>
            <a:xfrm>
              <a:off x="4343793" y="4151884"/>
              <a:ext cx="653539" cy="653539"/>
            </a:xfrm>
            <a:prstGeom prst="ellipse">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Graphic 50" descr="User with solid fill">
              <a:extLst>
                <a:ext uri="{FF2B5EF4-FFF2-40B4-BE49-F238E27FC236}">
                  <a16:creationId xmlns:a16="http://schemas.microsoft.com/office/drawing/2014/main" id="{6417CDD6-D8A8-48AD-B76E-A1CA9DE44A5E}"/>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2183" t="-5675" r="448" b="8307"/>
            <a:stretch/>
          </p:blipFill>
          <p:spPr>
            <a:xfrm>
              <a:off x="4369317" y="4151884"/>
              <a:ext cx="602489" cy="602489"/>
            </a:xfrm>
            <a:prstGeom prst="ellipse">
              <a:avLst/>
            </a:prstGeom>
          </p:spPr>
        </p:pic>
      </p:grpSp>
      <p:grpSp>
        <p:nvGrpSpPr>
          <p:cNvPr id="52" name="Group 51">
            <a:extLst>
              <a:ext uri="{FF2B5EF4-FFF2-40B4-BE49-F238E27FC236}">
                <a16:creationId xmlns:a16="http://schemas.microsoft.com/office/drawing/2014/main" id="{EEC6B009-096A-4A75-91C8-0F005DD03E34}"/>
              </a:ext>
            </a:extLst>
          </p:cNvPr>
          <p:cNvGrpSpPr/>
          <p:nvPr/>
        </p:nvGrpSpPr>
        <p:grpSpPr>
          <a:xfrm>
            <a:off x="7368923" y="2739023"/>
            <a:ext cx="502154" cy="502154"/>
            <a:chOff x="4343793" y="4151884"/>
            <a:chExt cx="653539" cy="653539"/>
          </a:xfrm>
        </p:grpSpPr>
        <p:sp>
          <p:nvSpPr>
            <p:cNvPr id="53" name="Oval 52">
              <a:extLst>
                <a:ext uri="{FF2B5EF4-FFF2-40B4-BE49-F238E27FC236}">
                  <a16:creationId xmlns:a16="http://schemas.microsoft.com/office/drawing/2014/main" id="{73A13485-12DA-4DA0-8FC6-A0F711445F06}"/>
                </a:ext>
              </a:extLst>
            </p:cNvPr>
            <p:cNvSpPr/>
            <p:nvPr/>
          </p:nvSpPr>
          <p:spPr>
            <a:xfrm>
              <a:off x="4343793" y="4151884"/>
              <a:ext cx="653539" cy="653539"/>
            </a:xfrm>
            <a:prstGeom prst="ellipse">
              <a:avLst/>
            </a:prstGeom>
            <a:solidFill>
              <a:schemeClr val="accent5">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descr="User with solid fill">
              <a:extLst>
                <a:ext uri="{FF2B5EF4-FFF2-40B4-BE49-F238E27FC236}">
                  <a16:creationId xmlns:a16="http://schemas.microsoft.com/office/drawing/2014/main" id="{975DE017-3A1D-48A6-8717-FFB472A79B8B}"/>
                </a:ext>
              </a:extLst>
            </p:cNvPr>
            <p:cNvPicPr>
              <a:picLocks noChangeAspect="1"/>
            </p:cNvPicPr>
            <p:nvPr/>
          </p:nvPicPr>
          <p:blipFill rotWithShape="1">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2183" t="-5675" r="448" b="8307"/>
            <a:stretch/>
          </p:blipFill>
          <p:spPr>
            <a:xfrm>
              <a:off x="4369317" y="4151884"/>
              <a:ext cx="602489" cy="602489"/>
            </a:xfrm>
            <a:prstGeom prst="ellipse">
              <a:avLst/>
            </a:prstGeom>
          </p:spPr>
        </p:pic>
      </p:grpSp>
      <p:cxnSp>
        <p:nvCxnSpPr>
          <p:cNvPr id="67" name="Connector: Elbow 66">
            <a:extLst>
              <a:ext uri="{FF2B5EF4-FFF2-40B4-BE49-F238E27FC236}">
                <a16:creationId xmlns:a16="http://schemas.microsoft.com/office/drawing/2014/main" id="{452DFBD6-01A7-40F3-B75E-8C3270AD39B1}"/>
              </a:ext>
            </a:extLst>
          </p:cNvPr>
          <p:cNvCxnSpPr>
            <a:cxnSpLocks/>
            <a:endCxn id="51" idx="2"/>
          </p:cNvCxnSpPr>
          <p:nvPr/>
        </p:nvCxnSpPr>
        <p:spPr>
          <a:xfrm rot="16200000" flipH="1">
            <a:off x="6660852" y="3870949"/>
            <a:ext cx="738566" cy="607200"/>
          </a:xfrm>
          <a:prstGeom prst="bentConnector2">
            <a:avLst/>
          </a:prstGeom>
          <a:ln w="28575">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26602C-DEEA-4FC9-AFEC-B8380D5ACA6F}"/>
              </a:ext>
            </a:extLst>
          </p:cNvPr>
          <p:cNvCxnSpPr>
            <a:cxnSpLocks/>
            <a:stCxn id="47" idx="6"/>
          </p:cNvCxnSpPr>
          <p:nvPr/>
        </p:nvCxnSpPr>
        <p:spPr>
          <a:xfrm>
            <a:off x="5988026" y="3187454"/>
            <a:ext cx="377792" cy="670228"/>
          </a:xfrm>
          <a:prstGeom prst="line">
            <a:avLst/>
          </a:prstGeom>
          <a:ln w="28575">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ED150DF1-F444-43E9-9D76-AC7D0C6D3D5F}"/>
              </a:ext>
            </a:extLst>
          </p:cNvPr>
          <p:cNvCxnSpPr>
            <a:cxnSpLocks/>
            <a:stCxn id="53" idx="3"/>
          </p:cNvCxnSpPr>
          <p:nvPr/>
        </p:nvCxnSpPr>
        <p:spPr>
          <a:xfrm rot="5400000">
            <a:off x="6977049" y="3085863"/>
            <a:ext cx="383639" cy="547188"/>
          </a:xfrm>
          <a:prstGeom prst="bentConnector2">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14CA678A-9031-4111-A6AD-9415C14D5788}"/>
              </a:ext>
            </a:extLst>
          </p:cNvPr>
          <p:cNvGrpSpPr/>
          <p:nvPr/>
        </p:nvGrpSpPr>
        <p:grpSpPr>
          <a:xfrm>
            <a:off x="6098320" y="3145024"/>
            <a:ext cx="1225817" cy="1225817"/>
            <a:chOff x="4166736" y="3798053"/>
            <a:chExt cx="1225817" cy="1225817"/>
          </a:xfrm>
        </p:grpSpPr>
        <p:grpSp>
          <p:nvGrpSpPr>
            <p:cNvPr id="43" name="Group 42">
              <a:extLst>
                <a:ext uri="{FF2B5EF4-FFF2-40B4-BE49-F238E27FC236}">
                  <a16:creationId xmlns:a16="http://schemas.microsoft.com/office/drawing/2014/main" id="{B8081E31-B740-4F04-AEDD-C16B8F24B7C7}"/>
                </a:ext>
              </a:extLst>
            </p:cNvPr>
            <p:cNvGrpSpPr/>
            <p:nvPr/>
          </p:nvGrpSpPr>
          <p:grpSpPr>
            <a:xfrm>
              <a:off x="4355204" y="3981893"/>
              <a:ext cx="848879" cy="858136"/>
              <a:chOff x="4311673" y="3512705"/>
              <a:chExt cx="848879" cy="858136"/>
            </a:xfrm>
          </p:grpSpPr>
          <p:sp>
            <p:nvSpPr>
              <p:cNvPr id="36" name="Rectangle 35">
                <a:extLst>
                  <a:ext uri="{FF2B5EF4-FFF2-40B4-BE49-F238E27FC236}">
                    <a16:creationId xmlns:a16="http://schemas.microsoft.com/office/drawing/2014/main" id="{5A2B9DAF-608C-4494-B990-9DF9FD9CF67D}"/>
                  </a:ext>
                </a:extLst>
              </p:cNvPr>
              <p:cNvSpPr/>
              <p:nvPr/>
            </p:nvSpPr>
            <p:spPr>
              <a:xfrm>
                <a:off x="4343793" y="3512705"/>
                <a:ext cx="773431" cy="2680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F3A28E16-693B-4C27-A319-B7642D4A47B7}"/>
                  </a:ext>
                </a:extLst>
              </p:cNvPr>
              <p:cNvGrpSpPr/>
              <p:nvPr/>
            </p:nvGrpSpPr>
            <p:grpSpPr>
              <a:xfrm>
                <a:off x="4311673" y="3541858"/>
                <a:ext cx="848879" cy="828983"/>
                <a:chOff x="4311673" y="3541858"/>
                <a:chExt cx="848879" cy="828983"/>
              </a:xfrm>
            </p:grpSpPr>
            <p:sp>
              <p:nvSpPr>
                <p:cNvPr id="28" name="Rectangle 27">
                  <a:extLst>
                    <a:ext uri="{FF2B5EF4-FFF2-40B4-BE49-F238E27FC236}">
                      <a16:creationId xmlns:a16="http://schemas.microsoft.com/office/drawing/2014/main" id="{B5189EBC-4C24-4570-BBBC-E21335CFE157}"/>
                    </a:ext>
                  </a:extLst>
                </p:cNvPr>
                <p:cNvSpPr/>
                <p:nvPr/>
              </p:nvSpPr>
              <p:spPr>
                <a:xfrm>
                  <a:off x="4343793" y="3592830"/>
                  <a:ext cx="773430" cy="77801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88B5EFC-191B-47AC-B5D6-10C3373927E3}"/>
                    </a:ext>
                  </a:extLst>
                </p:cNvPr>
                <p:cNvSpPr/>
                <p:nvPr/>
              </p:nvSpPr>
              <p:spPr>
                <a:xfrm rot="877369">
                  <a:off x="4311673" y="3553011"/>
                  <a:ext cx="158060" cy="397076"/>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476ED123-C168-4FEE-82D3-9B26CDE8AB25}"/>
                    </a:ext>
                  </a:extLst>
                </p:cNvPr>
                <p:cNvSpPr/>
                <p:nvPr/>
              </p:nvSpPr>
              <p:spPr>
                <a:xfrm rot="10103417">
                  <a:off x="5002492" y="3541858"/>
                  <a:ext cx="158060" cy="397076"/>
                </a:xfrm>
                <a:prstGeom prst="roundRect">
                  <a:avLst>
                    <a:gd name="adj" fmla="val 5000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F1DF5BC4-A2A1-4CBD-A893-D2F5DFC79A96}"/>
                  </a:ext>
                </a:extLst>
              </p:cNvPr>
              <p:cNvGrpSpPr/>
              <p:nvPr/>
            </p:nvGrpSpPr>
            <p:grpSpPr>
              <a:xfrm>
                <a:off x="4454631" y="4043733"/>
                <a:ext cx="559751" cy="307288"/>
                <a:chOff x="4454631" y="4043733"/>
                <a:chExt cx="559751" cy="307288"/>
              </a:xfrm>
            </p:grpSpPr>
            <p:sp>
              <p:nvSpPr>
                <p:cNvPr id="40" name="Rectangle 39">
                  <a:extLst>
                    <a:ext uri="{FF2B5EF4-FFF2-40B4-BE49-F238E27FC236}">
                      <a16:creationId xmlns:a16="http://schemas.microsoft.com/office/drawing/2014/main" id="{1D3FEA02-BC8E-4D8F-941E-F4E305850B68}"/>
                    </a:ext>
                  </a:extLst>
                </p:cNvPr>
                <p:cNvSpPr/>
                <p:nvPr/>
              </p:nvSpPr>
              <p:spPr>
                <a:xfrm>
                  <a:off x="4779645" y="4047575"/>
                  <a:ext cx="234737" cy="303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8C5946D-2CC4-46D5-80C2-0FC599D1F7F2}"/>
                    </a:ext>
                  </a:extLst>
                </p:cNvPr>
                <p:cNvSpPr/>
                <p:nvPr/>
              </p:nvSpPr>
              <p:spPr>
                <a:xfrm>
                  <a:off x="4454631" y="4043733"/>
                  <a:ext cx="185949" cy="18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7" name="Graphic 26" descr="Store outline">
              <a:extLst>
                <a:ext uri="{FF2B5EF4-FFF2-40B4-BE49-F238E27FC236}">
                  <a16:creationId xmlns:a16="http://schemas.microsoft.com/office/drawing/2014/main" id="{3D5C884C-4178-4912-84B8-CA2246035E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4166736" y="3798053"/>
              <a:ext cx="1225817" cy="1225817"/>
            </a:xfrm>
            <a:prstGeom prst="rect">
              <a:avLst/>
            </a:prstGeom>
          </p:spPr>
        </p:pic>
      </p:grpSp>
      <p:pic>
        <p:nvPicPr>
          <p:cNvPr id="72" name="Graphic 71" descr="Magnifying glass outline">
            <a:extLst>
              <a:ext uri="{FF2B5EF4-FFF2-40B4-BE49-F238E27FC236}">
                <a16:creationId xmlns:a16="http://schemas.microsoft.com/office/drawing/2014/main" id="{0859D6BF-5F3D-47BE-BEE0-BCF0EF4834E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7279277" y="2635797"/>
            <a:ext cx="877151" cy="877151"/>
          </a:xfrm>
          <a:prstGeom prst="rect">
            <a:avLst/>
          </a:prstGeom>
        </p:spPr>
      </p:pic>
      <p:sp>
        <p:nvSpPr>
          <p:cNvPr id="45"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27</a:t>
            </a:fld>
            <a:endParaRPr lang="en-US" dirty="0"/>
          </a:p>
        </p:txBody>
      </p:sp>
    </p:spTree>
    <p:extLst>
      <p:ext uri="{BB962C8B-B14F-4D97-AF65-F5344CB8AC3E}">
        <p14:creationId xmlns:p14="http://schemas.microsoft.com/office/powerpoint/2010/main" val="3301884006"/>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22000">
              <a:schemeClr val="accent4"/>
            </a:gs>
            <a:gs pos="82000">
              <a:schemeClr val="accent5"/>
            </a:gs>
          </a:gsLst>
          <a:lin ang="27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D6177-ADA8-45C1-866C-68D16C456579}"/>
              </a:ext>
            </a:extLst>
          </p:cNvPr>
          <p:cNvPicPr>
            <a:picLocks noChangeAspect="1"/>
          </p:cNvPicPr>
          <p:nvPr/>
        </p:nvPicPr>
        <p:blipFill>
          <a:blip r:embed="rId2">
            <a:extLst>
              <a:ext uri="{28A0092B-C50C-407E-A947-70E740481C1C}">
                <a14:useLocalDpi xmlns:a14="http://schemas.microsoft.com/office/drawing/2010/main" val="0"/>
              </a:ext>
            </a:extLst>
          </a:blip>
          <a:srcRect t="25000" b="25000"/>
          <a:stretch/>
        </p:blipFill>
        <p:spPr>
          <a:xfrm>
            <a:off x="0" y="0"/>
            <a:ext cx="9144000" cy="6858000"/>
          </a:xfrm>
          <a:prstGeom prst="rect">
            <a:avLst/>
          </a:prstGeom>
        </p:spPr>
      </p:pic>
      <p:sp>
        <p:nvSpPr>
          <p:cNvPr id="5" name="Rectangle 4">
            <a:extLst>
              <a:ext uri="{FF2B5EF4-FFF2-40B4-BE49-F238E27FC236}">
                <a16:creationId xmlns:a16="http://schemas.microsoft.com/office/drawing/2014/main" id="{45BD3D51-5874-4329-A928-5C6DDB4F69B6}"/>
              </a:ext>
            </a:extLst>
          </p:cNvPr>
          <p:cNvSpPr/>
          <p:nvPr/>
        </p:nvSpPr>
        <p:spPr>
          <a:xfrm>
            <a:off x="5046562" y="0"/>
            <a:ext cx="40974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CA8132B6-256D-44B7-A1D1-2DB79B2A4054}"/>
              </a:ext>
            </a:extLst>
          </p:cNvPr>
          <p:cNvSpPr>
            <a:spLocks noGrp="1"/>
          </p:cNvSpPr>
          <p:nvPr>
            <p:ph idx="4294967295"/>
          </p:nvPr>
        </p:nvSpPr>
        <p:spPr>
          <a:xfrm>
            <a:off x="5266481" y="2704604"/>
            <a:ext cx="3657600" cy="3173681"/>
          </a:xfrm>
        </p:spPr>
        <p:txBody>
          <a:bodyPr>
            <a:normAutofit lnSpcReduction="10000"/>
          </a:bodyPr>
          <a:lstStyle/>
          <a:p>
            <a:pPr marL="0" indent="0">
              <a:lnSpc>
                <a:spcPct val="170000"/>
              </a:lnSpc>
              <a:spcBef>
                <a:spcPts val="0"/>
              </a:spcBef>
              <a:spcAft>
                <a:spcPts val="0"/>
              </a:spcAft>
              <a:buNone/>
            </a:pPr>
            <a:r>
              <a:rPr lang="en-US" b="1" spc="300" dirty="0">
                <a:solidFill>
                  <a:schemeClr val="accent2"/>
                </a:solidFill>
              </a:rPr>
              <a:t>TIM BANKROFF</a:t>
            </a:r>
          </a:p>
          <a:p>
            <a:pPr marL="0" indent="0">
              <a:lnSpc>
                <a:spcPct val="170000"/>
              </a:lnSpc>
              <a:spcBef>
                <a:spcPts val="0"/>
              </a:spcBef>
              <a:spcAft>
                <a:spcPts val="0"/>
              </a:spcAft>
              <a:buNone/>
            </a:pPr>
            <a:r>
              <a:rPr lang="en-US" sz="1600" dirty="0">
                <a:solidFill>
                  <a:schemeClr val="accent5"/>
                </a:solidFill>
              </a:rPr>
              <a:t>BPA Project Lead</a:t>
            </a:r>
          </a:p>
          <a:p>
            <a:pPr marL="0" indent="0">
              <a:lnSpc>
                <a:spcPct val="170000"/>
              </a:lnSpc>
              <a:spcBef>
                <a:spcPts val="0"/>
              </a:spcBef>
              <a:spcAft>
                <a:spcPts val="0"/>
              </a:spcAft>
              <a:buNone/>
            </a:pPr>
            <a:r>
              <a:rPr lang="en-US" sz="1600" dirty="0" smtClean="0">
                <a:solidFill>
                  <a:schemeClr val="accent5"/>
                </a:solidFill>
                <a:hlinkClick r:id="rId3"/>
              </a:rPr>
              <a:t>tjbankroff@bpa.gov</a:t>
            </a:r>
            <a:endParaRPr lang="en-US" sz="1600" dirty="0" smtClean="0">
              <a:solidFill>
                <a:schemeClr val="accent5"/>
              </a:solidFill>
            </a:endParaRPr>
          </a:p>
          <a:p>
            <a:pPr marL="0" lvl="0" indent="0">
              <a:lnSpc>
                <a:spcPct val="170000"/>
              </a:lnSpc>
              <a:spcBef>
                <a:spcPts val="0"/>
              </a:spcBef>
              <a:spcAft>
                <a:spcPts val="0"/>
              </a:spcAft>
              <a:buClr>
                <a:srgbClr val="1CBECA"/>
              </a:buClr>
              <a:buNone/>
            </a:pPr>
            <a:r>
              <a:rPr lang="en-US" b="1" spc="300" dirty="0" smtClean="0">
                <a:solidFill>
                  <a:srgbClr val="F44E39"/>
                </a:solidFill>
              </a:rPr>
              <a:t>JESSICA AIONA</a:t>
            </a:r>
          </a:p>
          <a:p>
            <a:pPr marL="0" lvl="0" indent="0">
              <a:lnSpc>
                <a:spcPct val="170000"/>
              </a:lnSpc>
              <a:spcBef>
                <a:spcPts val="0"/>
              </a:spcBef>
              <a:spcAft>
                <a:spcPts val="0"/>
              </a:spcAft>
              <a:buNone/>
            </a:pPr>
            <a:r>
              <a:rPr lang="en-US" sz="1600" dirty="0">
                <a:solidFill>
                  <a:schemeClr val="accent5"/>
                </a:solidFill>
              </a:rPr>
              <a:t>Subject Matter </a:t>
            </a:r>
            <a:r>
              <a:rPr lang="en-US" sz="1600" dirty="0" smtClean="0">
                <a:solidFill>
                  <a:schemeClr val="accent5"/>
                </a:solidFill>
              </a:rPr>
              <a:t>Expert</a:t>
            </a:r>
          </a:p>
          <a:p>
            <a:pPr marL="0" lvl="0" indent="0">
              <a:lnSpc>
                <a:spcPct val="170000"/>
              </a:lnSpc>
              <a:spcBef>
                <a:spcPts val="0"/>
              </a:spcBef>
              <a:spcAft>
                <a:spcPts val="0"/>
              </a:spcAft>
              <a:buNone/>
            </a:pPr>
            <a:r>
              <a:rPr lang="en-US" sz="1600" dirty="0" smtClean="0">
                <a:solidFill>
                  <a:schemeClr val="accent5"/>
                </a:solidFill>
                <a:hlinkClick r:id="rId4"/>
              </a:rPr>
              <a:t>jlaiona@bpa.gov</a:t>
            </a:r>
            <a:endParaRPr lang="en-US" sz="1600" dirty="0" smtClean="0">
              <a:solidFill>
                <a:schemeClr val="accent5"/>
              </a:solidFill>
            </a:endParaRPr>
          </a:p>
          <a:p>
            <a:pPr marL="0" lvl="0" indent="0">
              <a:lnSpc>
                <a:spcPct val="170000"/>
              </a:lnSpc>
              <a:spcBef>
                <a:spcPts val="0"/>
              </a:spcBef>
              <a:spcAft>
                <a:spcPts val="0"/>
              </a:spcAft>
              <a:buNone/>
            </a:pPr>
            <a:endParaRPr lang="en-US" sz="1600" dirty="0">
              <a:solidFill>
                <a:schemeClr val="accent5"/>
              </a:solidFill>
            </a:endParaRPr>
          </a:p>
          <a:p>
            <a:pPr marL="0" indent="0">
              <a:lnSpc>
                <a:spcPct val="170000"/>
              </a:lnSpc>
              <a:spcBef>
                <a:spcPts val="0"/>
              </a:spcBef>
              <a:spcAft>
                <a:spcPts val="0"/>
              </a:spcAft>
              <a:buNone/>
            </a:pPr>
            <a:endParaRPr lang="en-US" sz="1600" dirty="0">
              <a:solidFill>
                <a:schemeClr val="accent5"/>
              </a:solidFill>
            </a:endParaRPr>
          </a:p>
        </p:txBody>
      </p:sp>
      <p:pic>
        <p:nvPicPr>
          <p:cNvPr id="6" name="Picture 5" descr="Logo&#10;&#10;Description automatically generated">
            <a:extLst>
              <a:ext uri="{FF2B5EF4-FFF2-40B4-BE49-F238E27FC236}">
                <a16:creationId xmlns:a16="http://schemas.microsoft.com/office/drawing/2014/main" id="{C1EB01AE-5F54-4B86-BA59-F934FD3AB2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2097" y="253285"/>
            <a:ext cx="1290049" cy="1164352"/>
          </a:xfrm>
          <a:prstGeom prst="rect">
            <a:avLst/>
          </a:prstGeom>
        </p:spPr>
      </p:pic>
      <p:sp>
        <p:nvSpPr>
          <p:cNvPr id="7" name="Title 1">
            <a:extLst>
              <a:ext uri="{FF2B5EF4-FFF2-40B4-BE49-F238E27FC236}">
                <a16:creationId xmlns:a16="http://schemas.microsoft.com/office/drawing/2014/main" id="{226E2566-51F7-41D7-AF6B-43F9E1FAD594}"/>
              </a:ext>
            </a:extLst>
          </p:cNvPr>
          <p:cNvSpPr txBox="1">
            <a:spLocks/>
          </p:cNvSpPr>
          <p:nvPr/>
        </p:nvSpPr>
        <p:spPr>
          <a:xfrm>
            <a:off x="436332" y="854985"/>
            <a:ext cx="3643954" cy="2852737"/>
          </a:xfrm>
          <a:prstGeom prst="rect">
            <a:avLst/>
          </a:prstGeom>
        </p:spPr>
        <p:txBody>
          <a:bodyPr anchor="b">
            <a:normAutofit/>
          </a:bodyPr>
          <a:lstStyle>
            <a:lvl1pPr algn="l" defTabSz="914400" rtl="0" eaLnBrk="1" latinLnBrk="0" hangingPunct="1">
              <a:lnSpc>
                <a:spcPct val="90000"/>
              </a:lnSpc>
              <a:spcBef>
                <a:spcPct val="0"/>
              </a:spcBef>
              <a:buNone/>
              <a:defRPr sz="5400" b="1" kern="1200" spc="50" baseline="0">
                <a:solidFill>
                  <a:schemeClr val="bg1"/>
                </a:solidFill>
                <a:latin typeface="+mj-lt"/>
                <a:ea typeface="+mj-ea"/>
                <a:cs typeface="Arial" panose="020B0604020202020204" pitchFamily="34" charset="0"/>
              </a:defRPr>
            </a:lvl1pPr>
          </a:lstStyle>
          <a:p>
            <a:r>
              <a:rPr lang="en-US" dirty="0"/>
              <a:t>Contact</a:t>
            </a:r>
          </a:p>
        </p:txBody>
      </p:sp>
      <p:cxnSp>
        <p:nvCxnSpPr>
          <p:cNvPr id="8" name="Straight Connector 7">
            <a:extLst>
              <a:ext uri="{FF2B5EF4-FFF2-40B4-BE49-F238E27FC236}">
                <a16:creationId xmlns:a16="http://schemas.microsoft.com/office/drawing/2014/main" id="{2B3D2567-25F9-4CE9-A60D-0C286BA4DAD7}"/>
              </a:ext>
            </a:extLst>
          </p:cNvPr>
          <p:cNvCxnSpPr>
            <a:cxnSpLocks/>
          </p:cNvCxnSpPr>
          <p:nvPr/>
        </p:nvCxnSpPr>
        <p:spPr>
          <a:xfrm>
            <a:off x="586458" y="3977219"/>
            <a:ext cx="3643954" cy="0"/>
          </a:xfrm>
          <a:prstGeom prst="line">
            <a:avLst/>
          </a:prstGeom>
          <a:ln w="38100">
            <a:solidFill>
              <a:schemeClr val="bg1">
                <a:lumMod val="95000"/>
              </a:schemeClr>
            </a:solidFill>
            <a:prstDash val="solid"/>
          </a:ln>
        </p:spPr>
        <p:style>
          <a:lnRef idx="1">
            <a:schemeClr val="accent4"/>
          </a:lnRef>
          <a:fillRef idx="0">
            <a:schemeClr val="accent4"/>
          </a:fillRef>
          <a:effectRef idx="0">
            <a:schemeClr val="accent4"/>
          </a:effectRef>
          <a:fontRef idx="minor">
            <a:schemeClr val="tx1"/>
          </a:fontRef>
        </p:style>
      </p:cxnSp>
      <p:sp>
        <p:nvSpPr>
          <p:cNvPr id="9"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28</a:t>
            </a:fld>
            <a:endParaRPr lang="en-US" dirty="0"/>
          </a:p>
        </p:txBody>
      </p:sp>
    </p:spTree>
    <p:extLst>
      <p:ext uri="{BB962C8B-B14F-4D97-AF65-F5344CB8AC3E}">
        <p14:creationId xmlns:p14="http://schemas.microsoft.com/office/powerpoint/2010/main" val="52454367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1C644E9-0293-45DE-AABA-2E18EB19508A}" type="slidenum">
              <a:rPr lang="en-US" smtClean="0"/>
              <a:pPr/>
              <a:t>29</a:t>
            </a:fld>
            <a:endParaRPr lang="en-US" dirty="0"/>
          </a:p>
        </p:txBody>
      </p:sp>
      <p:pic>
        <p:nvPicPr>
          <p:cNvPr id="1026" name="Picture 2" descr="blue kayak on body of water during golden hour"/>
          <p:cNvPicPr>
            <a:picLocks noChangeAspect="1" noChangeArrowheads="1"/>
          </p:cNvPicPr>
          <p:nvPr/>
        </p:nvPicPr>
        <p:blipFill rotWithShape="1">
          <a:blip r:embed="rId3">
            <a:extLst>
              <a:ext uri="{28A0092B-C50C-407E-A947-70E740481C1C}">
                <a14:useLocalDpi xmlns:a14="http://schemas.microsoft.com/office/drawing/2010/main" val="0"/>
              </a:ext>
            </a:extLst>
          </a:blip>
          <a:srcRect l="2574" r="9660"/>
          <a:stretch/>
        </p:blipFill>
        <p:spPr bwMode="auto">
          <a:xfrm>
            <a:off x="-84221" y="0"/>
            <a:ext cx="9228221" cy="686434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84221" y="0"/>
            <a:ext cx="9228221" cy="6864349"/>
          </a:xfrm>
          <a:prstGeom prst="rect">
            <a:avLst/>
          </a:prstGeom>
          <a:solidFill>
            <a:schemeClr val="accent4">
              <a:lumMod val="50000"/>
              <a:alpha val="55000"/>
            </a:schemeClr>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Arial" panose="020B0604020202020204" pitchFamily="34" charset="0"/>
              </a:defRPr>
            </a:lvl1pPr>
          </a:lstStyle>
          <a:p>
            <a:pPr>
              <a:lnSpc>
                <a:spcPct val="150000"/>
              </a:lnSpc>
            </a:pPr>
            <a:endParaRPr lang="en-US" sz="2400" b="1" u="sng" dirty="0">
              <a:solidFill>
                <a:srgbClr val="002496"/>
              </a:solidFill>
            </a:endParaRPr>
          </a:p>
        </p:txBody>
      </p:sp>
      <p:sp>
        <p:nvSpPr>
          <p:cNvPr id="7" name="TextBox 6">
            <a:extLst>
              <a:ext uri="{FF2B5EF4-FFF2-40B4-BE49-F238E27FC236}">
                <a16:creationId xmlns:a16="http://schemas.microsoft.com/office/drawing/2014/main" id="{7DDD1517-DA0A-4FA3-B812-BDD56B3CDF75}"/>
              </a:ext>
            </a:extLst>
          </p:cNvPr>
          <p:cNvSpPr txBox="1"/>
          <p:nvPr/>
        </p:nvSpPr>
        <p:spPr>
          <a:xfrm>
            <a:off x="107903" y="3089938"/>
            <a:ext cx="8627023" cy="1446550"/>
          </a:xfrm>
          <a:prstGeom prst="rect">
            <a:avLst/>
          </a:prstGeom>
          <a:noFill/>
        </p:spPr>
        <p:txBody>
          <a:bodyPr wrap="square" rtlCol="0">
            <a:spAutoFit/>
          </a:bodyPr>
          <a:lstStyle/>
          <a:p>
            <a:pPr>
              <a:defRPr/>
            </a:pPr>
            <a:r>
              <a:rPr lang="en-US" sz="4400" b="1" dirty="0">
                <a:solidFill>
                  <a:schemeClr val="bg1"/>
                </a:solidFill>
                <a:latin typeface="Helvetica"/>
              </a:rPr>
              <a:t>Thank </a:t>
            </a:r>
            <a:r>
              <a:rPr lang="en-US" sz="4400" b="1" dirty="0" smtClean="0">
                <a:solidFill>
                  <a:schemeClr val="bg1"/>
                </a:solidFill>
                <a:latin typeface="Helvetica"/>
              </a:rPr>
              <a:t>you for tuning in to the 2021 Summer Learning Series!</a:t>
            </a:r>
            <a:endParaRPr lang="en-US" sz="4400" b="1" dirty="0">
              <a:solidFill>
                <a:schemeClr val="bg1"/>
              </a:solidFill>
              <a:latin typeface="Helvetica"/>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r="5822"/>
          <a:stretch/>
        </p:blipFill>
        <p:spPr>
          <a:xfrm>
            <a:off x="6204652" y="44610"/>
            <a:ext cx="2734380" cy="2899511"/>
          </a:xfrm>
          <a:prstGeom prst="rect">
            <a:avLst/>
          </a:prstGeom>
        </p:spPr>
      </p:pic>
      <p:sp>
        <p:nvSpPr>
          <p:cNvPr id="6" name="TextBox 5"/>
          <p:cNvSpPr txBox="1"/>
          <p:nvPr/>
        </p:nvSpPr>
        <p:spPr>
          <a:xfrm>
            <a:off x="107903" y="4779443"/>
            <a:ext cx="6821651" cy="646331"/>
          </a:xfrm>
          <a:prstGeom prst="rect">
            <a:avLst/>
          </a:prstGeom>
          <a:noFill/>
        </p:spPr>
        <p:txBody>
          <a:bodyPr wrap="square" rtlCol="0">
            <a:spAutoFit/>
          </a:bodyPr>
          <a:lstStyle/>
          <a:p>
            <a:r>
              <a:rPr lang="en-US" sz="3600" b="1" dirty="0" smtClean="0">
                <a:solidFill>
                  <a:srgbClr val="FFFF00"/>
                </a:solidFill>
              </a:rPr>
              <a:t>See you on November 3, 2021</a:t>
            </a:r>
            <a:endParaRPr lang="en-US" sz="3600" b="1" dirty="0">
              <a:solidFill>
                <a:srgbClr val="FFFF00"/>
              </a:solidFill>
            </a:endParaRPr>
          </a:p>
        </p:txBody>
      </p:sp>
      <p:sp>
        <p:nvSpPr>
          <p:cNvPr id="9" name="TextBox 8"/>
          <p:cNvSpPr txBox="1"/>
          <p:nvPr/>
        </p:nvSpPr>
        <p:spPr>
          <a:xfrm>
            <a:off x="107903" y="5418387"/>
            <a:ext cx="7952874" cy="646331"/>
          </a:xfrm>
          <a:prstGeom prst="rect">
            <a:avLst/>
          </a:prstGeom>
          <a:noFill/>
        </p:spPr>
        <p:txBody>
          <a:bodyPr wrap="square" rtlCol="0">
            <a:spAutoFit/>
          </a:bodyPr>
          <a:lstStyle/>
          <a:p>
            <a:r>
              <a:rPr lang="en-US" b="1" u="sng" dirty="0" smtClean="0">
                <a:solidFill>
                  <a:srgbClr val="FFFF00"/>
                </a:solidFill>
              </a:rPr>
              <a:t>www.bpa.gov/EE/Utility/Momentum-Savings/Pages/Calls.aspx</a:t>
            </a:r>
            <a:endParaRPr lang="en-US" b="1" u="sng"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87564467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gs>
            <a:gs pos="58000">
              <a:schemeClr val="accent4"/>
            </a:gs>
          </a:gsLst>
          <a:lin ang="27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C87D1-158F-432D-B3B2-526E0DE49301}"/>
              </a:ext>
            </a:extLst>
          </p:cNvPr>
          <p:cNvSpPr/>
          <p:nvPr/>
        </p:nvSpPr>
        <p:spPr>
          <a:xfrm>
            <a:off x="7140388" y="0"/>
            <a:ext cx="20036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AE6580-86F9-4CA8-8CEE-CD3DA47A5CD9}"/>
              </a:ext>
            </a:extLst>
          </p:cNvPr>
          <p:cNvSpPr>
            <a:spLocks noGrp="1"/>
          </p:cNvSpPr>
          <p:nvPr>
            <p:ph type="ctrTitle" idx="4294967295"/>
          </p:nvPr>
        </p:nvSpPr>
        <p:spPr>
          <a:xfrm>
            <a:off x="290874" y="554976"/>
            <a:ext cx="6587093" cy="5703583"/>
          </a:xfrm>
        </p:spPr>
        <p:txBody>
          <a:bodyPr>
            <a:normAutofit/>
          </a:bodyPr>
          <a:lstStyle/>
          <a:p>
            <a:r>
              <a:rPr lang="en-US" sz="5300" dirty="0" smtClean="0">
                <a:solidFill>
                  <a:schemeClr val="bg1"/>
                </a:solidFill>
              </a:rPr>
              <a:t>Non-Residential </a:t>
            </a:r>
            <a:r>
              <a:rPr lang="en-US" sz="5300" dirty="0">
                <a:solidFill>
                  <a:schemeClr val="bg1"/>
                </a:solidFill>
              </a:rPr>
              <a:t>Lighting Sales </a:t>
            </a:r>
            <a:r>
              <a:rPr lang="en-US" sz="5300" dirty="0" smtClean="0">
                <a:solidFill>
                  <a:schemeClr val="bg1"/>
                </a:solidFill>
              </a:rPr>
              <a:t>Data Analysis, </a:t>
            </a:r>
            <a:r>
              <a:rPr lang="en-US" sz="5300" dirty="0">
                <a:solidFill>
                  <a:schemeClr val="accent4">
                    <a:lumMod val="20000"/>
                    <a:lumOff val="80000"/>
                  </a:schemeClr>
                </a:solidFill>
              </a:rPr>
              <a:t>2020</a:t>
            </a:r>
            <a:endParaRPr lang="en-US" dirty="0">
              <a:solidFill>
                <a:schemeClr val="accent4">
                  <a:lumMod val="20000"/>
                  <a:lumOff val="80000"/>
                </a:schemeClr>
              </a:solidFill>
            </a:endParaRPr>
          </a:p>
        </p:txBody>
      </p:sp>
      <p:pic>
        <p:nvPicPr>
          <p:cNvPr id="7" name="Picture 6" descr="Logo&#10;&#10;Description automatically generated">
            <a:extLst>
              <a:ext uri="{FF2B5EF4-FFF2-40B4-BE49-F238E27FC236}">
                <a16:creationId xmlns:a16="http://schemas.microsoft.com/office/drawing/2014/main" id="{4D258844-8E14-40D8-AF83-9DF8272966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2097" y="253285"/>
            <a:ext cx="1290049" cy="1164352"/>
          </a:xfrm>
          <a:prstGeom prst="rect">
            <a:avLst/>
          </a:prstGeom>
        </p:spPr>
      </p:pic>
      <p:sp>
        <p:nvSpPr>
          <p:cNvPr id="5"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3</a:t>
            </a:fld>
            <a:endParaRPr lang="en-US" dirty="0"/>
          </a:p>
        </p:txBody>
      </p:sp>
    </p:spTree>
    <p:extLst>
      <p:ext uri="{BB962C8B-B14F-4D97-AF65-F5344CB8AC3E}">
        <p14:creationId xmlns:p14="http://schemas.microsoft.com/office/powerpoint/2010/main" val="81108000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bg1"/>
            </a:gs>
            <a:gs pos="76000">
              <a:schemeClr val="accent5">
                <a:lumMod val="20000"/>
                <a:lumOff val="80000"/>
              </a:schemeClr>
            </a:gs>
            <a:gs pos="100000">
              <a:schemeClr val="accent5">
                <a:lumMod val="20000"/>
                <a:lumOff val="8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p:txBody>
          <a:bodyPr/>
          <a:lstStyle/>
          <a:p>
            <a:fld id="{41C644E9-0293-45DE-AABA-2E18EB19508A}" type="slidenum">
              <a:rPr lang="en-US" smtClean="0"/>
              <a:pPr/>
              <a:t>4</a:t>
            </a:fld>
            <a:endParaRPr lang="en-US" dirty="0"/>
          </a:p>
        </p:txBody>
      </p:sp>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160375" y="3913093"/>
            <a:ext cx="4277342" cy="2079759"/>
          </a:xfrm>
        </p:spPr>
        <p:txBody>
          <a:bodyPr>
            <a:noAutofit/>
          </a:bodyPr>
          <a:lstStyle/>
          <a:p>
            <a:r>
              <a:rPr lang="en-US" sz="4000" dirty="0" smtClean="0">
                <a:solidFill>
                  <a:schemeClr val="tx2"/>
                </a:solidFill>
              </a:rPr>
              <a:t>Non-Residential </a:t>
            </a:r>
            <a:r>
              <a:rPr lang="en-US" sz="4000" dirty="0">
                <a:solidFill>
                  <a:schemeClr val="tx2"/>
                </a:solidFill>
              </a:rPr>
              <a:t>Lighting Study Activities</a:t>
            </a:r>
          </a:p>
        </p:txBody>
      </p:sp>
      <p:grpSp>
        <p:nvGrpSpPr>
          <p:cNvPr id="2" name="Group 1">
            <a:extLst>
              <a:ext uri="{FF2B5EF4-FFF2-40B4-BE49-F238E27FC236}">
                <a16:creationId xmlns:a16="http://schemas.microsoft.com/office/drawing/2014/main" id="{A15C47E5-EF43-4B16-B615-D12FEC28FD7B}"/>
              </a:ext>
            </a:extLst>
          </p:cNvPr>
          <p:cNvGrpSpPr/>
          <p:nvPr/>
        </p:nvGrpSpPr>
        <p:grpSpPr>
          <a:xfrm>
            <a:off x="3970375" y="862615"/>
            <a:ext cx="4544975" cy="4780564"/>
            <a:chOff x="4271276" y="914866"/>
            <a:chExt cx="4544975" cy="4780564"/>
          </a:xfrm>
        </p:grpSpPr>
        <p:pic>
          <p:nvPicPr>
            <p:cNvPr id="8" name="Graphic 7">
              <a:extLst>
                <a:ext uri="{FF2B5EF4-FFF2-40B4-BE49-F238E27FC236}">
                  <a16:creationId xmlns:a16="http://schemas.microsoft.com/office/drawing/2014/main" id="{A485C7E0-39C1-4DFF-B39C-D94DB21AF89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rot="20144992">
              <a:off x="4364042" y="1592545"/>
              <a:ext cx="3146314" cy="4088188"/>
            </a:xfrm>
            <a:prstGeom prst="rect">
              <a:avLst/>
            </a:prstGeom>
          </p:spPr>
        </p:pic>
        <p:sp>
          <p:nvSpPr>
            <p:cNvPr id="9" name="Oval 8">
              <a:extLst>
                <a:ext uri="{FF2B5EF4-FFF2-40B4-BE49-F238E27FC236}">
                  <a16:creationId xmlns:a16="http://schemas.microsoft.com/office/drawing/2014/main" id="{354E2688-885C-4ED6-9C18-B01EDC6EF15B}"/>
                </a:ext>
              </a:extLst>
            </p:cNvPr>
            <p:cNvSpPr/>
            <p:nvPr/>
          </p:nvSpPr>
          <p:spPr>
            <a:xfrm>
              <a:off x="4271276" y="914866"/>
              <a:ext cx="1627093" cy="1627093"/>
            </a:xfrm>
            <a:prstGeom prst="ellipse">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D26AAD00-9CE8-4ED4-9F8F-8FD3A92897C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rot="1680793">
              <a:off x="5442143" y="1607242"/>
              <a:ext cx="3146314" cy="4088188"/>
            </a:xfrm>
            <a:prstGeom prst="rect">
              <a:avLst/>
            </a:prstGeom>
          </p:spPr>
        </p:pic>
        <p:sp>
          <p:nvSpPr>
            <p:cNvPr id="11" name="Oval 10">
              <a:extLst>
                <a:ext uri="{FF2B5EF4-FFF2-40B4-BE49-F238E27FC236}">
                  <a16:creationId xmlns:a16="http://schemas.microsoft.com/office/drawing/2014/main" id="{A4811C4D-4709-4406-934F-4A7CD8315297}"/>
                </a:ext>
              </a:extLst>
            </p:cNvPr>
            <p:cNvSpPr/>
            <p:nvPr/>
          </p:nvSpPr>
          <p:spPr>
            <a:xfrm rot="3135801">
              <a:off x="7189158" y="995805"/>
              <a:ext cx="1627093" cy="1627093"/>
            </a:xfrm>
            <a:prstGeom prst="ellipse">
              <a:avLst/>
            </a:prstGeom>
            <a:gradFill flip="none" rotWithShape="1">
              <a:gsLst>
                <a:gs pos="0">
                  <a:schemeClr val="accent4">
                    <a:lumMod val="60000"/>
                    <a:lumOff val="40000"/>
                  </a:schemeClr>
                </a:gs>
                <a:gs pos="46000">
                  <a:schemeClr val="accent4">
                    <a:lumMod val="95000"/>
                    <a:lumOff val="5000"/>
                  </a:schemeClr>
                </a:gs>
                <a:gs pos="100000">
                  <a:schemeClr val="accent4">
                    <a:lumMod val="60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50C72D1-8F06-4CBE-89FF-9BB2BD40E4E8}"/>
                </a:ext>
              </a:extLst>
            </p:cNvPr>
            <p:cNvSpPr/>
            <p:nvPr/>
          </p:nvSpPr>
          <p:spPr>
            <a:xfrm rot="3135801">
              <a:off x="5407636" y="3411561"/>
              <a:ext cx="2148511" cy="2148511"/>
            </a:xfrm>
            <a:prstGeom prst="ellipse">
              <a:avLst/>
            </a:prstGeom>
            <a:gradFill flip="none" rotWithShape="1">
              <a:gsLst>
                <a:gs pos="0">
                  <a:schemeClr val="accent2">
                    <a:lumMod val="40000"/>
                    <a:lumOff val="60000"/>
                  </a:schemeClr>
                </a:gs>
                <a:gs pos="46000">
                  <a:schemeClr val="accent2"/>
                </a:gs>
                <a:gs pos="100000">
                  <a:schemeClr val="accent2">
                    <a:lumMod val="75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AD289A19-BB45-4AD5-AAA6-BFBA218FF6D1}"/>
              </a:ext>
            </a:extLst>
          </p:cNvPr>
          <p:cNvGrpSpPr/>
          <p:nvPr/>
        </p:nvGrpSpPr>
        <p:grpSpPr>
          <a:xfrm>
            <a:off x="4326304" y="1179382"/>
            <a:ext cx="925962" cy="918114"/>
            <a:chOff x="11983346" y="309858"/>
            <a:chExt cx="1813858" cy="1798484"/>
          </a:xfrm>
          <a:solidFill>
            <a:schemeClr val="bg1"/>
          </a:solidFill>
        </p:grpSpPr>
        <p:pic>
          <p:nvPicPr>
            <p:cNvPr id="14" name="Graphic 13" descr="Bar chart with solid fill">
              <a:extLst>
                <a:ext uri="{FF2B5EF4-FFF2-40B4-BE49-F238E27FC236}">
                  <a16:creationId xmlns:a16="http://schemas.microsoft.com/office/drawing/2014/main" id="{FABAA89C-F55E-4388-AACF-C4582DF75013}"/>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3750" t="9544" r="8750" b="24206"/>
            <a:stretch/>
          </p:blipFill>
          <p:spPr>
            <a:xfrm>
              <a:off x="12954469" y="309858"/>
              <a:ext cx="842735" cy="827129"/>
            </a:xfrm>
            <a:prstGeom prst="rect">
              <a:avLst/>
            </a:prstGeom>
          </p:spPr>
        </p:pic>
        <p:sp>
          <p:nvSpPr>
            <p:cNvPr id="15" name="Partial Circle 14">
              <a:extLst>
                <a:ext uri="{FF2B5EF4-FFF2-40B4-BE49-F238E27FC236}">
                  <a16:creationId xmlns:a16="http://schemas.microsoft.com/office/drawing/2014/main" id="{F23438CD-183D-4DBD-BDD4-D87F25D4C86C}"/>
                </a:ext>
              </a:extLst>
            </p:cNvPr>
            <p:cNvSpPr/>
            <p:nvPr/>
          </p:nvSpPr>
          <p:spPr>
            <a:xfrm>
              <a:off x="11983346" y="370982"/>
              <a:ext cx="1737360" cy="1737360"/>
            </a:xfrm>
            <a:prstGeom prst="pi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76A4A3CB-35D5-4417-B93E-0B5DB65280BC}"/>
              </a:ext>
            </a:extLst>
          </p:cNvPr>
          <p:cNvSpPr txBox="1"/>
          <p:nvPr/>
        </p:nvSpPr>
        <p:spPr>
          <a:xfrm>
            <a:off x="3588403" y="191272"/>
            <a:ext cx="1967193" cy="646331"/>
          </a:xfrm>
          <a:prstGeom prst="rect">
            <a:avLst/>
          </a:prstGeom>
          <a:noFill/>
        </p:spPr>
        <p:txBody>
          <a:bodyPr wrap="square" rtlCol="0">
            <a:spAutoFit/>
          </a:bodyPr>
          <a:lstStyle/>
          <a:p>
            <a:pPr algn="ctr"/>
            <a:r>
              <a:rPr lang="en-US" dirty="0">
                <a:solidFill>
                  <a:schemeClr val="tx2"/>
                </a:solidFill>
              </a:rPr>
              <a:t>Sales Data Collection</a:t>
            </a:r>
          </a:p>
        </p:txBody>
      </p:sp>
      <p:sp>
        <p:nvSpPr>
          <p:cNvPr id="16" name="TextBox 15">
            <a:extLst>
              <a:ext uri="{FF2B5EF4-FFF2-40B4-BE49-F238E27FC236}">
                <a16:creationId xmlns:a16="http://schemas.microsoft.com/office/drawing/2014/main" id="{A5C1C1F5-804E-405B-8760-B7E3A60AED3C}"/>
              </a:ext>
            </a:extLst>
          </p:cNvPr>
          <p:cNvSpPr txBox="1"/>
          <p:nvPr/>
        </p:nvSpPr>
        <p:spPr>
          <a:xfrm>
            <a:off x="6926597" y="239894"/>
            <a:ext cx="1967193" cy="646331"/>
          </a:xfrm>
          <a:prstGeom prst="rect">
            <a:avLst/>
          </a:prstGeom>
          <a:noFill/>
        </p:spPr>
        <p:txBody>
          <a:bodyPr wrap="square" rtlCol="0">
            <a:spAutoFit/>
          </a:bodyPr>
          <a:lstStyle/>
          <a:p>
            <a:pPr algn="ctr"/>
            <a:r>
              <a:rPr lang="en-US" dirty="0">
                <a:solidFill>
                  <a:schemeClr val="tx2"/>
                </a:solidFill>
              </a:rPr>
              <a:t>Market Intel Gathering</a:t>
            </a:r>
          </a:p>
        </p:txBody>
      </p:sp>
      <p:sp>
        <p:nvSpPr>
          <p:cNvPr id="17" name="TextBox 16">
            <a:extLst>
              <a:ext uri="{FF2B5EF4-FFF2-40B4-BE49-F238E27FC236}">
                <a16:creationId xmlns:a16="http://schemas.microsoft.com/office/drawing/2014/main" id="{3CF9725C-E135-4797-9362-23630BE9F0B5}"/>
              </a:ext>
            </a:extLst>
          </p:cNvPr>
          <p:cNvSpPr txBox="1"/>
          <p:nvPr/>
        </p:nvSpPr>
        <p:spPr>
          <a:xfrm>
            <a:off x="4987699" y="5857351"/>
            <a:ext cx="2464091" cy="646331"/>
          </a:xfrm>
          <a:prstGeom prst="rect">
            <a:avLst/>
          </a:prstGeom>
          <a:noFill/>
        </p:spPr>
        <p:txBody>
          <a:bodyPr wrap="square" rtlCol="0">
            <a:spAutoFit/>
          </a:bodyPr>
          <a:lstStyle/>
          <a:p>
            <a:pPr algn="ctr"/>
            <a:r>
              <a:rPr lang="en-US" dirty="0">
                <a:solidFill>
                  <a:schemeClr val="tx2"/>
                </a:solidFill>
              </a:rPr>
              <a:t>Market Modeling and Momentum Savings</a:t>
            </a:r>
          </a:p>
        </p:txBody>
      </p:sp>
      <p:cxnSp>
        <p:nvCxnSpPr>
          <p:cNvPr id="18" name="Straight Connector 17">
            <a:extLst>
              <a:ext uri="{FF2B5EF4-FFF2-40B4-BE49-F238E27FC236}">
                <a16:creationId xmlns:a16="http://schemas.microsoft.com/office/drawing/2014/main" id="{477B9839-9326-44D1-BAB7-8E7A82C77B21}"/>
              </a:ext>
            </a:extLst>
          </p:cNvPr>
          <p:cNvCxnSpPr>
            <a:cxnSpLocks/>
          </p:cNvCxnSpPr>
          <p:nvPr/>
        </p:nvCxnSpPr>
        <p:spPr>
          <a:xfrm>
            <a:off x="258021" y="5940602"/>
            <a:ext cx="2119418" cy="0"/>
          </a:xfrm>
          <a:prstGeom prst="line">
            <a:avLst/>
          </a:prstGeom>
          <a:ln w="38100">
            <a:solidFill>
              <a:schemeClr val="accent4"/>
            </a:solidFill>
            <a:prstDash val="solid"/>
          </a:ln>
        </p:spPr>
        <p:style>
          <a:lnRef idx="1">
            <a:schemeClr val="accent4"/>
          </a:lnRef>
          <a:fillRef idx="0">
            <a:schemeClr val="accent4"/>
          </a:fillRef>
          <a:effectRef idx="0">
            <a:schemeClr val="accent4"/>
          </a:effectRef>
          <a:fontRef idx="minor">
            <a:schemeClr val="tx1"/>
          </a:fontRef>
        </p:style>
      </p:cxnSp>
      <p:pic>
        <p:nvPicPr>
          <p:cNvPr id="25" name="Graphic 24" descr="Brainstorm with solid fill">
            <a:extLst>
              <a:ext uri="{FF2B5EF4-FFF2-40B4-BE49-F238E27FC236}">
                <a16:creationId xmlns:a16="http://schemas.microsoft.com/office/drawing/2014/main" id="{82C79977-A3C7-479C-B24F-6E9683564D7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189481" y="1182888"/>
            <a:ext cx="1098414" cy="1098414"/>
          </a:xfrm>
          <a:prstGeom prst="rect">
            <a:avLst/>
          </a:prstGeom>
        </p:spPr>
      </p:pic>
      <p:pic>
        <p:nvPicPr>
          <p:cNvPr id="27" name="Graphic 26" descr="Statistics with solid fill">
            <a:extLst>
              <a:ext uri="{FF2B5EF4-FFF2-40B4-BE49-F238E27FC236}">
                <a16:creationId xmlns:a16="http://schemas.microsoft.com/office/drawing/2014/main" id="{CC65CA5D-1273-4BFF-A456-015313F69D3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508253" y="3781553"/>
            <a:ext cx="1345474" cy="1345474"/>
          </a:xfrm>
          <a:prstGeom prst="rect">
            <a:avLst/>
          </a:prstGeom>
        </p:spPr>
      </p:pic>
    </p:spTree>
    <p:extLst>
      <p:ext uri="{BB962C8B-B14F-4D97-AF65-F5344CB8AC3E}">
        <p14:creationId xmlns:p14="http://schemas.microsoft.com/office/powerpoint/2010/main" val="150011534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0862A-B04B-4E51-B096-BE725DCDBE77}"/>
              </a:ext>
            </a:extLst>
          </p:cNvPr>
          <p:cNvSpPr>
            <a:spLocks noGrp="1"/>
          </p:cNvSpPr>
          <p:nvPr>
            <p:ph type="sldNum" sz="quarter" idx="12"/>
          </p:nvPr>
        </p:nvSpPr>
        <p:spPr/>
        <p:txBody>
          <a:bodyPr/>
          <a:lstStyle/>
          <a:p>
            <a:fld id="{41C644E9-0293-45DE-AABA-2E18EB19508A}" type="slidenum">
              <a:rPr lang="en-US" smtClean="0"/>
              <a:t>5</a:t>
            </a:fld>
            <a:endParaRPr lang="en-US" dirty="0"/>
          </a:p>
        </p:txBody>
      </p:sp>
      <p:sp>
        <p:nvSpPr>
          <p:cNvPr id="5" name="Title 4">
            <a:extLst>
              <a:ext uri="{FF2B5EF4-FFF2-40B4-BE49-F238E27FC236}">
                <a16:creationId xmlns:a16="http://schemas.microsoft.com/office/drawing/2014/main" id="{F1E2F5A5-83FF-49C6-B8E9-457DE9E260F8}"/>
              </a:ext>
            </a:extLst>
          </p:cNvPr>
          <p:cNvSpPr>
            <a:spLocks noGrp="1"/>
          </p:cNvSpPr>
          <p:nvPr>
            <p:ph type="title"/>
          </p:nvPr>
        </p:nvSpPr>
        <p:spPr>
          <a:xfrm>
            <a:off x="386080" y="1710464"/>
            <a:ext cx="4521201" cy="2852737"/>
          </a:xfrm>
        </p:spPr>
        <p:txBody>
          <a:bodyPr>
            <a:noAutofit/>
          </a:bodyPr>
          <a:lstStyle/>
          <a:p>
            <a:r>
              <a:rPr lang="en-US" sz="4800" dirty="0"/>
              <a:t>Sales Data Collection &amp; Reporting</a:t>
            </a:r>
          </a:p>
        </p:txBody>
      </p:sp>
      <p:pic>
        <p:nvPicPr>
          <p:cNvPr id="6" name="Picture 5">
            <a:extLst>
              <a:ext uri="{FF2B5EF4-FFF2-40B4-BE49-F238E27FC236}">
                <a16:creationId xmlns:a16="http://schemas.microsoft.com/office/drawing/2014/main" id="{D27CCD80-2638-4D03-8B88-81A209164FF8}"/>
              </a:ext>
            </a:extLst>
          </p:cNvPr>
          <p:cNvPicPr>
            <a:picLocks noChangeAspect="1"/>
          </p:cNvPicPr>
          <p:nvPr/>
        </p:nvPicPr>
        <p:blipFill>
          <a:blip r:embed="rId3">
            <a:extLst>
              <a:ext uri="{28A0092B-C50C-407E-A947-70E740481C1C}">
                <a14:useLocalDpi xmlns:a14="http://schemas.microsoft.com/office/drawing/2010/main" val="0"/>
              </a:ext>
            </a:extLst>
          </a:blip>
          <a:srcRect l="13748" r="13748"/>
          <a:stretch/>
        </p:blipFill>
        <p:spPr>
          <a:xfrm>
            <a:off x="5410198" y="0"/>
            <a:ext cx="3733801" cy="6858000"/>
          </a:xfrm>
          <a:prstGeom prst="rect">
            <a:avLst/>
          </a:prstGeom>
        </p:spPr>
      </p:pic>
      <p:sp>
        <p:nvSpPr>
          <p:cNvPr id="3" name="Rectangle 2">
            <a:extLst>
              <a:ext uri="{FF2B5EF4-FFF2-40B4-BE49-F238E27FC236}">
                <a16:creationId xmlns:a16="http://schemas.microsoft.com/office/drawing/2014/main" id="{B6132192-9AFF-40C8-9C13-A7D63BFD5772}"/>
              </a:ext>
            </a:extLst>
          </p:cNvPr>
          <p:cNvSpPr/>
          <p:nvPr/>
        </p:nvSpPr>
        <p:spPr>
          <a:xfrm>
            <a:off x="4998720" y="0"/>
            <a:ext cx="411478"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3">
            <a:extLst>
              <a:ext uri="{FF2B5EF4-FFF2-40B4-BE49-F238E27FC236}">
                <a16:creationId xmlns:a16="http://schemas.microsoft.com/office/drawing/2014/main" id="{2835EFB8-872C-4A88-81E7-BF280E5E49D3}"/>
              </a:ext>
            </a:extLst>
          </p:cNvPr>
          <p:cNvSpPr txBox="1">
            <a:spLocks/>
          </p:cNvSpPr>
          <p:nvPr/>
        </p:nvSpPr>
        <p:spPr>
          <a:xfrm>
            <a:off x="6610350" y="65087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C644E9-0293-45DE-AABA-2E18EB19508A}" type="slidenum">
              <a:rPr lang="en-US" smtClean="0"/>
              <a:pPr/>
              <a:t>5</a:t>
            </a:fld>
            <a:endParaRPr lang="en-US" dirty="0"/>
          </a:p>
        </p:txBody>
      </p:sp>
    </p:spTree>
    <p:extLst>
      <p:ext uri="{BB962C8B-B14F-4D97-AF65-F5344CB8AC3E}">
        <p14:creationId xmlns:p14="http://schemas.microsoft.com/office/powerpoint/2010/main" val="416974584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2406" y="470206"/>
            <a:ext cx="8394823" cy="908557"/>
          </a:xfrm>
        </p:spPr>
        <p:txBody>
          <a:bodyPr anchor="b">
            <a:noAutofit/>
          </a:bodyPr>
          <a:lstStyle/>
          <a:p>
            <a:pPr>
              <a:lnSpc>
                <a:spcPts val="4400"/>
              </a:lnSpc>
            </a:pPr>
            <a:r>
              <a:rPr lang="en-US" sz="4000" dirty="0">
                <a:solidFill>
                  <a:schemeClr val="accent4">
                    <a:lumMod val="75000"/>
                  </a:schemeClr>
                </a:solidFill>
              </a:rPr>
              <a:t>8th</a:t>
            </a:r>
            <a:r>
              <a:rPr lang="en-US" sz="4000" dirty="0">
                <a:solidFill>
                  <a:schemeClr val="tx2"/>
                </a:solidFill>
              </a:rPr>
              <a:t> Year Collecting Distributor Sales Data</a:t>
            </a:r>
          </a:p>
        </p:txBody>
      </p:sp>
      <p:cxnSp>
        <p:nvCxnSpPr>
          <p:cNvPr id="25" name="Straight Connector 24"/>
          <p:cNvCxnSpPr>
            <a:cxnSpLocks/>
          </p:cNvCxnSpPr>
          <p:nvPr/>
        </p:nvCxnSpPr>
        <p:spPr>
          <a:xfrm flipV="1">
            <a:off x="6281220" y="4895263"/>
            <a:ext cx="1962807" cy="1"/>
          </a:xfrm>
          <a:prstGeom prst="line">
            <a:avLst/>
          </a:prstGeom>
          <a:ln w="12700" cmpd="sng">
            <a:solidFill>
              <a:schemeClr val="accent2"/>
            </a:solidFill>
            <a:headEnd type="oval" w="sm" len="sm"/>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flipH="1">
            <a:off x="6749624" y="2168653"/>
            <a:ext cx="1005840" cy="200055"/>
          </a:xfrm>
          <a:prstGeom prst="rect">
            <a:avLst/>
          </a:prstGeom>
          <a:noFill/>
        </p:spPr>
        <p:txBody>
          <a:bodyPr wrap="square" lIns="0" tIns="0" rIns="0" bIns="0" rtlCol="0">
            <a:spAutoFit/>
          </a:bodyPr>
          <a:lstStyle/>
          <a:p>
            <a:pPr algn="r" defTabSz="457200"/>
            <a:r>
              <a:rPr lang="en-US" sz="1300" dirty="0">
                <a:solidFill>
                  <a:schemeClr val="tx2"/>
                </a:solidFill>
                <a:latin typeface="+mj-lt"/>
                <a:cs typeface="Segoe UI" panose="020B0502040204020203" pitchFamily="34" charset="0"/>
              </a:rPr>
              <a:t>Halogen </a:t>
            </a:r>
          </a:p>
        </p:txBody>
      </p:sp>
      <p:sp>
        <p:nvSpPr>
          <p:cNvPr id="88" name="TextBox 87"/>
          <p:cNvSpPr txBox="1"/>
          <p:nvPr/>
        </p:nvSpPr>
        <p:spPr>
          <a:xfrm flipH="1">
            <a:off x="6749624" y="2895208"/>
            <a:ext cx="1005840" cy="400110"/>
          </a:xfrm>
          <a:prstGeom prst="rect">
            <a:avLst/>
          </a:prstGeom>
          <a:noFill/>
        </p:spPr>
        <p:txBody>
          <a:bodyPr wrap="square" lIns="0" tIns="0" rIns="0" bIns="0" rtlCol="0">
            <a:spAutoFit/>
          </a:bodyPr>
          <a:lstStyle/>
          <a:p>
            <a:pPr algn="r" defTabSz="457200"/>
            <a:r>
              <a:rPr lang="en-US" sz="1300" dirty="0">
                <a:solidFill>
                  <a:schemeClr val="tx2"/>
                </a:solidFill>
                <a:latin typeface="+mj-lt"/>
                <a:cs typeface="Segoe UI" panose="020B0502040204020203" pitchFamily="34" charset="0"/>
              </a:rPr>
              <a:t>Linear Fluorescent </a:t>
            </a:r>
          </a:p>
        </p:txBody>
      </p:sp>
      <p:sp>
        <p:nvSpPr>
          <p:cNvPr id="89" name="TextBox 88"/>
          <p:cNvSpPr txBox="1"/>
          <p:nvPr/>
        </p:nvSpPr>
        <p:spPr>
          <a:xfrm flipH="1">
            <a:off x="6749624" y="3520229"/>
            <a:ext cx="1005840" cy="200055"/>
          </a:xfrm>
          <a:prstGeom prst="rect">
            <a:avLst/>
          </a:prstGeom>
          <a:noFill/>
        </p:spPr>
        <p:txBody>
          <a:bodyPr wrap="square" lIns="0" tIns="0" rIns="0" bIns="0" rtlCol="0">
            <a:spAutoFit/>
          </a:bodyPr>
          <a:lstStyle/>
          <a:p>
            <a:pPr algn="r" defTabSz="457200"/>
            <a:r>
              <a:rPr lang="en-US" sz="1300" dirty="0">
                <a:solidFill>
                  <a:schemeClr val="tx2"/>
                </a:solidFill>
                <a:latin typeface="+mj-lt"/>
                <a:cs typeface="Segoe UI" panose="020B0502040204020203" pitchFamily="34" charset="0"/>
              </a:rPr>
              <a:t>HID</a:t>
            </a:r>
          </a:p>
        </p:txBody>
      </p:sp>
      <p:sp>
        <p:nvSpPr>
          <p:cNvPr id="90" name="TextBox 89"/>
          <p:cNvSpPr txBox="1"/>
          <p:nvPr/>
        </p:nvSpPr>
        <p:spPr>
          <a:xfrm flipH="1">
            <a:off x="6761602" y="2599659"/>
            <a:ext cx="993862" cy="200055"/>
          </a:xfrm>
          <a:prstGeom prst="rect">
            <a:avLst/>
          </a:prstGeom>
          <a:noFill/>
        </p:spPr>
        <p:txBody>
          <a:bodyPr wrap="none" lIns="0" tIns="0" rIns="0" bIns="0" rtlCol="0">
            <a:spAutoFit/>
          </a:bodyPr>
          <a:lstStyle/>
          <a:p>
            <a:pPr algn="r" defTabSz="457200"/>
            <a:r>
              <a:rPr lang="en-US" sz="1300" dirty="0">
                <a:solidFill>
                  <a:schemeClr val="tx2"/>
                </a:solidFill>
                <a:latin typeface="+mj-lt"/>
                <a:cs typeface="Segoe UI" panose="020B0502040204020203" pitchFamily="34" charset="0"/>
              </a:rPr>
              <a:t>Incandescent</a:t>
            </a:r>
          </a:p>
        </p:txBody>
      </p:sp>
      <p:sp>
        <p:nvSpPr>
          <p:cNvPr id="91" name="TextBox 90"/>
          <p:cNvSpPr txBox="1"/>
          <p:nvPr/>
        </p:nvSpPr>
        <p:spPr>
          <a:xfrm flipH="1">
            <a:off x="7422039" y="4671700"/>
            <a:ext cx="333425" cy="200055"/>
          </a:xfrm>
          <a:prstGeom prst="rect">
            <a:avLst/>
          </a:prstGeom>
          <a:noFill/>
        </p:spPr>
        <p:txBody>
          <a:bodyPr wrap="none" lIns="0" tIns="0" rIns="0" bIns="0" rtlCol="0">
            <a:spAutoFit/>
          </a:bodyPr>
          <a:lstStyle/>
          <a:p>
            <a:pPr algn="r" defTabSz="457200"/>
            <a:r>
              <a:rPr lang="en-US" sz="1300" dirty="0">
                <a:solidFill>
                  <a:schemeClr val="tx2"/>
                </a:solidFill>
                <a:latin typeface="+mj-lt"/>
                <a:cs typeface="Segoe UI" panose="020B0502040204020203" pitchFamily="34" charset="0"/>
              </a:rPr>
              <a:t>LED</a:t>
            </a:r>
          </a:p>
        </p:txBody>
      </p:sp>
      <p:sp>
        <p:nvSpPr>
          <p:cNvPr id="86" name="TextBox 85"/>
          <p:cNvSpPr txBox="1"/>
          <p:nvPr/>
        </p:nvSpPr>
        <p:spPr>
          <a:xfrm flipH="1">
            <a:off x="6749624" y="1897990"/>
            <a:ext cx="1005840" cy="200055"/>
          </a:xfrm>
          <a:prstGeom prst="rect">
            <a:avLst/>
          </a:prstGeom>
          <a:noFill/>
        </p:spPr>
        <p:txBody>
          <a:bodyPr wrap="square" lIns="0" tIns="0" rIns="0" bIns="0" rtlCol="0">
            <a:spAutoFit/>
          </a:bodyPr>
          <a:lstStyle/>
          <a:p>
            <a:pPr algn="r" defTabSz="457200"/>
            <a:r>
              <a:rPr lang="en-US" sz="1300" dirty="0">
                <a:solidFill>
                  <a:schemeClr val="tx2"/>
                </a:solidFill>
                <a:latin typeface="+mj-lt"/>
                <a:cs typeface="Segoe UI" panose="020B0502040204020203" pitchFamily="34" charset="0"/>
              </a:rPr>
              <a:t>CFL </a:t>
            </a:r>
          </a:p>
        </p:txBody>
      </p:sp>
      <p:sp>
        <p:nvSpPr>
          <p:cNvPr id="42" name="TextBox 41"/>
          <p:cNvSpPr txBox="1"/>
          <p:nvPr/>
        </p:nvSpPr>
        <p:spPr>
          <a:xfrm>
            <a:off x="7818268" y="1889625"/>
            <a:ext cx="457200" cy="200055"/>
          </a:xfrm>
          <a:prstGeom prst="rect">
            <a:avLst/>
          </a:prstGeom>
          <a:noFill/>
        </p:spPr>
        <p:txBody>
          <a:bodyPr wrap="square" lIns="91440" tIns="0" rIns="0" bIns="0" rtlCol="0">
            <a:spAutoFit/>
          </a:bodyPr>
          <a:lstStyle/>
          <a:p>
            <a:pPr defTabSz="457200"/>
            <a:r>
              <a:rPr lang="en-US" sz="1300" b="1" dirty="0">
                <a:solidFill>
                  <a:schemeClr val="accent3">
                    <a:lumMod val="60000"/>
                    <a:lumOff val="40000"/>
                  </a:schemeClr>
                </a:solidFill>
                <a:latin typeface="+mj-lt"/>
                <a:cs typeface="Segoe UI" panose="020B0502040204020203" pitchFamily="34" charset="0"/>
              </a:rPr>
              <a:t>7%</a:t>
            </a:r>
          </a:p>
        </p:txBody>
      </p:sp>
      <p:sp>
        <p:nvSpPr>
          <p:cNvPr id="43" name="TextBox 42"/>
          <p:cNvSpPr txBox="1"/>
          <p:nvPr/>
        </p:nvSpPr>
        <p:spPr>
          <a:xfrm>
            <a:off x="7818268" y="2164843"/>
            <a:ext cx="332783" cy="200055"/>
          </a:xfrm>
          <a:prstGeom prst="rect">
            <a:avLst/>
          </a:prstGeom>
          <a:noFill/>
        </p:spPr>
        <p:txBody>
          <a:bodyPr wrap="none" lIns="91440" tIns="0" rIns="0" bIns="0" rtlCol="0">
            <a:spAutoFit/>
          </a:bodyPr>
          <a:lstStyle/>
          <a:p>
            <a:pPr defTabSz="457200"/>
            <a:r>
              <a:rPr lang="en-US" sz="1300" b="1" dirty="0">
                <a:solidFill>
                  <a:schemeClr val="accent3"/>
                </a:solidFill>
                <a:latin typeface="+mj-lt"/>
                <a:cs typeface="Segoe UI" panose="020B0502040204020203" pitchFamily="34" charset="0"/>
              </a:rPr>
              <a:t>2%</a:t>
            </a:r>
          </a:p>
        </p:txBody>
      </p:sp>
      <p:sp>
        <p:nvSpPr>
          <p:cNvPr id="44" name="TextBox 43"/>
          <p:cNvSpPr txBox="1"/>
          <p:nvPr/>
        </p:nvSpPr>
        <p:spPr>
          <a:xfrm>
            <a:off x="7818268" y="3095554"/>
            <a:ext cx="457200" cy="200055"/>
          </a:xfrm>
          <a:prstGeom prst="rect">
            <a:avLst/>
          </a:prstGeom>
          <a:noFill/>
        </p:spPr>
        <p:txBody>
          <a:bodyPr wrap="square" lIns="91440" tIns="0" rIns="0" bIns="0" rtlCol="0">
            <a:spAutoFit/>
          </a:bodyPr>
          <a:lstStyle/>
          <a:p>
            <a:pPr defTabSz="457200"/>
            <a:r>
              <a:rPr lang="en-US" sz="1300" b="1" dirty="0">
                <a:solidFill>
                  <a:schemeClr val="accent4"/>
                </a:solidFill>
                <a:latin typeface="+mj-lt"/>
                <a:cs typeface="Segoe UI" panose="020B0502040204020203" pitchFamily="34" charset="0"/>
              </a:rPr>
              <a:t>32%</a:t>
            </a:r>
          </a:p>
        </p:txBody>
      </p:sp>
      <p:sp>
        <p:nvSpPr>
          <p:cNvPr id="45" name="TextBox 44"/>
          <p:cNvSpPr txBox="1"/>
          <p:nvPr/>
        </p:nvSpPr>
        <p:spPr>
          <a:xfrm>
            <a:off x="7818268" y="3529724"/>
            <a:ext cx="332783" cy="200055"/>
          </a:xfrm>
          <a:prstGeom prst="rect">
            <a:avLst/>
          </a:prstGeom>
          <a:noFill/>
        </p:spPr>
        <p:txBody>
          <a:bodyPr wrap="none" lIns="91440" tIns="0" rIns="0" bIns="0" rtlCol="0">
            <a:spAutoFit/>
          </a:bodyPr>
          <a:lstStyle/>
          <a:p>
            <a:pPr defTabSz="457200"/>
            <a:r>
              <a:rPr lang="en-US" sz="1300" b="1" dirty="0">
                <a:solidFill>
                  <a:schemeClr val="tx2"/>
                </a:solidFill>
                <a:latin typeface="+mj-lt"/>
                <a:cs typeface="Segoe UI" panose="020B0502040204020203" pitchFamily="34" charset="0"/>
              </a:rPr>
              <a:t>2%</a:t>
            </a:r>
          </a:p>
        </p:txBody>
      </p:sp>
      <p:sp>
        <p:nvSpPr>
          <p:cNvPr id="46" name="TextBox 45"/>
          <p:cNvSpPr txBox="1"/>
          <p:nvPr/>
        </p:nvSpPr>
        <p:spPr>
          <a:xfrm>
            <a:off x="7818268" y="2611061"/>
            <a:ext cx="332783" cy="200055"/>
          </a:xfrm>
          <a:prstGeom prst="rect">
            <a:avLst/>
          </a:prstGeom>
          <a:noFill/>
        </p:spPr>
        <p:txBody>
          <a:bodyPr wrap="none" lIns="91440" tIns="0" rIns="0" bIns="0" rtlCol="0">
            <a:spAutoFit/>
          </a:bodyPr>
          <a:lstStyle/>
          <a:p>
            <a:pPr defTabSz="457200"/>
            <a:r>
              <a:rPr lang="en-US" sz="1300" b="1" dirty="0">
                <a:solidFill>
                  <a:schemeClr val="accent4">
                    <a:lumMod val="40000"/>
                    <a:lumOff val="60000"/>
                  </a:schemeClr>
                </a:solidFill>
                <a:latin typeface="+mj-lt"/>
                <a:cs typeface="Segoe UI" panose="020B0502040204020203" pitchFamily="34" charset="0"/>
              </a:rPr>
              <a:t>3%</a:t>
            </a:r>
          </a:p>
        </p:txBody>
      </p:sp>
      <p:sp>
        <p:nvSpPr>
          <p:cNvPr id="47" name="TextBox 46"/>
          <p:cNvSpPr txBox="1"/>
          <p:nvPr/>
        </p:nvSpPr>
        <p:spPr>
          <a:xfrm>
            <a:off x="7818268" y="4671700"/>
            <a:ext cx="425759" cy="200055"/>
          </a:xfrm>
          <a:prstGeom prst="rect">
            <a:avLst/>
          </a:prstGeom>
          <a:noFill/>
        </p:spPr>
        <p:txBody>
          <a:bodyPr wrap="none" lIns="91440" tIns="0" rIns="0" bIns="0" rtlCol="0">
            <a:spAutoFit/>
          </a:bodyPr>
          <a:lstStyle/>
          <a:p>
            <a:pPr defTabSz="457200"/>
            <a:r>
              <a:rPr lang="en-US" sz="1300" b="1" dirty="0">
                <a:solidFill>
                  <a:schemeClr val="accent2"/>
                </a:solidFill>
                <a:latin typeface="+mj-lt"/>
                <a:cs typeface="Segoe UI" panose="020B0502040204020203" pitchFamily="34" charset="0"/>
              </a:rPr>
              <a:t>39%</a:t>
            </a:r>
          </a:p>
        </p:txBody>
      </p:sp>
      <p:grpSp>
        <p:nvGrpSpPr>
          <p:cNvPr id="7" name="Group 6">
            <a:extLst>
              <a:ext uri="{FF2B5EF4-FFF2-40B4-BE49-F238E27FC236}">
                <a16:creationId xmlns:a16="http://schemas.microsoft.com/office/drawing/2014/main" id="{A436A402-139A-4752-9EA8-5B772B202F19}"/>
              </a:ext>
            </a:extLst>
          </p:cNvPr>
          <p:cNvGrpSpPr/>
          <p:nvPr/>
        </p:nvGrpSpPr>
        <p:grpSpPr>
          <a:xfrm flipV="1">
            <a:off x="6281220" y="2476497"/>
            <a:ext cx="1869831" cy="354420"/>
            <a:chOff x="6281220" y="5582878"/>
            <a:chExt cx="1869831" cy="208322"/>
          </a:xfrm>
        </p:grpSpPr>
        <p:cxnSp>
          <p:nvCxnSpPr>
            <p:cNvPr id="52" name="Straight Connector 51"/>
            <p:cNvCxnSpPr>
              <a:cxnSpLocks/>
            </p:cNvCxnSpPr>
            <p:nvPr/>
          </p:nvCxnSpPr>
          <p:spPr>
            <a:xfrm>
              <a:off x="6281220" y="5791200"/>
              <a:ext cx="209689" cy="0"/>
            </a:xfrm>
            <a:prstGeom prst="line">
              <a:avLst/>
            </a:prstGeom>
            <a:ln w="12700" cmpd="sng">
              <a:solidFill>
                <a:schemeClr val="accent4">
                  <a:lumMod val="40000"/>
                  <a:lumOff val="60000"/>
                </a:schemeClr>
              </a:solidFill>
              <a:headEnd type="oval" w="sm" len="sm"/>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cxnSpLocks/>
            </p:cNvCxnSpPr>
            <p:nvPr/>
          </p:nvCxnSpPr>
          <p:spPr>
            <a:xfrm flipV="1">
              <a:off x="6497742" y="5582878"/>
              <a:ext cx="0" cy="208322"/>
            </a:xfrm>
            <a:prstGeom prst="line">
              <a:avLst/>
            </a:prstGeom>
            <a:ln w="12700" cmpd="sng">
              <a:solidFill>
                <a:schemeClr val="accent4">
                  <a:lumMod val="40000"/>
                  <a:lumOff val="6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p:cNvCxnSpPr>
            <p:nvPr/>
          </p:nvCxnSpPr>
          <p:spPr>
            <a:xfrm flipH="1" flipV="1">
              <a:off x="6490909" y="5582878"/>
              <a:ext cx="1660142" cy="0"/>
            </a:xfrm>
            <a:prstGeom prst="line">
              <a:avLst/>
            </a:prstGeom>
            <a:ln w="12700" cmpd="sng">
              <a:solidFill>
                <a:schemeClr val="accent4">
                  <a:lumMod val="40000"/>
                  <a:lumOff val="6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aphicFrame>
        <p:nvGraphicFramePr>
          <p:cNvPr id="5" name="Chart 4">
            <a:extLst>
              <a:ext uri="{FF2B5EF4-FFF2-40B4-BE49-F238E27FC236}">
                <a16:creationId xmlns:a16="http://schemas.microsoft.com/office/drawing/2014/main" id="{7AEE6BD9-CE84-4C95-A28A-0A6F13059DA6}"/>
              </a:ext>
            </a:extLst>
          </p:cNvPr>
          <p:cNvGraphicFramePr/>
          <p:nvPr>
            <p:extLst/>
          </p:nvPr>
        </p:nvGraphicFramePr>
        <p:xfrm>
          <a:off x="343027" y="1916430"/>
          <a:ext cx="5989275" cy="4538158"/>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00B6377A-4DD9-451B-BF23-C9B079FA255D}"/>
              </a:ext>
            </a:extLst>
          </p:cNvPr>
          <p:cNvSpPr txBox="1"/>
          <p:nvPr/>
        </p:nvSpPr>
        <p:spPr>
          <a:xfrm flipH="1">
            <a:off x="7133499" y="1483228"/>
            <a:ext cx="621965" cy="200055"/>
          </a:xfrm>
          <a:prstGeom prst="rect">
            <a:avLst/>
          </a:prstGeom>
          <a:noFill/>
        </p:spPr>
        <p:txBody>
          <a:bodyPr wrap="none" lIns="0" tIns="0" rIns="0" bIns="0" rtlCol="0">
            <a:spAutoFit/>
          </a:bodyPr>
          <a:lstStyle/>
          <a:p>
            <a:pPr algn="r" defTabSz="457200"/>
            <a:r>
              <a:rPr lang="en-US" sz="1300" dirty="0">
                <a:solidFill>
                  <a:schemeClr val="tx2"/>
                </a:solidFill>
                <a:latin typeface="+mj-lt"/>
                <a:cs typeface="Segoe UI" panose="020B0502040204020203" pitchFamily="34" charset="0"/>
              </a:rPr>
              <a:t>Controls</a:t>
            </a:r>
          </a:p>
        </p:txBody>
      </p:sp>
      <p:sp>
        <p:nvSpPr>
          <p:cNvPr id="36" name="TextBox 35">
            <a:extLst>
              <a:ext uri="{FF2B5EF4-FFF2-40B4-BE49-F238E27FC236}">
                <a16:creationId xmlns:a16="http://schemas.microsoft.com/office/drawing/2014/main" id="{575C0D18-D656-40A1-933F-DA408413DE86}"/>
              </a:ext>
            </a:extLst>
          </p:cNvPr>
          <p:cNvSpPr txBox="1"/>
          <p:nvPr/>
        </p:nvSpPr>
        <p:spPr>
          <a:xfrm>
            <a:off x="7818268" y="1483228"/>
            <a:ext cx="332783" cy="200055"/>
          </a:xfrm>
          <a:prstGeom prst="rect">
            <a:avLst/>
          </a:prstGeom>
          <a:noFill/>
        </p:spPr>
        <p:txBody>
          <a:bodyPr wrap="none" lIns="91440" tIns="0" rIns="0" bIns="0" rtlCol="0">
            <a:spAutoFit/>
          </a:bodyPr>
          <a:lstStyle/>
          <a:p>
            <a:pPr defTabSz="457200"/>
            <a:r>
              <a:rPr lang="en-US" sz="1300" b="1" dirty="0">
                <a:solidFill>
                  <a:schemeClr val="accent3">
                    <a:lumMod val="50000"/>
                  </a:schemeClr>
                </a:solidFill>
                <a:latin typeface="+mj-lt"/>
                <a:cs typeface="Segoe UI" panose="020B0502040204020203" pitchFamily="34" charset="0"/>
              </a:rPr>
              <a:t>2%</a:t>
            </a:r>
          </a:p>
        </p:txBody>
      </p:sp>
      <p:grpSp>
        <p:nvGrpSpPr>
          <p:cNvPr id="3" name="Group 2">
            <a:extLst>
              <a:ext uri="{FF2B5EF4-FFF2-40B4-BE49-F238E27FC236}">
                <a16:creationId xmlns:a16="http://schemas.microsoft.com/office/drawing/2014/main" id="{9E0DB60D-58ED-4C05-8CD5-227B7BA2CEBF}"/>
              </a:ext>
            </a:extLst>
          </p:cNvPr>
          <p:cNvGrpSpPr/>
          <p:nvPr/>
        </p:nvGrpSpPr>
        <p:grpSpPr>
          <a:xfrm>
            <a:off x="6281220" y="1705349"/>
            <a:ext cx="1869831" cy="358097"/>
            <a:chOff x="6315739" y="3957854"/>
            <a:chExt cx="1869831" cy="208322"/>
          </a:xfrm>
        </p:grpSpPr>
        <p:cxnSp>
          <p:nvCxnSpPr>
            <p:cNvPr id="55" name="Straight Connector 54">
              <a:extLst>
                <a:ext uri="{FF2B5EF4-FFF2-40B4-BE49-F238E27FC236}">
                  <a16:creationId xmlns:a16="http://schemas.microsoft.com/office/drawing/2014/main" id="{A7B3C765-2CB2-4A1A-88D5-789A90C4B3EC}"/>
                </a:ext>
              </a:extLst>
            </p:cNvPr>
            <p:cNvCxnSpPr>
              <a:cxnSpLocks/>
            </p:cNvCxnSpPr>
            <p:nvPr/>
          </p:nvCxnSpPr>
          <p:spPr>
            <a:xfrm>
              <a:off x="6315739" y="4166176"/>
              <a:ext cx="209689" cy="0"/>
            </a:xfrm>
            <a:prstGeom prst="line">
              <a:avLst/>
            </a:prstGeom>
            <a:ln w="12700" cmpd="sng">
              <a:solidFill>
                <a:schemeClr val="accent3">
                  <a:lumMod val="50000"/>
                </a:schemeClr>
              </a:solidFill>
              <a:headEnd type="oval" w="sm" len="sm"/>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1946D5D-97AB-4482-93BB-BB919EC89939}"/>
                </a:ext>
              </a:extLst>
            </p:cNvPr>
            <p:cNvCxnSpPr>
              <a:cxnSpLocks/>
            </p:cNvCxnSpPr>
            <p:nvPr/>
          </p:nvCxnSpPr>
          <p:spPr>
            <a:xfrm flipV="1">
              <a:off x="6532261" y="3957854"/>
              <a:ext cx="0" cy="208322"/>
            </a:xfrm>
            <a:prstGeom prst="line">
              <a:avLst/>
            </a:prstGeom>
            <a:ln w="12700" cmpd="sng">
              <a:solidFill>
                <a:schemeClr val="accent3">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F22387C-1CE9-48F6-8DA6-F730A39BECF7}"/>
                </a:ext>
              </a:extLst>
            </p:cNvPr>
            <p:cNvCxnSpPr>
              <a:cxnSpLocks/>
            </p:cNvCxnSpPr>
            <p:nvPr/>
          </p:nvCxnSpPr>
          <p:spPr>
            <a:xfrm flipH="1">
              <a:off x="6525428" y="3957854"/>
              <a:ext cx="1660142" cy="0"/>
            </a:xfrm>
            <a:prstGeom prst="line">
              <a:avLst/>
            </a:prstGeom>
            <a:ln w="12700" cmpd="sng">
              <a:solidFill>
                <a:schemeClr val="accent3">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48" name="Straight Connector 47">
            <a:extLst>
              <a:ext uri="{FF2B5EF4-FFF2-40B4-BE49-F238E27FC236}">
                <a16:creationId xmlns:a16="http://schemas.microsoft.com/office/drawing/2014/main" id="{9222287A-B943-41AD-A4CF-1D690B6D7F90}"/>
              </a:ext>
            </a:extLst>
          </p:cNvPr>
          <p:cNvCxnSpPr>
            <a:cxnSpLocks/>
          </p:cNvCxnSpPr>
          <p:nvPr/>
        </p:nvCxnSpPr>
        <p:spPr>
          <a:xfrm>
            <a:off x="654879" y="1459120"/>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cxnSp>
        <p:nvCxnSpPr>
          <p:cNvPr id="58" name="Straight Connector 57">
            <a:extLst>
              <a:ext uri="{FF2B5EF4-FFF2-40B4-BE49-F238E27FC236}">
                <a16:creationId xmlns:a16="http://schemas.microsoft.com/office/drawing/2014/main" id="{46113EFC-8203-4B57-8365-BBAF1EC64C15}"/>
              </a:ext>
            </a:extLst>
          </p:cNvPr>
          <p:cNvCxnSpPr>
            <a:cxnSpLocks/>
          </p:cNvCxnSpPr>
          <p:nvPr/>
        </p:nvCxnSpPr>
        <p:spPr>
          <a:xfrm flipV="1">
            <a:off x="6281220" y="3742401"/>
            <a:ext cx="1869831" cy="1"/>
          </a:xfrm>
          <a:prstGeom prst="line">
            <a:avLst/>
          </a:prstGeom>
          <a:ln w="12700" cmpd="sng">
            <a:solidFill>
              <a:schemeClr val="tx2"/>
            </a:solidFill>
            <a:headEnd type="oval" w="sm" len="sm"/>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0675547E-1556-4BC2-A4CA-ECEB9FAFF462}"/>
              </a:ext>
            </a:extLst>
          </p:cNvPr>
          <p:cNvGrpSpPr/>
          <p:nvPr/>
        </p:nvGrpSpPr>
        <p:grpSpPr>
          <a:xfrm>
            <a:off x="6281220" y="2114649"/>
            <a:ext cx="1869831" cy="123254"/>
            <a:chOff x="6315739" y="3957854"/>
            <a:chExt cx="1869831" cy="208322"/>
          </a:xfrm>
        </p:grpSpPr>
        <p:cxnSp>
          <p:nvCxnSpPr>
            <p:cNvPr id="60" name="Straight Connector 59">
              <a:extLst>
                <a:ext uri="{FF2B5EF4-FFF2-40B4-BE49-F238E27FC236}">
                  <a16:creationId xmlns:a16="http://schemas.microsoft.com/office/drawing/2014/main" id="{742492C3-E772-485D-B003-30651168D70D}"/>
                </a:ext>
              </a:extLst>
            </p:cNvPr>
            <p:cNvCxnSpPr>
              <a:cxnSpLocks/>
            </p:cNvCxnSpPr>
            <p:nvPr/>
          </p:nvCxnSpPr>
          <p:spPr>
            <a:xfrm>
              <a:off x="6315739" y="4166176"/>
              <a:ext cx="209689" cy="0"/>
            </a:xfrm>
            <a:prstGeom prst="line">
              <a:avLst/>
            </a:prstGeom>
            <a:ln w="12700" cmpd="sng">
              <a:solidFill>
                <a:schemeClr val="accent3">
                  <a:lumMod val="40000"/>
                  <a:lumOff val="60000"/>
                </a:schemeClr>
              </a:solidFill>
              <a:headEnd type="oval" w="sm" len="sm"/>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FEDE171A-7074-47EC-8D14-5A341EE52BAD}"/>
                </a:ext>
              </a:extLst>
            </p:cNvPr>
            <p:cNvCxnSpPr>
              <a:cxnSpLocks/>
            </p:cNvCxnSpPr>
            <p:nvPr/>
          </p:nvCxnSpPr>
          <p:spPr>
            <a:xfrm flipV="1">
              <a:off x="6532261" y="3957854"/>
              <a:ext cx="0" cy="208322"/>
            </a:xfrm>
            <a:prstGeom prst="line">
              <a:avLst/>
            </a:prstGeom>
            <a:ln w="12700" cmpd="sng">
              <a:solidFill>
                <a:schemeClr val="accent3">
                  <a:lumMod val="40000"/>
                  <a:lumOff val="6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364EC44-1A71-40B8-A431-7F2184F91E97}"/>
                </a:ext>
              </a:extLst>
            </p:cNvPr>
            <p:cNvCxnSpPr>
              <a:cxnSpLocks/>
            </p:cNvCxnSpPr>
            <p:nvPr/>
          </p:nvCxnSpPr>
          <p:spPr>
            <a:xfrm flipH="1">
              <a:off x="6525428" y="3957854"/>
              <a:ext cx="1660142" cy="0"/>
            </a:xfrm>
            <a:prstGeom prst="line">
              <a:avLst/>
            </a:prstGeom>
            <a:ln w="12700" cmpd="sng">
              <a:solidFill>
                <a:schemeClr val="accent3">
                  <a:lumMod val="40000"/>
                  <a:lumOff val="6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AED3FED1-1B05-4EC8-8120-8465993DEA4C}"/>
              </a:ext>
            </a:extLst>
          </p:cNvPr>
          <p:cNvGrpSpPr/>
          <p:nvPr/>
        </p:nvGrpSpPr>
        <p:grpSpPr>
          <a:xfrm flipV="1">
            <a:off x="6281220" y="3151862"/>
            <a:ext cx="1994248" cy="160713"/>
            <a:chOff x="6281220" y="5582878"/>
            <a:chExt cx="1994248" cy="208322"/>
          </a:xfrm>
        </p:grpSpPr>
        <p:cxnSp>
          <p:nvCxnSpPr>
            <p:cNvPr id="65" name="Straight Connector 64">
              <a:extLst>
                <a:ext uri="{FF2B5EF4-FFF2-40B4-BE49-F238E27FC236}">
                  <a16:creationId xmlns:a16="http://schemas.microsoft.com/office/drawing/2014/main" id="{33C785EF-B54B-42FB-8725-1241278395D7}"/>
                </a:ext>
              </a:extLst>
            </p:cNvPr>
            <p:cNvCxnSpPr>
              <a:cxnSpLocks/>
            </p:cNvCxnSpPr>
            <p:nvPr/>
          </p:nvCxnSpPr>
          <p:spPr>
            <a:xfrm>
              <a:off x="6281220" y="5791200"/>
              <a:ext cx="209689" cy="0"/>
            </a:xfrm>
            <a:prstGeom prst="line">
              <a:avLst/>
            </a:prstGeom>
            <a:ln w="12700" cmpd="sng">
              <a:solidFill>
                <a:schemeClr val="accent4"/>
              </a:solidFill>
              <a:headEnd type="oval" w="sm" len="sm"/>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99347193-3432-4C6C-8167-F0EDB1515A0F}"/>
                </a:ext>
              </a:extLst>
            </p:cNvPr>
            <p:cNvCxnSpPr>
              <a:cxnSpLocks/>
            </p:cNvCxnSpPr>
            <p:nvPr/>
          </p:nvCxnSpPr>
          <p:spPr>
            <a:xfrm flipV="1">
              <a:off x="6497742" y="5582878"/>
              <a:ext cx="0" cy="208322"/>
            </a:xfrm>
            <a:prstGeom prst="line">
              <a:avLst/>
            </a:prstGeom>
            <a:ln w="12700" cmpd="sng">
              <a:solidFill>
                <a:schemeClr val="accent4"/>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F711CEAE-5FFE-41F8-AE81-874110D6161F}"/>
                </a:ext>
              </a:extLst>
            </p:cNvPr>
            <p:cNvCxnSpPr>
              <a:cxnSpLocks/>
            </p:cNvCxnSpPr>
            <p:nvPr/>
          </p:nvCxnSpPr>
          <p:spPr>
            <a:xfrm flipH="1" flipV="1">
              <a:off x="6490909" y="5582878"/>
              <a:ext cx="1784559" cy="0"/>
            </a:xfrm>
            <a:prstGeom prst="line">
              <a:avLst/>
            </a:prstGeom>
            <a:ln w="12700" cmpd="sng">
              <a:solidFill>
                <a:schemeClr val="accent4"/>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69" name="Straight Connector 68">
            <a:extLst>
              <a:ext uri="{FF2B5EF4-FFF2-40B4-BE49-F238E27FC236}">
                <a16:creationId xmlns:a16="http://schemas.microsoft.com/office/drawing/2014/main" id="{CD4F3DA2-80B0-4AB4-98E9-744CC3FA626A}"/>
              </a:ext>
            </a:extLst>
          </p:cNvPr>
          <p:cNvCxnSpPr>
            <a:cxnSpLocks/>
          </p:cNvCxnSpPr>
          <p:nvPr/>
        </p:nvCxnSpPr>
        <p:spPr>
          <a:xfrm flipV="1">
            <a:off x="6281220" y="2382406"/>
            <a:ext cx="1869831" cy="1"/>
          </a:xfrm>
          <a:prstGeom prst="line">
            <a:avLst/>
          </a:prstGeom>
          <a:ln w="12700" cmpd="sng">
            <a:solidFill>
              <a:schemeClr val="accent3"/>
            </a:solidFill>
            <a:headEnd type="oval" w="sm" len="sm"/>
          </a:ln>
        </p:spPr>
        <p:style>
          <a:lnRef idx="2">
            <a:schemeClr val="accent1"/>
          </a:lnRef>
          <a:fillRef idx="0">
            <a:schemeClr val="accent1"/>
          </a:fillRef>
          <a:effectRef idx="1">
            <a:schemeClr val="accent1"/>
          </a:effectRef>
          <a:fontRef idx="minor">
            <a:schemeClr val="tx1"/>
          </a:fontRef>
        </p:style>
      </p:cxnSp>
      <p:sp>
        <p:nvSpPr>
          <p:cNvPr id="39"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6</a:t>
            </a:fld>
            <a:endParaRPr lang="en-US" dirty="0"/>
          </a:p>
        </p:txBody>
      </p:sp>
    </p:spTree>
    <p:extLst>
      <p:ext uri="{BB962C8B-B14F-4D97-AF65-F5344CB8AC3E}">
        <p14:creationId xmlns:p14="http://schemas.microsoft.com/office/powerpoint/2010/main" val="336345072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43000">
              <a:schemeClr val="bg1">
                <a:lumMod val="95000"/>
              </a:schemeClr>
            </a:gs>
            <a:gs pos="82000">
              <a:schemeClr val="accent5">
                <a:lumMod val="20000"/>
                <a:lumOff val="80000"/>
              </a:schemeClr>
            </a:gs>
          </a:gsLst>
          <a:lin ang="27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p:txBody>
          <a:bodyPr/>
          <a:lstStyle/>
          <a:p>
            <a:fld id="{41C644E9-0293-45DE-AABA-2E18EB19508A}" type="slidenum">
              <a:rPr lang="en-US" smtClean="0"/>
              <a:pPr/>
              <a:t>7</a:t>
            </a:fld>
            <a:endParaRPr lang="en-US" dirty="0"/>
          </a:p>
        </p:txBody>
      </p:sp>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370114" y="840474"/>
            <a:ext cx="8447314" cy="1238250"/>
          </a:xfrm>
        </p:spPr>
        <p:txBody>
          <a:bodyPr>
            <a:normAutofit fontScale="90000"/>
          </a:bodyPr>
          <a:lstStyle/>
          <a:p>
            <a:r>
              <a:rPr lang="en-US" dirty="0" smtClean="0">
                <a:solidFill>
                  <a:schemeClr val="tx2"/>
                </a:solidFill>
              </a:rPr>
              <a:t>Process for Distributor Data Submission</a:t>
            </a:r>
            <a:endParaRPr lang="en-US" dirty="0">
              <a:solidFill>
                <a:schemeClr val="tx2"/>
              </a:solidFill>
            </a:endParaRPr>
          </a:p>
        </p:txBody>
      </p:sp>
      <p:pic>
        <p:nvPicPr>
          <p:cNvPr id="6" name="Picture 5">
            <a:extLst>
              <a:ext uri="{FF2B5EF4-FFF2-40B4-BE49-F238E27FC236}">
                <a16:creationId xmlns:a16="http://schemas.microsoft.com/office/drawing/2014/main" id="{0644A319-0E03-4BD9-A68F-3AE8A844438E}"/>
              </a:ext>
            </a:extLst>
          </p:cNvPr>
          <p:cNvPicPr>
            <a:picLocks noChangeAspect="1"/>
          </p:cNvPicPr>
          <p:nvPr/>
        </p:nvPicPr>
        <p:blipFill>
          <a:blip r:embed="rId3"/>
          <a:stretch>
            <a:fillRect/>
          </a:stretch>
        </p:blipFill>
        <p:spPr>
          <a:xfrm>
            <a:off x="0" y="3159889"/>
            <a:ext cx="9139139" cy="3698111"/>
          </a:xfrm>
          <a:prstGeom prst="rect">
            <a:avLst/>
          </a:prstGeom>
        </p:spPr>
      </p:pic>
      <p:sp>
        <p:nvSpPr>
          <p:cNvPr id="7" name="TextBox 6">
            <a:extLst>
              <a:ext uri="{FF2B5EF4-FFF2-40B4-BE49-F238E27FC236}">
                <a16:creationId xmlns:a16="http://schemas.microsoft.com/office/drawing/2014/main" id="{DDBC89CC-E5F4-4292-924B-8F749EDACFB9}"/>
              </a:ext>
            </a:extLst>
          </p:cNvPr>
          <p:cNvSpPr txBox="1"/>
          <p:nvPr/>
        </p:nvSpPr>
        <p:spPr>
          <a:xfrm>
            <a:off x="0" y="2790557"/>
            <a:ext cx="9144000" cy="369332"/>
          </a:xfrm>
          <a:prstGeom prst="rect">
            <a:avLst/>
          </a:prstGeom>
          <a:solidFill>
            <a:schemeClr val="accent4"/>
          </a:solidFill>
        </p:spPr>
        <p:txBody>
          <a:bodyPr wrap="square" rtlCol="0" anchor="ctr">
            <a:spAutoFit/>
          </a:bodyPr>
          <a:lstStyle/>
          <a:p>
            <a:pPr algn="ctr"/>
            <a:endParaRPr lang="en-US" dirty="0">
              <a:solidFill>
                <a:schemeClr val="bg1"/>
              </a:solidFill>
            </a:endParaRPr>
          </a:p>
        </p:txBody>
      </p:sp>
      <p:sp>
        <p:nvSpPr>
          <p:cNvPr id="8" name="Slide Number Placeholder 3">
            <a:extLst>
              <a:ext uri="{FF2B5EF4-FFF2-40B4-BE49-F238E27FC236}">
                <a16:creationId xmlns:a16="http://schemas.microsoft.com/office/drawing/2014/main" id="{2835EFB8-872C-4A88-81E7-BF280E5E49D3}"/>
              </a:ext>
            </a:extLst>
          </p:cNvPr>
          <p:cNvSpPr txBox="1">
            <a:spLocks/>
          </p:cNvSpPr>
          <p:nvPr/>
        </p:nvSpPr>
        <p:spPr>
          <a:xfrm>
            <a:off x="6610350" y="65087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1C644E9-0293-45DE-AABA-2E18EB19508A}" type="slidenum">
              <a:rPr lang="en-US" smtClean="0"/>
              <a:pPr/>
              <a:t>7</a:t>
            </a:fld>
            <a:endParaRPr lang="en-US" dirty="0"/>
          </a:p>
        </p:txBody>
      </p:sp>
    </p:spTree>
    <p:extLst>
      <p:ext uri="{BB962C8B-B14F-4D97-AF65-F5344CB8AC3E}">
        <p14:creationId xmlns:p14="http://schemas.microsoft.com/office/powerpoint/2010/main" val="42111237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5C5CFB-5768-4708-B43B-16A21256F611}"/>
              </a:ext>
            </a:extLst>
          </p:cNvPr>
          <p:cNvSpPr/>
          <p:nvPr/>
        </p:nvSpPr>
        <p:spPr>
          <a:xfrm>
            <a:off x="344657" y="4746171"/>
            <a:ext cx="8390756" cy="1850572"/>
          </a:xfrm>
          <a:prstGeom prst="rect">
            <a:avLst/>
          </a:prstGeom>
          <a:solidFill>
            <a:srgbClr val="DBE0E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D206D8B-466A-4DE6-9A42-8809279A45BB}"/>
              </a:ext>
            </a:extLst>
          </p:cNvPr>
          <p:cNvSpPr>
            <a:spLocks noGrp="1"/>
          </p:cNvSpPr>
          <p:nvPr>
            <p:ph type="title" idx="4294967295"/>
          </p:nvPr>
        </p:nvSpPr>
        <p:spPr>
          <a:xfrm>
            <a:off x="622733" y="220327"/>
            <a:ext cx="8436358" cy="1238250"/>
          </a:xfrm>
        </p:spPr>
        <p:txBody>
          <a:bodyPr>
            <a:normAutofit fontScale="90000"/>
          </a:bodyPr>
          <a:lstStyle/>
          <a:p>
            <a:r>
              <a:rPr lang="en-US" dirty="0">
                <a:solidFill>
                  <a:schemeClr val="tx2"/>
                </a:solidFill>
              </a:rPr>
              <a:t>Disposition of Distributor Outreach</a:t>
            </a:r>
          </a:p>
        </p:txBody>
      </p:sp>
      <p:grpSp>
        <p:nvGrpSpPr>
          <p:cNvPr id="11" name="Group 10">
            <a:extLst>
              <a:ext uri="{FF2B5EF4-FFF2-40B4-BE49-F238E27FC236}">
                <a16:creationId xmlns:a16="http://schemas.microsoft.com/office/drawing/2014/main" id="{FD4FD6F9-ACD6-45C8-B945-AD528B90632D}"/>
              </a:ext>
            </a:extLst>
          </p:cNvPr>
          <p:cNvGrpSpPr/>
          <p:nvPr/>
        </p:nvGrpSpPr>
        <p:grpSpPr>
          <a:xfrm>
            <a:off x="622733" y="1907551"/>
            <a:ext cx="7898534" cy="1337062"/>
            <a:chOff x="1136730" y="4227931"/>
            <a:chExt cx="6477000" cy="1096425"/>
          </a:xfrm>
        </p:grpSpPr>
        <p:pic>
          <p:nvPicPr>
            <p:cNvPr id="2" name="Graphic 1">
              <a:extLst>
                <a:ext uri="{FF2B5EF4-FFF2-40B4-BE49-F238E27FC236}">
                  <a16:creationId xmlns:a16="http://schemas.microsoft.com/office/drawing/2014/main" id="{7679B283-4EF1-40FE-A18A-529BCFD50EB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6730" y="4227931"/>
              <a:ext cx="6477000" cy="1096423"/>
            </a:xfrm>
            <a:prstGeom prst="rect">
              <a:avLst/>
            </a:prstGeom>
          </p:spPr>
        </p:pic>
        <p:pic>
          <p:nvPicPr>
            <p:cNvPr id="5" name="Graphic 4">
              <a:extLst>
                <a:ext uri="{FF2B5EF4-FFF2-40B4-BE49-F238E27FC236}">
                  <a16:creationId xmlns:a16="http://schemas.microsoft.com/office/drawing/2014/main" id="{3EC2D2DE-AB9E-40D4-BBA1-7D60D6D383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6730" y="4227932"/>
              <a:ext cx="2190750" cy="749182"/>
            </a:xfrm>
            <a:prstGeom prst="rect">
              <a:avLst/>
            </a:prstGeom>
          </p:spPr>
        </p:pic>
        <p:pic>
          <p:nvPicPr>
            <p:cNvPr id="8" name="Graphic 7">
              <a:extLst>
                <a:ext uri="{FF2B5EF4-FFF2-40B4-BE49-F238E27FC236}">
                  <a16:creationId xmlns:a16="http://schemas.microsoft.com/office/drawing/2014/main" id="{CF1834DE-2475-4161-ABF5-EEF164CA84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6730" y="4977113"/>
              <a:ext cx="1905000" cy="347241"/>
            </a:xfrm>
            <a:prstGeom prst="rect">
              <a:avLst/>
            </a:prstGeom>
          </p:spPr>
        </p:pic>
        <p:pic>
          <p:nvPicPr>
            <p:cNvPr id="10" name="Graphic 9">
              <a:extLst>
                <a:ext uri="{FF2B5EF4-FFF2-40B4-BE49-F238E27FC236}">
                  <a16:creationId xmlns:a16="http://schemas.microsoft.com/office/drawing/2014/main" id="{03BD68F5-96A0-43C3-A9C6-8738449AF43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041730" y="4977114"/>
              <a:ext cx="285750" cy="347242"/>
            </a:xfrm>
            <a:prstGeom prst="rect">
              <a:avLst/>
            </a:prstGeom>
          </p:spPr>
        </p:pic>
      </p:grpSp>
      <p:sp>
        <p:nvSpPr>
          <p:cNvPr id="12" name="TextBox 11">
            <a:extLst>
              <a:ext uri="{FF2B5EF4-FFF2-40B4-BE49-F238E27FC236}">
                <a16:creationId xmlns:a16="http://schemas.microsoft.com/office/drawing/2014/main" id="{B87CC526-2E75-419E-A50E-BB2FCD33B749}"/>
              </a:ext>
            </a:extLst>
          </p:cNvPr>
          <p:cNvSpPr txBox="1"/>
          <p:nvPr/>
        </p:nvSpPr>
        <p:spPr>
          <a:xfrm>
            <a:off x="5405652" y="2252915"/>
            <a:ext cx="2928395" cy="646331"/>
          </a:xfrm>
          <a:prstGeom prst="rect">
            <a:avLst/>
          </a:prstGeom>
          <a:noFill/>
        </p:spPr>
        <p:txBody>
          <a:bodyPr wrap="square" rtlCol="0">
            <a:spAutoFit/>
          </a:bodyPr>
          <a:lstStyle/>
          <a:p>
            <a:pPr algn="r"/>
            <a:r>
              <a:rPr lang="en-US" dirty="0">
                <a:solidFill>
                  <a:schemeClr val="tx2"/>
                </a:solidFill>
              </a:rPr>
              <a:t>Total distributors included in outreach: </a:t>
            </a:r>
            <a:r>
              <a:rPr lang="en-US" b="1" dirty="0">
                <a:solidFill>
                  <a:schemeClr val="tx2"/>
                </a:solidFill>
                <a:latin typeface="Arial Black" panose="020B0A04020102020204" pitchFamily="34" charset="0"/>
              </a:rPr>
              <a:t>70</a:t>
            </a:r>
            <a:r>
              <a:rPr lang="en-US" dirty="0">
                <a:solidFill>
                  <a:schemeClr val="tx2"/>
                </a:solidFill>
              </a:rPr>
              <a:t> </a:t>
            </a:r>
          </a:p>
        </p:txBody>
      </p:sp>
      <p:sp>
        <p:nvSpPr>
          <p:cNvPr id="13" name="TextBox 12">
            <a:extLst>
              <a:ext uri="{FF2B5EF4-FFF2-40B4-BE49-F238E27FC236}">
                <a16:creationId xmlns:a16="http://schemas.microsoft.com/office/drawing/2014/main" id="{EB2975BF-E142-42AC-A17C-1B79232509BE}"/>
              </a:ext>
            </a:extLst>
          </p:cNvPr>
          <p:cNvSpPr txBox="1"/>
          <p:nvPr/>
        </p:nvSpPr>
        <p:spPr>
          <a:xfrm>
            <a:off x="669581" y="2041190"/>
            <a:ext cx="2479008" cy="646331"/>
          </a:xfrm>
          <a:prstGeom prst="rect">
            <a:avLst/>
          </a:prstGeom>
          <a:noFill/>
        </p:spPr>
        <p:txBody>
          <a:bodyPr wrap="square" rtlCol="0">
            <a:spAutoFit/>
          </a:bodyPr>
          <a:lstStyle/>
          <a:p>
            <a:pPr algn="r"/>
            <a:r>
              <a:rPr lang="en-US" dirty="0">
                <a:solidFill>
                  <a:schemeClr val="bg1"/>
                </a:solidFill>
              </a:rPr>
              <a:t>Total distributors submitting data: </a:t>
            </a:r>
            <a:r>
              <a:rPr lang="en-US" b="1" dirty="0">
                <a:solidFill>
                  <a:schemeClr val="bg1"/>
                </a:solidFill>
                <a:latin typeface="Arial Black" panose="020B0A04020102020204" pitchFamily="34" charset="0"/>
              </a:rPr>
              <a:t>27</a:t>
            </a:r>
            <a:r>
              <a:rPr lang="en-US" dirty="0">
                <a:solidFill>
                  <a:schemeClr val="bg1"/>
                </a:solidFill>
              </a:rPr>
              <a:t> </a:t>
            </a:r>
          </a:p>
        </p:txBody>
      </p:sp>
      <p:pic>
        <p:nvPicPr>
          <p:cNvPr id="14" name="Graphic 13">
            <a:extLst>
              <a:ext uri="{FF2B5EF4-FFF2-40B4-BE49-F238E27FC236}">
                <a16:creationId xmlns:a16="http://schemas.microsoft.com/office/drawing/2014/main" id="{80677E51-BFC3-44BA-8C74-E6D769ED2C8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638697" y="3017666"/>
            <a:ext cx="5695350" cy="1276602"/>
          </a:xfrm>
          <a:prstGeom prst="rect">
            <a:avLst/>
          </a:prstGeom>
        </p:spPr>
      </p:pic>
      <p:sp>
        <p:nvSpPr>
          <p:cNvPr id="15" name="TextBox 14">
            <a:extLst>
              <a:ext uri="{FF2B5EF4-FFF2-40B4-BE49-F238E27FC236}">
                <a16:creationId xmlns:a16="http://schemas.microsoft.com/office/drawing/2014/main" id="{000CE898-18EB-49E2-8F71-634E42D99CAB}"/>
              </a:ext>
            </a:extLst>
          </p:cNvPr>
          <p:cNvSpPr txBox="1"/>
          <p:nvPr/>
        </p:nvSpPr>
        <p:spPr>
          <a:xfrm>
            <a:off x="5756094" y="3900177"/>
            <a:ext cx="2671563" cy="369332"/>
          </a:xfrm>
          <a:prstGeom prst="rect">
            <a:avLst/>
          </a:prstGeom>
          <a:noFill/>
        </p:spPr>
        <p:txBody>
          <a:bodyPr wrap="square" rtlCol="0">
            <a:spAutoFit/>
          </a:bodyPr>
          <a:lstStyle/>
          <a:p>
            <a:pPr algn="r"/>
            <a:r>
              <a:rPr lang="en-US" dirty="0">
                <a:solidFill>
                  <a:schemeClr val="tx2"/>
                </a:solidFill>
              </a:rPr>
              <a:t>Repeat participants: </a:t>
            </a:r>
            <a:r>
              <a:rPr lang="en-US" dirty="0">
                <a:solidFill>
                  <a:schemeClr val="tx2"/>
                </a:solidFill>
                <a:latin typeface="Arial Black" panose="020B0A04020102020204" pitchFamily="34" charset="0"/>
              </a:rPr>
              <a:t>22</a:t>
            </a:r>
          </a:p>
        </p:txBody>
      </p:sp>
      <p:pic>
        <p:nvPicPr>
          <p:cNvPr id="16" name="Graphic 15">
            <a:extLst>
              <a:ext uri="{FF2B5EF4-FFF2-40B4-BE49-F238E27FC236}">
                <a16:creationId xmlns:a16="http://schemas.microsoft.com/office/drawing/2014/main" id="{0203C23C-5A03-49FF-B3F7-AC9E7F223EF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3104098" y="3017665"/>
            <a:ext cx="5229949" cy="717103"/>
          </a:xfrm>
          <a:prstGeom prst="rect">
            <a:avLst/>
          </a:prstGeom>
        </p:spPr>
      </p:pic>
      <p:sp>
        <p:nvSpPr>
          <p:cNvPr id="17" name="TextBox 16">
            <a:extLst>
              <a:ext uri="{FF2B5EF4-FFF2-40B4-BE49-F238E27FC236}">
                <a16:creationId xmlns:a16="http://schemas.microsoft.com/office/drawing/2014/main" id="{DB2E6B69-0D92-4C07-A91E-A1E00756A412}"/>
              </a:ext>
            </a:extLst>
          </p:cNvPr>
          <p:cNvSpPr txBox="1"/>
          <p:nvPr/>
        </p:nvSpPr>
        <p:spPr>
          <a:xfrm>
            <a:off x="3370045" y="3346230"/>
            <a:ext cx="5053864" cy="369332"/>
          </a:xfrm>
          <a:prstGeom prst="rect">
            <a:avLst/>
          </a:prstGeom>
          <a:noFill/>
        </p:spPr>
        <p:txBody>
          <a:bodyPr wrap="square" rtlCol="0">
            <a:spAutoFit/>
          </a:bodyPr>
          <a:lstStyle/>
          <a:p>
            <a:pPr algn="r"/>
            <a:r>
              <a:rPr lang="en-US" dirty="0">
                <a:solidFill>
                  <a:schemeClr val="tx2"/>
                </a:solidFill>
              </a:rPr>
              <a:t>New participants: </a:t>
            </a:r>
            <a:r>
              <a:rPr lang="en-US" dirty="0">
                <a:solidFill>
                  <a:schemeClr val="tx2"/>
                </a:solidFill>
                <a:latin typeface="Arial Black" panose="020B0A04020102020204" pitchFamily="34" charset="0"/>
              </a:rPr>
              <a:t>5</a:t>
            </a:r>
          </a:p>
        </p:txBody>
      </p:sp>
      <p:sp>
        <p:nvSpPr>
          <p:cNvPr id="6" name="TextBox 5">
            <a:extLst>
              <a:ext uri="{FF2B5EF4-FFF2-40B4-BE49-F238E27FC236}">
                <a16:creationId xmlns:a16="http://schemas.microsoft.com/office/drawing/2014/main" id="{3AF52C2E-B992-41C1-A3C0-5D3008EBC106}"/>
              </a:ext>
            </a:extLst>
          </p:cNvPr>
          <p:cNvSpPr txBox="1"/>
          <p:nvPr/>
        </p:nvSpPr>
        <p:spPr>
          <a:xfrm>
            <a:off x="5756095" y="5043955"/>
            <a:ext cx="2979318" cy="1200329"/>
          </a:xfrm>
          <a:prstGeom prst="rect">
            <a:avLst/>
          </a:prstGeom>
          <a:noFill/>
        </p:spPr>
        <p:txBody>
          <a:bodyPr wrap="square" rtlCol="0">
            <a:spAutoFit/>
          </a:bodyPr>
          <a:lstStyle/>
          <a:p>
            <a:r>
              <a:rPr lang="en-US" dirty="0">
                <a:solidFill>
                  <a:schemeClr val="tx2"/>
                </a:solidFill>
              </a:rPr>
              <a:t>Data collected from these </a:t>
            </a:r>
            <a:r>
              <a:rPr lang="en-US" dirty="0" smtClean="0">
                <a:solidFill>
                  <a:schemeClr val="tx2"/>
                </a:solidFill>
              </a:rPr>
              <a:t>27 </a:t>
            </a:r>
            <a:r>
              <a:rPr lang="en-US" dirty="0">
                <a:solidFill>
                  <a:schemeClr val="tx2"/>
                </a:solidFill>
              </a:rPr>
              <a:t>distributors represented </a:t>
            </a:r>
            <a:r>
              <a:rPr lang="en-US" dirty="0">
                <a:solidFill>
                  <a:schemeClr val="accent4"/>
                </a:solidFill>
                <a:latin typeface="Arial Black" panose="020B0A04020102020204" pitchFamily="34" charset="0"/>
              </a:rPr>
              <a:t>~47% </a:t>
            </a:r>
            <a:r>
              <a:rPr lang="en-US" dirty="0">
                <a:solidFill>
                  <a:schemeClr val="tx2"/>
                </a:solidFill>
              </a:rPr>
              <a:t>of total market unit sales</a:t>
            </a:r>
          </a:p>
        </p:txBody>
      </p:sp>
      <p:pic>
        <p:nvPicPr>
          <p:cNvPr id="9" name="Graphic 8" descr="Lightbulb with solid fill">
            <a:extLst>
              <a:ext uri="{FF2B5EF4-FFF2-40B4-BE49-F238E27FC236}">
                <a16:creationId xmlns:a16="http://schemas.microsoft.com/office/drawing/2014/main" id="{C03D0672-48ED-4770-A8EE-5C647F95F454}"/>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60054" y="5644120"/>
            <a:ext cx="731520" cy="731520"/>
          </a:xfrm>
          <a:prstGeom prst="rect">
            <a:avLst/>
          </a:prstGeom>
        </p:spPr>
      </p:pic>
      <p:pic>
        <p:nvPicPr>
          <p:cNvPr id="18" name="Graphic 17" descr="Lightbulb with solid fill">
            <a:extLst>
              <a:ext uri="{FF2B5EF4-FFF2-40B4-BE49-F238E27FC236}">
                <a16:creationId xmlns:a16="http://schemas.microsoft.com/office/drawing/2014/main" id="{96E35CEB-0E1E-4663-9CF6-CCBB5D29E9C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880962" y="5644120"/>
            <a:ext cx="731520" cy="731520"/>
          </a:xfrm>
          <a:prstGeom prst="rect">
            <a:avLst/>
          </a:prstGeom>
        </p:spPr>
      </p:pic>
      <p:pic>
        <p:nvPicPr>
          <p:cNvPr id="20" name="Graphic 19" descr="Lightbulb with solid fill">
            <a:extLst>
              <a:ext uri="{FF2B5EF4-FFF2-40B4-BE49-F238E27FC236}">
                <a16:creationId xmlns:a16="http://schemas.microsoft.com/office/drawing/2014/main" id="{ECA2D7DB-B6F0-45AC-819A-A9B8FD71DD65}"/>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901870" y="5644120"/>
            <a:ext cx="731520" cy="731520"/>
          </a:xfrm>
          <a:prstGeom prst="rect">
            <a:avLst/>
          </a:prstGeom>
        </p:spPr>
      </p:pic>
      <p:pic>
        <p:nvPicPr>
          <p:cNvPr id="21" name="Graphic 20" descr="Lightbulb with solid fill">
            <a:extLst>
              <a:ext uri="{FF2B5EF4-FFF2-40B4-BE49-F238E27FC236}">
                <a16:creationId xmlns:a16="http://schemas.microsoft.com/office/drawing/2014/main" id="{86DCD89A-A32C-4977-8E8E-AD0B5CB99F1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922778" y="5644120"/>
            <a:ext cx="731520" cy="731520"/>
          </a:xfrm>
          <a:prstGeom prst="rect">
            <a:avLst/>
          </a:prstGeom>
        </p:spPr>
      </p:pic>
      <p:pic>
        <p:nvPicPr>
          <p:cNvPr id="22" name="Graphic 21" descr="Lightbulb with solid fill">
            <a:extLst>
              <a:ext uri="{FF2B5EF4-FFF2-40B4-BE49-F238E27FC236}">
                <a16:creationId xmlns:a16="http://schemas.microsoft.com/office/drawing/2014/main" id="{CABD315C-33DC-441A-A2F0-771B5C4A6A4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943690" y="5644120"/>
            <a:ext cx="731520" cy="731520"/>
          </a:xfrm>
          <a:prstGeom prst="rect">
            <a:avLst/>
          </a:prstGeom>
        </p:spPr>
      </p:pic>
      <p:pic>
        <p:nvPicPr>
          <p:cNvPr id="23" name="Graphic 22" descr="Lightbulb with solid fill">
            <a:extLst>
              <a:ext uri="{FF2B5EF4-FFF2-40B4-BE49-F238E27FC236}">
                <a16:creationId xmlns:a16="http://schemas.microsoft.com/office/drawing/2014/main" id="{694776F4-9BF2-4067-B7CF-4F4D332662A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854873" y="4854909"/>
            <a:ext cx="731520" cy="731520"/>
          </a:xfrm>
          <a:prstGeom prst="rect">
            <a:avLst/>
          </a:prstGeom>
        </p:spPr>
      </p:pic>
      <p:pic>
        <p:nvPicPr>
          <p:cNvPr id="24" name="Graphic 23" descr="Lightbulb with solid fill">
            <a:extLst>
              <a:ext uri="{FF2B5EF4-FFF2-40B4-BE49-F238E27FC236}">
                <a16:creationId xmlns:a16="http://schemas.microsoft.com/office/drawing/2014/main" id="{49FDBF6A-3235-42CD-8985-BE59816914D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875305" y="4854909"/>
            <a:ext cx="731520" cy="731520"/>
          </a:xfrm>
          <a:prstGeom prst="rect">
            <a:avLst/>
          </a:prstGeom>
        </p:spPr>
      </p:pic>
      <p:pic>
        <p:nvPicPr>
          <p:cNvPr id="25" name="Graphic 24" descr="Lightbulb with solid fill">
            <a:extLst>
              <a:ext uri="{FF2B5EF4-FFF2-40B4-BE49-F238E27FC236}">
                <a16:creationId xmlns:a16="http://schemas.microsoft.com/office/drawing/2014/main" id="{D23235E8-BFF0-4F25-B190-53A47A883FB7}"/>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2895737" y="4854909"/>
            <a:ext cx="731520" cy="731520"/>
          </a:xfrm>
          <a:prstGeom prst="rect">
            <a:avLst/>
          </a:prstGeom>
        </p:spPr>
      </p:pic>
      <p:pic>
        <p:nvPicPr>
          <p:cNvPr id="26" name="Graphic 25" descr="Lightbulb with solid fill">
            <a:extLst>
              <a:ext uri="{FF2B5EF4-FFF2-40B4-BE49-F238E27FC236}">
                <a16:creationId xmlns:a16="http://schemas.microsoft.com/office/drawing/2014/main" id="{C570B831-62A1-43E5-9E56-6AB4CB4C36D0}"/>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916169" y="4854909"/>
            <a:ext cx="731520" cy="731520"/>
          </a:xfrm>
          <a:prstGeom prst="rect">
            <a:avLst/>
          </a:prstGeom>
        </p:spPr>
      </p:pic>
      <p:pic>
        <p:nvPicPr>
          <p:cNvPr id="27" name="Graphic 26" descr="Lightbulb with solid fill">
            <a:extLst>
              <a:ext uri="{FF2B5EF4-FFF2-40B4-BE49-F238E27FC236}">
                <a16:creationId xmlns:a16="http://schemas.microsoft.com/office/drawing/2014/main" id="{C29C8F0B-CCC9-4646-8313-8822461D181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936605" y="4854909"/>
            <a:ext cx="731520" cy="731520"/>
          </a:xfrm>
          <a:prstGeom prst="rect">
            <a:avLst/>
          </a:prstGeom>
        </p:spPr>
      </p:pic>
      <p:pic>
        <p:nvPicPr>
          <p:cNvPr id="28" name="Graphic 27" descr="Lightbulb with solid fill">
            <a:extLst>
              <a:ext uri="{FF2B5EF4-FFF2-40B4-BE49-F238E27FC236}">
                <a16:creationId xmlns:a16="http://schemas.microsoft.com/office/drawing/2014/main" id="{4253B0A4-6A96-4D36-944B-C17C183F34B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49600" y="5644120"/>
            <a:ext cx="731520" cy="731520"/>
          </a:xfrm>
          <a:prstGeom prst="rect">
            <a:avLst/>
          </a:prstGeom>
        </p:spPr>
      </p:pic>
      <p:pic>
        <p:nvPicPr>
          <p:cNvPr id="29" name="Graphic 28" descr="Lightbulb with solid fill">
            <a:extLst>
              <a:ext uri="{FF2B5EF4-FFF2-40B4-BE49-F238E27FC236}">
                <a16:creationId xmlns:a16="http://schemas.microsoft.com/office/drawing/2014/main" id="{8456A3D5-C44C-457C-B6D0-0B5B6BFF4CD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370508" y="5644120"/>
            <a:ext cx="731520" cy="731520"/>
          </a:xfrm>
          <a:prstGeom prst="rect">
            <a:avLst/>
          </a:prstGeom>
        </p:spPr>
      </p:pic>
      <p:pic>
        <p:nvPicPr>
          <p:cNvPr id="30" name="Graphic 29" descr="Lightbulb with solid fill">
            <a:extLst>
              <a:ext uri="{FF2B5EF4-FFF2-40B4-BE49-F238E27FC236}">
                <a16:creationId xmlns:a16="http://schemas.microsoft.com/office/drawing/2014/main" id="{01B15796-D049-40D7-BBEA-358159446E3C}"/>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2391416" y="5644120"/>
            <a:ext cx="731520" cy="731520"/>
          </a:xfrm>
          <a:prstGeom prst="rect">
            <a:avLst/>
          </a:prstGeom>
        </p:spPr>
      </p:pic>
      <p:pic>
        <p:nvPicPr>
          <p:cNvPr id="31" name="Graphic 30" descr="Lightbulb with solid fill">
            <a:extLst>
              <a:ext uri="{FF2B5EF4-FFF2-40B4-BE49-F238E27FC236}">
                <a16:creationId xmlns:a16="http://schemas.microsoft.com/office/drawing/2014/main" id="{CD79901E-FE10-4384-923F-F753BFBB4C3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3412324" y="5644120"/>
            <a:ext cx="731520" cy="731520"/>
          </a:xfrm>
          <a:prstGeom prst="rect">
            <a:avLst/>
          </a:prstGeom>
        </p:spPr>
      </p:pic>
      <p:pic>
        <p:nvPicPr>
          <p:cNvPr id="32" name="Graphic 31" descr="Lightbulb with solid fill">
            <a:extLst>
              <a:ext uri="{FF2B5EF4-FFF2-40B4-BE49-F238E27FC236}">
                <a16:creationId xmlns:a16="http://schemas.microsoft.com/office/drawing/2014/main" id="{DE3FFF3B-C04A-4582-BB5C-745367E1D3F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4433232" y="5644120"/>
            <a:ext cx="731520" cy="731520"/>
          </a:xfrm>
          <a:prstGeom prst="rect">
            <a:avLst/>
          </a:prstGeom>
        </p:spPr>
      </p:pic>
      <p:pic>
        <p:nvPicPr>
          <p:cNvPr id="33" name="Graphic 32" descr="Lightbulb with solid fill">
            <a:extLst>
              <a:ext uri="{FF2B5EF4-FFF2-40B4-BE49-F238E27FC236}">
                <a16:creationId xmlns:a16="http://schemas.microsoft.com/office/drawing/2014/main" id="{70D9A676-DD20-4E8E-8A6C-B01310D3B9E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44657" y="4854909"/>
            <a:ext cx="731520" cy="731520"/>
          </a:xfrm>
          <a:prstGeom prst="rect">
            <a:avLst/>
          </a:prstGeom>
        </p:spPr>
      </p:pic>
      <p:pic>
        <p:nvPicPr>
          <p:cNvPr id="34" name="Graphic 33" descr="Lightbulb with solid fill">
            <a:extLst>
              <a:ext uri="{FF2B5EF4-FFF2-40B4-BE49-F238E27FC236}">
                <a16:creationId xmlns:a16="http://schemas.microsoft.com/office/drawing/2014/main" id="{4F12C021-F5C8-44F2-8953-B8EA8C3CCE6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365089" y="4854909"/>
            <a:ext cx="731520" cy="731520"/>
          </a:xfrm>
          <a:prstGeom prst="rect">
            <a:avLst/>
          </a:prstGeom>
        </p:spPr>
      </p:pic>
      <p:pic>
        <p:nvPicPr>
          <p:cNvPr id="35" name="Graphic 34" descr="Lightbulb with solid fill">
            <a:extLst>
              <a:ext uri="{FF2B5EF4-FFF2-40B4-BE49-F238E27FC236}">
                <a16:creationId xmlns:a16="http://schemas.microsoft.com/office/drawing/2014/main" id="{33925EAA-6E4E-424C-A67D-EA2905FADDA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2385521" y="4854909"/>
            <a:ext cx="731520" cy="731520"/>
          </a:xfrm>
          <a:prstGeom prst="rect">
            <a:avLst/>
          </a:prstGeom>
        </p:spPr>
      </p:pic>
      <p:pic>
        <p:nvPicPr>
          <p:cNvPr id="36" name="Graphic 35" descr="Lightbulb with solid fill">
            <a:extLst>
              <a:ext uri="{FF2B5EF4-FFF2-40B4-BE49-F238E27FC236}">
                <a16:creationId xmlns:a16="http://schemas.microsoft.com/office/drawing/2014/main" id="{255AAAF6-4F83-4F99-8181-E0D930A8CB4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3405953" y="4854909"/>
            <a:ext cx="731520" cy="731520"/>
          </a:xfrm>
          <a:prstGeom prst="rect">
            <a:avLst/>
          </a:prstGeom>
        </p:spPr>
      </p:pic>
      <p:pic>
        <p:nvPicPr>
          <p:cNvPr id="37" name="Graphic 36" descr="Lightbulb with solid fill">
            <a:extLst>
              <a:ext uri="{FF2B5EF4-FFF2-40B4-BE49-F238E27FC236}">
                <a16:creationId xmlns:a16="http://schemas.microsoft.com/office/drawing/2014/main" id="{6806E011-7B4F-4265-872F-55D7F2FC77D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4426385" y="4854909"/>
            <a:ext cx="731520" cy="731520"/>
          </a:xfrm>
          <a:prstGeom prst="rect">
            <a:avLst/>
          </a:prstGeom>
        </p:spPr>
      </p:pic>
      <p:cxnSp>
        <p:nvCxnSpPr>
          <p:cNvPr id="38" name="Straight Connector 37">
            <a:extLst>
              <a:ext uri="{FF2B5EF4-FFF2-40B4-BE49-F238E27FC236}">
                <a16:creationId xmlns:a16="http://schemas.microsoft.com/office/drawing/2014/main" id="{70ABF445-EA26-4A8C-B45E-2100C3945502}"/>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pic>
        <p:nvPicPr>
          <p:cNvPr id="39" name="Graphic 38" descr="Lightbulb with solid fill">
            <a:extLst>
              <a:ext uri="{FF2B5EF4-FFF2-40B4-BE49-F238E27FC236}">
                <a16:creationId xmlns:a16="http://schemas.microsoft.com/office/drawing/2014/main" id="{488165EB-8C17-4760-B919-0597BAB241EC}"/>
              </a:ext>
            </a:extLst>
          </p:cNvPr>
          <p:cNvPicPr>
            <a:picLocks noChangeAspect="1"/>
          </p:cNvPicPr>
          <p:nvPr/>
        </p:nvPicPr>
        <p:blipFill rotWithShape="1">
          <a:blip r:embed="rId15"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b="61627"/>
          <a:stretch/>
        </p:blipFill>
        <p:spPr>
          <a:xfrm>
            <a:off x="4936601" y="4851362"/>
            <a:ext cx="731520" cy="280708"/>
          </a:xfrm>
          <a:prstGeom prst="rect">
            <a:avLst/>
          </a:prstGeom>
        </p:spPr>
      </p:pic>
      <p:sp>
        <p:nvSpPr>
          <p:cNvPr id="40"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8</a:t>
            </a:fld>
            <a:endParaRPr lang="en-US" dirty="0"/>
          </a:p>
        </p:txBody>
      </p:sp>
    </p:spTree>
    <p:extLst>
      <p:ext uri="{BB962C8B-B14F-4D97-AF65-F5344CB8AC3E}">
        <p14:creationId xmlns:p14="http://schemas.microsoft.com/office/powerpoint/2010/main" val="42976341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48CAEDE6-BD81-4027-9F62-E0D0A78A266F}"/>
              </a:ext>
            </a:extLst>
          </p:cNvPr>
          <p:cNvSpPr txBox="1">
            <a:spLocks/>
          </p:cNvSpPr>
          <p:nvPr/>
        </p:nvSpPr>
        <p:spPr>
          <a:xfrm>
            <a:off x="552407" y="277792"/>
            <a:ext cx="7749532" cy="119650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spc="50" baseline="0">
                <a:solidFill>
                  <a:schemeClr val="tx1"/>
                </a:solidFill>
                <a:latin typeface="+mj-lt"/>
                <a:ea typeface="+mj-ea"/>
                <a:cs typeface="Arial" panose="020B0604020202020204" pitchFamily="34" charset="0"/>
              </a:defRPr>
            </a:lvl1pPr>
          </a:lstStyle>
          <a:p>
            <a:pPr>
              <a:lnSpc>
                <a:spcPts val="4400"/>
              </a:lnSpc>
            </a:pPr>
            <a:r>
              <a:rPr lang="en-US" sz="4000" dirty="0" smtClean="0">
                <a:solidFill>
                  <a:schemeClr val="tx2"/>
                </a:solidFill>
              </a:rPr>
              <a:t>Distributor Participation </a:t>
            </a:r>
            <a:r>
              <a:rPr lang="en-US" sz="4000" dirty="0">
                <a:solidFill>
                  <a:schemeClr val="tx2"/>
                </a:solidFill>
              </a:rPr>
              <a:t>Over Time</a:t>
            </a:r>
          </a:p>
        </p:txBody>
      </p:sp>
      <p:cxnSp>
        <p:nvCxnSpPr>
          <p:cNvPr id="46" name="Straight Connector 45">
            <a:extLst>
              <a:ext uri="{FF2B5EF4-FFF2-40B4-BE49-F238E27FC236}">
                <a16:creationId xmlns:a16="http://schemas.microsoft.com/office/drawing/2014/main" id="{E78F874C-CC4B-4583-ABE7-6FA3CEB169B7}"/>
              </a:ext>
            </a:extLst>
          </p:cNvPr>
          <p:cNvCxnSpPr>
            <a:cxnSpLocks/>
          </p:cNvCxnSpPr>
          <p:nvPr/>
        </p:nvCxnSpPr>
        <p:spPr>
          <a:xfrm>
            <a:off x="654879" y="1474301"/>
            <a:ext cx="3643954" cy="0"/>
          </a:xfrm>
          <a:prstGeom prst="line">
            <a:avLst/>
          </a:prstGeom>
          <a:ln w="38100">
            <a:solidFill>
              <a:schemeClr val="tx2">
                <a:lumMod val="40000"/>
                <a:lumOff val="60000"/>
              </a:schemeClr>
            </a:solidFill>
            <a:prstDash val="solid"/>
          </a:ln>
        </p:spPr>
        <p:style>
          <a:lnRef idx="1">
            <a:schemeClr val="accent4"/>
          </a:lnRef>
          <a:fillRef idx="0">
            <a:schemeClr val="accent4"/>
          </a:fillRef>
          <a:effectRef idx="0">
            <a:schemeClr val="accent4"/>
          </a:effectRef>
          <a:fontRef idx="minor">
            <a:schemeClr val="tx1"/>
          </a:fontRef>
        </p:style>
      </p:cxnSp>
      <p:graphicFrame>
        <p:nvGraphicFramePr>
          <p:cNvPr id="20" name="Chart 19">
            <a:extLst>
              <a:ext uri="{FF2B5EF4-FFF2-40B4-BE49-F238E27FC236}">
                <a16:creationId xmlns:a16="http://schemas.microsoft.com/office/drawing/2014/main" id="{20C46B76-3966-415F-BD05-71586AE7802B}"/>
              </a:ext>
            </a:extLst>
          </p:cNvPr>
          <p:cNvGraphicFramePr/>
          <p:nvPr>
            <p:extLst>
              <p:ext uri="{D42A27DB-BD31-4B8C-83A1-F6EECF244321}">
                <p14:modId xmlns:p14="http://schemas.microsoft.com/office/powerpoint/2010/main" val="362070557"/>
              </p:ext>
            </p:extLst>
          </p:nvPr>
        </p:nvGraphicFramePr>
        <p:xfrm>
          <a:off x="654880" y="1827307"/>
          <a:ext cx="774953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9" name="TextBox 68">
            <a:extLst>
              <a:ext uri="{FF2B5EF4-FFF2-40B4-BE49-F238E27FC236}">
                <a16:creationId xmlns:a16="http://schemas.microsoft.com/office/drawing/2014/main" id="{CAE9A083-0B7D-4809-A023-3883A4779856}"/>
              </a:ext>
            </a:extLst>
          </p:cNvPr>
          <p:cNvSpPr txBox="1"/>
          <p:nvPr/>
        </p:nvSpPr>
        <p:spPr>
          <a:xfrm>
            <a:off x="2760407" y="6100689"/>
            <a:ext cx="3623186" cy="523220"/>
          </a:xfrm>
          <a:prstGeom prst="rect">
            <a:avLst/>
          </a:prstGeom>
          <a:solidFill>
            <a:srgbClr val="DBE0E4">
              <a:alpha val="50196"/>
            </a:srgbClr>
          </a:solidFill>
        </p:spPr>
        <p:txBody>
          <a:bodyPr wrap="square" rtlCol="0">
            <a:spAutoFit/>
          </a:bodyPr>
          <a:lstStyle/>
          <a:p>
            <a:r>
              <a:rPr lang="en-US" sz="1400" i="1" dirty="0">
                <a:solidFill>
                  <a:schemeClr val="tx2"/>
                </a:solidFill>
                <a:latin typeface="+mj-lt"/>
                <a:cs typeface="Segoe UI" panose="020B0502040204020203" pitchFamily="34" charset="0"/>
              </a:rPr>
              <a:t>Fewer individual distributors, but more branches represented (i.e., more total data)</a:t>
            </a:r>
          </a:p>
        </p:txBody>
      </p:sp>
      <p:cxnSp>
        <p:nvCxnSpPr>
          <p:cNvPr id="24" name="Connector: Elbow 23">
            <a:extLst>
              <a:ext uri="{FF2B5EF4-FFF2-40B4-BE49-F238E27FC236}">
                <a16:creationId xmlns:a16="http://schemas.microsoft.com/office/drawing/2014/main" id="{59505D16-D603-4E95-AB85-C2CAFE9A305E}"/>
              </a:ext>
            </a:extLst>
          </p:cNvPr>
          <p:cNvCxnSpPr>
            <a:cxnSpLocks/>
            <a:stCxn id="69" idx="0"/>
          </p:cNvCxnSpPr>
          <p:nvPr/>
        </p:nvCxnSpPr>
        <p:spPr>
          <a:xfrm rot="5400000" flipH="1" flipV="1">
            <a:off x="4102623" y="5228190"/>
            <a:ext cx="1341876" cy="403123"/>
          </a:xfrm>
          <a:prstGeom prst="bentConnector3">
            <a:avLst>
              <a:gd name="adj1" fmla="val 72714"/>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2835EFB8-872C-4A88-81E7-BF280E5E49D3}"/>
              </a:ext>
            </a:extLst>
          </p:cNvPr>
          <p:cNvSpPr>
            <a:spLocks noGrp="1"/>
          </p:cNvSpPr>
          <p:nvPr>
            <p:ph type="sldNum" sz="quarter" idx="12"/>
          </p:nvPr>
        </p:nvSpPr>
        <p:spPr>
          <a:xfrm>
            <a:off x="6457950" y="6356351"/>
            <a:ext cx="2057400" cy="365125"/>
          </a:xfrm>
        </p:spPr>
        <p:txBody>
          <a:bodyPr/>
          <a:lstStyle/>
          <a:p>
            <a:fld id="{41C644E9-0293-45DE-AABA-2E18EB19508A}" type="slidenum">
              <a:rPr lang="en-US" smtClean="0"/>
              <a:pPr/>
              <a:t>9</a:t>
            </a:fld>
            <a:endParaRPr lang="en-US" dirty="0"/>
          </a:p>
        </p:txBody>
      </p:sp>
    </p:spTree>
    <p:extLst>
      <p:ext uri="{BB962C8B-B14F-4D97-AF65-F5344CB8AC3E}">
        <p14:creationId xmlns:p14="http://schemas.microsoft.com/office/powerpoint/2010/main" val="721872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theme/theme1.xml><?xml version="1.0" encoding="utf-8"?>
<a:theme xmlns:a="http://schemas.openxmlformats.org/drawingml/2006/main" name="Office Theme">
  <a:themeElements>
    <a:clrScheme name="Team Colors">
      <a:dk1>
        <a:sysClr val="windowText" lastClr="000000"/>
      </a:dk1>
      <a:lt1>
        <a:sysClr val="window" lastClr="FFFFFF"/>
      </a:lt1>
      <a:dk2>
        <a:srgbClr val="556270"/>
      </a:dk2>
      <a:lt2>
        <a:srgbClr val="EEECE1"/>
      </a:lt2>
      <a:accent1>
        <a:srgbClr val="AF272F"/>
      </a:accent1>
      <a:accent2>
        <a:srgbClr val="F44E39"/>
      </a:accent2>
      <a:accent3>
        <a:srgbClr val="C1D82F"/>
      </a:accent3>
      <a:accent4>
        <a:srgbClr val="1CBECA"/>
      </a:accent4>
      <a:accent5>
        <a:srgbClr val="556270"/>
      </a:accent5>
      <a:accent6>
        <a:srgbClr val="FFFFFF"/>
      </a:accent6>
      <a:hlink>
        <a:srgbClr val="000000"/>
      </a:hlink>
      <a:folHlink>
        <a:srgbClr val="1F497D"/>
      </a:folHlink>
    </a:clrScheme>
    <a:fontScheme name="Custom 2">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PA Momentum Savings Template" id="{2927F984-6FCB-461C-9F4B-D1072B749954}" vid="{C9D27158-2D8F-481F-90C0-7D33FF1702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337F9FA23E5E4C99EDA06BDAA0AE05" ma:contentTypeVersion="1" ma:contentTypeDescription="Create a new document." ma:contentTypeScope="" ma:versionID="2205ee922cae17b7d688ed77f0879bfb">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38AD1-E9FF-4A36-AC47-94BD90A40A5F}">
  <ds:schemaRefs>
    <ds:schemaRef ds:uri="http://schemas.microsoft.com/sharepoint/v3/contenttype/forms"/>
  </ds:schemaRefs>
</ds:datastoreItem>
</file>

<file path=customXml/itemProps2.xml><?xml version="1.0" encoding="utf-8"?>
<ds:datastoreItem xmlns:ds="http://schemas.openxmlformats.org/officeDocument/2006/customXml" ds:itemID="{EEFD215C-9DEF-4B04-9849-B2B5057FE2D1}">
  <ds:schemaRefs>
    <ds:schemaRef ds:uri="http://purl.org/dc/terms/"/>
    <ds:schemaRef ds:uri="http://schemas.openxmlformats.org/package/2006/metadata/core-properties"/>
    <ds:schemaRef ds:uri="http://schemas.microsoft.com/sharepoint/v3"/>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B5A9BEF9-E776-4432-96E0-515E70CE9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11364</TotalTime>
  <Words>4492</Words>
  <Application>Microsoft Office PowerPoint</Application>
  <PresentationFormat>On-screen Show (4:3)</PresentationFormat>
  <Paragraphs>273</Paragraphs>
  <Slides>29</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Calibri</vt:lpstr>
      <vt:lpstr>Courier New</vt:lpstr>
      <vt:lpstr>Helvetica</vt:lpstr>
      <vt:lpstr>Segoe UI</vt:lpstr>
      <vt:lpstr>Symbol</vt:lpstr>
      <vt:lpstr>Times New Roman</vt:lpstr>
      <vt:lpstr>Office Theme</vt:lpstr>
      <vt:lpstr>PowerPoint Presentation</vt:lpstr>
      <vt:lpstr>PowerPoint Presentation</vt:lpstr>
      <vt:lpstr>Non-Residential Lighting Sales Data Analysis, 2020</vt:lpstr>
      <vt:lpstr>Non-Residential Lighting Study Activities</vt:lpstr>
      <vt:lpstr>Sales Data Collection &amp; Reporting</vt:lpstr>
      <vt:lpstr>8th Year Collecting Distributor Sales Data</vt:lpstr>
      <vt:lpstr>Process for Distributor Data Submission</vt:lpstr>
      <vt:lpstr>Disposition of Distributor Outreach</vt:lpstr>
      <vt:lpstr>PowerPoint Presentation</vt:lpstr>
      <vt:lpstr>Representative Sample of Distributors</vt:lpstr>
      <vt:lpstr>PowerPoint Presentation</vt:lpstr>
      <vt:lpstr>Data is Representative of the Region</vt:lpstr>
      <vt:lpstr>PowerPoint Presentation</vt:lpstr>
      <vt:lpstr>2020 Sales Trends</vt:lpstr>
      <vt:lpstr>LEDs Continue Gaining Market Share</vt:lpstr>
      <vt:lpstr>Sales Mix Varies by Distributor Business Model</vt:lpstr>
      <vt:lpstr>PowerPoint Presentation</vt:lpstr>
      <vt:lpstr>LEDs Steadily Replace CFLs</vt:lpstr>
      <vt:lpstr>PowerPoint Presentation</vt:lpstr>
      <vt:lpstr>Ambient Linear Sales are 54% LED</vt:lpstr>
      <vt:lpstr>PowerPoint Presentation</vt:lpstr>
      <vt:lpstr>Upcoming Key Dates</vt:lpstr>
      <vt:lpstr>The Future of Non-Residential Sales Data Collection</vt:lpstr>
      <vt:lpstr>PowerPoint Presentation</vt:lpstr>
      <vt:lpstr>Strategies for Recruitment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Momentum Savings Summer Learning Series call 3</dc:title>
  <dc:creator>Kate Donaldson</dc:creator>
  <cp:lastModifiedBy>Michele Francisco</cp:lastModifiedBy>
  <cp:revision>188</cp:revision>
  <dcterms:created xsi:type="dcterms:W3CDTF">2021-01-21T15:23:36Z</dcterms:created>
  <dcterms:modified xsi:type="dcterms:W3CDTF">2022-10-17T23:40:35Z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0x010100B2337F9FA23E5E4C99EDA06BDAA0AE05</vt:lpwstr>
  </property>
</Properties>
</file>