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5" r:id="rId2"/>
    <p:sldId id="330" r:id="rId3"/>
    <p:sldId id="277" r:id="rId4"/>
    <p:sldId id="276" r:id="rId5"/>
    <p:sldId id="294" r:id="rId6"/>
    <p:sldId id="310" r:id="rId7"/>
    <p:sldId id="311" r:id="rId8"/>
    <p:sldId id="309" r:id="rId9"/>
    <p:sldId id="298" r:id="rId10"/>
    <p:sldId id="285" r:id="rId11"/>
    <p:sldId id="292" r:id="rId12"/>
    <p:sldId id="307" r:id="rId13"/>
    <p:sldId id="291" r:id="rId14"/>
    <p:sldId id="316" r:id="rId15"/>
    <p:sldId id="317" r:id="rId16"/>
    <p:sldId id="324" r:id="rId17"/>
    <p:sldId id="325" r:id="rId18"/>
    <p:sldId id="295" r:id="rId19"/>
    <p:sldId id="296" r:id="rId20"/>
    <p:sldId id="328" r:id="rId21"/>
    <p:sldId id="280" r:id="rId22"/>
    <p:sldId id="279" r:id="rId23"/>
    <p:sldId id="304"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11" userDrawn="1">
          <p15:clr>
            <a:srgbClr val="A4A3A4"/>
          </p15:clr>
        </p15:guide>
        <p15:guide id="4" pos="7469" userDrawn="1">
          <p15:clr>
            <a:srgbClr val="A4A3A4"/>
          </p15:clr>
        </p15:guide>
        <p15:guide id="5" orient="horz" pos="232" userDrawn="1">
          <p15:clr>
            <a:srgbClr val="A4A3A4"/>
          </p15:clr>
        </p15:guide>
        <p15:guide id="6" orient="horz" pos="40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Joan J E (CONTR) - PEH-6" initials="WJE(-P" lastIdx="9" clrIdx="0">
    <p:extLst>
      <p:ext uri="{19B8F6BF-5375-455C-9EA6-DF929625EA0E}">
        <p15:presenceInfo xmlns:p15="http://schemas.microsoft.com/office/powerpoint/2012/main" userId="S-1-5-21-2009805145-1601463483-1839490880-225092" providerId="AD"/>
      </p:ext>
    </p:extLst>
  </p:cmAuthor>
  <p:cmAuthor id="2" name="Blacker,Juan Carlos (CONTR) - PEH-6" initials="BC(-P" lastIdx="8" clrIdx="1">
    <p:extLst>
      <p:ext uri="{19B8F6BF-5375-455C-9EA6-DF929625EA0E}">
        <p15:presenceInfo xmlns:p15="http://schemas.microsoft.com/office/powerpoint/2012/main" userId="S-1-5-21-2009805145-1601463483-1839490880-230156" providerId="AD"/>
      </p:ext>
    </p:extLst>
  </p:cmAuthor>
  <p:cmAuthor id="3" name="Bonnie Watson" initials="BW" lastIdx="14" clrIdx="2">
    <p:extLst>
      <p:ext uri="{19B8F6BF-5375-455C-9EA6-DF929625EA0E}">
        <p15:presenceInfo xmlns:p15="http://schemas.microsoft.com/office/powerpoint/2012/main" userId="Bonnie Wat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4F6B"/>
    <a:srgbClr val="413D51"/>
    <a:srgbClr val="FEC643"/>
    <a:srgbClr val="E98601"/>
    <a:srgbClr val="817B9D"/>
    <a:srgbClr val="F28D01"/>
    <a:srgbClr val="FEBA22"/>
    <a:srgbClr val="C77201"/>
    <a:srgbClr val="8D88A6"/>
    <a:srgbClr val="565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49" autoAdjust="0"/>
    <p:restoredTop sz="77765" autoAdjust="0"/>
  </p:normalViewPr>
  <p:slideViewPr>
    <p:cSldViewPr snapToGrid="0" showGuides="1">
      <p:cViewPr varScale="1">
        <p:scale>
          <a:sx n="64" d="100"/>
          <a:sy n="64" d="100"/>
        </p:scale>
        <p:origin x="38" y="106"/>
      </p:cViewPr>
      <p:guideLst>
        <p:guide orient="horz" pos="2160"/>
        <p:guide pos="3840"/>
        <p:guide pos="211"/>
        <p:guide pos="7469"/>
        <p:guide orient="horz" pos="232"/>
        <p:guide orient="horz" pos="4020"/>
      </p:guideLst>
    </p:cSldViewPr>
  </p:slideViewPr>
  <p:notesTextViewPr>
    <p:cViewPr>
      <p:scale>
        <a:sx n="100" d="100"/>
        <a:sy n="100" d="100"/>
      </p:scale>
      <p:origin x="0" y="0"/>
    </p:cViewPr>
  </p:notesTextViewPr>
  <p:sorterViewPr>
    <p:cViewPr>
      <p:scale>
        <a:sx n="100" d="100"/>
        <a:sy n="100" d="100"/>
      </p:scale>
      <p:origin x="0" y="-5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Shared%20Folders\CADEO\03_Projects\BPA_MSA_2\TO036%20Non-Residential%20Lighting%20Model%20Update\Task%204.%20Model%20Sprints\TO036_0004A_15_Deliverables\Calibration%20Visual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Shared%20Folders\CADEO\03_Projects\BPA_MSA_2\TO036%20Non-Residential%20Lighting%20Model%20Update\Task%204.%20Model%20Sprints\Export%20Tables\Data%20Visualization_Mem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1"/>
          <c:tx>
            <c:strRef>
              <c:f>'Visuals Input'!$Q$23</c:f>
              <c:strCache>
                <c:ptCount val="1"/>
                <c:pt idx="0">
                  <c:v>25W T8</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Input'!$R$23:$AD$23</c:f>
              <c:numCache>
                <c:formatCode>General</c:formatCode>
                <c:ptCount val="13"/>
                <c:pt idx="0">
                  <c:v>1.4334207578134799</c:v>
                </c:pt>
                <c:pt idx="1">
                  <c:v>1.82580430955819</c:v>
                </c:pt>
                <c:pt idx="2">
                  <c:v>2.0318853400343699</c:v>
                </c:pt>
                <c:pt idx="3">
                  <c:v>2.2412956255972798</c:v>
                </c:pt>
                <c:pt idx="4">
                  <c:v>2.35132020896478</c:v>
                </c:pt>
                <c:pt idx="5">
                  <c:v>2.4396602630475099</c:v>
                </c:pt>
                <c:pt idx="6">
                  <c:v>2.1883995246825303</c:v>
                </c:pt>
                <c:pt idx="7">
                  <c:v>1.8637311631590301</c:v>
                </c:pt>
                <c:pt idx="8">
                  <c:v>1.59280810951943</c:v>
                </c:pt>
                <c:pt idx="9">
                  <c:v>1.30089164963476</c:v>
                </c:pt>
                <c:pt idx="10">
                  <c:v>1.0232978270213</c:v>
                </c:pt>
                <c:pt idx="11">
                  <c:v>0.79095950661098002</c:v>
                </c:pt>
                <c:pt idx="12">
                  <c:v>0.61733044814081306</c:v>
                </c:pt>
              </c:numCache>
            </c:numRef>
          </c:val>
          <c:extLst>
            <c:ext xmlns:c16="http://schemas.microsoft.com/office/drawing/2014/chart" uri="{C3380CC4-5D6E-409C-BE32-E72D297353CC}">
              <c16:uniqueId val="{00000000-B248-4FB1-87E1-47F3FFD76FD0}"/>
            </c:ext>
          </c:extLst>
        </c:ser>
        <c:ser>
          <c:idx val="2"/>
          <c:order val="2"/>
          <c:tx>
            <c:strRef>
              <c:f>'Visuals Input'!$Q$24</c:f>
              <c:strCache>
                <c:ptCount val="1"/>
                <c:pt idx="0">
                  <c:v>28W T8</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Input'!$R$24:$AD$24</c:f>
              <c:numCache>
                <c:formatCode>General</c:formatCode>
                <c:ptCount val="13"/>
                <c:pt idx="0">
                  <c:v>1.9293241341742</c:v>
                </c:pt>
                <c:pt idx="1">
                  <c:v>2.5556820204995101</c:v>
                </c:pt>
                <c:pt idx="2">
                  <c:v>3.52501177678751</c:v>
                </c:pt>
                <c:pt idx="3">
                  <c:v>4.6268229894009592</c:v>
                </c:pt>
                <c:pt idx="4">
                  <c:v>5.2568366457353894</c:v>
                </c:pt>
                <c:pt idx="5">
                  <c:v>5.6300255884701302</c:v>
                </c:pt>
                <c:pt idx="6">
                  <c:v>5.2860466126925001</c:v>
                </c:pt>
                <c:pt idx="7">
                  <c:v>4.8974973423658499</c:v>
                </c:pt>
                <c:pt idx="8">
                  <c:v>4.7382428624092308</c:v>
                </c:pt>
                <c:pt idx="9">
                  <c:v>5.1056133581691698</c:v>
                </c:pt>
                <c:pt idx="10">
                  <c:v>5.3133425896920699</c:v>
                </c:pt>
                <c:pt idx="11">
                  <c:v>5.36333810722655</c:v>
                </c:pt>
                <c:pt idx="12">
                  <c:v>5.4261807291901301</c:v>
                </c:pt>
              </c:numCache>
            </c:numRef>
          </c:val>
          <c:extLst>
            <c:ext xmlns:c16="http://schemas.microsoft.com/office/drawing/2014/chart" uri="{C3380CC4-5D6E-409C-BE32-E72D297353CC}">
              <c16:uniqueId val="{00000001-B248-4FB1-87E1-47F3FFD76FD0}"/>
            </c:ext>
          </c:extLst>
        </c:ser>
        <c:ser>
          <c:idx val="3"/>
          <c:order val="3"/>
          <c:tx>
            <c:strRef>
              <c:f>'Visuals Input'!$Q$25</c:f>
              <c:strCache>
                <c:ptCount val="1"/>
                <c:pt idx="0">
                  <c:v>32W T8</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Input'!$R$25:$AD$25</c:f>
              <c:numCache>
                <c:formatCode>General</c:formatCode>
                <c:ptCount val="13"/>
                <c:pt idx="0">
                  <c:v>43.130366492523997</c:v>
                </c:pt>
                <c:pt idx="1">
                  <c:v>43.859402521965301</c:v>
                </c:pt>
                <c:pt idx="2">
                  <c:v>44.676795052610096</c:v>
                </c:pt>
                <c:pt idx="3">
                  <c:v>45.886700930947697</c:v>
                </c:pt>
                <c:pt idx="4">
                  <c:v>47.701123255885697</c:v>
                </c:pt>
                <c:pt idx="5">
                  <c:v>49.634146446043999</c:v>
                </c:pt>
                <c:pt idx="6">
                  <c:v>53.377815516912101</c:v>
                </c:pt>
                <c:pt idx="7">
                  <c:v>54.5485914313834</c:v>
                </c:pt>
                <c:pt idx="8">
                  <c:v>52.727321769347199</c:v>
                </c:pt>
                <c:pt idx="9">
                  <c:v>48.338544808510697</c:v>
                </c:pt>
                <c:pt idx="10">
                  <c:v>43.754395613820904</c:v>
                </c:pt>
                <c:pt idx="11">
                  <c:v>39.108604035573997</c:v>
                </c:pt>
                <c:pt idx="12">
                  <c:v>34.963141269568901</c:v>
                </c:pt>
              </c:numCache>
            </c:numRef>
          </c:val>
          <c:extLst>
            <c:ext xmlns:c16="http://schemas.microsoft.com/office/drawing/2014/chart" uri="{C3380CC4-5D6E-409C-BE32-E72D297353CC}">
              <c16:uniqueId val="{00000002-B248-4FB1-87E1-47F3FFD76FD0}"/>
            </c:ext>
          </c:extLst>
        </c:ser>
        <c:ser>
          <c:idx val="4"/>
          <c:order val="4"/>
          <c:tx>
            <c:strRef>
              <c:f>'Visuals Input'!$Q$26</c:f>
              <c:strCache>
                <c:ptCount val="1"/>
                <c:pt idx="0">
                  <c:v>CFL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Input'!$R$26:$AD$26</c:f>
              <c:numCache>
                <c:formatCode>General</c:formatCode>
                <c:ptCount val="13"/>
                <c:pt idx="0">
                  <c:v>7.0759062999833704</c:v>
                </c:pt>
                <c:pt idx="1">
                  <c:v>6.6738892706538904</c:v>
                </c:pt>
                <c:pt idx="2">
                  <c:v>6.1190242520064198</c:v>
                </c:pt>
                <c:pt idx="3">
                  <c:v>6.0007171683402394</c:v>
                </c:pt>
                <c:pt idx="4">
                  <c:v>5.89071035051228</c:v>
                </c:pt>
                <c:pt idx="5">
                  <c:v>5.3201426114002404</c:v>
                </c:pt>
                <c:pt idx="6">
                  <c:v>4.7654335631711797</c:v>
                </c:pt>
                <c:pt idx="7">
                  <c:v>4.8397501645161798</c:v>
                </c:pt>
                <c:pt idx="8">
                  <c:v>4.3205721974839397</c:v>
                </c:pt>
                <c:pt idx="9">
                  <c:v>4.1139698396991395</c:v>
                </c:pt>
                <c:pt idx="10">
                  <c:v>3.3827586374507201</c:v>
                </c:pt>
                <c:pt idx="11">
                  <c:v>2.6301527046936801</c:v>
                </c:pt>
                <c:pt idx="12">
                  <c:v>2.0131521703218</c:v>
                </c:pt>
              </c:numCache>
            </c:numRef>
          </c:val>
          <c:extLst>
            <c:ext xmlns:c16="http://schemas.microsoft.com/office/drawing/2014/chart" uri="{C3380CC4-5D6E-409C-BE32-E72D297353CC}">
              <c16:uniqueId val="{00000003-B248-4FB1-87E1-47F3FFD76FD0}"/>
            </c:ext>
          </c:extLst>
        </c:ser>
        <c:ser>
          <c:idx val="5"/>
          <c:order val="5"/>
          <c:tx>
            <c:strRef>
              <c:f>'Visuals Input'!$Q$27</c:f>
              <c:strCache>
                <c:ptCount val="1"/>
                <c:pt idx="0">
                  <c:v>Hal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Input'!$R$27:$AD$27</c:f>
              <c:numCache>
                <c:formatCode>General</c:formatCode>
                <c:ptCount val="13"/>
                <c:pt idx="0">
                  <c:v>1.51691307798221</c:v>
                </c:pt>
                <c:pt idx="1">
                  <c:v>1.5566748550382898</c:v>
                </c:pt>
                <c:pt idx="2">
                  <c:v>1.56620969227215</c:v>
                </c:pt>
                <c:pt idx="3">
                  <c:v>1.44472422991535</c:v>
                </c:pt>
                <c:pt idx="4">
                  <c:v>1.7797837079799201</c:v>
                </c:pt>
                <c:pt idx="5">
                  <c:v>1.6218510962523398</c:v>
                </c:pt>
                <c:pt idx="6">
                  <c:v>2.59689754720468</c:v>
                </c:pt>
                <c:pt idx="7">
                  <c:v>2.5962708321194699</c:v>
                </c:pt>
                <c:pt idx="8">
                  <c:v>2.5151890859832697</c:v>
                </c:pt>
                <c:pt idx="9">
                  <c:v>1.87618779611327</c:v>
                </c:pt>
                <c:pt idx="10">
                  <c:v>1.8434918625316998</c:v>
                </c:pt>
                <c:pt idx="11">
                  <c:v>1.6119228025969399</c:v>
                </c:pt>
                <c:pt idx="12">
                  <c:v>1.4495527333037499</c:v>
                </c:pt>
              </c:numCache>
            </c:numRef>
          </c:val>
          <c:extLst>
            <c:ext xmlns:c16="http://schemas.microsoft.com/office/drawing/2014/chart" uri="{C3380CC4-5D6E-409C-BE32-E72D297353CC}">
              <c16:uniqueId val="{00000004-B248-4FB1-87E1-47F3FFD76FD0}"/>
            </c:ext>
          </c:extLst>
        </c:ser>
        <c:ser>
          <c:idx val="6"/>
          <c:order val="6"/>
          <c:tx>
            <c:strRef>
              <c:f>'Visuals Input'!$Q$28</c:f>
              <c:strCache>
                <c:ptCount val="1"/>
                <c:pt idx="0">
                  <c:v>High Pressure Sodium</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Input'!$R$28:$AD$28</c:f>
              <c:numCache>
                <c:formatCode>General</c:formatCode>
                <c:ptCount val="13"/>
                <c:pt idx="0">
                  <c:v>2.0681413412566099</c:v>
                </c:pt>
                <c:pt idx="1">
                  <c:v>2.11768074095257</c:v>
                </c:pt>
                <c:pt idx="2">
                  <c:v>2.0155868951341902</c:v>
                </c:pt>
                <c:pt idx="3">
                  <c:v>1.8516883022822601</c:v>
                </c:pt>
                <c:pt idx="4">
                  <c:v>1.6943162016779201</c:v>
                </c:pt>
                <c:pt idx="5">
                  <c:v>1.5191982967948598</c:v>
                </c:pt>
                <c:pt idx="6">
                  <c:v>1.3220955668142</c:v>
                </c:pt>
                <c:pt idx="7">
                  <c:v>1.12845028950741</c:v>
                </c:pt>
                <c:pt idx="8">
                  <c:v>0.92593987998238492</c:v>
                </c:pt>
                <c:pt idx="9">
                  <c:v>0.76429615747327695</c:v>
                </c:pt>
                <c:pt idx="10">
                  <c:v>0.61179353437450501</c:v>
                </c:pt>
                <c:pt idx="11">
                  <c:v>0.51295720557875601</c:v>
                </c:pt>
                <c:pt idx="12">
                  <c:v>0.44164693369945401</c:v>
                </c:pt>
              </c:numCache>
            </c:numRef>
          </c:val>
          <c:extLst>
            <c:ext xmlns:c16="http://schemas.microsoft.com/office/drawing/2014/chart" uri="{C3380CC4-5D6E-409C-BE32-E72D297353CC}">
              <c16:uniqueId val="{00000005-B248-4FB1-87E1-47F3FFD76FD0}"/>
            </c:ext>
          </c:extLst>
        </c:ser>
        <c:ser>
          <c:idx val="7"/>
          <c:order val="7"/>
          <c:tx>
            <c:strRef>
              <c:f>'Visuals Input'!$Q$29</c:f>
              <c:strCache>
                <c:ptCount val="1"/>
                <c:pt idx="0">
                  <c:v>Inc</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Input'!$R$29:$AD$29</c:f>
              <c:numCache>
                <c:formatCode>General</c:formatCode>
                <c:ptCount val="13"/>
                <c:pt idx="0">
                  <c:v>5.9148341071613899</c:v>
                </c:pt>
                <c:pt idx="1">
                  <c:v>5.7265928195200706</c:v>
                </c:pt>
                <c:pt idx="2">
                  <c:v>5.39419359025643</c:v>
                </c:pt>
                <c:pt idx="3">
                  <c:v>4.4918816484733597</c:v>
                </c:pt>
                <c:pt idx="4">
                  <c:v>3.13163471728928</c:v>
                </c:pt>
                <c:pt idx="5">
                  <c:v>2.6950201959711997</c:v>
                </c:pt>
                <c:pt idx="6">
                  <c:v>2.3650322543514704</c:v>
                </c:pt>
                <c:pt idx="7">
                  <c:v>2.3296115223283302</c:v>
                </c:pt>
                <c:pt idx="8">
                  <c:v>2.5130129634230998</c:v>
                </c:pt>
                <c:pt idx="9">
                  <c:v>2.0511728401255298</c:v>
                </c:pt>
                <c:pt idx="10">
                  <c:v>1.4400947936944901</c:v>
                </c:pt>
                <c:pt idx="11">
                  <c:v>1.2078658695429998</c:v>
                </c:pt>
                <c:pt idx="12">
                  <c:v>1.10147598299703</c:v>
                </c:pt>
              </c:numCache>
            </c:numRef>
          </c:val>
          <c:extLst>
            <c:ext xmlns:c16="http://schemas.microsoft.com/office/drawing/2014/chart" uri="{C3380CC4-5D6E-409C-BE32-E72D297353CC}">
              <c16:uniqueId val="{00000006-B248-4FB1-87E1-47F3FFD76FD0}"/>
            </c:ext>
          </c:extLst>
        </c:ser>
        <c:ser>
          <c:idx val="8"/>
          <c:order val="8"/>
          <c:tx>
            <c:strRef>
              <c:f>'Visuals Input'!$Q$30</c:f>
              <c:strCache>
                <c:ptCount val="1"/>
                <c:pt idx="0">
                  <c:v>LED Lamp</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Input'!$R$30:$AD$30</c:f>
              <c:numCache>
                <c:formatCode>General</c:formatCode>
                <c:ptCount val="13"/>
                <c:pt idx="0">
                  <c:v>0.11580817425562601</c:v>
                </c:pt>
                <c:pt idx="1">
                  <c:v>0.46805602643157901</c:v>
                </c:pt>
                <c:pt idx="2">
                  <c:v>1.2075137192807901</c:v>
                </c:pt>
                <c:pt idx="3">
                  <c:v>2.4682034843313096</c:v>
                </c:pt>
                <c:pt idx="4">
                  <c:v>3.7807198236764399</c:v>
                </c:pt>
                <c:pt idx="5">
                  <c:v>5.0517692367375595</c:v>
                </c:pt>
                <c:pt idx="6">
                  <c:v>6.1514145584939</c:v>
                </c:pt>
                <c:pt idx="7">
                  <c:v>7.4313801007378002</c:v>
                </c:pt>
                <c:pt idx="8">
                  <c:v>9.1209639085294203</c:v>
                </c:pt>
                <c:pt idx="9">
                  <c:v>11.3758044153703</c:v>
                </c:pt>
                <c:pt idx="10">
                  <c:v>13.358093406466299</c:v>
                </c:pt>
                <c:pt idx="11">
                  <c:v>14.9682330846993</c:v>
                </c:pt>
                <c:pt idx="12">
                  <c:v>16.229570815662402</c:v>
                </c:pt>
              </c:numCache>
            </c:numRef>
          </c:val>
          <c:extLst>
            <c:ext xmlns:c16="http://schemas.microsoft.com/office/drawing/2014/chart" uri="{C3380CC4-5D6E-409C-BE32-E72D297353CC}">
              <c16:uniqueId val="{00000007-B248-4FB1-87E1-47F3FFD76FD0}"/>
            </c:ext>
          </c:extLst>
        </c:ser>
        <c:ser>
          <c:idx val="9"/>
          <c:order val="9"/>
          <c:tx>
            <c:strRef>
              <c:f>'Visuals Input'!$Q$31</c:f>
              <c:strCache>
                <c:ptCount val="1"/>
                <c:pt idx="0">
                  <c:v>LED Luminaire</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Input'!$R$31:$AD$31</c:f>
              <c:numCache>
                <c:formatCode>General</c:formatCode>
                <c:ptCount val="13"/>
                <c:pt idx="0">
                  <c:v>8.6434692558930201E-2</c:v>
                </c:pt>
                <c:pt idx="1">
                  <c:v>0.12787815579701101</c:v>
                </c:pt>
                <c:pt idx="2">
                  <c:v>0.15794444552272799</c:v>
                </c:pt>
                <c:pt idx="3">
                  <c:v>0.27233827495933705</c:v>
                </c:pt>
                <c:pt idx="4">
                  <c:v>0.56905442586616206</c:v>
                </c:pt>
                <c:pt idx="5">
                  <c:v>1.1442096911414601</c:v>
                </c:pt>
                <c:pt idx="6">
                  <c:v>1.94281686780191</c:v>
                </c:pt>
                <c:pt idx="7">
                  <c:v>2.9309038480179197</c:v>
                </c:pt>
                <c:pt idx="8">
                  <c:v>4.2571675300265195</c:v>
                </c:pt>
                <c:pt idx="9">
                  <c:v>5.7374537408504107</c:v>
                </c:pt>
                <c:pt idx="10">
                  <c:v>7.3937216288106899</c:v>
                </c:pt>
                <c:pt idx="11">
                  <c:v>8.6997312592948592</c:v>
                </c:pt>
                <c:pt idx="12">
                  <c:v>9.8411934182270304</c:v>
                </c:pt>
              </c:numCache>
            </c:numRef>
          </c:val>
          <c:extLst>
            <c:ext xmlns:c16="http://schemas.microsoft.com/office/drawing/2014/chart" uri="{C3380CC4-5D6E-409C-BE32-E72D297353CC}">
              <c16:uniqueId val="{00000008-B248-4FB1-87E1-47F3FFD76FD0}"/>
            </c:ext>
          </c:extLst>
        </c:ser>
        <c:ser>
          <c:idx val="10"/>
          <c:order val="10"/>
          <c:tx>
            <c:strRef>
              <c:f>'Visuals Input'!$Q$32</c:f>
              <c:strCache>
                <c:ptCount val="1"/>
                <c:pt idx="0">
                  <c:v>Mercury Vapor</c:v>
                </c:pt>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Input'!$R$32:$AD$32</c:f>
              <c:numCache>
                <c:formatCode>General</c:formatCode>
                <c:ptCount val="13"/>
                <c:pt idx="0">
                  <c:v>0.34775249295745803</c:v>
                </c:pt>
                <c:pt idx="1">
                  <c:v>0.29366058343692103</c:v>
                </c:pt>
                <c:pt idx="2">
                  <c:v>0.24043712873055698</c:v>
                </c:pt>
                <c:pt idx="3">
                  <c:v>0.19155533127508001</c:v>
                </c:pt>
                <c:pt idx="4">
                  <c:v>0.16141079497150801</c:v>
                </c:pt>
                <c:pt idx="5">
                  <c:v>0.13060124905516601</c:v>
                </c:pt>
                <c:pt idx="6">
                  <c:v>0.10563843839239599</c:v>
                </c:pt>
                <c:pt idx="7">
                  <c:v>8.9297923510531896E-2</c:v>
                </c:pt>
                <c:pt idx="8">
                  <c:v>7.3822490754049397E-2</c:v>
                </c:pt>
                <c:pt idx="9">
                  <c:v>6.2560520447954196E-2</c:v>
                </c:pt>
                <c:pt idx="10">
                  <c:v>5.15438865355069E-2</c:v>
                </c:pt>
                <c:pt idx="11">
                  <c:v>4.2858035170142403E-2</c:v>
                </c:pt>
                <c:pt idx="12">
                  <c:v>3.7498578632656702E-2</c:v>
                </c:pt>
              </c:numCache>
            </c:numRef>
          </c:val>
          <c:extLst>
            <c:ext xmlns:c16="http://schemas.microsoft.com/office/drawing/2014/chart" uri="{C3380CC4-5D6E-409C-BE32-E72D297353CC}">
              <c16:uniqueId val="{00000009-B248-4FB1-87E1-47F3FFD76FD0}"/>
            </c:ext>
          </c:extLst>
        </c:ser>
        <c:ser>
          <c:idx val="11"/>
          <c:order val="11"/>
          <c:tx>
            <c:strRef>
              <c:f>'Visuals Input'!$Q$33</c:f>
              <c:strCache>
                <c:ptCount val="1"/>
                <c:pt idx="0">
                  <c:v>Metal Halide</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Input'!$R$33:$AD$33</c:f>
              <c:numCache>
                <c:formatCode>General</c:formatCode>
                <c:ptCount val="13"/>
                <c:pt idx="0">
                  <c:v>3.5414824317688098</c:v>
                </c:pt>
                <c:pt idx="1">
                  <c:v>3.87455535945911</c:v>
                </c:pt>
                <c:pt idx="2">
                  <c:v>4.1935396725286402</c:v>
                </c:pt>
                <c:pt idx="3">
                  <c:v>4.3148639210532993</c:v>
                </c:pt>
                <c:pt idx="4">
                  <c:v>4.1114893822886902</c:v>
                </c:pt>
                <c:pt idx="5">
                  <c:v>3.8486794918659299</c:v>
                </c:pt>
                <c:pt idx="6">
                  <c:v>3.31791800096356</c:v>
                </c:pt>
                <c:pt idx="7">
                  <c:v>2.8031084630487699</c:v>
                </c:pt>
                <c:pt idx="8">
                  <c:v>2.3795689584273703</c:v>
                </c:pt>
                <c:pt idx="9">
                  <c:v>1.9779907341241401</c:v>
                </c:pt>
                <c:pt idx="10">
                  <c:v>1.70857608644048</c:v>
                </c:pt>
                <c:pt idx="11">
                  <c:v>1.5689597819210099</c:v>
                </c:pt>
                <c:pt idx="12">
                  <c:v>1.4869905504534602</c:v>
                </c:pt>
              </c:numCache>
            </c:numRef>
          </c:val>
          <c:extLst>
            <c:ext xmlns:c16="http://schemas.microsoft.com/office/drawing/2014/chart" uri="{C3380CC4-5D6E-409C-BE32-E72D297353CC}">
              <c16:uniqueId val="{0000000A-B248-4FB1-87E1-47F3FFD76FD0}"/>
            </c:ext>
          </c:extLst>
        </c:ser>
        <c:ser>
          <c:idx val="12"/>
          <c:order val="12"/>
          <c:tx>
            <c:strRef>
              <c:f>'Visuals Input'!$Q$34</c:f>
              <c:strCache>
                <c:ptCount val="1"/>
                <c:pt idx="0">
                  <c:v>Pin CFL</c:v>
                </c:pt>
              </c:strCache>
            </c:strRef>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Input'!$R$34:$AD$34</c:f>
              <c:numCache>
                <c:formatCode>General</c:formatCode>
                <c:ptCount val="13"/>
                <c:pt idx="0">
                  <c:v>6.0839103664069105</c:v>
                </c:pt>
                <c:pt idx="1">
                  <c:v>6.5704038767636099</c:v>
                </c:pt>
                <c:pt idx="2">
                  <c:v>7.0480461208129004</c:v>
                </c:pt>
                <c:pt idx="3">
                  <c:v>6.9978028508155399</c:v>
                </c:pt>
                <c:pt idx="4">
                  <c:v>6.8731336179323295</c:v>
                </c:pt>
                <c:pt idx="5">
                  <c:v>6.8423367449192298</c:v>
                </c:pt>
                <c:pt idx="6">
                  <c:v>5.8328138350377099</c:v>
                </c:pt>
                <c:pt idx="7">
                  <c:v>4.7684484223686194</c:v>
                </c:pt>
                <c:pt idx="8">
                  <c:v>3.7493909027620602</c:v>
                </c:pt>
                <c:pt idx="9">
                  <c:v>3.06038906300346</c:v>
                </c:pt>
                <c:pt idx="10">
                  <c:v>2.7368977318827099</c:v>
                </c:pt>
                <c:pt idx="11">
                  <c:v>2.5473833413998097</c:v>
                </c:pt>
                <c:pt idx="12">
                  <c:v>2.37195476926507</c:v>
                </c:pt>
              </c:numCache>
            </c:numRef>
          </c:val>
          <c:extLst>
            <c:ext xmlns:c16="http://schemas.microsoft.com/office/drawing/2014/chart" uri="{C3380CC4-5D6E-409C-BE32-E72D297353CC}">
              <c16:uniqueId val="{0000000B-B248-4FB1-87E1-47F3FFD76FD0}"/>
            </c:ext>
          </c:extLst>
        </c:ser>
        <c:ser>
          <c:idx val="13"/>
          <c:order val="13"/>
          <c:tx>
            <c:strRef>
              <c:f>'Visuals Input'!$Q$35</c:f>
              <c:strCache>
                <c:ptCount val="1"/>
                <c:pt idx="0">
                  <c:v>T12</c:v>
                </c:pt>
              </c:strCache>
            </c:strRef>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Input'!$R$35:$AD$35</c:f>
              <c:numCache>
                <c:formatCode>General</c:formatCode>
                <c:ptCount val="13"/>
                <c:pt idx="0">
                  <c:v>18.735805572229999</c:v>
                </c:pt>
                <c:pt idx="1">
                  <c:v>16.921876176861499</c:v>
                </c:pt>
                <c:pt idx="2">
                  <c:v>15.0327310820085</c:v>
                </c:pt>
                <c:pt idx="3">
                  <c:v>12.978144730238899</c:v>
                </c:pt>
                <c:pt idx="4">
                  <c:v>11.466514121754001</c:v>
                </c:pt>
                <c:pt idx="5">
                  <c:v>10.3436420853897</c:v>
                </c:pt>
                <c:pt idx="6">
                  <c:v>8.4230436574562297</c:v>
                </c:pt>
                <c:pt idx="7">
                  <c:v>6.8553036234536195</c:v>
                </c:pt>
                <c:pt idx="8">
                  <c:v>5.5652115107449198</c:v>
                </c:pt>
                <c:pt idx="9">
                  <c:v>4.4264878825492806</c:v>
                </c:pt>
                <c:pt idx="10">
                  <c:v>3.4350862711558001</c:v>
                </c:pt>
                <c:pt idx="11">
                  <c:v>2.6575944304121202</c:v>
                </c:pt>
                <c:pt idx="12">
                  <c:v>2.1518042989285298</c:v>
                </c:pt>
              </c:numCache>
            </c:numRef>
          </c:val>
          <c:extLst>
            <c:ext xmlns:c16="http://schemas.microsoft.com/office/drawing/2014/chart" uri="{C3380CC4-5D6E-409C-BE32-E72D297353CC}">
              <c16:uniqueId val="{0000000C-B248-4FB1-87E1-47F3FFD76FD0}"/>
            </c:ext>
          </c:extLst>
        </c:ser>
        <c:ser>
          <c:idx val="14"/>
          <c:order val="14"/>
          <c:tx>
            <c:strRef>
              <c:f>'Visuals Input'!$Q$36</c:f>
              <c:strCache>
                <c:ptCount val="1"/>
                <c:pt idx="0">
                  <c:v>T5HO</c:v>
                </c:pt>
              </c:strCache>
            </c:strRef>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Input'!$R$36:$AD$36</c:f>
              <c:numCache>
                <c:formatCode>General</c:formatCode>
                <c:ptCount val="13"/>
                <c:pt idx="0">
                  <c:v>1.818409027068</c:v>
                </c:pt>
                <c:pt idx="1">
                  <c:v>2.3615076337915899</c:v>
                </c:pt>
                <c:pt idx="2">
                  <c:v>3.1642833667666799</c:v>
                </c:pt>
                <c:pt idx="3">
                  <c:v>3.9802359707266999</c:v>
                </c:pt>
                <c:pt idx="4">
                  <c:v>4.6814437646309903</c:v>
                </c:pt>
                <c:pt idx="5">
                  <c:v>5.2173757709950603</c:v>
                </c:pt>
                <c:pt idx="6">
                  <c:v>4.4830455658433399</c:v>
                </c:pt>
                <c:pt idx="7">
                  <c:v>3.8685805749195898</c:v>
                </c:pt>
                <c:pt idx="8">
                  <c:v>3.2875625508817299</c:v>
                </c:pt>
                <c:pt idx="9">
                  <c:v>2.7463775444795697</c:v>
                </c:pt>
                <c:pt idx="10">
                  <c:v>2.2325115476090898</c:v>
                </c:pt>
                <c:pt idx="11">
                  <c:v>1.7712747710888399</c:v>
                </c:pt>
                <c:pt idx="12">
                  <c:v>1.3959129132147201</c:v>
                </c:pt>
              </c:numCache>
            </c:numRef>
          </c:val>
          <c:extLst>
            <c:ext xmlns:c16="http://schemas.microsoft.com/office/drawing/2014/chart" uri="{C3380CC4-5D6E-409C-BE32-E72D297353CC}">
              <c16:uniqueId val="{0000000D-B248-4FB1-87E1-47F3FFD76FD0}"/>
            </c:ext>
          </c:extLst>
        </c:ser>
        <c:ser>
          <c:idx val="15"/>
          <c:order val="15"/>
          <c:tx>
            <c:strRef>
              <c:f>'Visuals Input'!$Q$37</c:f>
              <c:strCache>
                <c:ptCount val="1"/>
                <c:pt idx="0">
                  <c:v>T5SO</c:v>
                </c:pt>
              </c:strCache>
            </c:strRef>
          </c:tx>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Input'!$R$37:$AD$37</c:f>
              <c:numCache>
                <c:formatCode>General</c:formatCode>
                <c:ptCount val="13"/>
                <c:pt idx="0">
                  <c:v>3.2009896144105601</c:v>
                </c:pt>
                <c:pt idx="1">
                  <c:v>3.0116890938696201</c:v>
                </c:pt>
                <c:pt idx="2">
                  <c:v>2.9333612287839199</c:v>
                </c:pt>
                <c:pt idx="3">
                  <c:v>2.8106533094802901</c:v>
                </c:pt>
                <c:pt idx="4">
                  <c:v>2.7459198939577401</c:v>
                </c:pt>
                <c:pt idx="5">
                  <c:v>2.6667845670004597</c:v>
                </c:pt>
                <c:pt idx="6">
                  <c:v>2.2162674197521799</c:v>
                </c:pt>
                <c:pt idx="7">
                  <c:v>1.8185967357884001</c:v>
                </c:pt>
                <c:pt idx="8">
                  <c:v>1.4799197392358601</c:v>
                </c:pt>
                <c:pt idx="9">
                  <c:v>1.19529284109515</c:v>
                </c:pt>
                <c:pt idx="10">
                  <c:v>0.99449899030958</c:v>
                </c:pt>
                <c:pt idx="11">
                  <c:v>0.79575808234613199</c:v>
                </c:pt>
                <c:pt idx="12">
                  <c:v>0.63543099429337702</c:v>
                </c:pt>
              </c:numCache>
            </c:numRef>
          </c:val>
          <c:extLst>
            <c:ext xmlns:c16="http://schemas.microsoft.com/office/drawing/2014/chart" uri="{C3380CC4-5D6E-409C-BE32-E72D297353CC}">
              <c16:uniqueId val="{0000000E-B248-4FB1-87E1-47F3FFD76FD0}"/>
            </c:ext>
          </c:extLst>
        </c:ser>
        <c:ser>
          <c:idx val="16"/>
          <c:order val="16"/>
          <c:tx>
            <c:strRef>
              <c:f>'Visuals Input'!$Q$38</c:f>
              <c:strCache>
                <c:ptCount val="1"/>
                <c:pt idx="0">
                  <c:v>TLED</c:v>
                </c:pt>
              </c:strCache>
            </c:strRef>
          </c:tx>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'Visuals Input'!$R$22:$AD$22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'Visuals Input'!$R$38:$AD$38</c:f>
              <c:numCache>
                <c:formatCode>General</c:formatCode>
                <c:ptCount val="13"/>
                <c:pt idx="0">
                  <c:v>0</c:v>
                </c:pt>
                <c:pt idx="1">
                  <c:v>0</c:v>
                </c:pt>
                <c:pt idx="2">
                  <c:v>0</c:v>
                </c:pt>
                <c:pt idx="3">
                  <c:v>1.0700192506715701E-3</c:v>
                </c:pt>
                <c:pt idx="4">
                  <c:v>4.1509516135479305E-2</c:v>
                </c:pt>
                <c:pt idx="5">
                  <c:v>0.34758422776968495</c:v>
                </c:pt>
                <c:pt idx="6">
                  <c:v>1.35829771616814</c:v>
                </c:pt>
                <c:pt idx="7">
                  <c:v>4.9941888213838306</c:v>
                </c:pt>
                <c:pt idx="8">
                  <c:v>9.3171278573966099</c:v>
                </c:pt>
                <c:pt idx="9">
                  <c:v>14.551888433972099</c:v>
                </c:pt>
                <c:pt idx="10">
                  <c:v>19.082826303881298</c:v>
                </c:pt>
                <c:pt idx="11">
                  <c:v>23.7150412527686</c:v>
                </c:pt>
                <c:pt idx="12">
                  <c:v>27.307008439991197</c:v>
                </c:pt>
              </c:numCache>
            </c:numRef>
          </c:val>
          <c:extLst>
            <c:ext xmlns:c16="http://schemas.microsoft.com/office/drawing/2014/chart" uri="{C3380CC4-5D6E-409C-BE32-E72D297353CC}">
              <c16:uniqueId val="{0000000F-B248-4FB1-87E1-47F3FFD76FD0}"/>
            </c:ext>
          </c:extLst>
        </c:ser>
        <c:dLbls>
          <c:showLegendKey val="0"/>
          <c:showVal val="0"/>
          <c:showCatName val="0"/>
          <c:showSerName val="0"/>
          <c:showPercent val="0"/>
          <c:showBubbleSize val="0"/>
        </c:dLbls>
        <c:axId val="723726832"/>
        <c:axId val="723715184"/>
        <c:extLst>
          <c:ext xmlns:c15="http://schemas.microsoft.com/office/drawing/2012/chart" uri="{02D57815-91ED-43cb-92C2-25804820EDAC}">
            <c15:filteredAreaSeries>
              <c15:ser>
                <c:idx val="0"/>
                <c:order val="0"/>
                <c:tx>
                  <c:strRef>
                    <c:extLst>
                      <c:ext uri="{02D57815-91ED-43cb-92C2-25804820EDAC}">
                        <c15:formulaRef>
                          <c15:sqref>'Visuals Input'!$Q$22</c15:sqref>
                        </c15:formulaRef>
                      </c:ext>
                    </c:extLst>
                    <c:strCache>
                      <c:ptCount val="1"/>
                      <c:pt idx="0">
                        <c:v>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extLst>
                      <c:ext uri="{02D57815-91ED-43cb-92C2-25804820EDAC}">
                        <c15:formulaRef>
                          <c15:sqref>'Visuals Input'!$R$22:$AD$22</c15:sqref>
                        </c15:formulaRef>
                      </c:ext>
                    </c:extLst>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extLst>
                      <c:ext uri="{02D57815-91ED-43cb-92C2-25804820EDAC}">
                        <c15:formulaRef>
                          <c15:sqref>'Visuals Input'!$R$22:$AD$22</c15:sqref>
                        </c15:formulaRef>
                      </c:ext>
                    </c:extLst>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val>
                <c:extLst>
                  <c:ext xmlns:c16="http://schemas.microsoft.com/office/drawing/2014/chart" uri="{C3380CC4-5D6E-409C-BE32-E72D297353CC}">
                    <c16:uniqueId val="{00000010-B248-4FB1-87E1-47F3FFD76FD0}"/>
                  </c:ext>
                </c:extLst>
              </c15:ser>
            </c15:filteredAreaSeries>
          </c:ext>
        </c:extLst>
      </c:areaChart>
      <c:dateAx>
        <c:axId val="723726832"/>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23715184"/>
        <c:crosses val="autoZero"/>
        <c:auto val="0"/>
        <c:lblOffset val="100"/>
        <c:baseTimeUnit val="days"/>
      </c:dateAx>
      <c:valAx>
        <c:axId val="723715184"/>
        <c:scaling>
          <c:orientation val="minMax"/>
          <c:max val="12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23726832"/>
        <c:crosses val="autoZero"/>
        <c:crossBetween val="midCat"/>
      </c:valAx>
      <c:spPr>
        <a:noFill/>
        <a:ln>
          <a:noFill/>
        </a:ln>
        <a:effectLst/>
      </c:spPr>
    </c:plotArea>
    <c:legend>
      <c:legendPos val="b"/>
      <c:layout>
        <c:manualLayout>
          <c:xMode val="edge"/>
          <c:yMode val="edge"/>
          <c:x val="8.4192952602526794E-2"/>
          <c:y val="0.79767564994054074"/>
          <c:w val="0.88228462422810294"/>
          <c:h val="0.188767242612443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Total Consumption - Baseline &amp; Actual</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1"/>
          <c:tx>
            <c:strRef>
              <c:f>'[1]Visuals Input'!$B$12</c:f>
              <c:strCache>
                <c:ptCount val="1"/>
                <c:pt idx="0">
                  <c:v>Actual</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f>'[1]Visuals Input'!$C$11:$O$11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'[1]Visuals Input'!$C$12:$O$12</c:f>
              <c:numCache>
                <c:formatCode>General</c:formatCode>
                <c:ptCount val="13"/>
                <c:pt idx="0">
                  <c:v>2016.79220243084</c:v>
                </c:pt>
                <c:pt idx="1">
                  <c:v>2034.2278114155799</c:v>
                </c:pt>
                <c:pt idx="2">
                  <c:v>2041.0344816022</c:v>
                </c:pt>
                <c:pt idx="3">
                  <c:v>2013.67319367138</c:v>
                </c:pt>
                <c:pt idx="4">
                  <c:v>1977.06764588189</c:v>
                </c:pt>
                <c:pt idx="5">
                  <c:v>1952.4757935745999</c:v>
                </c:pt>
                <c:pt idx="6">
                  <c:v>1896.4159896901201</c:v>
                </c:pt>
                <c:pt idx="7">
                  <c:v>1849.8336001285099</c:v>
                </c:pt>
                <c:pt idx="8">
                  <c:v>1808.7878744571999</c:v>
                </c:pt>
                <c:pt idx="9">
                  <c:v>1711.9997596634801</c:v>
                </c:pt>
                <c:pt idx="10">
                  <c:v>1632.51611040436</c:v>
                </c:pt>
                <c:pt idx="11">
                  <c:v>1583.68867716399</c:v>
                </c:pt>
                <c:pt idx="12">
                  <c:v>1536.8903672167401</c:v>
                </c:pt>
              </c:numCache>
            </c:numRef>
          </c:val>
          <c:smooth val="0"/>
          <c:extLst>
            <c:ext xmlns:c16="http://schemas.microsoft.com/office/drawing/2014/chart" uri="{C3380CC4-5D6E-409C-BE32-E72D297353CC}">
              <c16:uniqueId val="{00000000-990E-4C4D-87C7-63CF311F844A}"/>
            </c:ext>
          </c:extLst>
        </c:ser>
        <c:ser>
          <c:idx val="2"/>
          <c:order val="2"/>
          <c:tx>
            <c:strRef>
              <c:f>'[1]Visuals Input'!$B$13</c:f>
              <c:strCache>
                <c:ptCount val="1"/>
                <c:pt idx="0">
                  <c:v>Frozen Baseline</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'[1]Visuals Input'!$C$11:$O$11</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'[1]Visuals Input'!$C$13:$O$13</c:f>
              <c:numCache>
                <c:formatCode>General</c:formatCode>
                <c:ptCount val="13"/>
                <c:pt idx="0">
                  <c:v>2016.79220243084</c:v>
                </c:pt>
                <c:pt idx="1">
                  <c:v>2034.2278114155799</c:v>
                </c:pt>
                <c:pt idx="2">
                  <c:v>2041.0344816022</c:v>
                </c:pt>
                <c:pt idx="3">
                  <c:v>2013.67319367138</c:v>
                </c:pt>
                <c:pt idx="4">
                  <c:v>1977.06764588189</c:v>
                </c:pt>
                <c:pt idx="5">
                  <c:v>1952.4757935745999</c:v>
                </c:pt>
                <c:pt idx="6">
                  <c:v>1896.4159896901201</c:v>
                </c:pt>
                <c:pt idx="7">
                  <c:v>1883.05006305243</c:v>
                </c:pt>
                <c:pt idx="8">
                  <c:v>1881.07819187266</c:v>
                </c:pt>
                <c:pt idx="9">
                  <c:v>1862.6833999272401</c:v>
                </c:pt>
                <c:pt idx="10">
                  <c:v>1858.79423636409</c:v>
                </c:pt>
                <c:pt idx="11">
                  <c:v>1872.87340002462</c:v>
                </c:pt>
                <c:pt idx="12">
                  <c:v>1877.6329638274699</c:v>
                </c:pt>
              </c:numCache>
            </c:numRef>
          </c:val>
          <c:smooth val="0"/>
          <c:extLst>
            <c:ext xmlns:c16="http://schemas.microsoft.com/office/drawing/2014/chart" uri="{C3380CC4-5D6E-409C-BE32-E72D297353CC}">
              <c16:uniqueId val="{00000001-990E-4C4D-87C7-63CF311F844A}"/>
            </c:ext>
          </c:extLst>
        </c:ser>
        <c:dLbls>
          <c:showLegendKey val="0"/>
          <c:showVal val="0"/>
          <c:showCatName val="0"/>
          <c:showSerName val="0"/>
          <c:showPercent val="0"/>
          <c:showBubbleSize val="0"/>
        </c:dLbls>
        <c:smooth val="0"/>
        <c:axId val="488807040"/>
        <c:axId val="488807456"/>
        <c:extLst>
          <c:ext xmlns:c15="http://schemas.microsoft.com/office/drawing/2012/chart" uri="{02D57815-91ED-43cb-92C2-25804820EDAC}">
            <c15:filteredLineSeries>
              <c15:ser>
                <c:idx val="0"/>
                <c:order val="0"/>
                <c:tx>
                  <c:strRef>
                    <c:extLst>
                      <c:ext uri="{02D57815-91ED-43cb-92C2-25804820EDAC}">
                        <c15:formulaRef>
                          <c15:sqref>'[1]Visuals Input'!$B$11</c15:sqref>
                        </c15:formulaRef>
                      </c:ext>
                    </c:extLst>
                    <c:strCache>
                      <c:ptCount val="1"/>
                      <c:pt idx="0">
                        <c:v> </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numRef>
                    <c:extLst>
                      <c:ext uri="{02D57815-91ED-43cb-92C2-25804820EDAC}">
                        <c15:formulaRef>
                          <c15:sqref>'[1]Visuals Input'!$C$11:$O$11</c15:sqref>
                        </c15:formulaRef>
                      </c:ext>
                    </c:extLst>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extLst>
                      <c:ext uri="{02D57815-91ED-43cb-92C2-25804820EDAC}">
                        <c15:formulaRef>
                          <c15:sqref>'[1]Visuals Input'!$C$11:$O$11</c15:sqref>
                        </c15:formulaRef>
                      </c:ext>
                    </c:extLst>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val>
                <c:smooth val="0"/>
                <c:extLst>
                  <c:ext xmlns:c16="http://schemas.microsoft.com/office/drawing/2014/chart" uri="{C3380CC4-5D6E-409C-BE32-E72D297353CC}">
                    <c16:uniqueId val="{00000002-990E-4C4D-87C7-63CF311F844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'[1]Visuals Input'!$B$14</c15:sqref>
                        </c15:formulaRef>
                      </c:ext>
                    </c:extLst>
                    <c:strCache>
                      <c:ptCount val="1"/>
                      <c:pt idx="0">
                        <c:v>All Years Total Market Savings</c:v>
                      </c:pt>
                    </c:strCache>
                  </c:strRef>
                </c:tx>
                <c:spPr>
                  <a:ln w="34925" cap="rnd">
                    <a:solidFill>
                      <a:schemeClr val="accent6">
                        <a:lumMod val="60000"/>
                      </a:schemeClr>
                    </a:solidFill>
                    <a:round/>
                  </a:ln>
                  <a:effectLst>
                    <a:outerShdw blurRad="57150" dist="19050" dir="5400000" algn="ctr" rotWithShape="0">
                      <a:srgbClr val="000000">
                        <a:alpha val="63000"/>
                      </a:srgbClr>
                    </a:outerShdw>
                  </a:effectLst>
                </c:spPr>
                <c:marker>
                  <c:symbol val="none"/>
                </c:marker>
                <c:cat>
                  <c:numRef>
                    <c:extLst xmlns:c15="http://schemas.microsoft.com/office/drawing/2012/chart">
                      <c:ext xmlns:c15="http://schemas.microsoft.com/office/drawing/2012/chart" uri="{02D57815-91ED-43cb-92C2-25804820EDAC}">
                        <c15:formulaRef>
                          <c15:sqref>'[1]Visuals Input'!$C$11:$O$11</c15:sqref>
                        </c15:formulaRef>
                      </c:ext>
                    </c:extLst>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extLst xmlns:c15="http://schemas.microsoft.com/office/drawing/2012/chart">
                      <c:ext xmlns:c15="http://schemas.microsoft.com/office/drawing/2012/chart" uri="{02D57815-91ED-43cb-92C2-25804820EDAC}">
                        <c15:formulaRef>
                          <c15:sqref>'[1]Visuals Input'!$C$14:$O$14</c15:sqref>
                        </c15:formulaRef>
                      </c:ext>
                    </c:extLst>
                    <c:numCache>
                      <c:formatCode>General</c:formatCode>
                      <c:ptCount val="13"/>
                      <c:pt idx="0">
                        <c:v>0</c:v>
                      </c:pt>
                      <c:pt idx="1">
                        <c:v>0</c:v>
                      </c:pt>
                      <c:pt idx="2">
                        <c:v>0</c:v>
                      </c:pt>
                      <c:pt idx="3">
                        <c:v>0</c:v>
                      </c:pt>
                      <c:pt idx="4">
                        <c:v>0</c:v>
                      </c:pt>
                      <c:pt idx="5">
                        <c:v>0</c:v>
                      </c:pt>
                      <c:pt idx="6">
                        <c:v>0</c:v>
                      </c:pt>
                      <c:pt idx="7">
                        <c:v>33.216462923920062</c:v>
                      </c:pt>
                      <c:pt idx="8">
                        <c:v>72.290317415460095</c:v>
                      </c:pt>
                      <c:pt idx="9">
                        <c:v>150.68364026376003</c:v>
                      </c:pt>
                      <c:pt idx="10">
                        <c:v>226.27812595973</c:v>
                      </c:pt>
                      <c:pt idx="11">
                        <c:v>289.18472286063002</c:v>
                      </c:pt>
                      <c:pt idx="12">
                        <c:v>340.74259661072983</c:v>
                      </c:pt>
                    </c:numCache>
                  </c:numRef>
                </c:val>
                <c:smooth val="0"/>
                <c:extLst xmlns:c15="http://schemas.microsoft.com/office/drawing/2012/chart">
                  <c:ext xmlns:c16="http://schemas.microsoft.com/office/drawing/2014/chart" uri="{C3380CC4-5D6E-409C-BE32-E72D297353CC}">
                    <c16:uniqueId val="{00000003-990E-4C4D-87C7-63CF311F844A}"/>
                  </c:ext>
                </c:extLst>
              </c15:ser>
            </c15:filteredLineSeries>
          </c:ext>
        </c:extLst>
      </c:lineChart>
      <c:catAx>
        <c:axId val="48880704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88807456"/>
        <c:crosses val="autoZero"/>
        <c:auto val="1"/>
        <c:lblAlgn val="ctr"/>
        <c:lblOffset val="100"/>
        <c:noMultiLvlLbl val="0"/>
      </c:catAx>
      <c:valAx>
        <c:axId val="488807456"/>
        <c:scaling>
          <c:orientation val="minMax"/>
          <c:min val="150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aMW</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88807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dirty="0" smtClean="0"/>
              <a:t>ASD Saturation on Industrial Fans</a:t>
            </a:r>
            <a:endParaRPr lang="en-US" sz="1800" dirty="0"/>
          </a:p>
        </c:rich>
      </c:tx>
      <c:layout/>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Market</c:v>
                </c:pt>
              </c:strCache>
            </c:strRef>
          </c:tx>
          <c:spPr>
            <a:ln w="57150" cap="rnd">
              <a:solidFill>
                <a:srgbClr val="FEC643"/>
              </a:solidFill>
              <a:round/>
            </a:ln>
            <a:effectLst>
              <a:outerShdw blurRad="57150" dist="19050" dir="5400000" algn="ctr" rotWithShape="0">
                <a:srgbClr val="000000">
                  <a:alpha val="63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893D-44AC-AF84-D3EB4071AA9D}"/>
                </c:ext>
              </c:extLst>
            </c:dLbl>
            <c:dLbl>
              <c:idx val="1"/>
              <c:delete val="1"/>
              <c:extLst>
                <c:ext xmlns:c15="http://schemas.microsoft.com/office/drawing/2012/chart" uri="{CE6537A1-D6FC-4f65-9D91-7224C49458BB}"/>
                <c:ext xmlns:c16="http://schemas.microsoft.com/office/drawing/2014/chart" uri="{C3380CC4-5D6E-409C-BE32-E72D297353CC}">
                  <c16:uniqueId val="{00000003-893D-44AC-AF84-D3EB4071AA9D}"/>
                </c:ext>
              </c:extLst>
            </c:dLbl>
            <c:dLbl>
              <c:idx val="3"/>
              <c:delete val="1"/>
              <c:extLst>
                <c:ext xmlns:c15="http://schemas.microsoft.com/office/drawing/2012/chart" uri="{CE6537A1-D6FC-4f65-9D91-7224C49458BB}"/>
                <c:ext xmlns:c16="http://schemas.microsoft.com/office/drawing/2014/chart" uri="{C3380CC4-5D6E-409C-BE32-E72D297353CC}">
                  <c16:uniqueId val="{00000004-893D-44AC-AF84-D3EB4071AA9D}"/>
                </c:ext>
              </c:extLst>
            </c:dLbl>
            <c:dLbl>
              <c:idx val="4"/>
              <c:delete val="1"/>
              <c:extLst>
                <c:ext xmlns:c15="http://schemas.microsoft.com/office/drawing/2012/chart" uri="{CE6537A1-D6FC-4f65-9D91-7224C49458BB}"/>
                <c:ext xmlns:c16="http://schemas.microsoft.com/office/drawing/2014/chart" uri="{C3380CC4-5D6E-409C-BE32-E72D297353CC}">
                  <c16:uniqueId val="{00000005-893D-44AC-AF84-D3EB4071AA9D}"/>
                </c:ext>
              </c:extLst>
            </c:dLbl>
            <c:dLbl>
              <c:idx val="5"/>
              <c:delete val="1"/>
              <c:extLst>
                <c:ext xmlns:c15="http://schemas.microsoft.com/office/drawing/2012/chart" uri="{CE6537A1-D6FC-4f65-9D91-7224C49458BB}"/>
                <c:ext xmlns:c16="http://schemas.microsoft.com/office/drawing/2014/chart" uri="{C3380CC4-5D6E-409C-BE32-E72D297353CC}">
                  <c16:uniqueId val="{00000006-893D-44AC-AF84-D3EB4071AA9D}"/>
                </c:ext>
              </c:extLst>
            </c:dLbl>
            <c:dLbl>
              <c:idx val="6"/>
              <c:delete val="1"/>
              <c:extLst>
                <c:ext xmlns:c15="http://schemas.microsoft.com/office/drawing/2012/chart" uri="{CE6537A1-D6FC-4f65-9D91-7224C49458BB}"/>
                <c:ext xmlns:c16="http://schemas.microsoft.com/office/drawing/2014/chart" uri="{C3380CC4-5D6E-409C-BE32-E72D297353CC}">
                  <c16:uniqueId val="{00000007-893D-44AC-AF84-D3EB4071AA9D}"/>
                </c:ext>
              </c:extLst>
            </c:dLbl>
            <c:dLbl>
              <c:idx val="7"/>
              <c:delete val="1"/>
              <c:extLst>
                <c:ext xmlns:c15="http://schemas.microsoft.com/office/drawing/2012/chart" uri="{CE6537A1-D6FC-4f65-9D91-7224C49458BB}"/>
                <c:ext xmlns:c16="http://schemas.microsoft.com/office/drawing/2014/chart" uri="{C3380CC4-5D6E-409C-BE32-E72D297353CC}">
                  <c16:uniqueId val="{00000008-893D-44AC-AF84-D3EB4071AA9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0%</c:formatCode>
                <c:ptCount val="9"/>
                <c:pt idx="0">
                  <c:v>0.19</c:v>
                </c:pt>
                <c:pt idx="1">
                  <c:v>0.21</c:v>
                </c:pt>
                <c:pt idx="2">
                  <c:v>0.23</c:v>
                </c:pt>
                <c:pt idx="3">
                  <c:v>0.25</c:v>
                </c:pt>
                <c:pt idx="4">
                  <c:v>0.26</c:v>
                </c:pt>
                <c:pt idx="5">
                  <c:v>0.27</c:v>
                </c:pt>
                <c:pt idx="6">
                  <c:v>0.28000000000000003</c:v>
                </c:pt>
                <c:pt idx="7">
                  <c:v>0.3</c:v>
                </c:pt>
                <c:pt idx="8">
                  <c:v>0.3</c:v>
                </c:pt>
              </c:numCache>
            </c:numRef>
          </c:val>
          <c:smooth val="0"/>
          <c:extLst>
            <c:ext xmlns:c16="http://schemas.microsoft.com/office/drawing/2014/chart" uri="{C3380CC4-5D6E-409C-BE32-E72D297353CC}">
              <c16:uniqueId val="{00000001-893D-44AC-AF84-D3EB4071AA9D}"/>
            </c:ext>
          </c:extLst>
        </c:ser>
        <c:dLbls>
          <c:dLblPos val="t"/>
          <c:showLegendKey val="0"/>
          <c:showVal val="1"/>
          <c:showCatName val="0"/>
          <c:showSerName val="0"/>
          <c:showPercent val="0"/>
          <c:showBubbleSize val="0"/>
        </c:dLbls>
        <c:smooth val="0"/>
        <c:axId val="1313522944"/>
        <c:axId val="1313515872"/>
      </c:lineChart>
      <c:catAx>
        <c:axId val="1313522944"/>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Year</a:t>
                </a:r>
              </a:p>
            </c:rich>
          </c:tx>
          <c:layout>
            <c:manualLayout>
              <c:xMode val="edge"/>
              <c:yMode val="edge"/>
              <c:x val="0.50484718722807298"/>
              <c:y val="0.89535848539290175"/>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13515872"/>
        <c:crosses val="autoZero"/>
        <c:auto val="1"/>
        <c:lblAlgn val="ctr"/>
        <c:lblOffset val="100"/>
        <c:noMultiLvlLbl val="0"/>
      </c:catAx>
      <c:valAx>
        <c:axId val="1313515872"/>
        <c:scaling>
          <c:orientation val="minMax"/>
          <c:max val="0.5"/>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smtClean="0"/>
                  <a:t>% </a:t>
                </a:r>
                <a:r>
                  <a:rPr lang="en-US" dirty="0"/>
                  <a:t>of </a:t>
                </a:r>
                <a:r>
                  <a:rPr lang="en-US" dirty="0" smtClean="0"/>
                  <a:t>Motors</a:t>
                </a:r>
                <a:endParaRPr lang="en-US" dirty="0"/>
              </a:p>
            </c:rich>
          </c:tx>
          <c:layout>
            <c:manualLayout>
              <c:xMode val="edge"/>
              <c:yMode val="edge"/>
              <c:x val="1.0206953984622284E-2"/>
              <c:y val="0.31501980562349835"/>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13522944"/>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dirty="0" smtClean="0"/>
              <a:t>ASD Saturation on Industrial Pumps</a:t>
            </a:r>
            <a:endParaRPr lang="en-US" sz="1800" dirty="0"/>
          </a:p>
        </c:rich>
      </c:tx>
      <c:layout/>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0"/>
          <c:tx>
            <c:strRef>
              <c:f>Sheet1!$C$1</c:f>
              <c:strCache>
                <c:ptCount val="1"/>
                <c:pt idx="0">
                  <c:v>Market</c:v>
                </c:pt>
              </c:strCache>
            </c:strRef>
          </c:tx>
          <c:spPr>
            <a:ln w="57150" cap="rnd">
              <a:solidFill>
                <a:schemeClr val="accent5"/>
              </a:solidFill>
              <a:round/>
            </a:ln>
            <a:effectLst>
              <a:outerShdw blurRad="57150" dist="19050" dir="5400000" algn="ctr" rotWithShape="0">
                <a:srgbClr val="000000">
                  <a:alpha val="63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8610-4D1F-B6B5-8D5A3017A8BD}"/>
                </c:ext>
              </c:extLst>
            </c:dLbl>
            <c:dLbl>
              <c:idx val="1"/>
              <c:delete val="1"/>
              <c:extLst>
                <c:ext xmlns:c15="http://schemas.microsoft.com/office/drawing/2012/chart" uri="{CE6537A1-D6FC-4f65-9D91-7224C49458BB}"/>
                <c:ext xmlns:c16="http://schemas.microsoft.com/office/drawing/2014/chart" uri="{C3380CC4-5D6E-409C-BE32-E72D297353CC}">
                  <c16:uniqueId val="{00000003-8610-4D1F-B6B5-8D5A3017A8BD}"/>
                </c:ext>
              </c:extLst>
            </c:dLbl>
            <c:dLbl>
              <c:idx val="3"/>
              <c:delete val="1"/>
              <c:extLst>
                <c:ext xmlns:c15="http://schemas.microsoft.com/office/drawing/2012/chart" uri="{CE6537A1-D6FC-4f65-9D91-7224C49458BB}"/>
                <c:ext xmlns:c16="http://schemas.microsoft.com/office/drawing/2014/chart" uri="{C3380CC4-5D6E-409C-BE32-E72D297353CC}">
                  <c16:uniqueId val="{00000004-8610-4D1F-B6B5-8D5A3017A8BD}"/>
                </c:ext>
              </c:extLst>
            </c:dLbl>
            <c:dLbl>
              <c:idx val="4"/>
              <c:delete val="1"/>
              <c:extLst>
                <c:ext xmlns:c15="http://schemas.microsoft.com/office/drawing/2012/chart" uri="{CE6537A1-D6FC-4f65-9D91-7224C49458BB}"/>
                <c:ext xmlns:c16="http://schemas.microsoft.com/office/drawing/2014/chart" uri="{C3380CC4-5D6E-409C-BE32-E72D297353CC}">
                  <c16:uniqueId val="{00000005-8610-4D1F-B6B5-8D5A3017A8BD}"/>
                </c:ext>
              </c:extLst>
            </c:dLbl>
            <c:dLbl>
              <c:idx val="5"/>
              <c:delete val="1"/>
              <c:extLst>
                <c:ext xmlns:c15="http://schemas.microsoft.com/office/drawing/2012/chart" uri="{CE6537A1-D6FC-4f65-9D91-7224C49458BB}"/>
                <c:ext xmlns:c16="http://schemas.microsoft.com/office/drawing/2014/chart" uri="{C3380CC4-5D6E-409C-BE32-E72D297353CC}">
                  <c16:uniqueId val="{00000006-8610-4D1F-B6B5-8D5A3017A8BD}"/>
                </c:ext>
              </c:extLst>
            </c:dLbl>
            <c:dLbl>
              <c:idx val="6"/>
              <c:delete val="1"/>
              <c:extLst>
                <c:ext xmlns:c15="http://schemas.microsoft.com/office/drawing/2012/chart" uri="{CE6537A1-D6FC-4f65-9D91-7224C49458BB}"/>
                <c:ext xmlns:c16="http://schemas.microsoft.com/office/drawing/2014/chart" uri="{C3380CC4-5D6E-409C-BE32-E72D297353CC}">
                  <c16:uniqueId val="{00000007-8610-4D1F-B6B5-8D5A3017A8BD}"/>
                </c:ext>
              </c:extLst>
            </c:dLbl>
            <c:dLbl>
              <c:idx val="7"/>
              <c:delete val="1"/>
              <c:extLst>
                <c:ext xmlns:c15="http://schemas.microsoft.com/office/drawing/2012/chart" uri="{CE6537A1-D6FC-4f65-9D91-7224C49458BB}"/>
                <c:ext xmlns:c16="http://schemas.microsoft.com/office/drawing/2014/chart" uri="{C3380CC4-5D6E-409C-BE32-E72D297353CC}">
                  <c16:uniqueId val="{00000008-8610-4D1F-B6B5-8D5A3017A8B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Sheet1!$C$2:$C$10</c:f>
              <c:numCache>
                <c:formatCode>0%</c:formatCode>
                <c:ptCount val="9"/>
                <c:pt idx="0">
                  <c:v>0.22</c:v>
                </c:pt>
                <c:pt idx="1">
                  <c:v>0.25</c:v>
                </c:pt>
                <c:pt idx="2">
                  <c:v>0.27</c:v>
                </c:pt>
                <c:pt idx="3">
                  <c:v>0.28999999999999998</c:v>
                </c:pt>
                <c:pt idx="4">
                  <c:v>0.32</c:v>
                </c:pt>
                <c:pt idx="5">
                  <c:v>0.33</c:v>
                </c:pt>
                <c:pt idx="6">
                  <c:v>0.36</c:v>
                </c:pt>
                <c:pt idx="7">
                  <c:v>0.38</c:v>
                </c:pt>
                <c:pt idx="8">
                  <c:v>0.39</c:v>
                </c:pt>
              </c:numCache>
            </c:numRef>
          </c:val>
          <c:smooth val="0"/>
          <c:extLst>
            <c:ext xmlns:c16="http://schemas.microsoft.com/office/drawing/2014/chart" uri="{C3380CC4-5D6E-409C-BE32-E72D297353CC}">
              <c16:uniqueId val="{00000001-8610-4D1F-B6B5-8D5A3017A8BD}"/>
            </c:ext>
          </c:extLst>
        </c:ser>
        <c:dLbls>
          <c:showLegendKey val="0"/>
          <c:showVal val="0"/>
          <c:showCatName val="0"/>
          <c:showSerName val="0"/>
          <c:showPercent val="0"/>
          <c:showBubbleSize val="0"/>
        </c:dLbls>
        <c:smooth val="0"/>
        <c:axId val="1313522944"/>
        <c:axId val="1313515872"/>
      </c:lineChart>
      <c:catAx>
        <c:axId val="1313522944"/>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Year</a:t>
                </a:r>
              </a:p>
            </c:rich>
          </c:tx>
          <c:layout>
            <c:manualLayout>
              <c:xMode val="edge"/>
              <c:yMode val="edge"/>
              <c:x val="0.50693902817129577"/>
              <c:y val="0.89540647285614183"/>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13515872"/>
        <c:crosses val="autoZero"/>
        <c:auto val="1"/>
        <c:lblAlgn val="ctr"/>
        <c:lblOffset val="100"/>
        <c:noMultiLvlLbl val="0"/>
      </c:catAx>
      <c:valAx>
        <c:axId val="1313515872"/>
        <c:scaling>
          <c:orientation val="minMax"/>
          <c:max val="0.5"/>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smtClean="0"/>
                  <a:t>% </a:t>
                </a:r>
                <a:r>
                  <a:rPr lang="en-US" dirty="0"/>
                  <a:t>of </a:t>
                </a:r>
                <a:r>
                  <a:rPr lang="en-US" dirty="0" smtClean="0"/>
                  <a:t>Motors</a:t>
                </a:r>
                <a:endParaRPr lang="en-US" dirty="0"/>
              </a:p>
            </c:rich>
          </c:tx>
          <c:layout>
            <c:manualLayout>
              <c:xMode val="edge"/>
              <c:yMode val="edge"/>
              <c:x val="1.7679251969616182E-2"/>
              <c:y val="0.3334677862931319"/>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13522944"/>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5D266-4289-427C-9954-5DE0E48449AB}"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F38D6-7968-44ED-A492-A522FC49B4B1}" type="slidenum">
              <a:rPr lang="en-US" smtClean="0"/>
              <a:t>‹#›</a:t>
            </a:fld>
            <a:endParaRPr lang="en-US"/>
          </a:p>
        </p:txBody>
      </p:sp>
    </p:spTree>
    <p:extLst>
      <p:ext uri="{BB962C8B-B14F-4D97-AF65-F5344CB8AC3E}">
        <p14:creationId xmlns:p14="http://schemas.microsoft.com/office/powerpoint/2010/main" val="39920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2</a:t>
            </a:fld>
            <a:endParaRPr lang="en-US"/>
          </a:p>
        </p:txBody>
      </p:sp>
    </p:spTree>
    <p:extLst>
      <p:ext uri="{BB962C8B-B14F-4D97-AF65-F5344CB8AC3E}">
        <p14:creationId xmlns:p14="http://schemas.microsoft.com/office/powerpoint/2010/main" val="324674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Focusing in on the largest market segments (MFR, Office, Lodging, School) also tends to yield our principal technologies of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Future modeling and data collection efforts can be both streamlined and yield improved precision if we’re able to narrow down what we’re trying to collect and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Office and MF was nearly 60% of commercial NC square footage.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Get 80% of VRF and DHP systems if we model 4 buildings types, vs trying to sample the whole building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D7F38D6-7968-44ED-A492-A522FC49B4B1}" type="slidenum">
              <a:rPr lang="en-US" smtClean="0"/>
              <a:t>11</a:t>
            </a:fld>
            <a:endParaRPr lang="en-US"/>
          </a:p>
        </p:txBody>
      </p:sp>
    </p:spTree>
    <p:extLst>
      <p:ext uri="{BB962C8B-B14F-4D97-AF65-F5344CB8AC3E}">
        <p14:creationId xmlns:p14="http://schemas.microsoft.com/office/powerpoint/2010/main" val="390206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JOAN</a:t>
            </a:r>
          </a:p>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12</a:t>
            </a:fld>
            <a:endParaRPr lang="en-US"/>
          </a:p>
        </p:txBody>
      </p:sp>
    </p:spTree>
    <p:extLst>
      <p:ext uri="{BB962C8B-B14F-4D97-AF65-F5344CB8AC3E}">
        <p14:creationId xmlns:p14="http://schemas.microsoft.com/office/powerpoint/2010/main" val="163689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a:t>
            </a:r>
          </a:p>
          <a:p>
            <a:endParaRPr lang="en-US" dirty="0" smtClean="0"/>
          </a:p>
          <a:p>
            <a:r>
              <a:rPr lang="en-US" sz="1200" kern="1200" dirty="0" smtClean="0">
                <a:solidFill>
                  <a:schemeClr val="tx1"/>
                </a:solidFill>
                <a:effectLst/>
                <a:latin typeface="+mn-lt"/>
                <a:ea typeface="+mn-ea"/>
                <a:cs typeface="+mn-cs"/>
              </a:rPr>
              <a:t>First, one</a:t>
            </a:r>
            <a:r>
              <a:rPr lang="en-US" sz="1200" kern="1200" baseline="0" dirty="0" smtClean="0">
                <a:solidFill>
                  <a:schemeClr val="tx1"/>
                </a:solidFill>
                <a:effectLst/>
                <a:latin typeface="+mn-lt"/>
                <a:ea typeface="+mn-ea"/>
                <a:cs typeface="+mn-cs"/>
              </a:rPr>
              <a:t> of the biggest shifts in residential HVAC is an increase in cooling. </a:t>
            </a:r>
          </a:p>
          <a:p>
            <a:r>
              <a:rPr lang="en-US" sz="1200" kern="1200" dirty="0" smtClean="0">
                <a:solidFill>
                  <a:schemeClr val="tx1"/>
                </a:solidFill>
                <a:effectLst/>
                <a:latin typeface="+mn-lt"/>
                <a:ea typeface="+mn-ea"/>
                <a:cs typeface="+mn-cs"/>
              </a:rPr>
              <a:t>We saw a rapid increase in CAC sales over the past 6 years, and we’re seeing that show up in the stock with significant increases in homes that have some form of cooling. </a:t>
            </a:r>
          </a:p>
          <a:p>
            <a:r>
              <a:rPr lang="en-US" sz="1200" kern="1200" dirty="0" smtClean="0">
                <a:solidFill>
                  <a:schemeClr val="tx1"/>
                </a:solidFill>
                <a:effectLst/>
                <a:latin typeface="+mn-lt"/>
                <a:ea typeface="+mn-ea"/>
                <a:cs typeface="+mn-cs"/>
              </a:rPr>
              <a:t>We’re seeing about 72% of homes in the region have cooling (which includes whole-home or zonal cooling).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That’s means 20% of homes added cooling sometime during the past</a:t>
            </a:r>
            <a:r>
              <a:rPr lang="en-US" sz="1200" kern="1200" baseline="0" dirty="0" smtClean="0">
                <a:solidFill>
                  <a:schemeClr val="tx1"/>
                </a:solidFill>
                <a:effectLst/>
                <a:latin typeface="+mn-lt"/>
                <a:ea typeface="+mn-ea"/>
                <a:cs typeface="+mn-cs"/>
              </a:rPr>
              <a:t> 6 years.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increase in CAC and ASHP sales also resulted in almost half of homes in the region (</a:t>
            </a:r>
            <a:r>
              <a:rPr lang="en-US" sz="1200" kern="1200" dirty="0" smtClean="0">
                <a:solidFill>
                  <a:schemeClr val="tx1"/>
                </a:solidFill>
                <a:effectLst/>
                <a:latin typeface="+mn-lt"/>
                <a:ea typeface="+mn-ea"/>
                <a:cs typeface="+mn-cs"/>
              </a:rPr>
              <a:t>46%) have whole-home cooling.</a:t>
            </a:r>
          </a:p>
          <a:p>
            <a:r>
              <a:rPr lang="en-US" sz="1200" kern="1200" dirty="0" smtClean="0">
                <a:solidFill>
                  <a:schemeClr val="tx1"/>
                </a:solidFill>
                <a:effectLst/>
                <a:latin typeface="+mn-lt"/>
                <a:ea typeface="+mn-ea"/>
                <a:cs typeface="+mn-cs"/>
              </a:rPr>
              <a:t>Several</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f our market research activities (sales data analysis, market actor interviews, AHR interviews) over the past few years confirm these trends and they all point to significant growth in cooling in the region. </a:t>
            </a:r>
            <a:endParaRPr lang="en-US" dirty="0" smtClean="0"/>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On the heating side, we’re seeing a decline in inefficient electric heating technologies such as electric forced air furnaces (“toasters” with a fan) and baseboards.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The share of homes that use these inefficient electric heating technologies for primary heat decreased by 26% or 11 percentage points, from 43% in 2015 to 32% in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That means that as these inefficient technologies break or retire, they are not necessarily getting replaced by the same technologies…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Some of them are being replaced with more efficient technologies such as heat pumps, for which we’re seeing a growth over the past few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In fact, </a:t>
            </a:r>
            <a:r>
              <a:rPr lang="en-US" sz="1200" dirty="0" smtClean="0">
                <a:solidFill>
                  <a:schemeClr val="bg1"/>
                </a:solidFill>
              </a:rPr>
              <a:t>heat pumps (ASHPs, DHPs, GSHP, PTHP) now provide primary heating to almost a third (27%) of Northwest homes</a:t>
            </a:r>
          </a:p>
          <a:p>
            <a:endParaRPr lang="en-US" dirty="0" smtClean="0"/>
          </a:p>
          <a:p>
            <a:r>
              <a:rPr lang="en-US" dirty="0" smtClean="0"/>
              <a:t>And one exciting new trend</a:t>
            </a:r>
            <a:r>
              <a:rPr lang="en-US" baseline="0" dirty="0" smtClean="0"/>
              <a:t> we’re seeing in heat pump sales is the emergence of variable speed heat pumps.</a:t>
            </a:r>
          </a:p>
          <a:p>
            <a:r>
              <a:rPr lang="en-US" sz="1200" b="0" i="0" u="none" strike="noStrike" kern="1200" baseline="0" dirty="0" smtClean="0">
                <a:solidFill>
                  <a:schemeClr val="tx1"/>
                </a:solidFill>
                <a:latin typeface="+mn-lt"/>
                <a:ea typeface="+mn-ea"/>
                <a:cs typeface="+mn-cs"/>
              </a:rPr>
              <a:t>These are also referred to as variable capacity heat pumps or inverter-driven heat pumps.</a:t>
            </a:r>
          </a:p>
          <a:p>
            <a:r>
              <a:rPr lang="en-US" sz="1200" b="0" i="0" u="none" strike="noStrike" kern="1200" baseline="0" dirty="0" smtClean="0">
                <a:solidFill>
                  <a:schemeClr val="tx1"/>
                </a:solidFill>
                <a:latin typeface="+mn-lt"/>
                <a:ea typeface="+mn-ea"/>
                <a:cs typeface="+mn-cs"/>
              </a:rPr>
              <a:t>They are centrally ducted air source heat pumps with a variable speed compressor. The inverter-driven compressor</a:t>
            </a:r>
          </a:p>
          <a:p>
            <a:r>
              <a:rPr lang="en-US" sz="1200" b="0" i="0" u="none" strike="noStrike" kern="1200" baseline="0" dirty="0" smtClean="0">
                <a:solidFill>
                  <a:schemeClr val="tx1"/>
                </a:solidFill>
                <a:latin typeface="+mn-lt"/>
                <a:ea typeface="+mn-ea"/>
                <a:cs typeface="+mn-cs"/>
              </a:rPr>
              <a:t>allows the heat pump to vary its capacity, typically making them more efficient than single- and two-stage</a:t>
            </a:r>
          </a:p>
          <a:p>
            <a:r>
              <a:rPr lang="en-US" sz="1200" b="0" i="0" u="none" strike="noStrike" kern="1200" baseline="0" dirty="0" smtClean="0">
                <a:solidFill>
                  <a:schemeClr val="tx1"/>
                </a:solidFill>
                <a:latin typeface="+mn-lt"/>
                <a:ea typeface="+mn-ea"/>
                <a:cs typeface="+mn-cs"/>
              </a:rPr>
              <a:t>ASHPs. </a:t>
            </a:r>
          </a:p>
          <a:p>
            <a:r>
              <a:rPr lang="en-US" sz="1200" b="0" i="0" u="none" strike="noStrike" kern="1200" baseline="0" dirty="0" smtClean="0">
                <a:solidFill>
                  <a:schemeClr val="tx1"/>
                </a:solidFill>
                <a:latin typeface="+mn-lt"/>
                <a:ea typeface="+mn-ea"/>
                <a:cs typeface="+mn-cs"/>
              </a:rPr>
              <a:t>Sales of VSHPs have increased over the past few years, from almost zero market share to making up nearly 15% of ducted heat pump sales in 2020.</a:t>
            </a:r>
          </a:p>
          <a:p>
            <a:r>
              <a:rPr lang="en-US" sz="1200" b="0" i="0" u="none" strike="noStrike" kern="1200" baseline="0" dirty="0" smtClean="0">
                <a:solidFill>
                  <a:schemeClr val="tx1"/>
                </a:solidFill>
                <a:latin typeface="+mn-lt"/>
                <a:ea typeface="+mn-ea"/>
                <a:cs typeface="+mn-cs"/>
              </a:rPr>
              <a:t>Even though VSHPs are still relatively low volume, market actors we’ve talked recently unanimously confirmed that sales of VCHPs are expected to continue to rise. </a:t>
            </a:r>
          </a:p>
          <a:p>
            <a:r>
              <a:rPr lang="en-US" sz="1200" b="0" i="0" u="none" strike="noStrike" kern="1200" baseline="0" dirty="0" smtClean="0">
                <a:solidFill>
                  <a:schemeClr val="tx1"/>
                </a:solidFill>
                <a:latin typeface="+mn-lt"/>
                <a:ea typeface="+mn-ea"/>
                <a:cs typeface="+mn-cs"/>
              </a:rPr>
              <a:t>There’s a lot of national and regional research and promotion of VSHPs… BPA engineering team is </a:t>
            </a:r>
            <a:r>
              <a:rPr lang="en-US" sz="1200" kern="1200" dirty="0" smtClean="0">
                <a:solidFill>
                  <a:schemeClr val="tx1"/>
                </a:solidFill>
                <a:effectLst/>
                <a:latin typeface="+mn-lt"/>
                <a:ea typeface="+mn-ea"/>
                <a:cs typeface="+mn-cs"/>
              </a:rPr>
              <a:t>currently conducting</a:t>
            </a:r>
            <a:r>
              <a:rPr lang="en-US" sz="1200" kern="1200" baseline="0" dirty="0" smtClean="0">
                <a:solidFill>
                  <a:schemeClr val="tx1"/>
                </a:solidFill>
                <a:effectLst/>
                <a:latin typeface="+mn-lt"/>
                <a:ea typeface="+mn-ea"/>
                <a:cs typeface="+mn-cs"/>
              </a:rPr>
              <a:t> a High Performance, High Capacity Heat Pump field study and collaborating with a number of utilities in BPA service territory to field test these high performance heat pumps. </a:t>
            </a:r>
          </a:p>
          <a:p>
            <a:r>
              <a:rPr lang="en-US" sz="1200" kern="1200" baseline="0" dirty="0" smtClean="0">
                <a:solidFill>
                  <a:schemeClr val="tx1"/>
                </a:solidFill>
                <a:effectLst/>
                <a:latin typeface="+mn-lt"/>
                <a:ea typeface="+mn-ea"/>
                <a:cs typeface="+mn-cs"/>
              </a:rPr>
              <a:t>NEEA also has a VSHP program that aims to promote VSHPs through improving federal test procedure and minimum efficiency standard.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7F38D6-7968-44ED-A492-A522FC49B4B1}" type="slidenum">
              <a:rPr lang="en-US" smtClean="0"/>
              <a:t>13</a:t>
            </a:fld>
            <a:endParaRPr lang="en-US"/>
          </a:p>
        </p:txBody>
      </p:sp>
    </p:spTree>
    <p:extLst>
      <p:ext uri="{BB962C8B-B14F-4D97-AF65-F5344CB8AC3E}">
        <p14:creationId xmlns:p14="http://schemas.microsoft.com/office/powerpoint/2010/main" val="162633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JOAN</a:t>
            </a:r>
          </a:p>
          <a:p>
            <a:endParaRPr lang="en-US" dirty="0" smtClean="0"/>
          </a:p>
          <a:p>
            <a:endParaRPr lang="en-US" dirty="0" smtClean="0"/>
          </a:p>
          <a:p>
            <a:r>
              <a:rPr lang="en-US" dirty="0" smtClean="0"/>
              <a:t>More insights to come from the res HVAC market model…</a:t>
            </a:r>
          </a:p>
          <a:p>
            <a:endParaRPr lang="en-US" dirty="0" smtClean="0"/>
          </a:p>
          <a:p>
            <a:r>
              <a:rPr lang="en-US" dirty="0" smtClean="0"/>
              <a:t>For now, we</a:t>
            </a:r>
            <a:r>
              <a:rPr lang="en-US" baseline="0" dirty="0" smtClean="0"/>
              <a:t> just published an executive summary that focuses on regional HVAC sales trends over 2016-2020. This summary gives you a great look at the efficiency mix of the sales of ASHPs, DHPs, CACs and gas furnaces and how the efficiency mix changed over time (slowly getting more efficient) from 2016 to 2020. This information comes from sales data that NEEA is collecting directly from HVAC suppliers in the region, and this is an ongoing annual effort that’s super important to help us understand and track this market over time. </a:t>
            </a:r>
          </a:p>
          <a:p>
            <a:endParaRPr lang="en-US" baseline="0" dirty="0" smtClean="0"/>
          </a:p>
          <a:p>
            <a:r>
              <a:rPr lang="en-US" baseline="0" dirty="0" smtClean="0"/>
              <a:t>In this executive summary, you’ll also see that for the first time ever, we were able to directly identify variable speed heat pumps in the sales data. Which means we now know and can continue to track how many ASHPs are variable speed. </a:t>
            </a:r>
          </a:p>
        </p:txBody>
      </p:sp>
      <p:sp>
        <p:nvSpPr>
          <p:cNvPr id="4" name="Slide Number Placeholder 3"/>
          <p:cNvSpPr>
            <a:spLocks noGrp="1"/>
          </p:cNvSpPr>
          <p:nvPr>
            <p:ph type="sldNum" sz="quarter" idx="10"/>
          </p:nvPr>
        </p:nvSpPr>
        <p:spPr/>
        <p:txBody>
          <a:bodyPr/>
          <a:lstStyle/>
          <a:p>
            <a:fld id="{DD7F38D6-7968-44ED-A492-A522FC49B4B1}" type="slidenum">
              <a:rPr lang="en-US" smtClean="0"/>
              <a:t>14</a:t>
            </a:fld>
            <a:endParaRPr lang="en-US"/>
          </a:p>
        </p:txBody>
      </p:sp>
    </p:spTree>
    <p:extLst>
      <p:ext uri="{BB962C8B-B14F-4D97-AF65-F5344CB8AC3E}">
        <p14:creationId xmlns:p14="http://schemas.microsoft.com/office/powerpoint/2010/main" val="10735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JOAN</a:t>
            </a:r>
          </a:p>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15</a:t>
            </a:fld>
            <a:endParaRPr lang="en-US"/>
          </a:p>
        </p:txBody>
      </p:sp>
    </p:spTree>
    <p:extLst>
      <p:ext uri="{BB962C8B-B14F-4D97-AF65-F5344CB8AC3E}">
        <p14:creationId xmlns:p14="http://schemas.microsoft.com/office/powerpoint/2010/main" val="2267932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t>
            </a:r>
            <a:r>
              <a:rPr lang="en-US" dirty="0"/>
              <a:t>the highest level, this is a story of a massive market adoption of a high-efficiency </a:t>
            </a:r>
            <a:r>
              <a:rPr lang="en-US" dirty="0" smtClean="0"/>
              <a:t>technology. </a:t>
            </a:r>
          </a:p>
          <a:p>
            <a:endParaRPr lang="en-US" dirty="0" smtClean="0"/>
          </a:p>
          <a:p>
            <a:r>
              <a:rPr lang="en-US" dirty="0" smtClean="0"/>
              <a:t>A </a:t>
            </a:r>
            <a:r>
              <a:rPr lang="en-US" dirty="0"/>
              <a:t>lot of hard work by a lot of people. </a:t>
            </a:r>
            <a:endParaRPr lang="en-US" dirty="0" smtClean="0"/>
          </a:p>
          <a:p>
            <a:r>
              <a:rPr lang="en-US" dirty="0" smtClean="0"/>
              <a:t>Tens of thousands of retrofit projects, most of which were incentivized by programs </a:t>
            </a:r>
          </a:p>
          <a:p>
            <a:r>
              <a:rPr lang="en-US" b="1" dirty="0" smtClean="0"/>
              <a:t>Programs (Utility and NEEA) Account for Over 75% of Market Savings</a:t>
            </a:r>
          </a:p>
          <a:p>
            <a:endParaRPr lang="en-US" dirty="0" smtClean="0"/>
          </a:p>
          <a:p>
            <a:r>
              <a:rPr lang="en-US" dirty="0" smtClean="0"/>
              <a:t>Millions of LED lamps and fixtures sold</a:t>
            </a: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16</a:t>
            </a:fld>
            <a:endParaRPr lang="en-US"/>
          </a:p>
        </p:txBody>
      </p:sp>
    </p:spTree>
    <p:extLst>
      <p:ext uri="{BB962C8B-B14F-4D97-AF65-F5344CB8AC3E}">
        <p14:creationId xmlns:p14="http://schemas.microsoft.com/office/powerpoint/2010/main" val="730255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bg1"/>
                </a:solidFill>
              </a:rPr>
              <a:t>The Story:</a:t>
            </a:r>
          </a:p>
          <a:p>
            <a:pPr algn="l"/>
            <a:r>
              <a:rPr lang="en-US" dirty="0" smtClean="0">
                <a:solidFill>
                  <a:schemeClr val="bg1"/>
                </a:solidFill>
              </a:rPr>
              <a:t>LED GROWTH</a:t>
            </a:r>
            <a:r>
              <a:rPr lang="en-US" baseline="0" dirty="0" smtClean="0">
                <a:solidFill>
                  <a:schemeClr val="bg1"/>
                </a:solidFill>
              </a:rPr>
              <a:t> </a:t>
            </a:r>
            <a:r>
              <a:rPr lang="en-US" dirty="0" smtClean="0">
                <a:solidFill>
                  <a:schemeClr val="bg1"/>
                </a:solidFill>
              </a:rPr>
              <a:t>causing energy consumption to fall</a:t>
            </a:r>
          </a:p>
          <a:p>
            <a:pPr algn="l"/>
            <a:endParaRPr lang="en-US" dirty="0" smtClean="0">
              <a:solidFill>
                <a:schemeClr val="bg1"/>
              </a:solidFill>
            </a:endParaRPr>
          </a:p>
          <a:p>
            <a:pPr algn="l"/>
            <a:r>
              <a:rPr lang="en-US" dirty="0" smtClean="0">
                <a:solidFill>
                  <a:schemeClr val="bg1"/>
                </a:solidFill>
              </a:rPr>
              <a:t>TLEDs</a:t>
            </a:r>
            <a:r>
              <a:rPr lang="en-US" baseline="0" dirty="0" smtClean="0">
                <a:solidFill>
                  <a:schemeClr val="bg1"/>
                </a:solidFill>
              </a:rPr>
              <a:t> - </a:t>
            </a:r>
            <a:r>
              <a:rPr lang="en-US" dirty="0" smtClean="0">
                <a:solidFill>
                  <a:schemeClr val="bg1"/>
                </a:solidFill>
              </a:rPr>
              <a:t>Meteoric growth</a:t>
            </a:r>
          </a:p>
          <a:p>
            <a:pPr algn="l"/>
            <a:r>
              <a:rPr lang="en-US" dirty="0" smtClean="0">
                <a:solidFill>
                  <a:schemeClr val="bg1"/>
                </a:solidFill>
              </a:rPr>
              <a:t>	722% growth between 2015 and 2021 in market size</a:t>
            </a:r>
          </a:p>
          <a:p>
            <a:pPr algn="l"/>
            <a:r>
              <a:rPr lang="en-US" dirty="0" smtClean="0">
                <a:solidFill>
                  <a:schemeClr val="bg1"/>
                </a:solidFill>
              </a:rPr>
              <a:t>	Replaces linear fluorescent lamps – the largest single non-res lighting technology</a:t>
            </a:r>
          </a:p>
          <a:p>
            <a:pPr algn="l"/>
            <a:r>
              <a:rPr lang="en-US" dirty="0" smtClean="0">
                <a:solidFill>
                  <a:schemeClr val="bg1"/>
                </a:solidFill>
              </a:rPr>
              <a:t>LED Luminaires – integrated LED fixtures</a:t>
            </a:r>
          </a:p>
          <a:p>
            <a:pPr algn="l"/>
            <a:r>
              <a:rPr lang="en-US" dirty="0" smtClean="0">
                <a:solidFill>
                  <a:schemeClr val="bg1"/>
                </a:solidFill>
              </a:rPr>
              <a:t>	Obviate the need for lamp &amp; ballast maintenance</a:t>
            </a:r>
          </a:p>
          <a:p>
            <a:pPr algn="l"/>
            <a:r>
              <a:rPr lang="en-US" dirty="0" smtClean="0">
                <a:solidFill>
                  <a:schemeClr val="bg1"/>
                </a:solidFill>
              </a:rPr>
              <a:t>	Exceedingly long lifetimes &amp; savings persistence</a:t>
            </a:r>
          </a:p>
          <a:p>
            <a:pPr algn="l"/>
            <a:r>
              <a:rPr lang="en-US" dirty="0" smtClean="0">
                <a:solidFill>
                  <a:schemeClr val="bg1"/>
                </a:solidFill>
              </a:rPr>
              <a:t>	High quality and diverse LED options have made LED adoption easier</a:t>
            </a:r>
          </a:p>
          <a:p>
            <a:pPr algn="l"/>
            <a:r>
              <a:rPr lang="en-US" dirty="0" smtClean="0">
                <a:solidFill>
                  <a:schemeClr val="bg1"/>
                </a:solidFill>
              </a:rPr>
              <a:t>LEDs got way cheaper between 2015 and 2021:</a:t>
            </a:r>
          </a:p>
          <a:p>
            <a:pPr algn="l"/>
            <a:r>
              <a:rPr lang="en-US" dirty="0" smtClean="0">
                <a:solidFill>
                  <a:schemeClr val="bg1"/>
                </a:solidFill>
              </a:rPr>
              <a:t>	TLEDs went from $43 to $12 (-72%)</a:t>
            </a:r>
          </a:p>
          <a:p>
            <a:pPr algn="l"/>
            <a:r>
              <a:rPr lang="en-US" dirty="0" smtClean="0">
                <a:solidFill>
                  <a:schemeClr val="bg1"/>
                </a:solidFill>
              </a:rPr>
              <a:t>	LED Luminaires went from $181 to $122 (-33%)</a:t>
            </a:r>
          </a:p>
          <a:p>
            <a:pPr algn="l"/>
            <a:r>
              <a:rPr lang="en-US" dirty="0" smtClean="0">
                <a:solidFill>
                  <a:schemeClr val="bg1"/>
                </a:solidFill>
              </a:rPr>
              <a:t>	LED Lamps went from $13 to $5 (-61%)</a:t>
            </a:r>
          </a:p>
          <a:p>
            <a:pPr algn="l"/>
            <a:r>
              <a:rPr lang="en-US" dirty="0" smtClean="0">
                <a:solidFill>
                  <a:schemeClr val="bg1"/>
                </a:solidFill>
              </a:rPr>
              <a:t>	Other lighting technology costs stayed relatively steady</a:t>
            </a:r>
          </a:p>
          <a:p>
            <a:pPr algn="l"/>
            <a:r>
              <a:rPr lang="en-US" dirty="0" smtClean="0">
                <a:solidFill>
                  <a:schemeClr val="bg1"/>
                </a:solidFill>
              </a:rPr>
              <a:t>	Long run average cost – economies of scale</a:t>
            </a: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17</a:t>
            </a:fld>
            <a:endParaRPr lang="en-US" dirty="0"/>
          </a:p>
        </p:txBody>
      </p:sp>
    </p:spTree>
    <p:extLst>
      <p:ext uri="{BB962C8B-B14F-4D97-AF65-F5344CB8AC3E}">
        <p14:creationId xmlns:p14="http://schemas.microsoft.com/office/powerpoint/2010/main" val="115268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JOAN</a:t>
            </a:r>
          </a:p>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18</a:t>
            </a:fld>
            <a:endParaRPr lang="en-US"/>
          </a:p>
        </p:txBody>
      </p:sp>
    </p:spTree>
    <p:extLst>
      <p:ext uri="{BB962C8B-B14F-4D97-AF65-F5344CB8AC3E}">
        <p14:creationId xmlns:p14="http://schemas.microsoft.com/office/powerpoint/2010/main" val="954301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JOAN</a:t>
            </a:r>
          </a:p>
          <a:p>
            <a:endParaRPr lang="en-US" dirty="0" smtClean="0"/>
          </a:p>
          <a:p>
            <a:r>
              <a:rPr lang="en-US" dirty="0" smtClean="0"/>
              <a:t>Image from NEEA April 19</a:t>
            </a:r>
            <a:r>
              <a:rPr lang="en-US" baseline="30000" dirty="0" smtClean="0"/>
              <a:t>th</a:t>
            </a:r>
            <a:r>
              <a:rPr lang="en-US" dirty="0" smtClean="0"/>
              <a:t> Product Council presentation (</a:t>
            </a:r>
            <a:r>
              <a:rPr lang="en-US" sz="1200" kern="1200" dirty="0" smtClean="0">
                <a:solidFill>
                  <a:schemeClr val="tx1"/>
                </a:solidFill>
                <a:effectLst/>
                <a:latin typeface="+mn-lt"/>
                <a:ea typeface="+mn-ea"/>
                <a:cs typeface="+mn-cs"/>
              </a:rPr>
              <a:t>Power Index: Simplified Savings for Variable Speed Drives</a:t>
            </a:r>
            <a:r>
              <a:rPr lang="en-US" dirty="0" smtClean="0"/>
              <a:t>) </a:t>
            </a:r>
          </a:p>
        </p:txBody>
      </p:sp>
      <p:sp>
        <p:nvSpPr>
          <p:cNvPr id="4" name="Slide Number Placeholder 3"/>
          <p:cNvSpPr>
            <a:spLocks noGrp="1"/>
          </p:cNvSpPr>
          <p:nvPr>
            <p:ph type="sldNum" sz="quarter" idx="10"/>
          </p:nvPr>
        </p:nvSpPr>
        <p:spPr/>
        <p:txBody>
          <a:bodyPr/>
          <a:lstStyle/>
          <a:p>
            <a:fld id="{DD7F38D6-7968-44ED-A492-A522FC49B4B1}" type="slidenum">
              <a:rPr lang="en-US" smtClean="0"/>
              <a:t>19</a:t>
            </a:fld>
            <a:endParaRPr lang="en-US"/>
          </a:p>
        </p:txBody>
      </p:sp>
    </p:spTree>
    <p:extLst>
      <p:ext uri="{BB962C8B-B14F-4D97-AF65-F5344CB8AC3E}">
        <p14:creationId xmlns:p14="http://schemas.microsoft.com/office/powerpoint/2010/main" val="488569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ASD saturation on fans (# of motors):</a:t>
            </a:r>
            <a:r>
              <a:rPr lang="en-US" baseline="0" dirty="0" smtClean="0"/>
              <a:t> 30% in 2021, 23% in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ASD saturation on pumps (# of motors):</a:t>
            </a:r>
            <a:r>
              <a:rPr lang="en-US" baseline="0" dirty="0" smtClean="0"/>
              <a:t> 39% in 2021, 27% in 2015</a:t>
            </a: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20</a:t>
            </a:fld>
            <a:endParaRPr lang="en-US" dirty="0"/>
          </a:p>
        </p:txBody>
      </p:sp>
    </p:spTree>
    <p:extLst>
      <p:ext uri="{BB962C8B-B14F-4D97-AF65-F5344CB8AC3E}">
        <p14:creationId xmlns:p14="http://schemas.microsoft.com/office/powerpoint/2010/main" val="338778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3</a:t>
            </a:fld>
            <a:endParaRPr lang="en-US"/>
          </a:p>
        </p:txBody>
      </p:sp>
    </p:spTree>
    <p:extLst>
      <p:ext uri="{BB962C8B-B14F-4D97-AF65-F5344CB8AC3E}">
        <p14:creationId xmlns:p14="http://schemas.microsoft.com/office/powerpoint/2010/main" val="4040592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21</a:t>
            </a:fld>
            <a:endParaRPr lang="en-US"/>
          </a:p>
        </p:txBody>
      </p:sp>
    </p:spTree>
    <p:extLst>
      <p:ext uri="{BB962C8B-B14F-4D97-AF65-F5344CB8AC3E}">
        <p14:creationId xmlns:p14="http://schemas.microsoft.com/office/powerpoint/2010/main" val="1933340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22</a:t>
            </a:fld>
            <a:endParaRPr lang="en-US"/>
          </a:p>
        </p:txBody>
      </p:sp>
    </p:spTree>
    <p:extLst>
      <p:ext uri="{BB962C8B-B14F-4D97-AF65-F5344CB8AC3E}">
        <p14:creationId xmlns:p14="http://schemas.microsoft.com/office/powerpoint/2010/main" val="3987324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p>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23</a:t>
            </a:fld>
            <a:endParaRPr lang="en-US"/>
          </a:p>
        </p:txBody>
      </p:sp>
    </p:spTree>
    <p:extLst>
      <p:ext uri="{BB962C8B-B14F-4D97-AF65-F5344CB8AC3E}">
        <p14:creationId xmlns:p14="http://schemas.microsoft.com/office/powerpoint/2010/main" val="2806215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24</a:t>
            </a:fld>
            <a:endParaRPr lang="en-US"/>
          </a:p>
        </p:txBody>
      </p:sp>
    </p:spTree>
    <p:extLst>
      <p:ext uri="{BB962C8B-B14F-4D97-AF65-F5344CB8AC3E}">
        <p14:creationId xmlns:p14="http://schemas.microsoft.com/office/powerpoint/2010/main" val="23067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4</a:t>
            </a:fld>
            <a:endParaRPr lang="en-US"/>
          </a:p>
        </p:txBody>
      </p:sp>
    </p:spTree>
    <p:extLst>
      <p:ext uri="{BB962C8B-B14F-4D97-AF65-F5344CB8AC3E}">
        <p14:creationId xmlns:p14="http://schemas.microsoft.com/office/powerpoint/2010/main" val="94568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JOAN</a:t>
            </a:r>
          </a:p>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5</a:t>
            </a:fld>
            <a:endParaRPr lang="en-US"/>
          </a:p>
        </p:txBody>
      </p:sp>
    </p:spTree>
    <p:extLst>
      <p:ext uri="{BB962C8B-B14F-4D97-AF65-F5344CB8AC3E}">
        <p14:creationId xmlns:p14="http://schemas.microsoft.com/office/powerpoint/2010/main" val="153841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6</a:t>
            </a:fld>
            <a:endParaRPr lang="en-US"/>
          </a:p>
        </p:txBody>
      </p:sp>
    </p:spTree>
    <p:extLst>
      <p:ext uri="{BB962C8B-B14F-4D97-AF65-F5344CB8AC3E}">
        <p14:creationId xmlns:p14="http://schemas.microsoft.com/office/powerpoint/2010/main" val="18962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streamline study we needed to categorize the technologies.</a:t>
            </a:r>
            <a:r>
              <a:rPr lang="en-US" baseline="0" dirty="0" smtClean="0"/>
              <a:t> With guidance from stakeholders and the HVAC expert panel we broke the technologies into “Principal” and “Ancillary” We considered a variety of factors including regional interest, magnitude of market change, weather or not it was included in the 7</a:t>
            </a:r>
            <a:r>
              <a:rPr lang="en-US" baseline="30000" dirty="0" smtClean="0"/>
              <a:t>th</a:t>
            </a:r>
            <a:r>
              <a:rPr lang="en-US" baseline="0" dirty="0" smtClean="0"/>
              <a:t> PP, etc.</a:t>
            </a:r>
          </a:p>
          <a:p>
            <a:r>
              <a:rPr lang="en-US" baseline="0" dirty="0" smtClean="0"/>
              <a:t> </a:t>
            </a:r>
            <a:endParaRPr lang="en-US" dirty="0" smtClean="0"/>
          </a:p>
          <a:p>
            <a:r>
              <a:rPr lang="en-US" dirty="0" smtClean="0"/>
              <a:t>For “principal technologies”. we collected detailed data, to develop UECs and to report market and Momentum savings. </a:t>
            </a:r>
          </a:p>
          <a:p>
            <a:endParaRPr lang="en-US" dirty="0" smtClean="0"/>
          </a:p>
          <a:p>
            <a:r>
              <a:rPr lang="en-US" dirty="0" smtClean="0"/>
              <a:t>Our focus ended up on VRF and DHP as principal technologies, and we added ducted cooling after collecting the system level data from the permit drawings. </a:t>
            </a:r>
          </a:p>
          <a:p>
            <a:r>
              <a:rPr lang="en-US" dirty="0" smtClean="0">
                <a:sym typeface="Wingdings" panose="05000000000000000000" pitchFamily="2" charset="2"/>
              </a:rPr>
              <a:t></a:t>
            </a:r>
            <a:r>
              <a:rPr lang="en-US" dirty="0" smtClean="0"/>
              <a:t>We waited on the ducted cooling decision partially because we weren’t able to predict how much savings ducted cooling systems would represent, nor how many systems would be included in the sample.  This addition ended up doubling the number permits the team collected detailed “stage 2” HVAC data on.</a:t>
            </a:r>
          </a:p>
          <a:p>
            <a:endParaRPr lang="en-US" dirty="0" smtClean="0"/>
          </a:p>
          <a:p>
            <a:r>
              <a:rPr lang="en-US" dirty="0" smtClean="0"/>
              <a:t>We also decided that it did not make sense to collect air-to-air heat recovery systems as “principal technologies”, but that we should gather them when they were included on a project WITH a principal primary HVAC system.  So, for a VRF system that included a DOAS unit, we would collect the details of the DOAS unit.</a:t>
            </a:r>
          </a:p>
          <a:p>
            <a:endParaRPr lang="en-US" dirty="0" smtClean="0"/>
          </a:p>
          <a:p>
            <a:r>
              <a:rPr lang="en-US" dirty="0" smtClean="0"/>
              <a:t>WSHP and Chillers were identified as ancillary, partially because they were not included in the 7</a:t>
            </a:r>
            <a:r>
              <a:rPr lang="en-US" baseline="30000" dirty="0" smtClean="0"/>
              <a:t>th</a:t>
            </a:r>
            <a:r>
              <a:rPr lang="en-US" dirty="0" smtClean="0"/>
              <a:t> PP, and partially due to stakeholder concerns on the ability to accurately model energy savings from hydronic systems.</a:t>
            </a:r>
          </a:p>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7</a:t>
            </a:fld>
            <a:endParaRPr lang="en-US"/>
          </a:p>
        </p:txBody>
      </p:sp>
    </p:spTree>
    <p:extLst>
      <p:ext uri="{BB962C8B-B14F-4D97-AF65-F5344CB8AC3E}">
        <p14:creationId xmlns:p14="http://schemas.microsoft.com/office/powerpoint/2010/main" val="139120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rgbClr val="556270"/>
                </a:solidFill>
                <a:effectLst/>
                <a:latin typeface="Helvetica" panose="020B0604020202020204" pitchFamily="34" charset="0"/>
              </a:rPr>
              <a:t>		All Projects:	Sample Frame:</a:t>
            </a:r>
            <a:br>
              <a:rPr lang="en-US" sz="1200" b="1" i="0" u="none" strike="noStrike" kern="1200" dirty="0" smtClean="0">
                <a:solidFill>
                  <a:srgbClr val="556270"/>
                </a:solidFill>
                <a:effectLst/>
                <a:latin typeface="Helvetica" panose="020B0604020202020204" pitchFamily="34" charset="0"/>
              </a:rPr>
            </a:br>
            <a:r>
              <a:rPr lang="en-US" sz="1200" b="1" i="0" u="none" strike="noStrike" kern="1200" dirty="0" smtClean="0">
                <a:solidFill>
                  <a:srgbClr val="556270"/>
                </a:solidFill>
                <a:effectLst/>
                <a:latin typeface="Helvetica" panose="020B0604020202020204" pitchFamily="34" charset="0"/>
              </a:rPr>
              <a:t>Projects		26,473	6,810 	</a:t>
            </a:r>
            <a:br>
              <a:rPr lang="en-US" sz="1200" b="1" i="0" u="none" strike="noStrike" kern="1200" dirty="0" smtClean="0">
                <a:solidFill>
                  <a:srgbClr val="556270"/>
                </a:solidFill>
                <a:effectLst/>
                <a:latin typeface="Helvetica" panose="020B0604020202020204" pitchFamily="34" charset="0"/>
              </a:rPr>
            </a:br>
            <a:r>
              <a:rPr lang="en-US" sz="1200" b="1" i="0" u="none" strike="noStrike" kern="1200" dirty="0" smtClean="0">
                <a:solidFill>
                  <a:srgbClr val="556270"/>
                </a:solidFill>
                <a:effectLst/>
                <a:latin typeface="Helvetica" panose="020B0604020202020204" pitchFamily="34" charset="0"/>
              </a:rPr>
              <a:t>Billion of Improved Value</a:t>
            </a:r>
            <a:r>
              <a:rPr lang="en-US" sz="1200" b="0" i="0" u="none" strike="noStrike" kern="1200" dirty="0" smtClean="0">
                <a:solidFill>
                  <a:schemeClr val="tx1"/>
                </a:solidFill>
                <a:effectLst/>
                <a:latin typeface="Arial" panose="020B0604020202020204" pitchFamily="34" charset="0"/>
              </a:rPr>
              <a:t>	</a:t>
            </a:r>
            <a:r>
              <a:rPr lang="en-US" sz="1200" b="1" i="0" u="none" strike="noStrike" kern="1200" dirty="0" smtClean="0">
                <a:solidFill>
                  <a:srgbClr val="556270"/>
                </a:solidFill>
                <a:effectLst/>
                <a:latin typeface="Helvetica" panose="020B0604020202020204" pitchFamily="34" charset="0"/>
              </a:rPr>
              <a:t>$120	$66 	</a:t>
            </a:r>
            <a:endParaRPr lang="en-US" sz="1200" b="0" i="0" u="none" strike="noStrike" kern="1200" dirty="0" smtClean="0">
              <a:solidFill>
                <a:schemeClr val="tx1"/>
              </a:solidFill>
              <a:effectLst/>
              <a:latin typeface="+mn-lt"/>
              <a:ea typeface="+mn-ea"/>
              <a:cs typeface="+mn-cs"/>
            </a:endParaRPr>
          </a:p>
          <a:p>
            <a:pPr rtl="0" eaLnBrk="1" fontAlgn="ctr" latinLnBrk="0" hangingPunct="1"/>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Data Source: Dodge data was found to be the most complete and most established data source for construction projects.  We found that it may not include some projects from smaller cities or rural areas, but it’s use by the US Census Bureau gave us confidence that it would provide what we needed.</a:t>
            </a:r>
          </a:p>
          <a:p>
            <a:pPr rtl="0" eaLnBrk="1" fontAlgn="ctr" latinLnBrk="0" hangingPunct="1"/>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Project Years:  Our goal was to cover projects completed during the 7th Power Plan period, 2016-2021. Since Dodge categorizes projects by start date, it’s hard to forecast accurate completion dates for all included projects. The team elected to gather Dodge data for construction starts from 2015-2019 using our engineering judgement and project completion experience, even though some projects completed outside of the 7th plan period may have been included or excluded.</a:t>
            </a:r>
          </a:p>
          <a:p>
            <a:pPr rtl="0" eaLnBrk="1" fontAlgn="ctr" latinLnBrk="0" hangingPunct="1"/>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Excluded from Dodge Data:</a:t>
            </a:r>
          </a:p>
          <a:p>
            <a:pPr rtl="0" eaLnBrk="1" fontAlgn="ctr" latinLnBrk="0" hangingPunct="1"/>
            <a:r>
              <a:rPr lang="en-US" sz="1200" b="0" i="0" u="none" strike="noStrike" kern="1200" dirty="0" smtClean="0">
                <a:solidFill>
                  <a:schemeClr val="tx1"/>
                </a:solidFill>
                <a:effectLst/>
                <a:latin typeface="+mn-lt"/>
                <a:ea typeface="+mn-ea"/>
                <a:cs typeface="+mn-cs"/>
              </a:rPr>
              <a:t>-Excluded Building Types: </a:t>
            </a:r>
          </a:p>
          <a:p>
            <a:pPr rtl="0" eaLnBrk="1" fontAlgn="ctr" latinLnBrk="0" hangingPunct="1"/>
            <a:r>
              <a:rPr lang="en-US" sz="1200" b="0" i="0" u="none" strike="noStrike" kern="1200" dirty="0" smtClean="0">
                <a:solidFill>
                  <a:schemeClr val="tx1"/>
                </a:solidFill>
                <a:effectLst/>
                <a:latin typeface="+mn-lt"/>
                <a:ea typeface="+mn-ea"/>
                <a:cs typeface="+mn-cs"/>
              </a:rPr>
              <a:t>--Laboratories / non-commercial applications</a:t>
            </a:r>
          </a:p>
          <a:p>
            <a:pPr rtl="0" eaLnBrk="1" fontAlgn="ctr" latinLnBrk="0" hangingPunct="1"/>
            <a:r>
              <a:rPr lang="en-US" sz="1200" b="0" i="0" u="none" strike="noStrike" kern="1200" dirty="0" smtClean="0">
                <a:solidFill>
                  <a:schemeClr val="tx1"/>
                </a:solidFill>
                <a:effectLst/>
                <a:latin typeface="+mn-lt"/>
                <a:ea typeface="+mn-ea"/>
                <a:cs typeface="+mn-cs"/>
              </a:rPr>
              <a:t>--Buildings excluded from the 2019 CBSA</a:t>
            </a:r>
          </a:p>
          <a:p>
            <a:pPr rtl="0" eaLnBrk="1" fontAlgn="ctr" latinLnBrk="0" hangingPunct="1"/>
            <a:r>
              <a:rPr lang="en-US" sz="1200" b="0" i="0" u="none" strike="noStrike" kern="1200" dirty="0" smtClean="0">
                <a:solidFill>
                  <a:schemeClr val="tx1"/>
                </a:solidFill>
                <a:effectLst/>
                <a:latin typeface="+mn-lt"/>
                <a:ea typeface="+mn-ea"/>
                <a:cs typeface="+mn-cs"/>
              </a:rPr>
              <a:t>--Spaces that are typically non-conditioned</a:t>
            </a:r>
          </a:p>
          <a:p>
            <a:pPr rtl="0" eaLnBrk="1" fontAlgn="ctr" latinLnBrk="0" hangingPunct="1"/>
            <a:r>
              <a:rPr lang="en-US" sz="1200" b="0" i="0" u="none" strike="noStrike" kern="1200" dirty="0" smtClean="0">
                <a:solidFill>
                  <a:schemeClr val="tx1"/>
                </a:solidFill>
                <a:effectLst/>
                <a:latin typeface="+mn-lt"/>
                <a:ea typeface="+mn-ea"/>
                <a:cs typeface="+mn-cs"/>
              </a:rPr>
              <a:t>--Refrigerated warehouses</a:t>
            </a:r>
          </a:p>
          <a:p>
            <a:pPr rtl="0" eaLnBrk="1" fontAlgn="ctr" latinLnBrk="0" hangingPunct="1"/>
            <a:r>
              <a:rPr lang="en-US" sz="1200" b="0" i="0" u="none" strike="noStrike" kern="1200" dirty="0" smtClean="0">
                <a:solidFill>
                  <a:schemeClr val="tx1"/>
                </a:solidFill>
                <a:effectLst/>
                <a:latin typeface="+mn-lt"/>
                <a:ea typeface="+mn-ea"/>
                <a:cs typeface="+mn-cs"/>
              </a:rPr>
              <a:t>-Multifamily that could not be confirmed at 4+ stories (only common spaces included)</a:t>
            </a:r>
          </a:p>
          <a:p>
            <a:pPr rtl="0" eaLnBrk="1" fontAlgn="ctr" latinLnBrk="0" hangingPunct="1"/>
            <a:r>
              <a:rPr lang="en-US" sz="1200" b="0" i="0" u="none" strike="noStrike" kern="1200" dirty="0" smtClean="0">
                <a:solidFill>
                  <a:schemeClr val="tx1"/>
                </a:solidFill>
                <a:effectLst/>
                <a:latin typeface="+mn-lt"/>
                <a:ea typeface="+mn-ea"/>
                <a:cs typeface="+mn-cs"/>
              </a:rPr>
              <a:t>-Projects with low construction values (&lt;200,000 NC, &lt;1,000,000 renovation, since these are less likely to include HVAC in the scope of work)</a:t>
            </a:r>
          </a:p>
          <a:p>
            <a:pPr rtl="0" eaLnBrk="1" fontAlgn="ctr" latinLnBrk="0" hangingPunct="1"/>
            <a:r>
              <a:rPr lang="en-US" sz="1200" b="0" i="0" u="none" strike="noStrike" kern="1200" dirty="0" smtClean="0">
                <a:solidFill>
                  <a:schemeClr val="tx1"/>
                </a:solidFill>
                <a:effectLst/>
                <a:latin typeface="+mn-lt"/>
                <a:ea typeface="+mn-ea"/>
                <a:cs typeface="+mn-cs"/>
              </a:rPr>
              <a:t>-Projects in Montana outside of BPA territory</a:t>
            </a:r>
          </a:p>
        </p:txBody>
      </p:sp>
      <p:sp>
        <p:nvSpPr>
          <p:cNvPr id="4" name="Slide Number Placeholder 3"/>
          <p:cNvSpPr>
            <a:spLocks noGrp="1"/>
          </p:cNvSpPr>
          <p:nvPr>
            <p:ph type="sldNum" sz="quarter" idx="10"/>
          </p:nvPr>
        </p:nvSpPr>
        <p:spPr/>
        <p:txBody>
          <a:bodyPr/>
          <a:lstStyle/>
          <a:p>
            <a:fld id="{DD7F38D6-7968-44ED-A492-A522FC49B4B1}" type="slidenum">
              <a:rPr lang="en-US" smtClean="0"/>
              <a:t>8</a:t>
            </a:fld>
            <a:endParaRPr lang="en-US"/>
          </a:p>
        </p:txBody>
      </p:sp>
    </p:spTree>
    <p:extLst>
      <p:ext uri="{BB962C8B-B14F-4D97-AF65-F5344CB8AC3E}">
        <p14:creationId xmlns:p14="http://schemas.microsoft.com/office/powerpoint/2010/main" val="132815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Database has 4 Parts: </a:t>
            </a:r>
          </a:p>
          <a:p>
            <a:r>
              <a:rPr lang="en-US" dirty="0" smtClean="0"/>
              <a:t>All projects in the sample have a unique project identifier which is consistent across tabs. </a:t>
            </a:r>
          </a:p>
          <a:p>
            <a:r>
              <a:rPr lang="en-US" dirty="0" smtClean="0"/>
              <a:t>This "</a:t>
            </a:r>
            <a:r>
              <a:rPr lang="en-US" dirty="0" err="1" smtClean="0"/>
              <a:t>Project_ID</a:t>
            </a:r>
            <a:r>
              <a:rPr lang="en-US" dirty="0" smtClean="0"/>
              <a:t>" can be used to map HVAC equipment to a specific project. </a:t>
            </a:r>
          </a:p>
          <a:p>
            <a:r>
              <a:rPr lang="en-US" dirty="0" smtClean="0"/>
              <a:t>Stage 1 Project Data tab includes general project information, </a:t>
            </a:r>
          </a:p>
          <a:p>
            <a:r>
              <a:rPr lang="en-US" dirty="0" smtClean="0"/>
              <a:t>Stage 2 includes the heating system or cooling system associated with specific projects in Stage 1 (by matching project ID). </a:t>
            </a:r>
          </a:p>
          <a:p>
            <a:endParaRPr lang="en-US" dirty="0" smtClean="0"/>
          </a:p>
          <a:p>
            <a:r>
              <a:rPr lang="en-US" dirty="0" smtClean="0"/>
              <a:t>Lessons Learned:</a:t>
            </a:r>
          </a:p>
          <a:p>
            <a:pPr marL="342900" indent="-342900">
              <a:buAutoNum type="arabicPeriod"/>
            </a:pPr>
            <a:r>
              <a:rPr lang="en-US" dirty="0" smtClean="0">
                <a:solidFill>
                  <a:schemeClr val="bg1"/>
                </a:solidFill>
              </a:rPr>
              <a:t>Acquiring files from jurisdictions and secondary sources</a:t>
            </a:r>
          </a:p>
          <a:p>
            <a:pPr marL="342900" indent="-342900">
              <a:buAutoNum type="arabicPeriod"/>
            </a:pPr>
            <a:r>
              <a:rPr lang="en-US" dirty="0" smtClean="0">
                <a:solidFill>
                  <a:schemeClr val="bg1"/>
                </a:solidFill>
              </a:rPr>
              <a:t>Cataloging HVAC systems</a:t>
            </a:r>
          </a:p>
          <a:p>
            <a:pPr marL="342900" indent="-342900">
              <a:buAutoNum type="arabicPeriod"/>
            </a:pPr>
            <a:r>
              <a:rPr lang="en-US" dirty="0" smtClean="0">
                <a:solidFill>
                  <a:schemeClr val="bg1"/>
                </a:solidFill>
              </a:rPr>
              <a:t>Sampling plan implementation and final sample analysis. </a:t>
            </a:r>
          </a:p>
          <a:p>
            <a:endParaRPr lang="en-US" dirty="0" smtClean="0"/>
          </a:p>
          <a:p>
            <a:r>
              <a:rPr lang="en-US" dirty="0" smtClean="0"/>
              <a:t>Highlights:</a:t>
            </a:r>
          </a:p>
          <a:p>
            <a:pPr marL="342900" indent="-342900">
              <a:spcAft>
                <a:spcPts val="600"/>
              </a:spcAft>
              <a:buAutoNum type="arabicPeriod"/>
            </a:pPr>
            <a:r>
              <a:rPr lang="en-US" sz="1200" dirty="0" smtClean="0">
                <a:solidFill>
                  <a:schemeClr val="bg1"/>
                </a:solidFill>
              </a:rPr>
              <a:t>Use online secondary data sources to supplement public records requests. </a:t>
            </a:r>
          </a:p>
          <a:p>
            <a:pPr marL="342900" indent="-342900">
              <a:spcAft>
                <a:spcPts val="600"/>
              </a:spcAft>
              <a:buAutoNum type="arabicPeriod"/>
            </a:pPr>
            <a:r>
              <a:rPr lang="en-US" sz="1200" dirty="0" smtClean="0">
                <a:solidFill>
                  <a:schemeClr val="bg1"/>
                </a:solidFill>
              </a:rPr>
              <a:t>Work with large jurisdictions in advance of future data collection efforts.</a:t>
            </a:r>
          </a:p>
          <a:p>
            <a:pPr marL="342900" indent="-342900">
              <a:spcAft>
                <a:spcPts val="600"/>
              </a:spcAft>
              <a:buAutoNum type="arabicPeriod"/>
            </a:pPr>
            <a:r>
              <a:rPr lang="en-US" sz="1200" dirty="0" smtClean="0">
                <a:solidFill>
                  <a:schemeClr val="bg1"/>
                </a:solidFill>
              </a:rPr>
              <a:t>Request more projects than the sample requires to minimize replacement delays.</a:t>
            </a:r>
          </a:p>
          <a:p>
            <a:pPr marL="342900" indent="-342900">
              <a:spcAft>
                <a:spcPts val="600"/>
              </a:spcAft>
              <a:buAutoNum type="arabicPeriod"/>
            </a:pPr>
            <a:r>
              <a:rPr lang="en-US" sz="1200" dirty="0" smtClean="0">
                <a:solidFill>
                  <a:schemeClr val="bg1"/>
                </a:solidFill>
              </a:rPr>
              <a:t>Take an “account management” approach to working with jurisdictions</a:t>
            </a:r>
          </a:p>
          <a:p>
            <a:pPr marL="342900" indent="-342900">
              <a:spcAft>
                <a:spcPts val="600"/>
              </a:spcAft>
              <a:buAutoNum type="arabicPeriod"/>
            </a:pPr>
            <a:r>
              <a:rPr lang="en-US" sz="1200" dirty="0" smtClean="0">
                <a:solidFill>
                  <a:schemeClr val="bg1"/>
                </a:solidFill>
              </a:rPr>
              <a:t>Create strong data entry protocols and documentation processes to ensure the final product is accurate. </a:t>
            </a:r>
          </a:p>
          <a:p>
            <a:pPr marL="342900" indent="-342900">
              <a:spcAft>
                <a:spcPts val="600"/>
              </a:spcAft>
              <a:buAutoNum type="arabicPeriod"/>
            </a:pPr>
            <a:r>
              <a:rPr lang="en-US" sz="1200" dirty="0" smtClean="0">
                <a:solidFill>
                  <a:schemeClr val="bg1"/>
                </a:solidFill>
              </a:rPr>
              <a:t>Continue to build on existing technical resources to support non-technical team members. </a:t>
            </a:r>
          </a:p>
          <a:p>
            <a:pPr marL="342900" indent="-342900">
              <a:spcAft>
                <a:spcPts val="600"/>
              </a:spcAft>
              <a:buAutoNum type="arabicPeriod"/>
            </a:pPr>
            <a:r>
              <a:rPr lang="en-US" sz="1200" dirty="0" smtClean="0">
                <a:solidFill>
                  <a:schemeClr val="bg1"/>
                </a:solidFill>
              </a:rPr>
              <a:t>Use a  two-stage sampling design.</a:t>
            </a:r>
          </a:p>
          <a:p>
            <a:pPr marL="342900" indent="-342900">
              <a:spcAft>
                <a:spcPts val="600"/>
              </a:spcAft>
              <a:buAutoNum type="arabicPeriod"/>
            </a:pPr>
            <a:r>
              <a:rPr lang="en-US" sz="1200" dirty="0" smtClean="0">
                <a:solidFill>
                  <a:schemeClr val="bg1"/>
                </a:solidFill>
              </a:rPr>
              <a:t>Adjust for large project timelines. </a:t>
            </a:r>
          </a:p>
          <a:p>
            <a:pPr marL="342900" indent="-342900">
              <a:spcAft>
                <a:spcPts val="600"/>
              </a:spcAft>
              <a:buAutoNum type="arabicPeriod"/>
            </a:pPr>
            <a:r>
              <a:rPr lang="en-US" sz="1200" dirty="0" smtClean="0">
                <a:solidFill>
                  <a:schemeClr val="bg1"/>
                </a:solidFill>
              </a:rPr>
              <a:t>Narrow the scope to new construction only</a:t>
            </a:r>
            <a:endParaRPr lang="en-US" dirty="0" smtClean="0"/>
          </a:p>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9</a:t>
            </a:fld>
            <a:endParaRPr lang="en-US"/>
          </a:p>
        </p:txBody>
      </p:sp>
    </p:spTree>
    <p:extLst>
      <p:ext uri="{BB962C8B-B14F-4D97-AF65-F5344CB8AC3E}">
        <p14:creationId xmlns:p14="http://schemas.microsoft.com/office/powerpoint/2010/main" val="106498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 average efficiency exceeds code in both heating and cooling modes</a:t>
            </a:r>
          </a:p>
          <a:p>
            <a:r>
              <a:rPr lang="en-US" dirty="0" smtClean="0"/>
              <a:t>Fantastic efficiency gains in part load operation (IEER)</a:t>
            </a:r>
          </a:p>
          <a:p>
            <a:r>
              <a:rPr lang="en-US" dirty="0" smtClean="0"/>
              <a:t>62% of systems also include VRF heat recovery, which can increase system operational efficiency</a:t>
            </a:r>
          </a:p>
          <a:p>
            <a:r>
              <a:rPr lang="en-US" dirty="0" smtClean="0"/>
              <a:t>VRF efficiency gains were lowest for the largest systems, which were also most prevalent.</a:t>
            </a:r>
          </a:p>
          <a:p>
            <a:endParaRPr lang="en-US" dirty="0" smtClean="0"/>
          </a:p>
          <a:p>
            <a:r>
              <a:rPr lang="en-US" dirty="0" smtClean="0"/>
              <a:t>IMPACT:</a:t>
            </a:r>
          </a:p>
          <a:p>
            <a:r>
              <a:rPr lang="en-US" dirty="0" smtClean="0"/>
              <a:t>Current utility incentives estimate 3-5 </a:t>
            </a:r>
            <a:r>
              <a:rPr lang="en-US" dirty="0" err="1" smtClean="0"/>
              <a:t>kBtu</a:t>
            </a:r>
            <a:r>
              <a:rPr lang="en-US" dirty="0" smtClean="0"/>
              <a:t>/sf savings for VRF systems. Assuming this is true, the VRF market segment potential is likely on the order of 10 </a:t>
            </a:r>
            <a:r>
              <a:rPr lang="en-US" dirty="0" err="1" smtClean="0"/>
              <a:t>aMW</a:t>
            </a:r>
            <a:r>
              <a:rPr lang="en-US" dirty="0" smtClean="0"/>
              <a:t>, though may be higher when HRV savings are included.</a:t>
            </a:r>
          </a:p>
          <a:p>
            <a:endParaRPr lang="en-US" dirty="0"/>
          </a:p>
        </p:txBody>
      </p:sp>
      <p:sp>
        <p:nvSpPr>
          <p:cNvPr id="4" name="Slide Number Placeholder 3"/>
          <p:cNvSpPr>
            <a:spLocks noGrp="1"/>
          </p:cNvSpPr>
          <p:nvPr>
            <p:ph type="sldNum" sz="quarter" idx="10"/>
          </p:nvPr>
        </p:nvSpPr>
        <p:spPr/>
        <p:txBody>
          <a:bodyPr/>
          <a:lstStyle/>
          <a:p>
            <a:fld id="{DD7F38D6-7968-44ED-A492-A522FC49B4B1}" type="slidenum">
              <a:rPr lang="en-US" smtClean="0"/>
              <a:t>10</a:t>
            </a:fld>
            <a:endParaRPr lang="en-US"/>
          </a:p>
        </p:txBody>
      </p:sp>
    </p:spTree>
    <p:extLst>
      <p:ext uri="{BB962C8B-B14F-4D97-AF65-F5344CB8AC3E}">
        <p14:creationId xmlns:p14="http://schemas.microsoft.com/office/powerpoint/2010/main" val="241593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9419-50DF-47F3-933E-355D67249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C072A8-61B5-4047-BFF5-1BD5A9C976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DE720B0-7B6B-49DD-9246-02488992E36F}"/>
              </a:ext>
            </a:extLst>
          </p:cNvPr>
          <p:cNvSpPr>
            <a:spLocks noGrp="1"/>
          </p:cNvSpPr>
          <p:nvPr>
            <p:ph type="ftr" sz="quarter" idx="11"/>
          </p:nvPr>
        </p:nvSpPr>
        <p:spPr/>
        <p:txBody>
          <a:bodyPr/>
          <a:lstStyle>
            <a:lvl1pPr>
              <a:defRPr/>
            </a:lvl1pPr>
          </a:lstStyle>
          <a:p>
            <a:r>
              <a:rPr lang="en-US" dirty="0"/>
              <a:t>Your footer goes in here</a:t>
            </a:r>
          </a:p>
        </p:txBody>
      </p:sp>
      <p:sp>
        <p:nvSpPr>
          <p:cNvPr id="6" name="Slide Number Placeholder 5">
            <a:extLst>
              <a:ext uri="{FF2B5EF4-FFF2-40B4-BE49-F238E27FC236}">
                <a16:creationId xmlns:a16="http://schemas.microsoft.com/office/drawing/2014/main" id="{94B8F3E2-E6E9-4FB1-BB22-0F5C3DD873A4}"/>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249968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82A8-CFB8-488B-8CCC-15DBACD16C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5FBF00-5228-4E46-9B52-28048EA889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624190E-B787-4039-B6D1-4D07E1E23F53}"/>
              </a:ext>
            </a:extLst>
          </p:cNvPr>
          <p:cNvSpPr>
            <a:spLocks noGrp="1"/>
          </p:cNvSpPr>
          <p:nvPr>
            <p:ph type="ftr" sz="quarter" idx="11"/>
          </p:nvPr>
        </p:nvSpPr>
        <p:spPr/>
        <p:txBody>
          <a:bodyPr/>
          <a:lstStyle>
            <a:lvl1pPr>
              <a:defRPr/>
            </a:lvl1pPr>
          </a:lstStyle>
          <a:p>
            <a:r>
              <a:rPr lang="en-US" dirty="0"/>
              <a:t>Your footer goes in here</a:t>
            </a:r>
          </a:p>
        </p:txBody>
      </p:sp>
      <p:sp>
        <p:nvSpPr>
          <p:cNvPr id="6" name="Slide Number Placeholder 5">
            <a:extLst>
              <a:ext uri="{FF2B5EF4-FFF2-40B4-BE49-F238E27FC236}">
                <a16:creationId xmlns:a16="http://schemas.microsoft.com/office/drawing/2014/main" id="{D15FDF94-473A-4CB9-9B08-0BFEDCE902B2}"/>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393949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42745-EAF3-4FB5-81BE-9CFEE37D7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3BC474-B6E6-4239-9F69-F47EF7BB89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DE2F5A-382E-457D-9CE5-5D1BCB144BCD}"/>
              </a:ext>
            </a:extLst>
          </p:cNvPr>
          <p:cNvSpPr>
            <a:spLocks noGrp="1"/>
          </p:cNvSpPr>
          <p:nvPr>
            <p:ph type="ftr" sz="quarter" idx="11"/>
          </p:nvPr>
        </p:nvSpPr>
        <p:spPr/>
        <p:txBody>
          <a:bodyPr/>
          <a:lstStyle>
            <a:lvl1pPr>
              <a:defRPr/>
            </a:lvl1pPr>
          </a:lstStyle>
          <a:p>
            <a:r>
              <a:rPr lang="en-US" dirty="0"/>
              <a:t>Your footer goes in here</a:t>
            </a:r>
          </a:p>
        </p:txBody>
      </p:sp>
      <p:sp>
        <p:nvSpPr>
          <p:cNvPr id="6" name="Slide Number Placeholder 5">
            <a:extLst>
              <a:ext uri="{FF2B5EF4-FFF2-40B4-BE49-F238E27FC236}">
                <a16:creationId xmlns:a16="http://schemas.microsoft.com/office/drawing/2014/main" id="{88DA6AEC-0C43-47EB-8DDC-3A138923DB23}"/>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418246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37AA-DF25-4E12-99A4-F1BE017E5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32F55-C81E-4908-87FD-03B7B6FA0A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2A8F9B0-EE44-4266-B3AF-51692A811979}"/>
              </a:ext>
            </a:extLst>
          </p:cNvPr>
          <p:cNvSpPr>
            <a:spLocks noGrp="1"/>
          </p:cNvSpPr>
          <p:nvPr>
            <p:ph type="ftr" sz="quarter" idx="11"/>
          </p:nvPr>
        </p:nvSpPr>
        <p:spPr/>
        <p:txBody>
          <a:bodyPr/>
          <a:lstStyle>
            <a:lvl1pPr>
              <a:defRPr>
                <a:solidFill>
                  <a:schemeClr val="bg1">
                    <a:lumMod val="50000"/>
                  </a:schemeClr>
                </a:solidFill>
              </a:defRPr>
            </a:lvl1pPr>
          </a:lstStyle>
          <a:p>
            <a:r>
              <a:rPr lang="en-US" dirty="0"/>
              <a:t>Your footer goes in here</a:t>
            </a:r>
          </a:p>
        </p:txBody>
      </p:sp>
      <p:sp>
        <p:nvSpPr>
          <p:cNvPr id="6" name="Slide Number Placeholder 5">
            <a:extLst>
              <a:ext uri="{FF2B5EF4-FFF2-40B4-BE49-F238E27FC236}">
                <a16:creationId xmlns:a16="http://schemas.microsoft.com/office/drawing/2014/main" id="{0B3E8566-3336-40EE-A367-B1CB477BF9FD}"/>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113910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B589-FD97-435F-8AA2-AE46F623CF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657DC4-24B4-4D33-B07E-9BA59368E8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C0B9D3C-1601-4383-BC3A-B9EB6928B9CA}"/>
              </a:ext>
            </a:extLst>
          </p:cNvPr>
          <p:cNvSpPr>
            <a:spLocks noGrp="1"/>
          </p:cNvSpPr>
          <p:nvPr>
            <p:ph type="ftr" sz="quarter" idx="11"/>
          </p:nvPr>
        </p:nvSpPr>
        <p:spPr/>
        <p:txBody>
          <a:bodyPr/>
          <a:lstStyle>
            <a:lvl1pPr>
              <a:defRPr/>
            </a:lvl1pPr>
          </a:lstStyle>
          <a:p>
            <a:r>
              <a:rPr lang="en-US" dirty="0"/>
              <a:t>Your footer goes in here</a:t>
            </a:r>
          </a:p>
        </p:txBody>
      </p:sp>
      <p:sp>
        <p:nvSpPr>
          <p:cNvPr id="6" name="Slide Number Placeholder 5">
            <a:extLst>
              <a:ext uri="{FF2B5EF4-FFF2-40B4-BE49-F238E27FC236}">
                <a16:creationId xmlns:a16="http://schemas.microsoft.com/office/drawing/2014/main" id="{0E270C81-DF9D-457A-80F8-056DB564A022}"/>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71956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D673-ACA3-49D1-A25A-3ABE0B443B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7D49B-7D0C-472C-B099-C068915EE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F51810-07AD-442F-BABA-4A4116F62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DCCFBE7-FE90-4DCA-ACAB-07A1DDE61DEF}"/>
              </a:ext>
            </a:extLst>
          </p:cNvPr>
          <p:cNvSpPr>
            <a:spLocks noGrp="1"/>
          </p:cNvSpPr>
          <p:nvPr>
            <p:ph type="ftr" sz="quarter" idx="11"/>
          </p:nvPr>
        </p:nvSpPr>
        <p:spPr/>
        <p:txBody>
          <a:bodyPr/>
          <a:lstStyle>
            <a:lvl1pPr>
              <a:defRPr/>
            </a:lvl1pPr>
          </a:lstStyle>
          <a:p>
            <a:r>
              <a:rPr lang="en-US" dirty="0"/>
              <a:t>Your footer goes in here</a:t>
            </a:r>
          </a:p>
        </p:txBody>
      </p:sp>
      <p:sp>
        <p:nvSpPr>
          <p:cNvPr id="7" name="Slide Number Placeholder 6">
            <a:extLst>
              <a:ext uri="{FF2B5EF4-FFF2-40B4-BE49-F238E27FC236}">
                <a16:creationId xmlns:a16="http://schemas.microsoft.com/office/drawing/2014/main" id="{D0325721-A6F7-44E7-9208-E8F53CA882FE}"/>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115379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C2B9-8BAF-4F00-BAE2-C47FE7ED7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FD23FE-F588-44A5-94DF-4482457B1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F52F6D-9B4A-4C11-9114-73E4E3B133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B8E1D-065D-4F3F-BCC7-E7675692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9F9D4B-B07F-463E-B4B7-B061B07DA1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7953D16-7D66-4F93-8AC8-A048CA6B015B}"/>
              </a:ext>
            </a:extLst>
          </p:cNvPr>
          <p:cNvSpPr>
            <a:spLocks noGrp="1"/>
          </p:cNvSpPr>
          <p:nvPr>
            <p:ph type="ftr" sz="quarter" idx="11"/>
          </p:nvPr>
        </p:nvSpPr>
        <p:spPr/>
        <p:txBody>
          <a:bodyPr/>
          <a:lstStyle>
            <a:lvl1pPr>
              <a:defRPr/>
            </a:lvl1pPr>
          </a:lstStyle>
          <a:p>
            <a:r>
              <a:rPr lang="en-US" dirty="0"/>
              <a:t>Your footer goes in here</a:t>
            </a:r>
          </a:p>
        </p:txBody>
      </p:sp>
      <p:sp>
        <p:nvSpPr>
          <p:cNvPr id="9" name="Slide Number Placeholder 8">
            <a:extLst>
              <a:ext uri="{FF2B5EF4-FFF2-40B4-BE49-F238E27FC236}">
                <a16:creationId xmlns:a16="http://schemas.microsoft.com/office/drawing/2014/main" id="{160CC035-927C-4292-8F79-08587FF16EE6}"/>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356560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36097-A3D9-44B1-8F5D-8BDF10E566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8534E78C-C5DC-4F91-9CF5-E480EAE49D46}"/>
              </a:ext>
            </a:extLst>
          </p:cNvPr>
          <p:cNvSpPr>
            <a:spLocks noGrp="1"/>
          </p:cNvSpPr>
          <p:nvPr>
            <p:ph type="ftr" sz="quarter" idx="11"/>
          </p:nvPr>
        </p:nvSpPr>
        <p:spPr/>
        <p:txBody>
          <a:bodyPr/>
          <a:lstStyle>
            <a:lvl1pPr>
              <a:defRPr/>
            </a:lvl1pPr>
          </a:lstStyle>
          <a:p>
            <a:r>
              <a:rPr lang="en-US" dirty="0"/>
              <a:t>Your footer goes in here</a:t>
            </a:r>
          </a:p>
        </p:txBody>
      </p:sp>
      <p:sp>
        <p:nvSpPr>
          <p:cNvPr id="5" name="Slide Number Placeholder 4">
            <a:extLst>
              <a:ext uri="{FF2B5EF4-FFF2-40B4-BE49-F238E27FC236}">
                <a16:creationId xmlns:a16="http://schemas.microsoft.com/office/drawing/2014/main" id="{24EB0AA0-C0C6-42C9-9C12-BBAB6897E51C}"/>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41005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535AA7-6310-46B6-8748-0FEFD76F2030}"/>
              </a:ext>
            </a:extLst>
          </p:cNvPr>
          <p:cNvSpPr>
            <a:spLocks noGrp="1"/>
          </p:cNvSpPr>
          <p:nvPr>
            <p:ph type="ftr" sz="quarter" idx="11"/>
          </p:nvPr>
        </p:nvSpPr>
        <p:spPr/>
        <p:txBody>
          <a:bodyPr/>
          <a:lstStyle>
            <a:lvl1pPr>
              <a:defRPr/>
            </a:lvl1pPr>
          </a:lstStyle>
          <a:p>
            <a:r>
              <a:rPr lang="en-US" dirty="0"/>
              <a:t>Your footer goes in here</a:t>
            </a:r>
          </a:p>
        </p:txBody>
      </p:sp>
      <p:sp>
        <p:nvSpPr>
          <p:cNvPr id="4" name="Slide Number Placeholder 3">
            <a:extLst>
              <a:ext uri="{FF2B5EF4-FFF2-40B4-BE49-F238E27FC236}">
                <a16:creationId xmlns:a16="http://schemas.microsoft.com/office/drawing/2014/main" id="{77A02C6C-B367-454F-AA9F-02539A484818}"/>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227858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6809-64E4-42AC-B207-A53C9EA11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BB33BA-155A-4E2B-91C0-167817BDA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90F33D-9FE5-4ABE-BF7C-B49500AF9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BD19E28-B6BF-40FC-B9D9-FBA25778C018}"/>
              </a:ext>
            </a:extLst>
          </p:cNvPr>
          <p:cNvSpPr>
            <a:spLocks noGrp="1"/>
          </p:cNvSpPr>
          <p:nvPr>
            <p:ph type="ftr" sz="quarter" idx="11"/>
          </p:nvPr>
        </p:nvSpPr>
        <p:spPr/>
        <p:txBody>
          <a:bodyPr/>
          <a:lstStyle>
            <a:lvl1pPr>
              <a:defRPr/>
            </a:lvl1pPr>
          </a:lstStyle>
          <a:p>
            <a:r>
              <a:rPr lang="en-US" dirty="0"/>
              <a:t>Your footer goes in here</a:t>
            </a:r>
          </a:p>
        </p:txBody>
      </p:sp>
      <p:sp>
        <p:nvSpPr>
          <p:cNvPr id="7" name="Slide Number Placeholder 6">
            <a:extLst>
              <a:ext uri="{FF2B5EF4-FFF2-40B4-BE49-F238E27FC236}">
                <a16:creationId xmlns:a16="http://schemas.microsoft.com/office/drawing/2014/main" id="{DA53544F-3376-4E60-8AE5-EB300ECBCD62}"/>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226010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69DD-8B7D-499E-A90B-5758AF5D73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96449A-3FC7-42A6-89DD-7409D88BB9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36D171-F2C2-4FE8-9641-5AE7BBCD5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F11FF5-CBEA-4BC9-BC0A-17143197155E}"/>
              </a:ext>
            </a:extLst>
          </p:cNvPr>
          <p:cNvSpPr>
            <a:spLocks noGrp="1"/>
          </p:cNvSpPr>
          <p:nvPr>
            <p:ph type="ftr" sz="quarter" idx="11"/>
          </p:nvPr>
        </p:nvSpPr>
        <p:spPr/>
        <p:txBody>
          <a:bodyPr/>
          <a:lstStyle>
            <a:lvl1pPr>
              <a:defRPr/>
            </a:lvl1pPr>
          </a:lstStyle>
          <a:p>
            <a:r>
              <a:rPr lang="en-US" dirty="0"/>
              <a:t>Your footer goes in here</a:t>
            </a:r>
          </a:p>
        </p:txBody>
      </p:sp>
      <p:sp>
        <p:nvSpPr>
          <p:cNvPr id="7" name="Slide Number Placeholder 6">
            <a:extLst>
              <a:ext uri="{FF2B5EF4-FFF2-40B4-BE49-F238E27FC236}">
                <a16:creationId xmlns:a16="http://schemas.microsoft.com/office/drawing/2014/main" id="{7F867904-89DC-40FD-8A28-55F069FDF57C}"/>
              </a:ext>
            </a:extLst>
          </p:cNvPr>
          <p:cNvSpPr>
            <a:spLocks noGrp="1"/>
          </p:cNvSpPr>
          <p:nvPr>
            <p:ph type="sldNum" sz="quarter" idx="12"/>
          </p:nvPr>
        </p:nvSpPr>
        <p:spPr>
          <a:xfrm>
            <a:off x="11374636" y="6436517"/>
            <a:ext cx="482401" cy="421483"/>
          </a:xfrm>
          <a:prstGeom prst="rect">
            <a:avLst/>
          </a:prstGeom>
        </p:spPr>
        <p:txBody>
          <a:bodyPr/>
          <a:lstStyle/>
          <a:p>
            <a:fld id="{14ED2C52-F4A6-44CA-8A9F-48318319496E}" type="slidenum">
              <a:rPr lang="en-US" smtClean="0"/>
              <a:t>‹#›</a:t>
            </a:fld>
            <a:endParaRPr lang="en-US"/>
          </a:p>
        </p:txBody>
      </p:sp>
    </p:spTree>
    <p:extLst>
      <p:ext uri="{BB962C8B-B14F-4D97-AF65-F5344CB8AC3E}">
        <p14:creationId xmlns:p14="http://schemas.microsoft.com/office/powerpoint/2010/main" val="372807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5353858-D15A-4413-9CAB-EF615ED168C6}"/>
              </a:ext>
            </a:extLst>
          </p:cNvPr>
          <p:cNvGrpSpPr/>
          <p:nvPr userDrawn="1"/>
        </p:nvGrpSpPr>
        <p:grpSpPr>
          <a:xfrm>
            <a:off x="0" y="0"/>
            <a:ext cx="12192000" cy="6858000"/>
            <a:chOff x="0" y="0"/>
            <a:chExt cx="12192000" cy="6858000"/>
          </a:xfrm>
        </p:grpSpPr>
        <p:sp>
          <p:nvSpPr>
            <p:cNvPr id="21" name="Rectangle 20">
              <a:extLst>
                <a:ext uri="{FF2B5EF4-FFF2-40B4-BE49-F238E27FC236}">
                  <a16:creationId xmlns:a16="http://schemas.microsoft.com/office/drawing/2014/main" id="{0CFFAB28-D97E-4058-AAF2-B48AF3054A80}"/>
                </a:ext>
              </a:extLst>
            </p:cNvPr>
            <p:cNvSpPr/>
            <p:nvPr/>
          </p:nvSpPr>
          <p:spPr>
            <a:xfrm>
              <a:off x="0" y="0"/>
              <a:ext cx="12192000" cy="6858000"/>
            </a:xfrm>
            <a:prstGeom prst="rect">
              <a:avLst/>
            </a:prstGeom>
            <a:solidFill>
              <a:srgbClr val="231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719B322-B01A-49D2-862B-3DF71F14AE3C}"/>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BE84174-9A52-4F5B-9996-965267268FF5}"/>
                </a:ext>
              </a:extLst>
            </p:cNvPr>
            <p:cNvGrpSpPr/>
            <p:nvPr/>
          </p:nvGrpSpPr>
          <p:grpSpPr>
            <a:xfrm>
              <a:off x="127000" y="0"/>
              <a:ext cx="11938001" cy="6664325"/>
              <a:chOff x="127000" y="0"/>
              <a:chExt cx="11938001" cy="6664325"/>
            </a:xfrm>
          </p:grpSpPr>
          <p:sp>
            <p:nvSpPr>
              <p:cNvPr id="24" name="Freeform 1412">
                <a:extLst>
                  <a:ext uri="{FF2B5EF4-FFF2-40B4-BE49-F238E27FC236}">
                    <a16:creationId xmlns:a16="http://schemas.microsoft.com/office/drawing/2014/main" id="{9785362C-6B52-4154-9993-38761A3EB4D4}"/>
                  </a:ext>
                </a:extLst>
              </p:cNvPr>
              <p:cNvSpPr>
                <a:spLocks/>
              </p:cNvSpPr>
              <p:nvPr/>
            </p:nvSpPr>
            <p:spPr bwMode="auto">
              <a:xfrm>
                <a:off x="2482850" y="466725"/>
                <a:ext cx="66675"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25" name="Freeform 1413">
                <a:extLst>
                  <a:ext uri="{FF2B5EF4-FFF2-40B4-BE49-F238E27FC236}">
                    <a16:creationId xmlns:a16="http://schemas.microsoft.com/office/drawing/2014/main" id="{F66599CF-B75B-4610-BE82-AE4C990B69BC}"/>
                  </a:ext>
                </a:extLst>
              </p:cNvPr>
              <p:cNvSpPr>
                <a:spLocks/>
              </p:cNvSpPr>
              <p:nvPr/>
            </p:nvSpPr>
            <p:spPr bwMode="auto">
              <a:xfrm>
                <a:off x="9391650" y="6049963"/>
                <a:ext cx="68263"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26" name="Freeform 1414">
                <a:extLst>
                  <a:ext uri="{FF2B5EF4-FFF2-40B4-BE49-F238E27FC236}">
                    <a16:creationId xmlns:a16="http://schemas.microsoft.com/office/drawing/2014/main" id="{85FA5602-5D2C-4652-A86B-3D9A61FD6D6E}"/>
                  </a:ext>
                </a:extLst>
              </p:cNvPr>
              <p:cNvSpPr>
                <a:spLocks/>
              </p:cNvSpPr>
              <p:nvPr/>
            </p:nvSpPr>
            <p:spPr bwMode="auto">
              <a:xfrm>
                <a:off x="7842250" y="1849438"/>
                <a:ext cx="68263"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27" name="Freeform 1415">
                <a:extLst>
                  <a:ext uri="{FF2B5EF4-FFF2-40B4-BE49-F238E27FC236}">
                    <a16:creationId xmlns:a16="http://schemas.microsoft.com/office/drawing/2014/main" id="{92728CB7-9A31-40A9-8B16-04A96EE3EC21}"/>
                  </a:ext>
                </a:extLst>
              </p:cNvPr>
              <p:cNvSpPr>
                <a:spLocks/>
              </p:cNvSpPr>
              <p:nvPr/>
            </p:nvSpPr>
            <p:spPr bwMode="auto">
              <a:xfrm>
                <a:off x="2776538" y="4902200"/>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28" name="Freeform 1416">
                <a:extLst>
                  <a:ext uri="{FF2B5EF4-FFF2-40B4-BE49-F238E27FC236}">
                    <a16:creationId xmlns:a16="http://schemas.microsoft.com/office/drawing/2014/main" id="{46C41FC7-A65A-44A2-B531-1DC3470C7D75}"/>
                  </a:ext>
                </a:extLst>
              </p:cNvPr>
              <p:cNvSpPr>
                <a:spLocks/>
              </p:cNvSpPr>
              <p:nvPr/>
            </p:nvSpPr>
            <p:spPr bwMode="auto">
              <a:xfrm>
                <a:off x="5988050" y="123825"/>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29" name="Freeform 1417">
                <a:extLst>
                  <a:ext uri="{FF2B5EF4-FFF2-40B4-BE49-F238E27FC236}">
                    <a16:creationId xmlns:a16="http://schemas.microsoft.com/office/drawing/2014/main" id="{69284D9A-06BD-49F1-9BF0-FE58218EB568}"/>
                  </a:ext>
                </a:extLst>
              </p:cNvPr>
              <p:cNvSpPr>
                <a:spLocks/>
              </p:cNvSpPr>
              <p:nvPr/>
            </p:nvSpPr>
            <p:spPr bwMode="auto">
              <a:xfrm>
                <a:off x="9769475" y="3363913"/>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30" name="Freeform 1418">
                <a:extLst>
                  <a:ext uri="{FF2B5EF4-FFF2-40B4-BE49-F238E27FC236}">
                    <a16:creationId xmlns:a16="http://schemas.microsoft.com/office/drawing/2014/main" id="{2FC42422-7C33-4B38-BDA7-5206ACD801D8}"/>
                  </a:ext>
                </a:extLst>
              </p:cNvPr>
              <p:cNvSpPr>
                <a:spLocks/>
              </p:cNvSpPr>
              <p:nvPr/>
            </p:nvSpPr>
            <p:spPr bwMode="auto">
              <a:xfrm>
                <a:off x="9585325" y="234950"/>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31" name="Freeform 1419">
                <a:extLst>
                  <a:ext uri="{FF2B5EF4-FFF2-40B4-BE49-F238E27FC236}">
                    <a16:creationId xmlns:a16="http://schemas.microsoft.com/office/drawing/2014/main" id="{BEBB4BD1-FEE8-4EBF-88DC-BE12DFF628B3}"/>
                  </a:ext>
                </a:extLst>
              </p:cNvPr>
              <p:cNvSpPr>
                <a:spLocks/>
              </p:cNvSpPr>
              <p:nvPr/>
            </p:nvSpPr>
            <p:spPr bwMode="auto">
              <a:xfrm>
                <a:off x="3243263" y="3000375"/>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32" name="Freeform 1420">
                <a:extLst>
                  <a:ext uri="{FF2B5EF4-FFF2-40B4-BE49-F238E27FC236}">
                    <a16:creationId xmlns:a16="http://schemas.microsoft.com/office/drawing/2014/main" id="{40703509-ABD8-4B0B-8F22-302C62BCBB06}"/>
                  </a:ext>
                </a:extLst>
              </p:cNvPr>
              <p:cNvSpPr>
                <a:spLocks/>
              </p:cNvSpPr>
              <p:nvPr/>
            </p:nvSpPr>
            <p:spPr bwMode="auto">
              <a:xfrm>
                <a:off x="6259513" y="5808663"/>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33" name="Freeform 1421">
                <a:extLst>
                  <a:ext uri="{FF2B5EF4-FFF2-40B4-BE49-F238E27FC236}">
                    <a16:creationId xmlns:a16="http://schemas.microsoft.com/office/drawing/2014/main" id="{8A095061-52A8-49D1-BE6A-74607D3CBEBA}"/>
                  </a:ext>
                </a:extLst>
              </p:cNvPr>
              <p:cNvSpPr>
                <a:spLocks/>
              </p:cNvSpPr>
              <p:nvPr/>
            </p:nvSpPr>
            <p:spPr bwMode="auto">
              <a:xfrm>
                <a:off x="4578350" y="1271588"/>
                <a:ext cx="68263"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34" name="Freeform 1422">
                <a:extLst>
                  <a:ext uri="{FF2B5EF4-FFF2-40B4-BE49-F238E27FC236}">
                    <a16:creationId xmlns:a16="http://schemas.microsoft.com/office/drawing/2014/main" id="{FCC736B8-8F0D-4DA0-A62A-1A076F628DC4}"/>
                  </a:ext>
                </a:extLst>
              </p:cNvPr>
              <p:cNvSpPr>
                <a:spLocks/>
              </p:cNvSpPr>
              <p:nvPr/>
            </p:nvSpPr>
            <p:spPr bwMode="auto">
              <a:xfrm>
                <a:off x="8896350" y="4637088"/>
                <a:ext cx="66675" cy="50800"/>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35" name="Freeform 1423">
                <a:extLst>
                  <a:ext uri="{FF2B5EF4-FFF2-40B4-BE49-F238E27FC236}">
                    <a16:creationId xmlns:a16="http://schemas.microsoft.com/office/drawing/2014/main" id="{E4245770-3809-4F7D-8C7B-734B73A59BF3}"/>
                  </a:ext>
                </a:extLst>
              </p:cNvPr>
              <p:cNvSpPr>
                <a:spLocks/>
              </p:cNvSpPr>
              <p:nvPr/>
            </p:nvSpPr>
            <p:spPr bwMode="auto">
              <a:xfrm>
                <a:off x="4548188" y="6122988"/>
                <a:ext cx="66675" cy="50800"/>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36" name="Freeform 1424">
                <a:extLst>
                  <a:ext uri="{FF2B5EF4-FFF2-40B4-BE49-F238E27FC236}">
                    <a16:creationId xmlns:a16="http://schemas.microsoft.com/office/drawing/2014/main" id="{1CDCDD56-1946-48DE-B3C9-C466F6916A87}"/>
                  </a:ext>
                </a:extLst>
              </p:cNvPr>
              <p:cNvSpPr>
                <a:spLocks/>
              </p:cNvSpPr>
              <p:nvPr/>
            </p:nvSpPr>
            <p:spPr bwMode="auto">
              <a:xfrm>
                <a:off x="8015288" y="441325"/>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37" name="Freeform 1425">
                <a:extLst>
                  <a:ext uri="{FF2B5EF4-FFF2-40B4-BE49-F238E27FC236}">
                    <a16:creationId xmlns:a16="http://schemas.microsoft.com/office/drawing/2014/main" id="{5ECA5525-8F74-4AED-A26C-83FE6B305D9E}"/>
                  </a:ext>
                </a:extLst>
              </p:cNvPr>
              <p:cNvSpPr>
                <a:spLocks/>
              </p:cNvSpPr>
              <p:nvPr/>
            </p:nvSpPr>
            <p:spPr bwMode="auto">
              <a:xfrm>
                <a:off x="2252663" y="3681413"/>
                <a:ext cx="133350"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38" name="Freeform 1426">
                <a:extLst>
                  <a:ext uri="{FF2B5EF4-FFF2-40B4-BE49-F238E27FC236}">
                    <a16:creationId xmlns:a16="http://schemas.microsoft.com/office/drawing/2014/main" id="{91F25B49-4FB0-4CEB-BA0E-5367F00E5DD5}"/>
                  </a:ext>
                </a:extLst>
              </p:cNvPr>
              <p:cNvSpPr>
                <a:spLocks/>
              </p:cNvSpPr>
              <p:nvPr/>
            </p:nvSpPr>
            <p:spPr bwMode="auto">
              <a:xfrm>
                <a:off x="3819525" y="144463"/>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39" name="Freeform 1427">
                <a:extLst>
                  <a:ext uri="{FF2B5EF4-FFF2-40B4-BE49-F238E27FC236}">
                    <a16:creationId xmlns:a16="http://schemas.microsoft.com/office/drawing/2014/main" id="{FD1CB73D-7195-43FE-85C3-E44F0C0606FB}"/>
                  </a:ext>
                </a:extLst>
              </p:cNvPr>
              <p:cNvSpPr>
                <a:spLocks/>
              </p:cNvSpPr>
              <p:nvPr/>
            </p:nvSpPr>
            <p:spPr bwMode="auto">
              <a:xfrm>
                <a:off x="9169400" y="1836738"/>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40" name="Freeform 1428">
                <a:extLst>
                  <a:ext uri="{FF2B5EF4-FFF2-40B4-BE49-F238E27FC236}">
                    <a16:creationId xmlns:a16="http://schemas.microsoft.com/office/drawing/2014/main" id="{F5E2637C-8A1C-4F22-BFFD-CC4F1C035F36}"/>
                  </a:ext>
                </a:extLst>
              </p:cNvPr>
              <p:cNvSpPr>
                <a:spLocks/>
              </p:cNvSpPr>
              <p:nvPr/>
            </p:nvSpPr>
            <p:spPr bwMode="auto">
              <a:xfrm>
                <a:off x="7931150" y="5408613"/>
                <a:ext cx="96838" cy="76200"/>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41" name="Freeform 1429">
                <a:extLst>
                  <a:ext uri="{FF2B5EF4-FFF2-40B4-BE49-F238E27FC236}">
                    <a16:creationId xmlns:a16="http://schemas.microsoft.com/office/drawing/2014/main" id="{F697EA81-DDF6-433F-9843-472EFFE11FA8}"/>
                  </a:ext>
                </a:extLst>
              </p:cNvPr>
              <p:cNvSpPr>
                <a:spLocks/>
              </p:cNvSpPr>
              <p:nvPr/>
            </p:nvSpPr>
            <p:spPr bwMode="auto">
              <a:xfrm>
                <a:off x="3070225" y="1663700"/>
                <a:ext cx="68263"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42" name="Freeform 1430">
                <a:extLst>
                  <a:ext uri="{FF2B5EF4-FFF2-40B4-BE49-F238E27FC236}">
                    <a16:creationId xmlns:a16="http://schemas.microsoft.com/office/drawing/2014/main" id="{82FC5746-CDB0-4509-86DA-50B1F4F5D99C}"/>
                  </a:ext>
                </a:extLst>
              </p:cNvPr>
              <p:cNvSpPr>
                <a:spLocks/>
              </p:cNvSpPr>
              <p:nvPr/>
            </p:nvSpPr>
            <p:spPr bwMode="auto">
              <a:xfrm>
                <a:off x="8710613" y="3213100"/>
                <a:ext cx="66675" cy="50800"/>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43" name="Freeform 1431">
                <a:extLst>
                  <a:ext uri="{FF2B5EF4-FFF2-40B4-BE49-F238E27FC236}">
                    <a16:creationId xmlns:a16="http://schemas.microsoft.com/office/drawing/2014/main" id="{74AED84C-EB21-4409-9051-772142236CC4}"/>
                  </a:ext>
                </a:extLst>
              </p:cNvPr>
              <p:cNvSpPr>
                <a:spLocks/>
              </p:cNvSpPr>
              <p:nvPr/>
            </p:nvSpPr>
            <p:spPr bwMode="auto">
              <a:xfrm>
                <a:off x="3987800" y="5033963"/>
                <a:ext cx="133350"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44" name="Freeform 1432">
                <a:extLst>
                  <a:ext uri="{FF2B5EF4-FFF2-40B4-BE49-F238E27FC236}">
                    <a16:creationId xmlns:a16="http://schemas.microsoft.com/office/drawing/2014/main" id="{C565E897-0297-4525-9D64-9247AFD98C8E}"/>
                  </a:ext>
                </a:extLst>
              </p:cNvPr>
              <p:cNvSpPr>
                <a:spLocks/>
              </p:cNvSpPr>
              <p:nvPr/>
            </p:nvSpPr>
            <p:spPr bwMode="auto">
              <a:xfrm>
                <a:off x="6402388" y="1517650"/>
                <a:ext cx="98425" cy="76200"/>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45" name="Freeform 1433">
                <a:extLst>
                  <a:ext uri="{FF2B5EF4-FFF2-40B4-BE49-F238E27FC236}">
                    <a16:creationId xmlns:a16="http://schemas.microsoft.com/office/drawing/2014/main" id="{2C297FAA-03DF-45A6-8552-E28639FF043B}"/>
                  </a:ext>
                </a:extLst>
              </p:cNvPr>
              <p:cNvSpPr>
                <a:spLocks/>
              </p:cNvSpPr>
              <p:nvPr/>
            </p:nvSpPr>
            <p:spPr bwMode="auto">
              <a:xfrm>
                <a:off x="2311400" y="6110288"/>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46" name="Freeform 1434">
                <a:extLst>
                  <a:ext uri="{FF2B5EF4-FFF2-40B4-BE49-F238E27FC236}">
                    <a16:creationId xmlns:a16="http://schemas.microsoft.com/office/drawing/2014/main" id="{B58DC9F5-318E-4EFD-A64D-105ECD1C926D}"/>
                  </a:ext>
                </a:extLst>
              </p:cNvPr>
              <p:cNvSpPr>
                <a:spLocks/>
              </p:cNvSpPr>
              <p:nvPr/>
            </p:nvSpPr>
            <p:spPr bwMode="auto">
              <a:xfrm>
                <a:off x="2211388" y="2311400"/>
                <a:ext cx="50800"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47" name="Freeform 1435">
                <a:extLst>
                  <a:ext uri="{FF2B5EF4-FFF2-40B4-BE49-F238E27FC236}">
                    <a16:creationId xmlns:a16="http://schemas.microsoft.com/office/drawing/2014/main" id="{850147DC-F629-4340-9916-546321324B38}"/>
                  </a:ext>
                </a:extLst>
              </p:cNvPr>
              <p:cNvSpPr>
                <a:spLocks/>
              </p:cNvSpPr>
              <p:nvPr/>
            </p:nvSpPr>
            <p:spPr bwMode="auto">
              <a:xfrm>
                <a:off x="9967913" y="1217613"/>
                <a:ext cx="52388"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48" name="Freeform 1436">
                <a:extLst>
                  <a:ext uri="{FF2B5EF4-FFF2-40B4-BE49-F238E27FC236}">
                    <a16:creationId xmlns:a16="http://schemas.microsoft.com/office/drawing/2014/main" id="{A5241811-4344-4820-AE60-A09CF18E6673}"/>
                  </a:ext>
                </a:extLst>
              </p:cNvPr>
              <p:cNvSpPr>
                <a:spLocks/>
              </p:cNvSpPr>
              <p:nvPr/>
            </p:nvSpPr>
            <p:spPr bwMode="auto">
              <a:xfrm>
                <a:off x="7148513" y="804863"/>
                <a:ext cx="50800" cy="38100"/>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49" name="Freeform 1437">
                <a:extLst>
                  <a:ext uri="{FF2B5EF4-FFF2-40B4-BE49-F238E27FC236}">
                    <a16:creationId xmlns:a16="http://schemas.microsoft.com/office/drawing/2014/main" id="{EFAC9217-2603-4060-B903-605F2D18E799}"/>
                  </a:ext>
                </a:extLst>
              </p:cNvPr>
              <p:cNvSpPr>
                <a:spLocks/>
              </p:cNvSpPr>
              <p:nvPr/>
            </p:nvSpPr>
            <p:spPr bwMode="auto">
              <a:xfrm>
                <a:off x="5207000" y="1939925"/>
                <a:ext cx="50800"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50" name="Freeform 1438">
                <a:extLst>
                  <a:ext uri="{FF2B5EF4-FFF2-40B4-BE49-F238E27FC236}">
                    <a16:creationId xmlns:a16="http://schemas.microsoft.com/office/drawing/2014/main" id="{E389BC30-E803-4437-A6A4-506555BBF12B}"/>
                  </a:ext>
                </a:extLst>
              </p:cNvPr>
              <p:cNvSpPr>
                <a:spLocks/>
              </p:cNvSpPr>
              <p:nvPr/>
            </p:nvSpPr>
            <p:spPr bwMode="auto">
              <a:xfrm>
                <a:off x="9885363" y="4633913"/>
                <a:ext cx="50800" cy="38100"/>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51" name="Freeform 1439">
                <a:extLst>
                  <a:ext uri="{FF2B5EF4-FFF2-40B4-BE49-F238E27FC236}">
                    <a16:creationId xmlns:a16="http://schemas.microsoft.com/office/drawing/2014/main" id="{A9B0E918-8DD0-4605-B5DF-C4A65A75663F}"/>
                  </a:ext>
                </a:extLst>
              </p:cNvPr>
              <p:cNvSpPr>
                <a:spLocks/>
              </p:cNvSpPr>
              <p:nvPr/>
            </p:nvSpPr>
            <p:spPr bwMode="auto">
              <a:xfrm>
                <a:off x="8831263" y="5562600"/>
                <a:ext cx="52388"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52" name="Freeform 1440">
                <a:extLst>
                  <a:ext uri="{FF2B5EF4-FFF2-40B4-BE49-F238E27FC236}">
                    <a16:creationId xmlns:a16="http://schemas.microsoft.com/office/drawing/2014/main" id="{FA6E076B-27C1-4BCA-B2DC-E758423FC517}"/>
                  </a:ext>
                </a:extLst>
              </p:cNvPr>
              <p:cNvSpPr>
                <a:spLocks/>
              </p:cNvSpPr>
              <p:nvPr/>
            </p:nvSpPr>
            <p:spPr bwMode="auto">
              <a:xfrm>
                <a:off x="3440113" y="5975350"/>
                <a:ext cx="52388"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53" name="Freeform 1441">
                <a:extLst>
                  <a:ext uri="{FF2B5EF4-FFF2-40B4-BE49-F238E27FC236}">
                    <a16:creationId xmlns:a16="http://schemas.microsoft.com/office/drawing/2014/main" id="{F6F35738-D118-40E8-B7DE-C7370BF8FD49}"/>
                  </a:ext>
                </a:extLst>
              </p:cNvPr>
              <p:cNvSpPr>
                <a:spLocks/>
              </p:cNvSpPr>
              <p:nvPr/>
            </p:nvSpPr>
            <p:spPr bwMode="auto">
              <a:xfrm>
                <a:off x="4029075" y="3405188"/>
                <a:ext cx="50800"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54" name="Freeform 1442">
                <a:extLst>
                  <a:ext uri="{FF2B5EF4-FFF2-40B4-BE49-F238E27FC236}">
                    <a16:creationId xmlns:a16="http://schemas.microsoft.com/office/drawing/2014/main" id="{A26C69E6-BA50-4611-9498-3DDDA8B4C86D}"/>
                  </a:ext>
                </a:extLst>
              </p:cNvPr>
              <p:cNvSpPr>
                <a:spLocks/>
              </p:cNvSpPr>
              <p:nvPr/>
            </p:nvSpPr>
            <p:spPr bwMode="auto">
              <a:xfrm>
                <a:off x="8150225" y="3870325"/>
                <a:ext cx="50800" cy="38100"/>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55" name="Freeform 1443">
                <a:extLst>
                  <a:ext uri="{FF2B5EF4-FFF2-40B4-BE49-F238E27FC236}">
                    <a16:creationId xmlns:a16="http://schemas.microsoft.com/office/drawing/2014/main" id="{4F7B52B3-8574-4200-8303-BC2D122CD0D0}"/>
                  </a:ext>
                </a:extLst>
              </p:cNvPr>
              <p:cNvSpPr>
                <a:spLocks/>
              </p:cNvSpPr>
              <p:nvPr/>
            </p:nvSpPr>
            <p:spPr bwMode="auto">
              <a:xfrm>
                <a:off x="10367963" y="2422525"/>
                <a:ext cx="66675"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56" name="Freeform 918">
                <a:extLst>
                  <a:ext uri="{FF2B5EF4-FFF2-40B4-BE49-F238E27FC236}">
                    <a16:creationId xmlns:a16="http://schemas.microsoft.com/office/drawing/2014/main" id="{939894B0-3993-4345-A80C-3081FE8876B5}"/>
                  </a:ext>
                </a:extLst>
              </p:cNvPr>
              <p:cNvSpPr>
                <a:spLocks/>
              </p:cNvSpPr>
              <p:nvPr/>
            </p:nvSpPr>
            <p:spPr bwMode="auto">
              <a:xfrm flipV="1">
                <a:off x="5935756" y="53051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p>
            </p:txBody>
          </p:sp>
          <p:sp>
            <p:nvSpPr>
              <p:cNvPr id="57" name="Freeform 1444">
                <a:extLst>
                  <a:ext uri="{FF2B5EF4-FFF2-40B4-BE49-F238E27FC236}">
                    <a16:creationId xmlns:a16="http://schemas.microsoft.com/office/drawing/2014/main" id="{87F2349E-937F-4DA7-9D53-53C54DE66628}"/>
                  </a:ext>
                </a:extLst>
              </p:cNvPr>
              <p:cNvSpPr>
                <a:spLocks/>
              </p:cNvSpPr>
              <p:nvPr/>
            </p:nvSpPr>
            <p:spPr bwMode="auto">
              <a:xfrm>
                <a:off x="1803400" y="1154113"/>
                <a:ext cx="65088" cy="50800"/>
              </a:xfrm>
              <a:custGeom>
                <a:avLst/>
                <a:gdLst>
                  <a:gd name="T0" fmla="*/ 12 w 25"/>
                  <a:gd name="T1" fmla="*/ 20 h 20"/>
                  <a:gd name="T2" fmla="*/ 12 w 25"/>
                  <a:gd name="T3" fmla="*/ 0 h 20"/>
                  <a:gd name="T4" fmla="*/ 12 w 25"/>
                  <a:gd name="T5" fmla="*/ 20 h 20"/>
                </a:gdLst>
                <a:ahLst/>
                <a:cxnLst>
                  <a:cxn ang="0">
                    <a:pos x="T0" y="T1"/>
                  </a:cxn>
                  <a:cxn ang="0">
                    <a:pos x="T2" y="T3"/>
                  </a:cxn>
                  <a:cxn ang="0">
                    <a:pos x="T4" y="T5"/>
                  </a:cxn>
                </a:cxnLst>
                <a:rect l="0" t="0" r="r" b="b"/>
                <a:pathLst>
                  <a:path w="25" h="20">
                    <a:moveTo>
                      <a:pt x="12" y="20"/>
                    </a:moveTo>
                    <a:cubicBezTo>
                      <a:pt x="25" y="20"/>
                      <a:pt x="25" y="0"/>
                      <a:pt x="12" y="0"/>
                    </a:cubicBezTo>
                    <a:cubicBezTo>
                      <a:pt x="0" y="0"/>
                      <a:pt x="0" y="20"/>
                      <a:pt x="12"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58" name="Freeform 1445">
                <a:extLst>
                  <a:ext uri="{FF2B5EF4-FFF2-40B4-BE49-F238E27FC236}">
                    <a16:creationId xmlns:a16="http://schemas.microsoft.com/office/drawing/2014/main" id="{5A20C2F1-2AF3-4FAB-BDB6-0E8F838A8EB3}"/>
                  </a:ext>
                </a:extLst>
              </p:cNvPr>
              <p:cNvSpPr>
                <a:spLocks/>
              </p:cNvSpPr>
              <p:nvPr/>
            </p:nvSpPr>
            <p:spPr bwMode="auto">
              <a:xfrm>
                <a:off x="1679575" y="4822825"/>
                <a:ext cx="63500" cy="50800"/>
              </a:xfrm>
              <a:custGeom>
                <a:avLst/>
                <a:gdLst>
                  <a:gd name="T0" fmla="*/ 12 w 25"/>
                  <a:gd name="T1" fmla="*/ 20 h 20"/>
                  <a:gd name="T2" fmla="*/ 12 w 25"/>
                  <a:gd name="T3" fmla="*/ 0 h 20"/>
                  <a:gd name="T4" fmla="*/ 12 w 25"/>
                  <a:gd name="T5" fmla="*/ 20 h 20"/>
                </a:gdLst>
                <a:ahLst/>
                <a:cxnLst>
                  <a:cxn ang="0">
                    <a:pos x="T0" y="T1"/>
                  </a:cxn>
                  <a:cxn ang="0">
                    <a:pos x="T2" y="T3"/>
                  </a:cxn>
                  <a:cxn ang="0">
                    <a:pos x="T4" y="T5"/>
                  </a:cxn>
                </a:cxnLst>
                <a:rect l="0" t="0" r="r" b="b"/>
                <a:pathLst>
                  <a:path w="25" h="20">
                    <a:moveTo>
                      <a:pt x="12" y="20"/>
                    </a:moveTo>
                    <a:cubicBezTo>
                      <a:pt x="25" y="20"/>
                      <a:pt x="25" y="0"/>
                      <a:pt x="12" y="0"/>
                    </a:cubicBezTo>
                    <a:cubicBezTo>
                      <a:pt x="0" y="0"/>
                      <a:pt x="0" y="20"/>
                      <a:pt x="12"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59" name="Freeform 1446">
                <a:extLst>
                  <a:ext uri="{FF2B5EF4-FFF2-40B4-BE49-F238E27FC236}">
                    <a16:creationId xmlns:a16="http://schemas.microsoft.com/office/drawing/2014/main" id="{0467B125-CC01-4294-B94A-BCC7AD033FC0}"/>
                  </a:ext>
                </a:extLst>
              </p:cNvPr>
              <p:cNvSpPr>
                <a:spLocks/>
              </p:cNvSpPr>
              <p:nvPr/>
            </p:nvSpPr>
            <p:spPr bwMode="auto">
              <a:xfrm>
                <a:off x="10815638" y="5524500"/>
                <a:ext cx="133350"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1"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60" name="Freeform 1447">
                <a:extLst>
                  <a:ext uri="{FF2B5EF4-FFF2-40B4-BE49-F238E27FC236}">
                    <a16:creationId xmlns:a16="http://schemas.microsoft.com/office/drawing/2014/main" id="{A0868FAC-DB70-4221-B43F-3BDA781C0693}"/>
                  </a:ext>
                </a:extLst>
              </p:cNvPr>
              <p:cNvSpPr>
                <a:spLocks/>
              </p:cNvSpPr>
              <p:nvPr/>
            </p:nvSpPr>
            <p:spPr bwMode="auto">
              <a:xfrm>
                <a:off x="11930063" y="2365375"/>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1"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61" name="Freeform 1448">
                <a:extLst>
                  <a:ext uri="{FF2B5EF4-FFF2-40B4-BE49-F238E27FC236}">
                    <a16:creationId xmlns:a16="http://schemas.microsoft.com/office/drawing/2014/main" id="{8B71A487-18EA-469A-B944-EF934F054ECE}"/>
                  </a:ext>
                </a:extLst>
              </p:cNvPr>
              <p:cNvSpPr>
                <a:spLocks/>
              </p:cNvSpPr>
              <p:nvPr/>
            </p:nvSpPr>
            <p:spPr bwMode="auto">
              <a:xfrm>
                <a:off x="158750" y="198438"/>
                <a:ext cx="131763" cy="103188"/>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62" name="Freeform 1449">
                <a:extLst>
                  <a:ext uri="{FF2B5EF4-FFF2-40B4-BE49-F238E27FC236}">
                    <a16:creationId xmlns:a16="http://schemas.microsoft.com/office/drawing/2014/main" id="{EB8134F1-388E-4E55-A78A-4D2BF99D35D8}"/>
                  </a:ext>
                </a:extLst>
              </p:cNvPr>
              <p:cNvSpPr>
                <a:spLocks/>
              </p:cNvSpPr>
              <p:nvPr/>
            </p:nvSpPr>
            <p:spPr bwMode="auto">
              <a:xfrm>
                <a:off x="484188" y="5616575"/>
                <a:ext cx="131763" cy="103188"/>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63" name="Freeform 1450">
                <a:extLst>
                  <a:ext uri="{FF2B5EF4-FFF2-40B4-BE49-F238E27FC236}">
                    <a16:creationId xmlns:a16="http://schemas.microsoft.com/office/drawing/2014/main" id="{85E1A90D-D273-4701-A73B-0992D8303547}"/>
                  </a:ext>
                </a:extLst>
              </p:cNvPr>
              <p:cNvSpPr>
                <a:spLocks/>
              </p:cNvSpPr>
              <p:nvPr/>
            </p:nvSpPr>
            <p:spPr bwMode="auto">
              <a:xfrm>
                <a:off x="731838" y="2689225"/>
                <a:ext cx="100013"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64" name="Freeform 1451">
                <a:extLst>
                  <a:ext uri="{FF2B5EF4-FFF2-40B4-BE49-F238E27FC236}">
                    <a16:creationId xmlns:a16="http://schemas.microsoft.com/office/drawing/2014/main" id="{EDA49C45-5931-4BB8-90FA-5A4F0C902441}"/>
                  </a:ext>
                </a:extLst>
              </p:cNvPr>
              <p:cNvSpPr>
                <a:spLocks/>
              </p:cNvSpPr>
              <p:nvPr/>
            </p:nvSpPr>
            <p:spPr bwMode="auto">
              <a:xfrm>
                <a:off x="11422063" y="614363"/>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65" name="Freeform 1452">
                <a:extLst>
                  <a:ext uri="{FF2B5EF4-FFF2-40B4-BE49-F238E27FC236}">
                    <a16:creationId xmlns:a16="http://schemas.microsoft.com/office/drawing/2014/main" id="{3F406DE8-8F51-406D-8CA4-CE1CB93BD83D}"/>
                  </a:ext>
                </a:extLst>
              </p:cNvPr>
              <p:cNvSpPr>
                <a:spLocks/>
              </p:cNvSpPr>
              <p:nvPr/>
            </p:nvSpPr>
            <p:spPr bwMode="auto">
              <a:xfrm>
                <a:off x="11112500" y="3895725"/>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66" name="Freeform 1453">
                <a:extLst>
                  <a:ext uri="{FF2B5EF4-FFF2-40B4-BE49-F238E27FC236}">
                    <a16:creationId xmlns:a16="http://schemas.microsoft.com/office/drawing/2014/main" id="{29D1F129-275B-4E4F-8B0B-E144070635F6}"/>
                  </a:ext>
                </a:extLst>
              </p:cNvPr>
              <p:cNvSpPr>
                <a:spLocks/>
              </p:cNvSpPr>
              <p:nvPr/>
            </p:nvSpPr>
            <p:spPr bwMode="auto">
              <a:xfrm>
                <a:off x="11855450" y="6202363"/>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67" name="Freeform 1454">
                <a:extLst>
                  <a:ext uri="{FF2B5EF4-FFF2-40B4-BE49-F238E27FC236}">
                    <a16:creationId xmlns:a16="http://schemas.microsoft.com/office/drawing/2014/main" id="{83DBDF32-E958-43A3-A1F3-EECE72BEC221}"/>
                  </a:ext>
                </a:extLst>
              </p:cNvPr>
              <p:cNvSpPr>
                <a:spLocks/>
              </p:cNvSpPr>
              <p:nvPr/>
            </p:nvSpPr>
            <p:spPr bwMode="auto">
              <a:xfrm>
                <a:off x="127000" y="4067175"/>
                <a:ext cx="101600"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68" name="Freeform 1455">
                <a:extLst>
                  <a:ext uri="{FF2B5EF4-FFF2-40B4-BE49-F238E27FC236}">
                    <a16:creationId xmlns:a16="http://schemas.microsoft.com/office/drawing/2014/main" id="{057706C1-3708-4842-A5EF-23BF4F8CF45D}"/>
                  </a:ext>
                </a:extLst>
              </p:cNvPr>
              <p:cNvSpPr>
                <a:spLocks/>
              </p:cNvSpPr>
              <p:nvPr/>
            </p:nvSpPr>
            <p:spPr bwMode="auto">
              <a:xfrm>
                <a:off x="11142663" y="1682750"/>
                <a:ext cx="101600"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69" name="Freeform 1456">
                <a:extLst>
                  <a:ext uri="{FF2B5EF4-FFF2-40B4-BE49-F238E27FC236}">
                    <a16:creationId xmlns:a16="http://schemas.microsoft.com/office/drawing/2014/main" id="{CA3F43CD-EAEE-4C81-AC7E-22E922B5CA0A}"/>
                  </a:ext>
                </a:extLst>
              </p:cNvPr>
              <p:cNvSpPr>
                <a:spLocks/>
              </p:cNvSpPr>
              <p:nvPr/>
            </p:nvSpPr>
            <p:spPr bwMode="auto">
              <a:xfrm>
                <a:off x="1181100" y="3957638"/>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70" name="Freeform 1457">
                <a:extLst>
                  <a:ext uri="{FF2B5EF4-FFF2-40B4-BE49-F238E27FC236}">
                    <a16:creationId xmlns:a16="http://schemas.microsoft.com/office/drawing/2014/main" id="{B2201431-71AB-473C-8AE2-CE1C3AC9C95A}"/>
                  </a:ext>
                </a:extLst>
              </p:cNvPr>
              <p:cNvSpPr>
                <a:spLocks/>
              </p:cNvSpPr>
              <p:nvPr/>
            </p:nvSpPr>
            <p:spPr bwMode="auto">
              <a:xfrm>
                <a:off x="1135063" y="288925"/>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71" name="Freeform 1458">
                <a:extLst>
                  <a:ext uri="{FF2B5EF4-FFF2-40B4-BE49-F238E27FC236}">
                    <a16:creationId xmlns:a16="http://schemas.microsoft.com/office/drawing/2014/main" id="{13665294-2326-430B-890F-D40E4A780E10}"/>
                  </a:ext>
                </a:extLst>
              </p:cNvPr>
              <p:cNvSpPr>
                <a:spLocks/>
              </p:cNvSpPr>
              <p:nvPr/>
            </p:nvSpPr>
            <p:spPr bwMode="auto">
              <a:xfrm>
                <a:off x="204788" y="1682750"/>
                <a:ext cx="100013"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72" name="Freeform 1459">
                <a:extLst>
                  <a:ext uri="{FF2B5EF4-FFF2-40B4-BE49-F238E27FC236}">
                    <a16:creationId xmlns:a16="http://schemas.microsoft.com/office/drawing/2014/main" id="{30C813ED-D2F0-4253-B99E-33F0975F28FF}"/>
                  </a:ext>
                </a:extLst>
              </p:cNvPr>
              <p:cNvSpPr>
                <a:spLocks/>
              </p:cNvSpPr>
              <p:nvPr/>
            </p:nvSpPr>
            <p:spPr bwMode="auto">
              <a:xfrm>
                <a:off x="11887200" y="4748213"/>
                <a:ext cx="100013"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73" name="Freeform 1460">
                <a:extLst>
                  <a:ext uri="{FF2B5EF4-FFF2-40B4-BE49-F238E27FC236}">
                    <a16:creationId xmlns:a16="http://schemas.microsoft.com/office/drawing/2014/main" id="{4E867830-C3BA-494B-A11F-87F2E73E6764}"/>
                  </a:ext>
                </a:extLst>
              </p:cNvPr>
              <p:cNvSpPr>
                <a:spLocks/>
              </p:cNvSpPr>
              <p:nvPr/>
            </p:nvSpPr>
            <p:spPr bwMode="auto">
              <a:xfrm>
                <a:off x="1268413" y="6284913"/>
                <a:ext cx="49213" cy="39688"/>
              </a:xfrm>
              <a:custGeom>
                <a:avLst/>
                <a:gdLst>
                  <a:gd name="T0" fmla="*/ 9 w 19"/>
                  <a:gd name="T1" fmla="*/ 15 h 15"/>
                  <a:gd name="T2" fmla="*/ 9 w 19"/>
                  <a:gd name="T3" fmla="*/ 0 h 15"/>
                  <a:gd name="T4" fmla="*/ 9 w 19"/>
                  <a:gd name="T5" fmla="*/ 15 h 15"/>
                </a:gdLst>
                <a:ahLst/>
                <a:cxnLst>
                  <a:cxn ang="0">
                    <a:pos x="T0" y="T1"/>
                  </a:cxn>
                  <a:cxn ang="0">
                    <a:pos x="T2" y="T3"/>
                  </a:cxn>
                  <a:cxn ang="0">
                    <a:pos x="T4" y="T5"/>
                  </a:cxn>
                </a:cxnLst>
                <a:rect l="0" t="0" r="r" b="b"/>
                <a:pathLst>
                  <a:path w="19" h="15">
                    <a:moveTo>
                      <a:pt x="9" y="15"/>
                    </a:moveTo>
                    <a:cubicBezTo>
                      <a:pt x="19" y="15"/>
                      <a:pt x="19" y="0"/>
                      <a:pt x="9" y="0"/>
                    </a:cubicBezTo>
                    <a:cubicBezTo>
                      <a:pt x="0" y="0"/>
                      <a:pt x="0" y="15"/>
                      <a:pt x="9"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74" name="Freeform 1461">
                <a:extLst>
                  <a:ext uri="{FF2B5EF4-FFF2-40B4-BE49-F238E27FC236}">
                    <a16:creationId xmlns:a16="http://schemas.microsoft.com/office/drawing/2014/main" id="{10DA9B7E-8395-4978-BA0D-085EA931B284}"/>
                  </a:ext>
                </a:extLst>
              </p:cNvPr>
              <p:cNvSpPr>
                <a:spLocks/>
              </p:cNvSpPr>
              <p:nvPr/>
            </p:nvSpPr>
            <p:spPr bwMode="auto">
              <a:xfrm>
                <a:off x="11122025" y="6626225"/>
                <a:ext cx="49213" cy="38100"/>
              </a:xfrm>
              <a:custGeom>
                <a:avLst/>
                <a:gdLst>
                  <a:gd name="T0" fmla="*/ 9 w 19"/>
                  <a:gd name="T1" fmla="*/ 15 h 15"/>
                  <a:gd name="T2" fmla="*/ 9 w 19"/>
                  <a:gd name="T3" fmla="*/ 0 h 15"/>
                  <a:gd name="T4" fmla="*/ 9 w 19"/>
                  <a:gd name="T5" fmla="*/ 15 h 15"/>
                </a:gdLst>
                <a:ahLst/>
                <a:cxnLst>
                  <a:cxn ang="0">
                    <a:pos x="T0" y="T1"/>
                  </a:cxn>
                  <a:cxn ang="0">
                    <a:pos x="T2" y="T3"/>
                  </a:cxn>
                  <a:cxn ang="0">
                    <a:pos x="T4" y="T5"/>
                  </a:cxn>
                </a:cxnLst>
                <a:rect l="0" t="0" r="r" b="b"/>
                <a:pathLst>
                  <a:path w="19" h="15">
                    <a:moveTo>
                      <a:pt x="9" y="15"/>
                    </a:moveTo>
                    <a:cubicBezTo>
                      <a:pt x="19" y="15"/>
                      <a:pt x="19" y="0"/>
                      <a:pt x="9" y="0"/>
                    </a:cubicBezTo>
                    <a:cubicBezTo>
                      <a:pt x="0" y="0"/>
                      <a:pt x="0" y="15"/>
                      <a:pt x="9"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75" name="Freeform 1462">
                <a:extLst>
                  <a:ext uri="{FF2B5EF4-FFF2-40B4-BE49-F238E27FC236}">
                    <a16:creationId xmlns:a16="http://schemas.microsoft.com/office/drawing/2014/main" id="{10A8973C-C8A0-4C09-8F49-59EEE18FD374}"/>
                  </a:ext>
                </a:extLst>
              </p:cNvPr>
              <p:cNvSpPr>
                <a:spLocks/>
              </p:cNvSpPr>
              <p:nvPr/>
            </p:nvSpPr>
            <p:spPr bwMode="auto">
              <a:xfrm>
                <a:off x="11014075" y="0"/>
                <a:ext cx="49213" cy="38100"/>
              </a:xfrm>
              <a:custGeom>
                <a:avLst/>
                <a:gdLst>
                  <a:gd name="T0" fmla="*/ 9 w 19"/>
                  <a:gd name="T1" fmla="*/ 15 h 15"/>
                  <a:gd name="T2" fmla="*/ 9 w 19"/>
                  <a:gd name="T3" fmla="*/ 0 h 15"/>
                  <a:gd name="T4" fmla="*/ 9 w 19"/>
                  <a:gd name="T5" fmla="*/ 15 h 15"/>
                </a:gdLst>
                <a:ahLst/>
                <a:cxnLst>
                  <a:cxn ang="0">
                    <a:pos x="T0" y="T1"/>
                  </a:cxn>
                  <a:cxn ang="0">
                    <a:pos x="T2" y="T3"/>
                  </a:cxn>
                  <a:cxn ang="0">
                    <a:pos x="T4" y="T5"/>
                  </a:cxn>
                </a:cxnLst>
                <a:rect l="0" t="0" r="r" b="b"/>
                <a:pathLst>
                  <a:path w="19" h="15">
                    <a:moveTo>
                      <a:pt x="9" y="15"/>
                    </a:moveTo>
                    <a:cubicBezTo>
                      <a:pt x="19" y="15"/>
                      <a:pt x="19" y="0"/>
                      <a:pt x="9" y="0"/>
                    </a:cubicBezTo>
                    <a:cubicBezTo>
                      <a:pt x="0" y="0"/>
                      <a:pt x="0" y="15"/>
                      <a:pt x="9"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76" name="Freeform 1431">
                <a:extLst>
                  <a:ext uri="{FF2B5EF4-FFF2-40B4-BE49-F238E27FC236}">
                    <a16:creationId xmlns:a16="http://schemas.microsoft.com/office/drawing/2014/main" id="{5A03F5E2-D0B2-4906-AE7C-BCFA8A5D1CD5}"/>
                  </a:ext>
                </a:extLst>
              </p:cNvPr>
              <p:cNvSpPr>
                <a:spLocks/>
              </p:cNvSpPr>
              <p:nvPr/>
            </p:nvSpPr>
            <p:spPr bwMode="auto">
              <a:xfrm>
                <a:off x="5310187" y="4105275"/>
                <a:ext cx="133350"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77" name="Freeform 1437">
                <a:extLst>
                  <a:ext uri="{FF2B5EF4-FFF2-40B4-BE49-F238E27FC236}">
                    <a16:creationId xmlns:a16="http://schemas.microsoft.com/office/drawing/2014/main" id="{608C0BDE-511A-4240-B2FE-B3E08ABF3AA6}"/>
                  </a:ext>
                </a:extLst>
              </p:cNvPr>
              <p:cNvSpPr>
                <a:spLocks/>
              </p:cNvSpPr>
              <p:nvPr/>
            </p:nvSpPr>
            <p:spPr bwMode="auto">
              <a:xfrm>
                <a:off x="5359400" y="2978150"/>
                <a:ext cx="50800"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78" name="Freeform 1420">
                <a:extLst>
                  <a:ext uri="{FF2B5EF4-FFF2-40B4-BE49-F238E27FC236}">
                    <a16:creationId xmlns:a16="http://schemas.microsoft.com/office/drawing/2014/main" id="{FC1D0826-E52B-4F2F-8356-45DA595DF4D6}"/>
                  </a:ext>
                </a:extLst>
              </p:cNvPr>
              <p:cNvSpPr>
                <a:spLocks/>
              </p:cNvSpPr>
              <p:nvPr/>
            </p:nvSpPr>
            <p:spPr bwMode="auto">
              <a:xfrm>
                <a:off x="6259513" y="4655768"/>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sp>
            <p:nvSpPr>
              <p:cNvPr id="79" name="Freeform 1430">
                <a:extLst>
                  <a:ext uri="{FF2B5EF4-FFF2-40B4-BE49-F238E27FC236}">
                    <a16:creationId xmlns:a16="http://schemas.microsoft.com/office/drawing/2014/main" id="{DE3AD030-9B25-42E1-A228-71FC5C62FB36}"/>
                  </a:ext>
                </a:extLst>
              </p:cNvPr>
              <p:cNvSpPr>
                <a:spLocks/>
              </p:cNvSpPr>
              <p:nvPr/>
            </p:nvSpPr>
            <p:spPr bwMode="auto">
              <a:xfrm>
                <a:off x="6786563" y="3365500"/>
                <a:ext cx="66675" cy="50800"/>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b="1"/>
              </a:p>
            </p:txBody>
          </p:sp>
        </p:grpSp>
      </p:grpSp>
      <p:sp>
        <p:nvSpPr>
          <p:cNvPr id="2" name="Title Placeholder 1">
            <a:extLst>
              <a:ext uri="{FF2B5EF4-FFF2-40B4-BE49-F238E27FC236}">
                <a16:creationId xmlns:a16="http://schemas.microsoft.com/office/drawing/2014/main" id="{21F6BB08-598D-4DA8-8DAE-FF79BED4E075}"/>
              </a:ext>
            </a:extLst>
          </p:cNvPr>
          <p:cNvSpPr>
            <a:spLocks noGrp="1"/>
          </p:cNvSpPr>
          <p:nvPr>
            <p:ph type="title"/>
          </p:nvPr>
        </p:nvSpPr>
        <p:spPr>
          <a:xfrm>
            <a:off x="334962" y="543408"/>
            <a:ext cx="11522076" cy="4985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a:extLst>
              <a:ext uri="{FF2B5EF4-FFF2-40B4-BE49-F238E27FC236}">
                <a16:creationId xmlns:a16="http://schemas.microsoft.com/office/drawing/2014/main" id="{266484F2-2835-4F04-A6F0-197F71F26B62}"/>
              </a:ext>
            </a:extLst>
          </p:cNvPr>
          <p:cNvSpPr>
            <a:spLocks noGrp="1"/>
          </p:cNvSpPr>
          <p:nvPr>
            <p:ph type="body" idx="1"/>
          </p:nvPr>
        </p:nvSpPr>
        <p:spPr>
          <a:xfrm>
            <a:off x="334962" y="1304925"/>
            <a:ext cx="11522076" cy="48021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6FC455-4BDA-4583-8958-CD5DB16D6F11}"/>
              </a:ext>
            </a:extLst>
          </p:cNvPr>
          <p:cNvSpPr>
            <a:spLocks noGrp="1"/>
          </p:cNvSpPr>
          <p:nvPr>
            <p:ph type="ftr" sz="quarter" idx="3"/>
          </p:nvPr>
        </p:nvSpPr>
        <p:spPr>
          <a:xfrm>
            <a:off x="334962" y="6532063"/>
            <a:ext cx="4114800" cy="169277"/>
          </a:xfrm>
          <a:prstGeom prst="rect">
            <a:avLst/>
          </a:prstGeom>
        </p:spPr>
        <p:txBody>
          <a:bodyPr vert="horz" lIns="0" tIns="0" rIns="0" bIns="0" rtlCol="0" anchor="ctr">
            <a:spAutoFit/>
          </a:bodyPr>
          <a:lstStyle>
            <a:lvl1pPr marL="0" algn="l" defTabSz="914400" rtl="0" eaLnBrk="1" latinLnBrk="0" hangingPunct="1">
              <a:defRPr lang="en-US" sz="1100" i="1" kern="1200" dirty="0">
                <a:solidFill>
                  <a:schemeClr val="bg1"/>
                </a:solidFill>
                <a:latin typeface="+mn-lt"/>
                <a:ea typeface="+mn-ea"/>
                <a:cs typeface="+mn-cs"/>
              </a:defRPr>
            </a:lvl1pPr>
          </a:lstStyle>
          <a:p>
            <a:r>
              <a:rPr lang="en-US" dirty="0"/>
              <a:t>Your footer goes in here</a:t>
            </a:r>
          </a:p>
        </p:txBody>
      </p:sp>
      <p:sp>
        <p:nvSpPr>
          <p:cNvPr id="19" name="Slide Number Placeholder 5">
            <a:extLst>
              <a:ext uri="{FF2B5EF4-FFF2-40B4-BE49-F238E27FC236}">
                <a16:creationId xmlns:a16="http://schemas.microsoft.com/office/drawing/2014/main" id="{CB662A00-0E4B-426B-9218-56290DC9A886}"/>
              </a:ext>
            </a:extLst>
          </p:cNvPr>
          <p:cNvSpPr>
            <a:spLocks noGrp="1"/>
          </p:cNvSpPr>
          <p:nvPr>
            <p:ph type="sldNum" sz="quarter" idx="4"/>
          </p:nvPr>
        </p:nvSpPr>
        <p:spPr>
          <a:xfrm>
            <a:off x="11374636" y="6375401"/>
            <a:ext cx="482401" cy="482600"/>
          </a:xfrm>
          <a:prstGeom prst="rect">
            <a:avLst/>
          </a:prstGeom>
          <a:noFill/>
        </p:spPr>
        <p:txBody>
          <a:bodyPr vert="horz" lIns="91440" tIns="45720" rIns="91440" bIns="45720" rtlCol="0" anchor="ctr"/>
          <a:lstStyle>
            <a:lvl1pPr marL="0" algn="ctr" defTabSz="914400" rtl="0" eaLnBrk="1" latinLnBrk="0" hangingPunct="1">
              <a:defRPr lang="en-US" sz="1200" b="1" kern="1200" smtClean="0">
                <a:solidFill>
                  <a:srgbClr val="FEC643"/>
                </a:solidFill>
                <a:latin typeface="+mj-lt"/>
                <a:ea typeface="+mn-ea"/>
                <a:cs typeface="+mn-cs"/>
              </a:defRPr>
            </a:lvl1pPr>
          </a:lstStyle>
          <a:p>
            <a:fld id="{14ED2C52-F4A6-44CA-8A9F-48318319496E}" type="slidenum">
              <a:rPr lang="en-US" smtClean="0"/>
              <a:pPr/>
              <a:t>‹#›</a:t>
            </a:fld>
            <a:endParaRPr lang="en-US" dirty="0"/>
          </a:p>
        </p:txBody>
      </p:sp>
    </p:spTree>
    <p:extLst>
      <p:ext uri="{BB962C8B-B14F-4D97-AF65-F5344CB8AC3E}">
        <p14:creationId xmlns:p14="http://schemas.microsoft.com/office/powerpoint/2010/main" val="302529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0" algn="l" defTabSz="914400" rtl="0" eaLnBrk="1" latinLnBrk="0" hangingPunct="1">
        <a:lnSpc>
          <a:spcPct val="90000"/>
        </a:lnSpc>
        <a:spcBef>
          <a:spcPct val="0"/>
        </a:spcBef>
        <a:buNone/>
        <a:defRPr lang="en-US" sz="3600" b="1" kern="1200" dirty="0" smtClean="0">
          <a:solidFill>
            <a:srgbClr val="FEC643"/>
          </a:solidFill>
          <a:latin typeface="+mj-lt"/>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ehance.net/diegocarbonell"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behance.net/diegocarbonel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behance.net/diegocarbonell" TargetMode="External"/><Relationship Id="rId3" Type="http://schemas.openxmlformats.org/officeDocument/2006/relationships/image" Target="../media/image2.png"/><Relationship Id="rId7"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27.emf"/><Relationship Id="rId4" Type="http://schemas.openxmlformats.org/officeDocument/2006/relationships/image" Target="../media/image3.sv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www.behance.net/diegocarbonel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hyperlink" Target="https://www.behance.net/diegocarbonel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30.png"/><Relationship Id="rId4" Type="http://schemas.openxmlformats.org/officeDocument/2006/relationships/image" Target="../media/image3.svg"/><Relationship Id="rId9" Type="http://schemas.openxmlformats.org/officeDocument/2006/relationships/hyperlink" Target="https://www.behance.net/diegocarbonel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behance.net/diegocarbonel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ehance.net/diegocarbonel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6.sv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4.svg"/><Relationship Id="rId10"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hyperlink" Target="https://www.behance.net/diegocarbonell" TargetMode="External"/><Relationship Id="rId3" Type="http://schemas.openxmlformats.org/officeDocument/2006/relationships/image" Target="../media/image2.png"/><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 name="Freeform 1412">
            <a:extLst>
              <a:ext uri="{FF2B5EF4-FFF2-40B4-BE49-F238E27FC236}">
                <a16:creationId xmlns:a16="http://schemas.microsoft.com/office/drawing/2014/main" id="{B393DF79-1084-47BE-8F57-10FB263A88A5}"/>
              </a:ext>
            </a:extLst>
          </p:cNvPr>
          <p:cNvSpPr>
            <a:spLocks/>
          </p:cNvSpPr>
          <p:nvPr/>
        </p:nvSpPr>
        <p:spPr bwMode="auto">
          <a:xfrm>
            <a:off x="2482850" y="466725"/>
            <a:ext cx="66675"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911" name="Freeform 1414">
            <a:extLst>
              <a:ext uri="{FF2B5EF4-FFF2-40B4-BE49-F238E27FC236}">
                <a16:creationId xmlns:a16="http://schemas.microsoft.com/office/drawing/2014/main" id="{9DE19AF8-41B8-4076-A23F-C6B82057C8FE}"/>
              </a:ext>
            </a:extLst>
          </p:cNvPr>
          <p:cNvSpPr>
            <a:spLocks/>
          </p:cNvSpPr>
          <p:nvPr/>
        </p:nvSpPr>
        <p:spPr bwMode="auto">
          <a:xfrm>
            <a:off x="7842250" y="1849438"/>
            <a:ext cx="68263"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912" name="Freeform 1415">
            <a:extLst>
              <a:ext uri="{FF2B5EF4-FFF2-40B4-BE49-F238E27FC236}">
                <a16:creationId xmlns:a16="http://schemas.microsoft.com/office/drawing/2014/main" id="{2EA0F766-71F6-438C-9AB0-3A4941A99C1C}"/>
              </a:ext>
            </a:extLst>
          </p:cNvPr>
          <p:cNvSpPr>
            <a:spLocks/>
          </p:cNvSpPr>
          <p:nvPr/>
        </p:nvSpPr>
        <p:spPr bwMode="auto">
          <a:xfrm>
            <a:off x="2776538" y="4902200"/>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913" name="Freeform 1416">
            <a:extLst>
              <a:ext uri="{FF2B5EF4-FFF2-40B4-BE49-F238E27FC236}">
                <a16:creationId xmlns:a16="http://schemas.microsoft.com/office/drawing/2014/main" id="{52BD80A9-309C-4953-9F60-1DB029CBFD2C}"/>
              </a:ext>
            </a:extLst>
          </p:cNvPr>
          <p:cNvSpPr>
            <a:spLocks/>
          </p:cNvSpPr>
          <p:nvPr/>
        </p:nvSpPr>
        <p:spPr bwMode="auto">
          <a:xfrm>
            <a:off x="5988050" y="123825"/>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914" name="Freeform 1417">
            <a:extLst>
              <a:ext uri="{FF2B5EF4-FFF2-40B4-BE49-F238E27FC236}">
                <a16:creationId xmlns:a16="http://schemas.microsoft.com/office/drawing/2014/main" id="{AE391C1D-6F18-419F-9C0A-7F31C3B0EDE4}"/>
              </a:ext>
            </a:extLst>
          </p:cNvPr>
          <p:cNvSpPr>
            <a:spLocks/>
          </p:cNvSpPr>
          <p:nvPr/>
        </p:nvSpPr>
        <p:spPr bwMode="auto">
          <a:xfrm>
            <a:off x="9769475" y="3363913"/>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915" name="Freeform 1418">
            <a:extLst>
              <a:ext uri="{FF2B5EF4-FFF2-40B4-BE49-F238E27FC236}">
                <a16:creationId xmlns:a16="http://schemas.microsoft.com/office/drawing/2014/main" id="{80348D20-9EFC-434F-8324-B60977F21F92}"/>
              </a:ext>
            </a:extLst>
          </p:cNvPr>
          <p:cNvSpPr>
            <a:spLocks/>
          </p:cNvSpPr>
          <p:nvPr/>
        </p:nvSpPr>
        <p:spPr bwMode="auto">
          <a:xfrm>
            <a:off x="9585325" y="234950"/>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916" name="Freeform 1419">
            <a:extLst>
              <a:ext uri="{FF2B5EF4-FFF2-40B4-BE49-F238E27FC236}">
                <a16:creationId xmlns:a16="http://schemas.microsoft.com/office/drawing/2014/main" id="{3EFDA18D-42D4-4A4D-A5AA-6EF8C680AC50}"/>
              </a:ext>
            </a:extLst>
          </p:cNvPr>
          <p:cNvSpPr>
            <a:spLocks/>
          </p:cNvSpPr>
          <p:nvPr/>
        </p:nvSpPr>
        <p:spPr bwMode="auto">
          <a:xfrm>
            <a:off x="3243263" y="3000375"/>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918" name="Freeform 1421">
            <a:extLst>
              <a:ext uri="{FF2B5EF4-FFF2-40B4-BE49-F238E27FC236}">
                <a16:creationId xmlns:a16="http://schemas.microsoft.com/office/drawing/2014/main" id="{6B5CAA57-553A-43F8-AE44-2C5A4D131778}"/>
              </a:ext>
            </a:extLst>
          </p:cNvPr>
          <p:cNvSpPr>
            <a:spLocks/>
          </p:cNvSpPr>
          <p:nvPr/>
        </p:nvSpPr>
        <p:spPr bwMode="auto">
          <a:xfrm>
            <a:off x="4578350" y="1271588"/>
            <a:ext cx="68263"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919" name="Freeform 1422">
            <a:extLst>
              <a:ext uri="{FF2B5EF4-FFF2-40B4-BE49-F238E27FC236}">
                <a16:creationId xmlns:a16="http://schemas.microsoft.com/office/drawing/2014/main" id="{E36608E1-435D-44FE-BB89-AB8886770905}"/>
              </a:ext>
            </a:extLst>
          </p:cNvPr>
          <p:cNvSpPr>
            <a:spLocks/>
          </p:cNvSpPr>
          <p:nvPr/>
        </p:nvSpPr>
        <p:spPr bwMode="auto">
          <a:xfrm>
            <a:off x="8896350" y="4637088"/>
            <a:ext cx="66675" cy="50800"/>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05" name="Freeform 1424">
            <a:extLst>
              <a:ext uri="{FF2B5EF4-FFF2-40B4-BE49-F238E27FC236}">
                <a16:creationId xmlns:a16="http://schemas.microsoft.com/office/drawing/2014/main" id="{7ACC69E6-2AD4-4569-B787-46A6172F19DE}"/>
              </a:ext>
            </a:extLst>
          </p:cNvPr>
          <p:cNvSpPr>
            <a:spLocks/>
          </p:cNvSpPr>
          <p:nvPr/>
        </p:nvSpPr>
        <p:spPr bwMode="auto">
          <a:xfrm>
            <a:off x="8015288" y="441325"/>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06" name="Freeform 1425">
            <a:extLst>
              <a:ext uri="{FF2B5EF4-FFF2-40B4-BE49-F238E27FC236}">
                <a16:creationId xmlns:a16="http://schemas.microsoft.com/office/drawing/2014/main" id="{E7746B20-E976-42DD-9508-F3AB9FABFF94}"/>
              </a:ext>
            </a:extLst>
          </p:cNvPr>
          <p:cNvSpPr>
            <a:spLocks/>
          </p:cNvSpPr>
          <p:nvPr/>
        </p:nvSpPr>
        <p:spPr bwMode="auto">
          <a:xfrm>
            <a:off x="2252663" y="3681413"/>
            <a:ext cx="133350"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07" name="Freeform 1426">
            <a:extLst>
              <a:ext uri="{FF2B5EF4-FFF2-40B4-BE49-F238E27FC236}">
                <a16:creationId xmlns:a16="http://schemas.microsoft.com/office/drawing/2014/main" id="{2EE7C009-0E34-4348-A1C2-AA1C930301DE}"/>
              </a:ext>
            </a:extLst>
          </p:cNvPr>
          <p:cNvSpPr>
            <a:spLocks/>
          </p:cNvSpPr>
          <p:nvPr/>
        </p:nvSpPr>
        <p:spPr bwMode="auto">
          <a:xfrm>
            <a:off x="3819525" y="144463"/>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08" name="Freeform 1427">
            <a:extLst>
              <a:ext uri="{FF2B5EF4-FFF2-40B4-BE49-F238E27FC236}">
                <a16:creationId xmlns:a16="http://schemas.microsoft.com/office/drawing/2014/main" id="{CAC00595-E1FE-475A-B7A6-393178F8FC17}"/>
              </a:ext>
            </a:extLst>
          </p:cNvPr>
          <p:cNvSpPr>
            <a:spLocks/>
          </p:cNvSpPr>
          <p:nvPr/>
        </p:nvSpPr>
        <p:spPr bwMode="auto">
          <a:xfrm>
            <a:off x="9169400" y="1836738"/>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10" name="Freeform 1429">
            <a:extLst>
              <a:ext uri="{FF2B5EF4-FFF2-40B4-BE49-F238E27FC236}">
                <a16:creationId xmlns:a16="http://schemas.microsoft.com/office/drawing/2014/main" id="{37048E4B-6991-4F0E-B0D5-421EB40E0E0E}"/>
              </a:ext>
            </a:extLst>
          </p:cNvPr>
          <p:cNvSpPr>
            <a:spLocks/>
          </p:cNvSpPr>
          <p:nvPr/>
        </p:nvSpPr>
        <p:spPr bwMode="auto">
          <a:xfrm>
            <a:off x="3070225" y="1663700"/>
            <a:ext cx="68263"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11" name="Freeform 1430">
            <a:extLst>
              <a:ext uri="{FF2B5EF4-FFF2-40B4-BE49-F238E27FC236}">
                <a16:creationId xmlns:a16="http://schemas.microsoft.com/office/drawing/2014/main" id="{CB67597B-D53D-4E82-9A1E-21AA447C52FE}"/>
              </a:ext>
            </a:extLst>
          </p:cNvPr>
          <p:cNvSpPr>
            <a:spLocks/>
          </p:cNvSpPr>
          <p:nvPr/>
        </p:nvSpPr>
        <p:spPr bwMode="auto">
          <a:xfrm>
            <a:off x="8710613" y="3213100"/>
            <a:ext cx="66675" cy="50800"/>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12" name="Freeform 1431">
            <a:extLst>
              <a:ext uri="{FF2B5EF4-FFF2-40B4-BE49-F238E27FC236}">
                <a16:creationId xmlns:a16="http://schemas.microsoft.com/office/drawing/2014/main" id="{A655229F-FA9E-46D1-8E84-CAABFF728467}"/>
              </a:ext>
            </a:extLst>
          </p:cNvPr>
          <p:cNvSpPr>
            <a:spLocks/>
          </p:cNvSpPr>
          <p:nvPr/>
        </p:nvSpPr>
        <p:spPr bwMode="auto">
          <a:xfrm>
            <a:off x="3987800" y="5033963"/>
            <a:ext cx="133350"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13" name="Freeform 1432">
            <a:extLst>
              <a:ext uri="{FF2B5EF4-FFF2-40B4-BE49-F238E27FC236}">
                <a16:creationId xmlns:a16="http://schemas.microsoft.com/office/drawing/2014/main" id="{49E5FB8E-B5EB-4F8D-AE19-FD30E678FD2F}"/>
              </a:ext>
            </a:extLst>
          </p:cNvPr>
          <p:cNvSpPr>
            <a:spLocks/>
          </p:cNvSpPr>
          <p:nvPr/>
        </p:nvSpPr>
        <p:spPr bwMode="auto">
          <a:xfrm>
            <a:off x="6402388" y="1517650"/>
            <a:ext cx="98425" cy="76200"/>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14" name="Freeform 1433">
            <a:extLst>
              <a:ext uri="{FF2B5EF4-FFF2-40B4-BE49-F238E27FC236}">
                <a16:creationId xmlns:a16="http://schemas.microsoft.com/office/drawing/2014/main" id="{F4710E33-F4E3-4275-B168-C3BA7494FFD1}"/>
              </a:ext>
            </a:extLst>
          </p:cNvPr>
          <p:cNvSpPr>
            <a:spLocks/>
          </p:cNvSpPr>
          <p:nvPr/>
        </p:nvSpPr>
        <p:spPr bwMode="auto">
          <a:xfrm>
            <a:off x="2311400" y="6110288"/>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15" name="Freeform 1434">
            <a:extLst>
              <a:ext uri="{FF2B5EF4-FFF2-40B4-BE49-F238E27FC236}">
                <a16:creationId xmlns:a16="http://schemas.microsoft.com/office/drawing/2014/main" id="{BE7D19FB-5E0D-4082-88EC-21EE46C8FE98}"/>
              </a:ext>
            </a:extLst>
          </p:cNvPr>
          <p:cNvSpPr>
            <a:spLocks/>
          </p:cNvSpPr>
          <p:nvPr/>
        </p:nvSpPr>
        <p:spPr bwMode="auto">
          <a:xfrm>
            <a:off x="2211388" y="2311400"/>
            <a:ext cx="50800"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16" name="Freeform 1435">
            <a:extLst>
              <a:ext uri="{FF2B5EF4-FFF2-40B4-BE49-F238E27FC236}">
                <a16:creationId xmlns:a16="http://schemas.microsoft.com/office/drawing/2014/main" id="{5FDAF200-8581-4982-9EED-20E9A91812D1}"/>
              </a:ext>
            </a:extLst>
          </p:cNvPr>
          <p:cNvSpPr>
            <a:spLocks/>
          </p:cNvSpPr>
          <p:nvPr/>
        </p:nvSpPr>
        <p:spPr bwMode="auto">
          <a:xfrm>
            <a:off x="9967913" y="1217613"/>
            <a:ext cx="52388"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17" name="Freeform 1436">
            <a:extLst>
              <a:ext uri="{FF2B5EF4-FFF2-40B4-BE49-F238E27FC236}">
                <a16:creationId xmlns:a16="http://schemas.microsoft.com/office/drawing/2014/main" id="{F6B24D4F-024E-4E04-A91D-C2B4CDE31182}"/>
              </a:ext>
            </a:extLst>
          </p:cNvPr>
          <p:cNvSpPr>
            <a:spLocks/>
          </p:cNvSpPr>
          <p:nvPr/>
        </p:nvSpPr>
        <p:spPr bwMode="auto">
          <a:xfrm>
            <a:off x="7148513" y="804863"/>
            <a:ext cx="50800" cy="38100"/>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18" name="Freeform 1437">
            <a:extLst>
              <a:ext uri="{FF2B5EF4-FFF2-40B4-BE49-F238E27FC236}">
                <a16:creationId xmlns:a16="http://schemas.microsoft.com/office/drawing/2014/main" id="{023DBC99-C26C-43AC-95CC-48493995A556}"/>
              </a:ext>
            </a:extLst>
          </p:cNvPr>
          <p:cNvSpPr>
            <a:spLocks/>
          </p:cNvSpPr>
          <p:nvPr/>
        </p:nvSpPr>
        <p:spPr bwMode="auto">
          <a:xfrm>
            <a:off x="5207000" y="1939925"/>
            <a:ext cx="50800"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19" name="Freeform 1438">
            <a:extLst>
              <a:ext uri="{FF2B5EF4-FFF2-40B4-BE49-F238E27FC236}">
                <a16:creationId xmlns:a16="http://schemas.microsoft.com/office/drawing/2014/main" id="{61880834-CD31-4DC9-8FDB-5D54B75B6130}"/>
              </a:ext>
            </a:extLst>
          </p:cNvPr>
          <p:cNvSpPr>
            <a:spLocks/>
          </p:cNvSpPr>
          <p:nvPr/>
        </p:nvSpPr>
        <p:spPr bwMode="auto">
          <a:xfrm>
            <a:off x="9885363" y="4633913"/>
            <a:ext cx="50800" cy="38100"/>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22" name="Freeform 1441">
            <a:extLst>
              <a:ext uri="{FF2B5EF4-FFF2-40B4-BE49-F238E27FC236}">
                <a16:creationId xmlns:a16="http://schemas.microsoft.com/office/drawing/2014/main" id="{27B3309E-A5C4-4ED1-8074-C4A7E85A94C6}"/>
              </a:ext>
            </a:extLst>
          </p:cNvPr>
          <p:cNvSpPr>
            <a:spLocks/>
          </p:cNvSpPr>
          <p:nvPr/>
        </p:nvSpPr>
        <p:spPr bwMode="auto">
          <a:xfrm>
            <a:off x="4029075" y="3405188"/>
            <a:ext cx="50800"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23" name="Freeform 1442">
            <a:extLst>
              <a:ext uri="{FF2B5EF4-FFF2-40B4-BE49-F238E27FC236}">
                <a16:creationId xmlns:a16="http://schemas.microsoft.com/office/drawing/2014/main" id="{CFAF0783-F6F3-4EF4-A95B-7E6F0E7C6CD1}"/>
              </a:ext>
            </a:extLst>
          </p:cNvPr>
          <p:cNvSpPr>
            <a:spLocks/>
          </p:cNvSpPr>
          <p:nvPr/>
        </p:nvSpPr>
        <p:spPr bwMode="auto">
          <a:xfrm>
            <a:off x="8150225" y="3870325"/>
            <a:ext cx="50800" cy="38100"/>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24" name="Freeform 1443">
            <a:extLst>
              <a:ext uri="{FF2B5EF4-FFF2-40B4-BE49-F238E27FC236}">
                <a16:creationId xmlns:a16="http://schemas.microsoft.com/office/drawing/2014/main" id="{E659F77C-A6C9-4DD1-A427-7734BFD7BAE1}"/>
              </a:ext>
            </a:extLst>
          </p:cNvPr>
          <p:cNvSpPr>
            <a:spLocks/>
          </p:cNvSpPr>
          <p:nvPr/>
        </p:nvSpPr>
        <p:spPr bwMode="auto">
          <a:xfrm>
            <a:off x="10367963" y="2422525"/>
            <a:ext cx="66675"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25" name="Freeform 1444">
            <a:extLst>
              <a:ext uri="{FF2B5EF4-FFF2-40B4-BE49-F238E27FC236}">
                <a16:creationId xmlns:a16="http://schemas.microsoft.com/office/drawing/2014/main" id="{6F13F262-DDE2-4776-9107-96C2A47D5933}"/>
              </a:ext>
            </a:extLst>
          </p:cNvPr>
          <p:cNvSpPr>
            <a:spLocks/>
          </p:cNvSpPr>
          <p:nvPr/>
        </p:nvSpPr>
        <p:spPr bwMode="auto">
          <a:xfrm>
            <a:off x="1803400" y="1154113"/>
            <a:ext cx="65088" cy="50800"/>
          </a:xfrm>
          <a:custGeom>
            <a:avLst/>
            <a:gdLst>
              <a:gd name="T0" fmla="*/ 12 w 25"/>
              <a:gd name="T1" fmla="*/ 20 h 20"/>
              <a:gd name="T2" fmla="*/ 12 w 25"/>
              <a:gd name="T3" fmla="*/ 0 h 20"/>
              <a:gd name="T4" fmla="*/ 12 w 25"/>
              <a:gd name="T5" fmla="*/ 20 h 20"/>
            </a:gdLst>
            <a:ahLst/>
            <a:cxnLst>
              <a:cxn ang="0">
                <a:pos x="T0" y="T1"/>
              </a:cxn>
              <a:cxn ang="0">
                <a:pos x="T2" y="T3"/>
              </a:cxn>
              <a:cxn ang="0">
                <a:pos x="T4" y="T5"/>
              </a:cxn>
            </a:cxnLst>
            <a:rect l="0" t="0" r="r" b="b"/>
            <a:pathLst>
              <a:path w="25" h="20">
                <a:moveTo>
                  <a:pt x="12" y="20"/>
                </a:moveTo>
                <a:cubicBezTo>
                  <a:pt x="25" y="20"/>
                  <a:pt x="25" y="0"/>
                  <a:pt x="12" y="0"/>
                </a:cubicBezTo>
                <a:cubicBezTo>
                  <a:pt x="0" y="0"/>
                  <a:pt x="0" y="20"/>
                  <a:pt x="12"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26" name="Freeform 1445">
            <a:extLst>
              <a:ext uri="{FF2B5EF4-FFF2-40B4-BE49-F238E27FC236}">
                <a16:creationId xmlns:a16="http://schemas.microsoft.com/office/drawing/2014/main" id="{95B43682-B3DA-4A0B-B0E7-0031C8CCBB93}"/>
              </a:ext>
            </a:extLst>
          </p:cNvPr>
          <p:cNvSpPr>
            <a:spLocks/>
          </p:cNvSpPr>
          <p:nvPr/>
        </p:nvSpPr>
        <p:spPr bwMode="auto">
          <a:xfrm>
            <a:off x="1679575" y="4822825"/>
            <a:ext cx="63500" cy="50800"/>
          </a:xfrm>
          <a:custGeom>
            <a:avLst/>
            <a:gdLst>
              <a:gd name="T0" fmla="*/ 12 w 25"/>
              <a:gd name="T1" fmla="*/ 20 h 20"/>
              <a:gd name="T2" fmla="*/ 12 w 25"/>
              <a:gd name="T3" fmla="*/ 0 h 20"/>
              <a:gd name="T4" fmla="*/ 12 w 25"/>
              <a:gd name="T5" fmla="*/ 20 h 20"/>
            </a:gdLst>
            <a:ahLst/>
            <a:cxnLst>
              <a:cxn ang="0">
                <a:pos x="T0" y="T1"/>
              </a:cxn>
              <a:cxn ang="0">
                <a:pos x="T2" y="T3"/>
              </a:cxn>
              <a:cxn ang="0">
                <a:pos x="T4" y="T5"/>
              </a:cxn>
            </a:cxnLst>
            <a:rect l="0" t="0" r="r" b="b"/>
            <a:pathLst>
              <a:path w="25" h="20">
                <a:moveTo>
                  <a:pt x="12" y="20"/>
                </a:moveTo>
                <a:cubicBezTo>
                  <a:pt x="25" y="20"/>
                  <a:pt x="25" y="0"/>
                  <a:pt x="12" y="0"/>
                </a:cubicBezTo>
                <a:cubicBezTo>
                  <a:pt x="0" y="0"/>
                  <a:pt x="0" y="20"/>
                  <a:pt x="12"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27" name="Freeform 1446">
            <a:extLst>
              <a:ext uri="{FF2B5EF4-FFF2-40B4-BE49-F238E27FC236}">
                <a16:creationId xmlns:a16="http://schemas.microsoft.com/office/drawing/2014/main" id="{9EA29210-37CA-4E67-9DE7-0D8FB234ECC6}"/>
              </a:ext>
            </a:extLst>
          </p:cNvPr>
          <p:cNvSpPr>
            <a:spLocks/>
          </p:cNvSpPr>
          <p:nvPr/>
        </p:nvSpPr>
        <p:spPr bwMode="auto">
          <a:xfrm>
            <a:off x="10815638" y="5524500"/>
            <a:ext cx="133350"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1"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28" name="Freeform 1447">
            <a:extLst>
              <a:ext uri="{FF2B5EF4-FFF2-40B4-BE49-F238E27FC236}">
                <a16:creationId xmlns:a16="http://schemas.microsoft.com/office/drawing/2014/main" id="{9947E207-87D7-49BA-AEFF-69EB2AFC2D2A}"/>
              </a:ext>
            </a:extLst>
          </p:cNvPr>
          <p:cNvSpPr>
            <a:spLocks/>
          </p:cNvSpPr>
          <p:nvPr/>
        </p:nvSpPr>
        <p:spPr bwMode="auto">
          <a:xfrm>
            <a:off x="11930063" y="2365375"/>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1"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29" name="Freeform 1448">
            <a:extLst>
              <a:ext uri="{FF2B5EF4-FFF2-40B4-BE49-F238E27FC236}">
                <a16:creationId xmlns:a16="http://schemas.microsoft.com/office/drawing/2014/main" id="{A2DBC8AF-7557-4C04-B6BE-0EC2AF8695A4}"/>
              </a:ext>
            </a:extLst>
          </p:cNvPr>
          <p:cNvSpPr>
            <a:spLocks/>
          </p:cNvSpPr>
          <p:nvPr/>
        </p:nvSpPr>
        <p:spPr bwMode="auto">
          <a:xfrm>
            <a:off x="158750" y="198438"/>
            <a:ext cx="131763" cy="103188"/>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30" name="Freeform 1449">
            <a:extLst>
              <a:ext uri="{FF2B5EF4-FFF2-40B4-BE49-F238E27FC236}">
                <a16:creationId xmlns:a16="http://schemas.microsoft.com/office/drawing/2014/main" id="{E24B7711-A43C-4564-A566-F9C182DE6387}"/>
              </a:ext>
            </a:extLst>
          </p:cNvPr>
          <p:cNvSpPr>
            <a:spLocks/>
          </p:cNvSpPr>
          <p:nvPr/>
        </p:nvSpPr>
        <p:spPr bwMode="auto">
          <a:xfrm>
            <a:off x="484188" y="5616575"/>
            <a:ext cx="131763" cy="103188"/>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31" name="Freeform 1450">
            <a:extLst>
              <a:ext uri="{FF2B5EF4-FFF2-40B4-BE49-F238E27FC236}">
                <a16:creationId xmlns:a16="http://schemas.microsoft.com/office/drawing/2014/main" id="{0FF4B9D3-3127-4681-8C04-F8DF323985A3}"/>
              </a:ext>
            </a:extLst>
          </p:cNvPr>
          <p:cNvSpPr>
            <a:spLocks/>
          </p:cNvSpPr>
          <p:nvPr/>
        </p:nvSpPr>
        <p:spPr bwMode="auto">
          <a:xfrm>
            <a:off x="731838" y="2689225"/>
            <a:ext cx="100013"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32" name="Freeform 1451">
            <a:extLst>
              <a:ext uri="{FF2B5EF4-FFF2-40B4-BE49-F238E27FC236}">
                <a16:creationId xmlns:a16="http://schemas.microsoft.com/office/drawing/2014/main" id="{D38E40C0-133A-4E36-992B-EC6242235C3A}"/>
              </a:ext>
            </a:extLst>
          </p:cNvPr>
          <p:cNvSpPr>
            <a:spLocks/>
          </p:cNvSpPr>
          <p:nvPr/>
        </p:nvSpPr>
        <p:spPr bwMode="auto">
          <a:xfrm>
            <a:off x="11422063" y="614363"/>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33" name="Freeform 1452">
            <a:extLst>
              <a:ext uri="{FF2B5EF4-FFF2-40B4-BE49-F238E27FC236}">
                <a16:creationId xmlns:a16="http://schemas.microsoft.com/office/drawing/2014/main" id="{AFCF0B0E-56E9-4E3D-900D-CB05257F5C9C}"/>
              </a:ext>
            </a:extLst>
          </p:cNvPr>
          <p:cNvSpPr>
            <a:spLocks/>
          </p:cNvSpPr>
          <p:nvPr/>
        </p:nvSpPr>
        <p:spPr bwMode="auto">
          <a:xfrm>
            <a:off x="11112500" y="3895725"/>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34" name="Freeform 1453">
            <a:extLst>
              <a:ext uri="{FF2B5EF4-FFF2-40B4-BE49-F238E27FC236}">
                <a16:creationId xmlns:a16="http://schemas.microsoft.com/office/drawing/2014/main" id="{9A6F8717-F579-4F97-A38F-28EAF9B7C518}"/>
              </a:ext>
            </a:extLst>
          </p:cNvPr>
          <p:cNvSpPr>
            <a:spLocks/>
          </p:cNvSpPr>
          <p:nvPr/>
        </p:nvSpPr>
        <p:spPr bwMode="auto">
          <a:xfrm>
            <a:off x="11855450" y="6202363"/>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35" name="Freeform 1454">
            <a:extLst>
              <a:ext uri="{FF2B5EF4-FFF2-40B4-BE49-F238E27FC236}">
                <a16:creationId xmlns:a16="http://schemas.microsoft.com/office/drawing/2014/main" id="{B50FCA81-6653-4B48-8816-5942EBA91117}"/>
              </a:ext>
            </a:extLst>
          </p:cNvPr>
          <p:cNvSpPr>
            <a:spLocks/>
          </p:cNvSpPr>
          <p:nvPr/>
        </p:nvSpPr>
        <p:spPr bwMode="auto">
          <a:xfrm>
            <a:off x="127000" y="4067175"/>
            <a:ext cx="101600"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36" name="Freeform 1455">
            <a:extLst>
              <a:ext uri="{FF2B5EF4-FFF2-40B4-BE49-F238E27FC236}">
                <a16:creationId xmlns:a16="http://schemas.microsoft.com/office/drawing/2014/main" id="{586ABA58-0855-4519-9A3D-794306393D44}"/>
              </a:ext>
            </a:extLst>
          </p:cNvPr>
          <p:cNvSpPr>
            <a:spLocks/>
          </p:cNvSpPr>
          <p:nvPr/>
        </p:nvSpPr>
        <p:spPr bwMode="auto">
          <a:xfrm>
            <a:off x="11142663" y="1682750"/>
            <a:ext cx="101600"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37" name="Freeform 1456">
            <a:extLst>
              <a:ext uri="{FF2B5EF4-FFF2-40B4-BE49-F238E27FC236}">
                <a16:creationId xmlns:a16="http://schemas.microsoft.com/office/drawing/2014/main" id="{A63037C7-7D13-4E06-907D-1A5F81A47B0D}"/>
              </a:ext>
            </a:extLst>
          </p:cNvPr>
          <p:cNvSpPr>
            <a:spLocks/>
          </p:cNvSpPr>
          <p:nvPr/>
        </p:nvSpPr>
        <p:spPr bwMode="auto">
          <a:xfrm>
            <a:off x="1181100" y="3957638"/>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38" name="Freeform 1457">
            <a:extLst>
              <a:ext uri="{FF2B5EF4-FFF2-40B4-BE49-F238E27FC236}">
                <a16:creationId xmlns:a16="http://schemas.microsoft.com/office/drawing/2014/main" id="{3266D69E-85EB-4DF8-AEEB-AAB2090FC6C5}"/>
              </a:ext>
            </a:extLst>
          </p:cNvPr>
          <p:cNvSpPr>
            <a:spLocks/>
          </p:cNvSpPr>
          <p:nvPr/>
        </p:nvSpPr>
        <p:spPr bwMode="auto">
          <a:xfrm>
            <a:off x="1135063" y="288925"/>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39" name="Freeform 1458">
            <a:extLst>
              <a:ext uri="{FF2B5EF4-FFF2-40B4-BE49-F238E27FC236}">
                <a16:creationId xmlns:a16="http://schemas.microsoft.com/office/drawing/2014/main" id="{EAE45E2C-8FC3-4E71-8B7A-1E618DD325E6}"/>
              </a:ext>
            </a:extLst>
          </p:cNvPr>
          <p:cNvSpPr>
            <a:spLocks/>
          </p:cNvSpPr>
          <p:nvPr/>
        </p:nvSpPr>
        <p:spPr bwMode="auto">
          <a:xfrm>
            <a:off x="204788" y="1682750"/>
            <a:ext cx="100013"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40" name="Freeform 1459">
            <a:extLst>
              <a:ext uri="{FF2B5EF4-FFF2-40B4-BE49-F238E27FC236}">
                <a16:creationId xmlns:a16="http://schemas.microsoft.com/office/drawing/2014/main" id="{6DBB74D1-7539-43D3-9789-E5CB13184613}"/>
              </a:ext>
            </a:extLst>
          </p:cNvPr>
          <p:cNvSpPr>
            <a:spLocks/>
          </p:cNvSpPr>
          <p:nvPr/>
        </p:nvSpPr>
        <p:spPr bwMode="auto">
          <a:xfrm>
            <a:off x="11887200" y="4748213"/>
            <a:ext cx="100013"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41" name="Freeform 1460">
            <a:extLst>
              <a:ext uri="{FF2B5EF4-FFF2-40B4-BE49-F238E27FC236}">
                <a16:creationId xmlns:a16="http://schemas.microsoft.com/office/drawing/2014/main" id="{64A813E5-9A3E-4D4C-84E8-31F1B69374F9}"/>
              </a:ext>
            </a:extLst>
          </p:cNvPr>
          <p:cNvSpPr>
            <a:spLocks/>
          </p:cNvSpPr>
          <p:nvPr/>
        </p:nvSpPr>
        <p:spPr bwMode="auto">
          <a:xfrm>
            <a:off x="1268413" y="6284913"/>
            <a:ext cx="49213" cy="39688"/>
          </a:xfrm>
          <a:custGeom>
            <a:avLst/>
            <a:gdLst>
              <a:gd name="T0" fmla="*/ 9 w 19"/>
              <a:gd name="T1" fmla="*/ 15 h 15"/>
              <a:gd name="T2" fmla="*/ 9 w 19"/>
              <a:gd name="T3" fmla="*/ 0 h 15"/>
              <a:gd name="T4" fmla="*/ 9 w 19"/>
              <a:gd name="T5" fmla="*/ 15 h 15"/>
            </a:gdLst>
            <a:ahLst/>
            <a:cxnLst>
              <a:cxn ang="0">
                <a:pos x="T0" y="T1"/>
              </a:cxn>
              <a:cxn ang="0">
                <a:pos x="T2" y="T3"/>
              </a:cxn>
              <a:cxn ang="0">
                <a:pos x="T4" y="T5"/>
              </a:cxn>
            </a:cxnLst>
            <a:rect l="0" t="0" r="r" b="b"/>
            <a:pathLst>
              <a:path w="19" h="15">
                <a:moveTo>
                  <a:pt x="9" y="15"/>
                </a:moveTo>
                <a:cubicBezTo>
                  <a:pt x="19" y="15"/>
                  <a:pt x="19" y="0"/>
                  <a:pt x="9" y="0"/>
                </a:cubicBezTo>
                <a:cubicBezTo>
                  <a:pt x="0" y="0"/>
                  <a:pt x="0" y="15"/>
                  <a:pt x="9"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42" name="Freeform 1461">
            <a:extLst>
              <a:ext uri="{FF2B5EF4-FFF2-40B4-BE49-F238E27FC236}">
                <a16:creationId xmlns:a16="http://schemas.microsoft.com/office/drawing/2014/main" id="{03375328-2E0E-4076-937B-223DB46BA785}"/>
              </a:ext>
            </a:extLst>
          </p:cNvPr>
          <p:cNvSpPr>
            <a:spLocks/>
          </p:cNvSpPr>
          <p:nvPr/>
        </p:nvSpPr>
        <p:spPr bwMode="auto">
          <a:xfrm>
            <a:off x="11122025" y="6626225"/>
            <a:ext cx="49213" cy="38100"/>
          </a:xfrm>
          <a:custGeom>
            <a:avLst/>
            <a:gdLst>
              <a:gd name="T0" fmla="*/ 9 w 19"/>
              <a:gd name="T1" fmla="*/ 15 h 15"/>
              <a:gd name="T2" fmla="*/ 9 w 19"/>
              <a:gd name="T3" fmla="*/ 0 h 15"/>
              <a:gd name="T4" fmla="*/ 9 w 19"/>
              <a:gd name="T5" fmla="*/ 15 h 15"/>
            </a:gdLst>
            <a:ahLst/>
            <a:cxnLst>
              <a:cxn ang="0">
                <a:pos x="T0" y="T1"/>
              </a:cxn>
              <a:cxn ang="0">
                <a:pos x="T2" y="T3"/>
              </a:cxn>
              <a:cxn ang="0">
                <a:pos x="T4" y="T5"/>
              </a:cxn>
            </a:cxnLst>
            <a:rect l="0" t="0" r="r" b="b"/>
            <a:pathLst>
              <a:path w="19" h="15">
                <a:moveTo>
                  <a:pt x="9" y="15"/>
                </a:moveTo>
                <a:cubicBezTo>
                  <a:pt x="19" y="15"/>
                  <a:pt x="19" y="0"/>
                  <a:pt x="9" y="0"/>
                </a:cubicBezTo>
                <a:cubicBezTo>
                  <a:pt x="0" y="0"/>
                  <a:pt x="0" y="15"/>
                  <a:pt x="9"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343" name="Freeform 1462">
            <a:extLst>
              <a:ext uri="{FF2B5EF4-FFF2-40B4-BE49-F238E27FC236}">
                <a16:creationId xmlns:a16="http://schemas.microsoft.com/office/drawing/2014/main" id="{CA05BD97-E4CE-49C8-BB12-F15F41773A15}"/>
              </a:ext>
            </a:extLst>
          </p:cNvPr>
          <p:cNvSpPr>
            <a:spLocks/>
          </p:cNvSpPr>
          <p:nvPr/>
        </p:nvSpPr>
        <p:spPr bwMode="auto">
          <a:xfrm>
            <a:off x="11014075" y="0"/>
            <a:ext cx="49213" cy="38100"/>
          </a:xfrm>
          <a:custGeom>
            <a:avLst/>
            <a:gdLst>
              <a:gd name="T0" fmla="*/ 9 w 19"/>
              <a:gd name="T1" fmla="*/ 15 h 15"/>
              <a:gd name="T2" fmla="*/ 9 w 19"/>
              <a:gd name="T3" fmla="*/ 0 h 15"/>
              <a:gd name="T4" fmla="*/ 9 w 19"/>
              <a:gd name="T5" fmla="*/ 15 h 15"/>
            </a:gdLst>
            <a:ahLst/>
            <a:cxnLst>
              <a:cxn ang="0">
                <a:pos x="T0" y="T1"/>
              </a:cxn>
              <a:cxn ang="0">
                <a:pos x="T2" y="T3"/>
              </a:cxn>
              <a:cxn ang="0">
                <a:pos x="T4" y="T5"/>
              </a:cxn>
            </a:cxnLst>
            <a:rect l="0" t="0" r="r" b="b"/>
            <a:pathLst>
              <a:path w="19" h="15">
                <a:moveTo>
                  <a:pt x="9" y="15"/>
                </a:moveTo>
                <a:cubicBezTo>
                  <a:pt x="19" y="15"/>
                  <a:pt x="19" y="0"/>
                  <a:pt x="9" y="0"/>
                </a:cubicBezTo>
                <a:cubicBezTo>
                  <a:pt x="0" y="0"/>
                  <a:pt x="0" y="15"/>
                  <a:pt x="9"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990" name="Rectangle 989">
            <a:extLst>
              <a:ext uri="{FF2B5EF4-FFF2-40B4-BE49-F238E27FC236}">
                <a16:creationId xmlns:a16="http://schemas.microsoft.com/office/drawing/2014/main" id="{4234E2B8-FBD2-4FE6-BC8B-5248A29F28A9}"/>
              </a:ext>
            </a:extLst>
          </p:cNvPr>
          <p:cNvSpPr/>
          <p:nvPr/>
        </p:nvSpPr>
        <p:spPr>
          <a:xfrm>
            <a:off x="398640" y="4160459"/>
            <a:ext cx="7924788" cy="387798"/>
          </a:xfrm>
          <a:prstGeom prst="rect">
            <a:avLst/>
          </a:prstGeom>
          <a:noFill/>
        </p:spPr>
        <p:txBody>
          <a:bodyPr wrap="square" lIns="0" tIns="0" rIns="0" bIns="0" rtlCol="0">
            <a:spAutoFit/>
          </a:bodyPr>
          <a:lstStyle/>
          <a:p>
            <a:pPr>
              <a:lnSpc>
                <a:spcPct val="90000"/>
              </a:lnSpc>
              <a:defRPr/>
            </a:pPr>
            <a:r>
              <a:rPr lang="en-US" sz="2800" b="1" dirty="0">
                <a:solidFill>
                  <a:schemeClr val="bg1"/>
                </a:solidFill>
                <a:latin typeface="Segoe UI" panose="020B0502040204020203" pitchFamily="34" charset="0"/>
                <a:cs typeface="Segoe UI" panose="020B0502040204020203" pitchFamily="34" charset="0"/>
              </a:rPr>
              <a:t>May 4, 2022</a:t>
            </a:r>
          </a:p>
        </p:txBody>
      </p:sp>
      <p:sp>
        <p:nvSpPr>
          <p:cNvPr id="1213" name="Rectangle 1212">
            <a:extLst>
              <a:ext uri="{FF2B5EF4-FFF2-40B4-BE49-F238E27FC236}">
                <a16:creationId xmlns:a16="http://schemas.microsoft.com/office/drawing/2014/main" id="{C7E47980-7FBE-44C5-AE5E-571CF3526808}"/>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ome&#10;&#10;Description automatically generated">
            <a:extLst>
              <a:ext uri="{FF2B5EF4-FFF2-40B4-BE49-F238E27FC236}">
                <a16:creationId xmlns:a16="http://schemas.microsoft.com/office/drawing/2014/main" id="{7997C874-F5A8-48E9-AB97-7DC1BB0C991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69137" y="172247"/>
            <a:ext cx="2128394" cy="2128394"/>
          </a:xfrm>
          <a:prstGeom prst="rect">
            <a:avLst/>
          </a:prstGeom>
        </p:spPr>
      </p:pic>
      <p:sp>
        <p:nvSpPr>
          <p:cNvPr id="19" name="Rectangle 18">
            <a:extLst>
              <a:ext uri="{FF2B5EF4-FFF2-40B4-BE49-F238E27FC236}">
                <a16:creationId xmlns:a16="http://schemas.microsoft.com/office/drawing/2014/main" id="{AA7D0759-3D8F-4812-826C-B274D08515DF}"/>
              </a:ext>
            </a:extLst>
          </p:cNvPr>
          <p:cNvSpPr/>
          <p:nvPr/>
        </p:nvSpPr>
        <p:spPr>
          <a:xfrm>
            <a:off x="284162" y="1040067"/>
            <a:ext cx="10150476" cy="2742289"/>
          </a:xfrm>
          <a:prstGeom prst="rect">
            <a:avLst/>
          </a:prstGeom>
          <a:noFill/>
        </p:spPr>
        <p:txBody>
          <a:bodyPr wrap="square" lIns="0" tIns="0" rIns="0" bIns="0" rtlCol="0">
            <a:spAutoFit/>
          </a:bodyPr>
          <a:lstStyle/>
          <a:p>
            <a:pPr>
              <a:lnSpc>
                <a:spcPct val="90000"/>
              </a:lnSpc>
            </a:pPr>
            <a:r>
              <a:rPr lang="en-US" sz="6600" b="1" i="1" dirty="0">
                <a:solidFill>
                  <a:srgbClr val="FEC643"/>
                </a:solidFill>
                <a:latin typeface="Segoe UI" panose="020B0502040204020203" pitchFamily="34" charset="0"/>
                <a:cs typeface="Segoe UI" panose="020B0502040204020203" pitchFamily="34" charset="0"/>
              </a:rPr>
              <a:t>Market Research and </a:t>
            </a:r>
            <a:r>
              <a:rPr lang="en-US" sz="6000" b="1" i="1" dirty="0">
                <a:solidFill>
                  <a:srgbClr val="FEC643"/>
                </a:solidFill>
                <a:latin typeface="Segoe UI" panose="020B0502040204020203" pitchFamily="34" charset="0"/>
                <a:cs typeface="Segoe UI" panose="020B0502040204020203" pitchFamily="34" charset="0"/>
              </a:rPr>
              <a:t>Momentum</a:t>
            </a:r>
            <a:r>
              <a:rPr lang="en-US" sz="6600" b="1" i="1" dirty="0">
                <a:solidFill>
                  <a:srgbClr val="FEC643"/>
                </a:solidFill>
                <a:latin typeface="Segoe UI" panose="020B0502040204020203" pitchFamily="34" charset="0"/>
                <a:cs typeface="Segoe UI" panose="020B0502040204020203" pitchFamily="34" charset="0"/>
              </a:rPr>
              <a:t> Savings Team</a:t>
            </a:r>
            <a:br>
              <a:rPr lang="en-US" sz="6600" b="1" i="1" dirty="0">
                <a:solidFill>
                  <a:srgbClr val="FEC643"/>
                </a:solidFill>
                <a:latin typeface="Segoe UI" panose="020B0502040204020203" pitchFamily="34" charset="0"/>
                <a:cs typeface="Segoe UI" panose="020B0502040204020203" pitchFamily="34" charset="0"/>
              </a:rPr>
            </a:br>
            <a:r>
              <a:rPr lang="en-US" sz="6600" i="1" dirty="0">
                <a:solidFill>
                  <a:srgbClr val="FEC643"/>
                </a:solidFill>
                <a:latin typeface="Segoe UI" panose="020B0502040204020203" pitchFamily="34" charset="0"/>
                <a:cs typeface="Segoe UI" panose="020B0502040204020203" pitchFamily="34" charset="0"/>
              </a:rPr>
              <a:t>Quarterly Call</a:t>
            </a:r>
          </a:p>
        </p:txBody>
      </p:sp>
      <p:grpSp>
        <p:nvGrpSpPr>
          <p:cNvPr id="106" name="Group 105">
            <a:extLst>
              <a:ext uri="{FF2B5EF4-FFF2-40B4-BE49-F238E27FC236}">
                <a16:creationId xmlns:a16="http://schemas.microsoft.com/office/drawing/2014/main" id="{BF184FDE-1C88-43B7-B4D9-8AFB1B974EAC}"/>
              </a:ext>
            </a:extLst>
          </p:cNvPr>
          <p:cNvGrpSpPr/>
          <p:nvPr/>
        </p:nvGrpSpPr>
        <p:grpSpPr>
          <a:xfrm>
            <a:off x="-19050" y="4625449"/>
            <a:ext cx="12192000" cy="2224087"/>
            <a:chOff x="0" y="4633913"/>
            <a:chExt cx="12192000" cy="2224087"/>
          </a:xfrm>
        </p:grpSpPr>
        <p:sp>
          <p:nvSpPr>
            <p:cNvPr id="107" name="Freeform 1413">
              <a:extLst>
                <a:ext uri="{FF2B5EF4-FFF2-40B4-BE49-F238E27FC236}">
                  <a16:creationId xmlns:a16="http://schemas.microsoft.com/office/drawing/2014/main" id="{E10A3341-750E-435E-8155-02E0B0DC02CE}"/>
                </a:ext>
              </a:extLst>
            </p:cNvPr>
            <p:cNvSpPr>
              <a:spLocks/>
            </p:cNvSpPr>
            <p:nvPr/>
          </p:nvSpPr>
          <p:spPr bwMode="auto">
            <a:xfrm>
              <a:off x="9391650" y="6049963"/>
              <a:ext cx="68263" cy="5238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415">
              <a:extLst>
                <a:ext uri="{FF2B5EF4-FFF2-40B4-BE49-F238E27FC236}">
                  <a16:creationId xmlns:a16="http://schemas.microsoft.com/office/drawing/2014/main" id="{C70E216F-BA93-4301-AB5B-AC9B64925614}"/>
                </a:ext>
              </a:extLst>
            </p:cNvPr>
            <p:cNvSpPr>
              <a:spLocks/>
            </p:cNvSpPr>
            <p:nvPr/>
          </p:nvSpPr>
          <p:spPr bwMode="auto">
            <a:xfrm>
              <a:off x="2776538" y="4902200"/>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420">
              <a:extLst>
                <a:ext uri="{FF2B5EF4-FFF2-40B4-BE49-F238E27FC236}">
                  <a16:creationId xmlns:a16="http://schemas.microsoft.com/office/drawing/2014/main" id="{F006A5FD-C1C8-40FC-BEC7-D652B78F4186}"/>
                </a:ext>
              </a:extLst>
            </p:cNvPr>
            <p:cNvSpPr>
              <a:spLocks/>
            </p:cNvSpPr>
            <p:nvPr/>
          </p:nvSpPr>
          <p:spPr bwMode="auto">
            <a:xfrm>
              <a:off x="6259513" y="5808663"/>
              <a:ext cx="134938"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422">
              <a:extLst>
                <a:ext uri="{FF2B5EF4-FFF2-40B4-BE49-F238E27FC236}">
                  <a16:creationId xmlns:a16="http://schemas.microsoft.com/office/drawing/2014/main" id="{9CE9276D-F7DD-474A-9190-36AAB4D5FBD3}"/>
                </a:ext>
              </a:extLst>
            </p:cNvPr>
            <p:cNvSpPr>
              <a:spLocks/>
            </p:cNvSpPr>
            <p:nvPr/>
          </p:nvSpPr>
          <p:spPr bwMode="auto">
            <a:xfrm>
              <a:off x="8896350" y="4637088"/>
              <a:ext cx="66675" cy="50800"/>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423">
              <a:extLst>
                <a:ext uri="{FF2B5EF4-FFF2-40B4-BE49-F238E27FC236}">
                  <a16:creationId xmlns:a16="http://schemas.microsoft.com/office/drawing/2014/main" id="{BAD2B85C-E1CF-4A56-907A-E4AC0A72BDE3}"/>
                </a:ext>
              </a:extLst>
            </p:cNvPr>
            <p:cNvSpPr>
              <a:spLocks/>
            </p:cNvSpPr>
            <p:nvPr/>
          </p:nvSpPr>
          <p:spPr bwMode="auto">
            <a:xfrm>
              <a:off x="4548188" y="6122988"/>
              <a:ext cx="66675" cy="50800"/>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428">
              <a:extLst>
                <a:ext uri="{FF2B5EF4-FFF2-40B4-BE49-F238E27FC236}">
                  <a16:creationId xmlns:a16="http://schemas.microsoft.com/office/drawing/2014/main" id="{1B57C613-973A-4C61-912F-BF459037F640}"/>
                </a:ext>
              </a:extLst>
            </p:cNvPr>
            <p:cNvSpPr>
              <a:spLocks/>
            </p:cNvSpPr>
            <p:nvPr/>
          </p:nvSpPr>
          <p:spPr bwMode="auto">
            <a:xfrm>
              <a:off x="7931150" y="5408613"/>
              <a:ext cx="96838" cy="76200"/>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431">
              <a:extLst>
                <a:ext uri="{FF2B5EF4-FFF2-40B4-BE49-F238E27FC236}">
                  <a16:creationId xmlns:a16="http://schemas.microsoft.com/office/drawing/2014/main" id="{AC4BDCB9-7E6E-4368-934C-009121B2B212}"/>
                </a:ext>
              </a:extLst>
            </p:cNvPr>
            <p:cNvSpPr>
              <a:spLocks/>
            </p:cNvSpPr>
            <p:nvPr/>
          </p:nvSpPr>
          <p:spPr bwMode="auto">
            <a:xfrm>
              <a:off x="3987800" y="5033963"/>
              <a:ext cx="133350"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0"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433">
              <a:extLst>
                <a:ext uri="{FF2B5EF4-FFF2-40B4-BE49-F238E27FC236}">
                  <a16:creationId xmlns:a16="http://schemas.microsoft.com/office/drawing/2014/main" id="{2152A4C1-A260-4C84-A710-65AC4A53A5B7}"/>
                </a:ext>
              </a:extLst>
            </p:cNvPr>
            <p:cNvSpPr>
              <a:spLocks/>
            </p:cNvSpPr>
            <p:nvPr/>
          </p:nvSpPr>
          <p:spPr bwMode="auto">
            <a:xfrm>
              <a:off x="2311400" y="6110288"/>
              <a:ext cx="98425" cy="77788"/>
            </a:xfrm>
            <a:custGeom>
              <a:avLst/>
              <a:gdLst>
                <a:gd name="T0" fmla="*/ 19 w 38"/>
                <a:gd name="T1" fmla="*/ 30 h 30"/>
                <a:gd name="T2" fmla="*/ 19 w 38"/>
                <a:gd name="T3" fmla="*/ 0 h 30"/>
                <a:gd name="T4" fmla="*/ 19 w 38"/>
                <a:gd name="T5" fmla="*/ 30 h 30"/>
              </a:gdLst>
              <a:ahLst/>
              <a:cxnLst>
                <a:cxn ang="0">
                  <a:pos x="T0" y="T1"/>
                </a:cxn>
                <a:cxn ang="0">
                  <a:pos x="T2" y="T3"/>
                </a:cxn>
                <a:cxn ang="0">
                  <a:pos x="T4" y="T5"/>
                </a:cxn>
              </a:cxnLst>
              <a:rect l="0" t="0" r="r" b="b"/>
              <a:pathLst>
                <a:path w="38" h="30">
                  <a:moveTo>
                    <a:pt x="19" y="30"/>
                  </a:moveTo>
                  <a:cubicBezTo>
                    <a:pt x="38" y="30"/>
                    <a:pt x="38"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38">
              <a:extLst>
                <a:ext uri="{FF2B5EF4-FFF2-40B4-BE49-F238E27FC236}">
                  <a16:creationId xmlns:a16="http://schemas.microsoft.com/office/drawing/2014/main" id="{C8729717-38FB-40CD-A701-6FFDD87E7122}"/>
                </a:ext>
              </a:extLst>
            </p:cNvPr>
            <p:cNvSpPr>
              <a:spLocks/>
            </p:cNvSpPr>
            <p:nvPr/>
          </p:nvSpPr>
          <p:spPr bwMode="auto">
            <a:xfrm>
              <a:off x="9885363" y="4633913"/>
              <a:ext cx="50800" cy="38100"/>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39">
              <a:extLst>
                <a:ext uri="{FF2B5EF4-FFF2-40B4-BE49-F238E27FC236}">
                  <a16:creationId xmlns:a16="http://schemas.microsoft.com/office/drawing/2014/main" id="{A64FD8F6-055B-4F65-9E2E-00D3A56A4CDC}"/>
                </a:ext>
              </a:extLst>
            </p:cNvPr>
            <p:cNvSpPr>
              <a:spLocks/>
            </p:cNvSpPr>
            <p:nvPr/>
          </p:nvSpPr>
          <p:spPr bwMode="auto">
            <a:xfrm>
              <a:off x="8831263" y="5562600"/>
              <a:ext cx="52388"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pic>
          <p:nvPicPr>
            <p:cNvPr id="117" name="Graphic 116">
              <a:extLst>
                <a:ext uri="{FF2B5EF4-FFF2-40B4-BE49-F238E27FC236}">
                  <a16:creationId xmlns:a16="http://schemas.microsoft.com/office/drawing/2014/main" id="{3E0E858C-9722-4EEC-A59D-C736252953F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07" y="5029981"/>
              <a:ext cx="12186793" cy="1828019"/>
            </a:xfrm>
            <a:prstGeom prst="rect">
              <a:avLst/>
            </a:prstGeom>
          </p:spPr>
        </p:pic>
        <p:sp>
          <p:nvSpPr>
            <p:cNvPr id="118" name="Freeform 1440">
              <a:extLst>
                <a:ext uri="{FF2B5EF4-FFF2-40B4-BE49-F238E27FC236}">
                  <a16:creationId xmlns:a16="http://schemas.microsoft.com/office/drawing/2014/main" id="{0E4BC90B-DE16-4580-ADD3-7FA75117505C}"/>
                </a:ext>
              </a:extLst>
            </p:cNvPr>
            <p:cNvSpPr>
              <a:spLocks/>
            </p:cNvSpPr>
            <p:nvPr/>
          </p:nvSpPr>
          <p:spPr bwMode="auto">
            <a:xfrm>
              <a:off x="3440113" y="5975350"/>
              <a:ext cx="52388" cy="39688"/>
            </a:xfrm>
            <a:custGeom>
              <a:avLst/>
              <a:gdLst>
                <a:gd name="T0" fmla="*/ 10 w 20"/>
                <a:gd name="T1" fmla="*/ 15 h 15"/>
                <a:gd name="T2" fmla="*/ 10 w 20"/>
                <a:gd name="T3" fmla="*/ 0 h 15"/>
                <a:gd name="T4" fmla="*/ 10 w 20"/>
                <a:gd name="T5" fmla="*/ 15 h 15"/>
              </a:gdLst>
              <a:ahLst/>
              <a:cxnLst>
                <a:cxn ang="0">
                  <a:pos x="T0" y="T1"/>
                </a:cxn>
                <a:cxn ang="0">
                  <a:pos x="T2" y="T3"/>
                </a:cxn>
                <a:cxn ang="0">
                  <a:pos x="T4" y="T5"/>
                </a:cxn>
              </a:cxnLst>
              <a:rect l="0" t="0" r="r" b="b"/>
              <a:pathLst>
                <a:path w="20" h="15">
                  <a:moveTo>
                    <a:pt x="10" y="15"/>
                  </a:moveTo>
                  <a:cubicBezTo>
                    <a:pt x="20" y="15"/>
                    <a:pt x="20" y="0"/>
                    <a:pt x="10" y="0"/>
                  </a:cubicBezTo>
                  <a:cubicBezTo>
                    <a:pt x="0" y="0"/>
                    <a:pt x="0" y="15"/>
                    <a:pt x="10"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Shape 118">
              <a:extLst>
                <a:ext uri="{FF2B5EF4-FFF2-40B4-BE49-F238E27FC236}">
                  <a16:creationId xmlns:a16="http://schemas.microsoft.com/office/drawing/2014/main" id="{82F482FF-41DE-4AA8-B56F-EDF262C707FB}"/>
                </a:ext>
              </a:extLst>
            </p:cNvPr>
            <p:cNvSpPr/>
            <p:nvPr/>
          </p:nvSpPr>
          <p:spPr>
            <a:xfrm flipV="1">
              <a:off x="4064005" y="4962866"/>
              <a:ext cx="4063990" cy="1895134"/>
            </a:xfrm>
            <a:custGeom>
              <a:avLst/>
              <a:gdLst>
                <a:gd name="connsiteX0" fmla="*/ 0 w 5656638"/>
                <a:gd name="connsiteY0" fmla="*/ 0 h 2637823"/>
                <a:gd name="connsiteX1" fmla="*/ 5656638 w 5656638"/>
                <a:gd name="connsiteY1" fmla="*/ 0 h 2637823"/>
                <a:gd name="connsiteX2" fmla="*/ 5652114 w 5656638"/>
                <a:gd name="connsiteY2" fmla="*/ 89588 h 2637823"/>
                <a:gd name="connsiteX3" fmla="*/ 2828319 w 5656638"/>
                <a:gd name="connsiteY3" fmla="*/ 2637823 h 2637823"/>
                <a:gd name="connsiteX4" fmla="*/ 4524 w 5656638"/>
                <a:gd name="connsiteY4" fmla="*/ 89588 h 2637823"/>
                <a:gd name="connsiteX5" fmla="*/ 0 w 5656638"/>
                <a:gd name="connsiteY5" fmla="*/ 0 h 263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638" h="2637823">
                  <a:moveTo>
                    <a:pt x="0" y="0"/>
                  </a:moveTo>
                  <a:lnTo>
                    <a:pt x="5656638" y="0"/>
                  </a:lnTo>
                  <a:lnTo>
                    <a:pt x="5652114" y="89588"/>
                  </a:lnTo>
                  <a:cubicBezTo>
                    <a:pt x="5506757" y="1520894"/>
                    <a:pt x="4297975" y="2637823"/>
                    <a:pt x="2828319" y="2637823"/>
                  </a:cubicBezTo>
                  <a:cubicBezTo>
                    <a:pt x="1358663" y="2637823"/>
                    <a:pt x="149881" y="1520894"/>
                    <a:pt x="4524" y="89588"/>
                  </a:cubicBezTo>
                  <a:lnTo>
                    <a:pt x="0" y="0"/>
                  </a:lnTo>
                  <a:close/>
                </a:path>
              </a:pathLst>
            </a:custGeom>
            <a:gradFill flip="none" rotWithShape="1">
              <a:gsLst>
                <a:gs pos="100000">
                  <a:schemeClr val="bg1">
                    <a:alpha val="0"/>
                  </a:schemeClr>
                </a:gs>
                <a:gs pos="24000">
                  <a:schemeClr val="accent1">
                    <a:lumMod val="5000"/>
                    <a:lumOff val="95000"/>
                    <a:alpha val="4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DF75F12-9815-464D-B56E-E12196C63EEF}"/>
                </a:ext>
              </a:extLst>
            </p:cNvPr>
            <p:cNvSpPr/>
            <p:nvPr/>
          </p:nvSpPr>
          <p:spPr>
            <a:xfrm flipV="1">
              <a:off x="4380084" y="5147584"/>
              <a:ext cx="3430418" cy="1710416"/>
            </a:xfrm>
            <a:custGeom>
              <a:avLst/>
              <a:gdLst>
                <a:gd name="connsiteX0" fmla="*/ 127301 w 4774774"/>
                <a:gd name="connsiteY0" fmla="*/ 0 h 2380716"/>
                <a:gd name="connsiteX1" fmla="*/ 4774774 w 4774774"/>
                <a:gd name="connsiteY1" fmla="*/ 0 h 2380716"/>
                <a:gd name="connsiteX2" fmla="*/ 4769388 w 4774774"/>
                <a:gd name="connsiteY2" fmla="*/ 155912 h 2380716"/>
                <a:gd name="connsiteX3" fmla="*/ 3469738 w 4774774"/>
                <a:gd name="connsiteY3" fmla="*/ 2079969 h 2380716"/>
                <a:gd name="connsiteX4" fmla="*/ 3425592 w 4774774"/>
                <a:gd name="connsiteY4" fmla="*/ 2098870 h 2380716"/>
                <a:gd name="connsiteX5" fmla="*/ 3312076 w 4774774"/>
                <a:gd name="connsiteY5" fmla="*/ 2149273 h 2380716"/>
                <a:gd name="connsiteX6" fmla="*/ 3318382 w 4774774"/>
                <a:gd name="connsiteY6" fmla="*/ 2155573 h 2380716"/>
                <a:gd name="connsiteX7" fmla="*/ 3450818 w 4774774"/>
                <a:gd name="connsiteY7" fmla="*/ 2130372 h 2380716"/>
                <a:gd name="connsiteX8" fmla="*/ 3469738 w 4774774"/>
                <a:gd name="connsiteY8" fmla="*/ 2124071 h 2380716"/>
                <a:gd name="connsiteX9" fmla="*/ 3419286 w 4774774"/>
                <a:gd name="connsiteY9" fmla="*/ 2212277 h 2380716"/>
                <a:gd name="connsiteX10" fmla="*/ 3242704 w 4774774"/>
                <a:gd name="connsiteY10" fmla="*/ 2306783 h 2380716"/>
                <a:gd name="connsiteX11" fmla="*/ 2996752 w 4774774"/>
                <a:gd name="connsiteY11" fmla="*/ 2350886 h 2380716"/>
                <a:gd name="connsiteX12" fmla="*/ 2939993 w 4774774"/>
                <a:gd name="connsiteY12" fmla="*/ 2313083 h 2380716"/>
                <a:gd name="connsiteX13" fmla="*/ 3047203 w 4774774"/>
                <a:gd name="connsiteY13" fmla="*/ 2262680 h 2380716"/>
                <a:gd name="connsiteX14" fmla="*/ 3047203 w 4774774"/>
                <a:gd name="connsiteY14" fmla="*/ 2250079 h 2380716"/>
                <a:gd name="connsiteX15" fmla="*/ 2883235 w 4774774"/>
                <a:gd name="connsiteY15" fmla="*/ 2275281 h 2380716"/>
                <a:gd name="connsiteX16" fmla="*/ 2851702 w 4774774"/>
                <a:gd name="connsiteY16" fmla="*/ 2281581 h 2380716"/>
                <a:gd name="connsiteX17" fmla="*/ 2454394 w 4774774"/>
                <a:gd name="connsiteY17" fmla="*/ 2313083 h 2380716"/>
                <a:gd name="connsiteX18" fmla="*/ 348028 w 4774774"/>
                <a:gd name="connsiteY18" fmla="*/ 977400 h 2380716"/>
                <a:gd name="connsiteX19" fmla="*/ 310189 w 4774774"/>
                <a:gd name="connsiteY19" fmla="*/ 863993 h 2380716"/>
                <a:gd name="connsiteX20" fmla="*/ 234511 w 4774774"/>
                <a:gd name="connsiteY20" fmla="*/ 719084 h 2380716"/>
                <a:gd name="connsiteX21" fmla="*/ 221898 w 4774774"/>
                <a:gd name="connsiteY21" fmla="*/ 719084 h 2380716"/>
                <a:gd name="connsiteX22" fmla="*/ 247124 w 4774774"/>
                <a:gd name="connsiteY22" fmla="*/ 838792 h 2380716"/>
                <a:gd name="connsiteX23" fmla="*/ 177753 w 4774774"/>
                <a:gd name="connsiteY23" fmla="*/ 813590 h 2380716"/>
                <a:gd name="connsiteX24" fmla="*/ 70543 w 4774774"/>
                <a:gd name="connsiteY24" fmla="*/ 473369 h 2380716"/>
                <a:gd name="connsiteX25" fmla="*/ 45317 w 4774774"/>
                <a:gd name="connsiteY25" fmla="*/ 158350 h 2380716"/>
                <a:gd name="connsiteX26" fmla="*/ 70543 w 4774774"/>
                <a:gd name="connsiteY26" fmla="*/ 120547 h 2380716"/>
                <a:gd name="connsiteX27" fmla="*/ 89462 w 4774774"/>
                <a:gd name="connsiteY27" fmla="*/ 202452 h 2380716"/>
                <a:gd name="connsiteX28" fmla="*/ 133608 w 4774774"/>
                <a:gd name="connsiteY28" fmla="*/ 359962 h 2380716"/>
                <a:gd name="connsiteX29" fmla="*/ 152527 w 4774774"/>
                <a:gd name="connsiteY29" fmla="*/ 353662 h 2380716"/>
                <a:gd name="connsiteX30" fmla="*/ 133608 w 4774774"/>
                <a:gd name="connsiteY30" fmla="*/ 189851 h 2380716"/>
                <a:gd name="connsiteX31" fmla="*/ 127301 w 4774774"/>
                <a:gd name="connsiteY31" fmla="*/ 76444 h 2380716"/>
                <a:gd name="connsiteX32" fmla="*/ 127301 w 4774774"/>
                <a:gd name="connsiteY32" fmla="*/ 34704 h 2380716"/>
                <a:gd name="connsiteX33" fmla="*/ 127301 w 4774774"/>
                <a:gd name="connsiteY33" fmla="*/ 0 h 238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74774" h="2380716">
                  <a:moveTo>
                    <a:pt x="127301" y="0"/>
                  </a:moveTo>
                  <a:lnTo>
                    <a:pt x="4774774" y="0"/>
                  </a:lnTo>
                  <a:lnTo>
                    <a:pt x="4769388" y="155912"/>
                  </a:lnTo>
                  <a:cubicBezTo>
                    <a:pt x="4711696" y="987614"/>
                    <a:pt x="4226516" y="1713758"/>
                    <a:pt x="3469738" y="2079969"/>
                  </a:cubicBezTo>
                  <a:cubicBezTo>
                    <a:pt x="3457125" y="2086269"/>
                    <a:pt x="3438205" y="2092570"/>
                    <a:pt x="3425592" y="2098870"/>
                  </a:cubicBezTo>
                  <a:cubicBezTo>
                    <a:pt x="3387754" y="2111471"/>
                    <a:pt x="3324689" y="2098870"/>
                    <a:pt x="3312076" y="2149273"/>
                  </a:cubicBezTo>
                  <a:cubicBezTo>
                    <a:pt x="3312076" y="2155573"/>
                    <a:pt x="3318382" y="2155573"/>
                    <a:pt x="3318382" y="2155573"/>
                  </a:cubicBezTo>
                  <a:cubicBezTo>
                    <a:pt x="3362528" y="2149273"/>
                    <a:pt x="3412980" y="2142973"/>
                    <a:pt x="3450818" y="2130372"/>
                  </a:cubicBezTo>
                  <a:cubicBezTo>
                    <a:pt x="3457125" y="2130372"/>
                    <a:pt x="3463431" y="2124071"/>
                    <a:pt x="3469738" y="2124071"/>
                  </a:cubicBezTo>
                  <a:cubicBezTo>
                    <a:pt x="3450818" y="2155573"/>
                    <a:pt x="3438205" y="2187075"/>
                    <a:pt x="3419286" y="2212277"/>
                  </a:cubicBezTo>
                  <a:cubicBezTo>
                    <a:pt x="3381447" y="2275281"/>
                    <a:pt x="3299463" y="2281581"/>
                    <a:pt x="3242704" y="2306783"/>
                  </a:cubicBezTo>
                  <a:cubicBezTo>
                    <a:pt x="3160720" y="2338285"/>
                    <a:pt x="3072429" y="2426490"/>
                    <a:pt x="2996752" y="2350886"/>
                  </a:cubicBezTo>
                  <a:cubicBezTo>
                    <a:pt x="2977832" y="2331984"/>
                    <a:pt x="2958913" y="2325684"/>
                    <a:pt x="2939993" y="2313083"/>
                  </a:cubicBezTo>
                  <a:cubicBezTo>
                    <a:pt x="2977832" y="2300482"/>
                    <a:pt x="3015671" y="2281581"/>
                    <a:pt x="3047203" y="2262680"/>
                  </a:cubicBezTo>
                  <a:cubicBezTo>
                    <a:pt x="3053510" y="2256380"/>
                    <a:pt x="3053510" y="2250079"/>
                    <a:pt x="3047203" y="2250079"/>
                  </a:cubicBezTo>
                  <a:cubicBezTo>
                    <a:pt x="2990445" y="2243779"/>
                    <a:pt x="2933687" y="2262680"/>
                    <a:pt x="2883235" y="2275281"/>
                  </a:cubicBezTo>
                  <a:cubicBezTo>
                    <a:pt x="2870622" y="2281581"/>
                    <a:pt x="2858009" y="2281581"/>
                    <a:pt x="2851702" y="2281581"/>
                  </a:cubicBezTo>
                  <a:cubicBezTo>
                    <a:pt x="2719266" y="2300482"/>
                    <a:pt x="2586830" y="2313083"/>
                    <a:pt x="2454394" y="2313083"/>
                  </a:cubicBezTo>
                  <a:cubicBezTo>
                    <a:pt x="1552567" y="2313083"/>
                    <a:pt x="726417" y="1783850"/>
                    <a:pt x="348028" y="977400"/>
                  </a:cubicBezTo>
                  <a:cubicBezTo>
                    <a:pt x="348028" y="939598"/>
                    <a:pt x="322802" y="901796"/>
                    <a:pt x="310189" y="863993"/>
                  </a:cubicBezTo>
                  <a:cubicBezTo>
                    <a:pt x="284963" y="819891"/>
                    <a:pt x="247124" y="769487"/>
                    <a:pt x="234511" y="719084"/>
                  </a:cubicBezTo>
                  <a:cubicBezTo>
                    <a:pt x="234511" y="706483"/>
                    <a:pt x="221898" y="712784"/>
                    <a:pt x="221898" y="719084"/>
                  </a:cubicBezTo>
                  <a:cubicBezTo>
                    <a:pt x="202979" y="763187"/>
                    <a:pt x="228205" y="794689"/>
                    <a:pt x="247124" y="838792"/>
                  </a:cubicBezTo>
                  <a:cubicBezTo>
                    <a:pt x="228205" y="826191"/>
                    <a:pt x="202979" y="819891"/>
                    <a:pt x="177753" y="813590"/>
                  </a:cubicBezTo>
                  <a:cubicBezTo>
                    <a:pt x="83156" y="788389"/>
                    <a:pt x="89462" y="555274"/>
                    <a:pt x="70543" y="473369"/>
                  </a:cubicBezTo>
                  <a:cubicBezTo>
                    <a:pt x="39010" y="353662"/>
                    <a:pt x="-55587" y="278057"/>
                    <a:pt x="45317" y="158350"/>
                  </a:cubicBezTo>
                  <a:cubicBezTo>
                    <a:pt x="57930" y="145749"/>
                    <a:pt x="64236" y="133148"/>
                    <a:pt x="70543" y="120547"/>
                  </a:cubicBezTo>
                  <a:cubicBezTo>
                    <a:pt x="76849" y="145749"/>
                    <a:pt x="83156" y="177251"/>
                    <a:pt x="89462" y="202452"/>
                  </a:cubicBezTo>
                  <a:cubicBezTo>
                    <a:pt x="102075" y="252855"/>
                    <a:pt x="102075" y="315859"/>
                    <a:pt x="133608" y="359962"/>
                  </a:cubicBezTo>
                  <a:cubicBezTo>
                    <a:pt x="139914" y="372563"/>
                    <a:pt x="158834" y="366262"/>
                    <a:pt x="152527" y="353662"/>
                  </a:cubicBezTo>
                  <a:cubicBezTo>
                    <a:pt x="133608" y="303258"/>
                    <a:pt x="139914" y="240255"/>
                    <a:pt x="133608" y="189851"/>
                  </a:cubicBezTo>
                  <a:cubicBezTo>
                    <a:pt x="127301" y="152049"/>
                    <a:pt x="127301" y="114247"/>
                    <a:pt x="127301" y="76444"/>
                  </a:cubicBezTo>
                  <a:cubicBezTo>
                    <a:pt x="127301" y="63844"/>
                    <a:pt x="127301" y="49668"/>
                    <a:pt x="127301" y="34704"/>
                  </a:cubicBezTo>
                  <a:lnTo>
                    <a:pt x="12730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888">
              <a:extLst>
                <a:ext uri="{FF2B5EF4-FFF2-40B4-BE49-F238E27FC236}">
                  <a16:creationId xmlns:a16="http://schemas.microsoft.com/office/drawing/2014/main" id="{F7070AF6-E6B5-420F-A8FF-90A5AC8D0F3A}"/>
                </a:ext>
              </a:extLst>
            </p:cNvPr>
            <p:cNvSpPr>
              <a:spLocks/>
            </p:cNvSpPr>
            <p:nvPr/>
          </p:nvSpPr>
          <p:spPr bwMode="auto">
            <a:xfrm flipV="1">
              <a:off x="5088338" y="5268669"/>
              <a:ext cx="330755" cy="239512"/>
            </a:xfrm>
            <a:custGeom>
              <a:avLst/>
              <a:gdLst>
                <a:gd name="T0" fmla="*/ 33 w 73"/>
                <a:gd name="T1" fmla="*/ 41 h 53"/>
                <a:gd name="T2" fmla="*/ 8 w 73"/>
                <a:gd name="T3" fmla="*/ 17 h 53"/>
                <a:gd name="T4" fmla="*/ 0 w 73"/>
                <a:gd name="T5" fmla="*/ 0 h 53"/>
                <a:gd name="T6" fmla="*/ 15 w 73"/>
                <a:gd name="T7" fmla="*/ 12 h 53"/>
                <a:gd name="T8" fmla="*/ 73 w 73"/>
                <a:gd name="T9" fmla="*/ 45 h 53"/>
                <a:gd name="T10" fmla="*/ 33 w 73"/>
                <a:gd name="T11" fmla="*/ 41 h 53"/>
              </a:gdLst>
              <a:ahLst/>
              <a:cxnLst>
                <a:cxn ang="0">
                  <a:pos x="T0" y="T1"/>
                </a:cxn>
                <a:cxn ang="0">
                  <a:pos x="T2" y="T3"/>
                </a:cxn>
                <a:cxn ang="0">
                  <a:pos x="T4" y="T5"/>
                </a:cxn>
                <a:cxn ang="0">
                  <a:pos x="T6" y="T7"/>
                </a:cxn>
                <a:cxn ang="0">
                  <a:pos x="T8" y="T9"/>
                </a:cxn>
                <a:cxn ang="0">
                  <a:pos x="T10" y="T11"/>
                </a:cxn>
              </a:cxnLst>
              <a:rect l="0" t="0" r="r" b="b"/>
              <a:pathLst>
                <a:path w="73" h="53">
                  <a:moveTo>
                    <a:pt x="33" y="41"/>
                  </a:moveTo>
                  <a:cubicBezTo>
                    <a:pt x="22" y="34"/>
                    <a:pt x="14" y="29"/>
                    <a:pt x="8" y="17"/>
                  </a:cubicBezTo>
                  <a:cubicBezTo>
                    <a:pt x="5" y="12"/>
                    <a:pt x="2" y="6"/>
                    <a:pt x="0" y="0"/>
                  </a:cubicBezTo>
                  <a:cubicBezTo>
                    <a:pt x="5" y="4"/>
                    <a:pt x="10" y="8"/>
                    <a:pt x="15" y="12"/>
                  </a:cubicBezTo>
                  <a:cubicBezTo>
                    <a:pt x="34" y="24"/>
                    <a:pt x="53" y="35"/>
                    <a:pt x="73" y="45"/>
                  </a:cubicBezTo>
                  <a:cubicBezTo>
                    <a:pt x="57" y="53"/>
                    <a:pt x="48" y="49"/>
                    <a:pt x="33" y="4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89">
              <a:extLst>
                <a:ext uri="{FF2B5EF4-FFF2-40B4-BE49-F238E27FC236}">
                  <a16:creationId xmlns:a16="http://schemas.microsoft.com/office/drawing/2014/main" id="{F9FF47D4-4F1E-4872-AA3A-3A822E922FCD}"/>
                </a:ext>
              </a:extLst>
            </p:cNvPr>
            <p:cNvSpPr>
              <a:spLocks/>
            </p:cNvSpPr>
            <p:nvPr/>
          </p:nvSpPr>
          <p:spPr bwMode="auto">
            <a:xfrm flipV="1">
              <a:off x="7661384" y="6061339"/>
              <a:ext cx="167659" cy="352425"/>
            </a:xfrm>
            <a:custGeom>
              <a:avLst/>
              <a:gdLst>
                <a:gd name="T0" fmla="*/ 36 w 37"/>
                <a:gd name="T1" fmla="*/ 22 h 78"/>
                <a:gd name="T2" fmla="*/ 28 w 37"/>
                <a:gd name="T3" fmla="*/ 41 h 78"/>
                <a:gd name="T4" fmla="*/ 7 w 37"/>
                <a:gd name="T5" fmla="*/ 76 h 78"/>
                <a:gd name="T6" fmla="*/ 0 w 37"/>
                <a:gd name="T7" fmla="*/ 78 h 78"/>
                <a:gd name="T8" fmla="*/ 31 w 37"/>
                <a:gd name="T9" fmla="*/ 0 h 78"/>
                <a:gd name="T10" fmla="*/ 36 w 37"/>
                <a:gd name="T11" fmla="*/ 22 h 78"/>
              </a:gdLst>
              <a:ahLst/>
              <a:cxnLst>
                <a:cxn ang="0">
                  <a:pos x="T0" y="T1"/>
                </a:cxn>
                <a:cxn ang="0">
                  <a:pos x="T2" y="T3"/>
                </a:cxn>
                <a:cxn ang="0">
                  <a:pos x="T4" y="T5"/>
                </a:cxn>
                <a:cxn ang="0">
                  <a:pos x="T6" y="T7"/>
                </a:cxn>
                <a:cxn ang="0">
                  <a:pos x="T8" y="T9"/>
                </a:cxn>
                <a:cxn ang="0">
                  <a:pos x="T10" y="T11"/>
                </a:cxn>
              </a:cxnLst>
              <a:rect l="0" t="0" r="r" b="b"/>
              <a:pathLst>
                <a:path w="37" h="78">
                  <a:moveTo>
                    <a:pt x="36" y="22"/>
                  </a:moveTo>
                  <a:cubicBezTo>
                    <a:pt x="35" y="28"/>
                    <a:pt x="30" y="35"/>
                    <a:pt x="28" y="41"/>
                  </a:cubicBezTo>
                  <a:cubicBezTo>
                    <a:pt x="24" y="56"/>
                    <a:pt x="26" y="74"/>
                    <a:pt x="7" y="76"/>
                  </a:cubicBezTo>
                  <a:cubicBezTo>
                    <a:pt x="4" y="77"/>
                    <a:pt x="2" y="77"/>
                    <a:pt x="0" y="78"/>
                  </a:cubicBezTo>
                  <a:cubicBezTo>
                    <a:pt x="13" y="53"/>
                    <a:pt x="23" y="27"/>
                    <a:pt x="31" y="0"/>
                  </a:cubicBezTo>
                  <a:cubicBezTo>
                    <a:pt x="33" y="7"/>
                    <a:pt x="37" y="13"/>
                    <a:pt x="36" y="2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894">
              <a:extLst>
                <a:ext uri="{FF2B5EF4-FFF2-40B4-BE49-F238E27FC236}">
                  <a16:creationId xmlns:a16="http://schemas.microsoft.com/office/drawing/2014/main" id="{EC6D9525-4C36-4E7B-8E20-E8757D81F357}"/>
                </a:ext>
              </a:extLst>
            </p:cNvPr>
            <p:cNvSpPr>
              <a:spLocks/>
            </p:cNvSpPr>
            <p:nvPr/>
          </p:nvSpPr>
          <p:spPr bwMode="auto">
            <a:xfrm flipV="1">
              <a:off x="5513758" y="5494495"/>
              <a:ext cx="289695" cy="272588"/>
            </a:xfrm>
            <a:custGeom>
              <a:avLst/>
              <a:gdLst>
                <a:gd name="T0" fmla="*/ 44 w 64"/>
                <a:gd name="T1" fmla="*/ 54 h 60"/>
                <a:gd name="T2" fmla="*/ 64 w 64"/>
                <a:gd name="T3" fmla="*/ 19 h 60"/>
                <a:gd name="T4" fmla="*/ 63 w 64"/>
                <a:gd name="T5" fmla="*/ 19 h 60"/>
                <a:gd name="T6" fmla="*/ 55 w 64"/>
                <a:gd name="T7" fmla="*/ 35 h 60"/>
                <a:gd name="T8" fmla="*/ 53 w 64"/>
                <a:gd name="T9" fmla="*/ 35 h 60"/>
                <a:gd name="T10" fmla="*/ 41 w 64"/>
                <a:gd name="T11" fmla="*/ 43 h 60"/>
                <a:gd name="T12" fmla="*/ 38 w 64"/>
                <a:gd name="T13" fmla="*/ 44 h 60"/>
                <a:gd name="T14" fmla="*/ 25 w 64"/>
                <a:gd name="T15" fmla="*/ 43 h 60"/>
                <a:gd name="T16" fmla="*/ 18 w 64"/>
                <a:gd name="T17" fmla="*/ 30 h 60"/>
                <a:gd name="T18" fmla="*/ 37 w 64"/>
                <a:gd name="T19" fmla="*/ 3 h 60"/>
                <a:gd name="T20" fmla="*/ 37 w 64"/>
                <a:gd name="T21" fmla="*/ 3 h 60"/>
                <a:gd name="T22" fmla="*/ 23 w 64"/>
                <a:gd name="T23" fmla="*/ 4 h 60"/>
                <a:gd name="T24" fmla="*/ 20 w 64"/>
                <a:gd name="T25" fmla="*/ 2 h 60"/>
                <a:gd name="T26" fmla="*/ 1 w 64"/>
                <a:gd name="T27" fmla="*/ 23 h 60"/>
                <a:gd name="T28" fmla="*/ 13 w 64"/>
                <a:gd name="T29" fmla="*/ 53 h 60"/>
                <a:gd name="T30" fmla="*/ 44 w 64"/>
                <a:gd name="T31"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0">
                  <a:moveTo>
                    <a:pt x="44" y="54"/>
                  </a:moveTo>
                  <a:cubicBezTo>
                    <a:pt x="57" y="48"/>
                    <a:pt x="63" y="34"/>
                    <a:pt x="64" y="19"/>
                  </a:cubicBezTo>
                  <a:cubicBezTo>
                    <a:pt x="64" y="19"/>
                    <a:pt x="63" y="19"/>
                    <a:pt x="63" y="19"/>
                  </a:cubicBezTo>
                  <a:cubicBezTo>
                    <a:pt x="62" y="24"/>
                    <a:pt x="59" y="30"/>
                    <a:pt x="55" y="35"/>
                  </a:cubicBezTo>
                  <a:cubicBezTo>
                    <a:pt x="54" y="35"/>
                    <a:pt x="54" y="35"/>
                    <a:pt x="53" y="35"/>
                  </a:cubicBezTo>
                  <a:cubicBezTo>
                    <a:pt x="50" y="38"/>
                    <a:pt x="46" y="41"/>
                    <a:pt x="41" y="43"/>
                  </a:cubicBezTo>
                  <a:cubicBezTo>
                    <a:pt x="40" y="43"/>
                    <a:pt x="39" y="43"/>
                    <a:pt x="38" y="44"/>
                  </a:cubicBezTo>
                  <a:cubicBezTo>
                    <a:pt x="33" y="45"/>
                    <a:pt x="29" y="45"/>
                    <a:pt x="25" y="43"/>
                  </a:cubicBezTo>
                  <a:cubicBezTo>
                    <a:pt x="20" y="41"/>
                    <a:pt x="19" y="35"/>
                    <a:pt x="18" y="30"/>
                  </a:cubicBezTo>
                  <a:cubicBezTo>
                    <a:pt x="17" y="18"/>
                    <a:pt x="24" y="4"/>
                    <a:pt x="37" y="3"/>
                  </a:cubicBezTo>
                  <a:cubicBezTo>
                    <a:pt x="38" y="3"/>
                    <a:pt x="38" y="3"/>
                    <a:pt x="37" y="3"/>
                  </a:cubicBezTo>
                  <a:cubicBezTo>
                    <a:pt x="32" y="0"/>
                    <a:pt x="28" y="1"/>
                    <a:pt x="23" y="4"/>
                  </a:cubicBezTo>
                  <a:cubicBezTo>
                    <a:pt x="23" y="3"/>
                    <a:pt x="22" y="2"/>
                    <a:pt x="20" y="2"/>
                  </a:cubicBezTo>
                  <a:cubicBezTo>
                    <a:pt x="10" y="2"/>
                    <a:pt x="2" y="14"/>
                    <a:pt x="1" y="23"/>
                  </a:cubicBezTo>
                  <a:cubicBezTo>
                    <a:pt x="0" y="34"/>
                    <a:pt x="4" y="46"/>
                    <a:pt x="13" y="53"/>
                  </a:cubicBezTo>
                  <a:cubicBezTo>
                    <a:pt x="22" y="60"/>
                    <a:pt x="33" y="59"/>
                    <a:pt x="44" y="5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895">
              <a:extLst>
                <a:ext uri="{FF2B5EF4-FFF2-40B4-BE49-F238E27FC236}">
                  <a16:creationId xmlns:a16="http://schemas.microsoft.com/office/drawing/2014/main" id="{817ACD79-C403-4128-8D8D-A5F386154BD0}"/>
                </a:ext>
              </a:extLst>
            </p:cNvPr>
            <p:cNvSpPr>
              <a:spLocks noEditPoints="1"/>
            </p:cNvSpPr>
            <p:nvPr/>
          </p:nvSpPr>
          <p:spPr bwMode="auto">
            <a:xfrm flipV="1">
              <a:off x="4942350" y="6441137"/>
              <a:ext cx="516662" cy="407171"/>
            </a:xfrm>
            <a:custGeom>
              <a:avLst/>
              <a:gdLst>
                <a:gd name="T0" fmla="*/ 32 w 114"/>
                <a:gd name="T1" fmla="*/ 80 h 90"/>
                <a:gd name="T2" fmla="*/ 95 w 114"/>
                <a:gd name="T3" fmla="*/ 20 h 90"/>
                <a:gd name="T4" fmla="*/ 89 w 114"/>
                <a:gd name="T5" fmla="*/ 22 h 90"/>
                <a:gd name="T6" fmla="*/ 86 w 114"/>
                <a:gd name="T7" fmla="*/ 47 h 90"/>
                <a:gd name="T8" fmla="*/ 79 w 114"/>
                <a:gd name="T9" fmla="*/ 11 h 90"/>
                <a:gd name="T10" fmla="*/ 77 w 114"/>
                <a:gd name="T11" fmla="*/ 11 h 90"/>
                <a:gd name="T12" fmla="*/ 75 w 114"/>
                <a:gd name="T13" fmla="*/ 53 h 90"/>
                <a:gd name="T14" fmla="*/ 64 w 114"/>
                <a:gd name="T15" fmla="*/ 64 h 90"/>
                <a:gd name="T16" fmla="*/ 74 w 114"/>
                <a:gd name="T17" fmla="*/ 37 h 90"/>
                <a:gd name="T18" fmla="*/ 22 w 114"/>
                <a:gd name="T19" fmla="*/ 9 h 90"/>
                <a:gd name="T20" fmla="*/ 6 w 114"/>
                <a:gd name="T21" fmla="*/ 25 h 90"/>
                <a:gd name="T22" fmla="*/ 2 w 114"/>
                <a:gd name="T23" fmla="*/ 43 h 90"/>
                <a:gd name="T24" fmla="*/ 32 w 114"/>
                <a:gd name="T25" fmla="*/ 80 h 90"/>
                <a:gd name="T26" fmla="*/ 61 w 114"/>
                <a:gd name="T27" fmla="*/ 29 h 90"/>
                <a:gd name="T28" fmla="*/ 63 w 114"/>
                <a:gd name="T29" fmla="*/ 33 h 90"/>
                <a:gd name="T30" fmla="*/ 62 w 114"/>
                <a:gd name="T31" fmla="*/ 32 h 90"/>
                <a:gd name="T32" fmla="*/ 61 w 114"/>
                <a:gd name="T33" fmla="*/ 31 h 90"/>
                <a:gd name="T34" fmla="*/ 60 w 114"/>
                <a:gd name="T35" fmla="*/ 29 h 90"/>
                <a:gd name="T36" fmla="*/ 61 w 114"/>
                <a:gd name="T37" fmla="*/ 29 h 90"/>
                <a:gd name="T38" fmla="*/ 47 w 114"/>
                <a:gd name="T39" fmla="*/ 55 h 90"/>
                <a:gd name="T40" fmla="*/ 47 w 114"/>
                <a:gd name="T41" fmla="*/ 55 h 90"/>
                <a:gd name="T42" fmla="*/ 49 w 114"/>
                <a:gd name="T43" fmla="*/ 55 h 90"/>
                <a:gd name="T44" fmla="*/ 44 w 114"/>
                <a:gd name="T45" fmla="*/ 56 h 90"/>
                <a:gd name="T46" fmla="*/ 47 w 114"/>
                <a:gd name="T47" fmla="*/ 55 h 90"/>
                <a:gd name="T48" fmla="*/ 32 w 114"/>
                <a:gd name="T49" fmla="*/ 52 h 90"/>
                <a:gd name="T50" fmla="*/ 30 w 114"/>
                <a:gd name="T51" fmla="*/ 54 h 90"/>
                <a:gd name="T52" fmla="*/ 29 w 114"/>
                <a:gd name="T53" fmla="*/ 52 h 90"/>
                <a:gd name="T54" fmla="*/ 32 w 114"/>
                <a:gd name="T55" fmla="*/ 52 h 90"/>
                <a:gd name="T56" fmla="*/ 22 w 114"/>
                <a:gd name="T57" fmla="*/ 20 h 90"/>
                <a:gd name="T58" fmla="*/ 23 w 114"/>
                <a:gd name="T59" fmla="*/ 20 h 90"/>
                <a:gd name="T60" fmla="*/ 23 w 114"/>
                <a:gd name="T61" fmla="*/ 20 h 90"/>
                <a:gd name="T62" fmla="*/ 22 w 114"/>
                <a:gd name="T63" fmla="*/ 21 h 90"/>
                <a:gd name="T64" fmla="*/ 22 w 114"/>
                <a:gd name="T65" fmla="*/ 21 h 90"/>
                <a:gd name="T66" fmla="*/ 22 w 114"/>
                <a:gd name="T67"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90">
                  <a:moveTo>
                    <a:pt x="32" y="80"/>
                  </a:moveTo>
                  <a:cubicBezTo>
                    <a:pt x="65" y="90"/>
                    <a:pt x="114" y="57"/>
                    <a:pt x="95" y="20"/>
                  </a:cubicBezTo>
                  <a:cubicBezTo>
                    <a:pt x="93" y="17"/>
                    <a:pt x="89" y="19"/>
                    <a:pt x="89" y="22"/>
                  </a:cubicBezTo>
                  <a:cubicBezTo>
                    <a:pt x="89" y="31"/>
                    <a:pt x="89" y="39"/>
                    <a:pt x="86" y="47"/>
                  </a:cubicBezTo>
                  <a:cubicBezTo>
                    <a:pt x="86" y="35"/>
                    <a:pt x="83" y="22"/>
                    <a:pt x="79" y="11"/>
                  </a:cubicBezTo>
                  <a:cubicBezTo>
                    <a:pt x="78" y="10"/>
                    <a:pt x="77" y="10"/>
                    <a:pt x="77" y="11"/>
                  </a:cubicBezTo>
                  <a:cubicBezTo>
                    <a:pt x="78" y="25"/>
                    <a:pt x="82" y="39"/>
                    <a:pt x="75" y="53"/>
                  </a:cubicBezTo>
                  <a:cubicBezTo>
                    <a:pt x="73" y="58"/>
                    <a:pt x="69" y="61"/>
                    <a:pt x="64" y="64"/>
                  </a:cubicBezTo>
                  <a:cubicBezTo>
                    <a:pt x="71" y="56"/>
                    <a:pt x="75" y="46"/>
                    <a:pt x="74" y="37"/>
                  </a:cubicBezTo>
                  <a:cubicBezTo>
                    <a:pt x="72" y="12"/>
                    <a:pt x="43" y="0"/>
                    <a:pt x="22" y="9"/>
                  </a:cubicBezTo>
                  <a:cubicBezTo>
                    <a:pt x="14" y="13"/>
                    <a:pt x="9" y="19"/>
                    <a:pt x="6" y="25"/>
                  </a:cubicBezTo>
                  <a:cubicBezTo>
                    <a:pt x="4" y="30"/>
                    <a:pt x="2" y="36"/>
                    <a:pt x="2" y="43"/>
                  </a:cubicBezTo>
                  <a:cubicBezTo>
                    <a:pt x="0" y="62"/>
                    <a:pt x="15" y="75"/>
                    <a:pt x="32" y="80"/>
                  </a:cubicBezTo>
                  <a:close/>
                  <a:moveTo>
                    <a:pt x="61" y="29"/>
                  </a:moveTo>
                  <a:cubicBezTo>
                    <a:pt x="61" y="30"/>
                    <a:pt x="62" y="32"/>
                    <a:pt x="63" y="33"/>
                  </a:cubicBezTo>
                  <a:cubicBezTo>
                    <a:pt x="62" y="33"/>
                    <a:pt x="62" y="33"/>
                    <a:pt x="62" y="32"/>
                  </a:cubicBezTo>
                  <a:cubicBezTo>
                    <a:pt x="61" y="32"/>
                    <a:pt x="61" y="32"/>
                    <a:pt x="61" y="31"/>
                  </a:cubicBezTo>
                  <a:cubicBezTo>
                    <a:pt x="61" y="30"/>
                    <a:pt x="61" y="30"/>
                    <a:pt x="60" y="29"/>
                  </a:cubicBezTo>
                  <a:cubicBezTo>
                    <a:pt x="61" y="29"/>
                    <a:pt x="61" y="29"/>
                    <a:pt x="61" y="29"/>
                  </a:cubicBezTo>
                  <a:close/>
                  <a:moveTo>
                    <a:pt x="47" y="55"/>
                  </a:moveTo>
                  <a:cubicBezTo>
                    <a:pt x="47" y="55"/>
                    <a:pt x="47" y="55"/>
                    <a:pt x="47" y="55"/>
                  </a:cubicBezTo>
                  <a:cubicBezTo>
                    <a:pt x="48" y="55"/>
                    <a:pt x="49" y="55"/>
                    <a:pt x="49" y="55"/>
                  </a:cubicBezTo>
                  <a:cubicBezTo>
                    <a:pt x="48" y="56"/>
                    <a:pt x="46" y="56"/>
                    <a:pt x="44" y="56"/>
                  </a:cubicBezTo>
                  <a:cubicBezTo>
                    <a:pt x="45" y="56"/>
                    <a:pt x="46" y="56"/>
                    <a:pt x="47" y="55"/>
                  </a:cubicBezTo>
                  <a:close/>
                  <a:moveTo>
                    <a:pt x="32" y="52"/>
                  </a:moveTo>
                  <a:cubicBezTo>
                    <a:pt x="31" y="53"/>
                    <a:pt x="31" y="53"/>
                    <a:pt x="30" y="54"/>
                  </a:cubicBezTo>
                  <a:cubicBezTo>
                    <a:pt x="30" y="54"/>
                    <a:pt x="30" y="53"/>
                    <a:pt x="29" y="52"/>
                  </a:cubicBezTo>
                  <a:cubicBezTo>
                    <a:pt x="30" y="52"/>
                    <a:pt x="31" y="52"/>
                    <a:pt x="32" y="52"/>
                  </a:cubicBezTo>
                  <a:close/>
                  <a:moveTo>
                    <a:pt x="22" y="20"/>
                  </a:moveTo>
                  <a:cubicBezTo>
                    <a:pt x="23" y="20"/>
                    <a:pt x="23" y="20"/>
                    <a:pt x="23" y="20"/>
                  </a:cubicBezTo>
                  <a:cubicBezTo>
                    <a:pt x="23" y="20"/>
                    <a:pt x="23" y="20"/>
                    <a:pt x="23" y="20"/>
                  </a:cubicBezTo>
                  <a:cubicBezTo>
                    <a:pt x="22" y="20"/>
                    <a:pt x="22" y="20"/>
                    <a:pt x="22" y="21"/>
                  </a:cubicBezTo>
                  <a:cubicBezTo>
                    <a:pt x="22" y="21"/>
                    <a:pt x="22" y="21"/>
                    <a:pt x="22" y="21"/>
                  </a:cubicBezTo>
                  <a:cubicBezTo>
                    <a:pt x="22" y="20"/>
                    <a:pt x="22" y="20"/>
                    <a:pt x="22" y="2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897">
              <a:extLst>
                <a:ext uri="{FF2B5EF4-FFF2-40B4-BE49-F238E27FC236}">
                  <a16:creationId xmlns:a16="http://schemas.microsoft.com/office/drawing/2014/main" id="{C2CC428E-F809-461D-A8FA-710F3222331B}"/>
                </a:ext>
              </a:extLst>
            </p:cNvPr>
            <p:cNvSpPr>
              <a:spLocks noEditPoints="1"/>
            </p:cNvSpPr>
            <p:nvPr/>
          </p:nvSpPr>
          <p:spPr bwMode="auto">
            <a:xfrm flipV="1">
              <a:off x="6691930" y="6142318"/>
              <a:ext cx="580532" cy="533770"/>
            </a:xfrm>
            <a:custGeom>
              <a:avLst/>
              <a:gdLst>
                <a:gd name="T0" fmla="*/ 96 w 128"/>
                <a:gd name="T1" fmla="*/ 112 h 118"/>
                <a:gd name="T2" fmla="*/ 125 w 128"/>
                <a:gd name="T3" fmla="*/ 59 h 118"/>
                <a:gd name="T4" fmla="*/ 30 w 128"/>
                <a:gd name="T5" fmla="*/ 16 h 118"/>
                <a:gd name="T6" fmla="*/ 1 w 128"/>
                <a:gd name="T7" fmla="*/ 64 h 118"/>
                <a:gd name="T8" fmla="*/ 41 w 128"/>
                <a:gd name="T9" fmla="*/ 110 h 118"/>
                <a:gd name="T10" fmla="*/ 27 w 128"/>
                <a:gd name="T11" fmla="*/ 101 h 118"/>
                <a:gd name="T12" fmla="*/ 47 w 128"/>
                <a:gd name="T13" fmla="*/ 110 h 118"/>
                <a:gd name="T14" fmla="*/ 19 w 128"/>
                <a:gd name="T15" fmla="*/ 60 h 118"/>
                <a:gd name="T16" fmla="*/ 51 w 128"/>
                <a:gd name="T17" fmla="*/ 98 h 118"/>
                <a:gd name="T18" fmla="*/ 53 w 128"/>
                <a:gd name="T19" fmla="*/ 98 h 118"/>
                <a:gd name="T20" fmla="*/ 101 w 128"/>
                <a:gd name="T21" fmla="*/ 76 h 118"/>
                <a:gd name="T22" fmla="*/ 87 w 128"/>
                <a:gd name="T23" fmla="*/ 83 h 118"/>
                <a:gd name="T24" fmla="*/ 100 w 128"/>
                <a:gd name="T25" fmla="*/ 77 h 118"/>
                <a:gd name="T26" fmla="*/ 105 w 128"/>
                <a:gd name="T27" fmla="*/ 81 h 118"/>
                <a:gd name="T28" fmla="*/ 70 w 128"/>
                <a:gd name="T29" fmla="*/ 114 h 118"/>
                <a:gd name="T30" fmla="*/ 118 w 128"/>
                <a:gd name="T31" fmla="*/ 70 h 118"/>
                <a:gd name="T32" fmla="*/ 94 w 128"/>
                <a:gd name="T33" fmla="*/ 109 h 118"/>
                <a:gd name="T34" fmla="*/ 73 w 128"/>
                <a:gd name="T35" fmla="*/ 23 h 118"/>
                <a:gd name="T36" fmla="*/ 75 w 128"/>
                <a:gd name="T37" fmla="*/ 22 h 118"/>
                <a:gd name="T38" fmla="*/ 77 w 128"/>
                <a:gd name="T39" fmla="*/ 25 h 118"/>
                <a:gd name="T40" fmla="*/ 59 w 128"/>
                <a:gd name="T41" fmla="*/ 41 h 118"/>
                <a:gd name="T42" fmla="*/ 73 w 128"/>
                <a:gd name="T43" fmla="*/ 23 h 118"/>
                <a:gd name="T44" fmla="*/ 63 w 128"/>
                <a:gd name="T45" fmla="*/ 23 h 118"/>
                <a:gd name="T46" fmla="*/ 59 w 128"/>
                <a:gd name="T47" fmla="*/ 23 h 118"/>
                <a:gd name="T48" fmla="*/ 33 w 128"/>
                <a:gd name="T49" fmla="*/ 58 h 118"/>
                <a:gd name="T50" fmla="*/ 32 w 128"/>
                <a:gd name="T51" fmla="*/ 41 h 118"/>
                <a:gd name="T52" fmla="*/ 38 w 128"/>
                <a:gd name="T53" fmla="*/ 32 h 118"/>
                <a:gd name="T54" fmla="*/ 47 w 128"/>
                <a:gd name="T55" fmla="*/ 77 h 118"/>
                <a:gd name="T56" fmla="*/ 52 w 128"/>
                <a:gd name="T57" fmla="*/ 79 h 118"/>
                <a:gd name="T58" fmla="*/ 51 w 128"/>
                <a:gd name="T59" fmla="*/ 33 h 118"/>
                <a:gd name="T60" fmla="*/ 58 w 128"/>
                <a:gd name="T61" fmla="*/ 32 h 118"/>
                <a:gd name="T62" fmla="*/ 57 w 128"/>
                <a:gd name="T63" fmla="*/ 32 h 118"/>
                <a:gd name="T64" fmla="*/ 67 w 128"/>
                <a:gd name="T65" fmla="*/ 79 h 118"/>
                <a:gd name="T66" fmla="*/ 73 w 128"/>
                <a:gd name="T67" fmla="*/ 78 h 118"/>
                <a:gd name="T68" fmla="*/ 84 w 128"/>
                <a:gd name="T69" fmla="*/ 31 h 118"/>
                <a:gd name="T70" fmla="*/ 83 w 128"/>
                <a:gd name="T71" fmla="*/ 32 h 118"/>
                <a:gd name="T72" fmla="*/ 83 w 128"/>
                <a:gd name="T73" fmla="*/ 37 h 118"/>
                <a:gd name="T74" fmla="*/ 56 w 128"/>
                <a:gd name="T75" fmla="*/ 51 h 118"/>
                <a:gd name="T76" fmla="*/ 69 w 128"/>
                <a:gd name="T77" fmla="*/ 46 h 118"/>
                <a:gd name="T78" fmla="*/ 80 w 128"/>
                <a:gd name="T79" fmla="*/ 25 h 118"/>
                <a:gd name="T80" fmla="*/ 84 w 128"/>
                <a:gd name="T81" fmla="*/ 31 h 118"/>
                <a:gd name="T82" fmla="*/ 96 w 128"/>
                <a:gd name="T83" fmla="*/ 45 h 118"/>
                <a:gd name="T84" fmla="*/ 88 w 128"/>
                <a:gd name="T85" fmla="*/ 52 h 118"/>
                <a:gd name="T86" fmla="*/ 105 w 128"/>
                <a:gd name="T87" fmla="*/ 57 h 118"/>
                <a:gd name="T88" fmla="*/ 98 w 128"/>
                <a:gd name="T89" fmla="*/ 67 h 118"/>
                <a:gd name="T90" fmla="*/ 100 w 128"/>
                <a:gd name="T91" fmla="*/ 58 h 118"/>
                <a:gd name="T92" fmla="*/ 96 w 128"/>
                <a:gd name="T93" fmla="*/ 58 h 118"/>
                <a:gd name="T94" fmla="*/ 101 w 128"/>
                <a:gd name="T95" fmla="*/ 48 h 118"/>
                <a:gd name="T96" fmla="*/ 101 w 128"/>
                <a:gd name="T97" fmla="*/ 45 h 118"/>
                <a:gd name="T98" fmla="*/ 105 w 128"/>
                <a:gd name="T99" fmla="*/ 5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18">
                  <a:moveTo>
                    <a:pt x="94" y="109"/>
                  </a:moveTo>
                  <a:cubicBezTo>
                    <a:pt x="92" y="110"/>
                    <a:pt x="94" y="113"/>
                    <a:pt x="96" y="112"/>
                  </a:cubicBezTo>
                  <a:cubicBezTo>
                    <a:pt x="104" y="109"/>
                    <a:pt x="117" y="106"/>
                    <a:pt x="122" y="97"/>
                  </a:cubicBezTo>
                  <a:cubicBezTo>
                    <a:pt x="128" y="85"/>
                    <a:pt x="128" y="72"/>
                    <a:pt x="125" y="59"/>
                  </a:cubicBezTo>
                  <a:cubicBezTo>
                    <a:pt x="119" y="34"/>
                    <a:pt x="99" y="11"/>
                    <a:pt x="74" y="4"/>
                  </a:cubicBezTo>
                  <a:cubicBezTo>
                    <a:pt x="59" y="0"/>
                    <a:pt x="43" y="5"/>
                    <a:pt x="30" y="16"/>
                  </a:cubicBezTo>
                  <a:cubicBezTo>
                    <a:pt x="29" y="16"/>
                    <a:pt x="28" y="17"/>
                    <a:pt x="26" y="18"/>
                  </a:cubicBezTo>
                  <a:cubicBezTo>
                    <a:pt x="10" y="23"/>
                    <a:pt x="2" y="50"/>
                    <a:pt x="1" y="64"/>
                  </a:cubicBezTo>
                  <a:cubicBezTo>
                    <a:pt x="0" y="85"/>
                    <a:pt x="15" y="118"/>
                    <a:pt x="40" y="114"/>
                  </a:cubicBezTo>
                  <a:cubicBezTo>
                    <a:pt x="42" y="114"/>
                    <a:pt x="42" y="111"/>
                    <a:pt x="41" y="110"/>
                  </a:cubicBezTo>
                  <a:cubicBezTo>
                    <a:pt x="36" y="106"/>
                    <a:pt x="31" y="104"/>
                    <a:pt x="27" y="101"/>
                  </a:cubicBezTo>
                  <a:cubicBezTo>
                    <a:pt x="27" y="101"/>
                    <a:pt x="27" y="101"/>
                    <a:pt x="27" y="101"/>
                  </a:cubicBezTo>
                  <a:cubicBezTo>
                    <a:pt x="28" y="101"/>
                    <a:pt x="29" y="100"/>
                    <a:pt x="29" y="99"/>
                  </a:cubicBezTo>
                  <a:cubicBezTo>
                    <a:pt x="34" y="104"/>
                    <a:pt x="40" y="108"/>
                    <a:pt x="47" y="110"/>
                  </a:cubicBezTo>
                  <a:cubicBezTo>
                    <a:pt x="49" y="110"/>
                    <a:pt x="50" y="108"/>
                    <a:pt x="49" y="107"/>
                  </a:cubicBezTo>
                  <a:cubicBezTo>
                    <a:pt x="34" y="94"/>
                    <a:pt x="19" y="78"/>
                    <a:pt x="19" y="60"/>
                  </a:cubicBezTo>
                  <a:cubicBezTo>
                    <a:pt x="21" y="70"/>
                    <a:pt x="26" y="81"/>
                    <a:pt x="30" y="85"/>
                  </a:cubicBezTo>
                  <a:cubicBezTo>
                    <a:pt x="36" y="91"/>
                    <a:pt x="43" y="95"/>
                    <a:pt x="51" y="98"/>
                  </a:cubicBezTo>
                  <a:cubicBezTo>
                    <a:pt x="51" y="98"/>
                    <a:pt x="52" y="98"/>
                    <a:pt x="52" y="98"/>
                  </a:cubicBezTo>
                  <a:cubicBezTo>
                    <a:pt x="52" y="98"/>
                    <a:pt x="53" y="98"/>
                    <a:pt x="53" y="98"/>
                  </a:cubicBezTo>
                  <a:cubicBezTo>
                    <a:pt x="72" y="103"/>
                    <a:pt x="93" y="96"/>
                    <a:pt x="104" y="79"/>
                  </a:cubicBezTo>
                  <a:cubicBezTo>
                    <a:pt x="106" y="76"/>
                    <a:pt x="103" y="74"/>
                    <a:pt x="101" y="76"/>
                  </a:cubicBezTo>
                  <a:cubicBezTo>
                    <a:pt x="96" y="80"/>
                    <a:pt x="91" y="83"/>
                    <a:pt x="86" y="85"/>
                  </a:cubicBezTo>
                  <a:cubicBezTo>
                    <a:pt x="86" y="85"/>
                    <a:pt x="87" y="84"/>
                    <a:pt x="87" y="83"/>
                  </a:cubicBezTo>
                  <a:cubicBezTo>
                    <a:pt x="87" y="83"/>
                    <a:pt x="88" y="83"/>
                    <a:pt x="88" y="82"/>
                  </a:cubicBezTo>
                  <a:cubicBezTo>
                    <a:pt x="93" y="81"/>
                    <a:pt x="97" y="79"/>
                    <a:pt x="100" y="77"/>
                  </a:cubicBezTo>
                  <a:cubicBezTo>
                    <a:pt x="104" y="73"/>
                    <a:pt x="106" y="68"/>
                    <a:pt x="108" y="63"/>
                  </a:cubicBezTo>
                  <a:cubicBezTo>
                    <a:pt x="108" y="69"/>
                    <a:pt x="108" y="75"/>
                    <a:pt x="105" y="81"/>
                  </a:cubicBezTo>
                  <a:cubicBezTo>
                    <a:pt x="98" y="95"/>
                    <a:pt x="81" y="103"/>
                    <a:pt x="70" y="113"/>
                  </a:cubicBezTo>
                  <a:cubicBezTo>
                    <a:pt x="69" y="113"/>
                    <a:pt x="70" y="114"/>
                    <a:pt x="70" y="114"/>
                  </a:cubicBezTo>
                  <a:cubicBezTo>
                    <a:pt x="90" y="107"/>
                    <a:pt x="109" y="97"/>
                    <a:pt x="116" y="77"/>
                  </a:cubicBezTo>
                  <a:cubicBezTo>
                    <a:pt x="117" y="75"/>
                    <a:pt x="117" y="72"/>
                    <a:pt x="118" y="70"/>
                  </a:cubicBezTo>
                  <a:cubicBezTo>
                    <a:pt x="118" y="75"/>
                    <a:pt x="118" y="81"/>
                    <a:pt x="117" y="86"/>
                  </a:cubicBezTo>
                  <a:cubicBezTo>
                    <a:pt x="115" y="98"/>
                    <a:pt x="104" y="104"/>
                    <a:pt x="94" y="109"/>
                  </a:cubicBezTo>
                  <a:close/>
                  <a:moveTo>
                    <a:pt x="73" y="23"/>
                  </a:moveTo>
                  <a:cubicBezTo>
                    <a:pt x="73" y="23"/>
                    <a:pt x="73" y="23"/>
                    <a:pt x="73" y="23"/>
                  </a:cubicBezTo>
                  <a:cubicBezTo>
                    <a:pt x="74" y="23"/>
                    <a:pt x="74" y="23"/>
                    <a:pt x="74" y="23"/>
                  </a:cubicBezTo>
                  <a:cubicBezTo>
                    <a:pt x="75" y="23"/>
                    <a:pt x="75" y="23"/>
                    <a:pt x="75" y="22"/>
                  </a:cubicBezTo>
                  <a:cubicBezTo>
                    <a:pt x="76" y="23"/>
                    <a:pt x="77" y="23"/>
                    <a:pt x="78" y="24"/>
                  </a:cubicBezTo>
                  <a:cubicBezTo>
                    <a:pt x="77" y="24"/>
                    <a:pt x="77" y="24"/>
                    <a:pt x="77" y="25"/>
                  </a:cubicBezTo>
                  <a:cubicBezTo>
                    <a:pt x="75" y="32"/>
                    <a:pt x="70" y="37"/>
                    <a:pt x="63" y="40"/>
                  </a:cubicBezTo>
                  <a:cubicBezTo>
                    <a:pt x="62" y="40"/>
                    <a:pt x="60" y="40"/>
                    <a:pt x="59" y="41"/>
                  </a:cubicBezTo>
                  <a:cubicBezTo>
                    <a:pt x="60" y="40"/>
                    <a:pt x="61" y="40"/>
                    <a:pt x="61" y="40"/>
                  </a:cubicBezTo>
                  <a:cubicBezTo>
                    <a:pt x="68" y="37"/>
                    <a:pt x="71" y="30"/>
                    <a:pt x="73" y="23"/>
                  </a:cubicBezTo>
                  <a:close/>
                  <a:moveTo>
                    <a:pt x="59" y="23"/>
                  </a:moveTo>
                  <a:cubicBezTo>
                    <a:pt x="60" y="23"/>
                    <a:pt x="62" y="23"/>
                    <a:pt x="63" y="23"/>
                  </a:cubicBezTo>
                  <a:cubicBezTo>
                    <a:pt x="61" y="24"/>
                    <a:pt x="59" y="24"/>
                    <a:pt x="56" y="25"/>
                  </a:cubicBezTo>
                  <a:cubicBezTo>
                    <a:pt x="57" y="24"/>
                    <a:pt x="58" y="23"/>
                    <a:pt x="59" y="23"/>
                  </a:cubicBezTo>
                  <a:close/>
                  <a:moveTo>
                    <a:pt x="38" y="32"/>
                  </a:moveTo>
                  <a:cubicBezTo>
                    <a:pt x="35" y="40"/>
                    <a:pt x="33" y="49"/>
                    <a:pt x="33" y="58"/>
                  </a:cubicBezTo>
                  <a:cubicBezTo>
                    <a:pt x="33" y="58"/>
                    <a:pt x="32" y="58"/>
                    <a:pt x="32" y="59"/>
                  </a:cubicBezTo>
                  <a:cubicBezTo>
                    <a:pt x="31" y="53"/>
                    <a:pt x="31" y="47"/>
                    <a:pt x="32" y="41"/>
                  </a:cubicBezTo>
                  <a:cubicBezTo>
                    <a:pt x="33" y="35"/>
                    <a:pt x="36" y="32"/>
                    <a:pt x="40" y="29"/>
                  </a:cubicBezTo>
                  <a:cubicBezTo>
                    <a:pt x="39" y="30"/>
                    <a:pt x="39" y="31"/>
                    <a:pt x="38" y="32"/>
                  </a:cubicBezTo>
                  <a:close/>
                  <a:moveTo>
                    <a:pt x="47" y="77"/>
                  </a:moveTo>
                  <a:cubicBezTo>
                    <a:pt x="47" y="77"/>
                    <a:pt x="47" y="77"/>
                    <a:pt x="47" y="77"/>
                  </a:cubicBezTo>
                  <a:cubicBezTo>
                    <a:pt x="47" y="77"/>
                    <a:pt x="48" y="77"/>
                    <a:pt x="48" y="77"/>
                  </a:cubicBezTo>
                  <a:cubicBezTo>
                    <a:pt x="49" y="78"/>
                    <a:pt x="50" y="78"/>
                    <a:pt x="52" y="79"/>
                  </a:cubicBezTo>
                  <a:cubicBezTo>
                    <a:pt x="50" y="79"/>
                    <a:pt x="49" y="78"/>
                    <a:pt x="47" y="77"/>
                  </a:cubicBezTo>
                  <a:close/>
                  <a:moveTo>
                    <a:pt x="51" y="33"/>
                  </a:moveTo>
                  <a:cubicBezTo>
                    <a:pt x="51" y="33"/>
                    <a:pt x="51" y="33"/>
                    <a:pt x="51" y="33"/>
                  </a:cubicBezTo>
                  <a:cubicBezTo>
                    <a:pt x="54" y="33"/>
                    <a:pt x="56" y="32"/>
                    <a:pt x="58" y="32"/>
                  </a:cubicBezTo>
                  <a:cubicBezTo>
                    <a:pt x="58" y="32"/>
                    <a:pt x="59" y="32"/>
                    <a:pt x="59" y="32"/>
                  </a:cubicBezTo>
                  <a:cubicBezTo>
                    <a:pt x="58" y="32"/>
                    <a:pt x="58" y="32"/>
                    <a:pt x="57" y="32"/>
                  </a:cubicBezTo>
                  <a:cubicBezTo>
                    <a:pt x="55" y="33"/>
                    <a:pt x="53" y="33"/>
                    <a:pt x="51" y="33"/>
                  </a:cubicBezTo>
                  <a:close/>
                  <a:moveTo>
                    <a:pt x="67" y="79"/>
                  </a:moveTo>
                  <a:cubicBezTo>
                    <a:pt x="67" y="79"/>
                    <a:pt x="67" y="79"/>
                    <a:pt x="66" y="79"/>
                  </a:cubicBezTo>
                  <a:cubicBezTo>
                    <a:pt x="69" y="79"/>
                    <a:pt x="71" y="79"/>
                    <a:pt x="73" y="78"/>
                  </a:cubicBezTo>
                  <a:cubicBezTo>
                    <a:pt x="71" y="79"/>
                    <a:pt x="69" y="79"/>
                    <a:pt x="67" y="79"/>
                  </a:cubicBezTo>
                  <a:close/>
                  <a:moveTo>
                    <a:pt x="84" y="31"/>
                  </a:moveTo>
                  <a:cubicBezTo>
                    <a:pt x="83" y="31"/>
                    <a:pt x="83" y="31"/>
                    <a:pt x="83" y="32"/>
                  </a:cubicBezTo>
                  <a:cubicBezTo>
                    <a:pt x="83" y="32"/>
                    <a:pt x="83" y="32"/>
                    <a:pt x="83" y="32"/>
                  </a:cubicBezTo>
                  <a:cubicBezTo>
                    <a:pt x="83" y="33"/>
                    <a:pt x="83" y="33"/>
                    <a:pt x="83" y="33"/>
                  </a:cubicBezTo>
                  <a:cubicBezTo>
                    <a:pt x="83" y="34"/>
                    <a:pt x="83" y="36"/>
                    <a:pt x="83" y="37"/>
                  </a:cubicBezTo>
                  <a:cubicBezTo>
                    <a:pt x="81" y="43"/>
                    <a:pt x="76" y="47"/>
                    <a:pt x="71" y="51"/>
                  </a:cubicBezTo>
                  <a:cubicBezTo>
                    <a:pt x="66" y="51"/>
                    <a:pt x="61" y="50"/>
                    <a:pt x="56" y="51"/>
                  </a:cubicBezTo>
                  <a:cubicBezTo>
                    <a:pt x="56" y="51"/>
                    <a:pt x="56" y="51"/>
                    <a:pt x="55" y="51"/>
                  </a:cubicBezTo>
                  <a:cubicBezTo>
                    <a:pt x="60" y="50"/>
                    <a:pt x="65" y="48"/>
                    <a:pt x="69" y="46"/>
                  </a:cubicBezTo>
                  <a:cubicBezTo>
                    <a:pt x="77" y="42"/>
                    <a:pt x="80" y="34"/>
                    <a:pt x="80" y="25"/>
                  </a:cubicBezTo>
                  <a:cubicBezTo>
                    <a:pt x="80" y="25"/>
                    <a:pt x="80" y="25"/>
                    <a:pt x="80" y="25"/>
                  </a:cubicBezTo>
                  <a:cubicBezTo>
                    <a:pt x="82" y="26"/>
                    <a:pt x="84" y="28"/>
                    <a:pt x="85" y="29"/>
                  </a:cubicBezTo>
                  <a:cubicBezTo>
                    <a:pt x="84" y="29"/>
                    <a:pt x="84" y="30"/>
                    <a:pt x="84" y="31"/>
                  </a:cubicBezTo>
                  <a:close/>
                  <a:moveTo>
                    <a:pt x="89" y="33"/>
                  </a:moveTo>
                  <a:cubicBezTo>
                    <a:pt x="91" y="37"/>
                    <a:pt x="94" y="41"/>
                    <a:pt x="96" y="45"/>
                  </a:cubicBezTo>
                  <a:cubicBezTo>
                    <a:pt x="96" y="45"/>
                    <a:pt x="96" y="45"/>
                    <a:pt x="97" y="46"/>
                  </a:cubicBezTo>
                  <a:cubicBezTo>
                    <a:pt x="94" y="48"/>
                    <a:pt x="91" y="50"/>
                    <a:pt x="88" y="52"/>
                  </a:cubicBezTo>
                  <a:cubicBezTo>
                    <a:pt x="91" y="46"/>
                    <a:pt x="90" y="39"/>
                    <a:pt x="89" y="33"/>
                  </a:cubicBezTo>
                  <a:close/>
                  <a:moveTo>
                    <a:pt x="105" y="57"/>
                  </a:moveTo>
                  <a:cubicBezTo>
                    <a:pt x="104" y="61"/>
                    <a:pt x="101" y="65"/>
                    <a:pt x="98" y="68"/>
                  </a:cubicBezTo>
                  <a:cubicBezTo>
                    <a:pt x="98" y="67"/>
                    <a:pt x="98" y="67"/>
                    <a:pt x="98" y="67"/>
                  </a:cubicBezTo>
                  <a:cubicBezTo>
                    <a:pt x="100" y="65"/>
                    <a:pt x="101" y="63"/>
                    <a:pt x="102" y="60"/>
                  </a:cubicBezTo>
                  <a:cubicBezTo>
                    <a:pt x="103" y="59"/>
                    <a:pt x="102" y="58"/>
                    <a:pt x="100" y="58"/>
                  </a:cubicBezTo>
                  <a:cubicBezTo>
                    <a:pt x="98" y="60"/>
                    <a:pt x="96" y="60"/>
                    <a:pt x="94" y="61"/>
                  </a:cubicBezTo>
                  <a:cubicBezTo>
                    <a:pt x="95" y="60"/>
                    <a:pt x="95" y="59"/>
                    <a:pt x="96" y="58"/>
                  </a:cubicBezTo>
                  <a:cubicBezTo>
                    <a:pt x="97" y="57"/>
                    <a:pt x="96" y="56"/>
                    <a:pt x="95" y="55"/>
                  </a:cubicBezTo>
                  <a:cubicBezTo>
                    <a:pt x="97" y="53"/>
                    <a:pt x="99" y="51"/>
                    <a:pt x="101" y="48"/>
                  </a:cubicBezTo>
                  <a:cubicBezTo>
                    <a:pt x="101" y="47"/>
                    <a:pt x="101" y="46"/>
                    <a:pt x="101" y="46"/>
                  </a:cubicBezTo>
                  <a:cubicBezTo>
                    <a:pt x="101" y="46"/>
                    <a:pt x="101" y="45"/>
                    <a:pt x="101" y="45"/>
                  </a:cubicBezTo>
                  <a:cubicBezTo>
                    <a:pt x="103" y="48"/>
                    <a:pt x="105" y="52"/>
                    <a:pt x="106" y="56"/>
                  </a:cubicBezTo>
                  <a:cubicBezTo>
                    <a:pt x="106" y="56"/>
                    <a:pt x="105" y="56"/>
                    <a:pt x="105" y="5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898">
              <a:extLst>
                <a:ext uri="{FF2B5EF4-FFF2-40B4-BE49-F238E27FC236}">
                  <a16:creationId xmlns:a16="http://schemas.microsoft.com/office/drawing/2014/main" id="{B9DD4CE7-794F-4978-A134-0950E9F4B99A}"/>
                </a:ext>
              </a:extLst>
            </p:cNvPr>
            <p:cNvSpPr>
              <a:spLocks/>
            </p:cNvSpPr>
            <p:nvPr/>
          </p:nvSpPr>
          <p:spPr bwMode="auto">
            <a:xfrm flipV="1">
              <a:off x="6537957" y="6165128"/>
              <a:ext cx="856542" cy="588515"/>
            </a:xfrm>
            <a:custGeom>
              <a:avLst/>
              <a:gdLst>
                <a:gd name="T0" fmla="*/ 72 w 189"/>
                <a:gd name="T1" fmla="*/ 4 h 130"/>
                <a:gd name="T2" fmla="*/ 11 w 189"/>
                <a:gd name="T3" fmla="*/ 51 h 130"/>
                <a:gd name="T4" fmla="*/ 19 w 189"/>
                <a:gd name="T5" fmla="*/ 129 h 130"/>
                <a:gd name="T6" fmla="*/ 21 w 189"/>
                <a:gd name="T7" fmla="*/ 127 h 130"/>
                <a:gd name="T8" fmla="*/ 18 w 189"/>
                <a:gd name="T9" fmla="*/ 57 h 130"/>
                <a:gd name="T10" fmla="*/ 83 w 189"/>
                <a:gd name="T11" fmla="*/ 13 h 130"/>
                <a:gd name="T12" fmla="*/ 162 w 189"/>
                <a:gd name="T13" fmla="*/ 39 h 130"/>
                <a:gd name="T14" fmla="*/ 177 w 189"/>
                <a:gd name="T15" fmla="*/ 116 h 130"/>
                <a:gd name="T16" fmla="*/ 179 w 189"/>
                <a:gd name="T17" fmla="*/ 116 h 130"/>
                <a:gd name="T18" fmla="*/ 163 w 189"/>
                <a:gd name="T19" fmla="*/ 31 h 130"/>
                <a:gd name="T20" fmla="*/ 72 w 189"/>
                <a:gd name="T21"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30">
                  <a:moveTo>
                    <a:pt x="72" y="4"/>
                  </a:moveTo>
                  <a:cubicBezTo>
                    <a:pt x="46" y="7"/>
                    <a:pt x="21" y="25"/>
                    <a:pt x="11" y="51"/>
                  </a:cubicBezTo>
                  <a:cubicBezTo>
                    <a:pt x="3" y="73"/>
                    <a:pt x="0" y="111"/>
                    <a:pt x="19" y="129"/>
                  </a:cubicBezTo>
                  <a:cubicBezTo>
                    <a:pt x="20" y="130"/>
                    <a:pt x="22" y="128"/>
                    <a:pt x="21" y="127"/>
                  </a:cubicBezTo>
                  <a:cubicBezTo>
                    <a:pt x="9" y="109"/>
                    <a:pt x="11" y="77"/>
                    <a:pt x="18" y="57"/>
                  </a:cubicBezTo>
                  <a:cubicBezTo>
                    <a:pt x="27" y="29"/>
                    <a:pt x="55" y="15"/>
                    <a:pt x="83" y="13"/>
                  </a:cubicBezTo>
                  <a:cubicBezTo>
                    <a:pt x="113" y="11"/>
                    <a:pt x="141" y="18"/>
                    <a:pt x="162" y="39"/>
                  </a:cubicBezTo>
                  <a:cubicBezTo>
                    <a:pt x="183" y="58"/>
                    <a:pt x="176" y="92"/>
                    <a:pt x="177" y="116"/>
                  </a:cubicBezTo>
                  <a:cubicBezTo>
                    <a:pt x="177" y="117"/>
                    <a:pt x="178" y="117"/>
                    <a:pt x="179" y="116"/>
                  </a:cubicBezTo>
                  <a:cubicBezTo>
                    <a:pt x="189" y="91"/>
                    <a:pt x="178" y="53"/>
                    <a:pt x="163" y="31"/>
                  </a:cubicBezTo>
                  <a:cubicBezTo>
                    <a:pt x="144" y="4"/>
                    <a:pt x="102" y="0"/>
                    <a:pt x="72" y="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899">
              <a:extLst>
                <a:ext uri="{FF2B5EF4-FFF2-40B4-BE49-F238E27FC236}">
                  <a16:creationId xmlns:a16="http://schemas.microsoft.com/office/drawing/2014/main" id="{CF8F16D8-4EC8-4AAE-A307-E6CC1E1FBB5B}"/>
                </a:ext>
              </a:extLst>
            </p:cNvPr>
            <p:cNvSpPr>
              <a:spLocks/>
            </p:cNvSpPr>
            <p:nvPr/>
          </p:nvSpPr>
          <p:spPr bwMode="auto">
            <a:xfrm flipV="1">
              <a:off x="6669119" y="5916492"/>
              <a:ext cx="656948" cy="306804"/>
            </a:xfrm>
            <a:custGeom>
              <a:avLst/>
              <a:gdLst>
                <a:gd name="T0" fmla="*/ 1 w 145"/>
                <a:gd name="T1" fmla="*/ 1 h 68"/>
                <a:gd name="T2" fmla="*/ 78 w 145"/>
                <a:gd name="T3" fmla="*/ 49 h 68"/>
                <a:gd name="T4" fmla="*/ 107 w 145"/>
                <a:gd name="T5" fmla="*/ 46 h 68"/>
                <a:gd name="T6" fmla="*/ 30 w 145"/>
                <a:gd name="T7" fmla="*/ 51 h 68"/>
                <a:gd name="T8" fmla="*/ 30 w 145"/>
                <a:gd name="T9" fmla="*/ 53 h 68"/>
                <a:gd name="T10" fmla="*/ 101 w 145"/>
                <a:gd name="T11" fmla="*/ 59 h 68"/>
                <a:gd name="T12" fmla="*/ 139 w 145"/>
                <a:gd name="T13" fmla="*/ 27 h 68"/>
                <a:gd name="T14" fmla="*/ 139 w 145"/>
                <a:gd name="T15" fmla="*/ 25 h 68"/>
                <a:gd name="T16" fmla="*/ 145 w 145"/>
                <a:gd name="T17" fmla="*/ 6 h 68"/>
                <a:gd name="T18" fmla="*/ 145 w 145"/>
                <a:gd name="T19" fmla="*/ 6 h 68"/>
                <a:gd name="T20" fmla="*/ 73 w 145"/>
                <a:gd name="T21" fmla="*/ 41 h 68"/>
                <a:gd name="T22" fmla="*/ 3 w 145"/>
                <a:gd name="T23" fmla="*/ 0 h 68"/>
                <a:gd name="T24" fmla="*/ 1 w 145"/>
                <a:gd name="T25"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68">
                  <a:moveTo>
                    <a:pt x="1" y="1"/>
                  </a:moveTo>
                  <a:cubicBezTo>
                    <a:pt x="3" y="34"/>
                    <a:pt x="51" y="48"/>
                    <a:pt x="78" y="49"/>
                  </a:cubicBezTo>
                  <a:cubicBezTo>
                    <a:pt x="87" y="50"/>
                    <a:pt x="97" y="49"/>
                    <a:pt x="107" y="46"/>
                  </a:cubicBezTo>
                  <a:cubicBezTo>
                    <a:pt x="84" y="56"/>
                    <a:pt x="58" y="56"/>
                    <a:pt x="30" y="51"/>
                  </a:cubicBezTo>
                  <a:cubicBezTo>
                    <a:pt x="29" y="51"/>
                    <a:pt x="29" y="53"/>
                    <a:pt x="30" y="53"/>
                  </a:cubicBezTo>
                  <a:cubicBezTo>
                    <a:pt x="54" y="63"/>
                    <a:pt x="76" y="68"/>
                    <a:pt x="101" y="59"/>
                  </a:cubicBezTo>
                  <a:cubicBezTo>
                    <a:pt x="117" y="53"/>
                    <a:pt x="133" y="43"/>
                    <a:pt x="139" y="27"/>
                  </a:cubicBezTo>
                  <a:cubicBezTo>
                    <a:pt x="139" y="26"/>
                    <a:pt x="139" y="26"/>
                    <a:pt x="139" y="25"/>
                  </a:cubicBezTo>
                  <a:cubicBezTo>
                    <a:pt x="143" y="20"/>
                    <a:pt x="145" y="14"/>
                    <a:pt x="145" y="6"/>
                  </a:cubicBezTo>
                  <a:cubicBezTo>
                    <a:pt x="145" y="6"/>
                    <a:pt x="145" y="6"/>
                    <a:pt x="145" y="6"/>
                  </a:cubicBezTo>
                  <a:cubicBezTo>
                    <a:pt x="140" y="35"/>
                    <a:pt x="96" y="43"/>
                    <a:pt x="73" y="41"/>
                  </a:cubicBezTo>
                  <a:cubicBezTo>
                    <a:pt x="42" y="39"/>
                    <a:pt x="23" y="20"/>
                    <a:pt x="3" y="0"/>
                  </a:cubicBezTo>
                  <a:cubicBezTo>
                    <a:pt x="2" y="0"/>
                    <a:pt x="0" y="0"/>
                    <a:pt x="1" y="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903">
              <a:extLst>
                <a:ext uri="{FF2B5EF4-FFF2-40B4-BE49-F238E27FC236}">
                  <a16:creationId xmlns:a16="http://schemas.microsoft.com/office/drawing/2014/main" id="{8C0609F5-67C8-44C4-A7F8-6C93C9F12CC4}"/>
                </a:ext>
              </a:extLst>
            </p:cNvPr>
            <p:cNvSpPr>
              <a:spLocks noEditPoints="1"/>
            </p:cNvSpPr>
            <p:nvPr/>
          </p:nvSpPr>
          <p:spPr bwMode="auto">
            <a:xfrm flipV="1">
              <a:off x="5943739" y="5929038"/>
              <a:ext cx="490430" cy="330755"/>
            </a:xfrm>
            <a:custGeom>
              <a:avLst/>
              <a:gdLst>
                <a:gd name="T0" fmla="*/ 92 w 108"/>
                <a:gd name="T1" fmla="*/ 13 h 73"/>
                <a:gd name="T2" fmla="*/ 66 w 108"/>
                <a:gd name="T3" fmla="*/ 0 h 73"/>
                <a:gd name="T4" fmla="*/ 4 w 108"/>
                <a:gd name="T5" fmla="*/ 34 h 73"/>
                <a:gd name="T6" fmla="*/ 32 w 108"/>
                <a:gd name="T7" fmla="*/ 71 h 73"/>
                <a:gd name="T8" fmla="*/ 40 w 108"/>
                <a:gd name="T9" fmla="*/ 69 h 73"/>
                <a:gd name="T10" fmla="*/ 29 w 108"/>
                <a:gd name="T11" fmla="*/ 48 h 73"/>
                <a:gd name="T12" fmla="*/ 46 w 108"/>
                <a:gd name="T13" fmla="*/ 58 h 73"/>
                <a:gd name="T14" fmla="*/ 37 w 108"/>
                <a:gd name="T15" fmla="*/ 42 h 73"/>
                <a:gd name="T16" fmla="*/ 43 w 108"/>
                <a:gd name="T17" fmla="*/ 15 h 73"/>
                <a:gd name="T18" fmla="*/ 47 w 108"/>
                <a:gd name="T19" fmla="*/ 47 h 73"/>
                <a:gd name="T20" fmla="*/ 46 w 108"/>
                <a:gd name="T21" fmla="*/ 23 h 73"/>
                <a:gd name="T22" fmla="*/ 48 w 108"/>
                <a:gd name="T23" fmla="*/ 33 h 73"/>
                <a:gd name="T24" fmla="*/ 56 w 108"/>
                <a:gd name="T25" fmla="*/ 39 h 73"/>
                <a:gd name="T26" fmla="*/ 57 w 108"/>
                <a:gd name="T27" fmla="*/ 14 h 73"/>
                <a:gd name="T28" fmla="*/ 56 w 108"/>
                <a:gd name="T29" fmla="*/ 25 h 73"/>
                <a:gd name="T30" fmla="*/ 64 w 108"/>
                <a:gd name="T31" fmla="*/ 34 h 73"/>
                <a:gd name="T32" fmla="*/ 73 w 108"/>
                <a:gd name="T33" fmla="*/ 12 h 73"/>
                <a:gd name="T34" fmla="*/ 67 w 108"/>
                <a:gd name="T35" fmla="*/ 25 h 73"/>
                <a:gd name="T36" fmla="*/ 70 w 108"/>
                <a:gd name="T37" fmla="*/ 32 h 73"/>
                <a:gd name="T38" fmla="*/ 75 w 108"/>
                <a:gd name="T39" fmla="*/ 32 h 73"/>
                <a:gd name="T40" fmla="*/ 77 w 108"/>
                <a:gd name="T41" fmla="*/ 35 h 73"/>
                <a:gd name="T42" fmla="*/ 87 w 108"/>
                <a:gd name="T43" fmla="*/ 35 h 73"/>
                <a:gd name="T44" fmla="*/ 94 w 108"/>
                <a:gd name="T45" fmla="*/ 36 h 73"/>
                <a:gd name="T46" fmla="*/ 93 w 108"/>
                <a:gd name="T47" fmla="*/ 57 h 73"/>
                <a:gd name="T48" fmla="*/ 83 w 108"/>
                <a:gd name="T49" fmla="*/ 18 h 73"/>
                <a:gd name="T50" fmla="*/ 83 w 108"/>
                <a:gd name="T51" fmla="*/ 18 h 73"/>
                <a:gd name="T52" fmla="*/ 79 w 108"/>
                <a:gd name="T53" fmla="*/ 15 h 73"/>
                <a:gd name="T54" fmla="*/ 79 w 108"/>
                <a:gd name="T55" fmla="*/ 15 h 73"/>
                <a:gd name="T56" fmla="*/ 73 w 108"/>
                <a:gd name="T57" fmla="*/ 25 h 73"/>
                <a:gd name="T58" fmla="*/ 86 w 108"/>
                <a:gd name="T59" fmla="*/ 21 h 73"/>
                <a:gd name="T60" fmla="*/ 73 w 108"/>
                <a:gd name="T61" fmla="*/ 29 h 73"/>
                <a:gd name="T62" fmla="*/ 92 w 108"/>
                <a:gd name="T63" fmla="*/ 31 h 73"/>
                <a:gd name="T64" fmla="*/ 93 w 108"/>
                <a:gd name="T65" fmla="*/ 3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73">
                  <a:moveTo>
                    <a:pt x="93" y="57"/>
                  </a:moveTo>
                  <a:cubicBezTo>
                    <a:pt x="108" y="44"/>
                    <a:pt x="104" y="26"/>
                    <a:pt x="92" y="13"/>
                  </a:cubicBezTo>
                  <a:cubicBezTo>
                    <a:pt x="87" y="6"/>
                    <a:pt x="79" y="3"/>
                    <a:pt x="70" y="1"/>
                  </a:cubicBezTo>
                  <a:cubicBezTo>
                    <a:pt x="69" y="1"/>
                    <a:pt x="67" y="0"/>
                    <a:pt x="66" y="0"/>
                  </a:cubicBezTo>
                  <a:cubicBezTo>
                    <a:pt x="58" y="0"/>
                    <a:pt x="50" y="0"/>
                    <a:pt x="43" y="1"/>
                  </a:cubicBezTo>
                  <a:cubicBezTo>
                    <a:pt x="25" y="4"/>
                    <a:pt x="9" y="17"/>
                    <a:pt x="4" y="34"/>
                  </a:cubicBezTo>
                  <a:cubicBezTo>
                    <a:pt x="0" y="50"/>
                    <a:pt x="15" y="70"/>
                    <a:pt x="30" y="73"/>
                  </a:cubicBezTo>
                  <a:cubicBezTo>
                    <a:pt x="31" y="73"/>
                    <a:pt x="32" y="72"/>
                    <a:pt x="32" y="71"/>
                  </a:cubicBezTo>
                  <a:cubicBezTo>
                    <a:pt x="34" y="72"/>
                    <a:pt x="36" y="72"/>
                    <a:pt x="38" y="72"/>
                  </a:cubicBezTo>
                  <a:cubicBezTo>
                    <a:pt x="40" y="72"/>
                    <a:pt x="41" y="70"/>
                    <a:pt x="40" y="69"/>
                  </a:cubicBezTo>
                  <a:cubicBezTo>
                    <a:pt x="36" y="61"/>
                    <a:pt x="30" y="56"/>
                    <a:pt x="26" y="50"/>
                  </a:cubicBezTo>
                  <a:cubicBezTo>
                    <a:pt x="27" y="50"/>
                    <a:pt x="29" y="49"/>
                    <a:pt x="29" y="48"/>
                  </a:cubicBezTo>
                  <a:cubicBezTo>
                    <a:pt x="30" y="47"/>
                    <a:pt x="30" y="45"/>
                    <a:pt x="30" y="44"/>
                  </a:cubicBezTo>
                  <a:cubicBezTo>
                    <a:pt x="32" y="51"/>
                    <a:pt x="38" y="60"/>
                    <a:pt x="46" y="58"/>
                  </a:cubicBezTo>
                  <a:cubicBezTo>
                    <a:pt x="47" y="58"/>
                    <a:pt x="47" y="56"/>
                    <a:pt x="46" y="56"/>
                  </a:cubicBezTo>
                  <a:cubicBezTo>
                    <a:pt x="41" y="53"/>
                    <a:pt x="39" y="47"/>
                    <a:pt x="37" y="42"/>
                  </a:cubicBezTo>
                  <a:cubicBezTo>
                    <a:pt x="32" y="33"/>
                    <a:pt x="35" y="25"/>
                    <a:pt x="38" y="16"/>
                  </a:cubicBezTo>
                  <a:cubicBezTo>
                    <a:pt x="40" y="16"/>
                    <a:pt x="41" y="15"/>
                    <a:pt x="43" y="15"/>
                  </a:cubicBezTo>
                  <a:cubicBezTo>
                    <a:pt x="42" y="17"/>
                    <a:pt x="41" y="19"/>
                    <a:pt x="40" y="20"/>
                  </a:cubicBezTo>
                  <a:cubicBezTo>
                    <a:pt x="36" y="30"/>
                    <a:pt x="37" y="42"/>
                    <a:pt x="47" y="47"/>
                  </a:cubicBezTo>
                  <a:cubicBezTo>
                    <a:pt x="49" y="48"/>
                    <a:pt x="51" y="46"/>
                    <a:pt x="49" y="45"/>
                  </a:cubicBezTo>
                  <a:cubicBezTo>
                    <a:pt x="42" y="39"/>
                    <a:pt x="43" y="30"/>
                    <a:pt x="46" y="23"/>
                  </a:cubicBezTo>
                  <a:cubicBezTo>
                    <a:pt x="47" y="22"/>
                    <a:pt x="47" y="20"/>
                    <a:pt x="48" y="19"/>
                  </a:cubicBezTo>
                  <a:cubicBezTo>
                    <a:pt x="48" y="24"/>
                    <a:pt x="48" y="29"/>
                    <a:pt x="48" y="33"/>
                  </a:cubicBezTo>
                  <a:cubicBezTo>
                    <a:pt x="49" y="37"/>
                    <a:pt x="51" y="40"/>
                    <a:pt x="55" y="42"/>
                  </a:cubicBezTo>
                  <a:cubicBezTo>
                    <a:pt x="56" y="42"/>
                    <a:pt x="57" y="40"/>
                    <a:pt x="56" y="39"/>
                  </a:cubicBezTo>
                  <a:cubicBezTo>
                    <a:pt x="52" y="35"/>
                    <a:pt x="54" y="24"/>
                    <a:pt x="55" y="19"/>
                  </a:cubicBezTo>
                  <a:cubicBezTo>
                    <a:pt x="55" y="17"/>
                    <a:pt x="56" y="15"/>
                    <a:pt x="57" y="14"/>
                  </a:cubicBezTo>
                  <a:cubicBezTo>
                    <a:pt x="58" y="14"/>
                    <a:pt x="58" y="14"/>
                    <a:pt x="58" y="14"/>
                  </a:cubicBezTo>
                  <a:cubicBezTo>
                    <a:pt x="57" y="17"/>
                    <a:pt x="57" y="22"/>
                    <a:pt x="56" y="25"/>
                  </a:cubicBezTo>
                  <a:cubicBezTo>
                    <a:pt x="56" y="30"/>
                    <a:pt x="57" y="35"/>
                    <a:pt x="61" y="37"/>
                  </a:cubicBezTo>
                  <a:cubicBezTo>
                    <a:pt x="63" y="39"/>
                    <a:pt x="65" y="36"/>
                    <a:pt x="64" y="34"/>
                  </a:cubicBezTo>
                  <a:cubicBezTo>
                    <a:pt x="62" y="29"/>
                    <a:pt x="63" y="19"/>
                    <a:pt x="66" y="15"/>
                  </a:cubicBezTo>
                  <a:cubicBezTo>
                    <a:pt x="68" y="13"/>
                    <a:pt x="71" y="12"/>
                    <a:pt x="73" y="12"/>
                  </a:cubicBezTo>
                  <a:cubicBezTo>
                    <a:pt x="72" y="13"/>
                    <a:pt x="71" y="13"/>
                    <a:pt x="70" y="14"/>
                  </a:cubicBezTo>
                  <a:cubicBezTo>
                    <a:pt x="68" y="17"/>
                    <a:pt x="66" y="21"/>
                    <a:pt x="67" y="25"/>
                  </a:cubicBezTo>
                  <a:cubicBezTo>
                    <a:pt x="67" y="25"/>
                    <a:pt x="67" y="26"/>
                    <a:pt x="68" y="26"/>
                  </a:cubicBezTo>
                  <a:cubicBezTo>
                    <a:pt x="68" y="28"/>
                    <a:pt x="69" y="30"/>
                    <a:pt x="70" y="32"/>
                  </a:cubicBezTo>
                  <a:cubicBezTo>
                    <a:pt x="71" y="33"/>
                    <a:pt x="72" y="33"/>
                    <a:pt x="73" y="32"/>
                  </a:cubicBezTo>
                  <a:cubicBezTo>
                    <a:pt x="74" y="32"/>
                    <a:pt x="75" y="32"/>
                    <a:pt x="75" y="32"/>
                  </a:cubicBezTo>
                  <a:cubicBezTo>
                    <a:pt x="77" y="29"/>
                    <a:pt x="81" y="30"/>
                    <a:pt x="84" y="30"/>
                  </a:cubicBezTo>
                  <a:cubicBezTo>
                    <a:pt x="81" y="31"/>
                    <a:pt x="78" y="33"/>
                    <a:pt x="77" y="35"/>
                  </a:cubicBezTo>
                  <a:cubicBezTo>
                    <a:pt x="76" y="38"/>
                    <a:pt x="79" y="40"/>
                    <a:pt x="80" y="37"/>
                  </a:cubicBezTo>
                  <a:cubicBezTo>
                    <a:pt x="82" y="35"/>
                    <a:pt x="84" y="35"/>
                    <a:pt x="87" y="35"/>
                  </a:cubicBezTo>
                  <a:cubicBezTo>
                    <a:pt x="89" y="36"/>
                    <a:pt x="91" y="37"/>
                    <a:pt x="93" y="36"/>
                  </a:cubicBezTo>
                  <a:cubicBezTo>
                    <a:pt x="94" y="36"/>
                    <a:pt x="94" y="36"/>
                    <a:pt x="94" y="36"/>
                  </a:cubicBezTo>
                  <a:cubicBezTo>
                    <a:pt x="95" y="42"/>
                    <a:pt x="93" y="48"/>
                    <a:pt x="90" y="54"/>
                  </a:cubicBezTo>
                  <a:cubicBezTo>
                    <a:pt x="89" y="56"/>
                    <a:pt x="91" y="58"/>
                    <a:pt x="93" y="57"/>
                  </a:cubicBezTo>
                  <a:close/>
                  <a:moveTo>
                    <a:pt x="83" y="18"/>
                  </a:moveTo>
                  <a:cubicBezTo>
                    <a:pt x="83" y="18"/>
                    <a:pt x="83" y="18"/>
                    <a:pt x="83" y="18"/>
                  </a:cubicBezTo>
                  <a:cubicBezTo>
                    <a:pt x="83" y="18"/>
                    <a:pt x="83" y="18"/>
                    <a:pt x="83" y="18"/>
                  </a:cubicBezTo>
                  <a:cubicBezTo>
                    <a:pt x="83" y="18"/>
                    <a:pt x="83" y="18"/>
                    <a:pt x="83" y="18"/>
                  </a:cubicBezTo>
                  <a:close/>
                  <a:moveTo>
                    <a:pt x="79" y="15"/>
                  </a:moveTo>
                  <a:cubicBezTo>
                    <a:pt x="79" y="15"/>
                    <a:pt x="79" y="15"/>
                    <a:pt x="79" y="15"/>
                  </a:cubicBezTo>
                  <a:cubicBezTo>
                    <a:pt x="79" y="15"/>
                    <a:pt x="78" y="15"/>
                    <a:pt x="78" y="15"/>
                  </a:cubicBezTo>
                  <a:cubicBezTo>
                    <a:pt x="78" y="15"/>
                    <a:pt x="78" y="15"/>
                    <a:pt x="79" y="15"/>
                  </a:cubicBezTo>
                  <a:close/>
                  <a:moveTo>
                    <a:pt x="73" y="29"/>
                  </a:moveTo>
                  <a:cubicBezTo>
                    <a:pt x="73" y="28"/>
                    <a:pt x="72" y="26"/>
                    <a:pt x="73" y="25"/>
                  </a:cubicBezTo>
                  <a:cubicBezTo>
                    <a:pt x="75" y="24"/>
                    <a:pt x="78" y="24"/>
                    <a:pt x="81" y="24"/>
                  </a:cubicBezTo>
                  <a:cubicBezTo>
                    <a:pt x="83" y="24"/>
                    <a:pt x="87" y="23"/>
                    <a:pt x="86" y="21"/>
                  </a:cubicBezTo>
                  <a:cubicBezTo>
                    <a:pt x="88" y="22"/>
                    <a:pt x="89" y="23"/>
                    <a:pt x="90" y="25"/>
                  </a:cubicBezTo>
                  <a:cubicBezTo>
                    <a:pt x="84" y="24"/>
                    <a:pt x="77" y="25"/>
                    <a:pt x="73" y="29"/>
                  </a:cubicBezTo>
                  <a:close/>
                  <a:moveTo>
                    <a:pt x="91" y="31"/>
                  </a:moveTo>
                  <a:cubicBezTo>
                    <a:pt x="91" y="31"/>
                    <a:pt x="92" y="31"/>
                    <a:pt x="92" y="31"/>
                  </a:cubicBezTo>
                  <a:cubicBezTo>
                    <a:pt x="92" y="31"/>
                    <a:pt x="92" y="31"/>
                    <a:pt x="93" y="30"/>
                  </a:cubicBezTo>
                  <a:cubicBezTo>
                    <a:pt x="93" y="31"/>
                    <a:pt x="93" y="32"/>
                    <a:pt x="93" y="32"/>
                  </a:cubicBezTo>
                  <a:cubicBezTo>
                    <a:pt x="92" y="32"/>
                    <a:pt x="92" y="31"/>
                    <a:pt x="91" y="3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904">
              <a:extLst>
                <a:ext uri="{FF2B5EF4-FFF2-40B4-BE49-F238E27FC236}">
                  <a16:creationId xmlns:a16="http://schemas.microsoft.com/office/drawing/2014/main" id="{762AED4A-BB40-4655-94EC-C465814D5625}"/>
                </a:ext>
              </a:extLst>
            </p:cNvPr>
            <p:cNvSpPr>
              <a:spLocks/>
            </p:cNvSpPr>
            <p:nvPr/>
          </p:nvSpPr>
          <p:spPr bwMode="auto">
            <a:xfrm flipV="1">
              <a:off x="6225451" y="5431766"/>
              <a:ext cx="307944" cy="285133"/>
            </a:xfrm>
            <a:custGeom>
              <a:avLst/>
              <a:gdLst>
                <a:gd name="T0" fmla="*/ 66 w 68"/>
                <a:gd name="T1" fmla="*/ 44 h 63"/>
                <a:gd name="T2" fmla="*/ 44 w 68"/>
                <a:gd name="T3" fmla="*/ 50 h 63"/>
                <a:gd name="T4" fmla="*/ 30 w 68"/>
                <a:gd name="T5" fmla="*/ 50 h 63"/>
                <a:gd name="T6" fmla="*/ 55 w 68"/>
                <a:gd name="T7" fmla="*/ 44 h 63"/>
                <a:gd name="T8" fmla="*/ 55 w 68"/>
                <a:gd name="T9" fmla="*/ 40 h 63"/>
                <a:gd name="T10" fmla="*/ 37 w 68"/>
                <a:gd name="T11" fmla="*/ 39 h 63"/>
                <a:gd name="T12" fmla="*/ 35 w 68"/>
                <a:gd name="T13" fmla="*/ 38 h 63"/>
                <a:gd name="T14" fmla="*/ 24 w 68"/>
                <a:gd name="T15" fmla="*/ 33 h 63"/>
                <a:gd name="T16" fmla="*/ 19 w 68"/>
                <a:gd name="T17" fmla="*/ 28 h 63"/>
                <a:gd name="T18" fmla="*/ 29 w 68"/>
                <a:gd name="T19" fmla="*/ 33 h 63"/>
                <a:gd name="T20" fmla="*/ 34 w 68"/>
                <a:gd name="T21" fmla="*/ 33 h 63"/>
                <a:gd name="T22" fmla="*/ 37 w 68"/>
                <a:gd name="T23" fmla="*/ 31 h 63"/>
                <a:gd name="T24" fmla="*/ 37 w 68"/>
                <a:gd name="T25" fmla="*/ 30 h 63"/>
                <a:gd name="T26" fmla="*/ 32 w 68"/>
                <a:gd name="T27" fmla="*/ 26 h 63"/>
                <a:gd name="T28" fmla="*/ 27 w 68"/>
                <a:gd name="T29" fmla="*/ 22 h 63"/>
                <a:gd name="T30" fmla="*/ 25 w 68"/>
                <a:gd name="T31" fmla="*/ 21 h 63"/>
                <a:gd name="T32" fmla="*/ 25 w 68"/>
                <a:gd name="T33" fmla="*/ 20 h 63"/>
                <a:gd name="T34" fmla="*/ 26 w 68"/>
                <a:gd name="T35" fmla="*/ 21 h 63"/>
                <a:gd name="T36" fmla="*/ 35 w 68"/>
                <a:gd name="T37" fmla="*/ 23 h 63"/>
                <a:gd name="T38" fmla="*/ 37 w 68"/>
                <a:gd name="T39" fmla="*/ 25 h 63"/>
                <a:gd name="T40" fmla="*/ 39 w 68"/>
                <a:gd name="T41" fmla="*/ 22 h 63"/>
                <a:gd name="T42" fmla="*/ 36 w 68"/>
                <a:gd name="T43" fmla="*/ 19 h 63"/>
                <a:gd name="T44" fmla="*/ 61 w 68"/>
                <a:gd name="T45" fmla="*/ 25 h 63"/>
                <a:gd name="T46" fmla="*/ 63 w 68"/>
                <a:gd name="T47" fmla="*/ 22 h 63"/>
                <a:gd name="T48" fmla="*/ 54 w 68"/>
                <a:gd name="T49" fmla="*/ 15 h 63"/>
                <a:gd name="T50" fmla="*/ 52 w 68"/>
                <a:gd name="T51" fmla="*/ 12 h 63"/>
                <a:gd name="T52" fmla="*/ 12 w 68"/>
                <a:gd name="T53" fmla="*/ 9 h 63"/>
                <a:gd name="T54" fmla="*/ 9 w 68"/>
                <a:gd name="T55" fmla="*/ 11 h 63"/>
                <a:gd name="T56" fmla="*/ 1 w 68"/>
                <a:gd name="T57" fmla="*/ 26 h 63"/>
                <a:gd name="T58" fmla="*/ 1 w 68"/>
                <a:gd name="T59" fmla="*/ 31 h 63"/>
                <a:gd name="T60" fmla="*/ 1 w 68"/>
                <a:gd name="T61" fmla="*/ 37 h 63"/>
                <a:gd name="T62" fmla="*/ 27 w 68"/>
                <a:gd name="T63" fmla="*/ 60 h 63"/>
                <a:gd name="T64" fmla="*/ 67 w 68"/>
                <a:gd name="T65" fmla="*/ 46 h 63"/>
                <a:gd name="T66" fmla="*/ 66 w 68"/>
                <a:gd name="T67" fmla="*/ 4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3">
                  <a:moveTo>
                    <a:pt x="66" y="44"/>
                  </a:moveTo>
                  <a:cubicBezTo>
                    <a:pt x="58" y="43"/>
                    <a:pt x="51" y="48"/>
                    <a:pt x="44" y="50"/>
                  </a:cubicBezTo>
                  <a:cubicBezTo>
                    <a:pt x="39" y="51"/>
                    <a:pt x="35" y="51"/>
                    <a:pt x="30" y="50"/>
                  </a:cubicBezTo>
                  <a:cubicBezTo>
                    <a:pt x="39" y="50"/>
                    <a:pt x="48" y="48"/>
                    <a:pt x="55" y="44"/>
                  </a:cubicBezTo>
                  <a:cubicBezTo>
                    <a:pt x="56" y="43"/>
                    <a:pt x="57" y="41"/>
                    <a:pt x="55" y="40"/>
                  </a:cubicBezTo>
                  <a:cubicBezTo>
                    <a:pt x="49" y="37"/>
                    <a:pt x="43" y="39"/>
                    <a:pt x="37" y="39"/>
                  </a:cubicBezTo>
                  <a:cubicBezTo>
                    <a:pt x="37" y="39"/>
                    <a:pt x="36" y="38"/>
                    <a:pt x="35" y="38"/>
                  </a:cubicBezTo>
                  <a:cubicBezTo>
                    <a:pt x="31" y="37"/>
                    <a:pt x="27" y="34"/>
                    <a:pt x="24" y="33"/>
                  </a:cubicBezTo>
                  <a:cubicBezTo>
                    <a:pt x="21" y="32"/>
                    <a:pt x="20" y="30"/>
                    <a:pt x="19" y="28"/>
                  </a:cubicBezTo>
                  <a:cubicBezTo>
                    <a:pt x="22" y="30"/>
                    <a:pt x="26" y="32"/>
                    <a:pt x="29" y="33"/>
                  </a:cubicBezTo>
                  <a:cubicBezTo>
                    <a:pt x="31" y="33"/>
                    <a:pt x="32" y="33"/>
                    <a:pt x="34" y="33"/>
                  </a:cubicBezTo>
                  <a:cubicBezTo>
                    <a:pt x="35" y="32"/>
                    <a:pt x="36" y="31"/>
                    <a:pt x="37" y="31"/>
                  </a:cubicBezTo>
                  <a:cubicBezTo>
                    <a:pt x="38" y="31"/>
                    <a:pt x="38" y="30"/>
                    <a:pt x="37" y="30"/>
                  </a:cubicBezTo>
                  <a:cubicBezTo>
                    <a:pt x="36" y="29"/>
                    <a:pt x="34" y="27"/>
                    <a:pt x="32" y="26"/>
                  </a:cubicBezTo>
                  <a:cubicBezTo>
                    <a:pt x="30" y="25"/>
                    <a:pt x="29" y="23"/>
                    <a:pt x="27" y="22"/>
                  </a:cubicBezTo>
                  <a:cubicBezTo>
                    <a:pt x="26" y="22"/>
                    <a:pt x="25" y="21"/>
                    <a:pt x="25" y="21"/>
                  </a:cubicBezTo>
                  <a:cubicBezTo>
                    <a:pt x="25" y="20"/>
                    <a:pt x="25" y="20"/>
                    <a:pt x="25" y="20"/>
                  </a:cubicBezTo>
                  <a:cubicBezTo>
                    <a:pt x="26" y="21"/>
                    <a:pt x="26" y="21"/>
                    <a:pt x="26" y="21"/>
                  </a:cubicBezTo>
                  <a:cubicBezTo>
                    <a:pt x="29" y="23"/>
                    <a:pt x="32" y="24"/>
                    <a:pt x="35" y="23"/>
                  </a:cubicBezTo>
                  <a:cubicBezTo>
                    <a:pt x="36" y="23"/>
                    <a:pt x="36" y="24"/>
                    <a:pt x="37" y="25"/>
                  </a:cubicBezTo>
                  <a:cubicBezTo>
                    <a:pt x="39" y="26"/>
                    <a:pt x="41" y="23"/>
                    <a:pt x="39" y="22"/>
                  </a:cubicBezTo>
                  <a:cubicBezTo>
                    <a:pt x="38" y="21"/>
                    <a:pt x="37" y="20"/>
                    <a:pt x="36" y="19"/>
                  </a:cubicBezTo>
                  <a:cubicBezTo>
                    <a:pt x="45" y="19"/>
                    <a:pt x="54" y="21"/>
                    <a:pt x="61" y="25"/>
                  </a:cubicBezTo>
                  <a:cubicBezTo>
                    <a:pt x="63" y="26"/>
                    <a:pt x="65" y="23"/>
                    <a:pt x="63" y="22"/>
                  </a:cubicBezTo>
                  <a:cubicBezTo>
                    <a:pt x="60" y="19"/>
                    <a:pt x="57" y="17"/>
                    <a:pt x="54" y="15"/>
                  </a:cubicBezTo>
                  <a:cubicBezTo>
                    <a:pt x="54" y="13"/>
                    <a:pt x="53" y="12"/>
                    <a:pt x="52" y="12"/>
                  </a:cubicBezTo>
                  <a:cubicBezTo>
                    <a:pt x="40" y="6"/>
                    <a:pt x="23" y="0"/>
                    <a:pt x="12" y="9"/>
                  </a:cubicBezTo>
                  <a:cubicBezTo>
                    <a:pt x="11" y="9"/>
                    <a:pt x="10" y="10"/>
                    <a:pt x="9" y="11"/>
                  </a:cubicBezTo>
                  <a:cubicBezTo>
                    <a:pt x="5" y="15"/>
                    <a:pt x="1" y="22"/>
                    <a:pt x="1" y="26"/>
                  </a:cubicBezTo>
                  <a:cubicBezTo>
                    <a:pt x="1" y="27"/>
                    <a:pt x="1" y="29"/>
                    <a:pt x="1" y="31"/>
                  </a:cubicBezTo>
                  <a:cubicBezTo>
                    <a:pt x="0" y="33"/>
                    <a:pt x="0" y="35"/>
                    <a:pt x="1" y="37"/>
                  </a:cubicBezTo>
                  <a:cubicBezTo>
                    <a:pt x="3" y="50"/>
                    <a:pt x="16" y="56"/>
                    <a:pt x="27" y="60"/>
                  </a:cubicBezTo>
                  <a:cubicBezTo>
                    <a:pt x="39" y="63"/>
                    <a:pt x="63" y="60"/>
                    <a:pt x="67" y="46"/>
                  </a:cubicBezTo>
                  <a:cubicBezTo>
                    <a:pt x="68" y="45"/>
                    <a:pt x="67" y="44"/>
                    <a:pt x="66" y="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906">
              <a:extLst>
                <a:ext uri="{FF2B5EF4-FFF2-40B4-BE49-F238E27FC236}">
                  <a16:creationId xmlns:a16="http://schemas.microsoft.com/office/drawing/2014/main" id="{5FE91174-6EBB-4E28-8C10-381EF3BF6467}"/>
                </a:ext>
              </a:extLst>
            </p:cNvPr>
            <p:cNvSpPr>
              <a:spLocks noEditPoints="1"/>
            </p:cNvSpPr>
            <p:nvPr/>
          </p:nvSpPr>
          <p:spPr bwMode="auto">
            <a:xfrm flipV="1">
              <a:off x="5984798" y="6495883"/>
              <a:ext cx="245215" cy="262323"/>
            </a:xfrm>
            <a:custGeom>
              <a:avLst/>
              <a:gdLst>
                <a:gd name="T0" fmla="*/ 17 w 54"/>
                <a:gd name="T1" fmla="*/ 1 h 58"/>
                <a:gd name="T2" fmla="*/ 2 w 54"/>
                <a:gd name="T3" fmla="*/ 9 h 58"/>
                <a:gd name="T4" fmla="*/ 10 w 54"/>
                <a:gd name="T5" fmla="*/ 25 h 58"/>
                <a:gd name="T6" fmla="*/ 12 w 54"/>
                <a:gd name="T7" fmla="*/ 22 h 58"/>
                <a:gd name="T8" fmla="*/ 11 w 54"/>
                <a:gd name="T9" fmla="*/ 9 h 58"/>
                <a:gd name="T10" fmla="*/ 24 w 54"/>
                <a:gd name="T11" fmla="*/ 10 h 58"/>
                <a:gd name="T12" fmla="*/ 25 w 54"/>
                <a:gd name="T13" fmla="*/ 11 h 58"/>
                <a:gd name="T14" fmla="*/ 19 w 54"/>
                <a:gd name="T15" fmla="*/ 11 h 58"/>
                <a:gd name="T16" fmla="*/ 14 w 54"/>
                <a:gd name="T17" fmla="*/ 15 h 58"/>
                <a:gd name="T18" fmla="*/ 15 w 54"/>
                <a:gd name="T19" fmla="*/ 18 h 58"/>
                <a:gd name="T20" fmla="*/ 18 w 54"/>
                <a:gd name="T21" fmla="*/ 18 h 58"/>
                <a:gd name="T22" fmla="*/ 22 w 54"/>
                <a:gd name="T23" fmla="*/ 18 h 58"/>
                <a:gd name="T24" fmla="*/ 23 w 54"/>
                <a:gd name="T25" fmla="*/ 18 h 58"/>
                <a:gd name="T26" fmla="*/ 25 w 54"/>
                <a:gd name="T27" fmla="*/ 22 h 58"/>
                <a:gd name="T28" fmla="*/ 33 w 54"/>
                <a:gd name="T29" fmla="*/ 26 h 58"/>
                <a:gd name="T30" fmla="*/ 33 w 54"/>
                <a:gd name="T31" fmla="*/ 26 h 58"/>
                <a:gd name="T32" fmla="*/ 32 w 54"/>
                <a:gd name="T33" fmla="*/ 28 h 58"/>
                <a:gd name="T34" fmla="*/ 32 w 54"/>
                <a:gd name="T35" fmla="*/ 32 h 58"/>
                <a:gd name="T36" fmla="*/ 31 w 54"/>
                <a:gd name="T37" fmla="*/ 30 h 58"/>
                <a:gd name="T38" fmla="*/ 26 w 54"/>
                <a:gd name="T39" fmla="*/ 30 h 58"/>
                <a:gd name="T40" fmla="*/ 28 w 54"/>
                <a:gd name="T41" fmla="*/ 36 h 58"/>
                <a:gd name="T42" fmla="*/ 29 w 54"/>
                <a:gd name="T43" fmla="*/ 39 h 58"/>
                <a:gd name="T44" fmla="*/ 29 w 54"/>
                <a:gd name="T45" fmla="*/ 40 h 58"/>
                <a:gd name="T46" fmla="*/ 23 w 54"/>
                <a:gd name="T47" fmla="*/ 29 h 58"/>
                <a:gd name="T48" fmla="*/ 17 w 54"/>
                <a:gd name="T49" fmla="*/ 29 h 58"/>
                <a:gd name="T50" fmla="*/ 44 w 54"/>
                <a:gd name="T51" fmla="*/ 52 h 58"/>
                <a:gd name="T52" fmla="*/ 50 w 54"/>
                <a:gd name="T53" fmla="*/ 21 h 58"/>
                <a:gd name="T54" fmla="*/ 17 w 54"/>
                <a:gd name="T55" fmla="*/ 1 h 58"/>
                <a:gd name="T56" fmla="*/ 39 w 54"/>
                <a:gd name="T57" fmla="*/ 33 h 58"/>
                <a:gd name="T58" fmla="*/ 39 w 54"/>
                <a:gd name="T59" fmla="*/ 33 h 58"/>
                <a:gd name="T60" fmla="*/ 39 w 54"/>
                <a:gd name="T61" fmla="*/ 33 h 58"/>
                <a:gd name="T62" fmla="*/ 39 w 54"/>
                <a:gd name="T63" fmla="*/ 34 h 58"/>
                <a:gd name="T64" fmla="*/ 39 w 54"/>
                <a:gd name="T65" fmla="*/ 34 h 58"/>
                <a:gd name="T66" fmla="*/ 39 w 54"/>
                <a:gd name="T67" fmla="*/ 33 h 58"/>
                <a:gd name="T68" fmla="*/ 32 w 54"/>
                <a:gd name="T69" fmla="*/ 17 h 58"/>
                <a:gd name="T70" fmla="*/ 32 w 54"/>
                <a:gd name="T71" fmla="*/ 17 h 58"/>
                <a:gd name="T72" fmla="*/ 33 w 54"/>
                <a:gd name="T73" fmla="*/ 14 h 58"/>
                <a:gd name="T74" fmla="*/ 37 w 54"/>
                <a:gd name="T75" fmla="*/ 16 h 58"/>
                <a:gd name="T76" fmla="*/ 32 w 54"/>
                <a:gd name="T77" fmla="*/ 17 h 58"/>
                <a:gd name="T78" fmla="*/ 36 w 54"/>
                <a:gd name="T79" fmla="*/ 45 h 58"/>
                <a:gd name="T80" fmla="*/ 37 w 54"/>
                <a:gd name="T81" fmla="*/ 45 h 58"/>
                <a:gd name="T82" fmla="*/ 41 w 54"/>
                <a:gd name="T83" fmla="*/ 44 h 58"/>
                <a:gd name="T84" fmla="*/ 41 w 54"/>
                <a:gd name="T85" fmla="*/ 44 h 58"/>
                <a:gd name="T86" fmla="*/ 36 w 54"/>
                <a:gd name="T87" fmla="*/ 45 h 58"/>
                <a:gd name="T88" fmla="*/ 41 w 54"/>
                <a:gd name="T89" fmla="*/ 23 h 58"/>
                <a:gd name="T90" fmla="*/ 39 w 54"/>
                <a:gd name="T91" fmla="*/ 20 h 58"/>
                <a:gd name="T92" fmla="*/ 41 w 54"/>
                <a:gd name="T93" fmla="*/ 20 h 58"/>
                <a:gd name="T94" fmla="*/ 43 w 54"/>
                <a:gd name="T95" fmla="*/ 23 h 58"/>
                <a:gd name="T96" fmla="*/ 41 w 54"/>
                <a:gd name="T97" fmla="*/ 23 h 58"/>
                <a:gd name="T98" fmla="*/ 44 w 54"/>
                <a:gd name="T99" fmla="*/ 28 h 58"/>
                <a:gd name="T100" fmla="*/ 44 w 54"/>
                <a:gd name="T101" fmla="*/ 28 h 58"/>
                <a:gd name="T102" fmla="*/ 44 w 54"/>
                <a:gd name="T103" fmla="*/ 28 h 58"/>
                <a:gd name="T104" fmla="*/ 44 w 54"/>
                <a:gd name="T105"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8">
                  <a:moveTo>
                    <a:pt x="17" y="1"/>
                  </a:moveTo>
                  <a:cubicBezTo>
                    <a:pt x="11" y="0"/>
                    <a:pt x="3" y="3"/>
                    <a:pt x="2" y="9"/>
                  </a:cubicBezTo>
                  <a:cubicBezTo>
                    <a:pt x="0" y="15"/>
                    <a:pt x="4" y="22"/>
                    <a:pt x="10" y="25"/>
                  </a:cubicBezTo>
                  <a:cubicBezTo>
                    <a:pt x="11" y="26"/>
                    <a:pt x="14" y="23"/>
                    <a:pt x="12" y="22"/>
                  </a:cubicBezTo>
                  <a:cubicBezTo>
                    <a:pt x="8" y="19"/>
                    <a:pt x="6" y="12"/>
                    <a:pt x="11" y="9"/>
                  </a:cubicBezTo>
                  <a:cubicBezTo>
                    <a:pt x="15" y="8"/>
                    <a:pt x="20" y="9"/>
                    <a:pt x="24" y="10"/>
                  </a:cubicBezTo>
                  <a:cubicBezTo>
                    <a:pt x="24" y="10"/>
                    <a:pt x="25" y="11"/>
                    <a:pt x="25" y="11"/>
                  </a:cubicBezTo>
                  <a:cubicBezTo>
                    <a:pt x="23" y="11"/>
                    <a:pt x="20" y="11"/>
                    <a:pt x="19" y="11"/>
                  </a:cubicBezTo>
                  <a:cubicBezTo>
                    <a:pt x="17" y="12"/>
                    <a:pt x="15" y="13"/>
                    <a:pt x="14" y="15"/>
                  </a:cubicBezTo>
                  <a:cubicBezTo>
                    <a:pt x="13" y="16"/>
                    <a:pt x="14" y="18"/>
                    <a:pt x="15" y="18"/>
                  </a:cubicBezTo>
                  <a:cubicBezTo>
                    <a:pt x="16" y="18"/>
                    <a:pt x="17" y="18"/>
                    <a:pt x="18" y="18"/>
                  </a:cubicBezTo>
                  <a:cubicBezTo>
                    <a:pt x="19" y="17"/>
                    <a:pt x="21" y="18"/>
                    <a:pt x="22" y="18"/>
                  </a:cubicBezTo>
                  <a:cubicBezTo>
                    <a:pt x="23" y="18"/>
                    <a:pt x="23" y="18"/>
                    <a:pt x="23" y="18"/>
                  </a:cubicBezTo>
                  <a:cubicBezTo>
                    <a:pt x="22" y="19"/>
                    <a:pt x="22" y="22"/>
                    <a:pt x="25" y="22"/>
                  </a:cubicBezTo>
                  <a:cubicBezTo>
                    <a:pt x="28" y="22"/>
                    <a:pt x="31" y="24"/>
                    <a:pt x="33" y="26"/>
                  </a:cubicBezTo>
                  <a:cubicBezTo>
                    <a:pt x="33" y="26"/>
                    <a:pt x="33" y="26"/>
                    <a:pt x="33" y="26"/>
                  </a:cubicBezTo>
                  <a:cubicBezTo>
                    <a:pt x="33" y="27"/>
                    <a:pt x="32" y="27"/>
                    <a:pt x="32" y="28"/>
                  </a:cubicBezTo>
                  <a:cubicBezTo>
                    <a:pt x="32" y="29"/>
                    <a:pt x="32" y="31"/>
                    <a:pt x="32" y="32"/>
                  </a:cubicBezTo>
                  <a:cubicBezTo>
                    <a:pt x="31" y="31"/>
                    <a:pt x="31" y="31"/>
                    <a:pt x="31" y="30"/>
                  </a:cubicBezTo>
                  <a:cubicBezTo>
                    <a:pt x="30" y="27"/>
                    <a:pt x="26" y="27"/>
                    <a:pt x="26" y="30"/>
                  </a:cubicBezTo>
                  <a:cubicBezTo>
                    <a:pt x="26" y="32"/>
                    <a:pt x="27" y="35"/>
                    <a:pt x="28" y="36"/>
                  </a:cubicBezTo>
                  <a:cubicBezTo>
                    <a:pt x="28" y="37"/>
                    <a:pt x="28" y="39"/>
                    <a:pt x="29" y="39"/>
                  </a:cubicBezTo>
                  <a:cubicBezTo>
                    <a:pt x="29" y="39"/>
                    <a:pt x="29" y="39"/>
                    <a:pt x="29" y="40"/>
                  </a:cubicBezTo>
                  <a:cubicBezTo>
                    <a:pt x="26" y="36"/>
                    <a:pt x="23" y="31"/>
                    <a:pt x="23" y="29"/>
                  </a:cubicBezTo>
                  <a:cubicBezTo>
                    <a:pt x="22" y="27"/>
                    <a:pt x="18" y="27"/>
                    <a:pt x="17" y="29"/>
                  </a:cubicBezTo>
                  <a:cubicBezTo>
                    <a:pt x="15" y="42"/>
                    <a:pt x="31" y="58"/>
                    <a:pt x="44" y="52"/>
                  </a:cubicBezTo>
                  <a:cubicBezTo>
                    <a:pt x="54" y="47"/>
                    <a:pt x="53" y="29"/>
                    <a:pt x="50" y="21"/>
                  </a:cubicBezTo>
                  <a:cubicBezTo>
                    <a:pt x="46" y="8"/>
                    <a:pt x="28" y="2"/>
                    <a:pt x="17" y="1"/>
                  </a:cubicBezTo>
                  <a:close/>
                  <a:moveTo>
                    <a:pt x="39" y="33"/>
                  </a:moveTo>
                  <a:cubicBezTo>
                    <a:pt x="39" y="33"/>
                    <a:pt x="39" y="33"/>
                    <a:pt x="39" y="33"/>
                  </a:cubicBezTo>
                  <a:cubicBezTo>
                    <a:pt x="39" y="33"/>
                    <a:pt x="39" y="33"/>
                    <a:pt x="39" y="33"/>
                  </a:cubicBezTo>
                  <a:cubicBezTo>
                    <a:pt x="39" y="33"/>
                    <a:pt x="39" y="34"/>
                    <a:pt x="39" y="34"/>
                  </a:cubicBezTo>
                  <a:cubicBezTo>
                    <a:pt x="39" y="34"/>
                    <a:pt x="39" y="34"/>
                    <a:pt x="39" y="34"/>
                  </a:cubicBezTo>
                  <a:cubicBezTo>
                    <a:pt x="39" y="34"/>
                    <a:pt x="39" y="33"/>
                    <a:pt x="39" y="33"/>
                  </a:cubicBezTo>
                  <a:close/>
                  <a:moveTo>
                    <a:pt x="32" y="17"/>
                  </a:moveTo>
                  <a:cubicBezTo>
                    <a:pt x="32" y="17"/>
                    <a:pt x="32" y="17"/>
                    <a:pt x="32" y="17"/>
                  </a:cubicBezTo>
                  <a:cubicBezTo>
                    <a:pt x="33" y="16"/>
                    <a:pt x="33" y="15"/>
                    <a:pt x="33" y="14"/>
                  </a:cubicBezTo>
                  <a:cubicBezTo>
                    <a:pt x="34" y="14"/>
                    <a:pt x="35" y="15"/>
                    <a:pt x="37" y="16"/>
                  </a:cubicBezTo>
                  <a:cubicBezTo>
                    <a:pt x="35" y="16"/>
                    <a:pt x="34" y="16"/>
                    <a:pt x="32" y="17"/>
                  </a:cubicBezTo>
                  <a:close/>
                  <a:moveTo>
                    <a:pt x="36" y="45"/>
                  </a:moveTo>
                  <a:cubicBezTo>
                    <a:pt x="36" y="45"/>
                    <a:pt x="37" y="45"/>
                    <a:pt x="37" y="45"/>
                  </a:cubicBezTo>
                  <a:cubicBezTo>
                    <a:pt x="38" y="45"/>
                    <a:pt x="40" y="45"/>
                    <a:pt x="41" y="44"/>
                  </a:cubicBezTo>
                  <a:cubicBezTo>
                    <a:pt x="41" y="44"/>
                    <a:pt x="41" y="44"/>
                    <a:pt x="41" y="44"/>
                  </a:cubicBezTo>
                  <a:cubicBezTo>
                    <a:pt x="40" y="46"/>
                    <a:pt x="38" y="46"/>
                    <a:pt x="36" y="45"/>
                  </a:cubicBezTo>
                  <a:close/>
                  <a:moveTo>
                    <a:pt x="41" y="23"/>
                  </a:moveTo>
                  <a:cubicBezTo>
                    <a:pt x="41" y="22"/>
                    <a:pt x="40" y="21"/>
                    <a:pt x="39" y="20"/>
                  </a:cubicBezTo>
                  <a:cubicBezTo>
                    <a:pt x="40" y="20"/>
                    <a:pt x="40" y="20"/>
                    <a:pt x="41" y="20"/>
                  </a:cubicBezTo>
                  <a:cubicBezTo>
                    <a:pt x="41" y="21"/>
                    <a:pt x="42" y="22"/>
                    <a:pt x="43" y="23"/>
                  </a:cubicBezTo>
                  <a:cubicBezTo>
                    <a:pt x="42" y="23"/>
                    <a:pt x="42" y="23"/>
                    <a:pt x="41" y="23"/>
                  </a:cubicBezTo>
                  <a:close/>
                  <a:moveTo>
                    <a:pt x="44" y="28"/>
                  </a:moveTo>
                  <a:cubicBezTo>
                    <a:pt x="44" y="28"/>
                    <a:pt x="44" y="28"/>
                    <a:pt x="44" y="28"/>
                  </a:cubicBezTo>
                  <a:cubicBezTo>
                    <a:pt x="44" y="28"/>
                    <a:pt x="44" y="28"/>
                    <a:pt x="44" y="28"/>
                  </a:cubicBezTo>
                  <a:cubicBezTo>
                    <a:pt x="44" y="28"/>
                    <a:pt x="44" y="28"/>
                    <a:pt x="44" y="28"/>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908">
              <a:extLst>
                <a:ext uri="{FF2B5EF4-FFF2-40B4-BE49-F238E27FC236}">
                  <a16:creationId xmlns:a16="http://schemas.microsoft.com/office/drawing/2014/main" id="{99C2CE06-E597-4DDD-906E-DFD5C95FDE51}"/>
                </a:ext>
              </a:extLst>
            </p:cNvPr>
            <p:cNvSpPr>
              <a:spLocks noEditPoints="1"/>
            </p:cNvSpPr>
            <p:nvPr/>
          </p:nvSpPr>
          <p:spPr bwMode="auto">
            <a:xfrm flipV="1">
              <a:off x="4670902" y="5680402"/>
              <a:ext cx="443668" cy="620450"/>
            </a:xfrm>
            <a:custGeom>
              <a:avLst/>
              <a:gdLst>
                <a:gd name="T0" fmla="*/ 92 w 98"/>
                <a:gd name="T1" fmla="*/ 111 h 137"/>
                <a:gd name="T2" fmla="*/ 51 w 98"/>
                <a:gd name="T3" fmla="*/ 45 h 137"/>
                <a:gd name="T4" fmla="*/ 49 w 98"/>
                <a:gd name="T5" fmla="*/ 47 h 137"/>
                <a:gd name="T6" fmla="*/ 67 w 98"/>
                <a:gd name="T7" fmla="*/ 71 h 137"/>
                <a:gd name="T8" fmla="*/ 67 w 98"/>
                <a:gd name="T9" fmla="*/ 71 h 137"/>
                <a:gd name="T10" fmla="*/ 65 w 98"/>
                <a:gd name="T11" fmla="*/ 70 h 137"/>
                <a:gd name="T12" fmla="*/ 56 w 98"/>
                <a:gd name="T13" fmla="*/ 59 h 137"/>
                <a:gd name="T14" fmla="*/ 54 w 98"/>
                <a:gd name="T15" fmla="*/ 60 h 137"/>
                <a:gd name="T16" fmla="*/ 58 w 98"/>
                <a:gd name="T17" fmla="*/ 69 h 137"/>
                <a:gd name="T18" fmla="*/ 57 w 98"/>
                <a:gd name="T19" fmla="*/ 71 h 137"/>
                <a:gd name="T20" fmla="*/ 50 w 98"/>
                <a:gd name="T21" fmla="*/ 60 h 137"/>
                <a:gd name="T22" fmla="*/ 48 w 98"/>
                <a:gd name="T23" fmla="*/ 61 h 137"/>
                <a:gd name="T24" fmla="*/ 58 w 98"/>
                <a:gd name="T25" fmla="*/ 84 h 137"/>
                <a:gd name="T26" fmla="*/ 56 w 98"/>
                <a:gd name="T27" fmla="*/ 82 h 137"/>
                <a:gd name="T28" fmla="*/ 45 w 98"/>
                <a:gd name="T29" fmla="*/ 63 h 137"/>
                <a:gd name="T30" fmla="*/ 39 w 98"/>
                <a:gd name="T31" fmla="*/ 49 h 137"/>
                <a:gd name="T32" fmla="*/ 38 w 98"/>
                <a:gd name="T33" fmla="*/ 49 h 137"/>
                <a:gd name="T34" fmla="*/ 43 w 98"/>
                <a:gd name="T35" fmla="*/ 73 h 137"/>
                <a:gd name="T36" fmla="*/ 42 w 98"/>
                <a:gd name="T37" fmla="*/ 74 h 137"/>
                <a:gd name="T38" fmla="*/ 43 w 98"/>
                <a:gd name="T39" fmla="*/ 77 h 137"/>
                <a:gd name="T40" fmla="*/ 31 w 98"/>
                <a:gd name="T41" fmla="*/ 45 h 137"/>
                <a:gd name="T42" fmla="*/ 27 w 98"/>
                <a:gd name="T43" fmla="*/ 45 h 137"/>
                <a:gd name="T44" fmla="*/ 27 w 98"/>
                <a:gd name="T45" fmla="*/ 56 h 137"/>
                <a:gd name="T46" fmla="*/ 22 w 98"/>
                <a:gd name="T47" fmla="*/ 38 h 137"/>
                <a:gd name="T48" fmla="*/ 19 w 98"/>
                <a:gd name="T49" fmla="*/ 38 h 137"/>
                <a:gd name="T50" fmla="*/ 19 w 98"/>
                <a:gd name="T51" fmla="*/ 44 h 137"/>
                <a:gd name="T52" fmla="*/ 33 w 98"/>
                <a:gd name="T53" fmla="*/ 33 h 137"/>
                <a:gd name="T54" fmla="*/ 35 w 98"/>
                <a:gd name="T55" fmla="*/ 32 h 137"/>
                <a:gd name="T56" fmla="*/ 20 w 98"/>
                <a:gd name="T57" fmla="*/ 22 h 137"/>
                <a:gd name="T58" fmla="*/ 10 w 98"/>
                <a:gd name="T59" fmla="*/ 36 h 137"/>
                <a:gd name="T60" fmla="*/ 24 w 98"/>
                <a:gd name="T61" fmla="*/ 13 h 137"/>
                <a:gd name="T62" fmla="*/ 25 w 98"/>
                <a:gd name="T63" fmla="*/ 11 h 137"/>
                <a:gd name="T64" fmla="*/ 2 w 98"/>
                <a:gd name="T65" fmla="*/ 41 h 137"/>
                <a:gd name="T66" fmla="*/ 20 w 98"/>
                <a:gd name="T67" fmla="*/ 71 h 137"/>
                <a:gd name="T68" fmla="*/ 29 w 98"/>
                <a:gd name="T69" fmla="*/ 81 h 137"/>
                <a:gd name="T70" fmla="*/ 42 w 98"/>
                <a:gd name="T71" fmla="*/ 98 h 137"/>
                <a:gd name="T72" fmla="*/ 92 w 98"/>
                <a:gd name="T73" fmla="*/ 111 h 137"/>
                <a:gd name="T74" fmla="*/ 61 w 98"/>
                <a:gd name="T75" fmla="*/ 105 h 137"/>
                <a:gd name="T76" fmla="*/ 61 w 98"/>
                <a:gd name="T77" fmla="*/ 105 h 137"/>
                <a:gd name="T78" fmla="*/ 59 w 98"/>
                <a:gd name="T79" fmla="*/ 103 h 137"/>
                <a:gd name="T80" fmla="*/ 51 w 98"/>
                <a:gd name="T81" fmla="*/ 91 h 137"/>
                <a:gd name="T82" fmla="*/ 59 w 98"/>
                <a:gd name="T83" fmla="*/ 102 h 137"/>
                <a:gd name="T84" fmla="*/ 63 w 98"/>
                <a:gd name="T85" fmla="*/ 106 h 137"/>
                <a:gd name="T86" fmla="*/ 61 w 98"/>
                <a:gd name="T87" fmla="*/ 105 h 137"/>
                <a:gd name="T88" fmla="*/ 71 w 98"/>
                <a:gd name="T89" fmla="*/ 81 h 137"/>
                <a:gd name="T90" fmla="*/ 71 w 98"/>
                <a:gd name="T91" fmla="*/ 81 h 137"/>
                <a:gd name="T92" fmla="*/ 71 w 98"/>
                <a:gd name="T93" fmla="*/ 81 h 137"/>
                <a:gd name="T94" fmla="*/ 71 w 98"/>
                <a:gd name="T95"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137">
                  <a:moveTo>
                    <a:pt x="92" y="111"/>
                  </a:moveTo>
                  <a:cubicBezTo>
                    <a:pt x="98" y="88"/>
                    <a:pt x="68" y="57"/>
                    <a:pt x="51" y="45"/>
                  </a:cubicBezTo>
                  <a:cubicBezTo>
                    <a:pt x="50" y="45"/>
                    <a:pt x="48" y="46"/>
                    <a:pt x="49" y="47"/>
                  </a:cubicBezTo>
                  <a:cubicBezTo>
                    <a:pt x="55" y="55"/>
                    <a:pt x="61" y="63"/>
                    <a:pt x="67" y="71"/>
                  </a:cubicBezTo>
                  <a:cubicBezTo>
                    <a:pt x="67" y="71"/>
                    <a:pt x="67" y="71"/>
                    <a:pt x="67" y="71"/>
                  </a:cubicBezTo>
                  <a:cubicBezTo>
                    <a:pt x="66" y="70"/>
                    <a:pt x="66" y="70"/>
                    <a:pt x="65" y="70"/>
                  </a:cubicBezTo>
                  <a:cubicBezTo>
                    <a:pt x="62" y="67"/>
                    <a:pt x="58" y="64"/>
                    <a:pt x="56" y="59"/>
                  </a:cubicBezTo>
                  <a:cubicBezTo>
                    <a:pt x="56" y="58"/>
                    <a:pt x="53" y="58"/>
                    <a:pt x="54" y="60"/>
                  </a:cubicBezTo>
                  <a:cubicBezTo>
                    <a:pt x="54" y="63"/>
                    <a:pt x="56" y="66"/>
                    <a:pt x="58" y="69"/>
                  </a:cubicBezTo>
                  <a:cubicBezTo>
                    <a:pt x="57" y="69"/>
                    <a:pt x="56" y="70"/>
                    <a:pt x="57" y="71"/>
                  </a:cubicBezTo>
                  <a:cubicBezTo>
                    <a:pt x="55" y="68"/>
                    <a:pt x="52" y="64"/>
                    <a:pt x="50" y="60"/>
                  </a:cubicBezTo>
                  <a:cubicBezTo>
                    <a:pt x="50" y="59"/>
                    <a:pt x="48" y="59"/>
                    <a:pt x="48" y="61"/>
                  </a:cubicBezTo>
                  <a:cubicBezTo>
                    <a:pt x="48" y="69"/>
                    <a:pt x="53" y="77"/>
                    <a:pt x="58" y="84"/>
                  </a:cubicBezTo>
                  <a:cubicBezTo>
                    <a:pt x="57" y="83"/>
                    <a:pt x="57" y="82"/>
                    <a:pt x="56" y="82"/>
                  </a:cubicBezTo>
                  <a:cubicBezTo>
                    <a:pt x="51" y="76"/>
                    <a:pt x="49" y="69"/>
                    <a:pt x="45" y="63"/>
                  </a:cubicBezTo>
                  <a:cubicBezTo>
                    <a:pt x="43" y="58"/>
                    <a:pt x="42" y="53"/>
                    <a:pt x="39" y="49"/>
                  </a:cubicBezTo>
                  <a:cubicBezTo>
                    <a:pt x="39" y="48"/>
                    <a:pt x="38" y="48"/>
                    <a:pt x="38" y="49"/>
                  </a:cubicBezTo>
                  <a:cubicBezTo>
                    <a:pt x="39" y="58"/>
                    <a:pt x="40" y="65"/>
                    <a:pt x="43" y="73"/>
                  </a:cubicBezTo>
                  <a:cubicBezTo>
                    <a:pt x="42" y="73"/>
                    <a:pt x="42" y="74"/>
                    <a:pt x="42" y="74"/>
                  </a:cubicBezTo>
                  <a:cubicBezTo>
                    <a:pt x="42" y="75"/>
                    <a:pt x="43" y="76"/>
                    <a:pt x="43" y="77"/>
                  </a:cubicBezTo>
                  <a:cubicBezTo>
                    <a:pt x="38" y="67"/>
                    <a:pt x="34" y="57"/>
                    <a:pt x="31" y="45"/>
                  </a:cubicBezTo>
                  <a:cubicBezTo>
                    <a:pt x="30" y="43"/>
                    <a:pt x="27" y="44"/>
                    <a:pt x="27" y="45"/>
                  </a:cubicBezTo>
                  <a:cubicBezTo>
                    <a:pt x="27" y="49"/>
                    <a:pt x="27" y="53"/>
                    <a:pt x="27" y="56"/>
                  </a:cubicBezTo>
                  <a:cubicBezTo>
                    <a:pt x="25" y="50"/>
                    <a:pt x="23" y="44"/>
                    <a:pt x="22" y="38"/>
                  </a:cubicBezTo>
                  <a:cubicBezTo>
                    <a:pt x="22" y="36"/>
                    <a:pt x="19" y="36"/>
                    <a:pt x="19" y="38"/>
                  </a:cubicBezTo>
                  <a:cubicBezTo>
                    <a:pt x="19" y="40"/>
                    <a:pt x="19" y="42"/>
                    <a:pt x="19" y="44"/>
                  </a:cubicBezTo>
                  <a:cubicBezTo>
                    <a:pt x="16" y="34"/>
                    <a:pt x="24" y="28"/>
                    <a:pt x="33" y="33"/>
                  </a:cubicBezTo>
                  <a:cubicBezTo>
                    <a:pt x="34" y="34"/>
                    <a:pt x="36" y="32"/>
                    <a:pt x="35" y="32"/>
                  </a:cubicBezTo>
                  <a:cubicBezTo>
                    <a:pt x="29" y="27"/>
                    <a:pt x="28" y="19"/>
                    <a:pt x="20" y="22"/>
                  </a:cubicBezTo>
                  <a:cubicBezTo>
                    <a:pt x="13" y="24"/>
                    <a:pt x="11" y="30"/>
                    <a:pt x="10" y="36"/>
                  </a:cubicBezTo>
                  <a:cubicBezTo>
                    <a:pt x="8" y="26"/>
                    <a:pt x="10" y="15"/>
                    <a:pt x="24" y="13"/>
                  </a:cubicBezTo>
                  <a:cubicBezTo>
                    <a:pt x="25" y="13"/>
                    <a:pt x="26" y="12"/>
                    <a:pt x="25" y="11"/>
                  </a:cubicBezTo>
                  <a:cubicBezTo>
                    <a:pt x="6" y="0"/>
                    <a:pt x="0" y="28"/>
                    <a:pt x="2" y="41"/>
                  </a:cubicBezTo>
                  <a:cubicBezTo>
                    <a:pt x="4" y="52"/>
                    <a:pt x="13" y="62"/>
                    <a:pt x="20" y="71"/>
                  </a:cubicBezTo>
                  <a:cubicBezTo>
                    <a:pt x="23" y="74"/>
                    <a:pt x="26" y="77"/>
                    <a:pt x="29" y="81"/>
                  </a:cubicBezTo>
                  <a:cubicBezTo>
                    <a:pt x="34" y="87"/>
                    <a:pt x="38" y="93"/>
                    <a:pt x="42" y="98"/>
                  </a:cubicBezTo>
                  <a:cubicBezTo>
                    <a:pt x="50" y="108"/>
                    <a:pt x="85" y="137"/>
                    <a:pt x="92" y="111"/>
                  </a:cubicBezTo>
                  <a:close/>
                  <a:moveTo>
                    <a:pt x="61" y="105"/>
                  </a:moveTo>
                  <a:cubicBezTo>
                    <a:pt x="61" y="105"/>
                    <a:pt x="61" y="105"/>
                    <a:pt x="61" y="105"/>
                  </a:cubicBezTo>
                  <a:cubicBezTo>
                    <a:pt x="60" y="104"/>
                    <a:pt x="60" y="103"/>
                    <a:pt x="59" y="103"/>
                  </a:cubicBezTo>
                  <a:cubicBezTo>
                    <a:pt x="56" y="99"/>
                    <a:pt x="53" y="95"/>
                    <a:pt x="51" y="91"/>
                  </a:cubicBezTo>
                  <a:cubicBezTo>
                    <a:pt x="53" y="95"/>
                    <a:pt x="56" y="99"/>
                    <a:pt x="59" y="102"/>
                  </a:cubicBezTo>
                  <a:cubicBezTo>
                    <a:pt x="60" y="103"/>
                    <a:pt x="62" y="105"/>
                    <a:pt x="63" y="106"/>
                  </a:cubicBezTo>
                  <a:cubicBezTo>
                    <a:pt x="62" y="106"/>
                    <a:pt x="62" y="105"/>
                    <a:pt x="61" y="105"/>
                  </a:cubicBezTo>
                  <a:close/>
                  <a:moveTo>
                    <a:pt x="71" y="81"/>
                  </a:moveTo>
                  <a:cubicBezTo>
                    <a:pt x="71" y="81"/>
                    <a:pt x="71" y="81"/>
                    <a:pt x="71" y="81"/>
                  </a:cubicBezTo>
                  <a:cubicBezTo>
                    <a:pt x="71" y="81"/>
                    <a:pt x="71" y="81"/>
                    <a:pt x="71" y="81"/>
                  </a:cubicBezTo>
                  <a:cubicBezTo>
                    <a:pt x="71" y="81"/>
                    <a:pt x="71" y="81"/>
                    <a:pt x="71" y="8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909">
              <a:extLst>
                <a:ext uri="{FF2B5EF4-FFF2-40B4-BE49-F238E27FC236}">
                  <a16:creationId xmlns:a16="http://schemas.microsoft.com/office/drawing/2014/main" id="{7D9341CC-63B2-439B-970F-32924FF6A919}"/>
                </a:ext>
              </a:extLst>
            </p:cNvPr>
            <p:cNvSpPr>
              <a:spLocks/>
            </p:cNvSpPr>
            <p:nvPr/>
          </p:nvSpPr>
          <p:spPr bwMode="auto">
            <a:xfrm flipV="1">
              <a:off x="4942350" y="5630218"/>
              <a:ext cx="263464" cy="489289"/>
            </a:xfrm>
            <a:custGeom>
              <a:avLst/>
              <a:gdLst>
                <a:gd name="T0" fmla="*/ 34 w 58"/>
                <a:gd name="T1" fmla="*/ 22 h 108"/>
                <a:gd name="T2" fmla="*/ 49 w 58"/>
                <a:gd name="T3" fmla="*/ 64 h 108"/>
                <a:gd name="T4" fmla="*/ 49 w 58"/>
                <a:gd name="T5" fmla="*/ 71 h 108"/>
                <a:gd name="T6" fmla="*/ 34 w 58"/>
                <a:gd name="T7" fmla="*/ 40 h 108"/>
                <a:gd name="T8" fmla="*/ 1 w 58"/>
                <a:gd name="T9" fmla="*/ 0 h 108"/>
                <a:gd name="T10" fmla="*/ 0 w 58"/>
                <a:gd name="T11" fmla="*/ 1 h 108"/>
                <a:gd name="T12" fmla="*/ 35 w 58"/>
                <a:gd name="T13" fmla="*/ 53 h 108"/>
                <a:gd name="T14" fmla="*/ 38 w 58"/>
                <a:gd name="T15" fmla="*/ 87 h 108"/>
                <a:gd name="T16" fmla="*/ 7 w 58"/>
                <a:gd name="T17" fmla="*/ 81 h 108"/>
                <a:gd name="T18" fmla="*/ 4 w 58"/>
                <a:gd name="T19" fmla="*/ 84 h 108"/>
                <a:gd name="T20" fmla="*/ 23 w 58"/>
                <a:gd name="T21" fmla="*/ 95 h 108"/>
                <a:gd name="T22" fmla="*/ 23 w 58"/>
                <a:gd name="T23" fmla="*/ 96 h 108"/>
                <a:gd name="T24" fmla="*/ 56 w 58"/>
                <a:gd name="T25" fmla="*/ 74 h 108"/>
                <a:gd name="T26" fmla="*/ 34 w 58"/>
                <a:gd name="T27" fmla="*/ 22 h 108"/>
                <a:gd name="T28" fmla="*/ 34 w 58"/>
                <a:gd name="T29" fmla="*/ 2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08">
                  <a:moveTo>
                    <a:pt x="34" y="22"/>
                  </a:moveTo>
                  <a:cubicBezTo>
                    <a:pt x="41" y="34"/>
                    <a:pt x="48" y="51"/>
                    <a:pt x="49" y="64"/>
                  </a:cubicBezTo>
                  <a:cubicBezTo>
                    <a:pt x="49" y="66"/>
                    <a:pt x="49" y="69"/>
                    <a:pt x="49" y="71"/>
                  </a:cubicBezTo>
                  <a:cubicBezTo>
                    <a:pt x="46" y="60"/>
                    <a:pt x="39" y="50"/>
                    <a:pt x="34" y="40"/>
                  </a:cubicBezTo>
                  <a:cubicBezTo>
                    <a:pt x="26" y="25"/>
                    <a:pt x="15" y="11"/>
                    <a:pt x="1" y="0"/>
                  </a:cubicBezTo>
                  <a:cubicBezTo>
                    <a:pt x="1" y="0"/>
                    <a:pt x="0" y="1"/>
                    <a:pt x="0" y="1"/>
                  </a:cubicBezTo>
                  <a:cubicBezTo>
                    <a:pt x="14" y="18"/>
                    <a:pt x="25" y="35"/>
                    <a:pt x="35" y="53"/>
                  </a:cubicBezTo>
                  <a:cubicBezTo>
                    <a:pt x="39" y="60"/>
                    <a:pt x="52" y="82"/>
                    <a:pt x="38" y="87"/>
                  </a:cubicBezTo>
                  <a:cubicBezTo>
                    <a:pt x="27" y="92"/>
                    <a:pt x="16" y="87"/>
                    <a:pt x="7" y="81"/>
                  </a:cubicBezTo>
                  <a:cubicBezTo>
                    <a:pt x="5" y="80"/>
                    <a:pt x="3" y="82"/>
                    <a:pt x="4" y="84"/>
                  </a:cubicBezTo>
                  <a:cubicBezTo>
                    <a:pt x="7" y="89"/>
                    <a:pt x="15" y="93"/>
                    <a:pt x="23" y="95"/>
                  </a:cubicBezTo>
                  <a:cubicBezTo>
                    <a:pt x="23" y="95"/>
                    <a:pt x="23" y="95"/>
                    <a:pt x="23" y="96"/>
                  </a:cubicBezTo>
                  <a:cubicBezTo>
                    <a:pt x="37" y="108"/>
                    <a:pt x="55" y="87"/>
                    <a:pt x="56" y="74"/>
                  </a:cubicBezTo>
                  <a:cubicBezTo>
                    <a:pt x="58" y="55"/>
                    <a:pt x="45" y="36"/>
                    <a:pt x="34" y="22"/>
                  </a:cubicBezTo>
                  <a:cubicBezTo>
                    <a:pt x="34" y="22"/>
                    <a:pt x="34" y="22"/>
                    <a:pt x="34" y="2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918">
              <a:extLst>
                <a:ext uri="{FF2B5EF4-FFF2-40B4-BE49-F238E27FC236}">
                  <a16:creationId xmlns:a16="http://schemas.microsoft.com/office/drawing/2014/main" id="{B3D14F57-2A59-4E9C-8472-3A93AEC06CC1}"/>
                </a:ext>
              </a:extLst>
            </p:cNvPr>
            <p:cNvSpPr>
              <a:spLocks/>
            </p:cNvSpPr>
            <p:nvPr/>
          </p:nvSpPr>
          <p:spPr bwMode="auto">
            <a:xfrm flipV="1">
              <a:off x="5935756" y="53051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19">
              <a:extLst>
                <a:ext uri="{FF2B5EF4-FFF2-40B4-BE49-F238E27FC236}">
                  <a16:creationId xmlns:a16="http://schemas.microsoft.com/office/drawing/2014/main" id="{E86A88CC-37B6-41A5-8B54-D00751C16781}"/>
                </a:ext>
              </a:extLst>
            </p:cNvPr>
            <p:cNvSpPr>
              <a:spLocks noEditPoints="1"/>
            </p:cNvSpPr>
            <p:nvPr/>
          </p:nvSpPr>
          <p:spPr bwMode="auto">
            <a:xfrm flipV="1">
              <a:off x="5595876" y="6445700"/>
              <a:ext cx="193891" cy="207577"/>
            </a:xfrm>
            <a:custGeom>
              <a:avLst/>
              <a:gdLst>
                <a:gd name="T0" fmla="*/ 26 w 43"/>
                <a:gd name="T1" fmla="*/ 29 h 46"/>
                <a:gd name="T2" fmla="*/ 28 w 43"/>
                <a:gd name="T3" fmla="*/ 27 h 46"/>
                <a:gd name="T4" fmla="*/ 26 w 43"/>
                <a:gd name="T5" fmla="*/ 25 h 46"/>
                <a:gd name="T6" fmla="*/ 21 w 43"/>
                <a:gd name="T7" fmla="*/ 24 h 46"/>
                <a:gd name="T8" fmla="*/ 18 w 43"/>
                <a:gd name="T9" fmla="*/ 18 h 46"/>
                <a:gd name="T10" fmla="*/ 17 w 43"/>
                <a:gd name="T11" fmla="*/ 11 h 46"/>
                <a:gd name="T12" fmla="*/ 18 w 43"/>
                <a:gd name="T13" fmla="*/ 10 h 46"/>
                <a:gd name="T14" fmla="*/ 20 w 43"/>
                <a:gd name="T15" fmla="*/ 9 h 46"/>
                <a:gd name="T16" fmla="*/ 21 w 43"/>
                <a:gd name="T17" fmla="*/ 7 h 46"/>
                <a:gd name="T18" fmla="*/ 31 w 43"/>
                <a:gd name="T19" fmla="*/ 8 h 46"/>
                <a:gd name="T20" fmla="*/ 32 w 43"/>
                <a:gd name="T21" fmla="*/ 4 h 46"/>
                <a:gd name="T22" fmla="*/ 19 w 43"/>
                <a:gd name="T23" fmla="*/ 0 h 46"/>
                <a:gd name="T24" fmla="*/ 6 w 43"/>
                <a:gd name="T25" fmla="*/ 5 h 46"/>
                <a:gd name="T26" fmla="*/ 2 w 43"/>
                <a:gd name="T27" fmla="*/ 11 h 46"/>
                <a:gd name="T28" fmla="*/ 1 w 43"/>
                <a:gd name="T29" fmla="*/ 22 h 46"/>
                <a:gd name="T30" fmla="*/ 1 w 43"/>
                <a:gd name="T31" fmla="*/ 25 h 46"/>
                <a:gd name="T32" fmla="*/ 11 w 43"/>
                <a:gd name="T33" fmla="*/ 43 h 46"/>
                <a:gd name="T34" fmla="*/ 27 w 43"/>
                <a:gd name="T35" fmla="*/ 41 h 46"/>
                <a:gd name="T36" fmla="*/ 33 w 43"/>
                <a:gd name="T37" fmla="*/ 35 h 46"/>
                <a:gd name="T38" fmla="*/ 42 w 43"/>
                <a:gd name="T39" fmla="*/ 27 h 46"/>
                <a:gd name="T40" fmla="*/ 40 w 43"/>
                <a:gd name="T41" fmla="*/ 25 h 46"/>
                <a:gd name="T42" fmla="*/ 26 w 43"/>
                <a:gd name="T43" fmla="*/ 29 h 46"/>
                <a:gd name="T44" fmla="*/ 9 w 43"/>
                <a:gd name="T45" fmla="*/ 17 h 46"/>
                <a:gd name="T46" fmla="*/ 9 w 43"/>
                <a:gd name="T47" fmla="*/ 17 h 46"/>
                <a:gd name="T48" fmla="*/ 10 w 43"/>
                <a:gd name="T49" fmla="*/ 18 h 46"/>
                <a:gd name="T50" fmla="*/ 9 w 43"/>
                <a:gd name="T51"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46">
                  <a:moveTo>
                    <a:pt x="26" y="29"/>
                  </a:moveTo>
                  <a:cubicBezTo>
                    <a:pt x="27" y="29"/>
                    <a:pt x="27" y="28"/>
                    <a:pt x="28" y="27"/>
                  </a:cubicBezTo>
                  <a:cubicBezTo>
                    <a:pt x="29" y="26"/>
                    <a:pt x="27" y="24"/>
                    <a:pt x="26" y="25"/>
                  </a:cubicBezTo>
                  <a:cubicBezTo>
                    <a:pt x="25" y="25"/>
                    <a:pt x="22" y="25"/>
                    <a:pt x="21" y="24"/>
                  </a:cubicBezTo>
                  <a:cubicBezTo>
                    <a:pt x="19" y="22"/>
                    <a:pt x="18" y="20"/>
                    <a:pt x="18" y="18"/>
                  </a:cubicBezTo>
                  <a:cubicBezTo>
                    <a:pt x="17" y="16"/>
                    <a:pt x="17" y="13"/>
                    <a:pt x="17" y="11"/>
                  </a:cubicBezTo>
                  <a:cubicBezTo>
                    <a:pt x="17" y="11"/>
                    <a:pt x="18" y="10"/>
                    <a:pt x="18" y="10"/>
                  </a:cubicBezTo>
                  <a:cubicBezTo>
                    <a:pt x="18" y="10"/>
                    <a:pt x="19" y="10"/>
                    <a:pt x="20" y="9"/>
                  </a:cubicBezTo>
                  <a:cubicBezTo>
                    <a:pt x="21" y="9"/>
                    <a:pt x="21" y="8"/>
                    <a:pt x="21" y="7"/>
                  </a:cubicBezTo>
                  <a:cubicBezTo>
                    <a:pt x="25" y="7"/>
                    <a:pt x="28" y="7"/>
                    <a:pt x="31" y="8"/>
                  </a:cubicBezTo>
                  <a:cubicBezTo>
                    <a:pt x="33" y="8"/>
                    <a:pt x="34" y="5"/>
                    <a:pt x="32" y="4"/>
                  </a:cubicBezTo>
                  <a:cubicBezTo>
                    <a:pt x="27" y="3"/>
                    <a:pt x="24" y="0"/>
                    <a:pt x="19" y="0"/>
                  </a:cubicBezTo>
                  <a:cubicBezTo>
                    <a:pt x="14" y="0"/>
                    <a:pt x="9" y="2"/>
                    <a:pt x="6" y="5"/>
                  </a:cubicBezTo>
                  <a:cubicBezTo>
                    <a:pt x="4" y="7"/>
                    <a:pt x="3" y="9"/>
                    <a:pt x="2" y="11"/>
                  </a:cubicBezTo>
                  <a:cubicBezTo>
                    <a:pt x="0" y="14"/>
                    <a:pt x="0" y="18"/>
                    <a:pt x="1" y="22"/>
                  </a:cubicBezTo>
                  <a:cubicBezTo>
                    <a:pt x="1" y="23"/>
                    <a:pt x="1" y="24"/>
                    <a:pt x="1" y="25"/>
                  </a:cubicBezTo>
                  <a:cubicBezTo>
                    <a:pt x="2" y="32"/>
                    <a:pt x="5" y="39"/>
                    <a:pt x="11" y="43"/>
                  </a:cubicBezTo>
                  <a:cubicBezTo>
                    <a:pt x="16" y="46"/>
                    <a:pt x="24" y="46"/>
                    <a:pt x="27" y="41"/>
                  </a:cubicBezTo>
                  <a:cubicBezTo>
                    <a:pt x="30" y="40"/>
                    <a:pt x="32" y="38"/>
                    <a:pt x="33" y="35"/>
                  </a:cubicBezTo>
                  <a:cubicBezTo>
                    <a:pt x="37" y="34"/>
                    <a:pt x="40" y="31"/>
                    <a:pt x="42" y="27"/>
                  </a:cubicBezTo>
                  <a:cubicBezTo>
                    <a:pt x="43" y="25"/>
                    <a:pt x="41" y="24"/>
                    <a:pt x="40" y="25"/>
                  </a:cubicBezTo>
                  <a:cubicBezTo>
                    <a:pt x="36" y="28"/>
                    <a:pt x="31" y="30"/>
                    <a:pt x="26" y="29"/>
                  </a:cubicBezTo>
                  <a:close/>
                  <a:moveTo>
                    <a:pt x="9" y="17"/>
                  </a:moveTo>
                  <a:cubicBezTo>
                    <a:pt x="9" y="17"/>
                    <a:pt x="9" y="17"/>
                    <a:pt x="9" y="17"/>
                  </a:cubicBezTo>
                  <a:cubicBezTo>
                    <a:pt x="9" y="17"/>
                    <a:pt x="10" y="17"/>
                    <a:pt x="10" y="18"/>
                  </a:cubicBezTo>
                  <a:cubicBezTo>
                    <a:pt x="10" y="17"/>
                    <a:pt x="9" y="17"/>
                    <a:pt x="9" y="1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922">
              <a:extLst>
                <a:ext uri="{FF2B5EF4-FFF2-40B4-BE49-F238E27FC236}">
                  <a16:creationId xmlns:a16="http://schemas.microsoft.com/office/drawing/2014/main" id="{A82FF61D-C5FA-4AB6-94AB-8340925C853A}"/>
                </a:ext>
              </a:extLst>
            </p:cNvPr>
            <p:cNvSpPr>
              <a:spLocks/>
            </p:cNvSpPr>
            <p:nvPr/>
          </p:nvSpPr>
          <p:spPr bwMode="auto">
            <a:xfrm flipV="1">
              <a:off x="6705616" y="5499057"/>
              <a:ext cx="629575" cy="425419"/>
            </a:xfrm>
            <a:custGeom>
              <a:avLst/>
              <a:gdLst>
                <a:gd name="T0" fmla="*/ 135 w 139"/>
                <a:gd name="T1" fmla="*/ 1 h 94"/>
                <a:gd name="T2" fmla="*/ 111 w 139"/>
                <a:gd name="T3" fmla="*/ 35 h 94"/>
                <a:gd name="T4" fmla="*/ 63 w 139"/>
                <a:gd name="T5" fmla="*/ 56 h 94"/>
                <a:gd name="T6" fmla="*/ 31 w 139"/>
                <a:gd name="T7" fmla="*/ 70 h 94"/>
                <a:gd name="T8" fmla="*/ 1 w 139"/>
                <a:gd name="T9" fmla="*/ 83 h 94"/>
                <a:gd name="T10" fmla="*/ 0 w 139"/>
                <a:gd name="T11" fmla="*/ 83 h 94"/>
                <a:gd name="T12" fmla="*/ 12 w 139"/>
                <a:gd name="T13" fmla="*/ 91 h 94"/>
                <a:gd name="T14" fmla="*/ 50 w 139"/>
                <a:gd name="T15" fmla="*/ 68 h 94"/>
                <a:gd name="T16" fmla="*/ 78 w 139"/>
                <a:gd name="T17" fmla="*/ 64 h 94"/>
                <a:gd name="T18" fmla="*/ 101 w 139"/>
                <a:gd name="T19" fmla="*/ 52 h 94"/>
                <a:gd name="T20" fmla="*/ 138 w 139"/>
                <a:gd name="T21" fmla="*/ 4 h 94"/>
                <a:gd name="T22" fmla="*/ 135 w 139"/>
                <a:gd name="T23"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94">
                  <a:moveTo>
                    <a:pt x="135" y="1"/>
                  </a:moveTo>
                  <a:cubicBezTo>
                    <a:pt x="125" y="12"/>
                    <a:pt x="120" y="25"/>
                    <a:pt x="111" y="35"/>
                  </a:cubicBezTo>
                  <a:cubicBezTo>
                    <a:pt x="100" y="48"/>
                    <a:pt x="78" y="56"/>
                    <a:pt x="63" y="56"/>
                  </a:cubicBezTo>
                  <a:cubicBezTo>
                    <a:pt x="52" y="56"/>
                    <a:pt x="40" y="64"/>
                    <a:pt x="31" y="70"/>
                  </a:cubicBezTo>
                  <a:cubicBezTo>
                    <a:pt x="24" y="74"/>
                    <a:pt x="11" y="94"/>
                    <a:pt x="1" y="83"/>
                  </a:cubicBezTo>
                  <a:cubicBezTo>
                    <a:pt x="1" y="82"/>
                    <a:pt x="0" y="83"/>
                    <a:pt x="0" y="83"/>
                  </a:cubicBezTo>
                  <a:cubicBezTo>
                    <a:pt x="0" y="90"/>
                    <a:pt x="5" y="93"/>
                    <a:pt x="12" y="91"/>
                  </a:cubicBezTo>
                  <a:cubicBezTo>
                    <a:pt x="26" y="87"/>
                    <a:pt x="36" y="74"/>
                    <a:pt x="50" y="68"/>
                  </a:cubicBezTo>
                  <a:cubicBezTo>
                    <a:pt x="61" y="63"/>
                    <a:pt x="68" y="68"/>
                    <a:pt x="78" y="64"/>
                  </a:cubicBezTo>
                  <a:cubicBezTo>
                    <a:pt x="87" y="61"/>
                    <a:pt x="93" y="56"/>
                    <a:pt x="101" y="52"/>
                  </a:cubicBezTo>
                  <a:cubicBezTo>
                    <a:pt x="121" y="42"/>
                    <a:pt x="128" y="23"/>
                    <a:pt x="138" y="4"/>
                  </a:cubicBezTo>
                  <a:cubicBezTo>
                    <a:pt x="139" y="2"/>
                    <a:pt x="136" y="0"/>
                    <a:pt x="135" y="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923">
              <a:extLst>
                <a:ext uri="{FF2B5EF4-FFF2-40B4-BE49-F238E27FC236}">
                  <a16:creationId xmlns:a16="http://schemas.microsoft.com/office/drawing/2014/main" id="{828D5152-7176-48FE-B1C9-CBBBBEA28D7E}"/>
                </a:ext>
              </a:extLst>
            </p:cNvPr>
            <p:cNvSpPr>
              <a:spLocks/>
            </p:cNvSpPr>
            <p:nvPr/>
          </p:nvSpPr>
          <p:spPr bwMode="auto">
            <a:xfrm flipV="1">
              <a:off x="6990749" y="5753395"/>
              <a:ext cx="135724" cy="76416"/>
            </a:xfrm>
            <a:custGeom>
              <a:avLst/>
              <a:gdLst>
                <a:gd name="T0" fmla="*/ 27 w 30"/>
                <a:gd name="T1" fmla="*/ 1 h 17"/>
                <a:gd name="T2" fmla="*/ 12 w 30"/>
                <a:gd name="T3" fmla="*/ 8 h 17"/>
                <a:gd name="T4" fmla="*/ 0 w 30"/>
                <a:gd name="T5" fmla="*/ 15 h 17"/>
                <a:gd name="T6" fmla="*/ 1 w 30"/>
                <a:gd name="T7" fmla="*/ 17 h 17"/>
                <a:gd name="T8" fmla="*/ 8 w 30"/>
                <a:gd name="T9" fmla="*/ 16 h 17"/>
                <a:gd name="T10" fmla="*/ 18 w 30"/>
                <a:gd name="T11" fmla="*/ 13 h 17"/>
                <a:gd name="T12" fmla="*/ 29 w 30"/>
                <a:gd name="T13" fmla="*/ 2 h 17"/>
                <a:gd name="T14" fmla="*/ 27 w 30"/>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27" y="1"/>
                  </a:moveTo>
                  <a:cubicBezTo>
                    <a:pt x="23" y="5"/>
                    <a:pt x="17" y="7"/>
                    <a:pt x="12" y="8"/>
                  </a:cubicBezTo>
                  <a:cubicBezTo>
                    <a:pt x="8" y="10"/>
                    <a:pt x="2" y="10"/>
                    <a:pt x="0" y="15"/>
                  </a:cubicBezTo>
                  <a:cubicBezTo>
                    <a:pt x="0" y="15"/>
                    <a:pt x="1" y="16"/>
                    <a:pt x="1" y="17"/>
                  </a:cubicBezTo>
                  <a:cubicBezTo>
                    <a:pt x="4" y="17"/>
                    <a:pt x="6" y="16"/>
                    <a:pt x="8" y="16"/>
                  </a:cubicBezTo>
                  <a:cubicBezTo>
                    <a:pt x="11" y="15"/>
                    <a:pt x="15" y="14"/>
                    <a:pt x="18" y="13"/>
                  </a:cubicBezTo>
                  <a:cubicBezTo>
                    <a:pt x="24" y="11"/>
                    <a:pt x="27" y="8"/>
                    <a:pt x="29" y="2"/>
                  </a:cubicBezTo>
                  <a:cubicBezTo>
                    <a:pt x="30" y="1"/>
                    <a:pt x="28" y="0"/>
                    <a:pt x="27" y="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927">
              <a:extLst>
                <a:ext uri="{FF2B5EF4-FFF2-40B4-BE49-F238E27FC236}">
                  <a16:creationId xmlns:a16="http://schemas.microsoft.com/office/drawing/2014/main" id="{AF46F8AE-C2DD-4FBF-B89A-155987E8E8C8}"/>
                </a:ext>
              </a:extLst>
            </p:cNvPr>
            <p:cNvSpPr>
              <a:spLocks/>
            </p:cNvSpPr>
            <p:nvPr/>
          </p:nvSpPr>
          <p:spPr bwMode="auto">
            <a:xfrm flipV="1">
              <a:off x="5862761" y="5254983"/>
              <a:ext cx="525786" cy="131162"/>
            </a:xfrm>
            <a:custGeom>
              <a:avLst/>
              <a:gdLst>
                <a:gd name="T0" fmla="*/ 115 w 116"/>
                <a:gd name="T1" fmla="*/ 25 h 29"/>
                <a:gd name="T2" fmla="*/ 66 w 116"/>
                <a:gd name="T3" fmla="*/ 9 h 29"/>
                <a:gd name="T4" fmla="*/ 3 w 116"/>
                <a:gd name="T5" fmla="*/ 1 h 29"/>
                <a:gd name="T6" fmla="*/ 1 w 116"/>
                <a:gd name="T7" fmla="*/ 3 h 29"/>
                <a:gd name="T8" fmla="*/ 52 w 116"/>
                <a:gd name="T9" fmla="*/ 15 h 29"/>
                <a:gd name="T10" fmla="*/ 92 w 116"/>
                <a:gd name="T11" fmla="*/ 24 h 29"/>
                <a:gd name="T12" fmla="*/ 115 w 116"/>
                <a:gd name="T13" fmla="*/ 28 h 29"/>
                <a:gd name="T14" fmla="*/ 115 w 116"/>
                <a:gd name="T15" fmla="*/ 25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9">
                  <a:moveTo>
                    <a:pt x="115" y="25"/>
                  </a:moveTo>
                  <a:cubicBezTo>
                    <a:pt x="98" y="20"/>
                    <a:pt x="84" y="11"/>
                    <a:pt x="66" y="9"/>
                  </a:cubicBezTo>
                  <a:cubicBezTo>
                    <a:pt x="46" y="7"/>
                    <a:pt x="21" y="10"/>
                    <a:pt x="3" y="1"/>
                  </a:cubicBezTo>
                  <a:cubicBezTo>
                    <a:pt x="1" y="0"/>
                    <a:pt x="0" y="2"/>
                    <a:pt x="1" y="3"/>
                  </a:cubicBezTo>
                  <a:cubicBezTo>
                    <a:pt x="15" y="16"/>
                    <a:pt x="35" y="14"/>
                    <a:pt x="52" y="15"/>
                  </a:cubicBezTo>
                  <a:cubicBezTo>
                    <a:pt x="66" y="16"/>
                    <a:pt x="80" y="17"/>
                    <a:pt x="92" y="24"/>
                  </a:cubicBezTo>
                  <a:cubicBezTo>
                    <a:pt x="99" y="29"/>
                    <a:pt x="107" y="29"/>
                    <a:pt x="115" y="28"/>
                  </a:cubicBezTo>
                  <a:cubicBezTo>
                    <a:pt x="116" y="27"/>
                    <a:pt x="116" y="25"/>
                    <a:pt x="115" y="25"/>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928">
              <a:extLst>
                <a:ext uri="{FF2B5EF4-FFF2-40B4-BE49-F238E27FC236}">
                  <a16:creationId xmlns:a16="http://schemas.microsoft.com/office/drawing/2014/main" id="{83716C3D-E8F4-4E3D-82AD-B0B5C8BE344D}"/>
                </a:ext>
              </a:extLst>
            </p:cNvPr>
            <p:cNvSpPr>
              <a:spLocks/>
            </p:cNvSpPr>
            <p:nvPr/>
          </p:nvSpPr>
          <p:spPr bwMode="auto">
            <a:xfrm flipV="1">
              <a:off x="5586752" y="5245858"/>
              <a:ext cx="538332" cy="181345"/>
            </a:xfrm>
            <a:custGeom>
              <a:avLst/>
              <a:gdLst>
                <a:gd name="T0" fmla="*/ 119 w 119"/>
                <a:gd name="T1" fmla="*/ 38 h 40"/>
                <a:gd name="T2" fmla="*/ 65 w 119"/>
                <a:gd name="T3" fmla="*/ 26 h 40"/>
                <a:gd name="T4" fmla="*/ 22 w 119"/>
                <a:gd name="T5" fmla="*/ 20 h 40"/>
                <a:gd name="T6" fmla="*/ 15 w 119"/>
                <a:gd name="T7" fmla="*/ 8 h 40"/>
                <a:gd name="T8" fmla="*/ 40 w 119"/>
                <a:gd name="T9" fmla="*/ 13 h 40"/>
                <a:gd name="T10" fmla="*/ 30 w 119"/>
                <a:gd name="T11" fmla="*/ 14 h 40"/>
                <a:gd name="T12" fmla="*/ 29 w 119"/>
                <a:gd name="T13" fmla="*/ 16 h 40"/>
                <a:gd name="T14" fmla="*/ 45 w 119"/>
                <a:gd name="T15" fmla="*/ 19 h 40"/>
                <a:gd name="T16" fmla="*/ 48 w 119"/>
                <a:gd name="T17" fmla="*/ 15 h 40"/>
                <a:gd name="T18" fmla="*/ 18 w 119"/>
                <a:gd name="T19" fmla="*/ 2 h 40"/>
                <a:gd name="T20" fmla="*/ 7 w 119"/>
                <a:gd name="T21" fmla="*/ 16 h 40"/>
                <a:gd name="T22" fmla="*/ 46 w 119"/>
                <a:gd name="T23" fmla="*/ 31 h 40"/>
                <a:gd name="T24" fmla="*/ 87 w 119"/>
                <a:gd name="T25" fmla="*/ 35 h 40"/>
                <a:gd name="T26" fmla="*/ 119 w 119"/>
                <a:gd name="T27" fmla="*/ 39 h 40"/>
                <a:gd name="T28" fmla="*/ 119 w 119"/>
                <a:gd name="T2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40">
                  <a:moveTo>
                    <a:pt x="119" y="38"/>
                  </a:moveTo>
                  <a:cubicBezTo>
                    <a:pt x="101" y="32"/>
                    <a:pt x="84" y="28"/>
                    <a:pt x="65" y="26"/>
                  </a:cubicBezTo>
                  <a:cubicBezTo>
                    <a:pt x="51" y="25"/>
                    <a:pt x="35" y="26"/>
                    <a:pt x="22" y="20"/>
                  </a:cubicBezTo>
                  <a:cubicBezTo>
                    <a:pt x="20" y="19"/>
                    <a:pt x="5" y="12"/>
                    <a:pt x="15" y="8"/>
                  </a:cubicBezTo>
                  <a:cubicBezTo>
                    <a:pt x="24" y="4"/>
                    <a:pt x="33" y="6"/>
                    <a:pt x="40" y="13"/>
                  </a:cubicBezTo>
                  <a:cubicBezTo>
                    <a:pt x="36" y="14"/>
                    <a:pt x="33" y="14"/>
                    <a:pt x="30" y="14"/>
                  </a:cubicBezTo>
                  <a:cubicBezTo>
                    <a:pt x="29" y="14"/>
                    <a:pt x="29" y="15"/>
                    <a:pt x="29" y="16"/>
                  </a:cubicBezTo>
                  <a:cubicBezTo>
                    <a:pt x="33" y="20"/>
                    <a:pt x="39" y="19"/>
                    <a:pt x="45" y="19"/>
                  </a:cubicBezTo>
                  <a:cubicBezTo>
                    <a:pt x="47" y="19"/>
                    <a:pt x="49" y="17"/>
                    <a:pt x="48" y="15"/>
                  </a:cubicBezTo>
                  <a:cubicBezTo>
                    <a:pt x="41" y="3"/>
                    <a:pt x="32" y="0"/>
                    <a:pt x="18" y="2"/>
                  </a:cubicBezTo>
                  <a:cubicBezTo>
                    <a:pt x="11" y="3"/>
                    <a:pt x="0" y="7"/>
                    <a:pt x="7" y="16"/>
                  </a:cubicBezTo>
                  <a:cubicBezTo>
                    <a:pt x="14" y="27"/>
                    <a:pt x="34" y="29"/>
                    <a:pt x="46" y="31"/>
                  </a:cubicBezTo>
                  <a:cubicBezTo>
                    <a:pt x="60" y="32"/>
                    <a:pt x="73" y="33"/>
                    <a:pt x="87" y="35"/>
                  </a:cubicBezTo>
                  <a:cubicBezTo>
                    <a:pt x="98" y="37"/>
                    <a:pt x="108" y="40"/>
                    <a:pt x="119" y="39"/>
                  </a:cubicBezTo>
                  <a:cubicBezTo>
                    <a:pt x="119" y="39"/>
                    <a:pt x="119" y="38"/>
                    <a:pt x="119" y="38"/>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929">
              <a:extLst>
                <a:ext uri="{FF2B5EF4-FFF2-40B4-BE49-F238E27FC236}">
                  <a16:creationId xmlns:a16="http://schemas.microsoft.com/office/drawing/2014/main" id="{7F184C03-A329-4B7F-8852-4220012626D8}"/>
                </a:ext>
              </a:extLst>
            </p:cNvPr>
            <p:cNvSpPr>
              <a:spLocks/>
            </p:cNvSpPr>
            <p:nvPr/>
          </p:nvSpPr>
          <p:spPr bwMode="auto">
            <a:xfrm flipV="1">
              <a:off x="5201251" y="5974660"/>
              <a:ext cx="303382" cy="271447"/>
            </a:xfrm>
            <a:custGeom>
              <a:avLst/>
              <a:gdLst>
                <a:gd name="T0" fmla="*/ 62 w 67"/>
                <a:gd name="T1" fmla="*/ 58 h 60"/>
                <a:gd name="T2" fmla="*/ 65 w 67"/>
                <a:gd name="T3" fmla="*/ 54 h 60"/>
                <a:gd name="T4" fmla="*/ 36 w 67"/>
                <a:gd name="T5" fmla="*/ 34 h 60"/>
                <a:gd name="T6" fmla="*/ 11 w 67"/>
                <a:gd name="T7" fmla="*/ 19 h 60"/>
                <a:gd name="T8" fmla="*/ 2 w 67"/>
                <a:gd name="T9" fmla="*/ 1 h 60"/>
                <a:gd name="T10" fmla="*/ 0 w 67"/>
                <a:gd name="T11" fmla="*/ 2 h 60"/>
                <a:gd name="T12" fmla="*/ 16 w 67"/>
                <a:gd name="T13" fmla="*/ 32 h 60"/>
                <a:gd name="T14" fmla="*/ 34 w 67"/>
                <a:gd name="T15" fmla="*/ 39 h 60"/>
                <a:gd name="T16" fmla="*/ 62 w 67"/>
                <a:gd name="T17"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0">
                  <a:moveTo>
                    <a:pt x="62" y="58"/>
                  </a:moveTo>
                  <a:cubicBezTo>
                    <a:pt x="64" y="60"/>
                    <a:pt x="67" y="57"/>
                    <a:pt x="65" y="54"/>
                  </a:cubicBezTo>
                  <a:cubicBezTo>
                    <a:pt x="57" y="44"/>
                    <a:pt x="48" y="38"/>
                    <a:pt x="36" y="34"/>
                  </a:cubicBezTo>
                  <a:cubicBezTo>
                    <a:pt x="26" y="31"/>
                    <a:pt x="17" y="29"/>
                    <a:pt x="11" y="19"/>
                  </a:cubicBezTo>
                  <a:cubicBezTo>
                    <a:pt x="7" y="14"/>
                    <a:pt x="5" y="7"/>
                    <a:pt x="2" y="1"/>
                  </a:cubicBezTo>
                  <a:cubicBezTo>
                    <a:pt x="1" y="0"/>
                    <a:pt x="0" y="1"/>
                    <a:pt x="0" y="2"/>
                  </a:cubicBezTo>
                  <a:cubicBezTo>
                    <a:pt x="2" y="13"/>
                    <a:pt x="6" y="25"/>
                    <a:pt x="16" y="32"/>
                  </a:cubicBezTo>
                  <a:cubicBezTo>
                    <a:pt x="21" y="36"/>
                    <a:pt x="28" y="37"/>
                    <a:pt x="34" y="39"/>
                  </a:cubicBezTo>
                  <a:cubicBezTo>
                    <a:pt x="46" y="43"/>
                    <a:pt x="54" y="49"/>
                    <a:pt x="62" y="58"/>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930">
              <a:extLst>
                <a:ext uri="{FF2B5EF4-FFF2-40B4-BE49-F238E27FC236}">
                  <a16:creationId xmlns:a16="http://schemas.microsoft.com/office/drawing/2014/main" id="{64788F35-785D-43AF-A89D-A9410F45C084}"/>
                </a:ext>
              </a:extLst>
            </p:cNvPr>
            <p:cNvSpPr>
              <a:spLocks/>
            </p:cNvSpPr>
            <p:nvPr/>
          </p:nvSpPr>
          <p:spPr bwMode="auto">
            <a:xfrm flipV="1">
              <a:off x="5336975" y="5875433"/>
              <a:ext cx="426560" cy="230388"/>
            </a:xfrm>
            <a:custGeom>
              <a:avLst/>
              <a:gdLst>
                <a:gd name="T0" fmla="*/ 88 w 94"/>
                <a:gd name="T1" fmla="*/ 27 h 51"/>
                <a:gd name="T2" fmla="*/ 51 w 94"/>
                <a:gd name="T3" fmla="*/ 6 h 51"/>
                <a:gd name="T4" fmla="*/ 63 w 94"/>
                <a:gd name="T5" fmla="*/ 26 h 51"/>
                <a:gd name="T6" fmla="*/ 64 w 94"/>
                <a:gd name="T7" fmla="*/ 21 h 51"/>
                <a:gd name="T8" fmla="*/ 59 w 94"/>
                <a:gd name="T9" fmla="*/ 11 h 51"/>
                <a:gd name="T10" fmla="*/ 75 w 94"/>
                <a:gd name="T11" fmla="*/ 20 h 51"/>
                <a:gd name="T12" fmla="*/ 78 w 94"/>
                <a:gd name="T13" fmla="*/ 42 h 51"/>
                <a:gd name="T14" fmla="*/ 61 w 94"/>
                <a:gd name="T15" fmla="*/ 37 h 51"/>
                <a:gd name="T16" fmla="*/ 18 w 94"/>
                <a:gd name="T17" fmla="*/ 22 h 51"/>
                <a:gd name="T18" fmla="*/ 2 w 94"/>
                <a:gd name="T19" fmla="*/ 15 h 51"/>
                <a:gd name="T20" fmla="*/ 1 w 94"/>
                <a:gd name="T21" fmla="*/ 16 h 51"/>
                <a:gd name="T22" fmla="*/ 35 w 94"/>
                <a:gd name="T23" fmla="*/ 36 h 51"/>
                <a:gd name="T24" fmla="*/ 74 w 94"/>
                <a:gd name="T25" fmla="*/ 47 h 51"/>
                <a:gd name="T26" fmla="*/ 88 w 94"/>
                <a:gd name="T27"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51">
                  <a:moveTo>
                    <a:pt x="88" y="27"/>
                  </a:moveTo>
                  <a:cubicBezTo>
                    <a:pt x="84" y="17"/>
                    <a:pt x="63" y="0"/>
                    <a:pt x="51" y="6"/>
                  </a:cubicBezTo>
                  <a:cubicBezTo>
                    <a:pt x="41" y="13"/>
                    <a:pt x="57" y="25"/>
                    <a:pt x="63" y="26"/>
                  </a:cubicBezTo>
                  <a:cubicBezTo>
                    <a:pt x="66" y="27"/>
                    <a:pt x="68" y="22"/>
                    <a:pt x="64" y="21"/>
                  </a:cubicBezTo>
                  <a:cubicBezTo>
                    <a:pt x="60" y="20"/>
                    <a:pt x="48" y="9"/>
                    <a:pt x="59" y="11"/>
                  </a:cubicBezTo>
                  <a:cubicBezTo>
                    <a:pt x="64" y="12"/>
                    <a:pt x="71" y="17"/>
                    <a:pt x="75" y="20"/>
                  </a:cubicBezTo>
                  <a:cubicBezTo>
                    <a:pt x="77" y="22"/>
                    <a:pt x="94" y="41"/>
                    <a:pt x="78" y="42"/>
                  </a:cubicBezTo>
                  <a:cubicBezTo>
                    <a:pt x="73" y="42"/>
                    <a:pt x="66" y="39"/>
                    <a:pt x="61" y="37"/>
                  </a:cubicBezTo>
                  <a:cubicBezTo>
                    <a:pt x="47" y="32"/>
                    <a:pt x="31" y="32"/>
                    <a:pt x="18" y="22"/>
                  </a:cubicBezTo>
                  <a:cubicBezTo>
                    <a:pt x="13" y="17"/>
                    <a:pt x="9" y="14"/>
                    <a:pt x="2" y="15"/>
                  </a:cubicBezTo>
                  <a:cubicBezTo>
                    <a:pt x="1" y="15"/>
                    <a:pt x="0" y="16"/>
                    <a:pt x="1" y="16"/>
                  </a:cubicBezTo>
                  <a:cubicBezTo>
                    <a:pt x="14" y="21"/>
                    <a:pt x="22" y="32"/>
                    <a:pt x="35" y="36"/>
                  </a:cubicBezTo>
                  <a:cubicBezTo>
                    <a:pt x="47" y="41"/>
                    <a:pt x="61" y="44"/>
                    <a:pt x="74" y="47"/>
                  </a:cubicBezTo>
                  <a:cubicBezTo>
                    <a:pt x="89" y="51"/>
                    <a:pt x="94" y="39"/>
                    <a:pt x="88" y="2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445">
              <a:extLst>
                <a:ext uri="{FF2B5EF4-FFF2-40B4-BE49-F238E27FC236}">
                  <a16:creationId xmlns:a16="http://schemas.microsoft.com/office/drawing/2014/main" id="{E8D252EC-A636-4825-BBE2-C4BF1A11F42C}"/>
                </a:ext>
              </a:extLst>
            </p:cNvPr>
            <p:cNvSpPr>
              <a:spLocks/>
            </p:cNvSpPr>
            <p:nvPr/>
          </p:nvSpPr>
          <p:spPr bwMode="auto">
            <a:xfrm>
              <a:off x="1679575" y="4822825"/>
              <a:ext cx="63500" cy="50800"/>
            </a:xfrm>
            <a:custGeom>
              <a:avLst/>
              <a:gdLst>
                <a:gd name="T0" fmla="*/ 12 w 25"/>
                <a:gd name="T1" fmla="*/ 20 h 20"/>
                <a:gd name="T2" fmla="*/ 12 w 25"/>
                <a:gd name="T3" fmla="*/ 0 h 20"/>
                <a:gd name="T4" fmla="*/ 12 w 25"/>
                <a:gd name="T5" fmla="*/ 20 h 20"/>
              </a:gdLst>
              <a:ahLst/>
              <a:cxnLst>
                <a:cxn ang="0">
                  <a:pos x="T0" y="T1"/>
                </a:cxn>
                <a:cxn ang="0">
                  <a:pos x="T2" y="T3"/>
                </a:cxn>
                <a:cxn ang="0">
                  <a:pos x="T4" y="T5"/>
                </a:cxn>
              </a:cxnLst>
              <a:rect l="0" t="0" r="r" b="b"/>
              <a:pathLst>
                <a:path w="25" h="20">
                  <a:moveTo>
                    <a:pt x="12" y="20"/>
                  </a:moveTo>
                  <a:cubicBezTo>
                    <a:pt x="25" y="20"/>
                    <a:pt x="25" y="0"/>
                    <a:pt x="12" y="0"/>
                  </a:cubicBezTo>
                  <a:cubicBezTo>
                    <a:pt x="0" y="0"/>
                    <a:pt x="0" y="20"/>
                    <a:pt x="12" y="2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446">
              <a:extLst>
                <a:ext uri="{FF2B5EF4-FFF2-40B4-BE49-F238E27FC236}">
                  <a16:creationId xmlns:a16="http://schemas.microsoft.com/office/drawing/2014/main" id="{1CBAC074-51E8-48C7-ADA7-2AE2C1E0A8EB}"/>
                </a:ext>
              </a:extLst>
            </p:cNvPr>
            <p:cNvSpPr>
              <a:spLocks/>
            </p:cNvSpPr>
            <p:nvPr/>
          </p:nvSpPr>
          <p:spPr bwMode="auto">
            <a:xfrm>
              <a:off x="10815638" y="5524500"/>
              <a:ext cx="133350" cy="103188"/>
            </a:xfrm>
            <a:custGeom>
              <a:avLst/>
              <a:gdLst>
                <a:gd name="T0" fmla="*/ 26 w 52"/>
                <a:gd name="T1" fmla="*/ 40 h 40"/>
                <a:gd name="T2" fmla="*/ 26 w 52"/>
                <a:gd name="T3" fmla="*/ 0 h 40"/>
                <a:gd name="T4" fmla="*/ 26 w 52"/>
                <a:gd name="T5" fmla="*/ 40 h 40"/>
              </a:gdLst>
              <a:ahLst/>
              <a:cxnLst>
                <a:cxn ang="0">
                  <a:pos x="T0" y="T1"/>
                </a:cxn>
                <a:cxn ang="0">
                  <a:pos x="T2" y="T3"/>
                </a:cxn>
                <a:cxn ang="0">
                  <a:pos x="T4" y="T5"/>
                </a:cxn>
              </a:cxnLst>
              <a:rect l="0" t="0" r="r" b="b"/>
              <a:pathLst>
                <a:path w="52" h="40">
                  <a:moveTo>
                    <a:pt x="26" y="40"/>
                  </a:moveTo>
                  <a:cubicBezTo>
                    <a:pt x="52" y="40"/>
                    <a:pt x="52" y="0"/>
                    <a:pt x="26" y="0"/>
                  </a:cubicBezTo>
                  <a:cubicBezTo>
                    <a:pt x="1" y="0"/>
                    <a:pt x="0" y="40"/>
                    <a:pt x="26"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449">
              <a:extLst>
                <a:ext uri="{FF2B5EF4-FFF2-40B4-BE49-F238E27FC236}">
                  <a16:creationId xmlns:a16="http://schemas.microsoft.com/office/drawing/2014/main" id="{0B167255-5754-40A9-AAF1-3D51A2100238}"/>
                </a:ext>
              </a:extLst>
            </p:cNvPr>
            <p:cNvSpPr>
              <a:spLocks/>
            </p:cNvSpPr>
            <p:nvPr/>
          </p:nvSpPr>
          <p:spPr bwMode="auto">
            <a:xfrm>
              <a:off x="484188" y="5616575"/>
              <a:ext cx="131763" cy="103188"/>
            </a:xfrm>
            <a:custGeom>
              <a:avLst/>
              <a:gdLst>
                <a:gd name="T0" fmla="*/ 25 w 51"/>
                <a:gd name="T1" fmla="*/ 40 h 40"/>
                <a:gd name="T2" fmla="*/ 25 w 51"/>
                <a:gd name="T3" fmla="*/ 0 h 40"/>
                <a:gd name="T4" fmla="*/ 25 w 51"/>
                <a:gd name="T5" fmla="*/ 40 h 40"/>
              </a:gdLst>
              <a:ahLst/>
              <a:cxnLst>
                <a:cxn ang="0">
                  <a:pos x="T0" y="T1"/>
                </a:cxn>
                <a:cxn ang="0">
                  <a:pos x="T2" y="T3"/>
                </a:cxn>
                <a:cxn ang="0">
                  <a:pos x="T4" y="T5"/>
                </a:cxn>
              </a:cxnLst>
              <a:rect l="0" t="0" r="r" b="b"/>
              <a:pathLst>
                <a:path w="51" h="40">
                  <a:moveTo>
                    <a:pt x="25" y="40"/>
                  </a:moveTo>
                  <a:cubicBezTo>
                    <a:pt x="51" y="40"/>
                    <a:pt x="51" y="0"/>
                    <a:pt x="25" y="0"/>
                  </a:cubicBezTo>
                  <a:cubicBezTo>
                    <a:pt x="0" y="0"/>
                    <a:pt x="0" y="40"/>
                    <a:pt x="25" y="4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453">
              <a:extLst>
                <a:ext uri="{FF2B5EF4-FFF2-40B4-BE49-F238E27FC236}">
                  <a16:creationId xmlns:a16="http://schemas.microsoft.com/office/drawing/2014/main" id="{14050498-B335-44DA-B990-3B9434A6F703}"/>
                </a:ext>
              </a:extLst>
            </p:cNvPr>
            <p:cNvSpPr>
              <a:spLocks/>
            </p:cNvSpPr>
            <p:nvPr/>
          </p:nvSpPr>
          <p:spPr bwMode="auto">
            <a:xfrm>
              <a:off x="11855450" y="6202363"/>
              <a:ext cx="100013" cy="77788"/>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459">
              <a:extLst>
                <a:ext uri="{FF2B5EF4-FFF2-40B4-BE49-F238E27FC236}">
                  <a16:creationId xmlns:a16="http://schemas.microsoft.com/office/drawing/2014/main" id="{67A2294A-BB6B-4A20-A953-79F169733842}"/>
                </a:ext>
              </a:extLst>
            </p:cNvPr>
            <p:cNvSpPr>
              <a:spLocks/>
            </p:cNvSpPr>
            <p:nvPr/>
          </p:nvSpPr>
          <p:spPr bwMode="auto">
            <a:xfrm>
              <a:off x="11887200" y="4748213"/>
              <a:ext cx="100013" cy="76200"/>
            </a:xfrm>
            <a:custGeom>
              <a:avLst/>
              <a:gdLst>
                <a:gd name="T0" fmla="*/ 19 w 39"/>
                <a:gd name="T1" fmla="*/ 30 h 30"/>
                <a:gd name="T2" fmla="*/ 19 w 39"/>
                <a:gd name="T3" fmla="*/ 0 h 30"/>
                <a:gd name="T4" fmla="*/ 19 w 39"/>
                <a:gd name="T5" fmla="*/ 30 h 30"/>
              </a:gdLst>
              <a:ahLst/>
              <a:cxnLst>
                <a:cxn ang="0">
                  <a:pos x="T0" y="T1"/>
                </a:cxn>
                <a:cxn ang="0">
                  <a:pos x="T2" y="T3"/>
                </a:cxn>
                <a:cxn ang="0">
                  <a:pos x="T4" y="T5"/>
                </a:cxn>
              </a:cxnLst>
              <a:rect l="0" t="0" r="r" b="b"/>
              <a:pathLst>
                <a:path w="39" h="30">
                  <a:moveTo>
                    <a:pt x="19" y="30"/>
                  </a:moveTo>
                  <a:cubicBezTo>
                    <a:pt x="39" y="30"/>
                    <a:pt x="39" y="0"/>
                    <a:pt x="19" y="0"/>
                  </a:cubicBezTo>
                  <a:cubicBezTo>
                    <a:pt x="0" y="0"/>
                    <a:pt x="0" y="30"/>
                    <a:pt x="19" y="3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460">
              <a:extLst>
                <a:ext uri="{FF2B5EF4-FFF2-40B4-BE49-F238E27FC236}">
                  <a16:creationId xmlns:a16="http://schemas.microsoft.com/office/drawing/2014/main" id="{009B62F9-FB17-4A3E-8F4F-688AFF3AA082}"/>
                </a:ext>
              </a:extLst>
            </p:cNvPr>
            <p:cNvSpPr>
              <a:spLocks/>
            </p:cNvSpPr>
            <p:nvPr/>
          </p:nvSpPr>
          <p:spPr bwMode="auto">
            <a:xfrm>
              <a:off x="1268413" y="6284913"/>
              <a:ext cx="49213" cy="39688"/>
            </a:xfrm>
            <a:custGeom>
              <a:avLst/>
              <a:gdLst>
                <a:gd name="T0" fmla="*/ 9 w 19"/>
                <a:gd name="T1" fmla="*/ 15 h 15"/>
                <a:gd name="T2" fmla="*/ 9 w 19"/>
                <a:gd name="T3" fmla="*/ 0 h 15"/>
                <a:gd name="T4" fmla="*/ 9 w 19"/>
                <a:gd name="T5" fmla="*/ 15 h 15"/>
              </a:gdLst>
              <a:ahLst/>
              <a:cxnLst>
                <a:cxn ang="0">
                  <a:pos x="T0" y="T1"/>
                </a:cxn>
                <a:cxn ang="0">
                  <a:pos x="T2" y="T3"/>
                </a:cxn>
                <a:cxn ang="0">
                  <a:pos x="T4" y="T5"/>
                </a:cxn>
              </a:cxnLst>
              <a:rect l="0" t="0" r="r" b="b"/>
              <a:pathLst>
                <a:path w="19" h="15">
                  <a:moveTo>
                    <a:pt x="9" y="15"/>
                  </a:moveTo>
                  <a:cubicBezTo>
                    <a:pt x="19" y="15"/>
                    <a:pt x="19" y="0"/>
                    <a:pt x="9" y="0"/>
                  </a:cubicBezTo>
                  <a:cubicBezTo>
                    <a:pt x="0" y="0"/>
                    <a:pt x="0" y="15"/>
                    <a:pt x="9"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461">
              <a:extLst>
                <a:ext uri="{FF2B5EF4-FFF2-40B4-BE49-F238E27FC236}">
                  <a16:creationId xmlns:a16="http://schemas.microsoft.com/office/drawing/2014/main" id="{55BF7058-9135-4E46-AEDD-4BEAC2695535}"/>
                </a:ext>
              </a:extLst>
            </p:cNvPr>
            <p:cNvSpPr>
              <a:spLocks/>
            </p:cNvSpPr>
            <p:nvPr/>
          </p:nvSpPr>
          <p:spPr bwMode="auto">
            <a:xfrm>
              <a:off x="11122025" y="6626225"/>
              <a:ext cx="49213" cy="38100"/>
            </a:xfrm>
            <a:custGeom>
              <a:avLst/>
              <a:gdLst>
                <a:gd name="T0" fmla="*/ 9 w 19"/>
                <a:gd name="T1" fmla="*/ 15 h 15"/>
                <a:gd name="T2" fmla="*/ 9 w 19"/>
                <a:gd name="T3" fmla="*/ 0 h 15"/>
                <a:gd name="T4" fmla="*/ 9 w 19"/>
                <a:gd name="T5" fmla="*/ 15 h 15"/>
              </a:gdLst>
              <a:ahLst/>
              <a:cxnLst>
                <a:cxn ang="0">
                  <a:pos x="T0" y="T1"/>
                </a:cxn>
                <a:cxn ang="0">
                  <a:pos x="T2" y="T3"/>
                </a:cxn>
                <a:cxn ang="0">
                  <a:pos x="T4" y="T5"/>
                </a:cxn>
              </a:cxnLst>
              <a:rect l="0" t="0" r="r" b="b"/>
              <a:pathLst>
                <a:path w="19" h="15">
                  <a:moveTo>
                    <a:pt x="9" y="15"/>
                  </a:moveTo>
                  <a:cubicBezTo>
                    <a:pt x="19" y="15"/>
                    <a:pt x="19" y="0"/>
                    <a:pt x="9" y="0"/>
                  </a:cubicBezTo>
                  <a:cubicBezTo>
                    <a:pt x="0" y="0"/>
                    <a:pt x="0" y="15"/>
                    <a:pt x="9" y="1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pic>
          <p:nvPicPr>
            <p:cNvPr id="148" name="Graphic 147">
              <a:extLst>
                <a:ext uri="{FF2B5EF4-FFF2-40B4-BE49-F238E27FC236}">
                  <a16:creationId xmlns:a16="http://schemas.microsoft.com/office/drawing/2014/main" id="{8BCC8DE9-93FA-42BD-8693-AF33AC4990E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75759" y="5373370"/>
              <a:ext cx="9897546" cy="1484630"/>
            </a:xfrm>
            <a:prstGeom prst="rect">
              <a:avLst/>
            </a:prstGeom>
          </p:spPr>
        </p:pic>
        <p:sp>
          <p:nvSpPr>
            <p:cNvPr id="149" name="Rectangle 148">
              <a:extLst>
                <a:ext uri="{FF2B5EF4-FFF2-40B4-BE49-F238E27FC236}">
                  <a16:creationId xmlns:a16="http://schemas.microsoft.com/office/drawing/2014/main" id="{66B156A5-565B-4AEE-88F4-A7AB09A0BA60}"/>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picture containing text, sign, dark&#10;&#10;Description automatically generated">
            <a:extLst>
              <a:ext uri="{FF2B5EF4-FFF2-40B4-BE49-F238E27FC236}">
                <a16:creationId xmlns:a16="http://schemas.microsoft.com/office/drawing/2014/main" id="{A96CE09C-A943-4FDA-A53F-DAA8FA6FAAE4}"/>
              </a:ext>
            </a:extLst>
          </p:cNvPr>
          <p:cNvPicPr>
            <a:picLocks noChangeAspect="1"/>
          </p:cNvPicPr>
          <p:nvPr/>
        </p:nvPicPr>
        <p:blipFill rotWithShape="1">
          <a:blip r:embed="rId7">
            <a:extLst>
              <a:ext uri="{28A0092B-C50C-407E-A947-70E740481C1C}">
                <a14:useLocalDpi xmlns:a14="http://schemas.microsoft.com/office/drawing/2010/main" val="0"/>
              </a:ext>
            </a:extLst>
          </a:blip>
          <a:srcRect l="-1" t="17105" r="-635" b="31823"/>
          <a:stretch/>
        </p:blipFill>
        <p:spPr>
          <a:xfrm>
            <a:off x="7653691" y="3098582"/>
            <a:ext cx="4088526" cy="2074920"/>
          </a:xfrm>
          <a:prstGeom prst="rect">
            <a:avLst/>
          </a:prstGeom>
        </p:spPr>
      </p:pic>
      <p:sp>
        <p:nvSpPr>
          <p:cNvPr id="96" name="TextBox 95">
            <a:extLst>
              <a:ext uri="{FF2B5EF4-FFF2-40B4-BE49-F238E27FC236}">
                <a16:creationId xmlns:a16="http://schemas.microsoft.com/office/drawing/2014/main" id="{A9ECA3C2-D298-414A-A40D-29D6F30203BA}"/>
              </a:ext>
            </a:extLst>
          </p:cNvPr>
          <p:cNvSpPr txBox="1"/>
          <p:nvPr/>
        </p:nvSpPr>
        <p:spPr>
          <a:xfrm>
            <a:off x="9252043" y="6595151"/>
            <a:ext cx="2458988" cy="184666"/>
          </a:xfrm>
          <a:prstGeom prst="rect">
            <a:avLst/>
          </a:prstGeom>
          <a:noFill/>
        </p:spPr>
        <p:txBody>
          <a:bodyPr wrap="square" lIns="0" tIns="0" rIns="0" bIns="0" rtlCol="0" anchor="t">
            <a:spAutoFit/>
          </a:bodyPr>
          <a:lstStyle/>
          <a:p>
            <a:pPr lvl="0">
              <a:lnSpc>
                <a:spcPct val="150000"/>
              </a:lnSpc>
              <a:spcBef>
                <a:spcPts val="1000"/>
              </a:spcBef>
              <a:buClr>
                <a:srgbClr val="0B2340"/>
              </a:buClr>
              <a:buSzPts val="1800"/>
              <a:defRPr/>
            </a:pPr>
            <a:r>
              <a:rPr lang="en-US" sz="800" kern="0" dirty="0">
                <a:solidFill>
                  <a:schemeClr val="bg1"/>
                </a:solidFill>
                <a:ea typeface="Lato"/>
                <a:cs typeface="Lato" panose="020F0502020204030203" pitchFamily="34" charset="0"/>
                <a:sym typeface="Lato"/>
              </a:rPr>
              <a:t>Credit to : </a:t>
            </a:r>
            <a:r>
              <a:rPr lang="en-US" sz="800" dirty="0">
                <a:solidFill>
                  <a:schemeClr val="bg1"/>
                </a:solidFill>
                <a:hlinkClick r:id="rId8">
                  <a:extLst>
                    <a:ext uri="{A12FA001-AC4F-418D-AE19-62706E023703}">
                      <ahyp:hlinkClr xmlns="" xmlns:ahyp="http://schemas.microsoft.com/office/drawing/2018/hyperlinkcolor" val="tx"/>
                    </a:ext>
                  </a:extLst>
                </a:hlinkClick>
              </a:rPr>
              <a:t>https://www.behance.net/diegocarbonell</a:t>
            </a:r>
            <a:endParaRPr lang="en-US" sz="800" kern="0" dirty="0">
              <a:solidFill>
                <a:schemeClr val="bg1"/>
              </a:solidFill>
              <a:ea typeface="Lato"/>
              <a:cs typeface="Lato" panose="020F0502020204030203" pitchFamily="34" charset="0"/>
              <a:sym typeface="Lato"/>
            </a:endParaRPr>
          </a:p>
        </p:txBody>
      </p:sp>
    </p:spTree>
    <p:extLst>
      <p:ext uri="{BB962C8B-B14F-4D97-AF65-F5344CB8AC3E}">
        <p14:creationId xmlns:p14="http://schemas.microsoft.com/office/powerpoint/2010/main" val="1133177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815587" y="329066"/>
            <a:ext cx="2559049" cy="2559049"/>
          </a:xfrm>
          <a:prstGeom prst="rect">
            <a:avLst/>
          </a:prstGeom>
        </p:spPr>
      </p:pic>
      <p:sp>
        <p:nvSpPr>
          <p:cNvPr id="7" name="Rectangle 6">
            <a:extLst>
              <a:ext uri="{FF2B5EF4-FFF2-40B4-BE49-F238E27FC236}">
                <a16:creationId xmlns:a16="http://schemas.microsoft.com/office/drawing/2014/main" id="{B0881950-F67D-4F7B-AF7B-32DF3675BCFC}"/>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F6D84-A32B-4E66-B4DA-1A253D6AEEAA}"/>
              </a:ext>
            </a:extLst>
          </p:cNvPr>
          <p:cNvSpPr>
            <a:spLocks noGrp="1"/>
          </p:cNvSpPr>
          <p:nvPr>
            <p:ph type="title"/>
          </p:nvPr>
        </p:nvSpPr>
        <p:spPr>
          <a:xfrm>
            <a:off x="334962" y="543408"/>
            <a:ext cx="11522076" cy="997196"/>
          </a:xfrm>
        </p:spPr>
        <p:txBody>
          <a:bodyPr/>
          <a:lstStyle/>
          <a:p>
            <a:r>
              <a:rPr lang="en-US" dirty="0" smtClean="0"/>
              <a:t>VRF System Performance Exceeds </a:t>
            </a:r>
            <a:br>
              <a:rPr lang="en-US" dirty="0" smtClean="0"/>
            </a:br>
            <a:r>
              <a:rPr lang="en-US" dirty="0" smtClean="0"/>
              <a:t>Code Efficiency</a:t>
            </a:r>
            <a:endParaRPr lang="en-US" dirty="0"/>
          </a:p>
        </p:txBody>
      </p:sp>
      <p:sp>
        <p:nvSpPr>
          <p:cNvPr id="4" name="Slide Number Placeholder 3">
            <a:extLst>
              <a:ext uri="{FF2B5EF4-FFF2-40B4-BE49-F238E27FC236}">
                <a16:creationId xmlns:a16="http://schemas.microsoft.com/office/drawing/2014/main" id="{217F2B98-D9A8-434F-BC83-8CD45209A46C}"/>
              </a:ext>
            </a:extLst>
          </p:cNvPr>
          <p:cNvSpPr>
            <a:spLocks noGrp="1"/>
          </p:cNvSpPr>
          <p:nvPr>
            <p:ph type="sldNum" sz="quarter" idx="12"/>
          </p:nvPr>
        </p:nvSpPr>
        <p:spPr/>
        <p:txBody>
          <a:bodyPr/>
          <a:lstStyle/>
          <a:p>
            <a:fld id="{14ED2C52-F4A6-44CA-8A9F-48318319496E}" type="slidenum">
              <a:rPr lang="en-US" smtClean="0"/>
              <a:t>10</a:t>
            </a:fld>
            <a:endParaRPr lang="en-US" dirty="0"/>
          </a:p>
        </p:txBody>
      </p:sp>
      <p:pic>
        <p:nvPicPr>
          <p:cNvPr id="41" name="Content Placeholder 40">
            <a:extLst>
              <a:ext uri="{FF2B5EF4-FFF2-40B4-BE49-F238E27FC236}">
                <a16:creationId xmlns:a16="http://schemas.microsoft.com/office/drawing/2014/main" id="{68E990A7-93D6-4E14-97F9-C1C0AEBC2C41}"/>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39081" y="2107584"/>
            <a:ext cx="11329306" cy="3964504"/>
          </a:xfrm>
          <a:prstGeom prst="rect">
            <a:avLst/>
          </a:prstGeom>
          <a:ln w="76200"/>
        </p:spPr>
        <p:style>
          <a:lnRef idx="2">
            <a:schemeClr val="accent1"/>
          </a:lnRef>
          <a:fillRef idx="1">
            <a:schemeClr val="lt1"/>
          </a:fillRef>
          <a:effectRef idx="0">
            <a:schemeClr val="accent1"/>
          </a:effectRef>
          <a:fontRef idx="minor">
            <a:schemeClr val="dk1"/>
          </a:fontRef>
        </p:style>
      </p:pic>
      <p:sp>
        <p:nvSpPr>
          <p:cNvPr id="3" name="TextBox 2"/>
          <p:cNvSpPr txBox="1"/>
          <p:nvPr/>
        </p:nvSpPr>
        <p:spPr>
          <a:xfrm>
            <a:off x="5208804" y="2472616"/>
            <a:ext cx="2813539" cy="830997"/>
          </a:xfrm>
          <a:prstGeom prst="rect">
            <a:avLst/>
          </a:prstGeom>
          <a:noFill/>
        </p:spPr>
        <p:txBody>
          <a:bodyPr wrap="square" rtlCol="0">
            <a:spAutoFit/>
          </a:bodyPr>
          <a:lstStyle/>
          <a:p>
            <a:pPr algn="ctr"/>
            <a:r>
              <a:rPr lang="en-US" sz="4800" b="1" dirty="0" smtClean="0">
                <a:solidFill>
                  <a:srgbClr val="E98601">
                    <a:alpha val="39000"/>
                  </a:srgbClr>
                </a:solidFill>
              </a:rPr>
              <a:t>DRAFT</a:t>
            </a:r>
            <a:endParaRPr lang="en-US" sz="4800" b="1" dirty="0">
              <a:solidFill>
                <a:srgbClr val="E98601">
                  <a:alpha val="39000"/>
                </a:srgbClr>
              </a:solidFill>
            </a:endParaRPr>
          </a:p>
        </p:txBody>
      </p:sp>
    </p:spTree>
    <p:extLst>
      <p:ext uri="{BB962C8B-B14F-4D97-AF65-F5344CB8AC3E}">
        <p14:creationId xmlns:p14="http://schemas.microsoft.com/office/powerpoint/2010/main" val="1113103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B890478-4A86-42B9-8AED-C2DEE89B0BE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07" y="5029981"/>
            <a:ext cx="12186793" cy="1828019"/>
          </a:xfrm>
          <a:prstGeom prst="rect">
            <a:avLst/>
          </a:prstGeom>
        </p:spPr>
      </p:pic>
      <p:pic>
        <p:nvPicPr>
          <p:cNvPr id="6" name="Graphic 5">
            <a:extLst>
              <a:ext uri="{FF2B5EF4-FFF2-40B4-BE49-F238E27FC236}">
                <a16:creationId xmlns:a16="http://schemas.microsoft.com/office/drawing/2014/main" id="{3F5D626E-CB65-4CB5-A1AF-07E74CDC063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75759" y="5373370"/>
            <a:ext cx="9897546" cy="1484630"/>
          </a:xfrm>
          <a:prstGeom prst="rect">
            <a:avLst/>
          </a:prstGeom>
        </p:spPr>
      </p:pic>
      <p:sp>
        <p:nvSpPr>
          <p:cNvPr id="7" name="Rectangle 6">
            <a:extLst>
              <a:ext uri="{FF2B5EF4-FFF2-40B4-BE49-F238E27FC236}">
                <a16:creationId xmlns:a16="http://schemas.microsoft.com/office/drawing/2014/main" id="{B0881950-F67D-4F7B-AF7B-32DF3675BCFC}"/>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F6D84-A32B-4E66-B4DA-1A253D6AEEAA}"/>
              </a:ext>
            </a:extLst>
          </p:cNvPr>
          <p:cNvSpPr>
            <a:spLocks noGrp="1"/>
          </p:cNvSpPr>
          <p:nvPr>
            <p:ph type="title"/>
          </p:nvPr>
        </p:nvSpPr>
        <p:spPr/>
        <p:txBody>
          <a:bodyPr/>
          <a:lstStyle/>
          <a:p>
            <a:r>
              <a:rPr lang="en-US" dirty="0"/>
              <a:t>Future Market Modeling Implications</a:t>
            </a:r>
          </a:p>
        </p:txBody>
      </p:sp>
      <p:sp>
        <p:nvSpPr>
          <p:cNvPr id="4" name="Slide Number Placeholder 3">
            <a:extLst>
              <a:ext uri="{FF2B5EF4-FFF2-40B4-BE49-F238E27FC236}">
                <a16:creationId xmlns:a16="http://schemas.microsoft.com/office/drawing/2014/main" id="{217F2B98-D9A8-434F-BC83-8CD45209A46C}"/>
              </a:ext>
            </a:extLst>
          </p:cNvPr>
          <p:cNvSpPr>
            <a:spLocks noGrp="1"/>
          </p:cNvSpPr>
          <p:nvPr>
            <p:ph type="sldNum" sz="quarter" idx="12"/>
          </p:nvPr>
        </p:nvSpPr>
        <p:spPr/>
        <p:txBody>
          <a:bodyPr/>
          <a:lstStyle/>
          <a:p>
            <a:fld id="{14ED2C52-F4A6-44CA-8A9F-48318319496E}" type="slidenum">
              <a:rPr lang="en-US" smtClean="0"/>
              <a:t>11</a:t>
            </a:fld>
            <a:endParaRPr lang="en-US" dirty="0"/>
          </a:p>
        </p:txBody>
      </p:sp>
      <p:sp>
        <p:nvSpPr>
          <p:cNvPr id="12" name="Rectangle: Top Corners Rounded 11">
            <a:extLst>
              <a:ext uri="{FF2B5EF4-FFF2-40B4-BE49-F238E27FC236}">
                <a16:creationId xmlns:a16="http://schemas.microsoft.com/office/drawing/2014/main" id="{243C3803-D98B-402F-AC6F-67776C9B96CA}"/>
              </a:ext>
            </a:extLst>
          </p:cNvPr>
          <p:cNvSpPr/>
          <p:nvPr/>
        </p:nvSpPr>
        <p:spPr>
          <a:xfrm rot="16200000">
            <a:off x="6800499" y="775002"/>
            <a:ext cx="4854482" cy="5928518"/>
          </a:xfrm>
          <a:prstGeom prst="round2SameRect">
            <a:avLst>
              <a:gd name="adj1" fmla="val 4062"/>
              <a:gd name="adj2" fmla="val 0"/>
            </a:avLst>
          </a:prstGeom>
          <a:solidFill>
            <a:srgbClr val="56516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TextBox 14">
            <a:extLst>
              <a:ext uri="{FF2B5EF4-FFF2-40B4-BE49-F238E27FC236}">
                <a16:creationId xmlns:a16="http://schemas.microsoft.com/office/drawing/2014/main" id="{D6FEE115-7B98-4F0A-AA13-5D94BEE57DA1}"/>
              </a:ext>
            </a:extLst>
          </p:cNvPr>
          <p:cNvSpPr txBox="1"/>
          <p:nvPr/>
        </p:nvSpPr>
        <p:spPr>
          <a:xfrm>
            <a:off x="7187403" y="3403456"/>
            <a:ext cx="4338637" cy="2462213"/>
          </a:xfrm>
          <a:prstGeom prst="rect">
            <a:avLst/>
          </a:prstGeom>
          <a:noFill/>
          <a:ln w="6350">
            <a:noFill/>
            <a:prstDash val="dash"/>
          </a:ln>
        </p:spPr>
        <p:txBody>
          <a:bodyPr wrap="square" lIns="0" tIns="0" rIns="0" bIns="0" rtlCol="0">
            <a:spAutoFit/>
          </a:bodyPr>
          <a:lstStyle/>
          <a:p>
            <a:r>
              <a:rPr lang="en-US" sz="2000" b="1" dirty="0">
                <a:solidFill>
                  <a:schemeClr val="bg1"/>
                </a:solidFill>
              </a:rPr>
              <a:t>Office: </a:t>
            </a:r>
            <a:r>
              <a:rPr lang="en-US" sz="2000" dirty="0">
                <a:solidFill>
                  <a:schemeClr val="bg1"/>
                </a:solidFill>
              </a:rPr>
              <a:t>VRF with </a:t>
            </a:r>
            <a:r>
              <a:rPr lang="en-US" sz="2000" dirty="0" smtClean="0">
                <a:solidFill>
                  <a:schemeClr val="bg1"/>
                </a:solidFill>
              </a:rPr>
              <a:t>HRV/ERV</a:t>
            </a:r>
          </a:p>
          <a:p>
            <a:endParaRPr lang="en-US" sz="2000" dirty="0">
              <a:solidFill>
                <a:schemeClr val="bg1"/>
              </a:solidFill>
            </a:endParaRPr>
          </a:p>
          <a:p>
            <a:r>
              <a:rPr lang="en-US" sz="2000" b="1" dirty="0">
                <a:solidFill>
                  <a:schemeClr val="bg1"/>
                </a:solidFill>
              </a:rPr>
              <a:t>Multi-Family Residential: </a:t>
            </a:r>
            <a:r>
              <a:rPr lang="en-US" sz="2000" dirty="0">
                <a:solidFill>
                  <a:schemeClr val="bg1"/>
                </a:solidFill>
              </a:rPr>
              <a:t>VRF, DHP with HRV/ERV</a:t>
            </a:r>
          </a:p>
          <a:p>
            <a:endParaRPr lang="en-US" sz="2000" b="1" dirty="0" smtClean="0">
              <a:solidFill>
                <a:schemeClr val="bg1"/>
              </a:solidFill>
            </a:endParaRPr>
          </a:p>
          <a:p>
            <a:r>
              <a:rPr lang="en-US" sz="2000" b="1" dirty="0" smtClean="0">
                <a:solidFill>
                  <a:schemeClr val="bg1"/>
                </a:solidFill>
              </a:rPr>
              <a:t>Residential </a:t>
            </a:r>
            <a:r>
              <a:rPr lang="en-US" sz="2000" b="1" dirty="0">
                <a:solidFill>
                  <a:schemeClr val="bg1"/>
                </a:solidFill>
              </a:rPr>
              <a:t>Care: </a:t>
            </a:r>
            <a:r>
              <a:rPr lang="en-US" sz="2000" dirty="0">
                <a:solidFill>
                  <a:schemeClr val="bg1"/>
                </a:solidFill>
              </a:rPr>
              <a:t>VRF with HRV/ERV</a:t>
            </a:r>
          </a:p>
          <a:p>
            <a:endParaRPr lang="en-US" sz="2000" b="1" dirty="0" smtClean="0">
              <a:solidFill>
                <a:schemeClr val="bg1"/>
              </a:solidFill>
            </a:endParaRPr>
          </a:p>
          <a:p>
            <a:r>
              <a:rPr lang="en-US" sz="2000" b="1" dirty="0" smtClean="0">
                <a:solidFill>
                  <a:schemeClr val="bg1"/>
                </a:solidFill>
              </a:rPr>
              <a:t>Lodging</a:t>
            </a:r>
            <a:r>
              <a:rPr lang="en-US" sz="2000" b="1" dirty="0">
                <a:solidFill>
                  <a:schemeClr val="bg1"/>
                </a:solidFill>
              </a:rPr>
              <a:t>: </a:t>
            </a:r>
            <a:r>
              <a:rPr lang="en-US" sz="2000" dirty="0">
                <a:solidFill>
                  <a:schemeClr val="bg1"/>
                </a:solidFill>
              </a:rPr>
              <a:t>VRF with HRV/ERV</a:t>
            </a:r>
          </a:p>
        </p:txBody>
      </p:sp>
      <p:grpSp>
        <p:nvGrpSpPr>
          <p:cNvPr id="26" name="Group 25">
            <a:extLst>
              <a:ext uri="{FF2B5EF4-FFF2-40B4-BE49-F238E27FC236}">
                <a16:creationId xmlns:a16="http://schemas.microsoft.com/office/drawing/2014/main" id="{CC315525-6145-4950-AA98-8AE0D871BA30}"/>
              </a:ext>
            </a:extLst>
          </p:cNvPr>
          <p:cNvGrpSpPr/>
          <p:nvPr/>
        </p:nvGrpSpPr>
        <p:grpSpPr>
          <a:xfrm>
            <a:off x="6598163" y="4071042"/>
            <a:ext cx="431292" cy="450888"/>
            <a:chOff x="5081994" y="3215889"/>
            <a:chExt cx="980260" cy="980260"/>
          </a:xfrm>
        </p:grpSpPr>
        <p:sp>
          <p:nvSpPr>
            <p:cNvPr id="23" name="Oval 22">
              <a:extLst>
                <a:ext uri="{FF2B5EF4-FFF2-40B4-BE49-F238E27FC236}">
                  <a16:creationId xmlns:a16="http://schemas.microsoft.com/office/drawing/2014/main" id="{AFB02548-C415-4AF5-B7D8-52D3379F65D4}"/>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24" name="Oval 23">
              <a:extLst>
                <a:ext uri="{FF2B5EF4-FFF2-40B4-BE49-F238E27FC236}">
                  <a16:creationId xmlns:a16="http://schemas.microsoft.com/office/drawing/2014/main" id="{45C22E4A-29F4-4908-99D2-C0E36F22AF49}"/>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Chevron 24">
              <a:extLst>
                <a:ext uri="{FF2B5EF4-FFF2-40B4-BE49-F238E27FC236}">
                  <a16:creationId xmlns:a16="http://schemas.microsoft.com/office/drawing/2014/main" id="{4B3A098C-D860-4DE5-8247-ED5372EBB669}"/>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a:extLst>
              <a:ext uri="{FF2B5EF4-FFF2-40B4-BE49-F238E27FC236}">
                <a16:creationId xmlns:a16="http://schemas.microsoft.com/office/drawing/2014/main" id="{428E5357-D8F0-4A07-B0A3-9240FB8A538D}"/>
              </a:ext>
            </a:extLst>
          </p:cNvPr>
          <p:cNvGrpSpPr/>
          <p:nvPr/>
        </p:nvGrpSpPr>
        <p:grpSpPr>
          <a:xfrm>
            <a:off x="6598163" y="3360442"/>
            <a:ext cx="431292" cy="450888"/>
            <a:chOff x="5081994" y="3215889"/>
            <a:chExt cx="980260" cy="980260"/>
          </a:xfrm>
        </p:grpSpPr>
        <p:sp>
          <p:nvSpPr>
            <p:cNvPr id="28" name="Oval 27">
              <a:extLst>
                <a:ext uri="{FF2B5EF4-FFF2-40B4-BE49-F238E27FC236}">
                  <a16:creationId xmlns:a16="http://schemas.microsoft.com/office/drawing/2014/main" id="{17B33E08-446A-426A-968C-359949684315}"/>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29" name="Oval 28">
              <a:extLst>
                <a:ext uri="{FF2B5EF4-FFF2-40B4-BE49-F238E27FC236}">
                  <a16:creationId xmlns:a16="http://schemas.microsoft.com/office/drawing/2014/main" id="{B996A27E-4FCB-415B-AF7E-0C4ED164BC60}"/>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Chevron 29">
              <a:extLst>
                <a:ext uri="{FF2B5EF4-FFF2-40B4-BE49-F238E27FC236}">
                  <a16:creationId xmlns:a16="http://schemas.microsoft.com/office/drawing/2014/main" id="{00A88A8A-1990-427D-94C9-38453D1D0E4B}"/>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a:extLst>
              <a:ext uri="{FF2B5EF4-FFF2-40B4-BE49-F238E27FC236}">
                <a16:creationId xmlns:a16="http://schemas.microsoft.com/office/drawing/2014/main" id="{A3E6AB59-4E3E-4379-B93E-48BA2206E035}"/>
              </a:ext>
            </a:extLst>
          </p:cNvPr>
          <p:cNvGrpSpPr/>
          <p:nvPr/>
        </p:nvGrpSpPr>
        <p:grpSpPr>
          <a:xfrm>
            <a:off x="6598163" y="4867093"/>
            <a:ext cx="431292" cy="450888"/>
            <a:chOff x="5081994" y="3215889"/>
            <a:chExt cx="980260" cy="980260"/>
          </a:xfrm>
        </p:grpSpPr>
        <p:sp>
          <p:nvSpPr>
            <p:cNvPr id="32" name="Oval 31">
              <a:extLst>
                <a:ext uri="{FF2B5EF4-FFF2-40B4-BE49-F238E27FC236}">
                  <a16:creationId xmlns:a16="http://schemas.microsoft.com/office/drawing/2014/main" id="{E8EB10E3-8537-4B70-9746-8B068E6D77A2}"/>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33" name="Oval 32">
              <a:extLst>
                <a:ext uri="{FF2B5EF4-FFF2-40B4-BE49-F238E27FC236}">
                  <a16:creationId xmlns:a16="http://schemas.microsoft.com/office/drawing/2014/main" id="{EE30A804-EDC4-48BD-A875-CC3EB2F3902F}"/>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Chevron 33">
              <a:extLst>
                <a:ext uri="{FF2B5EF4-FFF2-40B4-BE49-F238E27FC236}">
                  <a16:creationId xmlns:a16="http://schemas.microsoft.com/office/drawing/2014/main" id="{9F88CE9C-2990-41EE-968E-499973C0A7F2}"/>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9" name="Picture 38" descr="Diagram&#10;&#10;Description automatically generated">
            <a:extLst>
              <a:ext uri="{FF2B5EF4-FFF2-40B4-BE49-F238E27FC236}">
                <a16:creationId xmlns:a16="http://schemas.microsoft.com/office/drawing/2014/main" id="{4961A299-5890-457E-9D49-2A1731895757}"/>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25519" y="1250596"/>
            <a:ext cx="5382554" cy="5236438"/>
          </a:xfrm>
          <a:prstGeom prst="rect">
            <a:avLst/>
          </a:prstGeom>
          <a:ln w="57150">
            <a:solidFill>
              <a:srgbClr val="F28D01"/>
            </a:solidFill>
          </a:ln>
        </p:spPr>
      </p:pic>
      <p:sp>
        <p:nvSpPr>
          <p:cNvPr id="40" name="Content Placeholder 7">
            <a:extLst>
              <a:ext uri="{FF2B5EF4-FFF2-40B4-BE49-F238E27FC236}">
                <a16:creationId xmlns:a16="http://schemas.microsoft.com/office/drawing/2014/main" id="{52019498-2C1D-4237-86FD-C7D040E25384}"/>
              </a:ext>
            </a:extLst>
          </p:cNvPr>
          <p:cNvSpPr>
            <a:spLocks noGrp="1"/>
          </p:cNvSpPr>
          <p:nvPr>
            <p:ph idx="4294967295"/>
          </p:nvPr>
        </p:nvSpPr>
        <p:spPr>
          <a:xfrm>
            <a:off x="6263480" y="1423844"/>
            <a:ext cx="5903448" cy="2330747"/>
          </a:xfrm>
        </p:spPr>
        <p:txBody>
          <a:bodyPr>
            <a:normAutofit/>
          </a:bodyPr>
          <a:lstStyle/>
          <a:p>
            <a:pPr marL="0" indent="0">
              <a:buNone/>
            </a:pPr>
            <a:r>
              <a:rPr lang="en-US" sz="2400" b="1" dirty="0">
                <a:solidFill>
                  <a:schemeClr val="accent1"/>
                </a:solidFill>
              </a:rPr>
              <a:t>Future modeling and data collection potential areas of </a:t>
            </a:r>
            <a:r>
              <a:rPr lang="en-US" sz="2400" b="1" dirty="0" smtClean="0">
                <a:solidFill>
                  <a:schemeClr val="accent1"/>
                </a:solidFill>
              </a:rPr>
              <a:t>focus:</a:t>
            </a:r>
            <a:endParaRPr lang="en-US" sz="2400" b="1" dirty="0">
              <a:solidFill>
                <a:schemeClr val="accent1"/>
              </a:solidFill>
            </a:endParaRPr>
          </a:p>
          <a:p>
            <a:pPr marL="461963" lvl="1"/>
            <a:r>
              <a:rPr lang="en-US" sz="2000" b="1" dirty="0">
                <a:solidFill>
                  <a:schemeClr val="accent1"/>
                </a:solidFill>
              </a:rPr>
              <a:t>Segments with good sampling precisions </a:t>
            </a:r>
          </a:p>
          <a:p>
            <a:pPr marL="461963" lvl="1"/>
            <a:r>
              <a:rPr lang="en-US" sz="2000" b="1" dirty="0">
                <a:solidFill>
                  <a:schemeClr val="accent1"/>
                </a:solidFill>
              </a:rPr>
              <a:t>Where we expect to find technologies of interest</a:t>
            </a:r>
          </a:p>
          <a:p>
            <a:pPr marL="0" indent="0">
              <a:buNone/>
            </a:pPr>
            <a:endParaRPr lang="en-US" sz="2000" b="1" dirty="0">
              <a:solidFill>
                <a:schemeClr val="accent2"/>
              </a:solidFill>
            </a:endParaRPr>
          </a:p>
        </p:txBody>
      </p:sp>
      <p:grpSp>
        <p:nvGrpSpPr>
          <p:cNvPr id="41" name="Group 40">
            <a:extLst>
              <a:ext uri="{FF2B5EF4-FFF2-40B4-BE49-F238E27FC236}">
                <a16:creationId xmlns:a16="http://schemas.microsoft.com/office/drawing/2014/main" id="{A3E6AB59-4E3E-4379-B93E-48BA2206E035}"/>
              </a:ext>
            </a:extLst>
          </p:cNvPr>
          <p:cNvGrpSpPr/>
          <p:nvPr/>
        </p:nvGrpSpPr>
        <p:grpSpPr>
          <a:xfrm>
            <a:off x="6598162" y="5492718"/>
            <a:ext cx="431292" cy="450888"/>
            <a:chOff x="5081994" y="3215889"/>
            <a:chExt cx="980260" cy="980260"/>
          </a:xfrm>
        </p:grpSpPr>
        <p:sp>
          <p:nvSpPr>
            <p:cNvPr id="42" name="Oval 41">
              <a:extLst>
                <a:ext uri="{FF2B5EF4-FFF2-40B4-BE49-F238E27FC236}">
                  <a16:creationId xmlns:a16="http://schemas.microsoft.com/office/drawing/2014/main" id="{E8EB10E3-8537-4B70-9746-8B068E6D77A2}"/>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43" name="Oval 42">
              <a:extLst>
                <a:ext uri="{FF2B5EF4-FFF2-40B4-BE49-F238E27FC236}">
                  <a16:creationId xmlns:a16="http://schemas.microsoft.com/office/drawing/2014/main" id="{EE30A804-EDC4-48BD-A875-CC3EB2F3902F}"/>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Chevron 33">
              <a:extLst>
                <a:ext uri="{FF2B5EF4-FFF2-40B4-BE49-F238E27FC236}">
                  <a16:creationId xmlns:a16="http://schemas.microsoft.com/office/drawing/2014/main" id="{9F88CE9C-2990-41EE-968E-499973C0A7F2}"/>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5" name="Picture 44">
            <a:extLst>
              <a:ext uri="{FF2B5EF4-FFF2-40B4-BE49-F238E27FC236}">
                <a16:creationId xmlns:a16="http://schemas.microsoft.com/office/drawing/2014/main" id="{F6A2D119-1739-460E-B082-DC36A232EF41}"/>
              </a:ext>
            </a:extLst>
          </p:cNvPr>
          <p:cNvPicPr>
            <a:picLocks noChangeAspect="1"/>
          </p:cNvPicPr>
          <p:nvPr/>
        </p:nvPicPr>
        <p:blipFill>
          <a:blip r:embed="rId8"/>
          <a:stretch>
            <a:fillRect/>
          </a:stretch>
        </p:blipFill>
        <p:spPr>
          <a:xfrm>
            <a:off x="10847701" y="-39384"/>
            <a:ext cx="1053869" cy="1417835"/>
          </a:xfrm>
          <a:prstGeom prst="rect">
            <a:avLst/>
          </a:prstGeom>
        </p:spPr>
      </p:pic>
      <p:sp>
        <p:nvSpPr>
          <p:cNvPr id="35" name="Rectangle 34">
            <a:extLst>
              <a:ext uri="{FF2B5EF4-FFF2-40B4-BE49-F238E27FC236}">
                <a16:creationId xmlns:a16="http://schemas.microsoft.com/office/drawing/2014/main" id="{AA7D0759-3D8F-4812-826C-B274D08515DF}"/>
              </a:ext>
            </a:extLst>
          </p:cNvPr>
          <p:cNvSpPr/>
          <p:nvPr/>
        </p:nvSpPr>
        <p:spPr>
          <a:xfrm>
            <a:off x="6035776" y="6359082"/>
            <a:ext cx="6383927" cy="207749"/>
          </a:xfrm>
          <a:prstGeom prst="rect">
            <a:avLst/>
          </a:prstGeom>
          <a:noFill/>
        </p:spPr>
        <p:txBody>
          <a:bodyPr wrap="square" lIns="0" tIns="0" rIns="0" bIns="0" rtlCol="0">
            <a:spAutoFit/>
          </a:bodyPr>
          <a:lstStyle/>
          <a:p>
            <a:pPr>
              <a:lnSpc>
                <a:spcPct val="90000"/>
              </a:lnSpc>
            </a:pPr>
            <a:r>
              <a:rPr lang="en-US" sz="1500" b="1" i="1" dirty="0" smtClean="0">
                <a:solidFill>
                  <a:srgbClr val="FEC643"/>
                </a:solidFill>
                <a:latin typeface="Segoe UI" panose="020B0502040204020203" pitchFamily="34" charset="0"/>
                <a:cs typeface="Segoe UI" panose="020B0502040204020203" pitchFamily="34" charset="0"/>
              </a:rPr>
              <a:t>“Your </a:t>
            </a:r>
            <a:r>
              <a:rPr lang="en-US" sz="1500" b="1" i="1" dirty="0">
                <a:solidFill>
                  <a:srgbClr val="FEC643"/>
                </a:solidFill>
                <a:latin typeface="Segoe UI" panose="020B0502040204020203" pitchFamily="34" charset="0"/>
                <a:cs typeface="Segoe UI" panose="020B0502040204020203" pitchFamily="34" charset="0"/>
              </a:rPr>
              <a:t>eyes can deceive you, don’t trust them.” </a:t>
            </a:r>
            <a:r>
              <a:rPr lang="en-US" sz="1500" b="1" i="1" dirty="0" smtClean="0">
                <a:solidFill>
                  <a:srgbClr val="FEC643"/>
                </a:solidFill>
                <a:latin typeface="Segoe UI" panose="020B0502040204020203" pitchFamily="34" charset="0"/>
                <a:cs typeface="Segoe UI" panose="020B0502040204020203" pitchFamily="34" charset="0"/>
              </a:rPr>
              <a:t> </a:t>
            </a:r>
            <a:r>
              <a:rPr lang="en-US" sz="1500" b="1" dirty="0">
                <a:solidFill>
                  <a:srgbClr val="FEC643"/>
                </a:solidFill>
                <a:latin typeface="Segoe UI" panose="020B0502040204020203" pitchFamily="34" charset="0"/>
                <a:cs typeface="Segoe UI" panose="020B0502040204020203" pitchFamily="34" charset="0"/>
              </a:rPr>
              <a:t>- Obi-Wan Kenobi</a:t>
            </a:r>
            <a:endParaRPr lang="en-US" sz="1500" dirty="0">
              <a:solidFill>
                <a:srgbClr val="FEC64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7763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19">
            <a:extLst>
              <a:ext uri="{FF2B5EF4-FFF2-40B4-BE49-F238E27FC236}">
                <a16:creationId xmlns:a16="http://schemas.microsoft.com/office/drawing/2014/main" id="{E732953F-EC34-4D5C-BE5B-32BFF4EB1875}"/>
              </a:ext>
            </a:extLst>
          </p:cNvPr>
          <p:cNvSpPr/>
          <p:nvPr/>
        </p:nvSpPr>
        <p:spPr>
          <a:xfrm rot="16200000">
            <a:off x="6914657" y="69279"/>
            <a:ext cx="3591916" cy="6962774"/>
          </a:xfrm>
          <a:prstGeom prst="round2SameRect">
            <a:avLst>
              <a:gd name="adj1" fmla="val 4999"/>
              <a:gd name="adj2" fmla="val 0"/>
            </a:avLst>
          </a:prstGeom>
          <a:solidFill>
            <a:srgbClr val="8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D4C9A7F-1F9E-4FB1-A7D3-040E7C599E6D}"/>
              </a:ext>
            </a:extLst>
          </p:cNvPr>
          <p:cNvSpPr/>
          <p:nvPr/>
        </p:nvSpPr>
        <p:spPr>
          <a:xfrm>
            <a:off x="165223" y="1569149"/>
            <a:ext cx="3777476" cy="3777475"/>
          </a:xfrm>
          <a:prstGeom prst="ellipse">
            <a:avLst/>
          </a:prstGeom>
          <a:solidFill>
            <a:srgbClr val="FEC64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9A9FED-C11B-4768-81EA-512B363734D8}"/>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5BC11AC-BBBE-4E67-A372-845AA275E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23" y="1217305"/>
            <a:ext cx="4523113" cy="4606284"/>
          </a:xfrm>
          <a:prstGeom prst="rect">
            <a:avLst/>
          </a:prstGeom>
        </p:spPr>
      </p:pic>
      <p:sp>
        <p:nvSpPr>
          <p:cNvPr id="21" name="Rectangle: Rounded Corners 19">
            <a:extLst>
              <a:ext uri="{FF2B5EF4-FFF2-40B4-BE49-F238E27FC236}">
                <a16:creationId xmlns:a16="http://schemas.microsoft.com/office/drawing/2014/main" id="{7CFAC37F-419D-4093-BFD2-C7B5C28DDAC6}"/>
              </a:ext>
            </a:extLst>
          </p:cNvPr>
          <p:cNvSpPr/>
          <p:nvPr/>
        </p:nvSpPr>
        <p:spPr>
          <a:xfrm rot="16200000">
            <a:off x="6914657" y="-84050"/>
            <a:ext cx="3591916" cy="6962774"/>
          </a:xfrm>
          <a:prstGeom prst="round2SameRect">
            <a:avLst>
              <a:gd name="adj1" fmla="val 4999"/>
              <a:gd name="adj2" fmla="val 0"/>
            </a:avLst>
          </a:prstGeom>
          <a:solidFill>
            <a:srgbClr val="54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5020728-C6ED-4468-954E-ABE5EA90685E}"/>
              </a:ext>
            </a:extLst>
          </p:cNvPr>
          <p:cNvSpPr txBox="1"/>
          <p:nvPr/>
        </p:nvSpPr>
        <p:spPr>
          <a:xfrm>
            <a:off x="5781675" y="2173928"/>
            <a:ext cx="6076950" cy="1107996"/>
          </a:xfrm>
          <a:prstGeom prst="rect">
            <a:avLst/>
          </a:prstGeom>
          <a:noFill/>
        </p:spPr>
        <p:txBody>
          <a:bodyPr wrap="square" lIns="0" tIns="0" rIns="0" bIns="0" rtlCol="0">
            <a:spAutoFit/>
          </a:bodyPr>
          <a:lstStyle/>
          <a:p>
            <a:r>
              <a:rPr lang="en-US" sz="3600" b="1" dirty="0">
                <a:solidFill>
                  <a:srgbClr val="FEC643"/>
                </a:solidFill>
                <a:latin typeface="+mj-lt"/>
              </a:rPr>
              <a:t>Key </a:t>
            </a:r>
            <a:r>
              <a:rPr lang="en-US" sz="3600" b="1" dirty="0" smtClean="0">
                <a:solidFill>
                  <a:srgbClr val="FEC643"/>
                </a:solidFill>
                <a:latin typeface="+mj-lt"/>
              </a:rPr>
              <a:t>Findings </a:t>
            </a:r>
            <a:r>
              <a:rPr lang="en-US" sz="3600" b="1" dirty="0">
                <a:solidFill>
                  <a:srgbClr val="FEC643"/>
                </a:solidFill>
                <a:latin typeface="+mj-lt"/>
              </a:rPr>
              <a:t>from our </a:t>
            </a:r>
            <a:r>
              <a:rPr lang="en-US" sz="3600" b="1" dirty="0" smtClean="0">
                <a:solidFill>
                  <a:srgbClr val="FEC643"/>
                </a:solidFill>
                <a:latin typeface="+mj-lt"/>
              </a:rPr>
              <a:t>Draft </a:t>
            </a:r>
            <a:r>
              <a:rPr lang="en-US" sz="3600" b="1" dirty="0">
                <a:solidFill>
                  <a:srgbClr val="FEC643"/>
                </a:solidFill>
                <a:latin typeface="+mj-lt"/>
              </a:rPr>
              <a:t>Market Models</a:t>
            </a:r>
          </a:p>
        </p:txBody>
      </p:sp>
      <p:sp>
        <p:nvSpPr>
          <p:cNvPr id="26" name="TextBox 25">
            <a:extLst>
              <a:ext uri="{FF2B5EF4-FFF2-40B4-BE49-F238E27FC236}">
                <a16:creationId xmlns:a16="http://schemas.microsoft.com/office/drawing/2014/main" id="{9BCF3C06-19C9-431D-8985-49B0200F8303}"/>
              </a:ext>
            </a:extLst>
          </p:cNvPr>
          <p:cNvSpPr txBox="1"/>
          <p:nvPr/>
        </p:nvSpPr>
        <p:spPr>
          <a:xfrm>
            <a:off x="5410200" y="3775307"/>
            <a:ext cx="6076950" cy="369332"/>
          </a:xfrm>
          <a:prstGeom prst="rect">
            <a:avLst/>
          </a:prstGeom>
          <a:noFill/>
        </p:spPr>
        <p:txBody>
          <a:bodyPr wrap="square" lIns="0" tIns="0" rIns="0" bIns="0" rtlCol="0">
            <a:spAutoFit/>
          </a:bodyPr>
          <a:lstStyle/>
          <a:p>
            <a:pPr marL="914400" lvl="1" indent="-457200">
              <a:buClr>
                <a:srgbClr val="FEC643"/>
              </a:buClr>
              <a:buSzPts val="1800"/>
              <a:buFont typeface="Wingdings" panose="05000000000000000000" pitchFamily="2" charset="2"/>
              <a:buChar char="Ø"/>
              <a:defRPr/>
            </a:pPr>
            <a:r>
              <a:rPr lang="en-US" sz="2400" kern="0" dirty="0">
                <a:solidFill>
                  <a:schemeClr val="bg1"/>
                </a:solidFill>
                <a:ea typeface="Lato"/>
                <a:cs typeface="Lato" panose="020F0502020204030203" pitchFamily="34" charset="0"/>
                <a:sym typeface="Lato"/>
              </a:rPr>
              <a:t>Residential </a:t>
            </a:r>
            <a:r>
              <a:rPr lang="en-US" sz="2400" kern="0" dirty="0" smtClean="0">
                <a:solidFill>
                  <a:schemeClr val="bg1"/>
                </a:solidFill>
                <a:ea typeface="Lato"/>
                <a:cs typeface="Lato" panose="020F0502020204030203" pitchFamily="34" charset="0"/>
                <a:sym typeface="Lato"/>
              </a:rPr>
              <a:t>HVAC</a:t>
            </a:r>
            <a:endParaRPr lang="en-US" sz="2400" kern="0" dirty="0">
              <a:solidFill>
                <a:schemeClr val="bg1"/>
              </a:solidFill>
              <a:ea typeface="Lato"/>
              <a:cs typeface="Lato" panose="020F0502020204030203" pitchFamily="34" charset="0"/>
              <a:sym typeface="Lato"/>
            </a:endParaRPr>
          </a:p>
        </p:txBody>
      </p:sp>
      <p:cxnSp>
        <p:nvCxnSpPr>
          <p:cNvPr id="27" name="Straight Connector 26">
            <a:extLst>
              <a:ext uri="{FF2B5EF4-FFF2-40B4-BE49-F238E27FC236}">
                <a16:creationId xmlns:a16="http://schemas.microsoft.com/office/drawing/2014/main" id="{AD5F36B2-321C-4D00-9918-66E04DD302E0}"/>
              </a:ext>
            </a:extLst>
          </p:cNvPr>
          <p:cNvCxnSpPr>
            <a:cxnSpLocks/>
          </p:cNvCxnSpPr>
          <p:nvPr/>
        </p:nvCxnSpPr>
        <p:spPr>
          <a:xfrm>
            <a:off x="5912644" y="3520447"/>
            <a:ext cx="553251" cy="0"/>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77CE3A4-C37B-4F9C-B098-0F844F5056EC}"/>
              </a:ext>
            </a:extLst>
          </p:cNvPr>
          <p:cNvSpPr txBox="1"/>
          <p:nvPr/>
        </p:nvSpPr>
        <p:spPr>
          <a:xfrm>
            <a:off x="5579834" y="6566370"/>
            <a:ext cx="6280612" cy="161776"/>
          </a:xfrm>
          <a:prstGeom prst="rect">
            <a:avLst/>
          </a:prstGeom>
          <a:noFill/>
        </p:spPr>
        <p:txBody>
          <a:bodyPr wrap="square" lIns="0" tIns="0" rIns="0" bIns="0" rtlCol="0" anchor="t">
            <a:spAutoFit/>
          </a:bodyPr>
          <a:lstStyle/>
          <a:p>
            <a:pPr lvl="0" algn="r">
              <a:lnSpc>
                <a:spcPct val="150000"/>
              </a:lnSpc>
              <a:spcBef>
                <a:spcPts val="1000"/>
              </a:spcBef>
              <a:buClr>
                <a:srgbClr val="0B2340"/>
              </a:buClr>
              <a:buSzPts val="1800"/>
              <a:defRPr/>
            </a:pPr>
            <a:r>
              <a:rPr lang="en-US" sz="800" kern="0" dirty="0">
                <a:solidFill>
                  <a:schemeClr val="bg1"/>
                </a:solidFill>
                <a:ea typeface="Lato"/>
                <a:cs typeface="Lato" panose="020F0502020204030203" pitchFamily="34" charset="0"/>
                <a:sym typeface="Lato"/>
              </a:rPr>
              <a:t>Credit to : </a:t>
            </a:r>
            <a:r>
              <a:rPr lang="en-US" sz="800" dirty="0">
                <a:solidFill>
                  <a:schemeClr val="bg1"/>
                </a:solidFill>
                <a:hlinkClick r:id="rId4">
                  <a:extLst>
                    <a:ext uri="{A12FA001-AC4F-418D-AE19-62706E023703}">
                      <ahyp:hlinkClr xmlns="" xmlns:ahyp="http://schemas.microsoft.com/office/drawing/2018/hyperlinkcolor" val="tx"/>
                    </a:ext>
                  </a:extLst>
                </a:hlinkClick>
              </a:rPr>
              <a:t>https://www.behance.net/diegocarbonell</a:t>
            </a:r>
            <a:endParaRPr lang="en-US" sz="800" kern="0" dirty="0">
              <a:solidFill>
                <a:schemeClr val="bg1"/>
              </a:solidFill>
              <a:ea typeface="Lato"/>
              <a:cs typeface="Lato" panose="020F0502020204030203" pitchFamily="34" charset="0"/>
              <a:sym typeface="Lato"/>
            </a:endParaRPr>
          </a:p>
        </p:txBody>
      </p:sp>
    </p:spTree>
    <p:extLst>
      <p:ext uri="{BB962C8B-B14F-4D97-AF65-F5344CB8AC3E}">
        <p14:creationId xmlns:p14="http://schemas.microsoft.com/office/powerpoint/2010/main" val="1881454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D9F6505A-A7DA-4BDA-84C9-1EF53FA897D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07" y="5029981"/>
            <a:ext cx="12186793" cy="1828019"/>
          </a:xfrm>
          <a:prstGeom prst="rect">
            <a:avLst/>
          </a:prstGeom>
        </p:spPr>
      </p:pic>
      <p:pic>
        <p:nvPicPr>
          <p:cNvPr id="46" name="Graphic 45">
            <a:extLst>
              <a:ext uri="{FF2B5EF4-FFF2-40B4-BE49-F238E27FC236}">
                <a16:creationId xmlns:a16="http://schemas.microsoft.com/office/drawing/2014/main" id="{893B248A-E54B-4416-9B2B-214ED400DB4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75310" y="5373370"/>
            <a:ext cx="9897546" cy="1484630"/>
          </a:xfrm>
          <a:prstGeom prst="rect">
            <a:avLst/>
          </a:prstGeom>
        </p:spPr>
      </p:pic>
      <p:sp>
        <p:nvSpPr>
          <p:cNvPr id="47" name="Rectangle 46">
            <a:extLst>
              <a:ext uri="{FF2B5EF4-FFF2-40B4-BE49-F238E27FC236}">
                <a16:creationId xmlns:a16="http://schemas.microsoft.com/office/drawing/2014/main" id="{48049AB8-783F-4307-9D2C-ADA99FD069A5}"/>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68504CE-2886-4F14-8663-7730FD23291D}"/>
              </a:ext>
            </a:extLst>
          </p:cNvPr>
          <p:cNvSpPr>
            <a:spLocks noGrp="1"/>
          </p:cNvSpPr>
          <p:nvPr>
            <p:ph type="title"/>
          </p:nvPr>
        </p:nvSpPr>
        <p:spPr/>
        <p:txBody>
          <a:bodyPr/>
          <a:lstStyle/>
          <a:p>
            <a:r>
              <a:rPr lang="en-US" dirty="0" smtClean="0"/>
              <a:t>HVAC Technologies in </a:t>
            </a:r>
            <a:r>
              <a:rPr lang="en-US" dirty="0"/>
              <a:t>H</a:t>
            </a:r>
            <a:r>
              <a:rPr lang="en-US" dirty="0" smtClean="0"/>
              <a:t>omes</a:t>
            </a:r>
            <a:endParaRPr lang="en-US" dirty="0"/>
          </a:p>
        </p:txBody>
      </p:sp>
      <p:sp>
        <p:nvSpPr>
          <p:cNvPr id="10" name="Slide Number Placeholder 9">
            <a:extLst>
              <a:ext uri="{FF2B5EF4-FFF2-40B4-BE49-F238E27FC236}">
                <a16:creationId xmlns:a16="http://schemas.microsoft.com/office/drawing/2014/main" id="{6A8C2D05-C0E2-4FB9-8868-AA99B369ACC5}"/>
              </a:ext>
            </a:extLst>
          </p:cNvPr>
          <p:cNvSpPr>
            <a:spLocks noGrp="1"/>
          </p:cNvSpPr>
          <p:nvPr>
            <p:ph type="sldNum" sz="quarter" idx="12"/>
          </p:nvPr>
        </p:nvSpPr>
        <p:spPr>
          <a:xfrm>
            <a:off x="11074187" y="6436517"/>
            <a:ext cx="482401" cy="421483"/>
          </a:xfrm>
        </p:spPr>
        <p:txBody>
          <a:bodyPr/>
          <a:lstStyle/>
          <a:p>
            <a:fld id="{14ED2C52-F4A6-44CA-8A9F-48318319496E}" type="slidenum">
              <a:rPr lang="en-US" smtClean="0"/>
              <a:t>13</a:t>
            </a:fld>
            <a:endParaRPr lang="en-US"/>
          </a:p>
        </p:txBody>
      </p:sp>
      <p:pic>
        <p:nvPicPr>
          <p:cNvPr id="2" name="Picture 1">
            <a:extLst>
              <a:ext uri="{FF2B5EF4-FFF2-40B4-BE49-F238E27FC236}">
                <a16:creationId xmlns:a16="http://schemas.microsoft.com/office/drawing/2014/main" id="{0E9BA8B2-81B3-4A22-A0B6-31F360CA6620}"/>
              </a:ext>
            </a:extLst>
          </p:cNvPr>
          <p:cNvPicPr>
            <a:picLocks noChangeAspect="1"/>
          </p:cNvPicPr>
          <p:nvPr/>
        </p:nvPicPr>
        <p:blipFill>
          <a:blip r:embed="rId7"/>
          <a:stretch>
            <a:fillRect/>
          </a:stretch>
        </p:blipFill>
        <p:spPr>
          <a:xfrm>
            <a:off x="1711536" y="4495865"/>
            <a:ext cx="2735378" cy="1790058"/>
          </a:xfrm>
          <a:prstGeom prst="rect">
            <a:avLst/>
          </a:prstGeom>
        </p:spPr>
      </p:pic>
      <p:pic>
        <p:nvPicPr>
          <p:cNvPr id="73" name="Picture 72">
            <a:extLst>
              <a:ext uri="{FF2B5EF4-FFF2-40B4-BE49-F238E27FC236}">
                <a16:creationId xmlns:a16="http://schemas.microsoft.com/office/drawing/2014/main" id="{8A9B3E40-6B24-475B-AC9E-5F03E7C2468A}"/>
              </a:ext>
            </a:extLst>
          </p:cNvPr>
          <p:cNvPicPr>
            <a:picLocks noChangeAspect="1"/>
          </p:cNvPicPr>
          <p:nvPr/>
        </p:nvPicPr>
        <p:blipFill>
          <a:blip r:embed="rId7"/>
          <a:stretch>
            <a:fillRect/>
          </a:stretch>
        </p:blipFill>
        <p:spPr>
          <a:xfrm>
            <a:off x="4427862" y="2739676"/>
            <a:ext cx="2735378" cy="1790058"/>
          </a:xfrm>
          <a:prstGeom prst="rect">
            <a:avLst/>
          </a:prstGeom>
        </p:spPr>
      </p:pic>
      <p:pic>
        <p:nvPicPr>
          <p:cNvPr id="74" name="Picture 73">
            <a:extLst>
              <a:ext uri="{FF2B5EF4-FFF2-40B4-BE49-F238E27FC236}">
                <a16:creationId xmlns:a16="http://schemas.microsoft.com/office/drawing/2014/main" id="{DCCC9435-5CE2-4E71-95F7-4EAA4669ED1F}"/>
              </a:ext>
            </a:extLst>
          </p:cNvPr>
          <p:cNvPicPr>
            <a:picLocks noChangeAspect="1"/>
          </p:cNvPicPr>
          <p:nvPr/>
        </p:nvPicPr>
        <p:blipFill>
          <a:blip r:embed="rId7"/>
          <a:stretch>
            <a:fillRect/>
          </a:stretch>
        </p:blipFill>
        <p:spPr>
          <a:xfrm>
            <a:off x="7144188" y="4495865"/>
            <a:ext cx="2735378" cy="1790058"/>
          </a:xfrm>
          <a:prstGeom prst="rect">
            <a:avLst/>
          </a:prstGeom>
        </p:spPr>
      </p:pic>
      <p:sp>
        <p:nvSpPr>
          <p:cNvPr id="79" name="TextBox 78">
            <a:extLst>
              <a:ext uri="{FF2B5EF4-FFF2-40B4-BE49-F238E27FC236}">
                <a16:creationId xmlns:a16="http://schemas.microsoft.com/office/drawing/2014/main" id="{CD0BACC9-ADB3-47C8-AA86-1FD7F76E0469}"/>
              </a:ext>
            </a:extLst>
          </p:cNvPr>
          <p:cNvSpPr txBox="1"/>
          <p:nvPr/>
        </p:nvSpPr>
        <p:spPr>
          <a:xfrm>
            <a:off x="234204" y="2991773"/>
            <a:ext cx="3551240" cy="276999"/>
          </a:xfrm>
          <a:prstGeom prst="rect">
            <a:avLst/>
          </a:prstGeom>
          <a:noFill/>
          <a:ln w="6350">
            <a:noFill/>
            <a:prstDash val="dash"/>
          </a:ln>
        </p:spPr>
        <p:txBody>
          <a:bodyPr wrap="square" lIns="0" tIns="0" rIns="0" bIns="0" rtlCol="0">
            <a:spAutoFit/>
          </a:bodyPr>
          <a:lstStyle/>
          <a:p>
            <a:pPr algn="r"/>
            <a:r>
              <a:rPr lang="en-US" b="1" dirty="0" smtClean="0">
                <a:solidFill>
                  <a:schemeClr val="bg1"/>
                </a:solidFill>
              </a:rPr>
              <a:t>72% of homes now have cooling</a:t>
            </a:r>
            <a:endParaRPr lang="en-US" b="1" dirty="0">
              <a:solidFill>
                <a:schemeClr val="bg1"/>
              </a:solidFill>
            </a:endParaRPr>
          </a:p>
        </p:txBody>
      </p:sp>
      <p:sp>
        <p:nvSpPr>
          <p:cNvPr id="80" name="TextBox 79">
            <a:extLst>
              <a:ext uri="{FF2B5EF4-FFF2-40B4-BE49-F238E27FC236}">
                <a16:creationId xmlns:a16="http://schemas.microsoft.com/office/drawing/2014/main" id="{B6DEFADC-3B53-4869-AC96-65ABA6CCF2D0}"/>
              </a:ext>
            </a:extLst>
          </p:cNvPr>
          <p:cNvSpPr txBox="1"/>
          <p:nvPr/>
        </p:nvSpPr>
        <p:spPr>
          <a:xfrm>
            <a:off x="7805657" y="2974515"/>
            <a:ext cx="4286797" cy="276999"/>
          </a:xfrm>
          <a:prstGeom prst="rect">
            <a:avLst/>
          </a:prstGeom>
          <a:noFill/>
          <a:ln w="6350">
            <a:noFill/>
            <a:prstDash val="dash"/>
          </a:ln>
        </p:spPr>
        <p:txBody>
          <a:bodyPr wrap="square" lIns="0" tIns="0" rIns="0" bIns="0" rtlCol="0">
            <a:spAutoFit/>
          </a:bodyPr>
          <a:lstStyle/>
          <a:p>
            <a:r>
              <a:rPr lang="en-US" b="1" dirty="0" smtClean="0">
                <a:solidFill>
                  <a:schemeClr val="bg1"/>
                </a:solidFill>
              </a:rPr>
              <a:t>Variable speed heat pumps emerging</a:t>
            </a:r>
            <a:endParaRPr lang="en-US" b="1" dirty="0">
              <a:solidFill>
                <a:schemeClr val="bg1"/>
              </a:solidFill>
            </a:endParaRPr>
          </a:p>
        </p:txBody>
      </p:sp>
      <p:sp>
        <p:nvSpPr>
          <p:cNvPr id="81" name="TextBox 80">
            <a:extLst>
              <a:ext uri="{FF2B5EF4-FFF2-40B4-BE49-F238E27FC236}">
                <a16:creationId xmlns:a16="http://schemas.microsoft.com/office/drawing/2014/main" id="{5AD88290-2A19-4615-8F3F-0C99FDE92A94}"/>
              </a:ext>
            </a:extLst>
          </p:cNvPr>
          <p:cNvSpPr txBox="1"/>
          <p:nvPr/>
        </p:nvSpPr>
        <p:spPr>
          <a:xfrm>
            <a:off x="234204" y="3505601"/>
            <a:ext cx="3551240" cy="492443"/>
          </a:xfrm>
          <a:prstGeom prst="rect">
            <a:avLst/>
          </a:prstGeom>
          <a:noFill/>
          <a:ln w="6350">
            <a:noFill/>
            <a:prstDash val="dash"/>
          </a:ln>
        </p:spPr>
        <p:txBody>
          <a:bodyPr wrap="square" lIns="0" tIns="0" rIns="0" bIns="0" rtlCol="0">
            <a:spAutoFit/>
          </a:bodyPr>
          <a:lstStyle/>
          <a:p>
            <a:pPr algn="r"/>
            <a:r>
              <a:rPr lang="en-US" sz="1600" dirty="0">
                <a:solidFill>
                  <a:schemeClr val="bg1"/>
                </a:solidFill>
              </a:rPr>
              <a:t>Central air conditioner sales grew 20% annually in the past 6 years</a:t>
            </a:r>
          </a:p>
        </p:txBody>
      </p:sp>
      <p:sp>
        <p:nvSpPr>
          <p:cNvPr id="82" name="TextBox 81">
            <a:extLst>
              <a:ext uri="{FF2B5EF4-FFF2-40B4-BE49-F238E27FC236}">
                <a16:creationId xmlns:a16="http://schemas.microsoft.com/office/drawing/2014/main" id="{907CD610-C371-4A6E-91E8-4EEE6FC9A1E5}"/>
              </a:ext>
            </a:extLst>
          </p:cNvPr>
          <p:cNvSpPr txBox="1"/>
          <p:nvPr/>
        </p:nvSpPr>
        <p:spPr>
          <a:xfrm>
            <a:off x="7805658" y="3488343"/>
            <a:ext cx="3551240" cy="492443"/>
          </a:xfrm>
          <a:prstGeom prst="rect">
            <a:avLst/>
          </a:prstGeom>
          <a:noFill/>
          <a:ln w="6350">
            <a:noFill/>
            <a:prstDash val="dash"/>
          </a:ln>
        </p:spPr>
        <p:txBody>
          <a:bodyPr wrap="square" lIns="0" tIns="0" rIns="0" bIns="0" rtlCol="0">
            <a:spAutoFit/>
          </a:bodyPr>
          <a:lstStyle/>
          <a:p>
            <a:r>
              <a:rPr lang="en-US" sz="1600" dirty="0" smtClean="0">
                <a:solidFill>
                  <a:schemeClr val="bg1"/>
                </a:solidFill>
              </a:rPr>
              <a:t>VSHPs represents nearly 15% of air source heat pump sales in 2020</a:t>
            </a:r>
            <a:endParaRPr lang="en-US" sz="1600" dirty="0">
              <a:solidFill>
                <a:schemeClr val="bg1"/>
              </a:solidFill>
            </a:endParaRPr>
          </a:p>
        </p:txBody>
      </p:sp>
      <p:sp>
        <p:nvSpPr>
          <p:cNvPr id="83" name="TextBox 82">
            <a:extLst>
              <a:ext uri="{FF2B5EF4-FFF2-40B4-BE49-F238E27FC236}">
                <a16:creationId xmlns:a16="http://schemas.microsoft.com/office/drawing/2014/main" id="{B85E4B8D-C058-4179-B638-86580D3DD29C}"/>
              </a:ext>
            </a:extLst>
          </p:cNvPr>
          <p:cNvSpPr txBox="1"/>
          <p:nvPr/>
        </p:nvSpPr>
        <p:spPr>
          <a:xfrm>
            <a:off x="3518923" y="1335510"/>
            <a:ext cx="4463697" cy="276999"/>
          </a:xfrm>
          <a:prstGeom prst="rect">
            <a:avLst/>
          </a:prstGeom>
          <a:noFill/>
          <a:ln w="6350">
            <a:noFill/>
            <a:prstDash val="dash"/>
          </a:ln>
        </p:spPr>
        <p:txBody>
          <a:bodyPr wrap="square" lIns="0" tIns="0" rIns="0" bIns="0" rtlCol="0">
            <a:spAutoFit/>
          </a:bodyPr>
          <a:lstStyle/>
          <a:p>
            <a:pPr algn="ctr"/>
            <a:r>
              <a:rPr lang="en-US" b="1" dirty="0" smtClean="0">
                <a:solidFill>
                  <a:schemeClr val="bg1"/>
                </a:solidFill>
              </a:rPr>
              <a:t>Fewer electric “toasters” in the mix </a:t>
            </a:r>
            <a:endParaRPr lang="en-US" b="1" dirty="0">
              <a:solidFill>
                <a:schemeClr val="bg1"/>
              </a:solidFill>
            </a:endParaRPr>
          </a:p>
        </p:txBody>
      </p:sp>
      <p:sp>
        <p:nvSpPr>
          <p:cNvPr id="84" name="TextBox 83">
            <a:extLst>
              <a:ext uri="{FF2B5EF4-FFF2-40B4-BE49-F238E27FC236}">
                <a16:creationId xmlns:a16="http://schemas.microsoft.com/office/drawing/2014/main" id="{A5B7884F-B602-4347-B303-D13DE2875AB4}"/>
              </a:ext>
            </a:extLst>
          </p:cNvPr>
          <p:cNvSpPr txBox="1"/>
          <p:nvPr/>
        </p:nvSpPr>
        <p:spPr>
          <a:xfrm>
            <a:off x="4032631" y="1892956"/>
            <a:ext cx="3551240" cy="492443"/>
          </a:xfrm>
          <a:prstGeom prst="rect">
            <a:avLst/>
          </a:prstGeom>
          <a:noFill/>
          <a:ln w="6350">
            <a:noFill/>
            <a:prstDash val="dash"/>
          </a:ln>
        </p:spPr>
        <p:txBody>
          <a:bodyPr wrap="square" lIns="0" tIns="0" rIns="0" bIns="0" rtlCol="0">
            <a:spAutoFit/>
          </a:bodyPr>
          <a:lstStyle/>
          <a:p>
            <a:pPr algn="ctr"/>
            <a:r>
              <a:rPr lang="en-US" sz="1600" dirty="0" smtClean="0">
                <a:solidFill>
                  <a:schemeClr val="bg1"/>
                </a:solidFill>
              </a:rPr>
              <a:t>26% decrease in homes that use baseboards or </a:t>
            </a:r>
            <a:r>
              <a:rPr lang="en-US" sz="1600" dirty="0" err="1" smtClean="0">
                <a:solidFill>
                  <a:schemeClr val="bg1"/>
                </a:solidFill>
              </a:rPr>
              <a:t>eFAF</a:t>
            </a:r>
            <a:r>
              <a:rPr lang="en-US" sz="1600" dirty="0" smtClean="0">
                <a:solidFill>
                  <a:schemeClr val="bg1"/>
                </a:solidFill>
              </a:rPr>
              <a:t> for primary heating</a:t>
            </a:r>
            <a:endParaRPr lang="en-US" sz="1600" dirty="0">
              <a:solidFill>
                <a:schemeClr val="bg1"/>
              </a:solidFill>
            </a:endParaRPr>
          </a:p>
        </p:txBody>
      </p:sp>
      <p:cxnSp>
        <p:nvCxnSpPr>
          <p:cNvPr id="19" name="Straight Connector 18">
            <a:extLst>
              <a:ext uri="{FF2B5EF4-FFF2-40B4-BE49-F238E27FC236}">
                <a16:creationId xmlns:a16="http://schemas.microsoft.com/office/drawing/2014/main" id="{9A7EF52D-8D77-4198-B9ED-9C7C243B95DC}"/>
              </a:ext>
            </a:extLst>
          </p:cNvPr>
          <p:cNvCxnSpPr/>
          <p:nvPr/>
        </p:nvCxnSpPr>
        <p:spPr>
          <a:xfrm>
            <a:off x="7805658" y="3369929"/>
            <a:ext cx="478280" cy="0"/>
          </a:xfrm>
          <a:prstGeom prst="line">
            <a:avLst/>
          </a:prstGeom>
          <a:ln w="44450" cap="rnd">
            <a:solidFill>
              <a:srgbClr val="FDAF0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3B507C8-83FB-41D1-AEEF-F54E17B97BB4}"/>
              </a:ext>
            </a:extLst>
          </p:cNvPr>
          <p:cNvCxnSpPr/>
          <p:nvPr/>
        </p:nvCxnSpPr>
        <p:spPr>
          <a:xfrm>
            <a:off x="3307164" y="3387187"/>
            <a:ext cx="478280" cy="0"/>
          </a:xfrm>
          <a:prstGeom prst="line">
            <a:avLst/>
          </a:prstGeom>
          <a:ln w="44450" cap="rnd">
            <a:solidFill>
              <a:srgbClr val="FDAF0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63C3512-9440-48E7-860E-894D4CB06232}"/>
              </a:ext>
            </a:extLst>
          </p:cNvPr>
          <p:cNvCxnSpPr/>
          <p:nvPr/>
        </p:nvCxnSpPr>
        <p:spPr>
          <a:xfrm>
            <a:off x="5556411" y="1760103"/>
            <a:ext cx="478280" cy="0"/>
          </a:xfrm>
          <a:prstGeom prst="line">
            <a:avLst/>
          </a:prstGeom>
          <a:ln w="44450" cap="rnd">
            <a:solidFill>
              <a:srgbClr val="FDAF0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6EDADF00-BE5B-4E4D-83DB-B4BE7DF73A95}"/>
              </a:ext>
            </a:extLst>
          </p:cNvPr>
          <p:cNvGrpSpPr/>
          <p:nvPr/>
        </p:nvGrpSpPr>
        <p:grpSpPr>
          <a:xfrm>
            <a:off x="5211352" y="4529734"/>
            <a:ext cx="1168400" cy="1841454"/>
            <a:chOff x="5424218" y="4529734"/>
            <a:chExt cx="1343565" cy="2117524"/>
          </a:xfrm>
        </p:grpSpPr>
        <p:sp>
          <p:nvSpPr>
            <p:cNvPr id="23" name="Rectangle: Top Corners Rounded 22">
              <a:extLst>
                <a:ext uri="{FF2B5EF4-FFF2-40B4-BE49-F238E27FC236}">
                  <a16:creationId xmlns:a16="http://schemas.microsoft.com/office/drawing/2014/main" id="{EEA936CE-F159-4E34-9ED7-948849A49E89}"/>
                </a:ext>
              </a:extLst>
            </p:cNvPr>
            <p:cNvSpPr/>
            <p:nvPr/>
          </p:nvSpPr>
          <p:spPr>
            <a:xfrm rot="10800000">
              <a:off x="5739819" y="4529734"/>
              <a:ext cx="561977" cy="211752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Top Corners Rounded 94">
              <a:extLst>
                <a:ext uri="{FF2B5EF4-FFF2-40B4-BE49-F238E27FC236}">
                  <a16:creationId xmlns:a16="http://schemas.microsoft.com/office/drawing/2014/main" id="{2659471C-249B-4352-AB29-2BC4A3B7FE28}"/>
                </a:ext>
              </a:extLst>
            </p:cNvPr>
            <p:cNvSpPr/>
            <p:nvPr/>
          </p:nvSpPr>
          <p:spPr>
            <a:xfrm rot="10800000">
              <a:off x="6205806" y="4529734"/>
              <a:ext cx="561977" cy="1246583"/>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Top Corners Rounded 95">
              <a:extLst>
                <a:ext uri="{FF2B5EF4-FFF2-40B4-BE49-F238E27FC236}">
                  <a16:creationId xmlns:a16="http://schemas.microsoft.com/office/drawing/2014/main" id="{9E621014-94C8-45C0-9C91-1A982D6245A3}"/>
                </a:ext>
              </a:extLst>
            </p:cNvPr>
            <p:cNvSpPr/>
            <p:nvPr/>
          </p:nvSpPr>
          <p:spPr>
            <a:xfrm rot="10800000">
              <a:off x="5424218" y="4529734"/>
              <a:ext cx="561977" cy="159960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B067B61F-BE98-4A61-B3CF-219A28C543C0}"/>
              </a:ext>
            </a:extLst>
          </p:cNvPr>
          <p:cNvGrpSpPr/>
          <p:nvPr/>
        </p:nvGrpSpPr>
        <p:grpSpPr>
          <a:xfrm>
            <a:off x="5395501" y="4529734"/>
            <a:ext cx="800100" cy="1260996"/>
            <a:chOff x="5424218" y="4529734"/>
            <a:chExt cx="1343565" cy="2117524"/>
          </a:xfrm>
          <a:solidFill>
            <a:srgbClr val="C38701"/>
          </a:solidFill>
        </p:grpSpPr>
        <p:sp>
          <p:nvSpPr>
            <p:cNvPr id="100" name="Rectangle: Top Corners Rounded 99">
              <a:extLst>
                <a:ext uri="{FF2B5EF4-FFF2-40B4-BE49-F238E27FC236}">
                  <a16:creationId xmlns:a16="http://schemas.microsoft.com/office/drawing/2014/main" id="{0903D854-05AB-4DDE-8CB2-C54D53324E6E}"/>
                </a:ext>
              </a:extLst>
            </p:cNvPr>
            <p:cNvSpPr/>
            <p:nvPr/>
          </p:nvSpPr>
          <p:spPr>
            <a:xfrm rot="10800000">
              <a:off x="5739819" y="4529734"/>
              <a:ext cx="561977" cy="211752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Top Corners Rounded 100">
              <a:extLst>
                <a:ext uri="{FF2B5EF4-FFF2-40B4-BE49-F238E27FC236}">
                  <a16:creationId xmlns:a16="http://schemas.microsoft.com/office/drawing/2014/main" id="{E0E207D3-0A41-4FBC-AC74-F9E374928481}"/>
                </a:ext>
              </a:extLst>
            </p:cNvPr>
            <p:cNvSpPr/>
            <p:nvPr/>
          </p:nvSpPr>
          <p:spPr>
            <a:xfrm rot="10800000">
              <a:off x="6205806" y="4529734"/>
              <a:ext cx="561977" cy="1246583"/>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Top Corners Rounded 101">
              <a:extLst>
                <a:ext uri="{FF2B5EF4-FFF2-40B4-BE49-F238E27FC236}">
                  <a16:creationId xmlns:a16="http://schemas.microsoft.com/office/drawing/2014/main" id="{813AB0DA-9648-4309-909D-F284B9411C4C}"/>
                </a:ext>
              </a:extLst>
            </p:cNvPr>
            <p:cNvSpPr/>
            <p:nvPr/>
          </p:nvSpPr>
          <p:spPr>
            <a:xfrm rot="10800000">
              <a:off x="5424218" y="4529734"/>
              <a:ext cx="561977" cy="159960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8" name="Group 107">
            <a:extLst>
              <a:ext uri="{FF2B5EF4-FFF2-40B4-BE49-F238E27FC236}">
                <a16:creationId xmlns:a16="http://schemas.microsoft.com/office/drawing/2014/main" id="{9D9A2E49-F0AC-401E-8E27-75D4E6CCB6E2}"/>
              </a:ext>
            </a:extLst>
          </p:cNvPr>
          <p:cNvGrpSpPr/>
          <p:nvPr/>
        </p:nvGrpSpPr>
        <p:grpSpPr>
          <a:xfrm>
            <a:off x="2495025" y="6285923"/>
            <a:ext cx="1168400" cy="1841454"/>
            <a:chOff x="5424218" y="4529734"/>
            <a:chExt cx="1343565" cy="2117524"/>
          </a:xfrm>
        </p:grpSpPr>
        <p:sp>
          <p:nvSpPr>
            <p:cNvPr id="109" name="Rectangle: Top Corners Rounded 108">
              <a:extLst>
                <a:ext uri="{FF2B5EF4-FFF2-40B4-BE49-F238E27FC236}">
                  <a16:creationId xmlns:a16="http://schemas.microsoft.com/office/drawing/2014/main" id="{CE51FA6E-1084-4ED2-BBEE-8CBC4B38BC4A}"/>
                </a:ext>
              </a:extLst>
            </p:cNvPr>
            <p:cNvSpPr/>
            <p:nvPr/>
          </p:nvSpPr>
          <p:spPr>
            <a:xfrm rot="10800000">
              <a:off x="5739819" y="4529734"/>
              <a:ext cx="561977" cy="211752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Top Corners Rounded 109">
              <a:extLst>
                <a:ext uri="{FF2B5EF4-FFF2-40B4-BE49-F238E27FC236}">
                  <a16:creationId xmlns:a16="http://schemas.microsoft.com/office/drawing/2014/main" id="{597A9E99-C78C-40B1-B75C-CEED6CABF713}"/>
                </a:ext>
              </a:extLst>
            </p:cNvPr>
            <p:cNvSpPr/>
            <p:nvPr/>
          </p:nvSpPr>
          <p:spPr>
            <a:xfrm rot="10800000">
              <a:off x="6205806" y="4529734"/>
              <a:ext cx="561977" cy="1246583"/>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Top Corners Rounded 111">
              <a:extLst>
                <a:ext uri="{FF2B5EF4-FFF2-40B4-BE49-F238E27FC236}">
                  <a16:creationId xmlns:a16="http://schemas.microsoft.com/office/drawing/2014/main" id="{004F12F2-113F-4BBF-88A5-05969B91177F}"/>
                </a:ext>
              </a:extLst>
            </p:cNvPr>
            <p:cNvSpPr/>
            <p:nvPr/>
          </p:nvSpPr>
          <p:spPr>
            <a:xfrm rot="10800000">
              <a:off x="5424218" y="4529734"/>
              <a:ext cx="561977" cy="159960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58827596-6C90-4DE6-8D95-017DED2A9CA8}"/>
              </a:ext>
            </a:extLst>
          </p:cNvPr>
          <p:cNvGrpSpPr/>
          <p:nvPr/>
        </p:nvGrpSpPr>
        <p:grpSpPr>
          <a:xfrm>
            <a:off x="2679175" y="6285923"/>
            <a:ext cx="800100" cy="1260996"/>
            <a:chOff x="5424218" y="4529734"/>
            <a:chExt cx="1343565" cy="2117524"/>
          </a:xfrm>
          <a:solidFill>
            <a:srgbClr val="C38701"/>
          </a:solidFill>
        </p:grpSpPr>
        <p:sp>
          <p:nvSpPr>
            <p:cNvPr id="114" name="Rectangle: Top Corners Rounded 113">
              <a:extLst>
                <a:ext uri="{FF2B5EF4-FFF2-40B4-BE49-F238E27FC236}">
                  <a16:creationId xmlns:a16="http://schemas.microsoft.com/office/drawing/2014/main" id="{D34FACF5-4C13-4FFB-942F-CFFAD126B8C5}"/>
                </a:ext>
              </a:extLst>
            </p:cNvPr>
            <p:cNvSpPr/>
            <p:nvPr/>
          </p:nvSpPr>
          <p:spPr>
            <a:xfrm rot="10800000">
              <a:off x="5739819" y="4529734"/>
              <a:ext cx="561977" cy="211752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ectangle: Top Corners Rounded 114">
              <a:extLst>
                <a:ext uri="{FF2B5EF4-FFF2-40B4-BE49-F238E27FC236}">
                  <a16:creationId xmlns:a16="http://schemas.microsoft.com/office/drawing/2014/main" id="{E347ABEE-D60C-4D05-BA87-18DA03146683}"/>
                </a:ext>
              </a:extLst>
            </p:cNvPr>
            <p:cNvSpPr/>
            <p:nvPr/>
          </p:nvSpPr>
          <p:spPr>
            <a:xfrm rot="10800000">
              <a:off x="6205806" y="4529734"/>
              <a:ext cx="561977" cy="1246583"/>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Top Corners Rounded 115">
              <a:extLst>
                <a:ext uri="{FF2B5EF4-FFF2-40B4-BE49-F238E27FC236}">
                  <a16:creationId xmlns:a16="http://schemas.microsoft.com/office/drawing/2014/main" id="{33558932-680F-4F85-A2B5-725C2298BF3E}"/>
                </a:ext>
              </a:extLst>
            </p:cNvPr>
            <p:cNvSpPr/>
            <p:nvPr/>
          </p:nvSpPr>
          <p:spPr>
            <a:xfrm rot="10800000">
              <a:off x="5424218" y="4529734"/>
              <a:ext cx="561977" cy="159960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7" name="Group 116">
            <a:extLst>
              <a:ext uri="{FF2B5EF4-FFF2-40B4-BE49-F238E27FC236}">
                <a16:creationId xmlns:a16="http://schemas.microsoft.com/office/drawing/2014/main" id="{64DAF3D6-4BE6-43E5-ADD2-8AFCDE077F6E}"/>
              </a:ext>
            </a:extLst>
          </p:cNvPr>
          <p:cNvGrpSpPr/>
          <p:nvPr/>
        </p:nvGrpSpPr>
        <p:grpSpPr>
          <a:xfrm>
            <a:off x="7927677" y="6285923"/>
            <a:ext cx="1168400" cy="1841454"/>
            <a:chOff x="5424218" y="4529734"/>
            <a:chExt cx="1343565" cy="2117524"/>
          </a:xfrm>
        </p:grpSpPr>
        <p:sp>
          <p:nvSpPr>
            <p:cNvPr id="118" name="Rectangle: Top Corners Rounded 117">
              <a:extLst>
                <a:ext uri="{FF2B5EF4-FFF2-40B4-BE49-F238E27FC236}">
                  <a16:creationId xmlns:a16="http://schemas.microsoft.com/office/drawing/2014/main" id="{9620E899-6D1C-4C06-8DBE-F69A833B962E}"/>
                </a:ext>
              </a:extLst>
            </p:cNvPr>
            <p:cNvSpPr/>
            <p:nvPr/>
          </p:nvSpPr>
          <p:spPr>
            <a:xfrm rot="10800000">
              <a:off x="5739819" y="4529734"/>
              <a:ext cx="561977" cy="211752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Top Corners Rounded 118">
              <a:extLst>
                <a:ext uri="{FF2B5EF4-FFF2-40B4-BE49-F238E27FC236}">
                  <a16:creationId xmlns:a16="http://schemas.microsoft.com/office/drawing/2014/main" id="{15F5C0CD-49A4-4095-B43D-9F3783FE4395}"/>
                </a:ext>
              </a:extLst>
            </p:cNvPr>
            <p:cNvSpPr/>
            <p:nvPr/>
          </p:nvSpPr>
          <p:spPr>
            <a:xfrm rot="10800000">
              <a:off x="6205806" y="4529734"/>
              <a:ext cx="561977" cy="1246583"/>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Top Corners Rounded 119">
              <a:extLst>
                <a:ext uri="{FF2B5EF4-FFF2-40B4-BE49-F238E27FC236}">
                  <a16:creationId xmlns:a16="http://schemas.microsoft.com/office/drawing/2014/main" id="{5A210887-18E6-4A6A-B03A-5F7618A0C06E}"/>
                </a:ext>
              </a:extLst>
            </p:cNvPr>
            <p:cNvSpPr/>
            <p:nvPr/>
          </p:nvSpPr>
          <p:spPr>
            <a:xfrm rot="10800000">
              <a:off x="5424218" y="4529734"/>
              <a:ext cx="561977" cy="159960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FB5F7B17-6628-466B-8B49-107EAA3CB85A}"/>
              </a:ext>
            </a:extLst>
          </p:cNvPr>
          <p:cNvGrpSpPr/>
          <p:nvPr/>
        </p:nvGrpSpPr>
        <p:grpSpPr>
          <a:xfrm>
            <a:off x="8111827" y="6285923"/>
            <a:ext cx="800100" cy="1260996"/>
            <a:chOff x="5424218" y="4529734"/>
            <a:chExt cx="1343565" cy="2117524"/>
          </a:xfrm>
          <a:solidFill>
            <a:srgbClr val="C38701"/>
          </a:solidFill>
        </p:grpSpPr>
        <p:sp>
          <p:nvSpPr>
            <p:cNvPr id="122" name="Rectangle: Top Corners Rounded 121">
              <a:extLst>
                <a:ext uri="{FF2B5EF4-FFF2-40B4-BE49-F238E27FC236}">
                  <a16:creationId xmlns:a16="http://schemas.microsoft.com/office/drawing/2014/main" id="{EE106383-1464-4699-A3F0-814D3DC20AD4}"/>
                </a:ext>
              </a:extLst>
            </p:cNvPr>
            <p:cNvSpPr/>
            <p:nvPr/>
          </p:nvSpPr>
          <p:spPr>
            <a:xfrm rot="10800000">
              <a:off x="5739819" y="4529734"/>
              <a:ext cx="561977" cy="211752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ectangle: Top Corners Rounded 122">
              <a:extLst>
                <a:ext uri="{FF2B5EF4-FFF2-40B4-BE49-F238E27FC236}">
                  <a16:creationId xmlns:a16="http://schemas.microsoft.com/office/drawing/2014/main" id="{FAC9FC4C-277B-48E5-9B30-DDAC7606BC52}"/>
                </a:ext>
              </a:extLst>
            </p:cNvPr>
            <p:cNvSpPr/>
            <p:nvPr/>
          </p:nvSpPr>
          <p:spPr>
            <a:xfrm rot="10800000">
              <a:off x="6205806" y="4529734"/>
              <a:ext cx="561977" cy="1246583"/>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Top Corners Rounded 123">
              <a:extLst>
                <a:ext uri="{FF2B5EF4-FFF2-40B4-BE49-F238E27FC236}">
                  <a16:creationId xmlns:a16="http://schemas.microsoft.com/office/drawing/2014/main" id="{BC8AAC2C-890D-407C-8F99-9C5985FDB3DD}"/>
                </a:ext>
              </a:extLst>
            </p:cNvPr>
            <p:cNvSpPr/>
            <p:nvPr/>
          </p:nvSpPr>
          <p:spPr>
            <a:xfrm rot="10800000">
              <a:off x="5424218" y="4529734"/>
              <a:ext cx="561977" cy="159960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8" name="TextBox 47">
            <a:extLst>
              <a:ext uri="{FF2B5EF4-FFF2-40B4-BE49-F238E27FC236}">
                <a16:creationId xmlns:a16="http://schemas.microsoft.com/office/drawing/2014/main" id="{37909881-A8D4-4616-8CBB-28221248C6BB}"/>
              </a:ext>
            </a:extLst>
          </p:cNvPr>
          <p:cNvSpPr txBox="1"/>
          <p:nvPr/>
        </p:nvSpPr>
        <p:spPr>
          <a:xfrm>
            <a:off x="34513" y="6566370"/>
            <a:ext cx="6280612" cy="161776"/>
          </a:xfrm>
          <a:prstGeom prst="rect">
            <a:avLst/>
          </a:prstGeom>
          <a:noFill/>
        </p:spPr>
        <p:txBody>
          <a:bodyPr wrap="square" lIns="0" tIns="0" rIns="0" bIns="0" rtlCol="0" anchor="t">
            <a:spAutoFit/>
          </a:bodyPr>
          <a:lstStyle/>
          <a:p>
            <a:pPr lvl="0">
              <a:lnSpc>
                <a:spcPct val="150000"/>
              </a:lnSpc>
              <a:spcBef>
                <a:spcPts val="1000"/>
              </a:spcBef>
              <a:buClr>
                <a:srgbClr val="0B2340"/>
              </a:buClr>
              <a:buSzPts val="1800"/>
              <a:defRPr/>
            </a:pPr>
            <a:r>
              <a:rPr lang="en-US" sz="800" kern="0" dirty="0">
                <a:solidFill>
                  <a:schemeClr val="bg1"/>
                </a:solidFill>
                <a:ea typeface="Lato"/>
                <a:cs typeface="Lato" panose="020F0502020204030203" pitchFamily="34" charset="0"/>
                <a:sym typeface="Lato"/>
              </a:rPr>
              <a:t>Credit to : </a:t>
            </a:r>
            <a:r>
              <a:rPr lang="en-US" sz="800" dirty="0">
                <a:solidFill>
                  <a:schemeClr val="bg1"/>
                </a:solidFill>
                <a:hlinkClick r:id="rId8">
                  <a:extLst>
                    <a:ext uri="{A12FA001-AC4F-418D-AE19-62706E023703}">
                      <ahyp:hlinkClr xmlns="" xmlns:ahyp="http://schemas.microsoft.com/office/drawing/2018/hyperlinkcolor" val="tx"/>
                    </a:ext>
                  </a:extLst>
                </a:hlinkClick>
              </a:rPr>
              <a:t>https://www.behance.net/diegocarbonell</a:t>
            </a:r>
            <a:endParaRPr lang="en-US" sz="800" kern="0" dirty="0">
              <a:solidFill>
                <a:schemeClr val="bg1"/>
              </a:solidFill>
              <a:ea typeface="Lato"/>
              <a:cs typeface="Lato" panose="020F0502020204030203" pitchFamily="34" charset="0"/>
              <a:sym typeface="Lato"/>
            </a:endParaRPr>
          </a:p>
        </p:txBody>
      </p:sp>
    </p:spTree>
    <p:extLst>
      <p:ext uri="{BB962C8B-B14F-4D97-AF65-F5344CB8AC3E}">
        <p14:creationId xmlns:p14="http://schemas.microsoft.com/office/powerpoint/2010/main" val="380803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60D45077-93D3-4DAA-990E-FA47ED441F47}"/>
              </a:ext>
            </a:extLst>
          </p:cNvPr>
          <p:cNvSpPr/>
          <p:nvPr/>
        </p:nvSpPr>
        <p:spPr>
          <a:xfrm>
            <a:off x="1765851" y="1400163"/>
            <a:ext cx="2771775" cy="2771775"/>
          </a:xfrm>
          <a:prstGeom prst="ellipse">
            <a:avLst/>
          </a:prstGeom>
          <a:solidFill>
            <a:schemeClr val="bg1"/>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13" name="Rectangle: Top Corners Rounded 12">
            <a:extLst>
              <a:ext uri="{FF2B5EF4-FFF2-40B4-BE49-F238E27FC236}">
                <a16:creationId xmlns:a16="http://schemas.microsoft.com/office/drawing/2014/main" id="{B9E6321D-0DD4-47CC-98E1-5AE32D37CD9F}"/>
              </a:ext>
            </a:extLst>
          </p:cNvPr>
          <p:cNvSpPr/>
          <p:nvPr/>
        </p:nvSpPr>
        <p:spPr>
          <a:xfrm>
            <a:off x="334961" y="2028506"/>
            <a:ext cx="5613557" cy="498598"/>
          </a:xfrm>
          <a:prstGeom prst="round2SameRect">
            <a:avLst>
              <a:gd name="adj1" fmla="val 2502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B890478-4A86-42B9-8AED-C2DEE89B0BE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07" y="5029981"/>
            <a:ext cx="12186793" cy="1828019"/>
          </a:xfrm>
          <a:prstGeom prst="rect">
            <a:avLst/>
          </a:prstGeom>
        </p:spPr>
      </p:pic>
      <p:pic>
        <p:nvPicPr>
          <p:cNvPr id="6" name="Graphic 5">
            <a:extLst>
              <a:ext uri="{FF2B5EF4-FFF2-40B4-BE49-F238E27FC236}">
                <a16:creationId xmlns:a16="http://schemas.microsoft.com/office/drawing/2014/main" id="{3F5D626E-CB65-4CB5-A1AF-07E74CDC063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75759" y="5373370"/>
            <a:ext cx="9897546" cy="1484630"/>
          </a:xfrm>
          <a:prstGeom prst="rect">
            <a:avLst/>
          </a:prstGeom>
        </p:spPr>
      </p:pic>
      <p:sp>
        <p:nvSpPr>
          <p:cNvPr id="7" name="Rectangle 6">
            <a:extLst>
              <a:ext uri="{FF2B5EF4-FFF2-40B4-BE49-F238E27FC236}">
                <a16:creationId xmlns:a16="http://schemas.microsoft.com/office/drawing/2014/main" id="{B0881950-F67D-4F7B-AF7B-32DF3675BCFC}"/>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F6D84-A32B-4E66-B4DA-1A253D6AEEAA}"/>
              </a:ext>
            </a:extLst>
          </p:cNvPr>
          <p:cNvSpPr>
            <a:spLocks noGrp="1"/>
          </p:cNvSpPr>
          <p:nvPr>
            <p:ph type="title"/>
          </p:nvPr>
        </p:nvSpPr>
        <p:spPr/>
        <p:txBody>
          <a:bodyPr/>
          <a:lstStyle/>
          <a:p>
            <a:r>
              <a:rPr lang="en-US" dirty="0" smtClean="0"/>
              <a:t>Want to learn more HVAC sales trends?</a:t>
            </a:r>
            <a:endParaRPr lang="en-US" dirty="0"/>
          </a:p>
        </p:txBody>
      </p:sp>
      <p:sp>
        <p:nvSpPr>
          <p:cNvPr id="4" name="Slide Number Placeholder 3">
            <a:extLst>
              <a:ext uri="{FF2B5EF4-FFF2-40B4-BE49-F238E27FC236}">
                <a16:creationId xmlns:a16="http://schemas.microsoft.com/office/drawing/2014/main" id="{217F2B98-D9A8-434F-BC83-8CD45209A46C}"/>
              </a:ext>
            </a:extLst>
          </p:cNvPr>
          <p:cNvSpPr>
            <a:spLocks noGrp="1"/>
          </p:cNvSpPr>
          <p:nvPr>
            <p:ph type="sldNum" sz="quarter" idx="12"/>
          </p:nvPr>
        </p:nvSpPr>
        <p:spPr/>
        <p:txBody>
          <a:bodyPr/>
          <a:lstStyle/>
          <a:p>
            <a:fld id="{14ED2C52-F4A6-44CA-8A9F-48318319496E}" type="slidenum">
              <a:rPr lang="en-US" smtClean="0"/>
              <a:t>14</a:t>
            </a:fld>
            <a:endParaRPr lang="en-US" dirty="0"/>
          </a:p>
        </p:txBody>
      </p:sp>
      <p:sp>
        <p:nvSpPr>
          <p:cNvPr id="12" name="Rectangle: Top Corners Rounded 11">
            <a:extLst>
              <a:ext uri="{FF2B5EF4-FFF2-40B4-BE49-F238E27FC236}">
                <a16:creationId xmlns:a16="http://schemas.microsoft.com/office/drawing/2014/main" id="{243C3803-D98B-402F-AC6F-67776C9B96CA}"/>
              </a:ext>
            </a:extLst>
          </p:cNvPr>
          <p:cNvSpPr/>
          <p:nvPr/>
        </p:nvSpPr>
        <p:spPr>
          <a:xfrm rot="16200000">
            <a:off x="6800499" y="775002"/>
            <a:ext cx="4854482" cy="5928518"/>
          </a:xfrm>
          <a:prstGeom prst="round2SameRect">
            <a:avLst>
              <a:gd name="adj1" fmla="val 4062"/>
              <a:gd name="adj2" fmla="val 0"/>
            </a:avLst>
          </a:prstGeom>
          <a:solidFill>
            <a:srgbClr val="56516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TextBox 14">
            <a:extLst>
              <a:ext uri="{FF2B5EF4-FFF2-40B4-BE49-F238E27FC236}">
                <a16:creationId xmlns:a16="http://schemas.microsoft.com/office/drawing/2014/main" id="{D6FEE115-7B98-4F0A-AA13-5D94BEE57DA1}"/>
              </a:ext>
            </a:extLst>
          </p:cNvPr>
          <p:cNvSpPr txBox="1"/>
          <p:nvPr/>
        </p:nvSpPr>
        <p:spPr>
          <a:xfrm>
            <a:off x="7518400" y="1705601"/>
            <a:ext cx="4338637" cy="553998"/>
          </a:xfrm>
          <a:prstGeom prst="rect">
            <a:avLst/>
          </a:prstGeom>
          <a:noFill/>
          <a:ln w="6350">
            <a:noFill/>
            <a:prstDash val="dash"/>
          </a:ln>
        </p:spPr>
        <p:txBody>
          <a:bodyPr wrap="square" lIns="0" tIns="0" rIns="0" bIns="0" rtlCol="0">
            <a:spAutoFit/>
          </a:bodyPr>
          <a:lstStyle/>
          <a:p>
            <a:r>
              <a:rPr lang="en-US" dirty="0" smtClean="0">
                <a:solidFill>
                  <a:schemeClr val="bg1"/>
                </a:solidFill>
              </a:rPr>
              <a:t>Summary contains </a:t>
            </a:r>
            <a:r>
              <a:rPr lang="en-US" b="1" dirty="0" smtClean="0">
                <a:solidFill>
                  <a:schemeClr val="bg1"/>
                </a:solidFill>
              </a:rPr>
              <a:t>efficiency mix </a:t>
            </a:r>
            <a:r>
              <a:rPr lang="en-US" dirty="0" smtClean="0">
                <a:solidFill>
                  <a:schemeClr val="bg1"/>
                </a:solidFill>
              </a:rPr>
              <a:t>of residential HVAC sales from 2016 to 2020</a:t>
            </a:r>
            <a:endParaRPr lang="en-US" dirty="0">
              <a:solidFill>
                <a:schemeClr val="bg1"/>
              </a:solidFill>
            </a:endParaRPr>
          </a:p>
        </p:txBody>
      </p:sp>
      <p:sp>
        <p:nvSpPr>
          <p:cNvPr id="16" name="TextBox 15">
            <a:extLst>
              <a:ext uri="{FF2B5EF4-FFF2-40B4-BE49-F238E27FC236}">
                <a16:creationId xmlns:a16="http://schemas.microsoft.com/office/drawing/2014/main" id="{60C6A490-FEF3-4CD4-9D8D-F90F6E37EB91}"/>
              </a:ext>
            </a:extLst>
          </p:cNvPr>
          <p:cNvSpPr txBox="1"/>
          <p:nvPr/>
        </p:nvSpPr>
        <p:spPr>
          <a:xfrm>
            <a:off x="7518398" y="3447331"/>
            <a:ext cx="4338637" cy="553998"/>
          </a:xfrm>
          <a:prstGeom prst="rect">
            <a:avLst/>
          </a:prstGeom>
          <a:noFill/>
          <a:ln w="6350">
            <a:noFill/>
            <a:prstDash val="dash"/>
          </a:ln>
        </p:spPr>
        <p:txBody>
          <a:bodyPr wrap="square" lIns="0" tIns="0" rIns="0" bIns="0" rtlCol="0">
            <a:spAutoFit/>
          </a:bodyPr>
          <a:lstStyle/>
          <a:p>
            <a:r>
              <a:rPr lang="en-US" dirty="0" smtClean="0">
                <a:solidFill>
                  <a:schemeClr val="bg1"/>
                </a:solidFill>
              </a:rPr>
              <a:t>NEW insights on </a:t>
            </a:r>
            <a:r>
              <a:rPr lang="en-US" b="1" dirty="0" smtClean="0">
                <a:solidFill>
                  <a:schemeClr val="bg1"/>
                </a:solidFill>
              </a:rPr>
              <a:t>variable speed </a:t>
            </a:r>
            <a:r>
              <a:rPr lang="en-US" dirty="0" smtClean="0">
                <a:solidFill>
                  <a:schemeClr val="bg1"/>
                </a:solidFill>
              </a:rPr>
              <a:t>air-source heat pumps</a:t>
            </a:r>
            <a:endParaRPr lang="en-US" dirty="0">
              <a:solidFill>
                <a:schemeClr val="bg1"/>
              </a:solidFill>
            </a:endParaRPr>
          </a:p>
        </p:txBody>
      </p:sp>
      <p:sp>
        <p:nvSpPr>
          <p:cNvPr id="17" name="TextBox 16">
            <a:extLst>
              <a:ext uri="{FF2B5EF4-FFF2-40B4-BE49-F238E27FC236}">
                <a16:creationId xmlns:a16="http://schemas.microsoft.com/office/drawing/2014/main" id="{269E9A5B-BBD8-45CB-A494-47E5D2DC82E3}"/>
              </a:ext>
            </a:extLst>
          </p:cNvPr>
          <p:cNvSpPr txBox="1"/>
          <p:nvPr/>
        </p:nvSpPr>
        <p:spPr>
          <a:xfrm>
            <a:off x="7518400" y="4941923"/>
            <a:ext cx="4338637" cy="1107996"/>
          </a:xfrm>
          <a:prstGeom prst="rect">
            <a:avLst/>
          </a:prstGeom>
          <a:noFill/>
          <a:ln w="6350">
            <a:noFill/>
            <a:prstDash val="dash"/>
          </a:ln>
        </p:spPr>
        <p:txBody>
          <a:bodyPr wrap="square" lIns="0" tIns="0" rIns="0" bIns="0" rtlCol="0">
            <a:spAutoFit/>
          </a:bodyPr>
          <a:lstStyle/>
          <a:p>
            <a:r>
              <a:rPr lang="en-US">
                <a:solidFill>
                  <a:schemeClr val="bg1"/>
                </a:solidFill>
              </a:rPr>
              <a:t>https://www.bpa.gov/-/</a:t>
            </a:r>
            <a:r>
              <a:rPr lang="en-US" smtClean="0">
                <a:solidFill>
                  <a:schemeClr val="bg1"/>
                </a:solidFill>
              </a:rPr>
              <a:t>media/Aep/energy-efficiency/momentum-savings/2016-2020-hvac-sales-data-summary.pdf</a:t>
            </a:r>
            <a:r>
              <a:rPr lang="en-US" dirty="0" smtClean="0">
                <a:solidFill>
                  <a:schemeClr val="bg1"/>
                </a:solidFill>
              </a:rPr>
              <a:t> </a:t>
            </a:r>
            <a:endParaRPr lang="en-US" dirty="0">
              <a:solidFill>
                <a:schemeClr val="bg1"/>
              </a:solidFill>
            </a:endParaRPr>
          </a:p>
        </p:txBody>
      </p:sp>
      <p:cxnSp>
        <p:nvCxnSpPr>
          <p:cNvPr id="19" name="Straight Connector 18">
            <a:extLst>
              <a:ext uri="{FF2B5EF4-FFF2-40B4-BE49-F238E27FC236}">
                <a16:creationId xmlns:a16="http://schemas.microsoft.com/office/drawing/2014/main" id="{C414F138-0EDA-41A0-A3B9-3D921D2C07C0}"/>
              </a:ext>
            </a:extLst>
          </p:cNvPr>
          <p:cNvCxnSpPr/>
          <p:nvPr/>
        </p:nvCxnSpPr>
        <p:spPr>
          <a:xfrm>
            <a:off x="7518398" y="2930180"/>
            <a:ext cx="40974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478C6D-9E44-41A0-88A9-294152F70783}"/>
              </a:ext>
            </a:extLst>
          </p:cNvPr>
          <p:cNvCxnSpPr/>
          <p:nvPr/>
        </p:nvCxnSpPr>
        <p:spPr>
          <a:xfrm>
            <a:off x="7518398" y="4548341"/>
            <a:ext cx="40974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CC315525-6145-4950-AA98-8AE0D871BA30}"/>
              </a:ext>
            </a:extLst>
          </p:cNvPr>
          <p:cNvGrpSpPr/>
          <p:nvPr/>
        </p:nvGrpSpPr>
        <p:grpSpPr>
          <a:xfrm>
            <a:off x="6524681" y="1754840"/>
            <a:ext cx="732519" cy="732519"/>
            <a:chOff x="5081994" y="3215889"/>
            <a:chExt cx="980260" cy="980260"/>
          </a:xfrm>
        </p:grpSpPr>
        <p:sp>
          <p:nvSpPr>
            <p:cNvPr id="23" name="Oval 22">
              <a:extLst>
                <a:ext uri="{FF2B5EF4-FFF2-40B4-BE49-F238E27FC236}">
                  <a16:creationId xmlns:a16="http://schemas.microsoft.com/office/drawing/2014/main" id="{AFB02548-C415-4AF5-B7D8-52D3379F65D4}"/>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24" name="Oval 23">
              <a:extLst>
                <a:ext uri="{FF2B5EF4-FFF2-40B4-BE49-F238E27FC236}">
                  <a16:creationId xmlns:a16="http://schemas.microsoft.com/office/drawing/2014/main" id="{45C22E4A-29F4-4908-99D2-C0E36F22AF49}"/>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Chevron 24">
              <a:extLst>
                <a:ext uri="{FF2B5EF4-FFF2-40B4-BE49-F238E27FC236}">
                  <a16:creationId xmlns:a16="http://schemas.microsoft.com/office/drawing/2014/main" id="{4B3A098C-D860-4DE5-8247-ED5372EBB669}"/>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a:extLst>
              <a:ext uri="{FF2B5EF4-FFF2-40B4-BE49-F238E27FC236}">
                <a16:creationId xmlns:a16="http://schemas.microsoft.com/office/drawing/2014/main" id="{428E5357-D8F0-4A07-B0A3-9240FB8A538D}"/>
              </a:ext>
            </a:extLst>
          </p:cNvPr>
          <p:cNvGrpSpPr/>
          <p:nvPr/>
        </p:nvGrpSpPr>
        <p:grpSpPr>
          <a:xfrm>
            <a:off x="6524681" y="3373001"/>
            <a:ext cx="732519" cy="732519"/>
            <a:chOff x="5081994" y="3215889"/>
            <a:chExt cx="980260" cy="980260"/>
          </a:xfrm>
        </p:grpSpPr>
        <p:sp>
          <p:nvSpPr>
            <p:cNvPr id="28" name="Oval 27">
              <a:extLst>
                <a:ext uri="{FF2B5EF4-FFF2-40B4-BE49-F238E27FC236}">
                  <a16:creationId xmlns:a16="http://schemas.microsoft.com/office/drawing/2014/main" id="{17B33E08-446A-426A-968C-359949684315}"/>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29" name="Oval 28">
              <a:extLst>
                <a:ext uri="{FF2B5EF4-FFF2-40B4-BE49-F238E27FC236}">
                  <a16:creationId xmlns:a16="http://schemas.microsoft.com/office/drawing/2014/main" id="{B996A27E-4FCB-415B-AF7E-0C4ED164BC60}"/>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Chevron 29">
              <a:extLst>
                <a:ext uri="{FF2B5EF4-FFF2-40B4-BE49-F238E27FC236}">
                  <a16:creationId xmlns:a16="http://schemas.microsoft.com/office/drawing/2014/main" id="{00A88A8A-1990-427D-94C9-38453D1D0E4B}"/>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a:extLst>
              <a:ext uri="{FF2B5EF4-FFF2-40B4-BE49-F238E27FC236}">
                <a16:creationId xmlns:a16="http://schemas.microsoft.com/office/drawing/2014/main" id="{A3E6AB59-4E3E-4379-B93E-48BA2206E035}"/>
              </a:ext>
            </a:extLst>
          </p:cNvPr>
          <p:cNvGrpSpPr/>
          <p:nvPr/>
        </p:nvGrpSpPr>
        <p:grpSpPr>
          <a:xfrm>
            <a:off x="6524681" y="4991162"/>
            <a:ext cx="732519" cy="732519"/>
            <a:chOff x="5081994" y="3215889"/>
            <a:chExt cx="980260" cy="980260"/>
          </a:xfrm>
        </p:grpSpPr>
        <p:sp>
          <p:nvSpPr>
            <p:cNvPr id="32" name="Oval 31">
              <a:extLst>
                <a:ext uri="{FF2B5EF4-FFF2-40B4-BE49-F238E27FC236}">
                  <a16:creationId xmlns:a16="http://schemas.microsoft.com/office/drawing/2014/main" id="{E8EB10E3-8537-4B70-9746-8B068E6D77A2}"/>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33" name="Oval 32">
              <a:extLst>
                <a:ext uri="{FF2B5EF4-FFF2-40B4-BE49-F238E27FC236}">
                  <a16:creationId xmlns:a16="http://schemas.microsoft.com/office/drawing/2014/main" id="{EE30A804-EDC4-48BD-A875-CC3EB2F3902F}"/>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Chevron 33">
              <a:extLst>
                <a:ext uri="{FF2B5EF4-FFF2-40B4-BE49-F238E27FC236}">
                  <a16:creationId xmlns:a16="http://schemas.microsoft.com/office/drawing/2014/main" id="{9F88CE9C-2990-41EE-968E-499973C0A7F2}"/>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6" name="Graphic 35">
            <a:extLst>
              <a:ext uri="{FF2B5EF4-FFF2-40B4-BE49-F238E27FC236}">
                <a16:creationId xmlns:a16="http://schemas.microsoft.com/office/drawing/2014/main" id="{702B8CAC-BB11-45C2-A0F8-AC03B3B1318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566017" y="977526"/>
            <a:ext cx="1171442" cy="1048132"/>
          </a:xfrm>
          <a:prstGeom prst="rect">
            <a:avLst/>
          </a:prstGeom>
        </p:spPr>
      </p:pic>
      <p:pic>
        <p:nvPicPr>
          <p:cNvPr id="9" name="Picture 8"/>
          <p:cNvPicPr>
            <a:picLocks noChangeAspect="1"/>
          </p:cNvPicPr>
          <p:nvPr/>
        </p:nvPicPr>
        <p:blipFill>
          <a:blip r:embed="rId9"/>
          <a:stretch>
            <a:fillRect/>
          </a:stretch>
        </p:blipFill>
        <p:spPr>
          <a:xfrm>
            <a:off x="281116" y="1144344"/>
            <a:ext cx="5895975" cy="5124450"/>
          </a:xfrm>
          <a:prstGeom prst="rect">
            <a:avLst/>
          </a:prstGeom>
        </p:spPr>
      </p:pic>
      <p:pic>
        <p:nvPicPr>
          <p:cNvPr id="38" name="Picture 37">
            <a:extLst>
              <a:ext uri="{FF2B5EF4-FFF2-40B4-BE49-F238E27FC236}">
                <a16:creationId xmlns:a16="http://schemas.microsoft.com/office/drawing/2014/main" id="{8734BB1F-9FB9-4BDE-89A9-CC6FCAC3FFA7}"/>
              </a:ext>
            </a:extLst>
          </p:cNvPr>
          <p:cNvPicPr>
            <a:picLocks noChangeAspect="1"/>
          </p:cNvPicPr>
          <p:nvPr/>
        </p:nvPicPr>
        <p:blipFill>
          <a:blip r:embed="rId10"/>
          <a:stretch>
            <a:fillRect/>
          </a:stretch>
        </p:blipFill>
        <p:spPr>
          <a:xfrm>
            <a:off x="11015912" y="-116728"/>
            <a:ext cx="1482423" cy="1409338"/>
          </a:xfrm>
          <a:prstGeom prst="rect">
            <a:avLst/>
          </a:prstGeom>
        </p:spPr>
      </p:pic>
      <p:pic>
        <p:nvPicPr>
          <p:cNvPr id="39" name="Picture 38">
            <a:extLst>
              <a:ext uri="{FF2B5EF4-FFF2-40B4-BE49-F238E27FC236}">
                <a16:creationId xmlns:a16="http://schemas.microsoft.com/office/drawing/2014/main" id="{8734BB1F-9FB9-4BDE-89A9-CC6FCAC3FFA7}"/>
              </a:ext>
            </a:extLst>
          </p:cNvPr>
          <p:cNvPicPr>
            <a:picLocks noChangeAspect="1"/>
          </p:cNvPicPr>
          <p:nvPr/>
        </p:nvPicPr>
        <p:blipFill>
          <a:blip r:embed="rId10"/>
          <a:stretch>
            <a:fillRect/>
          </a:stretch>
        </p:blipFill>
        <p:spPr>
          <a:xfrm>
            <a:off x="9467100" y="-125895"/>
            <a:ext cx="1482423" cy="1409338"/>
          </a:xfrm>
          <a:prstGeom prst="rect">
            <a:avLst/>
          </a:prstGeom>
        </p:spPr>
      </p:pic>
    </p:spTree>
    <p:extLst>
      <p:ext uri="{BB962C8B-B14F-4D97-AF65-F5344CB8AC3E}">
        <p14:creationId xmlns:p14="http://schemas.microsoft.com/office/powerpoint/2010/main" val="3492481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19">
            <a:extLst>
              <a:ext uri="{FF2B5EF4-FFF2-40B4-BE49-F238E27FC236}">
                <a16:creationId xmlns:a16="http://schemas.microsoft.com/office/drawing/2014/main" id="{E732953F-EC34-4D5C-BE5B-32BFF4EB1875}"/>
              </a:ext>
            </a:extLst>
          </p:cNvPr>
          <p:cNvSpPr/>
          <p:nvPr/>
        </p:nvSpPr>
        <p:spPr>
          <a:xfrm rot="16200000">
            <a:off x="6914657" y="69279"/>
            <a:ext cx="3591916" cy="6962774"/>
          </a:xfrm>
          <a:prstGeom prst="round2SameRect">
            <a:avLst>
              <a:gd name="adj1" fmla="val 4999"/>
              <a:gd name="adj2" fmla="val 0"/>
            </a:avLst>
          </a:prstGeom>
          <a:solidFill>
            <a:srgbClr val="8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D4C9A7F-1F9E-4FB1-A7D3-040E7C599E6D}"/>
              </a:ext>
            </a:extLst>
          </p:cNvPr>
          <p:cNvSpPr/>
          <p:nvPr/>
        </p:nvSpPr>
        <p:spPr>
          <a:xfrm>
            <a:off x="165223" y="1569149"/>
            <a:ext cx="3777476" cy="3777475"/>
          </a:xfrm>
          <a:prstGeom prst="ellipse">
            <a:avLst/>
          </a:prstGeom>
          <a:solidFill>
            <a:srgbClr val="FEC64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9A9FED-C11B-4768-81EA-512B363734D8}"/>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7CFAC37F-419D-4093-BFD2-C7B5C28DDAC6}"/>
              </a:ext>
            </a:extLst>
          </p:cNvPr>
          <p:cNvSpPr/>
          <p:nvPr/>
        </p:nvSpPr>
        <p:spPr>
          <a:xfrm rot="16200000">
            <a:off x="6914657" y="-84050"/>
            <a:ext cx="3591916" cy="6962774"/>
          </a:xfrm>
          <a:prstGeom prst="round2SameRect">
            <a:avLst>
              <a:gd name="adj1" fmla="val 4999"/>
              <a:gd name="adj2" fmla="val 0"/>
            </a:avLst>
          </a:prstGeom>
          <a:solidFill>
            <a:srgbClr val="54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7CE3A4-C37B-4F9C-B098-0F844F5056EC}"/>
              </a:ext>
            </a:extLst>
          </p:cNvPr>
          <p:cNvSpPr txBox="1"/>
          <p:nvPr/>
        </p:nvSpPr>
        <p:spPr>
          <a:xfrm>
            <a:off x="5579834" y="6566370"/>
            <a:ext cx="6280612" cy="161776"/>
          </a:xfrm>
          <a:prstGeom prst="rect">
            <a:avLst/>
          </a:prstGeom>
          <a:noFill/>
        </p:spPr>
        <p:txBody>
          <a:bodyPr wrap="square" lIns="0" tIns="0" rIns="0" bIns="0" rtlCol="0" anchor="t">
            <a:spAutoFit/>
          </a:bodyPr>
          <a:lstStyle/>
          <a:p>
            <a:pPr lvl="0" algn="r">
              <a:lnSpc>
                <a:spcPct val="150000"/>
              </a:lnSpc>
              <a:spcBef>
                <a:spcPts val="1000"/>
              </a:spcBef>
              <a:buClr>
                <a:srgbClr val="0B2340"/>
              </a:buClr>
              <a:buSzPts val="1800"/>
              <a:defRPr/>
            </a:pPr>
            <a:r>
              <a:rPr lang="en-US" sz="800" kern="0" dirty="0">
                <a:solidFill>
                  <a:schemeClr val="bg1"/>
                </a:solidFill>
                <a:ea typeface="Lato"/>
                <a:cs typeface="Lato" panose="020F0502020204030203" pitchFamily="34" charset="0"/>
                <a:sym typeface="Lato"/>
              </a:rPr>
              <a:t>Credit to : </a:t>
            </a:r>
            <a:r>
              <a:rPr lang="en-US" sz="800" dirty="0">
                <a:solidFill>
                  <a:schemeClr val="bg1"/>
                </a:solidFill>
                <a:hlinkClick r:id="rId3">
                  <a:extLst>
                    <a:ext uri="{A12FA001-AC4F-418D-AE19-62706E023703}">
                      <ahyp:hlinkClr xmlns="" xmlns:ahyp="http://schemas.microsoft.com/office/drawing/2018/hyperlinkcolor" val="tx"/>
                    </a:ext>
                  </a:extLst>
                </a:hlinkClick>
              </a:rPr>
              <a:t>https://www.behance.net/diegocarbonell</a:t>
            </a:r>
            <a:endParaRPr lang="en-US" sz="800" kern="0" dirty="0">
              <a:solidFill>
                <a:schemeClr val="bg1"/>
              </a:solidFill>
              <a:ea typeface="Lato"/>
              <a:cs typeface="Lato" panose="020F0502020204030203" pitchFamily="34" charset="0"/>
              <a:sym typeface="Lato"/>
            </a:endParaRPr>
          </a:p>
        </p:txBody>
      </p:sp>
      <p:pic>
        <p:nvPicPr>
          <p:cNvPr id="11" name="Picture 10" descr="A person in a garment&#10;&#10;Description automatically generated with low confidence">
            <a:extLst>
              <a:ext uri="{FF2B5EF4-FFF2-40B4-BE49-F238E27FC236}">
                <a16:creationId xmlns:a16="http://schemas.microsoft.com/office/drawing/2014/main" id="{0A7ADCDA-4251-4675-A13B-86BC06828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6944" y="914079"/>
            <a:ext cx="4339319" cy="4713545"/>
          </a:xfrm>
          <a:prstGeom prst="rect">
            <a:avLst/>
          </a:prstGeom>
        </p:spPr>
      </p:pic>
      <p:sp>
        <p:nvSpPr>
          <p:cNvPr id="12" name="TextBox 11">
            <a:extLst>
              <a:ext uri="{FF2B5EF4-FFF2-40B4-BE49-F238E27FC236}">
                <a16:creationId xmlns:a16="http://schemas.microsoft.com/office/drawing/2014/main" id="{95020728-C6ED-4468-954E-ABE5EA90685E}"/>
              </a:ext>
            </a:extLst>
          </p:cNvPr>
          <p:cNvSpPr txBox="1"/>
          <p:nvPr/>
        </p:nvSpPr>
        <p:spPr>
          <a:xfrm>
            <a:off x="5781675" y="2173928"/>
            <a:ext cx="6076950" cy="1107996"/>
          </a:xfrm>
          <a:prstGeom prst="rect">
            <a:avLst/>
          </a:prstGeom>
          <a:noFill/>
        </p:spPr>
        <p:txBody>
          <a:bodyPr wrap="square" lIns="0" tIns="0" rIns="0" bIns="0" rtlCol="0">
            <a:spAutoFit/>
          </a:bodyPr>
          <a:lstStyle/>
          <a:p>
            <a:r>
              <a:rPr lang="en-US" sz="3600" b="1" dirty="0">
                <a:solidFill>
                  <a:srgbClr val="FEC643"/>
                </a:solidFill>
                <a:latin typeface="+mj-lt"/>
              </a:rPr>
              <a:t>Key </a:t>
            </a:r>
            <a:r>
              <a:rPr lang="en-US" sz="3600" b="1" dirty="0" smtClean="0">
                <a:solidFill>
                  <a:srgbClr val="FEC643"/>
                </a:solidFill>
                <a:latin typeface="+mj-lt"/>
              </a:rPr>
              <a:t>Findings </a:t>
            </a:r>
            <a:r>
              <a:rPr lang="en-US" sz="3600" b="1" dirty="0">
                <a:solidFill>
                  <a:srgbClr val="FEC643"/>
                </a:solidFill>
                <a:latin typeface="+mj-lt"/>
              </a:rPr>
              <a:t>from our </a:t>
            </a:r>
            <a:r>
              <a:rPr lang="en-US" sz="3600" b="1" dirty="0" smtClean="0">
                <a:solidFill>
                  <a:srgbClr val="FEC643"/>
                </a:solidFill>
                <a:latin typeface="+mj-lt"/>
              </a:rPr>
              <a:t>Draft </a:t>
            </a:r>
            <a:r>
              <a:rPr lang="en-US" sz="3600" b="1" dirty="0">
                <a:solidFill>
                  <a:srgbClr val="FEC643"/>
                </a:solidFill>
                <a:latin typeface="+mj-lt"/>
              </a:rPr>
              <a:t>Market Models</a:t>
            </a:r>
          </a:p>
        </p:txBody>
      </p:sp>
      <p:sp>
        <p:nvSpPr>
          <p:cNvPr id="13" name="TextBox 12">
            <a:extLst>
              <a:ext uri="{FF2B5EF4-FFF2-40B4-BE49-F238E27FC236}">
                <a16:creationId xmlns:a16="http://schemas.microsoft.com/office/drawing/2014/main" id="{9BCF3C06-19C9-431D-8985-49B0200F8303}"/>
              </a:ext>
            </a:extLst>
          </p:cNvPr>
          <p:cNvSpPr txBox="1"/>
          <p:nvPr/>
        </p:nvSpPr>
        <p:spPr>
          <a:xfrm>
            <a:off x="5410200" y="3775307"/>
            <a:ext cx="6076950" cy="738664"/>
          </a:xfrm>
          <a:prstGeom prst="rect">
            <a:avLst/>
          </a:prstGeom>
          <a:noFill/>
        </p:spPr>
        <p:txBody>
          <a:bodyPr wrap="square" lIns="0" tIns="0" rIns="0" bIns="0" rtlCol="0">
            <a:spAutoFit/>
          </a:bodyPr>
          <a:lstStyle/>
          <a:p>
            <a:pPr marL="914400" lvl="1" indent="-457200">
              <a:buClr>
                <a:srgbClr val="FEC643"/>
              </a:buClr>
              <a:buSzPts val="1800"/>
              <a:buFont typeface="Wingdings" panose="05000000000000000000" pitchFamily="2" charset="2"/>
              <a:buChar char="Ø"/>
              <a:defRPr/>
            </a:pPr>
            <a:r>
              <a:rPr lang="en-US" sz="2400" kern="0" dirty="0" smtClean="0">
                <a:solidFill>
                  <a:schemeClr val="bg1"/>
                </a:solidFill>
                <a:ea typeface="Lato"/>
                <a:cs typeface="Lato" panose="020F0502020204030203" pitchFamily="34" charset="0"/>
                <a:sym typeface="Lato"/>
              </a:rPr>
              <a:t>Non-Residential Lighting</a:t>
            </a:r>
          </a:p>
          <a:p>
            <a:pPr lvl="1">
              <a:buClr>
                <a:srgbClr val="FEC643"/>
              </a:buClr>
              <a:buSzPts val="1800"/>
              <a:defRPr/>
            </a:pPr>
            <a:endParaRPr lang="en-US" sz="2400" kern="0" dirty="0">
              <a:solidFill>
                <a:schemeClr val="bg1"/>
              </a:solidFill>
              <a:ea typeface="Lato"/>
              <a:cs typeface="Lato" panose="020F0502020204030203" pitchFamily="34" charset="0"/>
              <a:sym typeface="Lato"/>
            </a:endParaRPr>
          </a:p>
        </p:txBody>
      </p:sp>
      <p:cxnSp>
        <p:nvCxnSpPr>
          <p:cNvPr id="14" name="Straight Connector 13">
            <a:extLst>
              <a:ext uri="{FF2B5EF4-FFF2-40B4-BE49-F238E27FC236}">
                <a16:creationId xmlns:a16="http://schemas.microsoft.com/office/drawing/2014/main" id="{AD5F36B2-321C-4D00-9918-66E04DD302E0}"/>
              </a:ext>
            </a:extLst>
          </p:cNvPr>
          <p:cNvCxnSpPr>
            <a:cxnSpLocks/>
          </p:cNvCxnSpPr>
          <p:nvPr/>
        </p:nvCxnSpPr>
        <p:spPr>
          <a:xfrm>
            <a:off x="5912644" y="3520447"/>
            <a:ext cx="553251" cy="0"/>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71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F78063-9B92-4E11-865F-ADED006FF889}"/>
              </a:ext>
            </a:extLst>
          </p:cNvPr>
          <p:cNvSpPr>
            <a:spLocks noGrp="1"/>
          </p:cNvSpPr>
          <p:nvPr>
            <p:ph type="sldNum" sz="quarter" idx="12"/>
          </p:nvPr>
        </p:nvSpPr>
        <p:spPr>
          <a:xfrm>
            <a:off x="11120718" y="6428706"/>
            <a:ext cx="936812" cy="365125"/>
          </a:xfrm>
        </p:spPr>
        <p:txBody>
          <a:bodyPr vert="horz" lIns="91440" tIns="45720" rIns="91440" bIns="45720" rtlCol="0" anchor="ctr">
            <a:normAutofit/>
          </a:bodyPr>
          <a:lstStyle/>
          <a:p>
            <a:pPr>
              <a:spcAft>
                <a:spcPts val="600"/>
              </a:spcAft>
            </a:pPr>
            <a:fld id="{41C644E9-0293-45DE-AABA-2E18EB19508A}" type="slidenum">
              <a:rPr lang="en-US" smtClean="0"/>
              <a:pPr>
                <a:spcAft>
                  <a:spcPts val="600"/>
                </a:spcAft>
              </a:pPr>
              <a:t>16</a:t>
            </a:fld>
            <a:endParaRPr lang="en-US"/>
          </a:p>
        </p:txBody>
      </p:sp>
      <p:graphicFrame>
        <p:nvGraphicFramePr>
          <p:cNvPr id="7" name="Content Placeholder 6">
            <a:extLst>
              <a:ext uri="{FF2B5EF4-FFF2-40B4-BE49-F238E27FC236}">
                <a16:creationId xmlns:a16="http://schemas.microsoft.com/office/drawing/2014/main" id="{1EA1297F-3A88-42F3-8622-39F15134A276}"/>
              </a:ext>
            </a:extLst>
          </p:cNvPr>
          <p:cNvGraphicFramePr>
            <a:graphicFrameLocks noGrp="1"/>
          </p:cNvGraphicFramePr>
          <p:nvPr>
            <p:ph sz="half" idx="1"/>
            <p:extLst>
              <p:ext uri="{D42A27DB-BD31-4B8C-83A1-F6EECF244321}">
                <p14:modId xmlns:p14="http://schemas.microsoft.com/office/powerpoint/2010/main" val="872931404"/>
              </p:ext>
            </p:extLst>
          </p:nvPr>
        </p:nvGraphicFramePr>
        <p:xfrm>
          <a:off x="457200" y="990600"/>
          <a:ext cx="8521699" cy="562066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A7D0759-3D8F-4812-826C-B274D08515DF}"/>
              </a:ext>
            </a:extLst>
          </p:cNvPr>
          <p:cNvSpPr/>
          <p:nvPr/>
        </p:nvSpPr>
        <p:spPr>
          <a:xfrm>
            <a:off x="9860430" y="4570658"/>
            <a:ext cx="1746902" cy="997196"/>
          </a:xfrm>
          <a:prstGeom prst="rect">
            <a:avLst/>
          </a:prstGeom>
          <a:noFill/>
        </p:spPr>
        <p:txBody>
          <a:bodyPr wrap="square" lIns="0" tIns="0" rIns="0" bIns="0" rtlCol="0">
            <a:spAutoFit/>
          </a:bodyPr>
          <a:lstStyle/>
          <a:p>
            <a:pPr>
              <a:lnSpc>
                <a:spcPct val="90000"/>
              </a:lnSpc>
            </a:pPr>
            <a:r>
              <a:rPr lang="en-US" sz="2400" b="1" i="1" dirty="0" smtClean="0">
                <a:solidFill>
                  <a:srgbClr val="FEC643"/>
                </a:solidFill>
                <a:latin typeface="Segoe UI" panose="020B0502040204020203" pitchFamily="34" charset="0"/>
                <a:cs typeface="Segoe UI" panose="020B0502040204020203" pitchFamily="34" charset="0"/>
              </a:rPr>
              <a:t>“Don’t get cocky, kid.” – Han Solo</a:t>
            </a:r>
            <a:endParaRPr lang="en-US" sz="2400" dirty="0">
              <a:solidFill>
                <a:srgbClr val="FEC643"/>
              </a:solidFill>
              <a:latin typeface="Segoe UI" panose="020B0502040204020203" pitchFamily="34" charset="0"/>
              <a:cs typeface="Segoe UI" panose="020B0502040204020203" pitchFamily="34" charset="0"/>
            </a:endParaRPr>
          </a:p>
        </p:txBody>
      </p:sp>
      <p:sp>
        <p:nvSpPr>
          <p:cNvPr id="10" name="Title 7">
            <a:extLst>
              <a:ext uri="{FF2B5EF4-FFF2-40B4-BE49-F238E27FC236}">
                <a16:creationId xmlns:a16="http://schemas.microsoft.com/office/drawing/2014/main" id="{568504CE-2886-4F14-8663-7730FD23291D}"/>
              </a:ext>
            </a:extLst>
          </p:cNvPr>
          <p:cNvSpPr txBox="1">
            <a:spLocks/>
          </p:cNvSpPr>
          <p:nvPr/>
        </p:nvSpPr>
        <p:spPr>
          <a:xfrm>
            <a:off x="309562" y="309439"/>
            <a:ext cx="11522076" cy="498598"/>
          </a:xfrm>
          <a:prstGeom prst="rect">
            <a:avLst/>
          </a:prstGeom>
        </p:spPr>
        <p:txBody>
          <a:bodyPr vert="horz" wrap="square" lIns="0" tIns="0" rIns="0" bIns="0" rtlCol="0" anchor="t">
            <a:spAutoFit/>
          </a:bodyPr>
          <a:lstStyle>
            <a:lvl1pPr marL="0" algn="l" defTabSz="914400" rtl="0" eaLnBrk="1" latinLnBrk="0" hangingPunct="1">
              <a:lnSpc>
                <a:spcPct val="90000"/>
              </a:lnSpc>
              <a:spcBef>
                <a:spcPct val="0"/>
              </a:spcBef>
              <a:buNone/>
              <a:defRPr lang="en-US" sz="3600" b="1" kern="1200" dirty="0" smtClean="0">
                <a:solidFill>
                  <a:srgbClr val="FEC643"/>
                </a:solidFill>
                <a:latin typeface="+mj-lt"/>
                <a:ea typeface="+mn-ea"/>
                <a:cs typeface="+mn-cs"/>
              </a:defRPr>
            </a:lvl1pPr>
          </a:lstStyle>
          <a:p>
            <a:r>
              <a:rPr lang="en-US" dirty="0" smtClean="0"/>
              <a:t>The Big Market Transformation Story</a:t>
            </a:r>
            <a:endParaRPr lang="en-US" dirty="0"/>
          </a:p>
        </p:txBody>
      </p:sp>
      <p:pic>
        <p:nvPicPr>
          <p:cNvPr id="34" name="Picture 33" descr="A group of cartoon characters&#10;&#10;Description automatically generated with low confidence">
            <a:extLst>
              <a:ext uri="{FF2B5EF4-FFF2-40B4-BE49-F238E27FC236}">
                <a16:creationId xmlns:a16="http://schemas.microsoft.com/office/drawing/2014/main" id="{5D707EAD-EBE3-48F2-81AF-823E7CC15EFE}"/>
              </a:ext>
            </a:extLst>
          </p:cNvPr>
          <p:cNvPicPr>
            <a:picLocks noChangeAspect="1"/>
          </p:cNvPicPr>
          <p:nvPr/>
        </p:nvPicPr>
        <p:blipFill rotWithShape="1">
          <a:blip r:embed="rId4">
            <a:extLst>
              <a:ext uri="{28A0092B-C50C-407E-A947-70E740481C1C}">
                <a14:useLocalDpi xmlns:a14="http://schemas.microsoft.com/office/drawing/2010/main" val="0"/>
              </a:ext>
            </a:extLst>
          </a:blip>
          <a:srcRect l="55102" r="21084" b="64936"/>
          <a:stretch/>
        </p:blipFill>
        <p:spPr>
          <a:xfrm>
            <a:off x="9969500" y="1925002"/>
            <a:ext cx="1528762" cy="2453722"/>
          </a:xfrm>
          <a:prstGeom prst="rect">
            <a:avLst/>
          </a:prstGeom>
        </p:spPr>
      </p:pic>
      <p:sp>
        <p:nvSpPr>
          <p:cNvPr id="13" name="TextBox 12">
            <a:extLst>
              <a:ext uri="{FF2B5EF4-FFF2-40B4-BE49-F238E27FC236}">
                <a16:creationId xmlns:a16="http://schemas.microsoft.com/office/drawing/2014/main" id="{3355CCCD-C973-4505-B6CE-A598B2640AFE}"/>
              </a:ext>
            </a:extLst>
          </p:cNvPr>
          <p:cNvSpPr txBox="1"/>
          <p:nvPr/>
        </p:nvSpPr>
        <p:spPr>
          <a:xfrm>
            <a:off x="1147871" y="1260965"/>
            <a:ext cx="2688355" cy="276999"/>
          </a:xfrm>
          <a:prstGeom prst="rect">
            <a:avLst/>
          </a:prstGeom>
          <a:noFill/>
          <a:ln w="6350">
            <a:noFill/>
            <a:prstDash val="dash"/>
          </a:ln>
        </p:spPr>
        <p:txBody>
          <a:bodyPr wrap="square" lIns="0" tIns="0" rIns="0" bIns="0" rtlCol="0">
            <a:spAutoFit/>
          </a:bodyPr>
          <a:lstStyle/>
          <a:p>
            <a:pPr algn="ctr"/>
            <a:r>
              <a:rPr lang="en-US" b="1" dirty="0" smtClean="0">
                <a:solidFill>
                  <a:schemeClr val="bg1"/>
                </a:solidFill>
              </a:rPr>
              <a:t>Lamp Stock over Time</a:t>
            </a:r>
            <a:endParaRPr lang="en-US" b="1" dirty="0">
              <a:solidFill>
                <a:schemeClr val="bg1"/>
              </a:solidFill>
            </a:endParaRPr>
          </a:p>
        </p:txBody>
      </p:sp>
      <p:sp>
        <p:nvSpPr>
          <p:cNvPr id="15" name="TextBox 14">
            <a:extLst>
              <a:ext uri="{FF2B5EF4-FFF2-40B4-BE49-F238E27FC236}">
                <a16:creationId xmlns:a16="http://schemas.microsoft.com/office/drawing/2014/main" id="{3355CCCD-C973-4505-B6CE-A598B2640AFE}"/>
              </a:ext>
            </a:extLst>
          </p:cNvPr>
          <p:cNvSpPr txBox="1"/>
          <p:nvPr/>
        </p:nvSpPr>
        <p:spPr>
          <a:xfrm>
            <a:off x="7721163" y="1740336"/>
            <a:ext cx="825937" cy="369332"/>
          </a:xfrm>
          <a:prstGeom prst="rect">
            <a:avLst/>
          </a:prstGeom>
          <a:noFill/>
          <a:ln w="6350">
            <a:noFill/>
            <a:prstDash val="dash"/>
          </a:ln>
        </p:spPr>
        <p:txBody>
          <a:bodyPr wrap="square" lIns="0" tIns="0" rIns="0" bIns="0" rtlCol="0">
            <a:spAutoFit/>
          </a:bodyPr>
          <a:lstStyle/>
          <a:p>
            <a:pPr algn="ctr"/>
            <a:r>
              <a:rPr lang="en-US" sz="1200" b="1" dirty="0" smtClean="0">
                <a:solidFill>
                  <a:srgbClr val="544F6B"/>
                </a:solidFill>
              </a:rPr>
              <a:t>TLED Boom</a:t>
            </a:r>
            <a:endParaRPr lang="en-US" sz="1200" b="1" dirty="0">
              <a:solidFill>
                <a:srgbClr val="544F6B"/>
              </a:solidFill>
            </a:endParaRPr>
          </a:p>
        </p:txBody>
      </p:sp>
    </p:spTree>
    <p:extLst>
      <p:ext uri="{BB962C8B-B14F-4D97-AF65-F5344CB8AC3E}">
        <p14:creationId xmlns:p14="http://schemas.microsoft.com/office/powerpoint/2010/main" val="345971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F9FEAB-3AF1-4045-8B7B-58AA22D0FCE5}"/>
              </a:ext>
            </a:extLst>
          </p:cNvPr>
          <p:cNvSpPr>
            <a:spLocks noGrp="1"/>
          </p:cNvSpPr>
          <p:nvPr>
            <p:ph type="title"/>
          </p:nvPr>
        </p:nvSpPr>
        <p:spPr>
          <a:xfrm>
            <a:off x="334962" y="543408"/>
            <a:ext cx="11522076" cy="498598"/>
          </a:xfrm>
        </p:spPr>
        <p:txBody>
          <a:bodyPr/>
          <a:lstStyle/>
          <a:p>
            <a:r>
              <a:rPr lang="en-US" dirty="0" smtClean="0"/>
              <a:t>Trends and the Future</a:t>
            </a:r>
            <a:endParaRPr lang="en-US" dirty="0"/>
          </a:p>
        </p:txBody>
      </p:sp>
      <p:sp>
        <p:nvSpPr>
          <p:cNvPr id="4" name="Slide Number Placeholder 3">
            <a:extLst>
              <a:ext uri="{FF2B5EF4-FFF2-40B4-BE49-F238E27FC236}">
                <a16:creationId xmlns:a16="http://schemas.microsoft.com/office/drawing/2014/main" id="{78BF1B5E-0BDA-4C01-A5B1-2E48FC690623}"/>
              </a:ext>
            </a:extLst>
          </p:cNvPr>
          <p:cNvSpPr>
            <a:spLocks noGrp="1"/>
          </p:cNvSpPr>
          <p:nvPr>
            <p:ph type="sldNum" sz="quarter" idx="12"/>
          </p:nvPr>
        </p:nvSpPr>
        <p:spPr/>
        <p:txBody>
          <a:bodyPr/>
          <a:lstStyle/>
          <a:p>
            <a:fld id="{41C644E9-0293-45DE-AABA-2E18EB19508A}" type="slidenum">
              <a:rPr lang="en-US" smtClean="0"/>
              <a:pPr/>
              <a:t>17</a:t>
            </a:fld>
            <a:endParaRPr lang="en-US" dirty="0"/>
          </a:p>
        </p:txBody>
      </p:sp>
      <p:graphicFrame>
        <p:nvGraphicFramePr>
          <p:cNvPr id="5" name="Content Placeholder 4">
            <a:extLst>
              <a:ext uri="{FF2B5EF4-FFF2-40B4-BE49-F238E27FC236}">
                <a16:creationId xmlns:a16="http://schemas.microsoft.com/office/drawing/2014/main" id="{27C0A23E-57C1-463E-ABD7-A49C8162379F}"/>
              </a:ext>
            </a:extLst>
          </p:cNvPr>
          <p:cNvGraphicFramePr>
            <a:graphicFrameLocks noGrp="1"/>
          </p:cNvGraphicFramePr>
          <p:nvPr>
            <p:ph idx="1"/>
            <p:extLst>
              <p:ext uri="{D42A27DB-BD31-4B8C-83A1-F6EECF244321}">
                <p14:modId xmlns:p14="http://schemas.microsoft.com/office/powerpoint/2010/main" val="758902393"/>
              </p:ext>
            </p:extLst>
          </p:nvPr>
        </p:nvGraphicFramePr>
        <p:xfrm>
          <a:off x="514577" y="1580675"/>
          <a:ext cx="6381523" cy="40581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46EC0AA-4F31-4E6E-B774-B1D601335738}"/>
              </a:ext>
            </a:extLst>
          </p:cNvPr>
          <p:cNvSpPr txBox="1"/>
          <p:nvPr/>
        </p:nvSpPr>
        <p:spPr>
          <a:xfrm>
            <a:off x="8252495" y="2144198"/>
            <a:ext cx="3604542" cy="1384995"/>
          </a:xfrm>
          <a:prstGeom prst="rect">
            <a:avLst/>
          </a:prstGeom>
          <a:noFill/>
          <a:ln w="6350">
            <a:noFill/>
            <a:prstDash val="dash"/>
          </a:ln>
        </p:spPr>
        <p:txBody>
          <a:bodyPr wrap="square" lIns="0" tIns="0" rIns="0" bIns="0" rtlCol="0">
            <a:spAutoFit/>
          </a:bodyPr>
          <a:lstStyle/>
          <a:p>
            <a:r>
              <a:rPr lang="en-US" dirty="0" smtClean="0">
                <a:solidFill>
                  <a:schemeClr val="bg1"/>
                </a:solidFill>
              </a:rPr>
              <a:t>Lighting Sales Data Collection </a:t>
            </a:r>
          </a:p>
          <a:p>
            <a:pPr marL="914400" lvl="1" indent="-457200">
              <a:buClr>
                <a:srgbClr val="FEC643"/>
              </a:buClr>
              <a:buSzPts val="1800"/>
              <a:buFont typeface="Wingdings" panose="05000000000000000000" pitchFamily="2" charset="2"/>
              <a:buChar char="Ø"/>
              <a:defRPr/>
            </a:pPr>
            <a:r>
              <a:rPr lang="en-US" kern="0" dirty="0" smtClean="0">
                <a:solidFill>
                  <a:schemeClr val="bg1"/>
                </a:solidFill>
                <a:ea typeface="Lato"/>
                <a:cs typeface="Lato" panose="020F0502020204030203" pitchFamily="34" charset="0"/>
              </a:rPr>
              <a:t>NEEA Data Collection</a:t>
            </a:r>
          </a:p>
          <a:p>
            <a:pPr marL="914400" lvl="1" indent="-457200">
              <a:buClr>
                <a:srgbClr val="FEC643"/>
              </a:buClr>
              <a:buSzPts val="1800"/>
              <a:buFont typeface="Wingdings" panose="05000000000000000000" pitchFamily="2" charset="2"/>
              <a:buChar char="Ø"/>
              <a:defRPr/>
            </a:pPr>
            <a:r>
              <a:rPr lang="en-US" dirty="0" smtClean="0">
                <a:solidFill>
                  <a:schemeClr val="bg1"/>
                </a:solidFill>
              </a:rPr>
              <a:t>Market Actor Interviews</a:t>
            </a:r>
          </a:p>
          <a:p>
            <a:pPr marL="914400" lvl="1" indent="-457200">
              <a:buClr>
                <a:srgbClr val="FEC643"/>
              </a:buClr>
              <a:buSzPts val="1800"/>
              <a:buFont typeface="Wingdings" panose="05000000000000000000" pitchFamily="2" charset="2"/>
              <a:buChar char="Ø"/>
              <a:defRPr/>
            </a:pPr>
            <a:r>
              <a:rPr lang="en-US" dirty="0" smtClean="0">
                <a:solidFill>
                  <a:schemeClr val="bg1"/>
                </a:solidFill>
              </a:rPr>
              <a:t>LightFair</a:t>
            </a:r>
          </a:p>
          <a:p>
            <a:endParaRPr lang="en-US" dirty="0">
              <a:solidFill>
                <a:schemeClr val="bg1"/>
              </a:solidFill>
            </a:endParaRPr>
          </a:p>
        </p:txBody>
      </p:sp>
      <p:sp>
        <p:nvSpPr>
          <p:cNvPr id="11" name="TextBox 10">
            <a:extLst>
              <a:ext uri="{FF2B5EF4-FFF2-40B4-BE49-F238E27FC236}">
                <a16:creationId xmlns:a16="http://schemas.microsoft.com/office/drawing/2014/main" id="{3355CCCD-C973-4505-B6CE-A598B2640AFE}"/>
              </a:ext>
            </a:extLst>
          </p:cNvPr>
          <p:cNvSpPr txBox="1"/>
          <p:nvPr/>
        </p:nvSpPr>
        <p:spPr>
          <a:xfrm>
            <a:off x="8252495" y="3622732"/>
            <a:ext cx="3698205" cy="1938992"/>
          </a:xfrm>
          <a:prstGeom prst="rect">
            <a:avLst/>
          </a:prstGeom>
          <a:noFill/>
          <a:ln w="6350">
            <a:noFill/>
            <a:prstDash val="dash"/>
          </a:ln>
        </p:spPr>
        <p:txBody>
          <a:bodyPr wrap="square" lIns="0" tIns="0" rIns="0" bIns="0" rtlCol="0">
            <a:spAutoFit/>
          </a:bodyPr>
          <a:lstStyle/>
          <a:p>
            <a:r>
              <a:rPr lang="en-US" dirty="0" smtClean="0">
                <a:solidFill>
                  <a:schemeClr val="bg1"/>
                </a:solidFill>
              </a:rPr>
              <a:t>Controls Market Characterization</a:t>
            </a:r>
          </a:p>
          <a:p>
            <a:pPr marL="914400" lvl="1" indent="-457200">
              <a:buClr>
                <a:srgbClr val="FEC643"/>
              </a:buClr>
              <a:buSzPts val="1800"/>
              <a:buFont typeface="Wingdings" panose="05000000000000000000" pitchFamily="2" charset="2"/>
              <a:buChar char="Ø"/>
              <a:defRPr/>
            </a:pPr>
            <a:r>
              <a:rPr lang="en-US" dirty="0" smtClean="0">
                <a:solidFill>
                  <a:schemeClr val="bg1"/>
                </a:solidFill>
              </a:rPr>
              <a:t>Understand different </a:t>
            </a:r>
            <a:r>
              <a:rPr lang="en-US" dirty="0">
                <a:solidFill>
                  <a:schemeClr val="bg1"/>
                </a:solidFill>
              </a:rPr>
              <a:t>technology </a:t>
            </a:r>
            <a:r>
              <a:rPr lang="en-US" dirty="0" smtClean="0">
                <a:solidFill>
                  <a:schemeClr val="bg1"/>
                </a:solidFill>
              </a:rPr>
              <a:t>options</a:t>
            </a:r>
          </a:p>
          <a:p>
            <a:pPr marL="914400" lvl="1" indent="-457200">
              <a:buClr>
                <a:srgbClr val="FEC643"/>
              </a:buClr>
              <a:buSzPts val="1800"/>
              <a:buFont typeface="Wingdings" panose="05000000000000000000" pitchFamily="2" charset="2"/>
              <a:buChar char="Ø"/>
              <a:defRPr/>
            </a:pPr>
            <a:r>
              <a:rPr lang="en-US" dirty="0" smtClean="0">
                <a:solidFill>
                  <a:schemeClr val="bg1"/>
                </a:solidFill>
              </a:rPr>
              <a:t>Define supply </a:t>
            </a:r>
            <a:r>
              <a:rPr lang="en-US" dirty="0">
                <a:solidFill>
                  <a:schemeClr val="bg1"/>
                </a:solidFill>
              </a:rPr>
              <a:t>c</a:t>
            </a:r>
            <a:r>
              <a:rPr lang="en-US" dirty="0" smtClean="0">
                <a:solidFill>
                  <a:schemeClr val="bg1"/>
                </a:solidFill>
              </a:rPr>
              <a:t>hain</a:t>
            </a:r>
          </a:p>
          <a:p>
            <a:pPr marL="914400" lvl="1" indent="-457200">
              <a:buClr>
                <a:srgbClr val="FEC643"/>
              </a:buClr>
              <a:buSzPts val="1800"/>
              <a:buFont typeface="Wingdings" panose="05000000000000000000" pitchFamily="2" charset="2"/>
              <a:buChar char="Ø"/>
              <a:defRPr/>
            </a:pPr>
            <a:r>
              <a:rPr lang="en-US" dirty="0" smtClean="0">
                <a:solidFill>
                  <a:schemeClr val="bg1"/>
                </a:solidFill>
              </a:rPr>
              <a:t>Research growth trends</a:t>
            </a:r>
          </a:p>
          <a:p>
            <a:pPr marL="914400" lvl="1" indent="-457200">
              <a:buClr>
                <a:srgbClr val="FEC643"/>
              </a:buClr>
              <a:buSzPts val="1800"/>
              <a:buFont typeface="Wingdings" panose="05000000000000000000" pitchFamily="2" charset="2"/>
              <a:buChar char="Ø"/>
              <a:defRPr/>
            </a:pPr>
            <a:r>
              <a:rPr lang="en-US" dirty="0" smtClean="0">
                <a:solidFill>
                  <a:schemeClr val="bg1"/>
                </a:solidFill>
              </a:rPr>
              <a:t>Determine data availability and gaps</a:t>
            </a:r>
            <a:endParaRPr lang="en-US" dirty="0">
              <a:solidFill>
                <a:schemeClr val="bg1"/>
              </a:solidFill>
            </a:endParaRPr>
          </a:p>
        </p:txBody>
      </p:sp>
      <p:sp>
        <p:nvSpPr>
          <p:cNvPr id="24" name="Rectangle 23">
            <a:extLst>
              <a:ext uri="{FF2B5EF4-FFF2-40B4-BE49-F238E27FC236}">
                <a16:creationId xmlns:a16="http://schemas.microsoft.com/office/drawing/2014/main" id="{AA7D0759-3D8F-4812-826C-B274D08515DF}"/>
              </a:ext>
            </a:extLst>
          </p:cNvPr>
          <p:cNvSpPr/>
          <p:nvPr/>
        </p:nvSpPr>
        <p:spPr>
          <a:xfrm>
            <a:off x="2211024" y="6213429"/>
            <a:ext cx="10444655" cy="276999"/>
          </a:xfrm>
          <a:prstGeom prst="rect">
            <a:avLst/>
          </a:prstGeom>
          <a:noFill/>
        </p:spPr>
        <p:txBody>
          <a:bodyPr wrap="square" lIns="0" tIns="0" rIns="0" bIns="0" rtlCol="0">
            <a:spAutoFit/>
          </a:bodyPr>
          <a:lstStyle/>
          <a:p>
            <a:pPr>
              <a:lnSpc>
                <a:spcPct val="90000"/>
              </a:lnSpc>
            </a:pPr>
            <a:r>
              <a:rPr lang="en-US" sz="2000" b="1" i="1" dirty="0" smtClean="0">
                <a:solidFill>
                  <a:srgbClr val="FEC643"/>
                </a:solidFill>
                <a:latin typeface="Segoe UI" panose="020B0502040204020203" pitchFamily="34" charset="0"/>
                <a:cs typeface="Segoe UI" panose="020B0502040204020203" pitchFamily="34" charset="0"/>
              </a:rPr>
              <a:t>“If </a:t>
            </a:r>
            <a:r>
              <a:rPr lang="en-US" sz="2000" b="1" i="1" dirty="0">
                <a:solidFill>
                  <a:srgbClr val="FEC643"/>
                </a:solidFill>
                <a:latin typeface="Segoe UI" panose="020B0502040204020203" pitchFamily="34" charset="0"/>
                <a:cs typeface="Segoe UI" panose="020B0502040204020203" pitchFamily="34" charset="0"/>
              </a:rPr>
              <a:t>you only knew the power of the dark side</a:t>
            </a:r>
            <a:r>
              <a:rPr lang="en-US" sz="2000" b="1" i="1" dirty="0" smtClean="0">
                <a:solidFill>
                  <a:srgbClr val="FEC643"/>
                </a:solidFill>
                <a:latin typeface="Segoe UI" panose="020B0502040204020203" pitchFamily="34" charset="0"/>
                <a:cs typeface="Segoe UI" panose="020B0502040204020203" pitchFamily="34" charset="0"/>
              </a:rPr>
              <a:t>.” – Darth Vader</a:t>
            </a:r>
            <a:endParaRPr lang="en-US" sz="2000" dirty="0">
              <a:solidFill>
                <a:srgbClr val="FEC643"/>
              </a:solidFill>
              <a:latin typeface="Segoe UI" panose="020B0502040204020203" pitchFamily="34" charset="0"/>
              <a:cs typeface="Segoe UI" panose="020B0502040204020203" pitchFamily="34" charset="0"/>
            </a:endParaRPr>
          </a:p>
        </p:txBody>
      </p:sp>
      <p:pic>
        <p:nvPicPr>
          <p:cNvPr id="25" name="Picture 24">
            <a:extLst>
              <a:ext uri="{FF2B5EF4-FFF2-40B4-BE49-F238E27FC236}">
                <a16:creationId xmlns:a16="http://schemas.microsoft.com/office/drawing/2014/main" id="{8734BB1F-9FB9-4BDE-89A9-CC6FCAC3FFA7}"/>
              </a:ext>
            </a:extLst>
          </p:cNvPr>
          <p:cNvPicPr>
            <a:picLocks noChangeAspect="1"/>
          </p:cNvPicPr>
          <p:nvPr/>
        </p:nvPicPr>
        <p:blipFill>
          <a:blip r:embed="rId4"/>
          <a:stretch>
            <a:fillRect/>
          </a:stretch>
        </p:blipFill>
        <p:spPr>
          <a:xfrm>
            <a:off x="7371601" y="2144198"/>
            <a:ext cx="781799" cy="743255"/>
          </a:xfrm>
          <a:prstGeom prst="rect">
            <a:avLst/>
          </a:prstGeom>
        </p:spPr>
      </p:pic>
      <p:pic>
        <p:nvPicPr>
          <p:cNvPr id="26" name="Picture 25">
            <a:extLst>
              <a:ext uri="{FF2B5EF4-FFF2-40B4-BE49-F238E27FC236}">
                <a16:creationId xmlns:a16="http://schemas.microsoft.com/office/drawing/2014/main" id="{8734BB1F-9FB9-4BDE-89A9-CC6FCAC3FFA7}"/>
              </a:ext>
            </a:extLst>
          </p:cNvPr>
          <p:cNvPicPr>
            <a:picLocks noChangeAspect="1"/>
          </p:cNvPicPr>
          <p:nvPr/>
        </p:nvPicPr>
        <p:blipFill>
          <a:blip r:embed="rId4"/>
          <a:stretch>
            <a:fillRect/>
          </a:stretch>
        </p:blipFill>
        <p:spPr>
          <a:xfrm>
            <a:off x="7371601" y="3603690"/>
            <a:ext cx="781799" cy="743255"/>
          </a:xfrm>
          <a:prstGeom prst="rect">
            <a:avLst/>
          </a:prstGeom>
        </p:spPr>
      </p:pic>
      <p:pic>
        <p:nvPicPr>
          <p:cNvPr id="9" name="Picture 8"/>
          <p:cNvPicPr>
            <a:picLocks noChangeAspect="1"/>
          </p:cNvPicPr>
          <p:nvPr/>
        </p:nvPicPr>
        <p:blipFill>
          <a:blip r:embed="rId5"/>
          <a:stretch>
            <a:fillRect/>
          </a:stretch>
        </p:blipFill>
        <p:spPr>
          <a:xfrm rot="20220328" flipH="1">
            <a:off x="9415553" y="110479"/>
            <a:ext cx="2209853" cy="1635387"/>
          </a:xfrm>
          <a:prstGeom prst="rect">
            <a:avLst/>
          </a:prstGeom>
        </p:spPr>
      </p:pic>
    </p:spTree>
    <p:extLst>
      <p:ext uri="{BB962C8B-B14F-4D97-AF65-F5344CB8AC3E}">
        <p14:creationId xmlns:p14="http://schemas.microsoft.com/office/powerpoint/2010/main" val="131472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19">
            <a:extLst>
              <a:ext uri="{FF2B5EF4-FFF2-40B4-BE49-F238E27FC236}">
                <a16:creationId xmlns:a16="http://schemas.microsoft.com/office/drawing/2014/main" id="{E732953F-EC34-4D5C-BE5B-32BFF4EB1875}"/>
              </a:ext>
            </a:extLst>
          </p:cNvPr>
          <p:cNvSpPr/>
          <p:nvPr/>
        </p:nvSpPr>
        <p:spPr>
          <a:xfrm rot="16200000">
            <a:off x="6914657" y="69279"/>
            <a:ext cx="3591916" cy="6962774"/>
          </a:xfrm>
          <a:prstGeom prst="round2SameRect">
            <a:avLst>
              <a:gd name="adj1" fmla="val 4999"/>
              <a:gd name="adj2" fmla="val 0"/>
            </a:avLst>
          </a:prstGeom>
          <a:solidFill>
            <a:srgbClr val="8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D4C9A7F-1F9E-4FB1-A7D3-040E7C599E6D}"/>
              </a:ext>
            </a:extLst>
          </p:cNvPr>
          <p:cNvSpPr/>
          <p:nvPr/>
        </p:nvSpPr>
        <p:spPr>
          <a:xfrm>
            <a:off x="165223" y="1569149"/>
            <a:ext cx="3777476" cy="3777475"/>
          </a:xfrm>
          <a:prstGeom prst="ellipse">
            <a:avLst/>
          </a:prstGeom>
          <a:solidFill>
            <a:srgbClr val="FEC64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9A9FED-C11B-4768-81EA-512B363734D8}"/>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7CFAC37F-419D-4093-BFD2-C7B5C28DDAC6}"/>
              </a:ext>
            </a:extLst>
          </p:cNvPr>
          <p:cNvSpPr/>
          <p:nvPr/>
        </p:nvSpPr>
        <p:spPr>
          <a:xfrm rot="16200000">
            <a:off x="6914657" y="-84050"/>
            <a:ext cx="3591916" cy="6962774"/>
          </a:xfrm>
          <a:prstGeom prst="round2SameRect">
            <a:avLst>
              <a:gd name="adj1" fmla="val 4999"/>
              <a:gd name="adj2" fmla="val 0"/>
            </a:avLst>
          </a:prstGeom>
          <a:solidFill>
            <a:srgbClr val="54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7CE3A4-C37B-4F9C-B098-0F844F5056EC}"/>
              </a:ext>
            </a:extLst>
          </p:cNvPr>
          <p:cNvSpPr txBox="1"/>
          <p:nvPr/>
        </p:nvSpPr>
        <p:spPr>
          <a:xfrm>
            <a:off x="5579834" y="6566370"/>
            <a:ext cx="6280612" cy="161776"/>
          </a:xfrm>
          <a:prstGeom prst="rect">
            <a:avLst/>
          </a:prstGeom>
          <a:noFill/>
        </p:spPr>
        <p:txBody>
          <a:bodyPr wrap="square" lIns="0" tIns="0" rIns="0" bIns="0" rtlCol="0" anchor="t">
            <a:spAutoFit/>
          </a:bodyPr>
          <a:lstStyle/>
          <a:p>
            <a:pPr lvl="0" algn="r">
              <a:lnSpc>
                <a:spcPct val="150000"/>
              </a:lnSpc>
              <a:spcBef>
                <a:spcPts val="1000"/>
              </a:spcBef>
              <a:buClr>
                <a:srgbClr val="0B2340"/>
              </a:buClr>
              <a:buSzPts val="1800"/>
              <a:defRPr/>
            </a:pPr>
            <a:r>
              <a:rPr lang="en-US" sz="800" kern="0" dirty="0">
                <a:solidFill>
                  <a:schemeClr val="bg1"/>
                </a:solidFill>
                <a:ea typeface="Lato"/>
                <a:cs typeface="Lato" panose="020F0502020204030203" pitchFamily="34" charset="0"/>
                <a:sym typeface="Lato"/>
              </a:rPr>
              <a:t>Credit to : </a:t>
            </a:r>
            <a:r>
              <a:rPr lang="en-US" sz="800" dirty="0">
                <a:solidFill>
                  <a:schemeClr val="bg1"/>
                </a:solidFill>
                <a:hlinkClick r:id="rId3">
                  <a:extLst>
                    <a:ext uri="{A12FA001-AC4F-418D-AE19-62706E023703}">
                      <ahyp:hlinkClr xmlns="" xmlns:ahyp="http://schemas.microsoft.com/office/drawing/2018/hyperlinkcolor" val="tx"/>
                    </a:ext>
                  </a:extLst>
                </a:hlinkClick>
              </a:rPr>
              <a:t>https://www.behance.net/diegocarbonell</a:t>
            </a:r>
            <a:endParaRPr lang="en-US" sz="800" kern="0" dirty="0">
              <a:solidFill>
                <a:schemeClr val="bg1"/>
              </a:solidFill>
              <a:ea typeface="Lato"/>
              <a:cs typeface="Lato" panose="020F0502020204030203" pitchFamily="34" charset="0"/>
              <a:sym typeface="Lato"/>
            </a:endParaRPr>
          </a:p>
        </p:txBody>
      </p:sp>
      <p:pic>
        <p:nvPicPr>
          <p:cNvPr id="11" name="Picture 10" descr="A group of cartoon characters&#10;&#10;Description automatically generated with low confidence">
            <a:extLst>
              <a:ext uri="{FF2B5EF4-FFF2-40B4-BE49-F238E27FC236}">
                <a16:creationId xmlns:a16="http://schemas.microsoft.com/office/drawing/2014/main" id="{5D707EAD-EBE3-48F2-81AF-823E7CC15EFE}"/>
              </a:ext>
            </a:extLst>
          </p:cNvPr>
          <p:cNvPicPr>
            <a:picLocks noChangeAspect="1"/>
          </p:cNvPicPr>
          <p:nvPr/>
        </p:nvPicPr>
        <p:blipFill rotWithShape="1">
          <a:blip r:embed="rId4">
            <a:extLst>
              <a:ext uri="{28A0092B-C50C-407E-A947-70E740481C1C}">
                <a14:useLocalDpi xmlns:a14="http://schemas.microsoft.com/office/drawing/2010/main" val="0"/>
              </a:ext>
            </a:extLst>
          </a:blip>
          <a:srcRect l="54099" t="33519" r="22252" b="34327"/>
          <a:stretch/>
        </p:blipFill>
        <p:spPr>
          <a:xfrm flipH="1">
            <a:off x="453761" y="684336"/>
            <a:ext cx="3200400" cy="4887282"/>
          </a:xfrm>
          <a:prstGeom prst="rect">
            <a:avLst/>
          </a:prstGeom>
        </p:spPr>
      </p:pic>
      <p:sp>
        <p:nvSpPr>
          <p:cNvPr id="12" name="TextBox 11">
            <a:extLst>
              <a:ext uri="{FF2B5EF4-FFF2-40B4-BE49-F238E27FC236}">
                <a16:creationId xmlns:a16="http://schemas.microsoft.com/office/drawing/2014/main" id="{95020728-C6ED-4468-954E-ABE5EA90685E}"/>
              </a:ext>
            </a:extLst>
          </p:cNvPr>
          <p:cNvSpPr txBox="1"/>
          <p:nvPr/>
        </p:nvSpPr>
        <p:spPr>
          <a:xfrm>
            <a:off x="5781675" y="2173928"/>
            <a:ext cx="6076950" cy="1107996"/>
          </a:xfrm>
          <a:prstGeom prst="rect">
            <a:avLst/>
          </a:prstGeom>
          <a:noFill/>
        </p:spPr>
        <p:txBody>
          <a:bodyPr wrap="square" lIns="0" tIns="0" rIns="0" bIns="0" rtlCol="0">
            <a:spAutoFit/>
          </a:bodyPr>
          <a:lstStyle/>
          <a:p>
            <a:r>
              <a:rPr lang="en-US" sz="3600" b="1" dirty="0">
                <a:solidFill>
                  <a:srgbClr val="FEC643"/>
                </a:solidFill>
                <a:latin typeface="+mj-lt"/>
              </a:rPr>
              <a:t>Key </a:t>
            </a:r>
            <a:r>
              <a:rPr lang="en-US" sz="3600" b="1" dirty="0" smtClean="0">
                <a:solidFill>
                  <a:srgbClr val="FEC643"/>
                </a:solidFill>
                <a:latin typeface="+mj-lt"/>
              </a:rPr>
              <a:t>Findings </a:t>
            </a:r>
            <a:r>
              <a:rPr lang="en-US" sz="3600" b="1" dirty="0">
                <a:solidFill>
                  <a:srgbClr val="FEC643"/>
                </a:solidFill>
                <a:latin typeface="+mj-lt"/>
              </a:rPr>
              <a:t>from our </a:t>
            </a:r>
            <a:r>
              <a:rPr lang="en-US" sz="3600" b="1" dirty="0" smtClean="0">
                <a:solidFill>
                  <a:srgbClr val="FEC643"/>
                </a:solidFill>
                <a:latin typeface="+mj-lt"/>
              </a:rPr>
              <a:t>Draft </a:t>
            </a:r>
            <a:r>
              <a:rPr lang="en-US" sz="3600" b="1" dirty="0">
                <a:solidFill>
                  <a:srgbClr val="FEC643"/>
                </a:solidFill>
                <a:latin typeface="+mj-lt"/>
              </a:rPr>
              <a:t>Market Models</a:t>
            </a:r>
          </a:p>
        </p:txBody>
      </p:sp>
      <p:sp>
        <p:nvSpPr>
          <p:cNvPr id="13" name="TextBox 12">
            <a:extLst>
              <a:ext uri="{FF2B5EF4-FFF2-40B4-BE49-F238E27FC236}">
                <a16:creationId xmlns:a16="http://schemas.microsoft.com/office/drawing/2014/main" id="{9BCF3C06-19C9-431D-8985-49B0200F8303}"/>
              </a:ext>
            </a:extLst>
          </p:cNvPr>
          <p:cNvSpPr txBox="1"/>
          <p:nvPr/>
        </p:nvSpPr>
        <p:spPr>
          <a:xfrm>
            <a:off x="5410200" y="3775307"/>
            <a:ext cx="6076950" cy="369332"/>
          </a:xfrm>
          <a:prstGeom prst="rect">
            <a:avLst/>
          </a:prstGeom>
          <a:noFill/>
        </p:spPr>
        <p:txBody>
          <a:bodyPr wrap="square" lIns="0" tIns="0" rIns="0" bIns="0" rtlCol="0">
            <a:spAutoFit/>
          </a:bodyPr>
          <a:lstStyle/>
          <a:p>
            <a:pPr marL="914400" lvl="1" indent="-457200">
              <a:buClr>
                <a:srgbClr val="FEC643"/>
              </a:buClr>
              <a:buSzPts val="1800"/>
              <a:buFont typeface="Wingdings" panose="05000000000000000000" pitchFamily="2" charset="2"/>
              <a:buChar char="Ø"/>
              <a:defRPr/>
            </a:pPr>
            <a:r>
              <a:rPr lang="en-US" sz="2400" kern="0" dirty="0" smtClean="0">
                <a:solidFill>
                  <a:schemeClr val="bg1"/>
                </a:solidFill>
                <a:ea typeface="Lato"/>
                <a:cs typeface="Lato" panose="020F0502020204030203" pitchFamily="34" charset="0"/>
                <a:sym typeface="Lato"/>
              </a:rPr>
              <a:t>Adjustable Speed Drives</a:t>
            </a:r>
            <a:endParaRPr lang="en-US" sz="2400" kern="0" dirty="0">
              <a:solidFill>
                <a:schemeClr val="bg1"/>
              </a:solidFill>
              <a:ea typeface="Lato"/>
              <a:cs typeface="Lato" panose="020F0502020204030203" pitchFamily="34" charset="0"/>
              <a:sym typeface="Lato"/>
            </a:endParaRPr>
          </a:p>
        </p:txBody>
      </p:sp>
      <p:cxnSp>
        <p:nvCxnSpPr>
          <p:cNvPr id="14" name="Straight Connector 13">
            <a:extLst>
              <a:ext uri="{FF2B5EF4-FFF2-40B4-BE49-F238E27FC236}">
                <a16:creationId xmlns:a16="http://schemas.microsoft.com/office/drawing/2014/main" id="{AD5F36B2-321C-4D00-9918-66E04DD302E0}"/>
              </a:ext>
            </a:extLst>
          </p:cNvPr>
          <p:cNvCxnSpPr>
            <a:cxnSpLocks/>
          </p:cNvCxnSpPr>
          <p:nvPr/>
        </p:nvCxnSpPr>
        <p:spPr>
          <a:xfrm>
            <a:off x="5912644" y="3520447"/>
            <a:ext cx="553251" cy="0"/>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837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60D45077-93D3-4DAA-990E-FA47ED441F47}"/>
              </a:ext>
            </a:extLst>
          </p:cNvPr>
          <p:cNvSpPr/>
          <p:nvPr/>
        </p:nvSpPr>
        <p:spPr>
          <a:xfrm>
            <a:off x="1739559" y="1420811"/>
            <a:ext cx="2771775" cy="2771775"/>
          </a:xfrm>
          <a:prstGeom prst="ellipse">
            <a:avLst/>
          </a:prstGeom>
          <a:solidFill>
            <a:srgbClr val="413D51"/>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13" name="Rectangle: Top Corners Rounded 12">
            <a:extLst>
              <a:ext uri="{FF2B5EF4-FFF2-40B4-BE49-F238E27FC236}">
                <a16:creationId xmlns:a16="http://schemas.microsoft.com/office/drawing/2014/main" id="{B9E6321D-0DD4-47CC-98E1-5AE32D37CD9F}"/>
              </a:ext>
            </a:extLst>
          </p:cNvPr>
          <p:cNvSpPr/>
          <p:nvPr/>
        </p:nvSpPr>
        <p:spPr>
          <a:xfrm>
            <a:off x="334961" y="2028506"/>
            <a:ext cx="5613557" cy="498598"/>
          </a:xfrm>
          <a:prstGeom prst="round2SameRect">
            <a:avLst>
              <a:gd name="adj1" fmla="val 2502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B890478-4A86-42B9-8AED-C2DEE89B0BE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07" y="5029981"/>
            <a:ext cx="12186793" cy="1828019"/>
          </a:xfrm>
          <a:prstGeom prst="rect">
            <a:avLst/>
          </a:prstGeom>
        </p:spPr>
      </p:pic>
      <p:pic>
        <p:nvPicPr>
          <p:cNvPr id="6" name="Graphic 5">
            <a:extLst>
              <a:ext uri="{FF2B5EF4-FFF2-40B4-BE49-F238E27FC236}">
                <a16:creationId xmlns:a16="http://schemas.microsoft.com/office/drawing/2014/main" id="{3F5D626E-CB65-4CB5-A1AF-07E74CDC063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75759" y="5373370"/>
            <a:ext cx="9897546" cy="1484630"/>
          </a:xfrm>
          <a:prstGeom prst="rect">
            <a:avLst/>
          </a:prstGeom>
        </p:spPr>
      </p:pic>
      <p:sp>
        <p:nvSpPr>
          <p:cNvPr id="7" name="Rectangle 6">
            <a:extLst>
              <a:ext uri="{FF2B5EF4-FFF2-40B4-BE49-F238E27FC236}">
                <a16:creationId xmlns:a16="http://schemas.microsoft.com/office/drawing/2014/main" id="{B0881950-F67D-4F7B-AF7B-32DF3675BCFC}"/>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F6D84-A32B-4E66-B4DA-1A253D6AEEAA}"/>
              </a:ext>
            </a:extLst>
          </p:cNvPr>
          <p:cNvSpPr>
            <a:spLocks noGrp="1"/>
          </p:cNvSpPr>
          <p:nvPr>
            <p:ph type="title"/>
          </p:nvPr>
        </p:nvSpPr>
        <p:spPr/>
        <p:txBody>
          <a:bodyPr/>
          <a:lstStyle/>
          <a:p>
            <a:r>
              <a:rPr lang="en-US" dirty="0" smtClean="0"/>
              <a:t>ASDs on Industrial </a:t>
            </a:r>
            <a:r>
              <a:rPr lang="en-US" dirty="0"/>
              <a:t>P</a:t>
            </a:r>
            <a:r>
              <a:rPr lang="en-US" dirty="0" smtClean="0"/>
              <a:t>umps and Fans</a:t>
            </a:r>
            <a:endParaRPr lang="en-US" dirty="0"/>
          </a:p>
        </p:txBody>
      </p:sp>
      <p:sp>
        <p:nvSpPr>
          <p:cNvPr id="4" name="Slide Number Placeholder 3">
            <a:extLst>
              <a:ext uri="{FF2B5EF4-FFF2-40B4-BE49-F238E27FC236}">
                <a16:creationId xmlns:a16="http://schemas.microsoft.com/office/drawing/2014/main" id="{217F2B98-D9A8-434F-BC83-8CD45209A46C}"/>
              </a:ext>
            </a:extLst>
          </p:cNvPr>
          <p:cNvSpPr>
            <a:spLocks noGrp="1"/>
          </p:cNvSpPr>
          <p:nvPr>
            <p:ph type="sldNum" sz="quarter" idx="12"/>
          </p:nvPr>
        </p:nvSpPr>
        <p:spPr/>
        <p:txBody>
          <a:bodyPr/>
          <a:lstStyle/>
          <a:p>
            <a:fld id="{14ED2C52-F4A6-44CA-8A9F-48318319496E}" type="slidenum">
              <a:rPr lang="en-US" smtClean="0"/>
              <a:t>19</a:t>
            </a:fld>
            <a:endParaRPr lang="en-US" dirty="0"/>
          </a:p>
        </p:txBody>
      </p:sp>
      <p:sp>
        <p:nvSpPr>
          <p:cNvPr id="12" name="Rectangle: Top Corners Rounded 11">
            <a:extLst>
              <a:ext uri="{FF2B5EF4-FFF2-40B4-BE49-F238E27FC236}">
                <a16:creationId xmlns:a16="http://schemas.microsoft.com/office/drawing/2014/main" id="{243C3803-D98B-402F-AC6F-67776C9B96CA}"/>
              </a:ext>
            </a:extLst>
          </p:cNvPr>
          <p:cNvSpPr/>
          <p:nvPr/>
        </p:nvSpPr>
        <p:spPr>
          <a:xfrm rot="16200000">
            <a:off x="6800499" y="775002"/>
            <a:ext cx="4854482" cy="5928518"/>
          </a:xfrm>
          <a:prstGeom prst="round2SameRect">
            <a:avLst>
              <a:gd name="adj1" fmla="val 4062"/>
              <a:gd name="adj2" fmla="val 0"/>
            </a:avLst>
          </a:prstGeom>
          <a:solidFill>
            <a:srgbClr val="56516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TextBox 14">
            <a:extLst>
              <a:ext uri="{FF2B5EF4-FFF2-40B4-BE49-F238E27FC236}">
                <a16:creationId xmlns:a16="http://schemas.microsoft.com/office/drawing/2014/main" id="{D6FEE115-7B98-4F0A-AA13-5D94BEE57DA1}"/>
              </a:ext>
            </a:extLst>
          </p:cNvPr>
          <p:cNvSpPr txBox="1"/>
          <p:nvPr/>
        </p:nvSpPr>
        <p:spPr>
          <a:xfrm>
            <a:off x="7518400" y="1705601"/>
            <a:ext cx="4338637" cy="553998"/>
          </a:xfrm>
          <a:prstGeom prst="rect">
            <a:avLst/>
          </a:prstGeom>
          <a:noFill/>
          <a:ln w="6350">
            <a:noFill/>
            <a:prstDash val="dash"/>
          </a:ln>
        </p:spPr>
        <p:txBody>
          <a:bodyPr wrap="square" lIns="0" tIns="0" rIns="0" bIns="0" rtlCol="0">
            <a:spAutoFit/>
          </a:bodyPr>
          <a:lstStyle/>
          <a:p>
            <a:r>
              <a:rPr lang="en-US" dirty="0" smtClean="0">
                <a:solidFill>
                  <a:schemeClr val="bg1"/>
                </a:solidFill>
              </a:rPr>
              <a:t>Pumps and fans represent the </a:t>
            </a:r>
            <a:r>
              <a:rPr lang="en-US" b="1" dirty="0" smtClean="0">
                <a:solidFill>
                  <a:schemeClr val="bg1"/>
                </a:solidFill>
              </a:rPr>
              <a:t>largest</a:t>
            </a:r>
            <a:r>
              <a:rPr lang="en-US" dirty="0" smtClean="0">
                <a:solidFill>
                  <a:schemeClr val="bg1"/>
                </a:solidFill>
              </a:rPr>
              <a:t> end use within the industrial sector</a:t>
            </a:r>
            <a:endParaRPr lang="en-US" dirty="0">
              <a:solidFill>
                <a:schemeClr val="bg1"/>
              </a:solidFill>
            </a:endParaRPr>
          </a:p>
        </p:txBody>
      </p:sp>
      <p:sp>
        <p:nvSpPr>
          <p:cNvPr id="16" name="TextBox 15">
            <a:extLst>
              <a:ext uri="{FF2B5EF4-FFF2-40B4-BE49-F238E27FC236}">
                <a16:creationId xmlns:a16="http://schemas.microsoft.com/office/drawing/2014/main" id="{60C6A490-FEF3-4CD4-9D8D-F90F6E37EB91}"/>
              </a:ext>
            </a:extLst>
          </p:cNvPr>
          <p:cNvSpPr txBox="1"/>
          <p:nvPr/>
        </p:nvSpPr>
        <p:spPr>
          <a:xfrm>
            <a:off x="7518400" y="3323762"/>
            <a:ext cx="4338637" cy="553998"/>
          </a:xfrm>
          <a:prstGeom prst="rect">
            <a:avLst/>
          </a:prstGeom>
          <a:noFill/>
          <a:ln w="6350">
            <a:noFill/>
            <a:prstDash val="dash"/>
          </a:ln>
        </p:spPr>
        <p:txBody>
          <a:bodyPr wrap="square" lIns="0" tIns="0" rIns="0" bIns="0" rtlCol="0">
            <a:spAutoFit/>
          </a:bodyPr>
          <a:lstStyle/>
          <a:p>
            <a:r>
              <a:rPr lang="en-US" b="1" dirty="0" smtClean="0">
                <a:solidFill>
                  <a:schemeClr val="bg1"/>
                </a:solidFill>
              </a:rPr>
              <a:t>ASDs </a:t>
            </a:r>
            <a:r>
              <a:rPr lang="en-US" dirty="0" smtClean="0">
                <a:solidFill>
                  <a:schemeClr val="bg1"/>
                </a:solidFill>
              </a:rPr>
              <a:t>save energy by controlling the speed of motors serving pumps and fans</a:t>
            </a:r>
            <a:endParaRPr lang="en-US" dirty="0">
              <a:solidFill>
                <a:schemeClr val="bg1"/>
              </a:solidFill>
            </a:endParaRPr>
          </a:p>
        </p:txBody>
      </p:sp>
      <p:sp>
        <p:nvSpPr>
          <p:cNvPr id="17" name="TextBox 16">
            <a:extLst>
              <a:ext uri="{FF2B5EF4-FFF2-40B4-BE49-F238E27FC236}">
                <a16:creationId xmlns:a16="http://schemas.microsoft.com/office/drawing/2014/main" id="{269E9A5B-BBD8-45CB-A494-47E5D2DC82E3}"/>
              </a:ext>
            </a:extLst>
          </p:cNvPr>
          <p:cNvSpPr txBox="1"/>
          <p:nvPr/>
        </p:nvSpPr>
        <p:spPr>
          <a:xfrm>
            <a:off x="7518400" y="4941923"/>
            <a:ext cx="4338637" cy="830997"/>
          </a:xfrm>
          <a:prstGeom prst="rect">
            <a:avLst/>
          </a:prstGeom>
          <a:noFill/>
          <a:ln w="6350">
            <a:noFill/>
            <a:prstDash val="dash"/>
          </a:ln>
        </p:spPr>
        <p:txBody>
          <a:bodyPr wrap="square" lIns="0" tIns="0" rIns="0" bIns="0" rtlCol="0">
            <a:spAutoFit/>
          </a:bodyPr>
          <a:lstStyle/>
          <a:p>
            <a:r>
              <a:rPr lang="en-US" dirty="0" smtClean="0">
                <a:solidFill>
                  <a:schemeClr val="bg1"/>
                </a:solidFill>
              </a:rPr>
              <a:t>The region has added ASDs to </a:t>
            </a:r>
            <a:r>
              <a:rPr lang="en-US" b="1" dirty="0" smtClean="0">
                <a:solidFill>
                  <a:schemeClr val="bg1"/>
                </a:solidFill>
              </a:rPr>
              <a:t>230,500</a:t>
            </a:r>
            <a:r>
              <a:rPr lang="en-US" dirty="0" smtClean="0">
                <a:solidFill>
                  <a:schemeClr val="bg1"/>
                </a:solidFill>
              </a:rPr>
              <a:t> industrial pump and fan motor horsepower since 2015!</a:t>
            </a:r>
            <a:endParaRPr lang="en-US" dirty="0">
              <a:solidFill>
                <a:schemeClr val="bg1"/>
              </a:solidFill>
            </a:endParaRPr>
          </a:p>
        </p:txBody>
      </p:sp>
      <p:cxnSp>
        <p:nvCxnSpPr>
          <p:cNvPr id="19" name="Straight Connector 18">
            <a:extLst>
              <a:ext uri="{FF2B5EF4-FFF2-40B4-BE49-F238E27FC236}">
                <a16:creationId xmlns:a16="http://schemas.microsoft.com/office/drawing/2014/main" id="{C414F138-0EDA-41A0-A3B9-3D921D2C07C0}"/>
              </a:ext>
            </a:extLst>
          </p:cNvPr>
          <p:cNvCxnSpPr/>
          <p:nvPr/>
        </p:nvCxnSpPr>
        <p:spPr>
          <a:xfrm>
            <a:off x="7518398" y="2930180"/>
            <a:ext cx="40974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478C6D-9E44-41A0-88A9-294152F70783}"/>
              </a:ext>
            </a:extLst>
          </p:cNvPr>
          <p:cNvCxnSpPr/>
          <p:nvPr/>
        </p:nvCxnSpPr>
        <p:spPr>
          <a:xfrm>
            <a:off x="7518398" y="4548341"/>
            <a:ext cx="409743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CC315525-6145-4950-AA98-8AE0D871BA30}"/>
              </a:ext>
            </a:extLst>
          </p:cNvPr>
          <p:cNvGrpSpPr/>
          <p:nvPr/>
        </p:nvGrpSpPr>
        <p:grpSpPr>
          <a:xfrm>
            <a:off x="6524681" y="1754840"/>
            <a:ext cx="732519" cy="732519"/>
            <a:chOff x="5081994" y="3215889"/>
            <a:chExt cx="980260" cy="980260"/>
          </a:xfrm>
        </p:grpSpPr>
        <p:sp>
          <p:nvSpPr>
            <p:cNvPr id="23" name="Oval 22">
              <a:extLst>
                <a:ext uri="{FF2B5EF4-FFF2-40B4-BE49-F238E27FC236}">
                  <a16:creationId xmlns:a16="http://schemas.microsoft.com/office/drawing/2014/main" id="{AFB02548-C415-4AF5-B7D8-52D3379F65D4}"/>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24" name="Oval 23">
              <a:extLst>
                <a:ext uri="{FF2B5EF4-FFF2-40B4-BE49-F238E27FC236}">
                  <a16:creationId xmlns:a16="http://schemas.microsoft.com/office/drawing/2014/main" id="{45C22E4A-29F4-4908-99D2-C0E36F22AF49}"/>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Chevron 24">
              <a:extLst>
                <a:ext uri="{FF2B5EF4-FFF2-40B4-BE49-F238E27FC236}">
                  <a16:creationId xmlns:a16="http://schemas.microsoft.com/office/drawing/2014/main" id="{4B3A098C-D860-4DE5-8247-ED5372EBB669}"/>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a:extLst>
              <a:ext uri="{FF2B5EF4-FFF2-40B4-BE49-F238E27FC236}">
                <a16:creationId xmlns:a16="http://schemas.microsoft.com/office/drawing/2014/main" id="{428E5357-D8F0-4A07-B0A3-9240FB8A538D}"/>
              </a:ext>
            </a:extLst>
          </p:cNvPr>
          <p:cNvGrpSpPr/>
          <p:nvPr/>
        </p:nvGrpSpPr>
        <p:grpSpPr>
          <a:xfrm>
            <a:off x="6524681" y="3373001"/>
            <a:ext cx="732519" cy="732519"/>
            <a:chOff x="5081994" y="3215889"/>
            <a:chExt cx="980260" cy="980260"/>
          </a:xfrm>
        </p:grpSpPr>
        <p:sp>
          <p:nvSpPr>
            <p:cNvPr id="28" name="Oval 27">
              <a:extLst>
                <a:ext uri="{FF2B5EF4-FFF2-40B4-BE49-F238E27FC236}">
                  <a16:creationId xmlns:a16="http://schemas.microsoft.com/office/drawing/2014/main" id="{17B33E08-446A-426A-968C-359949684315}"/>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29" name="Oval 28">
              <a:extLst>
                <a:ext uri="{FF2B5EF4-FFF2-40B4-BE49-F238E27FC236}">
                  <a16:creationId xmlns:a16="http://schemas.microsoft.com/office/drawing/2014/main" id="{B996A27E-4FCB-415B-AF7E-0C4ED164BC60}"/>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Chevron 29">
              <a:extLst>
                <a:ext uri="{FF2B5EF4-FFF2-40B4-BE49-F238E27FC236}">
                  <a16:creationId xmlns:a16="http://schemas.microsoft.com/office/drawing/2014/main" id="{00A88A8A-1990-427D-94C9-38453D1D0E4B}"/>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30">
            <a:extLst>
              <a:ext uri="{FF2B5EF4-FFF2-40B4-BE49-F238E27FC236}">
                <a16:creationId xmlns:a16="http://schemas.microsoft.com/office/drawing/2014/main" id="{A3E6AB59-4E3E-4379-B93E-48BA2206E035}"/>
              </a:ext>
            </a:extLst>
          </p:cNvPr>
          <p:cNvGrpSpPr/>
          <p:nvPr/>
        </p:nvGrpSpPr>
        <p:grpSpPr>
          <a:xfrm>
            <a:off x="6524681" y="4991162"/>
            <a:ext cx="732519" cy="732519"/>
            <a:chOff x="5081994" y="3215889"/>
            <a:chExt cx="980260" cy="980260"/>
          </a:xfrm>
        </p:grpSpPr>
        <p:sp>
          <p:nvSpPr>
            <p:cNvPr id="32" name="Oval 31">
              <a:extLst>
                <a:ext uri="{FF2B5EF4-FFF2-40B4-BE49-F238E27FC236}">
                  <a16:creationId xmlns:a16="http://schemas.microsoft.com/office/drawing/2014/main" id="{E8EB10E3-8537-4B70-9746-8B068E6D77A2}"/>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33" name="Oval 32">
              <a:extLst>
                <a:ext uri="{FF2B5EF4-FFF2-40B4-BE49-F238E27FC236}">
                  <a16:creationId xmlns:a16="http://schemas.microsoft.com/office/drawing/2014/main" id="{EE30A804-EDC4-48BD-A875-CC3EB2F3902F}"/>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Chevron 33">
              <a:extLst>
                <a:ext uri="{FF2B5EF4-FFF2-40B4-BE49-F238E27FC236}">
                  <a16:creationId xmlns:a16="http://schemas.microsoft.com/office/drawing/2014/main" id="{9F88CE9C-2990-41EE-968E-499973C0A7F2}"/>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6" name="Graphic 35">
            <a:extLst>
              <a:ext uri="{FF2B5EF4-FFF2-40B4-BE49-F238E27FC236}">
                <a16:creationId xmlns:a16="http://schemas.microsoft.com/office/drawing/2014/main" id="{702B8CAC-BB11-45C2-A0F8-AC03B3B1318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539725" y="998174"/>
            <a:ext cx="1171442" cy="1048132"/>
          </a:xfrm>
          <a:prstGeom prst="rect">
            <a:avLst/>
          </a:prstGeom>
        </p:spPr>
      </p:pic>
      <p:sp>
        <p:nvSpPr>
          <p:cNvPr id="37" name="TextBox 36">
            <a:extLst>
              <a:ext uri="{FF2B5EF4-FFF2-40B4-BE49-F238E27FC236}">
                <a16:creationId xmlns:a16="http://schemas.microsoft.com/office/drawing/2014/main" id="{AB14BF44-0747-4761-B678-BB228726BC39}"/>
              </a:ext>
            </a:extLst>
          </p:cNvPr>
          <p:cNvSpPr txBox="1"/>
          <p:nvPr/>
        </p:nvSpPr>
        <p:spPr>
          <a:xfrm>
            <a:off x="334962" y="6566370"/>
            <a:ext cx="6280612" cy="161776"/>
          </a:xfrm>
          <a:prstGeom prst="rect">
            <a:avLst/>
          </a:prstGeom>
          <a:noFill/>
        </p:spPr>
        <p:txBody>
          <a:bodyPr wrap="square" lIns="0" tIns="0" rIns="0" bIns="0" rtlCol="0" anchor="t">
            <a:spAutoFit/>
          </a:bodyPr>
          <a:lstStyle/>
          <a:p>
            <a:pPr lvl="0">
              <a:lnSpc>
                <a:spcPct val="150000"/>
              </a:lnSpc>
              <a:spcBef>
                <a:spcPts val="1000"/>
              </a:spcBef>
              <a:buClr>
                <a:srgbClr val="0B2340"/>
              </a:buClr>
              <a:buSzPts val="1800"/>
              <a:defRPr/>
            </a:pPr>
            <a:r>
              <a:rPr lang="en-US" sz="800" kern="0" dirty="0">
                <a:solidFill>
                  <a:schemeClr val="bg1"/>
                </a:solidFill>
                <a:ea typeface="Lato"/>
                <a:cs typeface="Lato" panose="020F0502020204030203" pitchFamily="34" charset="0"/>
                <a:sym typeface="Lato"/>
              </a:rPr>
              <a:t>Credit to : </a:t>
            </a:r>
            <a:r>
              <a:rPr lang="en-US" sz="800" dirty="0">
                <a:solidFill>
                  <a:schemeClr val="bg1"/>
                </a:solidFill>
                <a:hlinkClick r:id="rId9">
                  <a:extLst>
                    <a:ext uri="{A12FA001-AC4F-418D-AE19-62706E023703}">
                      <ahyp:hlinkClr xmlns="" xmlns:ahyp="http://schemas.microsoft.com/office/drawing/2018/hyperlinkcolor" val="tx"/>
                    </a:ext>
                  </a:extLst>
                </a:hlinkClick>
              </a:rPr>
              <a:t>https://www.behance.net/diegocarbonell</a:t>
            </a:r>
            <a:endParaRPr lang="en-US" sz="800" kern="0" dirty="0">
              <a:solidFill>
                <a:schemeClr val="bg1"/>
              </a:solidFill>
              <a:ea typeface="Lato"/>
              <a:cs typeface="Lato" panose="020F0502020204030203" pitchFamily="34" charset="0"/>
              <a:sym typeface="Lato"/>
            </a:endParaRPr>
          </a:p>
        </p:txBody>
      </p:sp>
      <p:pic>
        <p:nvPicPr>
          <p:cNvPr id="9" name="Picture 8"/>
          <p:cNvPicPr>
            <a:picLocks noChangeAspect="1"/>
          </p:cNvPicPr>
          <p:nvPr/>
        </p:nvPicPr>
        <p:blipFill rotWithShape="1">
          <a:blip r:embed="rId10"/>
          <a:srcRect t="9107"/>
          <a:stretch/>
        </p:blipFill>
        <p:spPr>
          <a:xfrm>
            <a:off x="334960" y="2502406"/>
            <a:ext cx="5600494" cy="3583219"/>
          </a:xfrm>
          <a:prstGeom prst="rect">
            <a:avLst/>
          </a:prstGeom>
        </p:spPr>
      </p:pic>
    </p:spTree>
    <p:extLst>
      <p:ext uri="{BB962C8B-B14F-4D97-AF65-F5344CB8AC3E}">
        <p14:creationId xmlns:p14="http://schemas.microsoft.com/office/powerpoint/2010/main" val="340932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4">
            <a:extLst>
              <a:ext uri="{FF2B5EF4-FFF2-40B4-BE49-F238E27FC236}">
                <a16:creationId xmlns:a16="http://schemas.microsoft.com/office/drawing/2014/main" id="{6B890478-4A86-42B9-8AED-C2DEE89B0BE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07" y="4979181"/>
            <a:ext cx="12186793" cy="1828019"/>
          </a:xfrm>
          <a:prstGeom prst="rect">
            <a:avLst/>
          </a:prstGeom>
        </p:spPr>
      </p:pic>
      <p:pic>
        <p:nvPicPr>
          <p:cNvPr id="16" name="Graphic 5">
            <a:extLst>
              <a:ext uri="{FF2B5EF4-FFF2-40B4-BE49-F238E27FC236}">
                <a16:creationId xmlns:a16="http://schemas.microsoft.com/office/drawing/2014/main" id="{3F5D626E-CB65-4CB5-A1AF-07E74CDC063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75759" y="5322570"/>
            <a:ext cx="9897546" cy="1484630"/>
          </a:xfrm>
          <a:prstGeom prst="rect">
            <a:avLst/>
          </a:prstGeom>
        </p:spPr>
      </p:pic>
      <p:sp>
        <p:nvSpPr>
          <p:cNvPr id="24" name="Rectangle: Rounded Corners 19">
            <a:extLst>
              <a:ext uri="{FF2B5EF4-FFF2-40B4-BE49-F238E27FC236}">
                <a16:creationId xmlns:a16="http://schemas.microsoft.com/office/drawing/2014/main" id="{E732953F-EC34-4D5C-BE5B-32BFF4EB1875}"/>
              </a:ext>
            </a:extLst>
          </p:cNvPr>
          <p:cNvSpPr/>
          <p:nvPr/>
        </p:nvSpPr>
        <p:spPr>
          <a:xfrm rot="16200000" flipV="1">
            <a:off x="534492" y="1220216"/>
            <a:ext cx="3591916" cy="4660900"/>
          </a:xfrm>
          <a:prstGeom prst="round2SameRect">
            <a:avLst>
              <a:gd name="adj1" fmla="val 4999"/>
              <a:gd name="adj2" fmla="val 0"/>
            </a:avLst>
          </a:prstGeom>
          <a:solidFill>
            <a:srgbClr val="8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D4C9A7F-1F9E-4FB1-A7D3-040E7C599E6D}"/>
              </a:ext>
            </a:extLst>
          </p:cNvPr>
          <p:cNvSpPr/>
          <p:nvPr/>
        </p:nvSpPr>
        <p:spPr>
          <a:xfrm>
            <a:off x="7575898" y="1272340"/>
            <a:ext cx="4314477" cy="4248392"/>
          </a:xfrm>
          <a:prstGeom prst="ellipse">
            <a:avLst/>
          </a:prstGeom>
          <a:solidFill>
            <a:srgbClr val="FEC64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8601"/>
              </a:solidFill>
            </a:endParaRPr>
          </a:p>
        </p:txBody>
      </p:sp>
      <p:sp>
        <p:nvSpPr>
          <p:cNvPr id="7" name="Rectangle 6">
            <a:extLst>
              <a:ext uri="{FF2B5EF4-FFF2-40B4-BE49-F238E27FC236}">
                <a16:creationId xmlns:a16="http://schemas.microsoft.com/office/drawing/2014/main" id="{2B9A9FED-C11B-4768-81EA-512B363734D8}"/>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7CFAC37F-419D-4093-BFD2-C7B5C28DDAC6}"/>
              </a:ext>
            </a:extLst>
          </p:cNvPr>
          <p:cNvSpPr/>
          <p:nvPr/>
        </p:nvSpPr>
        <p:spPr>
          <a:xfrm rot="16200000" flipV="1">
            <a:off x="534492" y="1066887"/>
            <a:ext cx="3591916" cy="4660900"/>
          </a:xfrm>
          <a:prstGeom prst="round2SameRect">
            <a:avLst>
              <a:gd name="adj1" fmla="val 4999"/>
              <a:gd name="adj2" fmla="val 0"/>
            </a:avLst>
          </a:prstGeom>
          <a:solidFill>
            <a:srgbClr val="54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5020728-C6ED-4468-954E-ABE5EA90685E}"/>
              </a:ext>
            </a:extLst>
          </p:cNvPr>
          <p:cNvSpPr txBox="1"/>
          <p:nvPr/>
        </p:nvSpPr>
        <p:spPr>
          <a:xfrm>
            <a:off x="219075" y="2270985"/>
            <a:ext cx="4813300" cy="553998"/>
          </a:xfrm>
          <a:prstGeom prst="rect">
            <a:avLst/>
          </a:prstGeom>
          <a:noFill/>
        </p:spPr>
        <p:txBody>
          <a:bodyPr wrap="square" lIns="0" tIns="0" rIns="0" bIns="0" rtlCol="0">
            <a:spAutoFit/>
          </a:bodyPr>
          <a:lstStyle/>
          <a:p>
            <a:r>
              <a:rPr lang="en-US" sz="3600" b="1" dirty="0" smtClean="0">
                <a:solidFill>
                  <a:srgbClr val="FEC643"/>
                </a:solidFill>
                <a:latin typeface="+mj-lt"/>
              </a:rPr>
              <a:t>Icebreaker</a:t>
            </a:r>
            <a:endParaRPr lang="en-US" sz="3600" b="1" dirty="0">
              <a:solidFill>
                <a:srgbClr val="FEC643"/>
              </a:solidFill>
              <a:latin typeface="+mj-lt"/>
            </a:endParaRPr>
          </a:p>
        </p:txBody>
      </p:sp>
      <p:sp>
        <p:nvSpPr>
          <p:cNvPr id="26" name="TextBox 25">
            <a:extLst>
              <a:ext uri="{FF2B5EF4-FFF2-40B4-BE49-F238E27FC236}">
                <a16:creationId xmlns:a16="http://schemas.microsoft.com/office/drawing/2014/main" id="{9BCF3C06-19C9-431D-8985-49B0200F8303}"/>
              </a:ext>
            </a:extLst>
          </p:cNvPr>
          <p:cNvSpPr txBox="1"/>
          <p:nvPr/>
        </p:nvSpPr>
        <p:spPr>
          <a:xfrm>
            <a:off x="-152400" y="3224664"/>
            <a:ext cx="4813300" cy="738664"/>
          </a:xfrm>
          <a:prstGeom prst="rect">
            <a:avLst/>
          </a:prstGeom>
          <a:noFill/>
        </p:spPr>
        <p:txBody>
          <a:bodyPr wrap="square" lIns="0" tIns="0" rIns="0" bIns="0" rtlCol="0">
            <a:spAutoFit/>
          </a:bodyPr>
          <a:lstStyle/>
          <a:p>
            <a:pPr lvl="1">
              <a:buClr>
                <a:srgbClr val="FEC643"/>
              </a:buClr>
              <a:buSzPts val="1800"/>
              <a:defRPr/>
            </a:pPr>
            <a:r>
              <a:rPr lang="en-US" sz="2400" kern="0" dirty="0" smtClean="0">
                <a:solidFill>
                  <a:schemeClr val="bg1"/>
                </a:solidFill>
                <a:ea typeface="Lato"/>
                <a:cs typeface="Lato" panose="020F0502020204030203" pitchFamily="34" charset="0"/>
                <a:sym typeface="Lato"/>
              </a:rPr>
              <a:t>Who is your favorite science fiction or Star Wars character?</a:t>
            </a:r>
            <a:endParaRPr lang="en-US" sz="2400" kern="0" dirty="0">
              <a:solidFill>
                <a:schemeClr val="bg1"/>
              </a:solidFill>
              <a:ea typeface="Lato"/>
              <a:cs typeface="Lato" panose="020F0502020204030203" pitchFamily="34" charset="0"/>
              <a:sym typeface="Lato"/>
            </a:endParaRPr>
          </a:p>
        </p:txBody>
      </p:sp>
      <p:cxnSp>
        <p:nvCxnSpPr>
          <p:cNvPr id="27" name="Straight Connector 26">
            <a:extLst>
              <a:ext uri="{FF2B5EF4-FFF2-40B4-BE49-F238E27FC236}">
                <a16:creationId xmlns:a16="http://schemas.microsoft.com/office/drawing/2014/main" id="{AD5F36B2-321C-4D00-9918-66E04DD302E0}"/>
              </a:ext>
            </a:extLst>
          </p:cNvPr>
          <p:cNvCxnSpPr>
            <a:cxnSpLocks/>
          </p:cNvCxnSpPr>
          <p:nvPr/>
        </p:nvCxnSpPr>
        <p:spPr>
          <a:xfrm>
            <a:off x="350044" y="2995204"/>
            <a:ext cx="438207" cy="0"/>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77CE3A4-C37B-4F9C-B098-0F844F5056EC}"/>
              </a:ext>
            </a:extLst>
          </p:cNvPr>
          <p:cNvSpPr txBox="1"/>
          <p:nvPr/>
        </p:nvSpPr>
        <p:spPr>
          <a:xfrm>
            <a:off x="5579834" y="6566370"/>
            <a:ext cx="6280612" cy="161776"/>
          </a:xfrm>
          <a:prstGeom prst="rect">
            <a:avLst/>
          </a:prstGeom>
          <a:noFill/>
        </p:spPr>
        <p:txBody>
          <a:bodyPr wrap="square" lIns="0" tIns="0" rIns="0" bIns="0" rtlCol="0" anchor="t">
            <a:spAutoFit/>
          </a:bodyPr>
          <a:lstStyle/>
          <a:p>
            <a:pPr lvl="0" algn="r">
              <a:lnSpc>
                <a:spcPct val="150000"/>
              </a:lnSpc>
              <a:spcBef>
                <a:spcPts val="1000"/>
              </a:spcBef>
              <a:buClr>
                <a:srgbClr val="0B2340"/>
              </a:buClr>
              <a:buSzPts val="1800"/>
              <a:defRPr/>
            </a:pPr>
            <a:r>
              <a:rPr lang="en-US" sz="800" kern="0" dirty="0">
                <a:solidFill>
                  <a:schemeClr val="bg1"/>
                </a:solidFill>
                <a:ea typeface="Lato"/>
                <a:cs typeface="Lato" panose="020F0502020204030203" pitchFamily="34" charset="0"/>
                <a:sym typeface="Lato"/>
              </a:rPr>
              <a:t>Credit to : </a:t>
            </a:r>
            <a:r>
              <a:rPr lang="en-US" sz="800" dirty="0">
                <a:solidFill>
                  <a:schemeClr val="bg1"/>
                </a:solidFill>
                <a:hlinkClick r:id="rId7">
                  <a:extLst>
                    <a:ext uri="{A12FA001-AC4F-418D-AE19-62706E023703}">
                      <ahyp:hlinkClr xmlns="" xmlns:ahyp="http://schemas.microsoft.com/office/drawing/2018/hyperlinkcolor" val="tx"/>
                    </a:ext>
                  </a:extLst>
                </a:hlinkClick>
              </a:rPr>
              <a:t>https://www.behance.net/diegocarbonell</a:t>
            </a:r>
            <a:endParaRPr lang="en-US" sz="800" kern="0" dirty="0">
              <a:solidFill>
                <a:schemeClr val="bg1"/>
              </a:solidFill>
              <a:ea typeface="Lato"/>
              <a:cs typeface="Lato" panose="020F0502020204030203" pitchFamily="34" charset="0"/>
              <a:sym typeface="Lato"/>
            </a:endParaRPr>
          </a:p>
        </p:txBody>
      </p:sp>
      <p:sp>
        <p:nvSpPr>
          <p:cNvPr id="11" name="Title 1"/>
          <p:cNvSpPr>
            <a:spLocks noGrp="1"/>
          </p:cNvSpPr>
          <p:nvPr>
            <p:ph type="title"/>
          </p:nvPr>
        </p:nvSpPr>
        <p:spPr>
          <a:xfrm>
            <a:off x="334962" y="543408"/>
            <a:ext cx="11522076" cy="498598"/>
          </a:xfrm>
        </p:spPr>
        <p:txBody>
          <a:bodyPr/>
          <a:lstStyle/>
          <a:p>
            <a:r>
              <a:rPr lang="en-US" dirty="0" smtClean="0"/>
              <a:t>Role Call</a:t>
            </a:r>
            <a:endParaRPr lang="en-US" dirty="0"/>
          </a:p>
        </p:txBody>
      </p:sp>
      <p:pic>
        <p:nvPicPr>
          <p:cNvPr id="13" name="Picture 12" descr="A group of cartoon characters&#10;&#10;Description automatically generated with low confidence">
            <a:extLst>
              <a:ext uri="{FF2B5EF4-FFF2-40B4-BE49-F238E27FC236}">
                <a16:creationId xmlns:a16="http://schemas.microsoft.com/office/drawing/2014/main" id="{5D707EAD-EBE3-48F2-81AF-823E7CC15E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5974" y="1634527"/>
            <a:ext cx="3128125" cy="3632537"/>
          </a:xfrm>
          <a:prstGeom prst="rect">
            <a:avLst/>
          </a:prstGeom>
        </p:spPr>
      </p:pic>
      <p:pic>
        <p:nvPicPr>
          <p:cNvPr id="18" name="Picture 17" descr="Logo&#10;&#10;Description automatically generated">
            <a:extLst>
              <a:ext uri="{FF2B5EF4-FFF2-40B4-BE49-F238E27FC236}">
                <a16:creationId xmlns:a16="http://schemas.microsoft.com/office/drawing/2014/main" id="{7C7C1D15-B75F-40AE-8583-8B16E5F902A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921877" y="1978159"/>
            <a:ext cx="2348246" cy="2215638"/>
          </a:xfrm>
          <a:prstGeom prst="rect">
            <a:avLst/>
          </a:prstGeom>
        </p:spPr>
      </p:pic>
    </p:spTree>
    <p:extLst>
      <p:ext uri="{BB962C8B-B14F-4D97-AF65-F5344CB8AC3E}">
        <p14:creationId xmlns:p14="http://schemas.microsoft.com/office/powerpoint/2010/main" val="564090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F9FEAB-3AF1-4045-8B7B-58AA22D0FCE5}"/>
              </a:ext>
            </a:extLst>
          </p:cNvPr>
          <p:cNvSpPr>
            <a:spLocks noGrp="1"/>
          </p:cNvSpPr>
          <p:nvPr>
            <p:ph type="title"/>
          </p:nvPr>
        </p:nvSpPr>
        <p:spPr>
          <a:xfrm>
            <a:off x="334962" y="543408"/>
            <a:ext cx="11522076" cy="498598"/>
          </a:xfrm>
        </p:spPr>
        <p:txBody>
          <a:bodyPr/>
          <a:lstStyle/>
          <a:p>
            <a:r>
              <a:rPr lang="en-US" dirty="0" smtClean="0"/>
              <a:t>ASD Saturation over Time</a:t>
            </a:r>
            <a:endParaRPr lang="en-US" dirty="0"/>
          </a:p>
        </p:txBody>
      </p:sp>
      <p:sp>
        <p:nvSpPr>
          <p:cNvPr id="4" name="Slide Number Placeholder 3">
            <a:extLst>
              <a:ext uri="{FF2B5EF4-FFF2-40B4-BE49-F238E27FC236}">
                <a16:creationId xmlns:a16="http://schemas.microsoft.com/office/drawing/2014/main" id="{78BF1B5E-0BDA-4C01-A5B1-2E48FC690623}"/>
              </a:ext>
            </a:extLst>
          </p:cNvPr>
          <p:cNvSpPr>
            <a:spLocks noGrp="1"/>
          </p:cNvSpPr>
          <p:nvPr>
            <p:ph type="sldNum" sz="quarter" idx="12"/>
          </p:nvPr>
        </p:nvSpPr>
        <p:spPr/>
        <p:txBody>
          <a:bodyPr/>
          <a:lstStyle/>
          <a:p>
            <a:fld id="{41C644E9-0293-45DE-AABA-2E18EB19508A}" type="slidenum">
              <a:rPr lang="en-US" smtClean="0"/>
              <a:pPr/>
              <a:t>20</a:t>
            </a:fld>
            <a:endParaRPr lang="en-US" dirty="0"/>
          </a:p>
        </p:txBody>
      </p:sp>
      <p:graphicFrame>
        <p:nvGraphicFramePr>
          <p:cNvPr id="12" name="Content Placeholder 11">
            <a:extLst>
              <a:ext uri="{FF2B5EF4-FFF2-40B4-BE49-F238E27FC236}">
                <a16:creationId xmlns:a16="http://schemas.microsoft.com/office/drawing/2014/main" id="{67923467-C8F7-497C-8C80-AE4A21134DE4}"/>
              </a:ext>
            </a:extLst>
          </p:cNvPr>
          <p:cNvGraphicFramePr>
            <a:graphicFrameLocks noGrp="1"/>
          </p:cNvGraphicFramePr>
          <p:nvPr>
            <p:ph idx="1"/>
            <p:extLst>
              <p:ext uri="{D42A27DB-BD31-4B8C-83A1-F6EECF244321}">
                <p14:modId xmlns:p14="http://schemas.microsoft.com/office/powerpoint/2010/main" val="2141486891"/>
              </p:ext>
            </p:extLst>
          </p:nvPr>
        </p:nvGraphicFramePr>
        <p:xfrm>
          <a:off x="334962" y="1568824"/>
          <a:ext cx="5570695" cy="3464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86D0FED9-7736-47A7-893F-CBA613DFCDBB}"/>
              </a:ext>
            </a:extLst>
          </p:cNvPr>
          <p:cNvGraphicFramePr/>
          <p:nvPr>
            <p:extLst>
              <p:ext uri="{D42A27DB-BD31-4B8C-83A1-F6EECF244321}">
                <p14:modId xmlns:p14="http://schemas.microsoft.com/office/powerpoint/2010/main" val="1847710077"/>
              </p:ext>
            </p:extLst>
          </p:nvPr>
        </p:nvGraphicFramePr>
        <p:xfrm>
          <a:off x="6264323" y="1568824"/>
          <a:ext cx="5592714" cy="3463417"/>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rotWithShape="1">
          <a:blip r:embed="rId5"/>
          <a:srcRect l="56088" t="33535" r="22940" b="35000"/>
          <a:stretch/>
        </p:blipFill>
        <p:spPr>
          <a:xfrm>
            <a:off x="9893300" y="5112311"/>
            <a:ext cx="1025936" cy="1534947"/>
          </a:xfrm>
          <a:prstGeom prst="rect">
            <a:avLst/>
          </a:prstGeom>
        </p:spPr>
      </p:pic>
      <p:sp>
        <p:nvSpPr>
          <p:cNvPr id="7" name="Rectangle 6">
            <a:extLst>
              <a:ext uri="{FF2B5EF4-FFF2-40B4-BE49-F238E27FC236}">
                <a16:creationId xmlns:a16="http://schemas.microsoft.com/office/drawing/2014/main" id="{AA7D0759-3D8F-4812-826C-B274D08515DF}"/>
              </a:ext>
            </a:extLst>
          </p:cNvPr>
          <p:cNvSpPr/>
          <p:nvPr/>
        </p:nvSpPr>
        <p:spPr>
          <a:xfrm>
            <a:off x="2786165" y="6008383"/>
            <a:ext cx="7826371" cy="276999"/>
          </a:xfrm>
          <a:prstGeom prst="rect">
            <a:avLst/>
          </a:prstGeom>
          <a:noFill/>
        </p:spPr>
        <p:txBody>
          <a:bodyPr wrap="square" lIns="0" tIns="0" rIns="0" bIns="0" rtlCol="0">
            <a:spAutoFit/>
          </a:bodyPr>
          <a:lstStyle/>
          <a:p>
            <a:pPr>
              <a:lnSpc>
                <a:spcPct val="90000"/>
              </a:lnSpc>
            </a:pPr>
            <a:r>
              <a:rPr lang="en-US" sz="2000" b="1" i="1" dirty="0" smtClean="0">
                <a:solidFill>
                  <a:srgbClr val="FEC643"/>
                </a:solidFill>
                <a:latin typeface="Segoe UI" panose="020B0502040204020203" pitchFamily="34" charset="0"/>
                <a:cs typeface="Segoe UI" panose="020B0502040204020203" pitchFamily="34" charset="0"/>
              </a:rPr>
              <a:t>“He’s </a:t>
            </a:r>
            <a:r>
              <a:rPr lang="en-US" sz="2000" b="1" i="1" dirty="0">
                <a:solidFill>
                  <a:srgbClr val="FEC643"/>
                </a:solidFill>
                <a:latin typeface="Segoe UI" panose="020B0502040204020203" pitchFamily="34" charset="0"/>
                <a:cs typeface="Segoe UI" panose="020B0502040204020203" pitchFamily="34" charset="0"/>
              </a:rPr>
              <a:t>quite clever, you know…for a human being.” </a:t>
            </a:r>
            <a:r>
              <a:rPr lang="en-US" sz="2000" b="1" i="1" dirty="0" smtClean="0">
                <a:solidFill>
                  <a:srgbClr val="FEC643"/>
                </a:solidFill>
                <a:latin typeface="Segoe UI" panose="020B0502040204020203" pitchFamily="34" charset="0"/>
                <a:cs typeface="Segoe UI" panose="020B0502040204020203" pitchFamily="34" charset="0"/>
              </a:rPr>
              <a:t> </a:t>
            </a:r>
            <a:r>
              <a:rPr lang="en-US" sz="2000" b="1" dirty="0" smtClean="0">
                <a:solidFill>
                  <a:srgbClr val="FEC643"/>
                </a:solidFill>
                <a:latin typeface="Segoe UI" panose="020B0502040204020203" pitchFamily="34" charset="0"/>
                <a:cs typeface="Segoe UI" panose="020B0502040204020203" pitchFamily="34" charset="0"/>
              </a:rPr>
              <a:t>- C-3P0</a:t>
            </a:r>
            <a:endParaRPr lang="en-US" sz="2000" dirty="0">
              <a:solidFill>
                <a:srgbClr val="FEC64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3237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D4F978E0-A1F0-4122-B00C-3FDFCBD45A7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07" y="5029981"/>
            <a:ext cx="12186793" cy="1828019"/>
          </a:xfrm>
          <a:prstGeom prst="rect">
            <a:avLst/>
          </a:prstGeom>
        </p:spPr>
      </p:pic>
      <p:pic>
        <p:nvPicPr>
          <p:cNvPr id="27" name="Graphic 26">
            <a:extLst>
              <a:ext uri="{FF2B5EF4-FFF2-40B4-BE49-F238E27FC236}">
                <a16:creationId xmlns:a16="http://schemas.microsoft.com/office/drawing/2014/main" id="{A20B3A85-0841-4AFF-94F8-E254ABA6869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75759" y="5373370"/>
            <a:ext cx="9897546" cy="1484630"/>
          </a:xfrm>
          <a:prstGeom prst="rect">
            <a:avLst/>
          </a:prstGeom>
        </p:spPr>
      </p:pic>
      <p:sp>
        <p:nvSpPr>
          <p:cNvPr id="28" name="Rectangle 27">
            <a:extLst>
              <a:ext uri="{FF2B5EF4-FFF2-40B4-BE49-F238E27FC236}">
                <a16:creationId xmlns:a16="http://schemas.microsoft.com/office/drawing/2014/main" id="{917D4F8A-0637-49EE-811F-E68AF2145AFD}"/>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68504CE-2886-4F14-8663-7730FD23291D}"/>
              </a:ext>
            </a:extLst>
          </p:cNvPr>
          <p:cNvSpPr>
            <a:spLocks noGrp="1"/>
          </p:cNvSpPr>
          <p:nvPr>
            <p:ph type="title"/>
          </p:nvPr>
        </p:nvSpPr>
        <p:spPr>
          <a:xfrm>
            <a:off x="334962" y="543408"/>
            <a:ext cx="11522076" cy="498598"/>
          </a:xfrm>
        </p:spPr>
        <p:txBody>
          <a:bodyPr/>
          <a:lstStyle/>
          <a:p>
            <a:r>
              <a:rPr lang="en-US" dirty="0"/>
              <a:t>Stay </a:t>
            </a:r>
            <a:r>
              <a:rPr lang="en-US" dirty="0" smtClean="0"/>
              <a:t>Tuned </a:t>
            </a:r>
            <a:r>
              <a:rPr lang="en-US" dirty="0"/>
              <a:t>for </a:t>
            </a:r>
            <a:r>
              <a:rPr lang="en-US" dirty="0" smtClean="0"/>
              <a:t>Full </a:t>
            </a:r>
            <a:r>
              <a:rPr lang="en-US" dirty="0"/>
              <a:t>M</a:t>
            </a:r>
            <a:r>
              <a:rPr lang="en-US" dirty="0" smtClean="0"/>
              <a:t>odel </a:t>
            </a:r>
            <a:r>
              <a:rPr lang="en-US" dirty="0"/>
              <a:t>R</a:t>
            </a:r>
            <a:r>
              <a:rPr lang="en-US" dirty="0" smtClean="0"/>
              <a:t>esults </a:t>
            </a:r>
            <a:endParaRPr lang="en-US" dirty="0"/>
          </a:p>
        </p:txBody>
      </p:sp>
      <p:sp>
        <p:nvSpPr>
          <p:cNvPr id="10" name="Slide Number Placeholder 9">
            <a:extLst>
              <a:ext uri="{FF2B5EF4-FFF2-40B4-BE49-F238E27FC236}">
                <a16:creationId xmlns:a16="http://schemas.microsoft.com/office/drawing/2014/main" id="{6A8C2D05-C0E2-4FB9-8868-AA99B369ACC5}"/>
              </a:ext>
            </a:extLst>
          </p:cNvPr>
          <p:cNvSpPr>
            <a:spLocks noGrp="1"/>
          </p:cNvSpPr>
          <p:nvPr>
            <p:ph type="sldNum" sz="quarter" idx="12"/>
          </p:nvPr>
        </p:nvSpPr>
        <p:spPr/>
        <p:txBody>
          <a:bodyPr/>
          <a:lstStyle/>
          <a:p>
            <a:fld id="{14ED2C52-F4A6-44CA-8A9F-48318319496E}" type="slidenum">
              <a:rPr lang="en-US" smtClean="0"/>
              <a:t>21</a:t>
            </a:fld>
            <a:endParaRPr lang="en-US"/>
          </a:p>
        </p:txBody>
      </p:sp>
      <p:sp>
        <p:nvSpPr>
          <p:cNvPr id="19" name="TextBox 18">
            <a:extLst>
              <a:ext uri="{FF2B5EF4-FFF2-40B4-BE49-F238E27FC236}">
                <a16:creationId xmlns:a16="http://schemas.microsoft.com/office/drawing/2014/main" id="{146EC0AA-4F31-4E6E-B774-B1D601335738}"/>
              </a:ext>
            </a:extLst>
          </p:cNvPr>
          <p:cNvSpPr txBox="1"/>
          <p:nvPr/>
        </p:nvSpPr>
        <p:spPr>
          <a:xfrm>
            <a:off x="6457950" y="1546926"/>
            <a:ext cx="5399087" cy="1384995"/>
          </a:xfrm>
          <a:prstGeom prst="rect">
            <a:avLst/>
          </a:prstGeom>
          <a:noFill/>
          <a:ln w="6350">
            <a:noFill/>
            <a:prstDash val="dash"/>
          </a:ln>
        </p:spPr>
        <p:txBody>
          <a:bodyPr wrap="square" lIns="0" tIns="0" rIns="0" bIns="0" rtlCol="0">
            <a:spAutoFit/>
          </a:bodyPr>
          <a:lstStyle/>
          <a:p>
            <a:r>
              <a:rPr lang="en-US" b="1" dirty="0" smtClean="0">
                <a:solidFill>
                  <a:schemeClr val="bg1"/>
                </a:solidFill>
              </a:rPr>
              <a:t>Res HVAC: </a:t>
            </a:r>
            <a:r>
              <a:rPr lang="en-US" dirty="0" smtClean="0">
                <a:solidFill>
                  <a:schemeClr val="bg1"/>
                </a:solidFill>
              </a:rPr>
              <a:t>How </a:t>
            </a:r>
            <a:r>
              <a:rPr lang="en-US" dirty="0">
                <a:solidFill>
                  <a:schemeClr val="bg1"/>
                </a:solidFill>
              </a:rPr>
              <a:t>many new ASHPs, DHPs, and CACs are </a:t>
            </a:r>
            <a:r>
              <a:rPr lang="en-US" dirty="0" smtClean="0">
                <a:solidFill>
                  <a:schemeClr val="bg1"/>
                </a:solidFill>
              </a:rPr>
              <a:t>people buying every </a:t>
            </a:r>
            <a:r>
              <a:rPr lang="en-US" dirty="0">
                <a:solidFill>
                  <a:schemeClr val="bg1"/>
                </a:solidFill>
              </a:rPr>
              <a:t>year? How have these new equipment changed the average HVAC energy consumption per home?</a:t>
            </a:r>
          </a:p>
          <a:p>
            <a:endParaRPr lang="en-US" dirty="0">
              <a:solidFill>
                <a:schemeClr val="bg1"/>
              </a:solidFill>
            </a:endParaRPr>
          </a:p>
        </p:txBody>
      </p:sp>
      <p:sp>
        <p:nvSpPr>
          <p:cNvPr id="23" name="TextBox 22">
            <a:extLst>
              <a:ext uri="{FF2B5EF4-FFF2-40B4-BE49-F238E27FC236}">
                <a16:creationId xmlns:a16="http://schemas.microsoft.com/office/drawing/2014/main" id="{3355CCCD-C973-4505-B6CE-A598B2640AFE}"/>
              </a:ext>
            </a:extLst>
          </p:cNvPr>
          <p:cNvSpPr txBox="1"/>
          <p:nvPr/>
        </p:nvSpPr>
        <p:spPr>
          <a:xfrm>
            <a:off x="6457950" y="3330164"/>
            <a:ext cx="5399087" cy="830997"/>
          </a:xfrm>
          <a:prstGeom prst="rect">
            <a:avLst/>
          </a:prstGeom>
          <a:noFill/>
          <a:ln w="6350">
            <a:noFill/>
            <a:prstDash val="dash"/>
          </a:ln>
        </p:spPr>
        <p:txBody>
          <a:bodyPr wrap="square" lIns="0" tIns="0" rIns="0" bIns="0" rtlCol="0">
            <a:spAutoFit/>
          </a:bodyPr>
          <a:lstStyle/>
          <a:p>
            <a:r>
              <a:rPr lang="en-US" b="1" dirty="0" smtClean="0">
                <a:solidFill>
                  <a:schemeClr val="bg1"/>
                </a:solidFill>
              </a:rPr>
              <a:t>Non-Res Lighting: </a:t>
            </a:r>
            <a:r>
              <a:rPr lang="en-US" dirty="0" smtClean="0">
                <a:solidFill>
                  <a:schemeClr val="bg1"/>
                </a:solidFill>
              </a:rPr>
              <a:t>Are we reaching an inflection point with LEDs? Is the plateau from the last 2 years a market indicator or just a temporary COVID reaction?</a:t>
            </a:r>
            <a:endParaRPr lang="en-US" b="1" dirty="0">
              <a:solidFill>
                <a:schemeClr val="bg1"/>
              </a:solidFill>
            </a:endParaRPr>
          </a:p>
        </p:txBody>
      </p:sp>
      <p:sp>
        <p:nvSpPr>
          <p:cNvPr id="26" name="TextBox 25">
            <a:extLst>
              <a:ext uri="{FF2B5EF4-FFF2-40B4-BE49-F238E27FC236}">
                <a16:creationId xmlns:a16="http://schemas.microsoft.com/office/drawing/2014/main" id="{5C8F0B66-AABB-4502-8C60-7EC2A019BE82}"/>
              </a:ext>
            </a:extLst>
          </p:cNvPr>
          <p:cNvSpPr txBox="1"/>
          <p:nvPr/>
        </p:nvSpPr>
        <p:spPr>
          <a:xfrm>
            <a:off x="6457950" y="5014546"/>
            <a:ext cx="5399087" cy="830997"/>
          </a:xfrm>
          <a:prstGeom prst="rect">
            <a:avLst/>
          </a:prstGeom>
          <a:noFill/>
          <a:ln w="6350">
            <a:noFill/>
            <a:prstDash val="dash"/>
          </a:ln>
        </p:spPr>
        <p:txBody>
          <a:bodyPr wrap="square" lIns="0" tIns="0" rIns="0" bIns="0" rtlCol="0">
            <a:spAutoFit/>
          </a:bodyPr>
          <a:lstStyle/>
          <a:p>
            <a:r>
              <a:rPr lang="en-US" b="1" dirty="0" smtClean="0">
                <a:solidFill>
                  <a:schemeClr val="bg1"/>
                </a:solidFill>
              </a:rPr>
              <a:t>ASDs: </a:t>
            </a:r>
            <a:r>
              <a:rPr lang="en-US" dirty="0" smtClean="0">
                <a:solidFill>
                  <a:schemeClr val="bg1"/>
                </a:solidFill>
              </a:rPr>
              <a:t>How </a:t>
            </a:r>
            <a:r>
              <a:rPr lang="en-US" dirty="0">
                <a:solidFill>
                  <a:schemeClr val="bg1"/>
                </a:solidFill>
              </a:rPr>
              <a:t>much energy have ASDs saved for the industrial sector? Where does market potential still exist for ASDs? In which industries?</a:t>
            </a:r>
          </a:p>
        </p:txBody>
      </p:sp>
      <p:grpSp>
        <p:nvGrpSpPr>
          <p:cNvPr id="34" name="Group 33">
            <a:extLst>
              <a:ext uri="{FF2B5EF4-FFF2-40B4-BE49-F238E27FC236}">
                <a16:creationId xmlns:a16="http://schemas.microsoft.com/office/drawing/2014/main" id="{7210D8C1-A120-4F01-AA77-43E6C063DFED}"/>
              </a:ext>
            </a:extLst>
          </p:cNvPr>
          <p:cNvGrpSpPr/>
          <p:nvPr/>
        </p:nvGrpSpPr>
        <p:grpSpPr>
          <a:xfrm>
            <a:off x="6457950" y="2913256"/>
            <a:ext cx="5157886" cy="1585526"/>
            <a:chOff x="6096000" y="2913256"/>
            <a:chExt cx="5519836" cy="1585526"/>
          </a:xfrm>
        </p:grpSpPr>
        <p:cxnSp>
          <p:nvCxnSpPr>
            <p:cNvPr id="29" name="Straight Connector 28">
              <a:extLst>
                <a:ext uri="{FF2B5EF4-FFF2-40B4-BE49-F238E27FC236}">
                  <a16:creationId xmlns:a16="http://schemas.microsoft.com/office/drawing/2014/main" id="{D039AE05-0CBA-4779-A780-085616C02DBF}"/>
                </a:ext>
              </a:extLst>
            </p:cNvPr>
            <p:cNvCxnSpPr/>
            <p:nvPr/>
          </p:nvCxnSpPr>
          <p:spPr>
            <a:xfrm>
              <a:off x="6096000" y="2913256"/>
              <a:ext cx="551983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DE0FAD-508B-413A-B766-C0864FDC4FC2}"/>
                </a:ext>
              </a:extLst>
            </p:cNvPr>
            <p:cNvCxnSpPr/>
            <p:nvPr/>
          </p:nvCxnSpPr>
          <p:spPr>
            <a:xfrm>
              <a:off x="6096000" y="4498782"/>
              <a:ext cx="551983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39" name="Picture 38" descr="Diagram&#10;&#10;Description automatically generated">
            <a:extLst>
              <a:ext uri="{FF2B5EF4-FFF2-40B4-BE49-F238E27FC236}">
                <a16:creationId xmlns:a16="http://schemas.microsoft.com/office/drawing/2014/main" id="{8388F8A9-9E82-44C2-B3B5-C4CE7CF63C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962" y="967833"/>
            <a:ext cx="4120886" cy="4120886"/>
          </a:xfrm>
          <a:prstGeom prst="rect">
            <a:avLst/>
          </a:prstGeom>
        </p:spPr>
      </p:pic>
      <p:grpSp>
        <p:nvGrpSpPr>
          <p:cNvPr id="37" name="Group 36">
            <a:extLst>
              <a:ext uri="{FF2B5EF4-FFF2-40B4-BE49-F238E27FC236}">
                <a16:creationId xmlns:a16="http://schemas.microsoft.com/office/drawing/2014/main" id="{428E5357-D8F0-4A07-B0A3-9240FB8A538D}"/>
              </a:ext>
            </a:extLst>
          </p:cNvPr>
          <p:cNvGrpSpPr/>
          <p:nvPr/>
        </p:nvGrpSpPr>
        <p:grpSpPr>
          <a:xfrm>
            <a:off x="5369527" y="4986222"/>
            <a:ext cx="732519" cy="732519"/>
            <a:chOff x="5081994" y="3215889"/>
            <a:chExt cx="980260" cy="980260"/>
          </a:xfrm>
        </p:grpSpPr>
        <p:sp>
          <p:nvSpPr>
            <p:cNvPr id="38" name="Oval 37">
              <a:extLst>
                <a:ext uri="{FF2B5EF4-FFF2-40B4-BE49-F238E27FC236}">
                  <a16:creationId xmlns:a16="http://schemas.microsoft.com/office/drawing/2014/main" id="{17B33E08-446A-426A-968C-359949684315}"/>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40" name="Oval 39">
              <a:extLst>
                <a:ext uri="{FF2B5EF4-FFF2-40B4-BE49-F238E27FC236}">
                  <a16:creationId xmlns:a16="http://schemas.microsoft.com/office/drawing/2014/main" id="{B996A27E-4FCB-415B-AF7E-0C4ED164BC60}"/>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Chevron 29">
              <a:extLst>
                <a:ext uri="{FF2B5EF4-FFF2-40B4-BE49-F238E27FC236}">
                  <a16:creationId xmlns:a16="http://schemas.microsoft.com/office/drawing/2014/main" id="{00A88A8A-1990-427D-94C9-38453D1D0E4B}"/>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a:extLst>
              <a:ext uri="{FF2B5EF4-FFF2-40B4-BE49-F238E27FC236}">
                <a16:creationId xmlns:a16="http://schemas.microsoft.com/office/drawing/2014/main" id="{428E5357-D8F0-4A07-B0A3-9240FB8A538D}"/>
              </a:ext>
            </a:extLst>
          </p:cNvPr>
          <p:cNvGrpSpPr/>
          <p:nvPr/>
        </p:nvGrpSpPr>
        <p:grpSpPr>
          <a:xfrm>
            <a:off x="5373543" y="3253878"/>
            <a:ext cx="732519" cy="732519"/>
            <a:chOff x="5081994" y="3215889"/>
            <a:chExt cx="980260" cy="980260"/>
          </a:xfrm>
        </p:grpSpPr>
        <p:sp>
          <p:nvSpPr>
            <p:cNvPr id="43" name="Oval 42">
              <a:extLst>
                <a:ext uri="{FF2B5EF4-FFF2-40B4-BE49-F238E27FC236}">
                  <a16:creationId xmlns:a16="http://schemas.microsoft.com/office/drawing/2014/main" id="{17B33E08-446A-426A-968C-359949684315}"/>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44" name="Oval 43">
              <a:extLst>
                <a:ext uri="{FF2B5EF4-FFF2-40B4-BE49-F238E27FC236}">
                  <a16:creationId xmlns:a16="http://schemas.microsoft.com/office/drawing/2014/main" id="{B996A27E-4FCB-415B-AF7E-0C4ED164BC60}"/>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Chevron 29">
              <a:extLst>
                <a:ext uri="{FF2B5EF4-FFF2-40B4-BE49-F238E27FC236}">
                  <a16:creationId xmlns:a16="http://schemas.microsoft.com/office/drawing/2014/main" id="{00A88A8A-1990-427D-94C9-38453D1D0E4B}"/>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45">
            <a:extLst>
              <a:ext uri="{FF2B5EF4-FFF2-40B4-BE49-F238E27FC236}">
                <a16:creationId xmlns:a16="http://schemas.microsoft.com/office/drawing/2014/main" id="{428E5357-D8F0-4A07-B0A3-9240FB8A538D}"/>
              </a:ext>
            </a:extLst>
          </p:cNvPr>
          <p:cNvGrpSpPr/>
          <p:nvPr/>
        </p:nvGrpSpPr>
        <p:grpSpPr>
          <a:xfrm>
            <a:off x="5370753" y="1537646"/>
            <a:ext cx="732519" cy="732519"/>
            <a:chOff x="5081994" y="3215889"/>
            <a:chExt cx="980260" cy="980260"/>
          </a:xfrm>
        </p:grpSpPr>
        <p:sp>
          <p:nvSpPr>
            <p:cNvPr id="47" name="Oval 46">
              <a:extLst>
                <a:ext uri="{FF2B5EF4-FFF2-40B4-BE49-F238E27FC236}">
                  <a16:creationId xmlns:a16="http://schemas.microsoft.com/office/drawing/2014/main" id="{17B33E08-446A-426A-968C-359949684315}"/>
                </a:ext>
              </a:extLst>
            </p:cNvPr>
            <p:cNvSpPr/>
            <p:nvPr/>
          </p:nvSpPr>
          <p:spPr>
            <a:xfrm>
              <a:off x="5081994" y="3215889"/>
              <a:ext cx="980260" cy="980260"/>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48" name="Oval 47">
              <a:extLst>
                <a:ext uri="{FF2B5EF4-FFF2-40B4-BE49-F238E27FC236}">
                  <a16:creationId xmlns:a16="http://schemas.microsoft.com/office/drawing/2014/main" id="{B996A27E-4FCB-415B-AF7E-0C4ED164BC60}"/>
                </a:ext>
              </a:extLst>
            </p:cNvPr>
            <p:cNvSpPr/>
            <p:nvPr/>
          </p:nvSpPr>
          <p:spPr>
            <a:xfrm>
              <a:off x="5238748" y="3372643"/>
              <a:ext cx="666752" cy="666752"/>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Chevron 29">
              <a:extLst>
                <a:ext uri="{FF2B5EF4-FFF2-40B4-BE49-F238E27FC236}">
                  <a16:creationId xmlns:a16="http://schemas.microsoft.com/office/drawing/2014/main" id="{00A88A8A-1990-427D-94C9-38453D1D0E4B}"/>
                </a:ext>
              </a:extLst>
            </p:cNvPr>
            <p:cNvSpPr/>
            <p:nvPr/>
          </p:nvSpPr>
          <p:spPr>
            <a:xfrm>
              <a:off x="5456517" y="3590412"/>
              <a:ext cx="231215" cy="231215"/>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20213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D9F6505A-A7DA-4BDA-84C9-1EF53FA897D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07" y="5029981"/>
            <a:ext cx="12186793" cy="1828019"/>
          </a:xfrm>
          <a:prstGeom prst="rect">
            <a:avLst/>
          </a:prstGeom>
        </p:spPr>
      </p:pic>
      <p:pic>
        <p:nvPicPr>
          <p:cNvPr id="46" name="Graphic 45">
            <a:extLst>
              <a:ext uri="{FF2B5EF4-FFF2-40B4-BE49-F238E27FC236}">
                <a16:creationId xmlns:a16="http://schemas.microsoft.com/office/drawing/2014/main" id="{893B248A-E54B-4416-9B2B-214ED400DB4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75759" y="5373370"/>
            <a:ext cx="9897546" cy="1484630"/>
          </a:xfrm>
          <a:prstGeom prst="rect">
            <a:avLst/>
          </a:prstGeom>
        </p:spPr>
      </p:pic>
      <p:sp>
        <p:nvSpPr>
          <p:cNvPr id="47" name="Rectangle 46">
            <a:extLst>
              <a:ext uri="{FF2B5EF4-FFF2-40B4-BE49-F238E27FC236}">
                <a16:creationId xmlns:a16="http://schemas.microsoft.com/office/drawing/2014/main" id="{48049AB8-783F-4307-9D2C-ADA99FD069A5}"/>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68504CE-2886-4F14-8663-7730FD23291D}"/>
              </a:ext>
            </a:extLst>
          </p:cNvPr>
          <p:cNvSpPr>
            <a:spLocks noGrp="1"/>
          </p:cNvSpPr>
          <p:nvPr>
            <p:ph type="title"/>
          </p:nvPr>
        </p:nvSpPr>
        <p:spPr/>
        <p:txBody>
          <a:bodyPr/>
          <a:lstStyle/>
          <a:p>
            <a:r>
              <a:rPr lang="en-US" dirty="0"/>
              <a:t>Communication Plans for </a:t>
            </a:r>
            <a:r>
              <a:rPr lang="en-US" dirty="0" smtClean="0"/>
              <a:t>Full Model Results</a:t>
            </a:r>
            <a:endParaRPr lang="en-US" dirty="0"/>
          </a:p>
        </p:txBody>
      </p:sp>
      <p:sp>
        <p:nvSpPr>
          <p:cNvPr id="10" name="Slide Number Placeholder 9">
            <a:extLst>
              <a:ext uri="{FF2B5EF4-FFF2-40B4-BE49-F238E27FC236}">
                <a16:creationId xmlns:a16="http://schemas.microsoft.com/office/drawing/2014/main" id="{6A8C2D05-C0E2-4FB9-8868-AA99B369ACC5}"/>
              </a:ext>
            </a:extLst>
          </p:cNvPr>
          <p:cNvSpPr>
            <a:spLocks noGrp="1"/>
          </p:cNvSpPr>
          <p:nvPr>
            <p:ph type="sldNum" sz="quarter" idx="12"/>
          </p:nvPr>
        </p:nvSpPr>
        <p:spPr/>
        <p:txBody>
          <a:bodyPr/>
          <a:lstStyle/>
          <a:p>
            <a:fld id="{14ED2C52-F4A6-44CA-8A9F-48318319496E}" type="slidenum">
              <a:rPr lang="en-US" smtClean="0"/>
              <a:t>22</a:t>
            </a:fld>
            <a:endParaRPr lang="en-US"/>
          </a:p>
        </p:txBody>
      </p:sp>
      <p:pic>
        <p:nvPicPr>
          <p:cNvPr id="2" name="Picture 1">
            <a:extLst>
              <a:ext uri="{FF2B5EF4-FFF2-40B4-BE49-F238E27FC236}">
                <a16:creationId xmlns:a16="http://schemas.microsoft.com/office/drawing/2014/main" id="{0E9BA8B2-81B3-4A22-A0B6-31F360CA6620}"/>
              </a:ext>
            </a:extLst>
          </p:cNvPr>
          <p:cNvPicPr>
            <a:picLocks noChangeAspect="1"/>
          </p:cNvPicPr>
          <p:nvPr/>
        </p:nvPicPr>
        <p:blipFill>
          <a:blip r:embed="rId7"/>
          <a:stretch>
            <a:fillRect/>
          </a:stretch>
        </p:blipFill>
        <p:spPr>
          <a:xfrm>
            <a:off x="1029379" y="1663144"/>
            <a:ext cx="1062464" cy="695287"/>
          </a:xfrm>
          <a:prstGeom prst="rect">
            <a:avLst/>
          </a:prstGeom>
        </p:spPr>
      </p:pic>
      <p:cxnSp>
        <p:nvCxnSpPr>
          <p:cNvPr id="90" name="Straight Connector 89">
            <a:extLst>
              <a:ext uri="{FF2B5EF4-FFF2-40B4-BE49-F238E27FC236}">
                <a16:creationId xmlns:a16="http://schemas.microsoft.com/office/drawing/2014/main" id="{A63C3512-9440-48E7-860E-894D4CB06232}"/>
              </a:ext>
            </a:extLst>
          </p:cNvPr>
          <p:cNvCxnSpPr/>
          <p:nvPr/>
        </p:nvCxnSpPr>
        <p:spPr>
          <a:xfrm>
            <a:off x="927583" y="2601591"/>
            <a:ext cx="5993721" cy="36933"/>
          </a:xfrm>
          <a:prstGeom prst="line">
            <a:avLst/>
          </a:prstGeom>
          <a:ln w="44450" cap="rnd">
            <a:solidFill>
              <a:srgbClr val="FDAF0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277569" y="1769869"/>
            <a:ext cx="5058572" cy="553357"/>
          </a:xfrm>
          <a:prstGeom prst="rect">
            <a:avLst/>
          </a:prstGeom>
        </p:spPr>
        <p:txBody>
          <a:bodyPr wrap="square">
            <a:spAutoFit/>
          </a:bodyPr>
          <a:lstStyle/>
          <a:p>
            <a:pPr marR="0" lvl="0">
              <a:lnSpc>
                <a:spcPct val="107000"/>
              </a:lnSpc>
              <a:spcBef>
                <a:spcPts val="0"/>
              </a:spcBef>
              <a:spcAft>
                <a:spcPts val="800"/>
              </a:spcAft>
            </a:pPr>
            <a:r>
              <a:rPr lang="en-US" sz="2800" b="1" dirty="0" smtClean="0">
                <a:solidFill>
                  <a:srgbClr val="F28D01"/>
                </a:solidFill>
                <a:latin typeface="Segoe UI" panose="020B0502040204020203" pitchFamily="34" charset="0"/>
                <a:ea typeface="Calibri" panose="020F0502020204030204" pitchFamily="34" charset="0"/>
                <a:cs typeface="Times New Roman" panose="02020603050405020304" pitchFamily="18" charset="0"/>
              </a:rPr>
              <a:t>Quarterly Calls</a:t>
            </a:r>
          </a:p>
        </p:txBody>
      </p:sp>
      <p:pic>
        <p:nvPicPr>
          <p:cNvPr id="49" name="Picture 48">
            <a:extLst>
              <a:ext uri="{FF2B5EF4-FFF2-40B4-BE49-F238E27FC236}">
                <a16:creationId xmlns:a16="http://schemas.microsoft.com/office/drawing/2014/main" id="{0E9BA8B2-81B3-4A22-A0B6-31F360CA6620}"/>
              </a:ext>
            </a:extLst>
          </p:cNvPr>
          <p:cNvPicPr>
            <a:picLocks noChangeAspect="1"/>
          </p:cNvPicPr>
          <p:nvPr/>
        </p:nvPicPr>
        <p:blipFill>
          <a:blip r:embed="rId7"/>
          <a:stretch>
            <a:fillRect/>
          </a:stretch>
        </p:blipFill>
        <p:spPr>
          <a:xfrm>
            <a:off x="1029379" y="2970668"/>
            <a:ext cx="1062464" cy="695287"/>
          </a:xfrm>
          <a:prstGeom prst="rect">
            <a:avLst/>
          </a:prstGeom>
        </p:spPr>
      </p:pic>
      <p:cxnSp>
        <p:nvCxnSpPr>
          <p:cNvPr id="50" name="Straight Connector 49">
            <a:extLst>
              <a:ext uri="{FF2B5EF4-FFF2-40B4-BE49-F238E27FC236}">
                <a16:creationId xmlns:a16="http://schemas.microsoft.com/office/drawing/2014/main" id="{A63C3512-9440-48E7-860E-894D4CB06232}"/>
              </a:ext>
            </a:extLst>
          </p:cNvPr>
          <p:cNvCxnSpPr/>
          <p:nvPr/>
        </p:nvCxnSpPr>
        <p:spPr>
          <a:xfrm>
            <a:off x="927583" y="3909115"/>
            <a:ext cx="5993721" cy="36933"/>
          </a:xfrm>
          <a:prstGeom prst="line">
            <a:avLst/>
          </a:prstGeom>
          <a:ln w="44450" cap="rnd">
            <a:solidFill>
              <a:srgbClr val="FDAF0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277569" y="3077393"/>
            <a:ext cx="5058572" cy="553357"/>
          </a:xfrm>
          <a:prstGeom prst="rect">
            <a:avLst/>
          </a:prstGeom>
        </p:spPr>
        <p:txBody>
          <a:bodyPr wrap="square">
            <a:spAutoFit/>
          </a:bodyPr>
          <a:lstStyle/>
          <a:p>
            <a:pPr marR="0" lvl="0">
              <a:lnSpc>
                <a:spcPct val="107000"/>
              </a:lnSpc>
              <a:spcBef>
                <a:spcPts val="0"/>
              </a:spcBef>
              <a:spcAft>
                <a:spcPts val="800"/>
              </a:spcAft>
            </a:pPr>
            <a:r>
              <a:rPr lang="en-US" sz="2800" b="1" dirty="0" smtClean="0">
                <a:solidFill>
                  <a:srgbClr val="F28D01"/>
                </a:solidFill>
                <a:latin typeface="Segoe UI" panose="020B0502040204020203" pitchFamily="34" charset="0"/>
                <a:ea typeface="Calibri" panose="020F0502020204030204" pitchFamily="34" charset="0"/>
                <a:cs typeface="Times New Roman" panose="02020603050405020304" pitchFamily="18" charset="0"/>
              </a:rPr>
              <a:t>Webinars</a:t>
            </a:r>
          </a:p>
        </p:txBody>
      </p:sp>
      <p:pic>
        <p:nvPicPr>
          <p:cNvPr id="52" name="Picture 51">
            <a:extLst>
              <a:ext uri="{FF2B5EF4-FFF2-40B4-BE49-F238E27FC236}">
                <a16:creationId xmlns:a16="http://schemas.microsoft.com/office/drawing/2014/main" id="{0E9BA8B2-81B3-4A22-A0B6-31F360CA6620}"/>
              </a:ext>
            </a:extLst>
          </p:cNvPr>
          <p:cNvPicPr>
            <a:picLocks noChangeAspect="1"/>
          </p:cNvPicPr>
          <p:nvPr/>
        </p:nvPicPr>
        <p:blipFill>
          <a:blip r:embed="rId7"/>
          <a:stretch>
            <a:fillRect/>
          </a:stretch>
        </p:blipFill>
        <p:spPr>
          <a:xfrm>
            <a:off x="1029379" y="4278143"/>
            <a:ext cx="1062464" cy="695287"/>
          </a:xfrm>
          <a:prstGeom prst="rect">
            <a:avLst/>
          </a:prstGeom>
        </p:spPr>
      </p:pic>
      <p:cxnSp>
        <p:nvCxnSpPr>
          <p:cNvPr id="53" name="Straight Connector 52">
            <a:extLst>
              <a:ext uri="{FF2B5EF4-FFF2-40B4-BE49-F238E27FC236}">
                <a16:creationId xmlns:a16="http://schemas.microsoft.com/office/drawing/2014/main" id="{A63C3512-9440-48E7-860E-894D4CB06232}"/>
              </a:ext>
            </a:extLst>
          </p:cNvPr>
          <p:cNvCxnSpPr/>
          <p:nvPr/>
        </p:nvCxnSpPr>
        <p:spPr>
          <a:xfrm>
            <a:off x="927583" y="5216590"/>
            <a:ext cx="5993721" cy="36933"/>
          </a:xfrm>
          <a:prstGeom prst="line">
            <a:avLst/>
          </a:prstGeom>
          <a:ln w="44450" cap="rnd">
            <a:solidFill>
              <a:srgbClr val="FDAF0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277569" y="4384868"/>
            <a:ext cx="5058572" cy="519438"/>
          </a:xfrm>
          <a:prstGeom prst="rect">
            <a:avLst/>
          </a:prstGeom>
        </p:spPr>
        <p:txBody>
          <a:bodyPr wrap="square">
            <a:spAutoFit/>
          </a:bodyPr>
          <a:lstStyle/>
          <a:p>
            <a:pPr marR="0" lvl="0">
              <a:lnSpc>
                <a:spcPct val="107000"/>
              </a:lnSpc>
              <a:spcBef>
                <a:spcPts val="0"/>
              </a:spcBef>
              <a:spcAft>
                <a:spcPts val="800"/>
              </a:spcAft>
            </a:pPr>
            <a:r>
              <a:rPr lang="en-US" sz="2800" b="1" dirty="0" smtClean="0">
                <a:solidFill>
                  <a:srgbClr val="F28D01"/>
                </a:solidFill>
                <a:latin typeface="Segoe UI" panose="020B0502040204020203" pitchFamily="34" charset="0"/>
                <a:ea typeface="Calibri" panose="020F0502020204030204" pitchFamily="34" charset="0"/>
                <a:cs typeface="Times New Roman" panose="02020603050405020304" pitchFamily="18" charset="0"/>
              </a:rPr>
              <a:t>Guest Speakers</a:t>
            </a:r>
          </a:p>
        </p:txBody>
      </p:sp>
      <p:sp>
        <p:nvSpPr>
          <p:cNvPr id="55" name="Rectangle: Rounded Corners 19">
            <a:extLst>
              <a:ext uri="{FF2B5EF4-FFF2-40B4-BE49-F238E27FC236}">
                <a16:creationId xmlns:a16="http://schemas.microsoft.com/office/drawing/2014/main" id="{E732953F-EC34-4D5C-BE5B-32BFF4EB1875}"/>
              </a:ext>
            </a:extLst>
          </p:cNvPr>
          <p:cNvSpPr/>
          <p:nvPr/>
        </p:nvSpPr>
        <p:spPr>
          <a:xfrm rot="16200000">
            <a:off x="8863920" y="1645349"/>
            <a:ext cx="2879796" cy="3776366"/>
          </a:xfrm>
          <a:prstGeom prst="round2SameRect">
            <a:avLst>
              <a:gd name="adj1" fmla="val 4999"/>
              <a:gd name="adj2" fmla="val 0"/>
            </a:avLst>
          </a:prstGeom>
          <a:solidFill>
            <a:srgbClr val="8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19">
            <a:extLst>
              <a:ext uri="{FF2B5EF4-FFF2-40B4-BE49-F238E27FC236}">
                <a16:creationId xmlns:a16="http://schemas.microsoft.com/office/drawing/2014/main" id="{7CFAC37F-419D-4093-BFD2-C7B5C28DDAC6}"/>
              </a:ext>
            </a:extLst>
          </p:cNvPr>
          <p:cNvSpPr/>
          <p:nvPr/>
        </p:nvSpPr>
        <p:spPr>
          <a:xfrm rot="16200000">
            <a:off x="8889495" y="1466442"/>
            <a:ext cx="2828643" cy="3776367"/>
          </a:xfrm>
          <a:prstGeom prst="round2SameRect">
            <a:avLst>
              <a:gd name="adj1" fmla="val 4999"/>
              <a:gd name="adj2" fmla="val 0"/>
            </a:avLst>
          </a:prstGeom>
          <a:solidFill>
            <a:srgbClr val="54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95020728-C6ED-4468-954E-ABE5EA90685E}"/>
              </a:ext>
            </a:extLst>
          </p:cNvPr>
          <p:cNvSpPr txBox="1"/>
          <p:nvPr/>
        </p:nvSpPr>
        <p:spPr>
          <a:xfrm>
            <a:off x="9007422" y="2201996"/>
            <a:ext cx="2849615" cy="1107996"/>
          </a:xfrm>
          <a:prstGeom prst="rect">
            <a:avLst/>
          </a:prstGeom>
          <a:noFill/>
        </p:spPr>
        <p:txBody>
          <a:bodyPr wrap="square" lIns="0" tIns="0" rIns="0" bIns="0" rtlCol="0">
            <a:spAutoFit/>
          </a:bodyPr>
          <a:lstStyle/>
          <a:p>
            <a:pPr algn="ctr"/>
            <a:r>
              <a:rPr lang="en-US" sz="3600" b="1" dirty="0" smtClean="0">
                <a:solidFill>
                  <a:srgbClr val="FEC643"/>
                </a:solidFill>
                <a:latin typeface="+mj-lt"/>
              </a:rPr>
              <a:t>ANY REQUESTS?</a:t>
            </a:r>
            <a:endParaRPr lang="en-US" sz="3600" b="1" dirty="0">
              <a:solidFill>
                <a:srgbClr val="FEC643"/>
              </a:solidFill>
              <a:latin typeface="+mj-lt"/>
            </a:endParaRPr>
          </a:p>
        </p:txBody>
      </p:sp>
      <p:cxnSp>
        <p:nvCxnSpPr>
          <p:cNvPr id="58" name="Straight Connector 57">
            <a:extLst>
              <a:ext uri="{FF2B5EF4-FFF2-40B4-BE49-F238E27FC236}">
                <a16:creationId xmlns:a16="http://schemas.microsoft.com/office/drawing/2014/main" id="{AD5F36B2-321C-4D00-9918-66E04DD302E0}"/>
              </a:ext>
            </a:extLst>
          </p:cNvPr>
          <p:cNvCxnSpPr>
            <a:cxnSpLocks/>
          </p:cNvCxnSpPr>
          <p:nvPr/>
        </p:nvCxnSpPr>
        <p:spPr>
          <a:xfrm>
            <a:off x="10155603" y="3493943"/>
            <a:ext cx="553251" cy="0"/>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8"/>
          <a:srcRect l="79380" t="43563" r="-941" b="33623"/>
          <a:stretch/>
        </p:blipFill>
        <p:spPr>
          <a:xfrm>
            <a:off x="10865224" y="3126458"/>
            <a:ext cx="1294747" cy="1767166"/>
          </a:xfrm>
          <a:prstGeom prst="rect">
            <a:avLst/>
          </a:prstGeom>
        </p:spPr>
      </p:pic>
    </p:spTree>
    <p:extLst>
      <p:ext uri="{BB962C8B-B14F-4D97-AF65-F5344CB8AC3E}">
        <p14:creationId xmlns:p14="http://schemas.microsoft.com/office/powerpoint/2010/main" val="18178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stretch>
            <a:fillRect/>
          </a:stretch>
        </p:blipFill>
        <p:spPr>
          <a:xfrm>
            <a:off x="1232407" y="1498383"/>
            <a:ext cx="10142229" cy="4851845"/>
          </a:xfrm>
          <a:prstGeom prst="rect">
            <a:avLst/>
          </a:prstGeom>
        </p:spPr>
      </p:pic>
      <p:sp>
        <p:nvSpPr>
          <p:cNvPr id="40" name="Rectangle 39">
            <a:extLst>
              <a:ext uri="{FF2B5EF4-FFF2-40B4-BE49-F238E27FC236}">
                <a16:creationId xmlns:a16="http://schemas.microsoft.com/office/drawing/2014/main" id="{917D4F8A-0637-49EE-811F-E68AF2145AFD}"/>
              </a:ext>
            </a:extLst>
          </p:cNvPr>
          <p:cNvSpPr/>
          <p:nvPr/>
        </p:nvSpPr>
        <p:spPr>
          <a:xfrm>
            <a:off x="0" y="6842299"/>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962" y="543408"/>
            <a:ext cx="11522076" cy="498598"/>
          </a:xfrm>
        </p:spPr>
        <p:txBody>
          <a:bodyPr/>
          <a:lstStyle/>
          <a:p>
            <a:r>
              <a:rPr lang="en-US" dirty="0"/>
              <a:t>New </a:t>
            </a:r>
            <a:r>
              <a:rPr lang="en-US" dirty="0" smtClean="0"/>
              <a:t>Research </a:t>
            </a:r>
            <a:r>
              <a:rPr lang="en-US" dirty="0"/>
              <a:t>for 2022 </a:t>
            </a:r>
            <a:r>
              <a:rPr lang="en-US" dirty="0" smtClean="0"/>
              <a:t>/ 2023</a:t>
            </a:r>
            <a:endParaRPr lang="en-US" dirty="0"/>
          </a:p>
        </p:txBody>
      </p:sp>
      <p:sp>
        <p:nvSpPr>
          <p:cNvPr id="4" name="Slide Number Placeholder 3"/>
          <p:cNvSpPr>
            <a:spLocks noGrp="1"/>
          </p:cNvSpPr>
          <p:nvPr>
            <p:ph type="sldNum" sz="quarter" idx="12"/>
          </p:nvPr>
        </p:nvSpPr>
        <p:spPr/>
        <p:txBody>
          <a:bodyPr/>
          <a:lstStyle/>
          <a:p>
            <a:fld id="{14ED2C52-F4A6-44CA-8A9F-48318319496E}" type="slidenum">
              <a:rPr lang="en-US" smtClean="0"/>
              <a:t>23</a:t>
            </a:fld>
            <a:endParaRPr lang="en-US"/>
          </a:p>
        </p:txBody>
      </p:sp>
      <p:sp>
        <p:nvSpPr>
          <p:cNvPr id="5" name="Rectangle 1"/>
          <p:cNvSpPr>
            <a:spLocks noGrp="1" noChangeArrowheads="1"/>
          </p:cNvSpPr>
          <p:nvPr>
            <p:ph idx="1"/>
          </p:nvPr>
        </p:nvSpPr>
        <p:spPr bwMode="auto">
          <a:xfrm>
            <a:off x="1568009" y="771593"/>
            <a:ext cx="10423415" cy="64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spcAft>
                <a:spcPts val="1200"/>
              </a:spcAft>
              <a:buNone/>
            </a:pPr>
            <a:r>
              <a:rPr lang="en-US" altLang="en-US" sz="2400" b="1" dirty="0" smtClean="0">
                <a:solidFill>
                  <a:schemeClr val="bg1"/>
                </a:solidFill>
                <a:cs typeface="Arial" panose="020B0604020202020204" pitchFamily="34" charset="0"/>
              </a:rPr>
              <a:t>EE Action Planning &amp; Long Term Planning: </a:t>
            </a:r>
            <a:r>
              <a:rPr lang="en-US" altLang="en-US" sz="2000" b="1" dirty="0">
                <a:solidFill>
                  <a:srgbClr val="FEC643"/>
                </a:solidFill>
                <a:cs typeface="Arial" panose="020B0604020202020204" pitchFamily="34" charset="0"/>
              </a:rPr>
              <a:t>Summer</a:t>
            </a:r>
          </a:p>
          <a:p>
            <a:pPr marL="0" lvl="0" indent="0">
              <a:lnSpc>
                <a:spcPct val="100000"/>
              </a:lnSpc>
              <a:spcAft>
                <a:spcPts val="1200"/>
              </a:spcAft>
              <a:buNone/>
            </a:pPr>
            <a:r>
              <a:rPr lang="en-US" altLang="en-US" sz="2400" b="1" dirty="0" smtClean="0">
                <a:solidFill>
                  <a:schemeClr val="bg1"/>
                </a:solidFill>
                <a:cs typeface="Arial" panose="020B0604020202020204" pitchFamily="34" charset="0"/>
              </a:rPr>
              <a:t>Controls </a:t>
            </a:r>
            <a:r>
              <a:rPr lang="en-US" altLang="en-US" sz="2400" b="1" dirty="0">
                <a:solidFill>
                  <a:schemeClr val="bg1"/>
                </a:solidFill>
                <a:cs typeface="Arial" panose="020B0604020202020204" pitchFamily="34" charset="0"/>
              </a:rPr>
              <a:t>M</a:t>
            </a:r>
            <a:r>
              <a:rPr lang="en-US" altLang="en-US" sz="2400" b="1" dirty="0" smtClean="0">
                <a:solidFill>
                  <a:schemeClr val="bg1"/>
                </a:solidFill>
                <a:cs typeface="Arial" panose="020B0604020202020204" pitchFamily="34" charset="0"/>
              </a:rPr>
              <a:t>arket Characterization: </a:t>
            </a:r>
            <a:r>
              <a:rPr lang="en-US" altLang="en-US" sz="2000" b="1" dirty="0">
                <a:solidFill>
                  <a:srgbClr val="FEC643"/>
                </a:solidFill>
                <a:cs typeface="Arial" panose="020B0604020202020204" pitchFamily="34" charset="0"/>
              </a:rPr>
              <a:t>June</a:t>
            </a:r>
          </a:p>
          <a:p>
            <a:pPr marL="0" indent="0">
              <a:lnSpc>
                <a:spcPct val="100000"/>
              </a:lnSpc>
              <a:spcAft>
                <a:spcPts val="1200"/>
              </a:spcAft>
              <a:buNone/>
            </a:pPr>
            <a:r>
              <a:rPr lang="en-US" altLang="en-US" sz="2400" b="1" dirty="0" smtClean="0">
                <a:solidFill>
                  <a:schemeClr val="bg1"/>
                </a:solidFill>
                <a:cs typeface="Arial" panose="020B0604020202020204" pitchFamily="34" charset="0"/>
              </a:rPr>
              <a:t>HVAC </a:t>
            </a:r>
            <a:r>
              <a:rPr lang="en-US" altLang="en-US" sz="2400" b="1" dirty="0">
                <a:solidFill>
                  <a:schemeClr val="bg1"/>
                </a:solidFill>
                <a:cs typeface="Arial" panose="020B0604020202020204" pitchFamily="34" charset="0"/>
              </a:rPr>
              <a:t>S</a:t>
            </a:r>
            <a:r>
              <a:rPr lang="en-US" altLang="en-US" sz="2400" b="1" dirty="0" smtClean="0">
                <a:solidFill>
                  <a:schemeClr val="bg1"/>
                </a:solidFill>
                <a:cs typeface="Arial" panose="020B0604020202020204" pitchFamily="34" charset="0"/>
              </a:rPr>
              <a:t>ales </a:t>
            </a:r>
            <a:r>
              <a:rPr lang="en-US" altLang="en-US" sz="2400" b="1" dirty="0">
                <a:solidFill>
                  <a:schemeClr val="bg1"/>
                </a:solidFill>
                <a:cs typeface="Arial" panose="020B0604020202020204" pitchFamily="34" charset="0"/>
              </a:rPr>
              <a:t>D</a:t>
            </a:r>
            <a:r>
              <a:rPr lang="en-US" altLang="en-US" sz="2400" b="1" dirty="0" smtClean="0">
                <a:solidFill>
                  <a:schemeClr val="bg1"/>
                </a:solidFill>
                <a:cs typeface="Arial" panose="020B0604020202020204" pitchFamily="34" charset="0"/>
              </a:rPr>
              <a:t>ata Analysis: </a:t>
            </a:r>
            <a:r>
              <a:rPr lang="en-US" altLang="en-US" sz="2000" b="1" dirty="0">
                <a:solidFill>
                  <a:srgbClr val="FEC643"/>
                </a:solidFill>
                <a:cs typeface="Arial" panose="020B0604020202020204" pitchFamily="34" charset="0"/>
              </a:rPr>
              <a:t>July</a:t>
            </a:r>
          </a:p>
          <a:p>
            <a:pPr marL="0" lvl="0" indent="0">
              <a:lnSpc>
                <a:spcPct val="100000"/>
              </a:lnSpc>
              <a:spcAft>
                <a:spcPts val="1200"/>
              </a:spcAft>
              <a:buNone/>
            </a:pPr>
            <a:r>
              <a:rPr lang="en-US" altLang="en-US" sz="2400" b="1" dirty="0" smtClean="0">
                <a:solidFill>
                  <a:schemeClr val="bg1"/>
                </a:solidFill>
                <a:cs typeface="Arial" panose="020B0604020202020204" pitchFamily="34" charset="0"/>
              </a:rPr>
              <a:t>ASD Model: </a:t>
            </a:r>
            <a:r>
              <a:rPr lang="en-US" altLang="en-US" sz="2000" b="1" dirty="0">
                <a:solidFill>
                  <a:srgbClr val="FEC643"/>
                </a:solidFill>
                <a:cs typeface="Arial" panose="020B0604020202020204" pitchFamily="34" charset="0"/>
              </a:rPr>
              <a:t>September</a:t>
            </a:r>
          </a:p>
          <a:p>
            <a:pPr marL="0" indent="0">
              <a:lnSpc>
                <a:spcPct val="100000"/>
              </a:lnSpc>
              <a:spcAft>
                <a:spcPts val="1200"/>
              </a:spcAft>
              <a:buNone/>
            </a:pPr>
            <a:r>
              <a:rPr lang="en-US" altLang="en-US" sz="2400" b="1" dirty="0" smtClean="0">
                <a:solidFill>
                  <a:schemeClr val="bg1"/>
                </a:solidFill>
                <a:cs typeface="Arial" panose="020B0604020202020204" pitchFamily="34" charset="0"/>
              </a:rPr>
              <a:t>Com </a:t>
            </a:r>
            <a:r>
              <a:rPr lang="en-US" altLang="en-US" sz="2400" b="1" dirty="0">
                <a:solidFill>
                  <a:schemeClr val="bg1"/>
                </a:solidFill>
                <a:cs typeface="Arial" panose="020B0604020202020204" pitchFamily="34" charset="0"/>
              </a:rPr>
              <a:t>HVAC </a:t>
            </a:r>
            <a:r>
              <a:rPr lang="en-US" altLang="en-US" sz="2400" b="1" dirty="0" smtClean="0">
                <a:solidFill>
                  <a:schemeClr val="bg1"/>
                </a:solidFill>
                <a:cs typeface="Arial" panose="020B0604020202020204" pitchFamily="34" charset="0"/>
              </a:rPr>
              <a:t>Model: </a:t>
            </a:r>
            <a:r>
              <a:rPr lang="en-US" altLang="en-US" sz="2000" b="1" dirty="0">
                <a:solidFill>
                  <a:srgbClr val="FEC643"/>
                </a:solidFill>
                <a:cs typeface="Arial" panose="020B0604020202020204" pitchFamily="34" charset="0"/>
              </a:rPr>
              <a:t>Fall / Winter 2022 and 2023</a:t>
            </a:r>
          </a:p>
          <a:p>
            <a:pPr marL="0" lvl="0" indent="0">
              <a:lnSpc>
                <a:spcPct val="100000"/>
              </a:lnSpc>
              <a:spcAft>
                <a:spcPts val="1200"/>
              </a:spcAft>
              <a:buNone/>
            </a:pPr>
            <a:r>
              <a:rPr lang="en-US" altLang="en-US" sz="2400" b="1" dirty="0" smtClean="0">
                <a:solidFill>
                  <a:schemeClr val="bg1"/>
                </a:solidFill>
                <a:cs typeface="Arial" panose="020B0604020202020204" pitchFamily="34" charset="0"/>
              </a:rPr>
              <a:t>Review </a:t>
            </a:r>
            <a:r>
              <a:rPr lang="en-US" altLang="en-US" sz="2400" b="1" dirty="0">
                <a:solidFill>
                  <a:schemeClr val="bg1"/>
                </a:solidFill>
                <a:cs typeface="Arial" panose="020B0604020202020204" pitchFamily="34" charset="0"/>
              </a:rPr>
              <a:t>of Final </a:t>
            </a:r>
            <a:r>
              <a:rPr lang="en-US" altLang="en-US" sz="2400" b="1" dirty="0" smtClean="0">
                <a:solidFill>
                  <a:schemeClr val="bg1"/>
                </a:solidFill>
                <a:cs typeface="Arial" panose="020B0604020202020204" pitchFamily="34" charset="0"/>
              </a:rPr>
              <a:t>RBSA: </a:t>
            </a:r>
            <a:r>
              <a:rPr lang="en-US" altLang="en-US" sz="2000" b="1" dirty="0">
                <a:solidFill>
                  <a:srgbClr val="FEC643"/>
                </a:solidFill>
                <a:cs typeface="Arial" panose="020B0604020202020204" pitchFamily="34" charset="0"/>
              </a:rPr>
              <a:t>December/January</a:t>
            </a:r>
          </a:p>
          <a:p>
            <a:pPr marL="0" indent="0">
              <a:lnSpc>
                <a:spcPct val="100000"/>
              </a:lnSpc>
              <a:spcAft>
                <a:spcPts val="1200"/>
              </a:spcAft>
              <a:buNone/>
            </a:pPr>
            <a:r>
              <a:rPr lang="en-US" altLang="en-US" sz="2400" b="1" dirty="0" smtClean="0">
                <a:solidFill>
                  <a:schemeClr val="bg1"/>
                </a:solidFill>
                <a:cs typeface="Arial" panose="020B0604020202020204" pitchFamily="34" charset="0"/>
              </a:rPr>
              <a:t>HVAC </a:t>
            </a:r>
            <a:r>
              <a:rPr lang="en-US" altLang="en-US" sz="2400" b="1" dirty="0">
                <a:solidFill>
                  <a:schemeClr val="bg1"/>
                </a:solidFill>
                <a:cs typeface="Arial" panose="020B0604020202020204" pitchFamily="34" charset="0"/>
              </a:rPr>
              <a:t>Market </a:t>
            </a:r>
            <a:r>
              <a:rPr lang="en-US" altLang="en-US" sz="2400" b="1" dirty="0" smtClean="0">
                <a:solidFill>
                  <a:schemeClr val="bg1"/>
                </a:solidFill>
                <a:cs typeface="Arial" panose="020B0604020202020204" pitchFamily="34" charset="0"/>
              </a:rPr>
              <a:t>Intel: </a:t>
            </a:r>
            <a:r>
              <a:rPr lang="en-US" altLang="en-US" sz="2000" b="1" dirty="0">
                <a:solidFill>
                  <a:srgbClr val="FEC643"/>
                </a:solidFill>
                <a:cs typeface="Arial" panose="020B0604020202020204" pitchFamily="34" charset="0"/>
              </a:rPr>
              <a:t>A</a:t>
            </a:r>
            <a:r>
              <a:rPr lang="en-US" altLang="en-US" sz="2000" b="1" dirty="0" smtClean="0">
                <a:solidFill>
                  <a:srgbClr val="FEC643"/>
                </a:solidFill>
                <a:cs typeface="Arial" panose="020B0604020202020204" pitchFamily="34" charset="0"/>
              </a:rPr>
              <a:t>fter RBSA results</a:t>
            </a:r>
            <a:endParaRPr lang="en-US" altLang="en-US" sz="2000" b="1" dirty="0">
              <a:solidFill>
                <a:srgbClr val="FEC643"/>
              </a:solidFill>
              <a:cs typeface="Arial" panose="020B0604020202020204" pitchFamily="34" charset="0"/>
            </a:endParaRPr>
          </a:p>
          <a:p>
            <a:pPr marL="0" lvl="0" indent="0">
              <a:lnSpc>
                <a:spcPct val="100000"/>
              </a:lnSpc>
              <a:spcAft>
                <a:spcPts val="1200"/>
              </a:spcAft>
              <a:buNone/>
            </a:pPr>
            <a:r>
              <a:rPr lang="en-US" altLang="en-US" sz="2400" b="1" dirty="0" smtClean="0">
                <a:solidFill>
                  <a:schemeClr val="bg1"/>
                </a:solidFill>
                <a:cs typeface="Arial" panose="020B0604020202020204" pitchFamily="34" charset="0"/>
              </a:rPr>
              <a:t>CBSA Working Group: </a:t>
            </a:r>
            <a:r>
              <a:rPr lang="en-US" altLang="en-US" sz="2000" b="1" dirty="0" smtClean="0">
                <a:solidFill>
                  <a:srgbClr val="FEC643"/>
                </a:solidFill>
                <a:cs typeface="Arial" panose="020B0604020202020204" pitchFamily="34" charset="0"/>
              </a:rPr>
              <a:t>2023 </a:t>
            </a:r>
          </a:p>
          <a:p>
            <a:pPr marL="0" lvl="0" indent="0">
              <a:lnSpc>
                <a:spcPct val="100000"/>
              </a:lnSpc>
              <a:spcAft>
                <a:spcPts val="1200"/>
              </a:spcAft>
              <a:buNone/>
            </a:pPr>
            <a:endParaRPr lang="en-US" altLang="en-US" b="1" dirty="0">
              <a:solidFill>
                <a:schemeClr val="bg1"/>
              </a:solidFill>
              <a:cs typeface="Arial" panose="020B0604020202020204" pitchFamily="34" charset="0"/>
            </a:endParaRPr>
          </a:p>
        </p:txBody>
      </p:sp>
      <p:grpSp>
        <p:nvGrpSpPr>
          <p:cNvPr id="6" name="Group 5"/>
          <p:cNvGrpSpPr/>
          <p:nvPr/>
        </p:nvGrpSpPr>
        <p:grpSpPr>
          <a:xfrm>
            <a:off x="1955117" y="1688500"/>
            <a:ext cx="347384" cy="363589"/>
            <a:chOff x="6524681" y="1754840"/>
            <a:chExt cx="732519" cy="732519"/>
          </a:xfrm>
        </p:grpSpPr>
        <p:sp>
          <p:nvSpPr>
            <p:cNvPr id="7" name="Oval 6">
              <a:extLst>
                <a:ext uri="{FF2B5EF4-FFF2-40B4-BE49-F238E27FC236}">
                  <a16:creationId xmlns:a16="http://schemas.microsoft.com/office/drawing/2014/main" id="{AFB02548-C415-4AF5-B7D8-52D3379F65D4}"/>
                </a:ext>
              </a:extLst>
            </p:cNvPr>
            <p:cNvSpPr/>
            <p:nvPr/>
          </p:nvSpPr>
          <p:spPr>
            <a:xfrm>
              <a:off x="6524681" y="1754840"/>
              <a:ext cx="732519" cy="732519"/>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8" name="Oval 7">
              <a:extLst>
                <a:ext uri="{FF2B5EF4-FFF2-40B4-BE49-F238E27FC236}">
                  <a16:creationId xmlns:a16="http://schemas.microsoft.com/office/drawing/2014/main" id="{45C22E4A-29F4-4908-99D2-C0E36F22AF49}"/>
                </a:ext>
              </a:extLst>
            </p:cNvPr>
            <p:cNvSpPr/>
            <p:nvPr/>
          </p:nvSpPr>
          <p:spPr>
            <a:xfrm>
              <a:off x="6641819" y="1871978"/>
              <a:ext cx="498244" cy="498244"/>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hevron 24">
              <a:extLst>
                <a:ext uri="{FF2B5EF4-FFF2-40B4-BE49-F238E27FC236}">
                  <a16:creationId xmlns:a16="http://schemas.microsoft.com/office/drawing/2014/main" id="{4B3A098C-D860-4DE5-8247-ED5372EBB669}"/>
                </a:ext>
              </a:extLst>
            </p:cNvPr>
            <p:cNvSpPr/>
            <p:nvPr/>
          </p:nvSpPr>
          <p:spPr>
            <a:xfrm>
              <a:off x="6804551" y="2034710"/>
              <a:ext cx="172780" cy="172780"/>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p:nvGrpSpPr>
        <p:grpSpPr>
          <a:xfrm>
            <a:off x="1959704" y="5278003"/>
            <a:ext cx="347384" cy="363589"/>
            <a:chOff x="6524681" y="1754840"/>
            <a:chExt cx="732519" cy="732519"/>
          </a:xfrm>
        </p:grpSpPr>
        <p:sp>
          <p:nvSpPr>
            <p:cNvPr id="15" name="Oval 14">
              <a:extLst>
                <a:ext uri="{FF2B5EF4-FFF2-40B4-BE49-F238E27FC236}">
                  <a16:creationId xmlns:a16="http://schemas.microsoft.com/office/drawing/2014/main" id="{AFB02548-C415-4AF5-B7D8-52D3379F65D4}"/>
                </a:ext>
              </a:extLst>
            </p:cNvPr>
            <p:cNvSpPr/>
            <p:nvPr/>
          </p:nvSpPr>
          <p:spPr>
            <a:xfrm>
              <a:off x="6524681" y="1754840"/>
              <a:ext cx="732519" cy="732519"/>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16" name="Oval 15">
              <a:extLst>
                <a:ext uri="{FF2B5EF4-FFF2-40B4-BE49-F238E27FC236}">
                  <a16:creationId xmlns:a16="http://schemas.microsoft.com/office/drawing/2014/main" id="{45C22E4A-29F4-4908-99D2-C0E36F22AF49}"/>
                </a:ext>
              </a:extLst>
            </p:cNvPr>
            <p:cNvSpPr/>
            <p:nvPr/>
          </p:nvSpPr>
          <p:spPr>
            <a:xfrm>
              <a:off x="6641819" y="1871978"/>
              <a:ext cx="498244" cy="498244"/>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Chevron 24">
              <a:extLst>
                <a:ext uri="{FF2B5EF4-FFF2-40B4-BE49-F238E27FC236}">
                  <a16:creationId xmlns:a16="http://schemas.microsoft.com/office/drawing/2014/main" id="{4B3A098C-D860-4DE5-8247-ED5372EBB669}"/>
                </a:ext>
              </a:extLst>
            </p:cNvPr>
            <p:cNvSpPr/>
            <p:nvPr/>
          </p:nvSpPr>
          <p:spPr>
            <a:xfrm>
              <a:off x="6804551" y="2034710"/>
              <a:ext cx="172780" cy="172780"/>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p:cNvGrpSpPr/>
          <p:nvPr/>
        </p:nvGrpSpPr>
        <p:grpSpPr>
          <a:xfrm>
            <a:off x="1955117" y="2231144"/>
            <a:ext cx="347384" cy="363589"/>
            <a:chOff x="6524681" y="1754840"/>
            <a:chExt cx="732519" cy="732519"/>
          </a:xfrm>
        </p:grpSpPr>
        <p:sp>
          <p:nvSpPr>
            <p:cNvPr id="19" name="Oval 18">
              <a:extLst>
                <a:ext uri="{FF2B5EF4-FFF2-40B4-BE49-F238E27FC236}">
                  <a16:creationId xmlns:a16="http://schemas.microsoft.com/office/drawing/2014/main" id="{AFB02548-C415-4AF5-B7D8-52D3379F65D4}"/>
                </a:ext>
              </a:extLst>
            </p:cNvPr>
            <p:cNvSpPr/>
            <p:nvPr/>
          </p:nvSpPr>
          <p:spPr>
            <a:xfrm>
              <a:off x="6524681" y="1754840"/>
              <a:ext cx="732519" cy="732519"/>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20" name="Oval 19">
              <a:extLst>
                <a:ext uri="{FF2B5EF4-FFF2-40B4-BE49-F238E27FC236}">
                  <a16:creationId xmlns:a16="http://schemas.microsoft.com/office/drawing/2014/main" id="{45C22E4A-29F4-4908-99D2-C0E36F22AF49}"/>
                </a:ext>
              </a:extLst>
            </p:cNvPr>
            <p:cNvSpPr/>
            <p:nvPr/>
          </p:nvSpPr>
          <p:spPr>
            <a:xfrm>
              <a:off x="6641819" y="1871978"/>
              <a:ext cx="498244" cy="498244"/>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Chevron 24">
              <a:extLst>
                <a:ext uri="{FF2B5EF4-FFF2-40B4-BE49-F238E27FC236}">
                  <a16:creationId xmlns:a16="http://schemas.microsoft.com/office/drawing/2014/main" id="{4B3A098C-D860-4DE5-8247-ED5372EBB669}"/>
                </a:ext>
              </a:extLst>
            </p:cNvPr>
            <p:cNvSpPr/>
            <p:nvPr/>
          </p:nvSpPr>
          <p:spPr>
            <a:xfrm>
              <a:off x="6804551" y="2034710"/>
              <a:ext cx="172780" cy="172780"/>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p:nvGrpSpPr>
        <p:grpSpPr>
          <a:xfrm>
            <a:off x="1959424" y="2749074"/>
            <a:ext cx="347384" cy="363589"/>
            <a:chOff x="6524681" y="1754840"/>
            <a:chExt cx="732519" cy="732519"/>
          </a:xfrm>
        </p:grpSpPr>
        <p:sp>
          <p:nvSpPr>
            <p:cNvPr id="23" name="Oval 22">
              <a:extLst>
                <a:ext uri="{FF2B5EF4-FFF2-40B4-BE49-F238E27FC236}">
                  <a16:creationId xmlns:a16="http://schemas.microsoft.com/office/drawing/2014/main" id="{AFB02548-C415-4AF5-B7D8-52D3379F65D4}"/>
                </a:ext>
              </a:extLst>
            </p:cNvPr>
            <p:cNvSpPr/>
            <p:nvPr/>
          </p:nvSpPr>
          <p:spPr>
            <a:xfrm>
              <a:off x="6524681" y="1754840"/>
              <a:ext cx="732519" cy="732519"/>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24" name="Oval 23">
              <a:extLst>
                <a:ext uri="{FF2B5EF4-FFF2-40B4-BE49-F238E27FC236}">
                  <a16:creationId xmlns:a16="http://schemas.microsoft.com/office/drawing/2014/main" id="{45C22E4A-29F4-4908-99D2-C0E36F22AF49}"/>
                </a:ext>
              </a:extLst>
            </p:cNvPr>
            <p:cNvSpPr/>
            <p:nvPr/>
          </p:nvSpPr>
          <p:spPr>
            <a:xfrm>
              <a:off x="6641819" y="1871978"/>
              <a:ext cx="498244" cy="498244"/>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Chevron 24">
              <a:extLst>
                <a:ext uri="{FF2B5EF4-FFF2-40B4-BE49-F238E27FC236}">
                  <a16:creationId xmlns:a16="http://schemas.microsoft.com/office/drawing/2014/main" id="{4B3A098C-D860-4DE5-8247-ED5372EBB669}"/>
                </a:ext>
              </a:extLst>
            </p:cNvPr>
            <p:cNvSpPr/>
            <p:nvPr/>
          </p:nvSpPr>
          <p:spPr>
            <a:xfrm>
              <a:off x="6804551" y="2034710"/>
              <a:ext cx="172780" cy="172780"/>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959424" y="3254648"/>
            <a:ext cx="347384" cy="363589"/>
            <a:chOff x="6524681" y="1754840"/>
            <a:chExt cx="732519" cy="732519"/>
          </a:xfrm>
        </p:grpSpPr>
        <p:sp>
          <p:nvSpPr>
            <p:cNvPr id="27" name="Oval 26">
              <a:extLst>
                <a:ext uri="{FF2B5EF4-FFF2-40B4-BE49-F238E27FC236}">
                  <a16:creationId xmlns:a16="http://schemas.microsoft.com/office/drawing/2014/main" id="{AFB02548-C415-4AF5-B7D8-52D3379F65D4}"/>
                </a:ext>
              </a:extLst>
            </p:cNvPr>
            <p:cNvSpPr/>
            <p:nvPr/>
          </p:nvSpPr>
          <p:spPr>
            <a:xfrm>
              <a:off x="6524681" y="1754840"/>
              <a:ext cx="732519" cy="732519"/>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28" name="Oval 27">
              <a:extLst>
                <a:ext uri="{FF2B5EF4-FFF2-40B4-BE49-F238E27FC236}">
                  <a16:creationId xmlns:a16="http://schemas.microsoft.com/office/drawing/2014/main" id="{45C22E4A-29F4-4908-99D2-C0E36F22AF49}"/>
                </a:ext>
              </a:extLst>
            </p:cNvPr>
            <p:cNvSpPr/>
            <p:nvPr/>
          </p:nvSpPr>
          <p:spPr>
            <a:xfrm>
              <a:off x="6641819" y="1871978"/>
              <a:ext cx="498244" cy="498244"/>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Chevron 24">
              <a:extLst>
                <a:ext uri="{FF2B5EF4-FFF2-40B4-BE49-F238E27FC236}">
                  <a16:creationId xmlns:a16="http://schemas.microsoft.com/office/drawing/2014/main" id="{4B3A098C-D860-4DE5-8247-ED5372EBB669}"/>
                </a:ext>
              </a:extLst>
            </p:cNvPr>
            <p:cNvSpPr/>
            <p:nvPr/>
          </p:nvSpPr>
          <p:spPr>
            <a:xfrm>
              <a:off x="6804551" y="2034710"/>
              <a:ext cx="172780" cy="172780"/>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1955117" y="3747869"/>
            <a:ext cx="347384" cy="363589"/>
            <a:chOff x="6524681" y="1754840"/>
            <a:chExt cx="732519" cy="732519"/>
          </a:xfrm>
        </p:grpSpPr>
        <p:sp>
          <p:nvSpPr>
            <p:cNvPr id="31" name="Oval 30">
              <a:extLst>
                <a:ext uri="{FF2B5EF4-FFF2-40B4-BE49-F238E27FC236}">
                  <a16:creationId xmlns:a16="http://schemas.microsoft.com/office/drawing/2014/main" id="{AFB02548-C415-4AF5-B7D8-52D3379F65D4}"/>
                </a:ext>
              </a:extLst>
            </p:cNvPr>
            <p:cNvSpPr/>
            <p:nvPr/>
          </p:nvSpPr>
          <p:spPr>
            <a:xfrm>
              <a:off x="6524681" y="1754840"/>
              <a:ext cx="732519" cy="732519"/>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32" name="Oval 31">
              <a:extLst>
                <a:ext uri="{FF2B5EF4-FFF2-40B4-BE49-F238E27FC236}">
                  <a16:creationId xmlns:a16="http://schemas.microsoft.com/office/drawing/2014/main" id="{45C22E4A-29F4-4908-99D2-C0E36F22AF49}"/>
                </a:ext>
              </a:extLst>
            </p:cNvPr>
            <p:cNvSpPr/>
            <p:nvPr/>
          </p:nvSpPr>
          <p:spPr>
            <a:xfrm>
              <a:off x="6641819" y="1871978"/>
              <a:ext cx="498244" cy="498244"/>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Chevron 24">
              <a:extLst>
                <a:ext uri="{FF2B5EF4-FFF2-40B4-BE49-F238E27FC236}">
                  <a16:creationId xmlns:a16="http://schemas.microsoft.com/office/drawing/2014/main" id="{4B3A098C-D860-4DE5-8247-ED5372EBB669}"/>
                </a:ext>
              </a:extLst>
            </p:cNvPr>
            <p:cNvSpPr/>
            <p:nvPr/>
          </p:nvSpPr>
          <p:spPr>
            <a:xfrm>
              <a:off x="6804551" y="2034710"/>
              <a:ext cx="172780" cy="172780"/>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p:nvPr/>
        </p:nvGrpSpPr>
        <p:grpSpPr>
          <a:xfrm>
            <a:off x="1955117" y="4290511"/>
            <a:ext cx="347384" cy="363589"/>
            <a:chOff x="6524681" y="1754840"/>
            <a:chExt cx="732519" cy="732519"/>
          </a:xfrm>
        </p:grpSpPr>
        <p:sp>
          <p:nvSpPr>
            <p:cNvPr id="35" name="Oval 34">
              <a:extLst>
                <a:ext uri="{FF2B5EF4-FFF2-40B4-BE49-F238E27FC236}">
                  <a16:creationId xmlns:a16="http://schemas.microsoft.com/office/drawing/2014/main" id="{AFB02548-C415-4AF5-B7D8-52D3379F65D4}"/>
                </a:ext>
              </a:extLst>
            </p:cNvPr>
            <p:cNvSpPr/>
            <p:nvPr/>
          </p:nvSpPr>
          <p:spPr>
            <a:xfrm>
              <a:off x="6524681" y="1754840"/>
              <a:ext cx="732519" cy="732519"/>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36" name="Oval 35">
              <a:extLst>
                <a:ext uri="{FF2B5EF4-FFF2-40B4-BE49-F238E27FC236}">
                  <a16:creationId xmlns:a16="http://schemas.microsoft.com/office/drawing/2014/main" id="{45C22E4A-29F4-4908-99D2-C0E36F22AF49}"/>
                </a:ext>
              </a:extLst>
            </p:cNvPr>
            <p:cNvSpPr/>
            <p:nvPr/>
          </p:nvSpPr>
          <p:spPr>
            <a:xfrm>
              <a:off x="6641819" y="1871978"/>
              <a:ext cx="498244" cy="498244"/>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24">
              <a:extLst>
                <a:ext uri="{FF2B5EF4-FFF2-40B4-BE49-F238E27FC236}">
                  <a16:creationId xmlns:a16="http://schemas.microsoft.com/office/drawing/2014/main" id="{4B3A098C-D860-4DE5-8247-ED5372EBB669}"/>
                </a:ext>
              </a:extLst>
            </p:cNvPr>
            <p:cNvSpPr/>
            <p:nvPr/>
          </p:nvSpPr>
          <p:spPr>
            <a:xfrm>
              <a:off x="6804551" y="2034710"/>
              <a:ext cx="172780" cy="172780"/>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0" name="Picture 49" descr="A group of cartoon characters&#10;&#10;Description automatically generated with low confidence">
            <a:extLst>
              <a:ext uri="{FF2B5EF4-FFF2-40B4-BE49-F238E27FC236}">
                <a16:creationId xmlns:a16="http://schemas.microsoft.com/office/drawing/2014/main" id="{5D707EAD-EBE3-48F2-81AF-823E7CC15EFE}"/>
              </a:ext>
            </a:extLst>
          </p:cNvPr>
          <p:cNvPicPr>
            <a:picLocks noChangeAspect="1"/>
          </p:cNvPicPr>
          <p:nvPr/>
        </p:nvPicPr>
        <p:blipFill rotWithShape="1">
          <a:blip r:embed="rId4">
            <a:extLst>
              <a:ext uri="{28A0092B-C50C-407E-A947-70E740481C1C}">
                <a14:useLocalDpi xmlns:a14="http://schemas.microsoft.com/office/drawing/2010/main" val="0"/>
              </a:ext>
            </a:extLst>
          </a:blip>
          <a:srcRect r="71088" b="65049"/>
          <a:stretch/>
        </p:blipFill>
        <p:spPr>
          <a:xfrm flipH="1">
            <a:off x="98573" y="3882949"/>
            <a:ext cx="1565012" cy="2239504"/>
          </a:xfrm>
          <a:prstGeom prst="rect">
            <a:avLst/>
          </a:prstGeom>
        </p:spPr>
      </p:pic>
      <p:pic>
        <p:nvPicPr>
          <p:cNvPr id="51" name="Picture 50"/>
          <p:cNvPicPr>
            <a:picLocks noChangeAspect="1"/>
          </p:cNvPicPr>
          <p:nvPr/>
        </p:nvPicPr>
        <p:blipFill>
          <a:blip r:embed="rId5"/>
          <a:stretch>
            <a:fillRect/>
          </a:stretch>
        </p:blipFill>
        <p:spPr>
          <a:xfrm flipH="1">
            <a:off x="75426" y="1883768"/>
            <a:ext cx="1413802" cy="1792379"/>
          </a:xfrm>
          <a:prstGeom prst="rect">
            <a:avLst/>
          </a:prstGeom>
        </p:spPr>
      </p:pic>
      <p:pic>
        <p:nvPicPr>
          <p:cNvPr id="52" name="Picture 51" descr="A group of cartoon characters&#10;&#10;Description automatically generated with low confidence">
            <a:extLst>
              <a:ext uri="{FF2B5EF4-FFF2-40B4-BE49-F238E27FC236}">
                <a16:creationId xmlns:a16="http://schemas.microsoft.com/office/drawing/2014/main" id="{5D707EAD-EBE3-48F2-81AF-823E7CC15EFE}"/>
              </a:ext>
            </a:extLst>
          </p:cNvPr>
          <p:cNvPicPr>
            <a:picLocks noChangeAspect="1"/>
          </p:cNvPicPr>
          <p:nvPr/>
        </p:nvPicPr>
        <p:blipFill rotWithShape="1">
          <a:blip r:embed="rId4">
            <a:extLst>
              <a:ext uri="{28A0092B-C50C-407E-A947-70E740481C1C}">
                <a14:useLocalDpi xmlns:a14="http://schemas.microsoft.com/office/drawing/2010/main" val="0"/>
              </a:ext>
            </a:extLst>
          </a:blip>
          <a:srcRect l="29562" t="65255" r="34334" b="-978"/>
          <a:stretch/>
        </p:blipFill>
        <p:spPr>
          <a:xfrm>
            <a:off x="9372576" y="1512544"/>
            <a:ext cx="2263729" cy="2600880"/>
          </a:xfrm>
          <a:prstGeom prst="rect">
            <a:avLst/>
          </a:prstGeom>
        </p:spPr>
      </p:pic>
      <p:grpSp>
        <p:nvGrpSpPr>
          <p:cNvPr id="42" name="Group 41"/>
          <p:cNvGrpSpPr/>
          <p:nvPr/>
        </p:nvGrpSpPr>
        <p:grpSpPr>
          <a:xfrm>
            <a:off x="1955117" y="4776244"/>
            <a:ext cx="347384" cy="363589"/>
            <a:chOff x="6524681" y="1754840"/>
            <a:chExt cx="732519" cy="732519"/>
          </a:xfrm>
        </p:grpSpPr>
        <p:sp>
          <p:nvSpPr>
            <p:cNvPr id="43" name="Oval 42">
              <a:extLst>
                <a:ext uri="{FF2B5EF4-FFF2-40B4-BE49-F238E27FC236}">
                  <a16:creationId xmlns:a16="http://schemas.microsoft.com/office/drawing/2014/main" id="{AFB02548-C415-4AF5-B7D8-52D3379F65D4}"/>
                </a:ext>
              </a:extLst>
            </p:cNvPr>
            <p:cNvSpPr/>
            <p:nvPr/>
          </p:nvSpPr>
          <p:spPr>
            <a:xfrm>
              <a:off x="6524681" y="1754840"/>
              <a:ext cx="732519" cy="732519"/>
            </a:xfrm>
            <a:prstGeom prst="ellipse">
              <a:avLst/>
            </a:pr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44" name="Oval 43">
              <a:extLst>
                <a:ext uri="{FF2B5EF4-FFF2-40B4-BE49-F238E27FC236}">
                  <a16:creationId xmlns:a16="http://schemas.microsoft.com/office/drawing/2014/main" id="{45C22E4A-29F4-4908-99D2-C0E36F22AF49}"/>
                </a:ext>
              </a:extLst>
            </p:cNvPr>
            <p:cNvSpPr/>
            <p:nvPr/>
          </p:nvSpPr>
          <p:spPr>
            <a:xfrm>
              <a:off x="6641819" y="1871978"/>
              <a:ext cx="498244" cy="498244"/>
            </a:xfrm>
            <a:prstGeom prst="ellipse">
              <a:avLst/>
            </a:prstGeom>
            <a:solidFill>
              <a:srgbClr val="FEBA22"/>
            </a:solidFill>
            <a:ln>
              <a:noFill/>
            </a:ln>
            <a:effectLst>
              <a:outerShdw blurRad="381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Chevron 24">
              <a:extLst>
                <a:ext uri="{FF2B5EF4-FFF2-40B4-BE49-F238E27FC236}">
                  <a16:creationId xmlns:a16="http://schemas.microsoft.com/office/drawing/2014/main" id="{4B3A098C-D860-4DE5-8247-ED5372EBB669}"/>
                </a:ext>
              </a:extLst>
            </p:cNvPr>
            <p:cNvSpPr/>
            <p:nvPr/>
          </p:nvSpPr>
          <p:spPr>
            <a:xfrm>
              <a:off x="6804551" y="2034710"/>
              <a:ext cx="172780" cy="172780"/>
            </a:xfrm>
            <a:prstGeom prst="chevron">
              <a:avLst>
                <a:gd name="adj" fmla="val 68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058504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22A765-8E93-4AD3-9C40-B9ED113F974D}"/>
              </a:ext>
            </a:extLst>
          </p:cNvPr>
          <p:cNvPicPr>
            <a:picLocks noChangeAspect="1"/>
          </p:cNvPicPr>
          <p:nvPr/>
        </p:nvPicPr>
        <p:blipFill rotWithShape="1">
          <a:blip r:embed="rId3"/>
          <a:srcRect l="27536" t="15194" r="7643" b="19028"/>
          <a:stretch/>
        </p:blipFill>
        <p:spPr>
          <a:xfrm>
            <a:off x="0" y="0"/>
            <a:ext cx="12192000" cy="6959225"/>
          </a:xfrm>
          <a:prstGeom prst="rect">
            <a:avLst/>
          </a:prstGeom>
        </p:spPr>
      </p:pic>
      <p:sp>
        <p:nvSpPr>
          <p:cNvPr id="2" name="Title 1">
            <a:extLst>
              <a:ext uri="{FF2B5EF4-FFF2-40B4-BE49-F238E27FC236}">
                <a16:creationId xmlns:a16="http://schemas.microsoft.com/office/drawing/2014/main" id="{D8A356ED-8918-4DFA-AF70-1EB9326C07FF}"/>
              </a:ext>
            </a:extLst>
          </p:cNvPr>
          <p:cNvSpPr>
            <a:spLocks noGrp="1"/>
          </p:cNvSpPr>
          <p:nvPr>
            <p:ph type="title"/>
          </p:nvPr>
        </p:nvSpPr>
        <p:spPr>
          <a:xfrm>
            <a:off x="334962" y="670020"/>
            <a:ext cx="11522076" cy="609398"/>
          </a:xfrm>
        </p:spPr>
        <p:txBody>
          <a:bodyPr/>
          <a:lstStyle/>
          <a:p>
            <a:r>
              <a:rPr lang="en-US" sz="4400" dirty="0" smtClean="0"/>
              <a:t>THANK YOU… and…</a:t>
            </a:r>
            <a:endParaRPr lang="en-US" sz="4400" dirty="0"/>
          </a:p>
        </p:txBody>
      </p:sp>
      <p:pic>
        <p:nvPicPr>
          <p:cNvPr id="5" name="Picture 4"/>
          <p:cNvPicPr>
            <a:picLocks noChangeAspect="1"/>
          </p:cNvPicPr>
          <p:nvPr/>
        </p:nvPicPr>
        <p:blipFill>
          <a:blip r:embed="rId4"/>
          <a:stretch>
            <a:fillRect/>
          </a:stretch>
        </p:blipFill>
        <p:spPr>
          <a:xfrm>
            <a:off x="5298507" y="201838"/>
            <a:ext cx="6440202" cy="3277774"/>
          </a:xfrm>
          <a:prstGeom prst="rect">
            <a:avLst/>
          </a:prstGeom>
        </p:spPr>
      </p:pic>
      <p:sp>
        <p:nvSpPr>
          <p:cNvPr id="7" name="Title 1">
            <a:extLst>
              <a:ext uri="{FF2B5EF4-FFF2-40B4-BE49-F238E27FC236}">
                <a16:creationId xmlns:a16="http://schemas.microsoft.com/office/drawing/2014/main" id="{D8A356ED-8918-4DFA-AF70-1EB9326C07FF}"/>
              </a:ext>
            </a:extLst>
          </p:cNvPr>
          <p:cNvSpPr txBox="1">
            <a:spLocks/>
          </p:cNvSpPr>
          <p:nvPr/>
        </p:nvSpPr>
        <p:spPr>
          <a:xfrm>
            <a:off x="5727898" y="5820917"/>
            <a:ext cx="6243439" cy="498598"/>
          </a:xfrm>
          <a:prstGeom prst="rect">
            <a:avLst/>
          </a:prstGeom>
        </p:spPr>
        <p:txBody>
          <a:bodyPr vert="horz" wrap="square" lIns="0" tIns="0" rIns="0" bIns="0" rtlCol="0" anchor="t">
            <a:spAutoFit/>
          </a:bodyPr>
          <a:lstStyle>
            <a:lvl1pPr marL="0" algn="l" defTabSz="914400" rtl="0" eaLnBrk="1" latinLnBrk="0" hangingPunct="1">
              <a:lnSpc>
                <a:spcPct val="90000"/>
              </a:lnSpc>
              <a:spcBef>
                <a:spcPct val="0"/>
              </a:spcBef>
              <a:buNone/>
              <a:defRPr lang="en-US" sz="3600" b="1" kern="1200" dirty="0" smtClean="0">
                <a:solidFill>
                  <a:srgbClr val="FEC643"/>
                </a:solidFill>
                <a:latin typeface="+mj-lt"/>
                <a:ea typeface="+mn-ea"/>
                <a:cs typeface="+mn-cs"/>
              </a:defRPr>
            </a:lvl1pPr>
          </a:lstStyle>
          <a:p>
            <a:r>
              <a:rPr lang="en-US" dirty="0" smtClean="0"/>
              <a:t>See you on August 3, 2022</a:t>
            </a:r>
            <a:endParaRPr lang="en-US" dirty="0"/>
          </a:p>
        </p:txBody>
      </p:sp>
    </p:spTree>
    <p:extLst>
      <p:ext uri="{BB962C8B-B14F-4D97-AF65-F5344CB8AC3E}">
        <p14:creationId xmlns:p14="http://schemas.microsoft.com/office/powerpoint/2010/main" val="367233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8504CE-2886-4F14-8663-7730FD23291D}"/>
              </a:ext>
            </a:extLst>
          </p:cNvPr>
          <p:cNvSpPr>
            <a:spLocks noGrp="1"/>
          </p:cNvSpPr>
          <p:nvPr>
            <p:ph type="title"/>
          </p:nvPr>
        </p:nvSpPr>
        <p:spPr/>
        <p:txBody>
          <a:bodyPr/>
          <a:lstStyle/>
          <a:p>
            <a:r>
              <a:rPr lang="en-US" dirty="0" smtClean="0"/>
              <a:t>Meet the Jedi</a:t>
            </a:r>
            <a:endParaRPr lang="en-US" dirty="0"/>
          </a:p>
        </p:txBody>
      </p:sp>
      <p:sp>
        <p:nvSpPr>
          <p:cNvPr id="10" name="Slide Number Placeholder 9">
            <a:extLst>
              <a:ext uri="{FF2B5EF4-FFF2-40B4-BE49-F238E27FC236}">
                <a16:creationId xmlns:a16="http://schemas.microsoft.com/office/drawing/2014/main" id="{6A8C2D05-C0E2-4FB9-8868-AA99B369ACC5}"/>
              </a:ext>
            </a:extLst>
          </p:cNvPr>
          <p:cNvSpPr>
            <a:spLocks noGrp="1"/>
          </p:cNvSpPr>
          <p:nvPr>
            <p:ph type="sldNum" sz="quarter" idx="12"/>
          </p:nvPr>
        </p:nvSpPr>
        <p:spPr/>
        <p:txBody>
          <a:bodyPr/>
          <a:lstStyle/>
          <a:p>
            <a:fld id="{14ED2C52-F4A6-44CA-8A9F-48318319496E}" type="slidenum">
              <a:rPr lang="en-US" smtClean="0"/>
              <a:t>3</a:t>
            </a:fld>
            <a:endParaRPr lang="en-US"/>
          </a:p>
        </p:txBody>
      </p:sp>
      <p:sp>
        <p:nvSpPr>
          <p:cNvPr id="41" name="TextBox 40">
            <a:extLst>
              <a:ext uri="{FF2B5EF4-FFF2-40B4-BE49-F238E27FC236}">
                <a16:creationId xmlns:a16="http://schemas.microsoft.com/office/drawing/2014/main" id="{0151D22F-7519-48D5-8DAD-8FB6593598E8}"/>
              </a:ext>
            </a:extLst>
          </p:cNvPr>
          <p:cNvSpPr txBox="1"/>
          <p:nvPr/>
        </p:nvSpPr>
        <p:spPr>
          <a:xfrm>
            <a:off x="709286" y="4492293"/>
            <a:ext cx="2950091" cy="492443"/>
          </a:xfrm>
          <a:prstGeom prst="rect">
            <a:avLst/>
          </a:prstGeom>
          <a:noFill/>
          <a:ln w="6350">
            <a:noFill/>
            <a:prstDash val="dash"/>
          </a:ln>
        </p:spPr>
        <p:txBody>
          <a:bodyPr wrap="square" lIns="0" tIns="0" rIns="0" bIns="0" rtlCol="0">
            <a:spAutoFit/>
          </a:bodyPr>
          <a:lstStyle/>
          <a:p>
            <a:pPr algn="ctr"/>
            <a:r>
              <a:rPr lang="en-US" sz="1600" dirty="0" smtClean="0">
                <a:solidFill>
                  <a:schemeClr val="bg1"/>
                </a:solidFill>
              </a:rPr>
              <a:t>Momentum Savings Jedi Master </a:t>
            </a:r>
          </a:p>
          <a:p>
            <a:pPr algn="ctr"/>
            <a:r>
              <a:rPr lang="en-US" sz="1600" dirty="0" smtClean="0">
                <a:solidFill>
                  <a:schemeClr val="bg1"/>
                </a:solidFill>
              </a:rPr>
              <a:t>Team Lead </a:t>
            </a:r>
            <a:endParaRPr lang="en-US" sz="1600" dirty="0">
              <a:solidFill>
                <a:schemeClr val="bg1"/>
              </a:solidFill>
            </a:endParaRPr>
          </a:p>
        </p:txBody>
      </p:sp>
      <p:grpSp>
        <p:nvGrpSpPr>
          <p:cNvPr id="5" name="Group 4">
            <a:extLst>
              <a:ext uri="{FF2B5EF4-FFF2-40B4-BE49-F238E27FC236}">
                <a16:creationId xmlns:a16="http://schemas.microsoft.com/office/drawing/2014/main" id="{F388850C-00E4-430F-B854-E97767FCB472}"/>
              </a:ext>
            </a:extLst>
          </p:cNvPr>
          <p:cNvGrpSpPr/>
          <p:nvPr/>
        </p:nvGrpSpPr>
        <p:grpSpPr>
          <a:xfrm>
            <a:off x="841025" y="2548200"/>
            <a:ext cx="2629296" cy="1701386"/>
            <a:chOff x="334962" y="1433700"/>
            <a:chExt cx="2629296" cy="1701386"/>
          </a:xfrm>
        </p:grpSpPr>
        <p:sp>
          <p:nvSpPr>
            <p:cNvPr id="34" name="Rectangle: Rounded Corners 33">
              <a:extLst>
                <a:ext uri="{FF2B5EF4-FFF2-40B4-BE49-F238E27FC236}">
                  <a16:creationId xmlns:a16="http://schemas.microsoft.com/office/drawing/2014/main" id="{28A58FBD-33F0-4648-A98E-88EC0C784C3F}"/>
                </a:ext>
              </a:extLst>
            </p:cNvPr>
            <p:cNvSpPr/>
            <p:nvPr/>
          </p:nvSpPr>
          <p:spPr>
            <a:xfrm>
              <a:off x="334962" y="2397247"/>
              <a:ext cx="2629296" cy="428625"/>
            </a:xfrm>
            <a:prstGeom prst="roundRect">
              <a:avLst>
                <a:gd name="adj" fmla="val 5000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p>
          </p:txBody>
        </p:sp>
        <p:sp>
          <p:nvSpPr>
            <p:cNvPr id="3" name="Oval 2">
              <a:extLst>
                <a:ext uri="{FF2B5EF4-FFF2-40B4-BE49-F238E27FC236}">
                  <a16:creationId xmlns:a16="http://schemas.microsoft.com/office/drawing/2014/main" id="{E2A0D32F-48A5-440A-8E0D-272BE69786EF}"/>
                </a:ext>
              </a:extLst>
            </p:cNvPr>
            <p:cNvSpPr/>
            <p:nvPr/>
          </p:nvSpPr>
          <p:spPr>
            <a:xfrm>
              <a:off x="814814" y="1465490"/>
              <a:ext cx="1669596" cy="1669596"/>
            </a:xfrm>
            <a:prstGeom prst="ellipse">
              <a:avLst/>
            </a:prstGeom>
            <a:solidFill>
              <a:srgbClr val="FEC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7ECB408-81CB-45DF-AEE9-E60F421D9F93}"/>
                </a:ext>
              </a:extLst>
            </p:cNvPr>
            <p:cNvSpPr/>
            <p:nvPr/>
          </p:nvSpPr>
          <p:spPr>
            <a:xfrm>
              <a:off x="1098985" y="1943803"/>
              <a:ext cx="1101254" cy="1101254"/>
            </a:xfrm>
            <a:prstGeom prst="ellipse">
              <a:avLst/>
            </a:prstGeom>
            <a:solidFill>
              <a:srgbClr val="FEB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CD4CFDBC-5A7F-4AD5-A559-BBDD67419D68}"/>
                </a:ext>
              </a:extLst>
            </p:cNvPr>
            <p:cNvSpPr/>
            <p:nvPr/>
          </p:nvSpPr>
          <p:spPr>
            <a:xfrm>
              <a:off x="756317" y="1433700"/>
              <a:ext cx="1786586" cy="930342"/>
            </a:xfrm>
            <a:custGeom>
              <a:avLst/>
              <a:gdLst>
                <a:gd name="connsiteX0" fmla="*/ 1033463 w 2066926"/>
                <a:gd name="connsiteY0" fmla="*/ 0 h 1076325"/>
                <a:gd name="connsiteX1" fmla="*/ 2066926 w 2066926"/>
                <a:gd name="connsiteY1" fmla="*/ 1033463 h 1076325"/>
                <a:gd name="connsiteX2" fmla="*/ 2064762 w 2066926"/>
                <a:gd name="connsiteY2" fmla="*/ 1076325 h 1076325"/>
                <a:gd name="connsiteX3" fmla="*/ 2164 w 2066926"/>
                <a:gd name="connsiteY3" fmla="*/ 1076325 h 1076325"/>
                <a:gd name="connsiteX4" fmla="*/ 0 w 2066926"/>
                <a:gd name="connsiteY4" fmla="*/ 1033463 h 1076325"/>
                <a:gd name="connsiteX5" fmla="*/ 1033463 w 2066926"/>
                <a:gd name="connsiteY5"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926" h="1076325">
                  <a:moveTo>
                    <a:pt x="1033463" y="0"/>
                  </a:moveTo>
                  <a:cubicBezTo>
                    <a:pt x="1604229" y="0"/>
                    <a:pt x="2066926" y="462697"/>
                    <a:pt x="2066926" y="1033463"/>
                  </a:cubicBezTo>
                  <a:lnTo>
                    <a:pt x="2064762" y="1076325"/>
                  </a:lnTo>
                  <a:lnTo>
                    <a:pt x="2164" y="1076325"/>
                  </a:lnTo>
                  <a:lnTo>
                    <a:pt x="0" y="1033463"/>
                  </a:lnTo>
                  <a:cubicBezTo>
                    <a:pt x="0" y="462697"/>
                    <a:pt x="462697" y="0"/>
                    <a:pt x="1033463" y="0"/>
                  </a:cubicBezTo>
                  <a:close/>
                </a:path>
              </a:pathLst>
            </a:cu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4" name="Rectangle: Rounded Corners 3">
              <a:extLst>
                <a:ext uri="{FF2B5EF4-FFF2-40B4-BE49-F238E27FC236}">
                  <a16:creationId xmlns:a16="http://schemas.microsoft.com/office/drawing/2014/main" id="{E891544B-1E1D-4C19-8296-4AA9E01757D1}"/>
                </a:ext>
              </a:extLst>
            </p:cNvPr>
            <p:cNvSpPr/>
            <p:nvPr/>
          </p:nvSpPr>
          <p:spPr>
            <a:xfrm>
              <a:off x="334962" y="2343150"/>
              <a:ext cx="2629296" cy="428625"/>
            </a:xfrm>
            <a:prstGeom prst="roundRect">
              <a:avLst>
                <a:gd name="adj" fmla="val 5000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Bonnie Watson</a:t>
              </a:r>
              <a:endParaRPr lang="en-US" b="1" dirty="0"/>
            </a:p>
          </p:txBody>
        </p:sp>
      </p:grpSp>
      <p:sp>
        <p:nvSpPr>
          <p:cNvPr id="78" name="TextBox 77">
            <a:extLst>
              <a:ext uri="{FF2B5EF4-FFF2-40B4-BE49-F238E27FC236}">
                <a16:creationId xmlns:a16="http://schemas.microsoft.com/office/drawing/2014/main" id="{EC358C6A-948B-4FE7-95A8-A12DF8F2718F}"/>
              </a:ext>
            </a:extLst>
          </p:cNvPr>
          <p:cNvSpPr txBox="1"/>
          <p:nvPr/>
        </p:nvSpPr>
        <p:spPr>
          <a:xfrm>
            <a:off x="8133905" y="4445809"/>
            <a:ext cx="3240731" cy="984885"/>
          </a:xfrm>
          <a:prstGeom prst="rect">
            <a:avLst/>
          </a:prstGeom>
          <a:noFill/>
          <a:ln w="6350">
            <a:noFill/>
            <a:prstDash val="dash"/>
          </a:ln>
        </p:spPr>
        <p:txBody>
          <a:bodyPr wrap="square" lIns="0" tIns="0" rIns="0" bIns="0" rtlCol="0">
            <a:spAutoFit/>
          </a:bodyPr>
          <a:lstStyle/>
          <a:p>
            <a:pPr algn="ctr"/>
            <a:r>
              <a:rPr lang="en-US" sz="1600" dirty="0" smtClean="0">
                <a:solidFill>
                  <a:schemeClr val="bg1"/>
                </a:solidFill>
              </a:rPr>
              <a:t>Momentum Savings Jedi Apprentice</a:t>
            </a:r>
          </a:p>
          <a:p>
            <a:pPr algn="ctr"/>
            <a:r>
              <a:rPr lang="en-US" sz="1600" dirty="0" smtClean="0">
                <a:solidFill>
                  <a:schemeClr val="bg1"/>
                </a:solidFill>
              </a:rPr>
              <a:t>Market Lead for:</a:t>
            </a:r>
          </a:p>
          <a:p>
            <a:pPr algn="ctr"/>
            <a:r>
              <a:rPr lang="en-US" sz="1600" dirty="0" smtClean="0">
                <a:solidFill>
                  <a:schemeClr val="bg1"/>
                </a:solidFill>
              </a:rPr>
              <a:t> Non-Res Lighting</a:t>
            </a:r>
          </a:p>
          <a:p>
            <a:pPr algn="ctr"/>
            <a:r>
              <a:rPr lang="en-US" sz="1600" dirty="0" smtClean="0">
                <a:solidFill>
                  <a:schemeClr val="bg1"/>
                </a:solidFill>
              </a:rPr>
              <a:t> Commercial HVAC </a:t>
            </a:r>
            <a:endParaRPr lang="en-US" sz="1600" dirty="0">
              <a:solidFill>
                <a:schemeClr val="bg1"/>
              </a:solidFill>
            </a:endParaRPr>
          </a:p>
        </p:txBody>
      </p:sp>
      <p:grpSp>
        <p:nvGrpSpPr>
          <p:cNvPr id="79" name="Group 78">
            <a:extLst>
              <a:ext uri="{FF2B5EF4-FFF2-40B4-BE49-F238E27FC236}">
                <a16:creationId xmlns:a16="http://schemas.microsoft.com/office/drawing/2014/main" id="{722BF28E-AD10-443A-AC0F-48A867D54EE9}"/>
              </a:ext>
            </a:extLst>
          </p:cNvPr>
          <p:cNvGrpSpPr/>
          <p:nvPr/>
        </p:nvGrpSpPr>
        <p:grpSpPr>
          <a:xfrm>
            <a:off x="8365120" y="2545781"/>
            <a:ext cx="2629296" cy="1701386"/>
            <a:chOff x="334962" y="1433700"/>
            <a:chExt cx="2629296" cy="1701386"/>
          </a:xfrm>
        </p:grpSpPr>
        <p:sp>
          <p:nvSpPr>
            <p:cNvPr id="80" name="Rectangle: Rounded Corners 79">
              <a:extLst>
                <a:ext uri="{FF2B5EF4-FFF2-40B4-BE49-F238E27FC236}">
                  <a16:creationId xmlns:a16="http://schemas.microsoft.com/office/drawing/2014/main" id="{7E44981D-53E3-4CAD-8B39-86EBA32B8A15}"/>
                </a:ext>
              </a:extLst>
            </p:cNvPr>
            <p:cNvSpPr/>
            <p:nvPr/>
          </p:nvSpPr>
          <p:spPr>
            <a:xfrm>
              <a:off x="334962" y="2397247"/>
              <a:ext cx="2629296" cy="428625"/>
            </a:xfrm>
            <a:prstGeom prst="roundRect">
              <a:avLst>
                <a:gd name="adj" fmla="val 5000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p>
          </p:txBody>
        </p:sp>
        <p:sp>
          <p:nvSpPr>
            <p:cNvPr id="81" name="Oval 80">
              <a:extLst>
                <a:ext uri="{FF2B5EF4-FFF2-40B4-BE49-F238E27FC236}">
                  <a16:creationId xmlns:a16="http://schemas.microsoft.com/office/drawing/2014/main" id="{FD214EF4-15C1-4599-AF3E-A3ABEDA721CB}"/>
                </a:ext>
              </a:extLst>
            </p:cNvPr>
            <p:cNvSpPr/>
            <p:nvPr/>
          </p:nvSpPr>
          <p:spPr>
            <a:xfrm>
              <a:off x="814814" y="1465490"/>
              <a:ext cx="1669596" cy="1669596"/>
            </a:xfrm>
            <a:prstGeom prst="ellipse">
              <a:avLst/>
            </a:prstGeom>
            <a:solidFill>
              <a:srgbClr val="FEC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F718334-8975-4A75-9526-905E92378605}"/>
                </a:ext>
              </a:extLst>
            </p:cNvPr>
            <p:cNvSpPr/>
            <p:nvPr/>
          </p:nvSpPr>
          <p:spPr>
            <a:xfrm>
              <a:off x="1098985" y="1943803"/>
              <a:ext cx="1101254" cy="1101254"/>
            </a:xfrm>
            <a:prstGeom prst="ellipse">
              <a:avLst/>
            </a:prstGeom>
            <a:solidFill>
              <a:srgbClr val="FEB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E3017F98-6225-4F8B-BCE3-01BD0B733559}"/>
                </a:ext>
              </a:extLst>
            </p:cNvPr>
            <p:cNvSpPr/>
            <p:nvPr/>
          </p:nvSpPr>
          <p:spPr>
            <a:xfrm>
              <a:off x="756317" y="1433700"/>
              <a:ext cx="1786586" cy="930342"/>
            </a:xfrm>
            <a:custGeom>
              <a:avLst/>
              <a:gdLst>
                <a:gd name="connsiteX0" fmla="*/ 1033463 w 2066926"/>
                <a:gd name="connsiteY0" fmla="*/ 0 h 1076325"/>
                <a:gd name="connsiteX1" fmla="*/ 2066926 w 2066926"/>
                <a:gd name="connsiteY1" fmla="*/ 1033463 h 1076325"/>
                <a:gd name="connsiteX2" fmla="*/ 2064762 w 2066926"/>
                <a:gd name="connsiteY2" fmla="*/ 1076325 h 1076325"/>
                <a:gd name="connsiteX3" fmla="*/ 2164 w 2066926"/>
                <a:gd name="connsiteY3" fmla="*/ 1076325 h 1076325"/>
                <a:gd name="connsiteX4" fmla="*/ 0 w 2066926"/>
                <a:gd name="connsiteY4" fmla="*/ 1033463 h 1076325"/>
                <a:gd name="connsiteX5" fmla="*/ 1033463 w 2066926"/>
                <a:gd name="connsiteY5"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926" h="1076325">
                  <a:moveTo>
                    <a:pt x="1033463" y="0"/>
                  </a:moveTo>
                  <a:cubicBezTo>
                    <a:pt x="1604229" y="0"/>
                    <a:pt x="2066926" y="462697"/>
                    <a:pt x="2066926" y="1033463"/>
                  </a:cubicBezTo>
                  <a:lnTo>
                    <a:pt x="2064762" y="1076325"/>
                  </a:lnTo>
                  <a:lnTo>
                    <a:pt x="2164" y="1076325"/>
                  </a:lnTo>
                  <a:lnTo>
                    <a:pt x="0" y="1033463"/>
                  </a:lnTo>
                  <a:cubicBezTo>
                    <a:pt x="0" y="462697"/>
                    <a:pt x="462697" y="0"/>
                    <a:pt x="1033463" y="0"/>
                  </a:cubicBezTo>
                  <a:close/>
                </a:path>
              </a:pathLst>
            </a:cu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85" name="Rectangle: Rounded Corners 84">
              <a:extLst>
                <a:ext uri="{FF2B5EF4-FFF2-40B4-BE49-F238E27FC236}">
                  <a16:creationId xmlns:a16="http://schemas.microsoft.com/office/drawing/2014/main" id="{2180F62A-9B5D-40E0-9E7D-CE0735CD3A09}"/>
                </a:ext>
              </a:extLst>
            </p:cNvPr>
            <p:cNvSpPr/>
            <p:nvPr/>
          </p:nvSpPr>
          <p:spPr>
            <a:xfrm>
              <a:off x="334962" y="2343150"/>
              <a:ext cx="2629296" cy="428625"/>
            </a:xfrm>
            <a:prstGeom prst="roundRect">
              <a:avLst>
                <a:gd name="adj" fmla="val 5000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Juan Carlos Blacker</a:t>
              </a:r>
              <a:endParaRPr lang="en-US" b="1" dirty="0"/>
            </a:p>
          </p:txBody>
        </p:sp>
      </p:grpSp>
      <p:grpSp>
        <p:nvGrpSpPr>
          <p:cNvPr id="71" name="Group 70">
            <a:extLst>
              <a:ext uri="{FF2B5EF4-FFF2-40B4-BE49-F238E27FC236}">
                <a16:creationId xmlns:a16="http://schemas.microsoft.com/office/drawing/2014/main" id="{5FF24587-AFB2-45AD-B5DB-FDE0F0A451AA}"/>
              </a:ext>
            </a:extLst>
          </p:cNvPr>
          <p:cNvGrpSpPr/>
          <p:nvPr/>
        </p:nvGrpSpPr>
        <p:grpSpPr>
          <a:xfrm>
            <a:off x="4619491" y="2545781"/>
            <a:ext cx="2629296" cy="1701386"/>
            <a:chOff x="334962" y="1433700"/>
            <a:chExt cx="2629296" cy="1701386"/>
          </a:xfrm>
        </p:grpSpPr>
        <p:sp>
          <p:nvSpPr>
            <p:cNvPr id="72" name="Rectangle: Rounded Corners 71">
              <a:extLst>
                <a:ext uri="{FF2B5EF4-FFF2-40B4-BE49-F238E27FC236}">
                  <a16:creationId xmlns:a16="http://schemas.microsoft.com/office/drawing/2014/main" id="{064B7B1A-0348-4D01-AD22-E725A27F05AB}"/>
                </a:ext>
              </a:extLst>
            </p:cNvPr>
            <p:cNvSpPr/>
            <p:nvPr/>
          </p:nvSpPr>
          <p:spPr>
            <a:xfrm>
              <a:off x="334962" y="2397247"/>
              <a:ext cx="2629296" cy="428625"/>
            </a:xfrm>
            <a:prstGeom prst="roundRect">
              <a:avLst>
                <a:gd name="adj" fmla="val 5000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p>
          </p:txBody>
        </p:sp>
        <p:sp>
          <p:nvSpPr>
            <p:cNvPr id="73" name="Oval 72">
              <a:extLst>
                <a:ext uri="{FF2B5EF4-FFF2-40B4-BE49-F238E27FC236}">
                  <a16:creationId xmlns:a16="http://schemas.microsoft.com/office/drawing/2014/main" id="{37AEB3B6-2951-4233-B00E-0A5DF73333F0}"/>
                </a:ext>
              </a:extLst>
            </p:cNvPr>
            <p:cNvSpPr/>
            <p:nvPr/>
          </p:nvSpPr>
          <p:spPr>
            <a:xfrm>
              <a:off x="814814" y="1465490"/>
              <a:ext cx="1669596" cy="1669596"/>
            </a:xfrm>
            <a:prstGeom prst="ellipse">
              <a:avLst/>
            </a:prstGeom>
            <a:solidFill>
              <a:srgbClr val="FEC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843D6BF0-9B8F-49C8-A416-38DCCEFA005F}"/>
                </a:ext>
              </a:extLst>
            </p:cNvPr>
            <p:cNvSpPr/>
            <p:nvPr/>
          </p:nvSpPr>
          <p:spPr>
            <a:xfrm>
              <a:off x="1098985" y="1943803"/>
              <a:ext cx="1101254" cy="1101254"/>
            </a:xfrm>
            <a:prstGeom prst="ellipse">
              <a:avLst/>
            </a:prstGeom>
            <a:solidFill>
              <a:srgbClr val="FEB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CF135FE-7645-4EB1-9A3C-22C68A7774B5}"/>
                </a:ext>
              </a:extLst>
            </p:cNvPr>
            <p:cNvSpPr/>
            <p:nvPr/>
          </p:nvSpPr>
          <p:spPr>
            <a:xfrm>
              <a:off x="756317" y="1433700"/>
              <a:ext cx="1786586" cy="930342"/>
            </a:xfrm>
            <a:custGeom>
              <a:avLst/>
              <a:gdLst>
                <a:gd name="connsiteX0" fmla="*/ 1033463 w 2066926"/>
                <a:gd name="connsiteY0" fmla="*/ 0 h 1076325"/>
                <a:gd name="connsiteX1" fmla="*/ 2066926 w 2066926"/>
                <a:gd name="connsiteY1" fmla="*/ 1033463 h 1076325"/>
                <a:gd name="connsiteX2" fmla="*/ 2064762 w 2066926"/>
                <a:gd name="connsiteY2" fmla="*/ 1076325 h 1076325"/>
                <a:gd name="connsiteX3" fmla="*/ 2164 w 2066926"/>
                <a:gd name="connsiteY3" fmla="*/ 1076325 h 1076325"/>
                <a:gd name="connsiteX4" fmla="*/ 0 w 2066926"/>
                <a:gd name="connsiteY4" fmla="*/ 1033463 h 1076325"/>
                <a:gd name="connsiteX5" fmla="*/ 1033463 w 2066926"/>
                <a:gd name="connsiteY5"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926" h="1076325">
                  <a:moveTo>
                    <a:pt x="1033463" y="0"/>
                  </a:moveTo>
                  <a:cubicBezTo>
                    <a:pt x="1604229" y="0"/>
                    <a:pt x="2066926" y="462697"/>
                    <a:pt x="2066926" y="1033463"/>
                  </a:cubicBezTo>
                  <a:lnTo>
                    <a:pt x="2064762" y="1076325"/>
                  </a:lnTo>
                  <a:lnTo>
                    <a:pt x="2164" y="1076325"/>
                  </a:lnTo>
                  <a:lnTo>
                    <a:pt x="0" y="1033463"/>
                  </a:lnTo>
                  <a:cubicBezTo>
                    <a:pt x="0" y="462697"/>
                    <a:pt x="462697" y="0"/>
                    <a:pt x="1033463" y="0"/>
                  </a:cubicBezTo>
                  <a:close/>
                </a:path>
              </a:pathLst>
            </a:cu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77" name="Rectangle: Rounded Corners 76">
              <a:extLst>
                <a:ext uri="{FF2B5EF4-FFF2-40B4-BE49-F238E27FC236}">
                  <a16:creationId xmlns:a16="http://schemas.microsoft.com/office/drawing/2014/main" id="{12D885A3-EA8C-4C95-858A-35ADBF3A61DC}"/>
                </a:ext>
              </a:extLst>
            </p:cNvPr>
            <p:cNvSpPr/>
            <p:nvPr/>
          </p:nvSpPr>
          <p:spPr>
            <a:xfrm>
              <a:off x="334962" y="2343150"/>
              <a:ext cx="2629296" cy="428625"/>
            </a:xfrm>
            <a:prstGeom prst="roundRect">
              <a:avLst>
                <a:gd name="adj" fmla="val 5000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Joan Wang</a:t>
              </a:r>
              <a:endParaRPr lang="en-US" b="1" dirty="0"/>
            </a:p>
          </p:txBody>
        </p:sp>
      </p:grpSp>
      <p:cxnSp>
        <p:nvCxnSpPr>
          <p:cNvPr id="94" name="Straight Connector 93">
            <a:extLst>
              <a:ext uri="{FF2B5EF4-FFF2-40B4-BE49-F238E27FC236}">
                <a16:creationId xmlns:a16="http://schemas.microsoft.com/office/drawing/2014/main" id="{B4424C22-D2DB-44F1-85AD-335CB8ADFD8F}"/>
              </a:ext>
            </a:extLst>
          </p:cNvPr>
          <p:cNvCxnSpPr>
            <a:cxnSpLocks/>
          </p:cNvCxnSpPr>
          <p:nvPr/>
        </p:nvCxnSpPr>
        <p:spPr>
          <a:xfrm>
            <a:off x="1907707" y="5188397"/>
            <a:ext cx="553251" cy="0"/>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9A9924-6CC2-46EE-98E8-D97F80DC6022}"/>
              </a:ext>
            </a:extLst>
          </p:cNvPr>
          <p:cNvCxnSpPr>
            <a:cxnSpLocks/>
          </p:cNvCxnSpPr>
          <p:nvPr/>
        </p:nvCxnSpPr>
        <p:spPr>
          <a:xfrm>
            <a:off x="5657512" y="5656801"/>
            <a:ext cx="553251" cy="0"/>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90F08A5-A2DC-4F22-AE11-E5B54BEA1557}"/>
              </a:ext>
            </a:extLst>
          </p:cNvPr>
          <p:cNvCxnSpPr>
            <a:cxnSpLocks/>
          </p:cNvCxnSpPr>
          <p:nvPr/>
        </p:nvCxnSpPr>
        <p:spPr>
          <a:xfrm>
            <a:off x="9403142" y="5638000"/>
            <a:ext cx="553251" cy="0"/>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42" name="Picture 41" descr="A group of cartoon characters&#10;&#10;Description automatically generated with low confidence">
            <a:extLst>
              <a:ext uri="{FF2B5EF4-FFF2-40B4-BE49-F238E27FC236}">
                <a16:creationId xmlns:a16="http://schemas.microsoft.com/office/drawing/2014/main" id="{983C90D3-A5E0-4758-B0DE-536467A69694}"/>
              </a:ext>
            </a:extLst>
          </p:cNvPr>
          <p:cNvPicPr>
            <a:picLocks noChangeAspect="1"/>
          </p:cNvPicPr>
          <p:nvPr/>
        </p:nvPicPr>
        <p:blipFill rotWithShape="1">
          <a:blip r:embed="rId3">
            <a:extLst>
              <a:ext uri="{28A0092B-C50C-407E-A947-70E740481C1C}">
                <a14:useLocalDpi xmlns:a14="http://schemas.microsoft.com/office/drawing/2010/main" val="0"/>
              </a:ext>
            </a:extLst>
          </a:blip>
          <a:srcRect l="2520" t="35355" r="72145" b="34364"/>
          <a:stretch/>
        </p:blipFill>
        <p:spPr>
          <a:xfrm>
            <a:off x="1487903" y="1763761"/>
            <a:ext cx="1291431" cy="1792499"/>
          </a:xfrm>
          <a:prstGeom prst="rect">
            <a:avLst/>
          </a:prstGeom>
        </p:spPr>
      </p:pic>
      <p:pic>
        <p:nvPicPr>
          <p:cNvPr id="45" name="Picture 44" descr="A group of cartoon characters&#10;&#10;Description automatically generated with low confidence">
            <a:extLst>
              <a:ext uri="{FF2B5EF4-FFF2-40B4-BE49-F238E27FC236}">
                <a16:creationId xmlns:a16="http://schemas.microsoft.com/office/drawing/2014/main" id="{5D707EAD-EBE3-48F2-81AF-823E7CC15EFE}"/>
              </a:ext>
            </a:extLst>
          </p:cNvPr>
          <p:cNvPicPr>
            <a:picLocks noChangeAspect="1"/>
          </p:cNvPicPr>
          <p:nvPr/>
        </p:nvPicPr>
        <p:blipFill rotWithShape="1">
          <a:blip r:embed="rId3">
            <a:extLst>
              <a:ext uri="{28A0092B-C50C-407E-A947-70E740481C1C}">
                <a14:useLocalDpi xmlns:a14="http://schemas.microsoft.com/office/drawing/2010/main" val="0"/>
              </a:ext>
            </a:extLst>
          </a:blip>
          <a:srcRect l="54099" t="33519" r="22252" b="34327"/>
          <a:stretch/>
        </p:blipFill>
        <p:spPr>
          <a:xfrm>
            <a:off x="5248621" y="1638608"/>
            <a:ext cx="1236147" cy="1951811"/>
          </a:xfrm>
          <a:prstGeom prst="rect">
            <a:avLst/>
          </a:prstGeom>
        </p:spPr>
      </p:pic>
      <p:sp>
        <p:nvSpPr>
          <p:cNvPr id="46" name="TextBox 45">
            <a:extLst>
              <a:ext uri="{FF2B5EF4-FFF2-40B4-BE49-F238E27FC236}">
                <a16:creationId xmlns:a16="http://schemas.microsoft.com/office/drawing/2014/main" id="{EC358C6A-948B-4FE7-95A8-A12DF8F2718F}"/>
              </a:ext>
            </a:extLst>
          </p:cNvPr>
          <p:cNvSpPr txBox="1"/>
          <p:nvPr/>
        </p:nvSpPr>
        <p:spPr>
          <a:xfrm>
            <a:off x="4168374" y="4480458"/>
            <a:ext cx="3531529" cy="984885"/>
          </a:xfrm>
          <a:prstGeom prst="rect">
            <a:avLst/>
          </a:prstGeom>
          <a:noFill/>
          <a:ln w="6350">
            <a:noFill/>
            <a:prstDash val="dash"/>
          </a:ln>
        </p:spPr>
        <p:txBody>
          <a:bodyPr wrap="square" lIns="0" tIns="0" rIns="0" bIns="0" rtlCol="0">
            <a:spAutoFit/>
          </a:bodyPr>
          <a:lstStyle/>
          <a:p>
            <a:pPr algn="ctr"/>
            <a:r>
              <a:rPr lang="en-US" sz="1600" dirty="0" smtClean="0">
                <a:solidFill>
                  <a:schemeClr val="bg1"/>
                </a:solidFill>
              </a:rPr>
              <a:t>Momentum Savings Jedi Apprentice</a:t>
            </a:r>
          </a:p>
          <a:p>
            <a:pPr algn="ctr"/>
            <a:r>
              <a:rPr lang="en-US" sz="1600" dirty="0" smtClean="0">
                <a:solidFill>
                  <a:schemeClr val="bg1"/>
                </a:solidFill>
              </a:rPr>
              <a:t>Market Lead for:</a:t>
            </a:r>
          </a:p>
          <a:p>
            <a:pPr algn="ctr"/>
            <a:r>
              <a:rPr lang="en-US" sz="1600" dirty="0" smtClean="0">
                <a:solidFill>
                  <a:schemeClr val="bg1"/>
                </a:solidFill>
              </a:rPr>
              <a:t> Residential HVAC</a:t>
            </a:r>
          </a:p>
          <a:p>
            <a:pPr algn="ctr"/>
            <a:r>
              <a:rPr lang="en-US" sz="1600" dirty="0" smtClean="0">
                <a:solidFill>
                  <a:schemeClr val="bg1"/>
                </a:solidFill>
              </a:rPr>
              <a:t>Adjustable Speed Drives</a:t>
            </a:r>
            <a:endParaRPr lang="en-US" sz="1600" dirty="0">
              <a:solidFill>
                <a:schemeClr val="bg1"/>
              </a:solidFill>
            </a:endParaRPr>
          </a:p>
        </p:txBody>
      </p:sp>
      <p:pic>
        <p:nvPicPr>
          <p:cNvPr id="2" name="Picture 1"/>
          <p:cNvPicPr>
            <a:picLocks noChangeAspect="1"/>
          </p:cNvPicPr>
          <p:nvPr/>
        </p:nvPicPr>
        <p:blipFill rotWithShape="1">
          <a:blip r:embed="rId4"/>
          <a:srcRect l="78797" b="64171"/>
          <a:stretch/>
        </p:blipFill>
        <p:spPr>
          <a:xfrm>
            <a:off x="9070650" y="1603959"/>
            <a:ext cx="1062527" cy="2083912"/>
          </a:xfrm>
          <a:prstGeom prst="rect">
            <a:avLst/>
          </a:prstGeom>
        </p:spPr>
      </p:pic>
      <p:sp>
        <p:nvSpPr>
          <p:cNvPr id="31" name="Rectangle 30">
            <a:extLst>
              <a:ext uri="{FF2B5EF4-FFF2-40B4-BE49-F238E27FC236}">
                <a16:creationId xmlns:a16="http://schemas.microsoft.com/office/drawing/2014/main" id="{AA7D0759-3D8F-4812-826C-B274D08515DF}"/>
              </a:ext>
            </a:extLst>
          </p:cNvPr>
          <p:cNvSpPr/>
          <p:nvPr/>
        </p:nvSpPr>
        <p:spPr>
          <a:xfrm>
            <a:off x="4958052" y="6272594"/>
            <a:ext cx="6351706" cy="387798"/>
          </a:xfrm>
          <a:prstGeom prst="rect">
            <a:avLst/>
          </a:prstGeom>
          <a:noFill/>
        </p:spPr>
        <p:txBody>
          <a:bodyPr wrap="square" lIns="0" tIns="0" rIns="0" bIns="0" rtlCol="0">
            <a:spAutoFit/>
          </a:bodyPr>
          <a:lstStyle/>
          <a:p>
            <a:pPr>
              <a:lnSpc>
                <a:spcPct val="90000"/>
              </a:lnSpc>
            </a:pPr>
            <a:r>
              <a:rPr lang="en-US" sz="2800" b="1" i="1" dirty="0" smtClean="0">
                <a:solidFill>
                  <a:srgbClr val="FEC643"/>
                </a:solidFill>
                <a:latin typeface="Segoe UI" panose="020B0502040204020203" pitchFamily="34" charset="0"/>
                <a:cs typeface="Segoe UI" panose="020B0502040204020203" pitchFamily="34" charset="0"/>
              </a:rPr>
              <a:t>“The Force is strong in these ones.” </a:t>
            </a:r>
            <a:endParaRPr lang="en-US" sz="2800" dirty="0">
              <a:solidFill>
                <a:srgbClr val="FEC64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9703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8C2D05-C0E2-4FB9-8868-AA99B369ACC5}"/>
              </a:ext>
            </a:extLst>
          </p:cNvPr>
          <p:cNvSpPr>
            <a:spLocks noGrp="1"/>
          </p:cNvSpPr>
          <p:nvPr>
            <p:ph type="sldNum" sz="quarter" idx="12"/>
          </p:nvPr>
        </p:nvSpPr>
        <p:spPr>
          <a:xfrm>
            <a:off x="11374636" y="6436517"/>
            <a:ext cx="482401" cy="421483"/>
          </a:xfrm>
        </p:spPr>
        <p:txBody>
          <a:bodyPr/>
          <a:lstStyle/>
          <a:p>
            <a:fld id="{14ED2C52-F4A6-44CA-8A9F-48318319496E}" type="slidenum">
              <a:rPr lang="en-US" smtClean="0"/>
              <a:t>4</a:t>
            </a:fld>
            <a:endParaRPr lang="en-US" dirty="0"/>
          </a:p>
        </p:txBody>
      </p:sp>
      <p:sp>
        <p:nvSpPr>
          <p:cNvPr id="304" name="Rectangle 303">
            <a:extLst>
              <a:ext uri="{FF2B5EF4-FFF2-40B4-BE49-F238E27FC236}">
                <a16:creationId xmlns:a16="http://schemas.microsoft.com/office/drawing/2014/main" id="{11A465FA-CD44-4A11-B9F4-DB4645ED1345}"/>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8" name="Title 1907">
            <a:extLst>
              <a:ext uri="{FF2B5EF4-FFF2-40B4-BE49-F238E27FC236}">
                <a16:creationId xmlns:a16="http://schemas.microsoft.com/office/drawing/2014/main" id="{31002DE1-64EF-4398-9BBB-1B3E29B95B1A}"/>
              </a:ext>
            </a:extLst>
          </p:cNvPr>
          <p:cNvSpPr>
            <a:spLocks noGrp="1"/>
          </p:cNvSpPr>
          <p:nvPr>
            <p:ph type="title"/>
          </p:nvPr>
        </p:nvSpPr>
        <p:spPr>
          <a:xfrm>
            <a:off x="334962" y="543408"/>
            <a:ext cx="11522076" cy="498598"/>
          </a:xfrm>
        </p:spPr>
        <p:txBody>
          <a:bodyPr/>
          <a:lstStyle/>
          <a:p>
            <a:r>
              <a:rPr lang="en-US" dirty="0" smtClean="0"/>
              <a:t>Agenda</a:t>
            </a:r>
            <a:endParaRPr lang="en-US" dirty="0"/>
          </a:p>
        </p:txBody>
      </p:sp>
      <p:sp>
        <p:nvSpPr>
          <p:cNvPr id="16" name="Freeform 6">
            <a:extLst>
              <a:ext uri="{FF2B5EF4-FFF2-40B4-BE49-F238E27FC236}">
                <a16:creationId xmlns:a16="http://schemas.microsoft.com/office/drawing/2014/main" id="{976A780A-67DC-4ECB-9B1A-EA244678C060}"/>
              </a:ext>
            </a:extLst>
          </p:cNvPr>
          <p:cNvSpPr>
            <a:spLocks/>
          </p:cNvSpPr>
          <p:nvPr/>
        </p:nvSpPr>
        <p:spPr bwMode="auto">
          <a:xfrm flipH="1">
            <a:off x="2277337" y="1345644"/>
            <a:ext cx="2304375" cy="4318000"/>
          </a:xfrm>
          <a:custGeom>
            <a:avLst/>
            <a:gdLst>
              <a:gd name="T0" fmla="*/ 463 w 493"/>
              <a:gd name="T1" fmla="*/ 928 h 928"/>
              <a:gd name="T2" fmla="*/ 0 w 493"/>
              <a:gd name="T3" fmla="*/ 464 h 928"/>
              <a:gd name="T4" fmla="*/ 463 w 493"/>
              <a:gd name="T5" fmla="*/ 0 h 928"/>
              <a:gd name="T6" fmla="*/ 493 w 493"/>
              <a:gd name="T7" fmla="*/ 30 h 928"/>
              <a:gd name="T8" fmla="*/ 463 w 493"/>
              <a:gd name="T9" fmla="*/ 60 h 928"/>
              <a:gd name="T10" fmla="*/ 60 w 493"/>
              <a:gd name="T11" fmla="*/ 464 h 928"/>
              <a:gd name="T12" fmla="*/ 463 w 493"/>
              <a:gd name="T13" fmla="*/ 868 h 928"/>
              <a:gd name="T14" fmla="*/ 493 w 493"/>
              <a:gd name="T15" fmla="*/ 898 h 928"/>
              <a:gd name="T16" fmla="*/ 463 w 493"/>
              <a:gd name="T17" fmla="*/ 928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928">
                <a:moveTo>
                  <a:pt x="463" y="928"/>
                </a:moveTo>
                <a:cubicBezTo>
                  <a:pt x="208" y="928"/>
                  <a:pt x="0" y="720"/>
                  <a:pt x="0" y="464"/>
                </a:cubicBezTo>
                <a:cubicBezTo>
                  <a:pt x="0" y="208"/>
                  <a:pt x="208" y="0"/>
                  <a:pt x="463" y="0"/>
                </a:cubicBezTo>
                <a:cubicBezTo>
                  <a:pt x="480" y="0"/>
                  <a:pt x="493" y="14"/>
                  <a:pt x="493" y="30"/>
                </a:cubicBezTo>
                <a:cubicBezTo>
                  <a:pt x="493" y="47"/>
                  <a:pt x="480" y="60"/>
                  <a:pt x="463" y="60"/>
                </a:cubicBezTo>
                <a:cubicBezTo>
                  <a:pt x="241" y="60"/>
                  <a:pt x="60" y="241"/>
                  <a:pt x="60" y="464"/>
                </a:cubicBezTo>
                <a:cubicBezTo>
                  <a:pt x="60" y="687"/>
                  <a:pt x="241" y="868"/>
                  <a:pt x="463" y="868"/>
                </a:cubicBezTo>
                <a:cubicBezTo>
                  <a:pt x="480" y="868"/>
                  <a:pt x="493" y="881"/>
                  <a:pt x="493" y="898"/>
                </a:cubicBezTo>
                <a:cubicBezTo>
                  <a:pt x="493" y="914"/>
                  <a:pt x="480" y="928"/>
                  <a:pt x="463" y="928"/>
                </a:cubicBezTo>
                <a:close/>
              </a:path>
            </a:pathLst>
          </a:custGeom>
          <a:solidFill>
            <a:srgbClr val="F28D0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a typeface="Lato" panose="020F0502020204030203" pitchFamily="34" charset="0"/>
              <a:cs typeface="Lato" panose="020F0502020204030203" pitchFamily="34" charset="0"/>
              <a:sym typeface="Arial"/>
            </a:endParaRPr>
          </a:p>
        </p:txBody>
      </p:sp>
      <p:sp>
        <p:nvSpPr>
          <p:cNvPr id="18" name="Oval 17">
            <a:extLst>
              <a:ext uri="{FF2B5EF4-FFF2-40B4-BE49-F238E27FC236}">
                <a16:creationId xmlns:a16="http://schemas.microsoft.com/office/drawing/2014/main" id="{67ADFBDE-6CE1-47F4-A258-C12F6590B239}"/>
              </a:ext>
            </a:extLst>
          </p:cNvPr>
          <p:cNvSpPr>
            <a:spLocks noChangeAspect="1"/>
          </p:cNvSpPr>
          <p:nvPr/>
        </p:nvSpPr>
        <p:spPr>
          <a:xfrm>
            <a:off x="2801134" y="1336243"/>
            <a:ext cx="576000" cy="576000"/>
          </a:xfrm>
          <a:prstGeom prst="ellipse">
            <a:avLst/>
          </a:prstGeom>
          <a:noFill/>
          <a:ln w="635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a typeface="Lato" panose="020F0502020204030203" pitchFamily="34" charset="0"/>
              <a:cs typeface="Lato" panose="020F0502020204030203" pitchFamily="34" charset="0"/>
              <a:sym typeface="Arial"/>
            </a:endParaRPr>
          </a:p>
        </p:txBody>
      </p:sp>
      <p:sp>
        <p:nvSpPr>
          <p:cNvPr id="19" name="Oval 18">
            <a:extLst>
              <a:ext uri="{FF2B5EF4-FFF2-40B4-BE49-F238E27FC236}">
                <a16:creationId xmlns:a16="http://schemas.microsoft.com/office/drawing/2014/main" id="{6FBA14B2-87D3-450A-BCBC-9994A6CD5D8B}"/>
              </a:ext>
            </a:extLst>
          </p:cNvPr>
          <p:cNvSpPr/>
          <p:nvPr/>
        </p:nvSpPr>
        <p:spPr>
          <a:xfrm>
            <a:off x="2854939" y="1390048"/>
            <a:ext cx="468390" cy="468390"/>
          </a:xfrm>
          <a:prstGeom prst="ellipse">
            <a:avLst/>
          </a:prstGeom>
          <a:solidFill>
            <a:srgbClr val="FEC643"/>
          </a:solidFill>
          <a:ln w="19050" cap="flat" cmpd="sng" algn="ctr">
            <a:solidFill>
              <a:srgbClr val="E98601"/>
            </a:solid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544F6B"/>
                </a:solidFill>
                <a:effectLst/>
                <a:uLnTx/>
                <a:uFillTx/>
                <a:ea typeface="Lato" panose="020F0502020204030203" pitchFamily="34" charset="0"/>
                <a:cs typeface="Lato" panose="020F0502020204030203" pitchFamily="34" charset="0"/>
                <a:sym typeface="Arial"/>
              </a:rPr>
              <a:t>1</a:t>
            </a:r>
          </a:p>
        </p:txBody>
      </p:sp>
      <p:sp>
        <p:nvSpPr>
          <p:cNvPr id="32" name="TextBox 31">
            <a:extLst>
              <a:ext uri="{FF2B5EF4-FFF2-40B4-BE49-F238E27FC236}">
                <a16:creationId xmlns:a16="http://schemas.microsoft.com/office/drawing/2014/main" id="{8D28ABA7-5663-48B4-80CF-D6EBACCD6F68}"/>
              </a:ext>
            </a:extLst>
          </p:cNvPr>
          <p:cNvSpPr txBox="1"/>
          <p:nvPr/>
        </p:nvSpPr>
        <p:spPr>
          <a:xfrm>
            <a:off x="4332781" y="1361909"/>
            <a:ext cx="6280612" cy="738664"/>
          </a:xfrm>
          <a:prstGeom prst="rect">
            <a:avLst/>
          </a:prstGeom>
          <a:noFill/>
        </p:spPr>
        <p:txBody>
          <a:bodyPr wrap="square" lIns="0" tIns="0" rIns="0" bIns="0" rtlCol="0" anchor="t">
            <a:spAutoFit/>
          </a:bodyPr>
          <a:lstStyle/>
          <a:p>
            <a:pPr lvl="0">
              <a:buClr>
                <a:srgbClr val="0B2340"/>
              </a:buClr>
              <a:buSzPts val="1800"/>
              <a:defRPr/>
            </a:pPr>
            <a:r>
              <a:rPr lang="en-US" sz="2400" kern="0" dirty="0">
                <a:solidFill>
                  <a:schemeClr val="bg1"/>
                </a:solidFill>
                <a:ea typeface="Lato"/>
                <a:cs typeface="Lato" panose="020F0502020204030203" pitchFamily="34" charset="0"/>
                <a:sym typeface="Lato"/>
              </a:rPr>
              <a:t>Highlights from the Commercial HVAC Permit Data s</a:t>
            </a:r>
            <a:r>
              <a:rPr lang="en-US" sz="2400" kern="0" dirty="0" smtClean="0">
                <a:solidFill>
                  <a:schemeClr val="bg1"/>
                </a:solidFill>
                <a:ea typeface="Lato"/>
                <a:cs typeface="Lato" panose="020F0502020204030203" pitchFamily="34" charset="0"/>
                <a:sym typeface="Lato"/>
              </a:rPr>
              <a:t>tudy</a:t>
            </a:r>
            <a:endParaRPr lang="en-US" sz="2400" kern="0" dirty="0">
              <a:solidFill>
                <a:schemeClr val="bg1"/>
              </a:solidFill>
              <a:ea typeface="Lato" panose="020F0502020204030203" pitchFamily="34" charset="0"/>
              <a:cs typeface="Lato" panose="020F0502020204030203" pitchFamily="34" charset="0"/>
              <a:sym typeface="Arial"/>
            </a:endParaRPr>
          </a:p>
        </p:txBody>
      </p:sp>
      <p:sp>
        <p:nvSpPr>
          <p:cNvPr id="33" name="TextBox 32">
            <a:extLst>
              <a:ext uri="{FF2B5EF4-FFF2-40B4-BE49-F238E27FC236}">
                <a16:creationId xmlns:a16="http://schemas.microsoft.com/office/drawing/2014/main" id="{70DEC4A3-0BA4-475E-B3B8-B443D6D7CDBD}"/>
              </a:ext>
            </a:extLst>
          </p:cNvPr>
          <p:cNvSpPr txBox="1"/>
          <p:nvPr/>
        </p:nvSpPr>
        <p:spPr>
          <a:xfrm>
            <a:off x="4748224" y="4302330"/>
            <a:ext cx="6280612" cy="369332"/>
          </a:xfrm>
          <a:prstGeom prst="rect">
            <a:avLst/>
          </a:prstGeom>
          <a:noFill/>
        </p:spPr>
        <p:txBody>
          <a:bodyPr wrap="square" lIns="0" tIns="0" rIns="0" bIns="0" rtlCol="0" anchor="t">
            <a:spAutoFit/>
          </a:bodyPr>
          <a:lstStyle/>
          <a:p>
            <a:pPr lvl="0">
              <a:buClr>
                <a:srgbClr val="0B2340"/>
              </a:buClr>
              <a:buSzPts val="1800"/>
              <a:defRPr/>
            </a:pPr>
            <a:r>
              <a:rPr lang="en-US" sz="2400" kern="0" dirty="0" smtClean="0">
                <a:solidFill>
                  <a:schemeClr val="bg1"/>
                </a:solidFill>
                <a:ea typeface="Lato"/>
                <a:cs typeface="Lato" panose="020F0502020204030203" pitchFamily="34" charset="0"/>
                <a:sym typeface="Lato"/>
              </a:rPr>
              <a:t>Communication </a:t>
            </a:r>
            <a:r>
              <a:rPr lang="en-US" sz="2400" kern="0" dirty="0">
                <a:solidFill>
                  <a:schemeClr val="bg1"/>
                </a:solidFill>
                <a:ea typeface="Lato"/>
                <a:cs typeface="Lato" panose="020F0502020204030203" pitchFamily="34" charset="0"/>
                <a:sym typeface="Lato"/>
              </a:rPr>
              <a:t>p</a:t>
            </a:r>
            <a:r>
              <a:rPr lang="en-US" sz="2400" kern="0" dirty="0" smtClean="0">
                <a:solidFill>
                  <a:schemeClr val="bg1"/>
                </a:solidFill>
                <a:ea typeface="Lato"/>
                <a:cs typeface="Lato" panose="020F0502020204030203" pitchFamily="34" charset="0"/>
                <a:sym typeface="Lato"/>
              </a:rPr>
              <a:t>lans </a:t>
            </a:r>
            <a:r>
              <a:rPr lang="en-US" sz="2400" kern="0" dirty="0">
                <a:solidFill>
                  <a:schemeClr val="bg1"/>
                </a:solidFill>
                <a:ea typeface="Lato"/>
                <a:cs typeface="Lato" panose="020F0502020204030203" pitchFamily="34" charset="0"/>
                <a:sym typeface="Lato"/>
              </a:rPr>
              <a:t>for full model </a:t>
            </a:r>
            <a:r>
              <a:rPr lang="en-US" sz="2400" kern="0" dirty="0" smtClean="0">
                <a:solidFill>
                  <a:schemeClr val="bg1"/>
                </a:solidFill>
                <a:ea typeface="Lato"/>
                <a:cs typeface="Lato" panose="020F0502020204030203" pitchFamily="34" charset="0"/>
                <a:sym typeface="Lato"/>
              </a:rPr>
              <a:t>results</a:t>
            </a:r>
            <a:endParaRPr lang="en-US" sz="2400" kern="0" dirty="0">
              <a:solidFill>
                <a:schemeClr val="bg1"/>
              </a:solidFill>
              <a:ea typeface="Lato"/>
              <a:cs typeface="Lato" panose="020F0502020204030203" pitchFamily="34" charset="0"/>
              <a:sym typeface="Lato"/>
            </a:endParaRPr>
          </a:p>
        </p:txBody>
      </p:sp>
      <p:sp>
        <p:nvSpPr>
          <p:cNvPr id="34" name="TextBox 33">
            <a:extLst>
              <a:ext uri="{FF2B5EF4-FFF2-40B4-BE49-F238E27FC236}">
                <a16:creationId xmlns:a16="http://schemas.microsoft.com/office/drawing/2014/main" id="{F2ABD639-C553-4AED-8F1A-0691D9673CA4}"/>
              </a:ext>
            </a:extLst>
          </p:cNvPr>
          <p:cNvSpPr txBox="1"/>
          <p:nvPr/>
        </p:nvSpPr>
        <p:spPr>
          <a:xfrm>
            <a:off x="3984115" y="5096349"/>
            <a:ext cx="6280612" cy="369332"/>
          </a:xfrm>
          <a:prstGeom prst="rect">
            <a:avLst/>
          </a:prstGeom>
          <a:noFill/>
        </p:spPr>
        <p:txBody>
          <a:bodyPr wrap="square" lIns="0" tIns="0" rIns="0" bIns="0" rtlCol="0" anchor="t">
            <a:spAutoFit/>
          </a:bodyPr>
          <a:lstStyle/>
          <a:p>
            <a:pPr lvl="0">
              <a:buClr>
                <a:srgbClr val="0B2340"/>
              </a:buClr>
              <a:buSzPts val="1800"/>
              <a:defRPr/>
            </a:pPr>
            <a:r>
              <a:rPr lang="en-US" sz="2400" kern="0" dirty="0" smtClean="0">
                <a:solidFill>
                  <a:schemeClr val="bg1"/>
                </a:solidFill>
                <a:ea typeface="Lato"/>
                <a:cs typeface="Lato" panose="020F0502020204030203" pitchFamily="34" charset="0"/>
                <a:sym typeface="Lato"/>
              </a:rPr>
              <a:t>New </a:t>
            </a:r>
            <a:r>
              <a:rPr lang="en-US" sz="2400" kern="0" dirty="0">
                <a:solidFill>
                  <a:schemeClr val="bg1"/>
                </a:solidFill>
                <a:ea typeface="Lato"/>
                <a:cs typeface="Lato" panose="020F0502020204030203" pitchFamily="34" charset="0"/>
                <a:sym typeface="Lato"/>
              </a:rPr>
              <a:t>research for 2022 </a:t>
            </a:r>
            <a:r>
              <a:rPr lang="en-US" sz="2400" kern="0" dirty="0" smtClean="0">
                <a:solidFill>
                  <a:schemeClr val="bg1"/>
                </a:solidFill>
                <a:ea typeface="Lato"/>
                <a:cs typeface="Lato" panose="020F0502020204030203" pitchFamily="34" charset="0"/>
                <a:sym typeface="Lato"/>
              </a:rPr>
              <a:t>/ </a:t>
            </a:r>
            <a:r>
              <a:rPr lang="en-US" sz="2400" kern="0" dirty="0">
                <a:solidFill>
                  <a:schemeClr val="bg1"/>
                </a:solidFill>
                <a:ea typeface="Lato"/>
                <a:cs typeface="Lato" panose="020F0502020204030203" pitchFamily="34" charset="0"/>
                <a:sym typeface="Lato"/>
              </a:rPr>
              <a:t>2023</a:t>
            </a:r>
          </a:p>
        </p:txBody>
      </p:sp>
      <p:sp>
        <p:nvSpPr>
          <p:cNvPr id="35" name="Oval 34">
            <a:extLst>
              <a:ext uri="{FF2B5EF4-FFF2-40B4-BE49-F238E27FC236}">
                <a16:creationId xmlns:a16="http://schemas.microsoft.com/office/drawing/2014/main" id="{F387A99C-B29C-424E-8AB0-5B93107CE26C}"/>
              </a:ext>
            </a:extLst>
          </p:cNvPr>
          <p:cNvSpPr>
            <a:spLocks noChangeAspect="1"/>
          </p:cNvSpPr>
          <p:nvPr/>
        </p:nvSpPr>
        <p:spPr>
          <a:xfrm>
            <a:off x="2801134" y="5072444"/>
            <a:ext cx="576000" cy="576000"/>
          </a:xfrm>
          <a:prstGeom prst="ellipse">
            <a:avLst/>
          </a:prstGeom>
          <a:noFill/>
          <a:ln w="635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a typeface="Lato" panose="020F0502020204030203" pitchFamily="34" charset="0"/>
              <a:cs typeface="Lato" panose="020F0502020204030203" pitchFamily="34" charset="0"/>
              <a:sym typeface="Arial"/>
            </a:endParaRPr>
          </a:p>
        </p:txBody>
      </p:sp>
      <p:sp>
        <p:nvSpPr>
          <p:cNvPr id="36" name="Oval 35">
            <a:extLst>
              <a:ext uri="{FF2B5EF4-FFF2-40B4-BE49-F238E27FC236}">
                <a16:creationId xmlns:a16="http://schemas.microsoft.com/office/drawing/2014/main" id="{9A7AE49A-3A29-4E24-ACDE-5403C0DA8042}"/>
              </a:ext>
            </a:extLst>
          </p:cNvPr>
          <p:cNvSpPr/>
          <p:nvPr/>
        </p:nvSpPr>
        <p:spPr>
          <a:xfrm>
            <a:off x="2854939" y="5126249"/>
            <a:ext cx="468390" cy="468390"/>
          </a:xfrm>
          <a:prstGeom prst="ellipse">
            <a:avLst/>
          </a:prstGeom>
          <a:solidFill>
            <a:srgbClr val="FEC643"/>
          </a:solidFill>
          <a:ln w="19050" cap="flat" cmpd="sng" algn="ctr">
            <a:solidFill>
              <a:srgbClr val="E98601"/>
            </a:solid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544F6B"/>
                </a:solidFill>
                <a:effectLst/>
                <a:uLnTx/>
                <a:uFillTx/>
                <a:ea typeface="Lato" panose="020F0502020204030203" pitchFamily="34" charset="0"/>
                <a:cs typeface="Lato" panose="020F0502020204030203" pitchFamily="34" charset="0"/>
                <a:sym typeface="Arial"/>
              </a:rPr>
              <a:t>4</a:t>
            </a:r>
          </a:p>
        </p:txBody>
      </p:sp>
      <p:sp>
        <p:nvSpPr>
          <p:cNvPr id="37" name="Oval 36">
            <a:extLst>
              <a:ext uri="{FF2B5EF4-FFF2-40B4-BE49-F238E27FC236}">
                <a16:creationId xmlns:a16="http://schemas.microsoft.com/office/drawing/2014/main" id="{2B50CC79-2744-4FC8-8F49-28F80DFA896C}"/>
              </a:ext>
            </a:extLst>
          </p:cNvPr>
          <p:cNvSpPr>
            <a:spLocks noChangeAspect="1"/>
          </p:cNvSpPr>
          <p:nvPr/>
        </p:nvSpPr>
        <p:spPr>
          <a:xfrm>
            <a:off x="3830198" y="4272983"/>
            <a:ext cx="576000" cy="576000"/>
          </a:xfrm>
          <a:prstGeom prst="ellipse">
            <a:avLst/>
          </a:prstGeom>
          <a:noFill/>
          <a:ln w="635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a typeface="Lato" panose="020F0502020204030203" pitchFamily="34" charset="0"/>
              <a:cs typeface="Lato" panose="020F0502020204030203" pitchFamily="34" charset="0"/>
              <a:sym typeface="Arial"/>
            </a:endParaRPr>
          </a:p>
        </p:txBody>
      </p:sp>
      <p:sp>
        <p:nvSpPr>
          <p:cNvPr id="38" name="Oval 37">
            <a:extLst>
              <a:ext uri="{FF2B5EF4-FFF2-40B4-BE49-F238E27FC236}">
                <a16:creationId xmlns:a16="http://schemas.microsoft.com/office/drawing/2014/main" id="{8B60350B-CF29-4320-8E72-6F5569AF3A72}"/>
              </a:ext>
            </a:extLst>
          </p:cNvPr>
          <p:cNvSpPr/>
          <p:nvPr/>
        </p:nvSpPr>
        <p:spPr>
          <a:xfrm>
            <a:off x="3884003" y="4326788"/>
            <a:ext cx="468390" cy="468390"/>
          </a:xfrm>
          <a:prstGeom prst="ellipse">
            <a:avLst/>
          </a:prstGeom>
          <a:solidFill>
            <a:srgbClr val="FEC643"/>
          </a:solidFill>
          <a:ln w="19050" cap="flat" cmpd="sng" algn="ctr">
            <a:solidFill>
              <a:srgbClr val="E98601"/>
            </a:solid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544F6B"/>
                </a:solidFill>
                <a:effectLst/>
                <a:uLnTx/>
                <a:uFillTx/>
                <a:ea typeface="Lato" panose="020F0502020204030203" pitchFamily="34" charset="0"/>
                <a:cs typeface="Lato" panose="020F0502020204030203" pitchFamily="34" charset="0"/>
                <a:sym typeface="Arial"/>
              </a:rPr>
              <a:t>3</a:t>
            </a:r>
          </a:p>
        </p:txBody>
      </p:sp>
      <p:sp>
        <p:nvSpPr>
          <p:cNvPr id="39" name="Oval 38">
            <a:extLst>
              <a:ext uri="{FF2B5EF4-FFF2-40B4-BE49-F238E27FC236}">
                <a16:creationId xmlns:a16="http://schemas.microsoft.com/office/drawing/2014/main" id="{A1DEA5B8-8E11-4F7D-8008-ECD096FDAC33}"/>
              </a:ext>
            </a:extLst>
          </p:cNvPr>
          <p:cNvSpPr>
            <a:spLocks noChangeAspect="1"/>
          </p:cNvSpPr>
          <p:nvPr/>
        </p:nvSpPr>
        <p:spPr>
          <a:xfrm>
            <a:off x="3987838" y="2422716"/>
            <a:ext cx="576000" cy="576000"/>
          </a:xfrm>
          <a:prstGeom prst="ellipse">
            <a:avLst/>
          </a:prstGeom>
          <a:noFill/>
          <a:ln w="635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a typeface="Lato" panose="020F0502020204030203" pitchFamily="34" charset="0"/>
              <a:cs typeface="Lato" panose="020F0502020204030203" pitchFamily="34" charset="0"/>
              <a:sym typeface="Arial"/>
            </a:endParaRPr>
          </a:p>
        </p:txBody>
      </p:sp>
      <p:sp>
        <p:nvSpPr>
          <p:cNvPr id="40" name="Oval 39">
            <a:extLst>
              <a:ext uri="{FF2B5EF4-FFF2-40B4-BE49-F238E27FC236}">
                <a16:creationId xmlns:a16="http://schemas.microsoft.com/office/drawing/2014/main" id="{2EECC145-1560-49DD-AAF3-7D96266C1F57}"/>
              </a:ext>
            </a:extLst>
          </p:cNvPr>
          <p:cNvSpPr/>
          <p:nvPr/>
        </p:nvSpPr>
        <p:spPr>
          <a:xfrm>
            <a:off x="4041643" y="2476521"/>
            <a:ext cx="468390" cy="468390"/>
          </a:xfrm>
          <a:prstGeom prst="ellipse">
            <a:avLst/>
          </a:prstGeom>
          <a:solidFill>
            <a:srgbClr val="FEC643"/>
          </a:solidFill>
          <a:ln w="19050" cap="flat" cmpd="sng" algn="ctr">
            <a:solidFill>
              <a:srgbClr val="E98601"/>
            </a:solid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544F6B"/>
                </a:solidFill>
                <a:effectLst/>
                <a:uLnTx/>
                <a:uFillTx/>
                <a:ea typeface="Lato" panose="020F0502020204030203" pitchFamily="34" charset="0"/>
                <a:cs typeface="Lato" panose="020F0502020204030203" pitchFamily="34" charset="0"/>
                <a:sym typeface="Arial"/>
              </a:rPr>
              <a:t>2</a:t>
            </a:r>
          </a:p>
        </p:txBody>
      </p:sp>
      <p:cxnSp>
        <p:nvCxnSpPr>
          <p:cNvPr id="41" name="Straight Connector 40">
            <a:extLst>
              <a:ext uri="{FF2B5EF4-FFF2-40B4-BE49-F238E27FC236}">
                <a16:creationId xmlns:a16="http://schemas.microsoft.com/office/drawing/2014/main" id="{1F507446-2F17-4FCA-87C2-2062B5CE0097}"/>
              </a:ext>
            </a:extLst>
          </p:cNvPr>
          <p:cNvCxnSpPr/>
          <p:nvPr/>
        </p:nvCxnSpPr>
        <p:spPr>
          <a:xfrm>
            <a:off x="3089137" y="1336243"/>
            <a:ext cx="8767900" cy="0"/>
          </a:xfrm>
          <a:prstGeom prst="line">
            <a:avLst/>
          </a:prstGeom>
          <a:noFill/>
          <a:ln w="6350" cap="flat" cmpd="sng" algn="ctr">
            <a:solidFill>
              <a:schemeClr val="bg1"/>
            </a:solidFill>
            <a:prstDash val="solid"/>
            <a:miter lim="800000"/>
          </a:ln>
          <a:effectLst/>
        </p:spPr>
      </p:cxnSp>
      <p:cxnSp>
        <p:nvCxnSpPr>
          <p:cNvPr id="42" name="Straight Connector 41">
            <a:extLst>
              <a:ext uri="{FF2B5EF4-FFF2-40B4-BE49-F238E27FC236}">
                <a16:creationId xmlns:a16="http://schemas.microsoft.com/office/drawing/2014/main" id="{958996D6-3D1C-47A1-A17D-37012FF9540B}"/>
              </a:ext>
            </a:extLst>
          </p:cNvPr>
          <p:cNvCxnSpPr>
            <a:stCxn id="35" idx="0"/>
          </p:cNvCxnSpPr>
          <p:nvPr/>
        </p:nvCxnSpPr>
        <p:spPr>
          <a:xfrm>
            <a:off x="3089137" y="5072444"/>
            <a:ext cx="8767900" cy="0"/>
          </a:xfrm>
          <a:prstGeom prst="line">
            <a:avLst/>
          </a:prstGeom>
          <a:noFill/>
          <a:ln w="6350" cap="flat" cmpd="sng" algn="ctr">
            <a:solidFill>
              <a:schemeClr val="bg1"/>
            </a:solidFill>
            <a:prstDash val="solid"/>
            <a:miter lim="800000"/>
          </a:ln>
          <a:effectLst/>
        </p:spPr>
      </p:cxnSp>
      <p:cxnSp>
        <p:nvCxnSpPr>
          <p:cNvPr id="43" name="Straight Connector 42">
            <a:extLst>
              <a:ext uri="{FF2B5EF4-FFF2-40B4-BE49-F238E27FC236}">
                <a16:creationId xmlns:a16="http://schemas.microsoft.com/office/drawing/2014/main" id="{B42B994E-4D99-4C2E-B192-1658A53E6D52}"/>
              </a:ext>
            </a:extLst>
          </p:cNvPr>
          <p:cNvCxnSpPr/>
          <p:nvPr/>
        </p:nvCxnSpPr>
        <p:spPr>
          <a:xfrm>
            <a:off x="4118198" y="4272983"/>
            <a:ext cx="7729214" cy="0"/>
          </a:xfrm>
          <a:prstGeom prst="line">
            <a:avLst/>
          </a:prstGeom>
          <a:noFill/>
          <a:ln w="6350" cap="flat" cmpd="sng" algn="ctr">
            <a:solidFill>
              <a:schemeClr val="bg1"/>
            </a:solidFill>
            <a:prstDash val="solid"/>
            <a:miter lim="800000"/>
          </a:ln>
          <a:effectLst/>
        </p:spPr>
      </p:cxnSp>
      <p:cxnSp>
        <p:nvCxnSpPr>
          <p:cNvPr id="44" name="Straight Connector 43">
            <a:extLst>
              <a:ext uri="{FF2B5EF4-FFF2-40B4-BE49-F238E27FC236}">
                <a16:creationId xmlns:a16="http://schemas.microsoft.com/office/drawing/2014/main" id="{2C50C496-7707-412D-947A-92B26D242646}"/>
              </a:ext>
            </a:extLst>
          </p:cNvPr>
          <p:cNvCxnSpPr>
            <a:cxnSpLocks/>
          </p:cNvCxnSpPr>
          <p:nvPr/>
        </p:nvCxnSpPr>
        <p:spPr>
          <a:xfrm>
            <a:off x="4275838" y="2422716"/>
            <a:ext cx="7436824" cy="0"/>
          </a:xfrm>
          <a:prstGeom prst="line">
            <a:avLst/>
          </a:prstGeom>
          <a:noFill/>
          <a:ln w="6350" cap="flat" cmpd="sng" algn="ctr">
            <a:solidFill>
              <a:schemeClr val="bg1"/>
            </a:solidFill>
            <a:prstDash val="solid"/>
            <a:miter lim="800000"/>
          </a:ln>
          <a:effectLst/>
        </p:spPr>
      </p:cxnSp>
      <p:sp>
        <p:nvSpPr>
          <p:cNvPr id="62" name="TextBox 61">
            <a:extLst>
              <a:ext uri="{FF2B5EF4-FFF2-40B4-BE49-F238E27FC236}">
                <a16:creationId xmlns:a16="http://schemas.microsoft.com/office/drawing/2014/main" id="{97171178-6E38-4947-95F3-FAE6B3BC13E3}"/>
              </a:ext>
            </a:extLst>
          </p:cNvPr>
          <p:cNvSpPr txBox="1"/>
          <p:nvPr/>
        </p:nvSpPr>
        <p:spPr>
          <a:xfrm>
            <a:off x="4779533" y="2457190"/>
            <a:ext cx="6280612" cy="1723549"/>
          </a:xfrm>
          <a:prstGeom prst="rect">
            <a:avLst/>
          </a:prstGeom>
          <a:noFill/>
        </p:spPr>
        <p:txBody>
          <a:bodyPr wrap="square" lIns="0" tIns="0" rIns="0" bIns="0" rtlCol="0" anchor="t">
            <a:spAutoFit/>
          </a:bodyPr>
          <a:lstStyle/>
          <a:p>
            <a:pPr lvl="0">
              <a:buClr>
                <a:schemeClr val="bg1"/>
              </a:buClr>
              <a:buSzPts val="1800"/>
              <a:defRPr/>
            </a:pPr>
            <a:r>
              <a:rPr lang="en-US" sz="2400" kern="0" dirty="0" smtClean="0">
                <a:solidFill>
                  <a:schemeClr val="bg1"/>
                </a:solidFill>
                <a:ea typeface="Lato"/>
                <a:cs typeface="Lato" panose="020F0502020204030203" pitchFamily="34" charset="0"/>
                <a:sym typeface="Lato"/>
              </a:rPr>
              <a:t>Key findings </a:t>
            </a:r>
            <a:r>
              <a:rPr lang="en-US" sz="2400" kern="0" dirty="0">
                <a:solidFill>
                  <a:schemeClr val="bg1"/>
                </a:solidFill>
                <a:ea typeface="Lato"/>
                <a:cs typeface="Lato" panose="020F0502020204030203" pitchFamily="34" charset="0"/>
                <a:sym typeface="Lato"/>
              </a:rPr>
              <a:t>from our </a:t>
            </a:r>
            <a:r>
              <a:rPr lang="en-US" sz="2400" kern="0" dirty="0" smtClean="0">
                <a:solidFill>
                  <a:schemeClr val="bg1"/>
                </a:solidFill>
                <a:ea typeface="Lato"/>
                <a:cs typeface="Lato" panose="020F0502020204030203" pitchFamily="34" charset="0"/>
                <a:sym typeface="Lato"/>
              </a:rPr>
              <a:t>draft Market Models</a:t>
            </a:r>
          </a:p>
          <a:p>
            <a:pPr marL="914400" lvl="1" indent="-457200">
              <a:buClr>
                <a:srgbClr val="FEC643"/>
              </a:buClr>
              <a:buSzPts val="1800"/>
              <a:buFont typeface="Wingdings" panose="05000000000000000000" pitchFamily="2" charset="2"/>
              <a:buChar char="Ø"/>
              <a:defRPr/>
            </a:pPr>
            <a:r>
              <a:rPr lang="en-US" sz="2400" kern="0" dirty="0" smtClean="0">
                <a:solidFill>
                  <a:schemeClr val="bg1"/>
                </a:solidFill>
                <a:ea typeface="Lato"/>
                <a:cs typeface="Lato" panose="020F0502020204030203" pitchFamily="34" charset="0"/>
                <a:sym typeface="Lato"/>
              </a:rPr>
              <a:t>Residential </a:t>
            </a:r>
            <a:r>
              <a:rPr lang="en-US" sz="2400" kern="0" dirty="0">
                <a:solidFill>
                  <a:schemeClr val="bg1"/>
                </a:solidFill>
                <a:ea typeface="Lato"/>
                <a:cs typeface="Lato" panose="020F0502020204030203" pitchFamily="34" charset="0"/>
                <a:sym typeface="Lato"/>
              </a:rPr>
              <a:t>HVAC</a:t>
            </a:r>
          </a:p>
          <a:p>
            <a:pPr marL="914400" lvl="1" indent="-457200">
              <a:buClr>
                <a:srgbClr val="FEC643"/>
              </a:buClr>
              <a:buSzPts val="1800"/>
              <a:buFont typeface="Wingdings" panose="05000000000000000000" pitchFamily="2" charset="2"/>
              <a:buChar char="Ø"/>
              <a:defRPr/>
            </a:pPr>
            <a:r>
              <a:rPr lang="en-US" sz="2400" kern="0" dirty="0">
                <a:solidFill>
                  <a:prstClr val="white"/>
                </a:solidFill>
                <a:ea typeface="Lato"/>
                <a:cs typeface="Lato" panose="020F0502020204030203" pitchFamily="34" charset="0"/>
                <a:sym typeface="Lato"/>
              </a:rPr>
              <a:t>Non-Residential Lighting</a:t>
            </a:r>
          </a:p>
          <a:p>
            <a:pPr marL="914400" lvl="1" indent="-457200">
              <a:buClr>
                <a:srgbClr val="FEC643"/>
              </a:buClr>
              <a:buSzPts val="1800"/>
              <a:buFont typeface="Wingdings" panose="05000000000000000000" pitchFamily="2" charset="2"/>
              <a:buChar char="Ø"/>
              <a:defRPr/>
            </a:pPr>
            <a:r>
              <a:rPr lang="en-US" sz="2400" kern="0" dirty="0" smtClean="0">
                <a:solidFill>
                  <a:schemeClr val="bg1"/>
                </a:solidFill>
                <a:ea typeface="Lato"/>
                <a:cs typeface="Lato" panose="020F0502020204030203" pitchFamily="34" charset="0"/>
                <a:sym typeface="Lato"/>
              </a:rPr>
              <a:t>Industrial Adjustable Speed Drives</a:t>
            </a:r>
          </a:p>
          <a:p>
            <a:pPr marL="914400" lvl="1" indent="-457200">
              <a:buClr>
                <a:srgbClr val="FEC643"/>
              </a:buClr>
              <a:buSzPts val="1800"/>
              <a:buFont typeface="Wingdings" panose="05000000000000000000" pitchFamily="2" charset="2"/>
              <a:buChar char="Ø"/>
              <a:defRPr/>
            </a:pPr>
            <a:endParaRPr lang="en-US" sz="1600" kern="0" dirty="0">
              <a:solidFill>
                <a:schemeClr val="bg1"/>
              </a:solidFill>
              <a:ea typeface="Lato"/>
              <a:cs typeface="Lato" panose="020F0502020204030203" pitchFamily="34" charset="0"/>
              <a:sym typeface="Lato"/>
            </a:endParaRPr>
          </a:p>
        </p:txBody>
      </p:sp>
      <p:sp>
        <p:nvSpPr>
          <p:cNvPr id="25" name="Rectangle: Top Corners Rounded 6">
            <a:extLst>
              <a:ext uri="{FF2B5EF4-FFF2-40B4-BE49-F238E27FC236}">
                <a16:creationId xmlns:a16="http://schemas.microsoft.com/office/drawing/2014/main" id="{18EC41D3-F897-49C7-96CA-FC0ECD8D9D10}"/>
              </a:ext>
            </a:extLst>
          </p:cNvPr>
          <p:cNvSpPr/>
          <p:nvPr/>
        </p:nvSpPr>
        <p:spPr>
          <a:xfrm rot="5400000">
            <a:off x="461769" y="1524148"/>
            <a:ext cx="3037452" cy="3960993"/>
          </a:xfrm>
          <a:prstGeom prst="round2SameRect">
            <a:avLst>
              <a:gd name="adj1" fmla="val 50000"/>
              <a:gd name="adj2" fmla="val 0"/>
            </a:avLst>
          </a:prstGeom>
          <a:solidFill>
            <a:srgbClr val="413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picture containing icon&#10;&#10;Description automatically generated">
            <a:extLst>
              <a:ext uri="{FF2B5EF4-FFF2-40B4-BE49-F238E27FC236}">
                <a16:creationId xmlns:a16="http://schemas.microsoft.com/office/drawing/2014/main" id="{623F174A-84C8-4998-82B8-154EE75BD8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598" y="2087610"/>
            <a:ext cx="3488923" cy="2791138"/>
          </a:xfrm>
          <a:prstGeom prst="rect">
            <a:avLst/>
          </a:prstGeom>
        </p:spPr>
      </p:pic>
      <p:sp>
        <p:nvSpPr>
          <p:cNvPr id="28" name="Rectangle 27">
            <a:extLst>
              <a:ext uri="{FF2B5EF4-FFF2-40B4-BE49-F238E27FC236}">
                <a16:creationId xmlns:a16="http://schemas.microsoft.com/office/drawing/2014/main" id="{AA7D0759-3D8F-4812-826C-B274D08515DF}"/>
              </a:ext>
            </a:extLst>
          </p:cNvPr>
          <p:cNvSpPr/>
          <p:nvPr/>
        </p:nvSpPr>
        <p:spPr>
          <a:xfrm>
            <a:off x="334962" y="6096921"/>
            <a:ext cx="10150476" cy="387798"/>
          </a:xfrm>
          <a:prstGeom prst="rect">
            <a:avLst/>
          </a:prstGeom>
          <a:noFill/>
        </p:spPr>
        <p:txBody>
          <a:bodyPr wrap="square" lIns="0" tIns="0" rIns="0" bIns="0" rtlCol="0">
            <a:spAutoFit/>
          </a:bodyPr>
          <a:lstStyle/>
          <a:p>
            <a:pPr>
              <a:lnSpc>
                <a:spcPct val="90000"/>
              </a:lnSpc>
            </a:pPr>
            <a:r>
              <a:rPr lang="en-US" sz="2800" b="1" i="1" dirty="0" smtClean="0">
                <a:solidFill>
                  <a:srgbClr val="FEC643"/>
                </a:solidFill>
                <a:latin typeface="Segoe UI" panose="020B0502040204020203" pitchFamily="34" charset="0"/>
                <a:cs typeface="Segoe UI" panose="020B0502040204020203" pitchFamily="34" charset="0"/>
              </a:rPr>
              <a:t>“Do or do not, there is no try.”  </a:t>
            </a:r>
            <a:r>
              <a:rPr lang="en-US" sz="2800" b="1" dirty="0" smtClean="0">
                <a:solidFill>
                  <a:srgbClr val="FEC643"/>
                </a:solidFill>
                <a:latin typeface="Segoe UI" panose="020B0502040204020203" pitchFamily="34" charset="0"/>
                <a:cs typeface="Segoe UI" panose="020B0502040204020203" pitchFamily="34" charset="0"/>
              </a:rPr>
              <a:t>- Yoda</a:t>
            </a:r>
            <a:endParaRPr lang="en-US" sz="2800" dirty="0">
              <a:solidFill>
                <a:srgbClr val="FEC64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6701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19">
            <a:extLst>
              <a:ext uri="{FF2B5EF4-FFF2-40B4-BE49-F238E27FC236}">
                <a16:creationId xmlns:a16="http://schemas.microsoft.com/office/drawing/2014/main" id="{E732953F-EC34-4D5C-BE5B-32BFF4EB1875}"/>
              </a:ext>
            </a:extLst>
          </p:cNvPr>
          <p:cNvSpPr/>
          <p:nvPr/>
        </p:nvSpPr>
        <p:spPr>
          <a:xfrm rot="16200000">
            <a:off x="6914657" y="69279"/>
            <a:ext cx="3591916" cy="6962774"/>
          </a:xfrm>
          <a:prstGeom prst="round2SameRect">
            <a:avLst>
              <a:gd name="adj1" fmla="val 4999"/>
              <a:gd name="adj2" fmla="val 0"/>
            </a:avLst>
          </a:prstGeom>
          <a:solidFill>
            <a:srgbClr val="8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D4C9A7F-1F9E-4FB1-A7D3-040E7C599E6D}"/>
              </a:ext>
            </a:extLst>
          </p:cNvPr>
          <p:cNvSpPr/>
          <p:nvPr/>
        </p:nvSpPr>
        <p:spPr>
          <a:xfrm>
            <a:off x="165223" y="1569149"/>
            <a:ext cx="3777476" cy="3777475"/>
          </a:xfrm>
          <a:prstGeom prst="ellipse">
            <a:avLst/>
          </a:prstGeom>
          <a:solidFill>
            <a:srgbClr val="FEC643">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9A9FED-C11B-4768-81EA-512B363734D8}"/>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9">
            <a:extLst>
              <a:ext uri="{FF2B5EF4-FFF2-40B4-BE49-F238E27FC236}">
                <a16:creationId xmlns:a16="http://schemas.microsoft.com/office/drawing/2014/main" id="{7CFAC37F-419D-4093-BFD2-C7B5C28DDAC6}"/>
              </a:ext>
            </a:extLst>
          </p:cNvPr>
          <p:cNvSpPr/>
          <p:nvPr/>
        </p:nvSpPr>
        <p:spPr>
          <a:xfrm rot="16200000">
            <a:off x="6914657" y="-84050"/>
            <a:ext cx="3591916" cy="6962774"/>
          </a:xfrm>
          <a:prstGeom prst="round2SameRect">
            <a:avLst>
              <a:gd name="adj1" fmla="val 4999"/>
              <a:gd name="adj2" fmla="val 0"/>
            </a:avLst>
          </a:prstGeom>
          <a:solidFill>
            <a:srgbClr val="54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5020728-C6ED-4468-954E-ABE5EA90685E}"/>
              </a:ext>
            </a:extLst>
          </p:cNvPr>
          <p:cNvSpPr txBox="1"/>
          <p:nvPr/>
        </p:nvSpPr>
        <p:spPr>
          <a:xfrm>
            <a:off x="5781675" y="2716854"/>
            <a:ext cx="6076950" cy="553998"/>
          </a:xfrm>
          <a:prstGeom prst="rect">
            <a:avLst/>
          </a:prstGeom>
          <a:noFill/>
        </p:spPr>
        <p:txBody>
          <a:bodyPr wrap="square" lIns="0" tIns="0" rIns="0" bIns="0" rtlCol="0">
            <a:spAutoFit/>
          </a:bodyPr>
          <a:lstStyle/>
          <a:p>
            <a:r>
              <a:rPr lang="en-US" sz="3600" b="1" dirty="0" smtClean="0">
                <a:solidFill>
                  <a:srgbClr val="FEC643"/>
                </a:solidFill>
                <a:latin typeface="+mj-lt"/>
              </a:rPr>
              <a:t>Commercial HVAC</a:t>
            </a:r>
            <a:endParaRPr lang="en-US" sz="3600" b="1" dirty="0">
              <a:solidFill>
                <a:srgbClr val="FEC643"/>
              </a:solidFill>
              <a:latin typeface="+mj-lt"/>
            </a:endParaRPr>
          </a:p>
        </p:txBody>
      </p:sp>
      <p:sp>
        <p:nvSpPr>
          <p:cNvPr id="26" name="TextBox 25">
            <a:extLst>
              <a:ext uri="{FF2B5EF4-FFF2-40B4-BE49-F238E27FC236}">
                <a16:creationId xmlns:a16="http://schemas.microsoft.com/office/drawing/2014/main" id="{9BCF3C06-19C9-431D-8985-49B0200F8303}"/>
              </a:ext>
            </a:extLst>
          </p:cNvPr>
          <p:cNvSpPr txBox="1"/>
          <p:nvPr/>
        </p:nvSpPr>
        <p:spPr>
          <a:xfrm>
            <a:off x="5781675" y="3770042"/>
            <a:ext cx="6076950" cy="615553"/>
          </a:xfrm>
          <a:prstGeom prst="rect">
            <a:avLst/>
          </a:prstGeom>
          <a:noFill/>
        </p:spPr>
        <p:txBody>
          <a:bodyPr wrap="square" lIns="0" tIns="0" rIns="0" bIns="0" rtlCol="0">
            <a:spAutoFit/>
          </a:bodyPr>
          <a:lstStyle/>
          <a:p>
            <a:r>
              <a:rPr lang="en-US" sz="2000" dirty="0">
                <a:solidFill>
                  <a:schemeClr val="bg1"/>
                </a:solidFill>
                <a:latin typeface="+mj-lt"/>
              </a:rPr>
              <a:t>Highlights from the Commercial HVAC Permit Data Study</a:t>
            </a:r>
          </a:p>
        </p:txBody>
      </p:sp>
      <p:cxnSp>
        <p:nvCxnSpPr>
          <p:cNvPr id="27" name="Straight Connector 26">
            <a:extLst>
              <a:ext uri="{FF2B5EF4-FFF2-40B4-BE49-F238E27FC236}">
                <a16:creationId xmlns:a16="http://schemas.microsoft.com/office/drawing/2014/main" id="{AD5F36B2-321C-4D00-9918-66E04DD302E0}"/>
              </a:ext>
            </a:extLst>
          </p:cNvPr>
          <p:cNvCxnSpPr>
            <a:cxnSpLocks/>
          </p:cNvCxnSpPr>
          <p:nvPr/>
        </p:nvCxnSpPr>
        <p:spPr>
          <a:xfrm>
            <a:off x="5912644" y="3520447"/>
            <a:ext cx="553251" cy="0"/>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77CE3A4-C37B-4F9C-B098-0F844F5056EC}"/>
              </a:ext>
            </a:extLst>
          </p:cNvPr>
          <p:cNvSpPr txBox="1"/>
          <p:nvPr/>
        </p:nvSpPr>
        <p:spPr>
          <a:xfrm>
            <a:off x="5579834" y="6566370"/>
            <a:ext cx="6280612" cy="161776"/>
          </a:xfrm>
          <a:prstGeom prst="rect">
            <a:avLst/>
          </a:prstGeom>
          <a:noFill/>
        </p:spPr>
        <p:txBody>
          <a:bodyPr wrap="square" lIns="0" tIns="0" rIns="0" bIns="0" rtlCol="0" anchor="t">
            <a:spAutoFit/>
          </a:bodyPr>
          <a:lstStyle/>
          <a:p>
            <a:pPr lvl="0" algn="r">
              <a:lnSpc>
                <a:spcPct val="150000"/>
              </a:lnSpc>
              <a:spcBef>
                <a:spcPts val="1000"/>
              </a:spcBef>
              <a:buClr>
                <a:srgbClr val="0B2340"/>
              </a:buClr>
              <a:buSzPts val="1800"/>
              <a:defRPr/>
            </a:pPr>
            <a:r>
              <a:rPr lang="en-US" sz="800" kern="0" dirty="0">
                <a:solidFill>
                  <a:schemeClr val="bg1"/>
                </a:solidFill>
                <a:ea typeface="Lato"/>
                <a:cs typeface="Lato" panose="020F0502020204030203" pitchFamily="34" charset="0"/>
                <a:sym typeface="Lato"/>
              </a:rPr>
              <a:t>Credit to : </a:t>
            </a:r>
            <a:r>
              <a:rPr lang="en-US" sz="800" dirty="0">
                <a:solidFill>
                  <a:schemeClr val="bg1"/>
                </a:solidFill>
                <a:hlinkClick r:id="rId3">
                  <a:extLst>
                    <a:ext uri="{A12FA001-AC4F-418D-AE19-62706E023703}">
                      <ahyp:hlinkClr xmlns="" xmlns:ahyp="http://schemas.microsoft.com/office/drawing/2018/hyperlinkcolor" val="tx"/>
                    </a:ext>
                  </a:extLst>
                </a:hlinkClick>
              </a:rPr>
              <a:t>https://www.behance.net/diegocarbonell</a:t>
            </a:r>
            <a:endParaRPr lang="en-US" sz="800" kern="0" dirty="0">
              <a:solidFill>
                <a:schemeClr val="bg1"/>
              </a:solidFill>
              <a:ea typeface="Lato"/>
              <a:cs typeface="Lato" panose="020F0502020204030203" pitchFamily="34" charset="0"/>
              <a:sym typeface="Lato"/>
            </a:endParaRPr>
          </a:p>
        </p:txBody>
      </p:sp>
      <p:pic>
        <p:nvPicPr>
          <p:cNvPr id="11" name="Picture 10">
            <a:extLst>
              <a:ext uri="{FF2B5EF4-FFF2-40B4-BE49-F238E27FC236}">
                <a16:creationId xmlns:a16="http://schemas.microsoft.com/office/drawing/2014/main" id="{B7E924E3-8664-40AA-B33B-5116B8D238E2}"/>
              </a:ext>
            </a:extLst>
          </p:cNvPr>
          <p:cNvPicPr>
            <a:picLocks noChangeAspect="1"/>
          </p:cNvPicPr>
          <p:nvPr/>
        </p:nvPicPr>
        <p:blipFill>
          <a:blip r:embed="rId4"/>
          <a:stretch>
            <a:fillRect/>
          </a:stretch>
        </p:blipFill>
        <p:spPr>
          <a:xfrm>
            <a:off x="468863" y="1304247"/>
            <a:ext cx="3131587" cy="4432400"/>
          </a:xfrm>
          <a:prstGeom prst="rect">
            <a:avLst/>
          </a:prstGeom>
        </p:spPr>
      </p:pic>
    </p:spTree>
    <p:extLst>
      <p:ext uri="{BB962C8B-B14F-4D97-AF65-F5344CB8AC3E}">
        <p14:creationId xmlns:p14="http://schemas.microsoft.com/office/powerpoint/2010/main" val="2436462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1D747BC1-F9AD-4ABC-9B75-AC33C79991B3}"/>
              </a:ext>
            </a:extLst>
          </p:cNvPr>
          <p:cNvGrpSpPr/>
          <p:nvPr/>
        </p:nvGrpSpPr>
        <p:grpSpPr>
          <a:xfrm>
            <a:off x="-3175" y="1287111"/>
            <a:ext cx="12207875" cy="5570889"/>
            <a:chOff x="-3175" y="1287111"/>
            <a:chExt cx="12207875" cy="5570889"/>
          </a:xfrm>
        </p:grpSpPr>
        <p:sp>
          <p:nvSpPr>
            <p:cNvPr id="43" name="Rectangle 42">
              <a:extLst>
                <a:ext uri="{FF2B5EF4-FFF2-40B4-BE49-F238E27FC236}">
                  <a16:creationId xmlns:a16="http://schemas.microsoft.com/office/drawing/2014/main" id="{76E4D2AE-A52E-4BA7-8E87-E289F0D41641}"/>
                </a:ext>
              </a:extLst>
            </p:cNvPr>
            <p:cNvSpPr/>
            <p:nvPr/>
          </p:nvSpPr>
          <p:spPr>
            <a:xfrm>
              <a:off x="0" y="4760913"/>
              <a:ext cx="12192000" cy="2097087"/>
            </a:xfrm>
            <a:prstGeom prst="rect">
              <a:avLst/>
            </a:prstGeom>
            <a:solidFill>
              <a:srgbClr val="817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4D021718-3CFA-44DF-AAE3-9EDEE49D73DD}"/>
                </a:ext>
              </a:extLst>
            </p:cNvPr>
            <p:cNvSpPr>
              <a:spLocks/>
            </p:cNvSpPr>
            <p:nvPr/>
          </p:nvSpPr>
          <p:spPr bwMode="auto">
            <a:xfrm>
              <a:off x="0" y="1287111"/>
              <a:ext cx="12192000" cy="3181702"/>
            </a:xfrm>
            <a:custGeom>
              <a:avLst/>
              <a:gdLst>
                <a:gd name="T0" fmla="*/ 3020 w 3112"/>
                <a:gd name="T1" fmla="*/ 227 h 811"/>
                <a:gd name="T2" fmla="*/ 2929 w 3112"/>
                <a:gd name="T3" fmla="*/ 188 h 811"/>
                <a:gd name="T4" fmla="*/ 2890 w 3112"/>
                <a:gd name="T5" fmla="*/ 167 h 811"/>
                <a:gd name="T6" fmla="*/ 2790 w 3112"/>
                <a:gd name="T7" fmla="*/ 206 h 811"/>
                <a:gd name="T8" fmla="*/ 2616 w 3112"/>
                <a:gd name="T9" fmla="*/ 171 h 811"/>
                <a:gd name="T10" fmla="*/ 2555 w 3112"/>
                <a:gd name="T11" fmla="*/ 204 h 811"/>
                <a:gd name="T12" fmla="*/ 2480 w 3112"/>
                <a:gd name="T13" fmla="*/ 203 h 811"/>
                <a:gd name="T14" fmla="*/ 2380 w 3112"/>
                <a:gd name="T15" fmla="*/ 148 h 811"/>
                <a:gd name="T16" fmla="*/ 2348 w 3112"/>
                <a:gd name="T17" fmla="*/ 124 h 811"/>
                <a:gd name="T18" fmla="*/ 2210 w 3112"/>
                <a:gd name="T19" fmla="*/ 105 h 811"/>
                <a:gd name="T20" fmla="*/ 2143 w 3112"/>
                <a:gd name="T21" fmla="*/ 154 h 811"/>
                <a:gd name="T22" fmla="*/ 1997 w 3112"/>
                <a:gd name="T23" fmla="*/ 134 h 811"/>
                <a:gd name="T24" fmla="*/ 1856 w 3112"/>
                <a:gd name="T25" fmla="*/ 119 h 811"/>
                <a:gd name="T26" fmla="*/ 1529 w 3112"/>
                <a:gd name="T27" fmla="*/ 67 h 811"/>
                <a:gd name="T28" fmla="*/ 1410 w 3112"/>
                <a:gd name="T29" fmla="*/ 118 h 811"/>
                <a:gd name="T30" fmla="*/ 1316 w 3112"/>
                <a:gd name="T31" fmla="*/ 140 h 811"/>
                <a:gd name="T32" fmla="*/ 1227 w 3112"/>
                <a:gd name="T33" fmla="*/ 119 h 811"/>
                <a:gd name="T34" fmla="*/ 1151 w 3112"/>
                <a:gd name="T35" fmla="*/ 63 h 811"/>
                <a:gd name="T36" fmla="*/ 1062 w 3112"/>
                <a:gd name="T37" fmla="*/ 43 h 811"/>
                <a:gd name="T38" fmla="*/ 1019 w 3112"/>
                <a:gd name="T39" fmla="*/ 59 h 811"/>
                <a:gd name="T40" fmla="*/ 853 w 3112"/>
                <a:gd name="T41" fmla="*/ 114 h 811"/>
                <a:gd name="T42" fmla="*/ 756 w 3112"/>
                <a:gd name="T43" fmla="*/ 118 h 811"/>
                <a:gd name="T44" fmla="*/ 655 w 3112"/>
                <a:gd name="T45" fmla="*/ 101 h 811"/>
                <a:gd name="T46" fmla="*/ 566 w 3112"/>
                <a:gd name="T47" fmla="*/ 139 h 811"/>
                <a:gd name="T48" fmla="*/ 446 w 3112"/>
                <a:gd name="T49" fmla="*/ 53 h 811"/>
                <a:gd name="T50" fmla="*/ 354 w 3112"/>
                <a:gd name="T51" fmla="*/ 63 h 811"/>
                <a:gd name="T52" fmla="*/ 216 w 3112"/>
                <a:gd name="T53" fmla="*/ 137 h 811"/>
                <a:gd name="T54" fmla="*/ 136 w 3112"/>
                <a:gd name="T55" fmla="*/ 198 h 811"/>
                <a:gd name="T56" fmla="*/ 80 w 3112"/>
                <a:gd name="T57" fmla="*/ 208 h 811"/>
                <a:gd name="T58" fmla="*/ 16 w 3112"/>
                <a:gd name="T59" fmla="*/ 217 h 811"/>
                <a:gd name="T60" fmla="*/ 0 w 3112"/>
                <a:gd name="T61" fmla="*/ 811 h 811"/>
                <a:gd name="T62" fmla="*/ 3112 w 3112"/>
                <a:gd name="T63" fmla="*/ 25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2" h="811">
                  <a:moveTo>
                    <a:pt x="3112" y="255"/>
                  </a:moveTo>
                  <a:cubicBezTo>
                    <a:pt x="3080" y="250"/>
                    <a:pt x="3051" y="237"/>
                    <a:pt x="3020" y="227"/>
                  </a:cubicBezTo>
                  <a:cubicBezTo>
                    <a:pt x="3006" y="222"/>
                    <a:pt x="2988" y="223"/>
                    <a:pt x="2975" y="216"/>
                  </a:cubicBezTo>
                  <a:cubicBezTo>
                    <a:pt x="2958" y="208"/>
                    <a:pt x="2948" y="194"/>
                    <a:pt x="2929" y="188"/>
                  </a:cubicBezTo>
                  <a:cubicBezTo>
                    <a:pt x="2921" y="186"/>
                    <a:pt x="2916" y="189"/>
                    <a:pt x="2908" y="185"/>
                  </a:cubicBezTo>
                  <a:cubicBezTo>
                    <a:pt x="2901" y="181"/>
                    <a:pt x="2897" y="169"/>
                    <a:pt x="2890" y="167"/>
                  </a:cubicBezTo>
                  <a:cubicBezTo>
                    <a:pt x="2880" y="164"/>
                    <a:pt x="2863" y="175"/>
                    <a:pt x="2855" y="179"/>
                  </a:cubicBezTo>
                  <a:cubicBezTo>
                    <a:pt x="2836" y="188"/>
                    <a:pt x="2812" y="207"/>
                    <a:pt x="2790" y="206"/>
                  </a:cubicBezTo>
                  <a:cubicBezTo>
                    <a:pt x="2737" y="204"/>
                    <a:pt x="2704" y="146"/>
                    <a:pt x="2648" y="162"/>
                  </a:cubicBezTo>
                  <a:cubicBezTo>
                    <a:pt x="2638" y="164"/>
                    <a:pt x="2626" y="166"/>
                    <a:pt x="2616" y="171"/>
                  </a:cubicBezTo>
                  <a:cubicBezTo>
                    <a:pt x="2605" y="176"/>
                    <a:pt x="2595" y="189"/>
                    <a:pt x="2585" y="193"/>
                  </a:cubicBezTo>
                  <a:cubicBezTo>
                    <a:pt x="2574" y="197"/>
                    <a:pt x="2567" y="195"/>
                    <a:pt x="2555" y="204"/>
                  </a:cubicBezTo>
                  <a:cubicBezTo>
                    <a:pt x="2544" y="212"/>
                    <a:pt x="2536" y="223"/>
                    <a:pt x="2520" y="220"/>
                  </a:cubicBezTo>
                  <a:cubicBezTo>
                    <a:pt x="2507" y="218"/>
                    <a:pt x="2494" y="207"/>
                    <a:pt x="2480" y="203"/>
                  </a:cubicBezTo>
                  <a:cubicBezTo>
                    <a:pt x="2460" y="198"/>
                    <a:pt x="2446" y="187"/>
                    <a:pt x="2427" y="178"/>
                  </a:cubicBezTo>
                  <a:cubicBezTo>
                    <a:pt x="2410" y="171"/>
                    <a:pt x="2395" y="155"/>
                    <a:pt x="2380" y="148"/>
                  </a:cubicBezTo>
                  <a:cubicBezTo>
                    <a:pt x="2374" y="146"/>
                    <a:pt x="2365" y="150"/>
                    <a:pt x="2360" y="147"/>
                  </a:cubicBezTo>
                  <a:cubicBezTo>
                    <a:pt x="2351" y="143"/>
                    <a:pt x="2354" y="131"/>
                    <a:pt x="2348" y="124"/>
                  </a:cubicBezTo>
                  <a:cubicBezTo>
                    <a:pt x="2326" y="102"/>
                    <a:pt x="2288" y="74"/>
                    <a:pt x="2264" y="75"/>
                  </a:cubicBezTo>
                  <a:cubicBezTo>
                    <a:pt x="2239" y="77"/>
                    <a:pt x="2227" y="96"/>
                    <a:pt x="2210" y="105"/>
                  </a:cubicBezTo>
                  <a:cubicBezTo>
                    <a:pt x="2197" y="112"/>
                    <a:pt x="2181" y="111"/>
                    <a:pt x="2168" y="120"/>
                  </a:cubicBezTo>
                  <a:cubicBezTo>
                    <a:pt x="2159" y="126"/>
                    <a:pt x="2155" y="145"/>
                    <a:pt x="2143" y="154"/>
                  </a:cubicBezTo>
                  <a:cubicBezTo>
                    <a:pt x="2114" y="175"/>
                    <a:pt x="2076" y="155"/>
                    <a:pt x="2044" y="149"/>
                  </a:cubicBezTo>
                  <a:cubicBezTo>
                    <a:pt x="2027" y="145"/>
                    <a:pt x="2015" y="140"/>
                    <a:pt x="1997" y="134"/>
                  </a:cubicBezTo>
                  <a:cubicBezTo>
                    <a:pt x="1973" y="126"/>
                    <a:pt x="1965" y="134"/>
                    <a:pt x="1944" y="131"/>
                  </a:cubicBezTo>
                  <a:cubicBezTo>
                    <a:pt x="1911" y="127"/>
                    <a:pt x="1893" y="116"/>
                    <a:pt x="1856" y="119"/>
                  </a:cubicBezTo>
                  <a:cubicBezTo>
                    <a:pt x="1778" y="124"/>
                    <a:pt x="1711" y="65"/>
                    <a:pt x="1633" y="62"/>
                  </a:cubicBezTo>
                  <a:cubicBezTo>
                    <a:pt x="1630" y="0"/>
                    <a:pt x="1556" y="55"/>
                    <a:pt x="1529" y="67"/>
                  </a:cubicBezTo>
                  <a:cubicBezTo>
                    <a:pt x="1504" y="78"/>
                    <a:pt x="1474" y="75"/>
                    <a:pt x="1452" y="85"/>
                  </a:cubicBezTo>
                  <a:cubicBezTo>
                    <a:pt x="1439" y="90"/>
                    <a:pt x="1427" y="110"/>
                    <a:pt x="1410" y="118"/>
                  </a:cubicBezTo>
                  <a:cubicBezTo>
                    <a:pt x="1397" y="125"/>
                    <a:pt x="1379" y="129"/>
                    <a:pt x="1364" y="131"/>
                  </a:cubicBezTo>
                  <a:cubicBezTo>
                    <a:pt x="1341" y="133"/>
                    <a:pt x="1337" y="130"/>
                    <a:pt x="1316" y="140"/>
                  </a:cubicBezTo>
                  <a:cubicBezTo>
                    <a:pt x="1295" y="150"/>
                    <a:pt x="1296" y="164"/>
                    <a:pt x="1271" y="156"/>
                  </a:cubicBezTo>
                  <a:cubicBezTo>
                    <a:pt x="1264" y="153"/>
                    <a:pt x="1233" y="125"/>
                    <a:pt x="1227" y="119"/>
                  </a:cubicBezTo>
                  <a:cubicBezTo>
                    <a:pt x="1218" y="110"/>
                    <a:pt x="1209" y="96"/>
                    <a:pt x="1199" y="86"/>
                  </a:cubicBezTo>
                  <a:cubicBezTo>
                    <a:pt x="1184" y="69"/>
                    <a:pt x="1167" y="71"/>
                    <a:pt x="1151" y="63"/>
                  </a:cubicBezTo>
                  <a:cubicBezTo>
                    <a:pt x="1140" y="57"/>
                    <a:pt x="1126" y="46"/>
                    <a:pt x="1113" y="40"/>
                  </a:cubicBezTo>
                  <a:cubicBezTo>
                    <a:pt x="1089" y="29"/>
                    <a:pt x="1086" y="35"/>
                    <a:pt x="1062" y="43"/>
                  </a:cubicBezTo>
                  <a:cubicBezTo>
                    <a:pt x="1059" y="44"/>
                    <a:pt x="1047" y="56"/>
                    <a:pt x="1042" y="59"/>
                  </a:cubicBezTo>
                  <a:cubicBezTo>
                    <a:pt x="1039" y="60"/>
                    <a:pt x="1026" y="56"/>
                    <a:pt x="1019" y="59"/>
                  </a:cubicBezTo>
                  <a:cubicBezTo>
                    <a:pt x="982" y="74"/>
                    <a:pt x="945" y="99"/>
                    <a:pt x="907" y="109"/>
                  </a:cubicBezTo>
                  <a:cubicBezTo>
                    <a:pt x="890" y="114"/>
                    <a:pt x="871" y="108"/>
                    <a:pt x="853" y="114"/>
                  </a:cubicBezTo>
                  <a:cubicBezTo>
                    <a:pt x="833" y="120"/>
                    <a:pt x="830" y="134"/>
                    <a:pt x="807" y="135"/>
                  </a:cubicBezTo>
                  <a:cubicBezTo>
                    <a:pt x="797" y="135"/>
                    <a:pt x="769" y="123"/>
                    <a:pt x="756" y="118"/>
                  </a:cubicBezTo>
                  <a:cubicBezTo>
                    <a:pt x="739" y="113"/>
                    <a:pt x="722" y="96"/>
                    <a:pt x="705" y="92"/>
                  </a:cubicBezTo>
                  <a:cubicBezTo>
                    <a:pt x="705" y="92"/>
                    <a:pt x="657" y="100"/>
                    <a:pt x="655" y="101"/>
                  </a:cubicBezTo>
                  <a:cubicBezTo>
                    <a:pt x="637" y="109"/>
                    <a:pt x="637" y="124"/>
                    <a:pt x="624" y="130"/>
                  </a:cubicBezTo>
                  <a:cubicBezTo>
                    <a:pt x="612" y="135"/>
                    <a:pt x="579" y="136"/>
                    <a:pt x="566" y="139"/>
                  </a:cubicBezTo>
                  <a:cubicBezTo>
                    <a:pt x="539" y="144"/>
                    <a:pt x="554" y="154"/>
                    <a:pt x="523" y="135"/>
                  </a:cubicBezTo>
                  <a:cubicBezTo>
                    <a:pt x="490" y="116"/>
                    <a:pt x="475" y="78"/>
                    <a:pt x="446" y="53"/>
                  </a:cubicBezTo>
                  <a:cubicBezTo>
                    <a:pt x="435" y="43"/>
                    <a:pt x="417" y="30"/>
                    <a:pt x="400" y="32"/>
                  </a:cubicBezTo>
                  <a:cubicBezTo>
                    <a:pt x="371" y="35"/>
                    <a:pt x="375" y="48"/>
                    <a:pt x="354" y="63"/>
                  </a:cubicBezTo>
                  <a:cubicBezTo>
                    <a:pt x="325" y="83"/>
                    <a:pt x="294" y="86"/>
                    <a:pt x="266" y="108"/>
                  </a:cubicBezTo>
                  <a:cubicBezTo>
                    <a:pt x="252" y="120"/>
                    <a:pt x="227" y="126"/>
                    <a:pt x="216" y="137"/>
                  </a:cubicBezTo>
                  <a:cubicBezTo>
                    <a:pt x="203" y="150"/>
                    <a:pt x="207" y="163"/>
                    <a:pt x="190" y="174"/>
                  </a:cubicBezTo>
                  <a:cubicBezTo>
                    <a:pt x="183" y="178"/>
                    <a:pt x="142" y="197"/>
                    <a:pt x="136" y="198"/>
                  </a:cubicBezTo>
                  <a:cubicBezTo>
                    <a:pt x="127" y="200"/>
                    <a:pt x="111" y="193"/>
                    <a:pt x="105" y="195"/>
                  </a:cubicBezTo>
                  <a:cubicBezTo>
                    <a:pt x="97" y="198"/>
                    <a:pt x="84" y="206"/>
                    <a:pt x="80" y="208"/>
                  </a:cubicBezTo>
                  <a:cubicBezTo>
                    <a:pt x="70" y="211"/>
                    <a:pt x="72" y="218"/>
                    <a:pt x="55" y="222"/>
                  </a:cubicBezTo>
                  <a:cubicBezTo>
                    <a:pt x="44" y="224"/>
                    <a:pt x="30" y="213"/>
                    <a:pt x="16" y="217"/>
                  </a:cubicBezTo>
                  <a:cubicBezTo>
                    <a:pt x="12" y="217"/>
                    <a:pt x="6" y="221"/>
                    <a:pt x="0" y="225"/>
                  </a:cubicBezTo>
                  <a:cubicBezTo>
                    <a:pt x="0" y="811"/>
                    <a:pt x="0" y="811"/>
                    <a:pt x="0" y="811"/>
                  </a:cubicBezTo>
                  <a:cubicBezTo>
                    <a:pt x="3112" y="811"/>
                    <a:pt x="3112" y="811"/>
                    <a:pt x="3112" y="811"/>
                  </a:cubicBezTo>
                  <a:lnTo>
                    <a:pt x="3112" y="255"/>
                  </a:lnTo>
                  <a:close/>
                </a:path>
              </a:pathLst>
            </a:custGeom>
            <a:solidFill>
              <a:srgbClr val="4B4761"/>
            </a:solidFill>
            <a:ln w="17672" cap="flat">
              <a:noFill/>
              <a:prstDash val="solid"/>
              <a:miter/>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EE4F9049-93DF-4827-A6BD-D6A9A7C1B2A1}"/>
                </a:ext>
              </a:extLst>
            </p:cNvPr>
            <p:cNvSpPr>
              <a:spLocks/>
            </p:cNvSpPr>
            <p:nvPr/>
          </p:nvSpPr>
          <p:spPr bwMode="auto">
            <a:xfrm>
              <a:off x="-3175" y="2076450"/>
              <a:ext cx="12201525" cy="2689225"/>
            </a:xfrm>
            <a:custGeom>
              <a:avLst/>
              <a:gdLst>
                <a:gd name="T0" fmla="*/ 3129 w 3132"/>
                <a:gd name="T1" fmla="*/ 104 h 689"/>
                <a:gd name="T2" fmla="*/ 3066 w 3132"/>
                <a:gd name="T3" fmla="*/ 94 h 689"/>
                <a:gd name="T4" fmla="*/ 2964 w 3132"/>
                <a:gd name="T5" fmla="*/ 80 h 689"/>
                <a:gd name="T6" fmla="*/ 2902 w 3132"/>
                <a:gd name="T7" fmla="*/ 94 h 689"/>
                <a:gd name="T8" fmla="*/ 2799 w 3132"/>
                <a:gd name="T9" fmla="*/ 65 h 689"/>
                <a:gd name="T10" fmla="*/ 2744 w 3132"/>
                <a:gd name="T11" fmla="*/ 33 h 689"/>
                <a:gd name="T12" fmla="*/ 2689 w 3132"/>
                <a:gd name="T13" fmla="*/ 31 h 689"/>
                <a:gd name="T14" fmla="*/ 2621 w 3132"/>
                <a:gd name="T15" fmla="*/ 57 h 689"/>
                <a:gd name="T16" fmla="*/ 2551 w 3132"/>
                <a:gd name="T17" fmla="*/ 75 h 689"/>
                <a:gd name="T18" fmla="*/ 2477 w 3132"/>
                <a:gd name="T19" fmla="*/ 60 h 689"/>
                <a:gd name="T20" fmla="*/ 2370 w 3132"/>
                <a:gd name="T21" fmla="*/ 60 h 689"/>
                <a:gd name="T22" fmla="*/ 2225 w 3132"/>
                <a:gd name="T23" fmla="*/ 45 h 689"/>
                <a:gd name="T24" fmla="*/ 2152 w 3132"/>
                <a:gd name="T25" fmla="*/ 50 h 689"/>
                <a:gd name="T26" fmla="*/ 2059 w 3132"/>
                <a:gd name="T27" fmla="*/ 31 h 689"/>
                <a:gd name="T28" fmla="*/ 2001 w 3132"/>
                <a:gd name="T29" fmla="*/ 0 h 689"/>
                <a:gd name="T30" fmla="*/ 1898 w 3132"/>
                <a:gd name="T31" fmla="*/ 49 h 689"/>
                <a:gd name="T32" fmla="*/ 1822 w 3132"/>
                <a:gd name="T33" fmla="*/ 67 h 689"/>
                <a:gd name="T34" fmla="*/ 1749 w 3132"/>
                <a:gd name="T35" fmla="*/ 80 h 689"/>
                <a:gd name="T36" fmla="*/ 1659 w 3132"/>
                <a:gd name="T37" fmla="*/ 94 h 689"/>
                <a:gd name="T38" fmla="*/ 1560 w 3132"/>
                <a:gd name="T39" fmla="*/ 113 h 689"/>
                <a:gd name="T40" fmla="*/ 1448 w 3132"/>
                <a:gd name="T41" fmla="*/ 80 h 689"/>
                <a:gd name="T42" fmla="*/ 1371 w 3132"/>
                <a:gd name="T43" fmla="*/ 87 h 689"/>
                <a:gd name="T44" fmla="*/ 1303 w 3132"/>
                <a:gd name="T45" fmla="*/ 85 h 689"/>
                <a:gd name="T46" fmla="*/ 1222 w 3132"/>
                <a:gd name="T47" fmla="*/ 109 h 689"/>
                <a:gd name="T48" fmla="*/ 1121 w 3132"/>
                <a:gd name="T49" fmla="*/ 114 h 689"/>
                <a:gd name="T50" fmla="*/ 1001 w 3132"/>
                <a:gd name="T51" fmla="*/ 94 h 689"/>
                <a:gd name="T52" fmla="*/ 936 w 3132"/>
                <a:gd name="T53" fmla="*/ 60 h 689"/>
                <a:gd name="T54" fmla="*/ 831 w 3132"/>
                <a:gd name="T55" fmla="*/ 14 h 689"/>
                <a:gd name="T56" fmla="*/ 755 w 3132"/>
                <a:gd name="T57" fmla="*/ 43 h 689"/>
                <a:gd name="T58" fmla="*/ 718 w 3132"/>
                <a:gd name="T59" fmla="*/ 70 h 689"/>
                <a:gd name="T60" fmla="*/ 533 w 3132"/>
                <a:gd name="T61" fmla="*/ 45 h 689"/>
                <a:gd name="T62" fmla="*/ 467 w 3132"/>
                <a:gd name="T63" fmla="*/ 68 h 689"/>
                <a:gd name="T64" fmla="*/ 291 w 3132"/>
                <a:gd name="T65" fmla="*/ 85 h 689"/>
                <a:gd name="T66" fmla="*/ 181 w 3132"/>
                <a:gd name="T67" fmla="*/ 40 h 689"/>
                <a:gd name="T68" fmla="*/ 96 w 3132"/>
                <a:gd name="T69" fmla="*/ 62 h 689"/>
                <a:gd name="T70" fmla="*/ 17 w 3132"/>
                <a:gd name="T71" fmla="*/ 102 h 689"/>
                <a:gd name="T72" fmla="*/ 0 w 3132"/>
                <a:gd name="T73" fmla="*/ 689 h 689"/>
                <a:gd name="T74" fmla="*/ 3132 w 3132"/>
                <a:gd name="T75" fmla="*/ 10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2" h="689">
                  <a:moveTo>
                    <a:pt x="3132" y="105"/>
                  </a:moveTo>
                  <a:cubicBezTo>
                    <a:pt x="3131" y="105"/>
                    <a:pt x="3130" y="105"/>
                    <a:pt x="3129" y="104"/>
                  </a:cubicBezTo>
                  <a:cubicBezTo>
                    <a:pt x="3120" y="103"/>
                    <a:pt x="3113" y="95"/>
                    <a:pt x="3102" y="94"/>
                  </a:cubicBezTo>
                  <a:cubicBezTo>
                    <a:pt x="3088" y="93"/>
                    <a:pt x="3079" y="98"/>
                    <a:pt x="3066" y="94"/>
                  </a:cubicBezTo>
                  <a:cubicBezTo>
                    <a:pt x="3048" y="90"/>
                    <a:pt x="3022" y="71"/>
                    <a:pt x="3004" y="70"/>
                  </a:cubicBezTo>
                  <a:cubicBezTo>
                    <a:pt x="2990" y="70"/>
                    <a:pt x="2980" y="81"/>
                    <a:pt x="2964" y="80"/>
                  </a:cubicBezTo>
                  <a:cubicBezTo>
                    <a:pt x="2951" y="79"/>
                    <a:pt x="2947" y="71"/>
                    <a:pt x="2934" y="76"/>
                  </a:cubicBezTo>
                  <a:cubicBezTo>
                    <a:pt x="2916" y="82"/>
                    <a:pt x="2925" y="94"/>
                    <a:pt x="2902" y="94"/>
                  </a:cubicBezTo>
                  <a:cubicBezTo>
                    <a:pt x="2891" y="94"/>
                    <a:pt x="2874" y="89"/>
                    <a:pt x="2862" y="87"/>
                  </a:cubicBezTo>
                  <a:cubicBezTo>
                    <a:pt x="2850" y="85"/>
                    <a:pt x="2809" y="73"/>
                    <a:pt x="2799" y="65"/>
                  </a:cubicBezTo>
                  <a:cubicBezTo>
                    <a:pt x="2794" y="60"/>
                    <a:pt x="2794" y="49"/>
                    <a:pt x="2787" y="44"/>
                  </a:cubicBezTo>
                  <a:cubicBezTo>
                    <a:pt x="2777" y="35"/>
                    <a:pt x="2758" y="34"/>
                    <a:pt x="2744" y="33"/>
                  </a:cubicBezTo>
                  <a:cubicBezTo>
                    <a:pt x="2745" y="28"/>
                    <a:pt x="2742" y="20"/>
                    <a:pt x="2743" y="14"/>
                  </a:cubicBezTo>
                  <a:cubicBezTo>
                    <a:pt x="2728" y="14"/>
                    <a:pt x="2701" y="22"/>
                    <a:pt x="2689" y="31"/>
                  </a:cubicBezTo>
                  <a:cubicBezTo>
                    <a:pt x="2680" y="38"/>
                    <a:pt x="2676" y="52"/>
                    <a:pt x="2664" y="56"/>
                  </a:cubicBezTo>
                  <a:cubicBezTo>
                    <a:pt x="2651" y="60"/>
                    <a:pt x="2634" y="50"/>
                    <a:pt x="2621" y="57"/>
                  </a:cubicBezTo>
                  <a:cubicBezTo>
                    <a:pt x="2601" y="68"/>
                    <a:pt x="2612" y="75"/>
                    <a:pt x="2586" y="77"/>
                  </a:cubicBezTo>
                  <a:cubicBezTo>
                    <a:pt x="2574" y="78"/>
                    <a:pt x="2563" y="75"/>
                    <a:pt x="2551" y="75"/>
                  </a:cubicBezTo>
                  <a:cubicBezTo>
                    <a:pt x="2537" y="76"/>
                    <a:pt x="2524" y="81"/>
                    <a:pt x="2509" y="77"/>
                  </a:cubicBezTo>
                  <a:cubicBezTo>
                    <a:pt x="2497" y="73"/>
                    <a:pt x="2491" y="62"/>
                    <a:pt x="2477" y="60"/>
                  </a:cubicBezTo>
                  <a:cubicBezTo>
                    <a:pt x="2460" y="57"/>
                    <a:pt x="2434" y="67"/>
                    <a:pt x="2416" y="68"/>
                  </a:cubicBezTo>
                  <a:cubicBezTo>
                    <a:pt x="2392" y="70"/>
                    <a:pt x="2389" y="67"/>
                    <a:pt x="2370" y="60"/>
                  </a:cubicBezTo>
                  <a:cubicBezTo>
                    <a:pt x="2344" y="49"/>
                    <a:pt x="2320" y="40"/>
                    <a:pt x="2296" y="33"/>
                  </a:cubicBezTo>
                  <a:cubicBezTo>
                    <a:pt x="2262" y="24"/>
                    <a:pt x="2255" y="23"/>
                    <a:pt x="2225" y="45"/>
                  </a:cubicBezTo>
                  <a:cubicBezTo>
                    <a:pt x="2204" y="61"/>
                    <a:pt x="2210" y="54"/>
                    <a:pt x="2187" y="48"/>
                  </a:cubicBezTo>
                  <a:cubicBezTo>
                    <a:pt x="2174" y="45"/>
                    <a:pt x="2163" y="47"/>
                    <a:pt x="2152" y="50"/>
                  </a:cubicBezTo>
                  <a:cubicBezTo>
                    <a:pt x="2134" y="54"/>
                    <a:pt x="2125" y="60"/>
                    <a:pt x="2107" y="55"/>
                  </a:cubicBezTo>
                  <a:cubicBezTo>
                    <a:pt x="2091" y="50"/>
                    <a:pt x="2076" y="36"/>
                    <a:pt x="2059" y="31"/>
                  </a:cubicBezTo>
                  <a:cubicBezTo>
                    <a:pt x="2047" y="27"/>
                    <a:pt x="2037" y="27"/>
                    <a:pt x="2027" y="19"/>
                  </a:cubicBezTo>
                  <a:cubicBezTo>
                    <a:pt x="2014" y="10"/>
                    <a:pt x="2018" y="1"/>
                    <a:pt x="2001" y="0"/>
                  </a:cubicBezTo>
                  <a:cubicBezTo>
                    <a:pt x="1988" y="0"/>
                    <a:pt x="1966" y="19"/>
                    <a:pt x="1955" y="26"/>
                  </a:cubicBezTo>
                  <a:cubicBezTo>
                    <a:pt x="1937" y="37"/>
                    <a:pt x="1915" y="36"/>
                    <a:pt x="1898" y="49"/>
                  </a:cubicBezTo>
                  <a:cubicBezTo>
                    <a:pt x="1885" y="59"/>
                    <a:pt x="1879" y="70"/>
                    <a:pt x="1862" y="74"/>
                  </a:cubicBezTo>
                  <a:cubicBezTo>
                    <a:pt x="1842" y="80"/>
                    <a:pt x="1839" y="68"/>
                    <a:pt x="1822" y="67"/>
                  </a:cubicBezTo>
                  <a:cubicBezTo>
                    <a:pt x="1810" y="67"/>
                    <a:pt x="1800" y="78"/>
                    <a:pt x="1788" y="80"/>
                  </a:cubicBezTo>
                  <a:cubicBezTo>
                    <a:pt x="1775" y="82"/>
                    <a:pt x="1763" y="76"/>
                    <a:pt x="1749" y="80"/>
                  </a:cubicBezTo>
                  <a:cubicBezTo>
                    <a:pt x="1731" y="84"/>
                    <a:pt x="1722" y="88"/>
                    <a:pt x="1703" y="87"/>
                  </a:cubicBezTo>
                  <a:cubicBezTo>
                    <a:pt x="1687" y="86"/>
                    <a:pt x="1674" y="92"/>
                    <a:pt x="1659" y="94"/>
                  </a:cubicBezTo>
                  <a:cubicBezTo>
                    <a:pt x="1646" y="95"/>
                    <a:pt x="1636" y="87"/>
                    <a:pt x="1627" y="88"/>
                  </a:cubicBezTo>
                  <a:cubicBezTo>
                    <a:pt x="1603" y="88"/>
                    <a:pt x="1585" y="110"/>
                    <a:pt x="1560" y="113"/>
                  </a:cubicBezTo>
                  <a:cubicBezTo>
                    <a:pt x="1536" y="116"/>
                    <a:pt x="1507" y="102"/>
                    <a:pt x="1483" y="97"/>
                  </a:cubicBezTo>
                  <a:cubicBezTo>
                    <a:pt x="1469" y="94"/>
                    <a:pt x="1460" y="83"/>
                    <a:pt x="1448" y="80"/>
                  </a:cubicBezTo>
                  <a:cubicBezTo>
                    <a:pt x="1433" y="77"/>
                    <a:pt x="1425" y="91"/>
                    <a:pt x="1411" y="94"/>
                  </a:cubicBezTo>
                  <a:cubicBezTo>
                    <a:pt x="1396" y="97"/>
                    <a:pt x="1384" y="87"/>
                    <a:pt x="1371" y="87"/>
                  </a:cubicBezTo>
                  <a:cubicBezTo>
                    <a:pt x="1357" y="87"/>
                    <a:pt x="1350" y="91"/>
                    <a:pt x="1337" y="87"/>
                  </a:cubicBezTo>
                  <a:cubicBezTo>
                    <a:pt x="1320" y="83"/>
                    <a:pt x="1324" y="71"/>
                    <a:pt x="1303" y="85"/>
                  </a:cubicBezTo>
                  <a:cubicBezTo>
                    <a:pt x="1291" y="92"/>
                    <a:pt x="1276" y="120"/>
                    <a:pt x="1260" y="121"/>
                  </a:cubicBezTo>
                  <a:cubicBezTo>
                    <a:pt x="1248" y="121"/>
                    <a:pt x="1239" y="108"/>
                    <a:pt x="1222" y="109"/>
                  </a:cubicBezTo>
                  <a:cubicBezTo>
                    <a:pt x="1212" y="110"/>
                    <a:pt x="1203" y="113"/>
                    <a:pt x="1193" y="114"/>
                  </a:cubicBezTo>
                  <a:cubicBezTo>
                    <a:pt x="1166" y="118"/>
                    <a:pt x="1149" y="98"/>
                    <a:pt x="1121" y="114"/>
                  </a:cubicBezTo>
                  <a:cubicBezTo>
                    <a:pt x="1104" y="105"/>
                    <a:pt x="1089" y="101"/>
                    <a:pt x="1070" y="99"/>
                  </a:cubicBezTo>
                  <a:cubicBezTo>
                    <a:pt x="1052" y="98"/>
                    <a:pt x="1017" y="100"/>
                    <a:pt x="1001" y="94"/>
                  </a:cubicBezTo>
                  <a:cubicBezTo>
                    <a:pt x="988" y="89"/>
                    <a:pt x="985" y="74"/>
                    <a:pt x="974" y="67"/>
                  </a:cubicBezTo>
                  <a:cubicBezTo>
                    <a:pt x="962" y="60"/>
                    <a:pt x="949" y="63"/>
                    <a:pt x="936" y="60"/>
                  </a:cubicBezTo>
                  <a:cubicBezTo>
                    <a:pt x="914" y="54"/>
                    <a:pt x="898" y="48"/>
                    <a:pt x="879" y="37"/>
                  </a:cubicBezTo>
                  <a:cubicBezTo>
                    <a:pt x="864" y="28"/>
                    <a:pt x="849" y="17"/>
                    <a:pt x="831" y="14"/>
                  </a:cubicBezTo>
                  <a:cubicBezTo>
                    <a:pt x="802" y="8"/>
                    <a:pt x="799" y="29"/>
                    <a:pt x="776" y="40"/>
                  </a:cubicBezTo>
                  <a:cubicBezTo>
                    <a:pt x="771" y="43"/>
                    <a:pt x="760" y="40"/>
                    <a:pt x="755" y="43"/>
                  </a:cubicBezTo>
                  <a:cubicBezTo>
                    <a:pt x="748" y="47"/>
                    <a:pt x="752" y="55"/>
                    <a:pt x="745" y="60"/>
                  </a:cubicBezTo>
                  <a:cubicBezTo>
                    <a:pt x="736" y="67"/>
                    <a:pt x="727" y="66"/>
                    <a:pt x="718" y="70"/>
                  </a:cubicBezTo>
                  <a:cubicBezTo>
                    <a:pt x="677" y="90"/>
                    <a:pt x="663" y="95"/>
                    <a:pt x="622" y="75"/>
                  </a:cubicBezTo>
                  <a:cubicBezTo>
                    <a:pt x="598" y="62"/>
                    <a:pt x="560" y="40"/>
                    <a:pt x="533" y="45"/>
                  </a:cubicBezTo>
                  <a:cubicBezTo>
                    <a:pt x="522" y="47"/>
                    <a:pt x="514" y="57"/>
                    <a:pt x="503" y="60"/>
                  </a:cubicBezTo>
                  <a:cubicBezTo>
                    <a:pt x="491" y="64"/>
                    <a:pt x="479" y="63"/>
                    <a:pt x="467" y="68"/>
                  </a:cubicBezTo>
                  <a:cubicBezTo>
                    <a:pt x="434" y="82"/>
                    <a:pt x="401" y="91"/>
                    <a:pt x="369" y="104"/>
                  </a:cubicBezTo>
                  <a:cubicBezTo>
                    <a:pt x="353" y="91"/>
                    <a:pt x="313" y="85"/>
                    <a:pt x="291" y="85"/>
                  </a:cubicBezTo>
                  <a:cubicBezTo>
                    <a:pt x="259" y="83"/>
                    <a:pt x="244" y="63"/>
                    <a:pt x="220" y="52"/>
                  </a:cubicBezTo>
                  <a:cubicBezTo>
                    <a:pt x="203" y="44"/>
                    <a:pt x="201" y="43"/>
                    <a:pt x="181" y="40"/>
                  </a:cubicBezTo>
                  <a:cubicBezTo>
                    <a:pt x="157" y="38"/>
                    <a:pt x="164" y="38"/>
                    <a:pt x="144" y="48"/>
                  </a:cubicBezTo>
                  <a:cubicBezTo>
                    <a:pt x="129" y="55"/>
                    <a:pt x="110" y="55"/>
                    <a:pt x="96" y="62"/>
                  </a:cubicBezTo>
                  <a:cubicBezTo>
                    <a:pt x="82" y="69"/>
                    <a:pt x="73" y="83"/>
                    <a:pt x="59" y="90"/>
                  </a:cubicBezTo>
                  <a:cubicBezTo>
                    <a:pt x="46" y="97"/>
                    <a:pt x="29" y="94"/>
                    <a:pt x="17" y="102"/>
                  </a:cubicBezTo>
                  <a:cubicBezTo>
                    <a:pt x="11" y="105"/>
                    <a:pt x="6" y="110"/>
                    <a:pt x="0" y="114"/>
                  </a:cubicBezTo>
                  <a:cubicBezTo>
                    <a:pt x="0" y="689"/>
                    <a:pt x="0" y="689"/>
                    <a:pt x="0" y="689"/>
                  </a:cubicBezTo>
                  <a:cubicBezTo>
                    <a:pt x="3132" y="689"/>
                    <a:pt x="3132" y="689"/>
                    <a:pt x="3132" y="689"/>
                  </a:cubicBezTo>
                  <a:lnTo>
                    <a:pt x="3132" y="105"/>
                  </a:lnTo>
                  <a:close/>
                </a:path>
              </a:pathLst>
            </a:custGeom>
            <a:solidFill>
              <a:srgbClr val="544F6B"/>
            </a:solidFill>
            <a:ln w="21754" cap="flat">
              <a:noFill/>
              <a:prstDash val="solid"/>
              <a:miter/>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D75F18D2-8B35-4671-AC48-6F462592B6F6}"/>
                </a:ext>
              </a:extLst>
            </p:cNvPr>
            <p:cNvSpPr>
              <a:spLocks/>
            </p:cNvSpPr>
            <p:nvPr/>
          </p:nvSpPr>
          <p:spPr bwMode="auto">
            <a:xfrm>
              <a:off x="-3175" y="2697163"/>
              <a:ext cx="12201525" cy="2068513"/>
            </a:xfrm>
            <a:custGeom>
              <a:avLst/>
              <a:gdLst>
                <a:gd name="T0" fmla="*/ 3132 w 3132"/>
                <a:gd name="T1" fmla="*/ 48 h 530"/>
                <a:gd name="T2" fmla="*/ 3128 w 3132"/>
                <a:gd name="T3" fmla="*/ 47 h 530"/>
                <a:gd name="T4" fmla="*/ 3019 w 3132"/>
                <a:gd name="T5" fmla="*/ 36 h 530"/>
                <a:gd name="T6" fmla="*/ 2919 w 3132"/>
                <a:gd name="T7" fmla="*/ 23 h 530"/>
                <a:gd name="T8" fmla="*/ 2818 w 3132"/>
                <a:gd name="T9" fmla="*/ 41 h 530"/>
                <a:gd name="T10" fmla="*/ 2721 w 3132"/>
                <a:gd name="T11" fmla="*/ 38 h 530"/>
                <a:gd name="T12" fmla="*/ 2630 w 3132"/>
                <a:gd name="T13" fmla="*/ 55 h 530"/>
                <a:gd name="T14" fmla="*/ 2575 w 3132"/>
                <a:gd name="T15" fmla="*/ 35 h 530"/>
                <a:gd name="T16" fmla="*/ 2509 w 3132"/>
                <a:gd name="T17" fmla="*/ 40 h 530"/>
                <a:gd name="T18" fmla="*/ 2357 w 3132"/>
                <a:gd name="T19" fmla="*/ 35 h 530"/>
                <a:gd name="T20" fmla="*/ 2208 w 3132"/>
                <a:gd name="T21" fmla="*/ 11 h 530"/>
                <a:gd name="T22" fmla="*/ 2043 w 3132"/>
                <a:gd name="T23" fmla="*/ 28 h 530"/>
                <a:gd name="T24" fmla="*/ 1840 w 3132"/>
                <a:gd name="T25" fmla="*/ 33 h 530"/>
                <a:gd name="T26" fmla="*/ 1735 w 3132"/>
                <a:gd name="T27" fmla="*/ 14 h 530"/>
                <a:gd name="T28" fmla="*/ 1647 w 3132"/>
                <a:gd name="T29" fmla="*/ 28 h 530"/>
                <a:gd name="T30" fmla="*/ 1518 w 3132"/>
                <a:gd name="T31" fmla="*/ 36 h 530"/>
                <a:gd name="T32" fmla="*/ 1417 w 3132"/>
                <a:gd name="T33" fmla="*/ 47 h 530"/>
                <a:gd name="T34" fmla="*/ 1289 w 3132"/>
                <a:gd name="T35" fmla="*/ 43 h 530"/>
                <a:gd name="T36" fmla="*/ 1128 w 3132"/>
                <a:gd name="T37" fmla="*/ 38 h 530"/>
                <a:gd name="T38" fmla="*/ 972 w 3132"/>
                <a:gd name="T39" fmla="*/ 36 h 530"/>
                <a:gd name="T40" fmla="*/ 799 w 3132"/>
                <a:gd name="T41" fmla="*/ 43 h 530"/>
                <a:gd name="T42" fmla="*/ 635 w 3132"/>
                <a:gd name="T43" fmla="*/ 16 h 530"/>
                <a:gd name="T44" fmla="*/ 301 w 3132"/>
                <a:gd name="T45" fmla="*/ 23 h 530"/>
                <a:gd name="T46" fmla="*/ 128 w 3132"/>
                <a:gd name="T47" fmla="*/ 9 h 530"/>
                <a:gd name="T48" fmla="*/ 32 w 3132"/>
                <a:gd name="T49" fmla="*/ 18 h 530"/>
                <a:gd name="T50" fmla="*/ 0 w 3132"/>
                <a:gd name="T51" fmla="*/ 23 h 530"/>
                <a:gd name="T52" fmla="*/ 0 w 3132"/>
                <a:gd name="T53" fmla="*/ 530 h 530"/>
                <a:gd name="T54" fmla="*/ 3132 w 3132"/>
                <a:gd name="T55" fmla="*/ 530 h 530"/>
                <a:gd name="T56" fmla="*/ 3132 w 3132"/>
                <a:gd name="T57" fmla="*/ 4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32" h="530">
                  <a:moveTo>
                    <a:pt x="3132" y="48"/>
                  </a:moveTo>
                  <a:cubicBezTo>
                    <a:pt x="3130" y="48"/>
                    <a:pt x="3129" y="48"/>
                    <a:pt x="3128" y="47"/>
                  </a:cubicBezTo>
                  <a:cubicBezTo>
                    <a:pt x="3090" y="40"/>
                    <a:pt x="3057" y="39"/>
                    <a:pt x="3019" y="36"/>
                  </a:cubicBezTo>
                  <a:cubicBezTo>
                    <a:pt x="2985" y="33"/>
                    <a:pt x="2953" y="24"/>
                    <a:pt x="2919" y="23"/>
                  </a:cubicBezTo>
                  <a:cubicBezTo>
                    <a:pt x="2881" y="23"/>
                    <a:pt x="2855" y="41"/>
                    <a:pt x="2818" y="41"/>
                  </a:cubicBezTo>
                  <a:cubicBezTo>
                    <a:pt x="2785" y="41"/>
                    <a:pt x="2754" y="41"/>
                    <a:pt x="2721" y="38"/>
                  </a:cubicBezTo>
                  <a:cubicBezTo>
                    <a:pt x="2687" y="35"/>
                    <a:pt x="2662" y="52"/>
                    <a:pt x="2630" y="55"/>
                  </a:cubicBezTo>
                  <a:cubicBezTo>
                    <a:pt x="2607" y="57"/>
                    <a:pt x="2595" y="43"/>
                    <a:pt x="2575" y="35"/>
                  </a:cubicBezTo>
                  <a:cubicBezTo>
                    <a:pt x="2551" y="25"/>
                    <a:pt x="2534" y="32"/>
                    <a:pt x="2509" y="40"/>
                  </a:cubicBezTo>
                  <a:cubicBezTo>
                    <a:pt x="2455" y="60"/>
                    <a:pt x="2412" y="42"/>
                    <a:pt x="2357" y="35"/>
                  </a:cubicBezTo>
                  <a:cubicBezTo>
                    <a:pt x="2307" y="29"/>
                    <a:pt x="2258" y="14"/>
                    <a:pt x="2208" y="11"/>
                  </a:cubicBezTo>
                  <a:cubicBezTo>
                    <a:pt x="2153" y="8"/>
                    <a:pt x="2097" y="26"/>
                    <a:pt x="2043" y="28"/>
                  </a:cubicBezTo>
                  <a:cubicBezTo>
                    <a:pt x="1975" y="31"/>
                    <a:pt x="1907" y="39"/>
                    <a:pt x="1840" y="33"/>
                  </a:cubicBezTo>
                  <a:cubicBezTo>
                    <a:pt x="1806" y="29"/>
                    <a:pt x="1769" y="14"/>
                    <a:pt x="1735" y="14"/>
                  </a:cubicBezTo>
                  <a:cubicBezTo>
                    <a:pt x="1703" y="14"/>
                    <a:pt x="1680" y="31"/>
                    <a:pt x="1647" y="28"/>
                  </a:cubicBezTo>
                  <a:cubicBezTo>
                    <a:pt x="1602" y="25"/>
                    <a:pt x="1562" y="27"/>
                    <a:pt x="1518" y="36"/>
                  </a:cubicBezTo>
                  <a:cubicBezTo>
                    <a:pt x="1484" y="43"/>
                    <a:pt x="1451" y="51"/>
                    <a:pt x="1417" y="47"/>
                  </a:cubicBezTo>
                  <a:cubicBezTo>
                    <a:pt x="1369" y="42"/>
                    <a:pt x="1336" y="33"/>
                    <a:pt x="1289" y="43"/>
                  </a:cubicBezTo>
                  <a:cubicBezTo>
                    <a:pt x="1234" y="54"/>
                    <a:pt x="1182" y="40"/>
                    <a:pt x="1128" y="38"/>
                  </a:cubicBezTo>
                  <a:cubicBezTo>
                    <a:pt x="1076" y="36"/>
                    <a:pt x="1024" y="32"/>
                    <a:pt x="972" y="36"/>
                  </a:cubicBezTo>
                  <a:cubicBezTo>
                    <a:pt x="915" y="41"/>
                    <a:pt x="857" y="43"/>
                    <a:pt x="799" y="43"/>
                  </a:cubicBezTo>
                  <a:cubicBezTo>
                    <a:pt x="742" y="43"/>
                    <a:pt x="691" y="24"/>
                    <a:pt x="635" y="16"/>
                  </a:cubicBezTo>
                  <a:cubicBezTo>
                    <a:pt x="524" y="0"/>
                    <a:pt x="412" y="23"/>
                    <a:pt x="301" y="23"/>
                  </a:cubicBezTo>
                  <a:cubicBezTo>
                    <a:pt x="243" y="23"/>
                    <a:pt x="186" y="9"/>
                    <a:pt x="128" y="9"/>
                  </a:cubicBezTo>
                  <a:cubicBezTo>
                    <a:pt x="95" y="8"/>
                    <a:pt x="64" y="14"/>
                    <a:pt x="32" y="18"/>
                  </a:cubicBezTo>
                  <a:cubicBezTo>
                    <a:pt x="21" y="19"/>
                    <a:pt x="11" y="21"/>
                    <a:pt x="0" y="23"/>
                  </a:cubicBezTo>
                  <a:cubicBezTo>
                    <a:pt x="0" y="530"/>
                    <a:pt x="0" y="530"/>
                    <a:pt x="0" y="530"/>
                  </a:cubicBezTo>
                  <a:cubicBezTo>
                    <a:pt x="3132" y="530"/>
                    <a:pt x="3132" y="530"/>
                    <a:pt x="3132" y="530"/>
                  </a:cubicBezTo>
                  <a:lnTo>
                    <a:pt x="3132" y="48"/>
                  </a:lnTo>
                  <a:close/>
                </a:path>
              </a:pathLst>
            </a:custGeom>
            <a:solidFill>
              <a:srgbClr val="817B9D"/>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383D2A5D-8E7A-4971-9E54-24D722EA8C60}"/>
                </a:ext>
              </a:extLst>
            </p:cNvPr>
            <p:cNvSpPr>
              <a:spLocks/>
            </p:cNvSpPr>
            <p:nvPr/>
          </p:nvSpPr>
          <p:spPr bwMode="auto">
            <a:xfrm>
              <a:off x="603250" y="4062413"/>
              <a:ext cx="331788" cy="206375"/>
            </a:xfrm>
            <a:custGeom>
              <a:avLst/>
              <a:gdLst>
                <a:gd name="T0" fmla="*/ 37 w 85"/>
                <a:gd name="T1" fmla="*/ 0 h 53"/>
                <a:gd name="T2" fmla="*/ 27 w 85"/>
                <a:gd name="T3" fmla="*/ 27 h 53"/>
                <a:gd name="T4" fmla="*/ 0 w 85"/>
                <a:gd name="T5" fmla="*/ 44 h 53"/>
                <a:gd name="T6" fmla="*/ 71 w 85"/>
                <a:gd name="T7" fmla="*/ 52 h 53"/>
                <a:gd name="T8" fmla="*/ 83 w 85"/>
                <a:gd name="T9" fmla="*/ 47 h 53"/>
                <a:gd name="T10" fmla="*/ 37 w 85"/>
                <a:gd name="T11" fmla="*/ 0 h 53"/>
              </a:gdLst>
              <a:ahLst/>
              <a:cxnLst>
                <a:cxn ang="0">
                  <a:pos x="T0" y="T1"/>
                </a:cxn>
                <a:cxn ang="0">
                  <a:pos x="T2" y="T3"/>
                </a:cxn>
                <a:cxn ang="0">
                  <a:pos x="T4" y="T5"/>
                </a:cxn>
                <a:cxn ang="0">
                  <a:pos x="T6" y="T7"/>
                </a:cxn>
                <a:cxn ang="0">
                  <a:pos x="T8" y="T9"/>
                </a:cxn>
                <a:cxn ang="0">
                  <a:pos x="T10" y="T11"/>
                </a:cxn>
              </a:cxnLst>
              <a:rect l="0" t="0" r="r" b="b"/>
              <a:pathLst>
                <a:path w="85" h="53">
                  <a:moveTo>
                    <a:pt x="37" y="0"/>
                  </a:moveTo>
                  <a:cubicBezTo>
                    <a:pt x="31" y="8"/>
                    <a:pt x="32" y="17"/>
                    <a:pt x="27" y="27"/>
                  </a:cubicBezTo>
                  <a:cubicBezTo>
                    <a:pt x="14" y="21"/>
                    <a:pt x="6" y="32"/>
                    <a:pt x="0" y="44"/>
                  </a:cubicBezTo>
                  <a:cubicBezTo>
                    <a:pt x="24" y="51"/>
                    <a:pt x="49" y="42"/>
                    <a:pt x="71" y="52"/>
                  </a:cubicBezTo>
                  <a:cubicBezTo>
                    <a:pt x="74" y="53"/>
                    <a:pt x="78" y="46"/>
                    <a:pt x="83" y="47"/>
                  </a:cubicBezTo>
                  <a:cubicBezTo>
                    <a:pt x="85" y="32"/>
                    <a:pt x="47" y="14"/>
                    <a:pt x="37" y="0"/>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464D3023-166C-428A-B31F-250D07EB2D7E}"/>
                </a:ext>
              </a:extLst>
            </p:cNvPr>
            <p:cNvSpPr>
              <a:spLocks/>
            </p:cNvSpPr>
            <p:nvPr/>
          </p:nvSpPr>
          <p:spPr bwMode="auto">
            <a:xfrm>
              <a:off x="7931150" y="4067175"/>
              <a:ext cx="257175" cy="128588"/>
            </a:xfrm>
            <a:custGeom>
              <a:avLst/>
              <a:gdLst>
                <a:gd name="T0" fmla="*/ 0 w 66"/>
                <a:gd name="T1" fmla="*/ 31 h 33"/>
                <a:gd name="T2" fmla="*/ 66 w 66"/>
                <a:gd name="T3" fmla="*/ 12 h 33"/>
                <a:gd name="T4" fmla="*/ 0 w 66"/>
                <a:gd name="T5" fmla="*/ 31 h 33"/>
              </a:gdLst>
              <a:ahLst/>
              <a:cxnLst>
                <a:cxn ang="0">
                  <a:pos x="T0" y="T1"/>
                </a:cxn>
                <a:cxn ang="0">
                  <a:pos x="T2" y="T3"/>
                </a:cxn>
                <a:cxn ang="0">
                  <a:pos x="T4" y="T5"/>
                </a:cxn>
              </a:cxnLst>
              <a:rect l="0" t="0" r="r" b="b"/>
              <a:pathLst>
                <a:path w="66" h="33">
                  <a:moveTo>
                    <a:pt x="0" y="31"/>
                  </a:moveTo>
                  <a:cubicBezTo>
                    <a:pt x="21" y="25"/>
                    <a:pt x="54" y="33"/>
                    <a:pt x="66" y="12"/>
                  </a:cubicBezTo>
                  <a:cubicBezTo>
                    <a:pt x="42" y="25"/>
                    <a:pt x="17" y="0"/>
                    <a:pt x="0" y="31"/>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DC7248C3-2374-4DC5-AE3F-0186CA21D174}"/>
                </a:ext>
              </a:extLst>
            </p:cNvPr>
            <p:cNvSpPr>
              <a:spLocks/>
            </p:cNvSpPr>
            <p:nvPr/>
          </p:nvSpPr>
          <p:spPr bwMode="auto">
            <a:xfrm>
              <a:off x="10293350" y="4187825"/>
              <a:ext cx="520700" cy="120650"/>
            </a:xfrm>
            <a:custGeom>
              <a:avLst/>
              <a:gdLst>
                <a:gd name="T0" fmla="*/ 115 w 134"/>
                <a:gd name="T1" fmla="*/ 13 h 31"/>
                <a:gd name="T2" fmla="*/ 71 w 134"/>
                <a:gd name="T3" fmla="*/ 0 h 31"/>
                <a:gd name="T4" fmla="*/ 25 w 134"/>
                <a:gd name="T5" fmla="*/ 13 h 31"/>
                <a:gd name="T6" fmla="*/ 0 w 134"/>
                <a:gd name="T7" fmla="*/ 25 h 31"/>
                <a:gd name="T8" fmla="*/ 89 w 134"/>
                <a:gd name="T9" fmla="*/ 24 h 31"/>
                <a:gd name="T10" fmla="*/ 134 w 134"/>
                <a:gd name="T11" fmla="*/ 29 h 31"/>
                <a:gd name="T12" fmla="*/ 115 w 134"/>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134" h="31">
                  <a:moveTo>
                    <a:pt x="115" y="13"/>
                  </a:moveTo>
                  <a:cubicBezTo>
                    <a:pt x="100" y="25"/>
                    <a:pt x="89" y="0"/>
                    <a:pt x="71" y="0"/>
                  </a:cubicBezTo>
                  <a:cubicBezTo>
                    <a:pt x="57" y="1"/>
                    <a:pt x="44" y="28"/>
                    <a:pt x="25" y="13"/>
                  </a:cubicBezTo>
                  <a:cubicBezTo>
                    <a:pt x="19" y="21"/>
                    <a:pt x="9" y="23"/>
                    <a:pt x="0" y="25"/>
                  </a:cubicBezTo>
                  <a:cubicBezTo>
                    <a:pt x="31" y="30"/>
                    <a:pt x="58" y="18"/>
                    <a:pt x="89" y="24"/>
                  </a:cubicBezTo>
                  <a:cubicBezTo>
                    <a:pt x="105" y="27"/>
                    <a:pt x="118" y="31"/>
                    <a:pt x="134" y="29"/>
                  </a:cubicBezTo>
                  <a:cubicBezTo>
                    <a:pt x="128" y="24"/>
                    <a:pt x="120" y="20"/>
                    <a:pt x="115" y="13"/>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E68D84AB-98B1-4388-B5D4-06769F203215}"/>
                </a:ext>
              </a:extLst>
            </p:cNvPr>
            <p:cNvSpPr>
              <a:spLocks/>
            </p:cNvSpPr>
            <p:nvPr/>
          </p:nvSpPr>
          <p:spPr bwMode="auto">
            <a:xfrm>
              <a:off x="8255000" y="4140200"/>
              <a:ext cx="361950" cy="98425"/>
            </a:xfrm>
            <a:custGeom>
              <a:avLst/>
              <a:gdLst>
                <a:gd name="T0" fmla="*/ 62 w 93"/>
                <a:gd name="T1" fmla="*/ 7 h 25"/>
                <a:gd name="T2" fmla="*/ 22 w 93"/>
                <a:gd name="T3" fmla="*/ 8 h 25"/>
                <a:gd name="T4" fmla="*/ 0 w 93"/>
                <a:gd name="T5" fmla="*/ 25 h 25"/>
                <a:gd name="T6" fmla="*/ 93 w 93"/>
                <a:gd name="T7" fmla="*/ 11 h 25"/>
                <a:gd name="T8" fmla="*/ 68 w 93"/>
                <a:gd name="T9" fmla="*/ 0 h 25"/>
                <a:gd name="T10" fmla="*/ 62 w 93"/>
                <a:gd name="T11" fmla="*/ 7 h 25"/>
              </a:gdLst>
              <a:ahLst/>
              <a:cxnLst>
                <a:cxn ang="0">
                  <a:pos x="T0" y="T1"/>
                </a:cxn>
                <a:cxn ang="0">
                  <a:pos x="T2" y="T3"/>
                </a:cxn>
                <a:cxn ang="0">
                  <a:pos x="T4" y="T5"/>
                </a:cxn>
                <a:cxn ang="0">
                  <a:pos x="T6" y="T7"/>
                </a:cxn>
                <a:cxn ang="0">
                  <a:pos x="T8" y="T9"/>
                </a:cxn>
                <a:cxn ang="0">
                  <a:pos x="T10" y="T11"/>
                </a:cxn>
              </a:cxnLst>
              <a:rect l="0" t="0" r="r" b="b"/>
              <a:pathLst>
                <a:path w="93" h="25">
                  <a:moveTo>
                    <a:pt x="62" y="7"/>
                  </a:moveTo>
                  <a:cubicBezTo>
                    <a:pt x="55" y="1"/>
                    <a:pt x="34" y="6"/>
                    <a:pt x="22" y="8"/>
                  </a:cubicBezTo>
                  <a:cubicBezTo>
                    <a:pt x="2" y="10"/>
                    <a:pt x="15" y="4"/>
                    <a:pt x="0" y="25"/>
                  </a:cubicBezTo>
                  <a:cubicBezTo>
                    <a:pt x="26" y="17"/>
                    <a:pt x="72" y="25"/>
                    <a:pt x="93" y="11"/>
                  </a:cubicBezTo>
                  <a:cubicBezTo>
                    <a:pt x="85" y="7"/>
                    <a:pt x="76" y="4"/>
                    <a:pt x="68" y="0"/>
                  </a:cubicBezTo>
                  <a:cubicBezTo>
                    <a:pt x="66" y="2"/>
                    <a:pt x="64" y="4"/>
                    <a:pt x="62" y="7"/>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F0FD7225-783D-4E25-BFB1-2E1C8EE6E919}"/>
                </a:ext>
              </a:extLst>
            </p:cNvPr>
            <p:cNvSpPr>
              <a:spLocks/>
            </p:cNvSpPr>
            <p:nvPr/>
          </p:nvSpPr>
          <p:spPr bwMode="auto">
            <a:xfrm>
              <a:off x="6202363" y="2927350"/>
              <a:ext cx="922338" cy="265113"/>
            </a:xfrm>
            <a:custGeom>
              <a:avLst/>
              <a:gdLst>
                <a:gd name="T0" fmla="*/ 237 w 237"/>
                <a:gd name="T1" fmla="*/ 35 h 68"/>
                <a:gd name="T2" fmla="*/ 127 w 237"/>
                <a:gd name="T3" fmla="*/ 3 h 68"/>
                <a:gd name="T4" fmla="*/ 61 w 237"/>
                <a:gd name="T5" fmla="*/ 18 h 68"/>
                <a:gd name="T6" fmla="*/ 0 w 237"/>
                <a:gd name="T7" fmla="*/ 23 h 68"/>
                <a:gd name="T8" fmla="*/ 88 w 237"/>
                <a:gd name="T9" fmla="*/ 30 h 68"/>
                <a:gd name="T10" fmla="*/ 117 w 237"/>
                <a:gd name="T11" fmla="*/ 38 h 68"/>
                <a:gd name="T12" fmla="*/ 70 w 237"/>
                <a:gd name="T13" fmla="*/ 55 h 68"/>
                <a:gd name="T14" fmla="*/ 160 w 237"/>
                <a:gd name="T15" fmla="*/ 50 h 68"/>
                <a:gd name="T16" fmla="*/ 237 w 237"/>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8">
                  <a:moveTo>
                    <a:pt x="237" y="35"/>
                  </a:moveTo>
                  <a:cubicBezTo>
                    <a:pt x="211" y="0"/>
                    <a:pt x="166" y="2"/>
                    <a:pt x="127" y="3"/>
                  </a:cubicBezTo>
                  <a:cubicBezTo>
                    <a:pt x="102" y="4"/>
                    <a:pt x="84" y="13"/>
                    <a:pt x="61" y="18"/>
                  </a:cubicBezTo>
                  <a:cubicBezTo>
                    <a:pt x="42" y="22"/>
                    <a:pt x="16" y="15"/>
                    <a:pt x="0" y="23"/>
                  </a:cubicBezTo>
                  <a:cubicBezTo>
                    <a:pt x="22" y="47"/>
                    <a:pt x="60" y="30"/>
                    <a:pt x="88" y="30"/>
                  </a:cubicBezTo>
                  <a:cubicBezTo>
                    <a:pt x="94" y="30"/>
                    <a:pt x="116" y="31"/>
                    <a:pt x="117" y="38"/>
                  </a:cubicBezTo>
                  <a:cubicBezTo>
                    <a:pt x="119" y="51"/>
                    <a:pt x="79" y="54"/>
                    <a:pt x="70" y="55"/>
                  </a:cubicBezTo>
                  <a:cubicBezTo>
                    <a:pt x="96" y="68"/>
                    <a:pt x="133" y="52"/>
                    <a:pt x="160" y="50"/>
                  </a:cubicBezTo>
                  <a:cubicBezTo>
                    <a:pt x="188" y="47"/>
                    <a:pt x="210" y="42"/>
                    <a:pt x="237" y="35"/>
                  </a:cubicBezTo>
                  <a:close/>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61AE9739-BE21-401A-8D0C-B3FADCFA190D}"/>
                </a:ext>
              </a:extLst>
            </p:cNvPr>
            <p:cNvSpPr>
              <a:spLocks/>
            </p:cNvSpPr>
            <p:nvPr/>
          </p:nvSpPr>
          <p:spPr bwMode="auto">
            <a:xfrm>
              <a:off x="3435350" y="3251200"/>
              <a:ext cx="377825" cy="323850"/>
            </a:xfrm>
            <a:custGeom>
              <a:avLst/>
              <a:gdLst>
                <a:gd name="T0" fmla="*/ 68 w 97"/>
                <a:gd name="T1" fmla="*/ 52 h 83"/>
                <a:gd name="T2" fmla="*/ 25 w 97"/>
                <a:gd name="T3" fmla="*/ 59 h 83"/>
                <a:gd name="T4" fmla="*/ 2 w 97"/>
                <a:gd name="T5" fmla="*/ 49 h 83"/>
                <a:gd name="T6" fmla="*/ 16 w 97"/>
                <a:gd name="T7" fmla="*/ 42 h 83"/>
                <a:gd name="T8" fmla="*/ 34 w 97"/>
                <a:gd name="T9" fmla="*/ 30 h 83"/>
                <a:gd name="T10" fmla="*/ 73 w 97"/>
                <a:gd name="T11" fmla="*/ 4 h 83"/>
                <a:gd name="T12" fmla="*/ 68 w 97"/>
                <a:gd name="T13" fmla="*/ 52 h 83"/>
              </a:gdLst>
              <a:ahLst/>
              <a:cxnLst>
                <a:cxn ang="0">
                  <a:pos x="T0" y="T1"/>
                </a:cxn>
                <a:cxn ang="0">
                  <a:pos x="T2" y="T3"/>
                </a:cxn>
                <a:cxn ang="0">
                  <a:pos x="T4" y="T5"/>
                </a:cxn>
                <a:cxn ang="0">
                  <a:pos x="T6" y="T7"/>
                </a:cxn>
                <a:cxn ang="0">
                  <a:pos x="T8" y="T9"/>
                </a:cxn>
                <a:cxn ang="0">
                  <a:pos x="T10" y="T11"/>
                </a:cxn>
                <a:cxn ang="0">
                  <a:pos x="T12" y="T13"/>
                </a:cxn>
              </a:cxnLst>
              <a:rect l="0" t="0" r="r" b="b"/>
              <a:pathLst>
                <a:path w="97" h="83">
                  <a:moveTo>
                    <a:pt x="68" y="52"/>
                  </a:moveTo>
                  <a:cubicBezTo>
                    <a:pt x="60" y="56"/>
                    <a:pt x="24" y="83"/>
                    <a:pt x="25" y="59"/>
                  </a:cubicBezTo>
                  <a:cubicBezTo>
                    <a:pt x="20" y="58"/>
                    <a:pt x="0" y="58"/>
                    <a:pt x="2" y="49"/>
                  </a:cubicBezTo>
                  <a:cubicBezTo>
                    <a:pt x="3" y="46"/>
                    <a:pt x="13" y="44"/>
                    <a:pt x="16" y="42"/>
                  </a:cubicBezTo>
                  <a:cubicBezTo>
                    <a:pt x="24" y="39"/>
                    <a:pt x="28" y="37"/>
                    <a:pt x="34" y="30"/>
                  </a:cubicBezTo>
                  <a:cubicBezTo>
                    <a:pt x="42" y="20"/>
                    <a:pt x="56" y="0"/>
                    <a:pt x="73" y="4"/>
                  </a:cubicBezTo>
                  <a:cubicBezTo>
                    <a:pt x="81" y="22"/>
                    <a:pt x="97" y="38"/>
                    <a:pt x="68" y="52"/>
                  </a:cubicBezTo>
                  <a:close/>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DDE75693-A3C0-401F-864E-C7DC5C412388}"/>
                </a:ext>
              </a:extLst>
            </p:cNvPr>
            <p:cNvSpPr>
              <a:spLocks/>
            </p:cNvSpPr>
            <p:nvPr/>
          </p:nvSpPr>
          <p:spPr bwMode="auto">
            <a:xfrm>
              <a:off x="1679575" y="2982913"/>
              <a:ext cx="635000" cy="244475"/>
            </a:xfrm>
            <a:custGeom>
              <a:avLst/>
              <a:gdLst>
                <a:gd name="T0" fmla="*/ 163 w 163"/>
                <a:gd name="T1" fmla="*/ 13 h 63"/>
                <a:gd name="T2" fmla="*/ 130 w 163"/>
                <a:gd name="T3" fmla="*/ 10 h 63"/>
                <a:gd name="T4" fmla="*/ 84 w 163"/>
                <a:gd name="T5" fmla="*/ 28 h 63"/>
                <a:gd name="T6" fmla="*/ 49 w 163"/>
                <a:gd name="T7" fmla="*/ 39 h 63"/>
                <a:gd name="T8" fmla="*/ 0 w 163"/>
                <a:gd name="T9" fmla="*/ 51 h 63"/>
                <a:gd name="T10" fmla="*/ 75 w 163"/>
                <a:gd name="T11" fmla="*/ 50 h 63"/>
                <a:gd name="T12" fmla="*/ 95 w 163"/>
                <a:gd name="T13" fmla="*/ 48 h 63"/>
                <a:gd name="T14" fmla="*/ 115 w 163"/>
                <a:gd name="T15" fmla="*/ 42 h 63"/>
                <a:gd name="T16" fmla="*/ 143 w 163"/>
                <a:gd name="T17" fmla="*/ 37 h 63"/>
                <a:gd name="T18" fmla="*/ 163 w 163"/>
                <a:gd name="T19"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3">
                  <a:moveTo>
                    <a:pt x="163" y="13"/>
                  </a:moveTo>
                  <a:cubicBezTo>
                    <a:pt x="152" y="0"/>
                    <a:pt x="142" y="4"/>
                    <a:pt x="130" y="10"/>
                  </a:cubicBezTo>
                  <a:cubicBezTo>
                    <a:pt x="115" y="18"/>
                    <a:pt x="98" y="21"/>
                    <a:pt x="84" y="28"/>
                  </a:cubicBezTo>
                  <a:cubicBezTo>
                    <a:pt x="72" y="35"/>
                    <a:pt x="62" y="36"/>
                    <a:pt x="49" y="39"/>
                  </a:cubicBezTo>
                  <a:cubicBezTo>
                    <a:pt x="39" y="42"/>
                    <a:pt x="7" y="44"/>
                    <a:pt x="0" y="51"/>
                  </a:cubicBezTo>
                  <a:cubicBezTo>
                    <a:pt x="18" y="63"/>
                    <a:pt x="57" y="56"/>
                    <a:pt x="75" y="50"/>
                  </a:cubicBezTo>
                  <a:cubicBezTo>
                    <a:pt x="82" y="48"/>
                    <a:pt x="88" y="48"/>
                    <a:pt x="95" y="48"/>
                  </a:cubicBezTo>
                  <a:cubicBezTo>
                    <a:pt x="103" y="47"/>
                    <a:pt x="107" y="45"/>
                    <a:pt x="115" y="42"/>
                  </a:cubicBezTo>
                  <a:cubicBezTo>
                    <a:pt x="124" y="39"/>
                    <a:pt x="134" y="40"/>
                    <a:pt x="143" y="37"/>
                  </a:cubicBezTo>
                  <a:cubicBezTo>
                    <a:pt x="154" y="33"/>
                    <a:pt x="154" y="18"/>
                    <a:pt x="163" y="13"/>
                  </a:cubicBezTo>
                  <a:close/>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4028E689-B6D1-4A68-BAA4-0CC7F82BFE7D}"/>
                </a:ext>
              </a:extLst>
            </p:cNvPr>
            <p:cNvSpPr>
              <a:spLocks/>
            </p:cNvSpPr>
            <p:nvPr/>
          </p:nvSpPr>
          <p:spPr bwMode="auto">
            <a:xfrm>
              <a:off x="10591800" y="2665413"/>
              <a:ext cx="623888" cy="215900"/>
            </a:xfrm>
            <a:custGeom>
              <a:avLst/>
              <a:gdLst>
                <a:gd name="T0" fmla="*/ 160 w 160"/>
                <a:gd name="T1" fmla="*/ 14 h 55"/>
                <a:gd name="T2" fmla="*/ 120 w 160"/>
                <a:gd name="T3" fmla="*/ 4 h 55"/>
                <a:gd name="T4" fmla="*/ 102 w 160"/>
                <a:gd name="T5" fmla="*/ 12 h 55"/>
                <a:gd name="T6" fmla="*/ 81 w 160"/>
                <a:gd name="T7" fmla="*/ 23 h 55"/>
                <a:gd name="T8" fmla="*/ 37 w 160"/>
                <a:gd name="T9" fmla="*/ 40 h 55"/>
                <a:gd name="T10" fmla="*/ 0 w 160"/>
                <a:gd name="T11" fmla="*/ 54 h 55"/>
                <a:gd name="T12" fmla="*/ 54 w 160"/>
                <a:gd name="T13" fmla="*/ 54 h 55"/>
                <a:gd name="T14" fmla="*/ 80 w 160"/>
                <a:gd name="T15" fmla="*/ 54 h 55"/>
                <a:gd name="T16" fmla="*/ 115 w 160"/>
                <a:gd name="T17" fmla="*/ 41 h 55"/>
                <a:gd name="T18" fmla="*/ 148 w 160"/>
                <a:gd name="T19" fmla="*/ 35 h 55"/>
                <a:gd name="T20" fmla="*/ 160 w 160"/>
                <a:gd name="T21"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55">
                  <a:moveTo>
                    <a:pt x="160" y="14"/>
                  </a:moveTo>
                  <a:cubicBezTo>
                    <a:pt x="151" y="4"/>
                    <a:pt x="133" y="0"/>
                    <a:pt x="120" y="4"/>
                  </a:cubicBezTo>
                  <a:cubicBezTo>
                    <a:pt x="113" y="6"/>
                    <a:pt x="108" y="10"/>
                    <a:pt x="102" y="12"/>
                  </a:cubicBezTo>
                  <a:cubicBezTo>
                    <a:pt x="94" y="15"/>
                    <a:pt x="88" y="20"/>
                    <a:pt x="81" y="23"/>
                  </a:cubicBezTo>
                  <a:cubicBezTo>
                    <a:pt x="67" y="30"/>
                    <a:pt x="51" y="34"/>
                    <a:pt x="37" y="40"/>
                  </a:cubicBezTo>
                  <a:cubicBezTo>
                    <a:pt x="27" y="45"/>
                    <a:pt x="6" y="45"/>
                    <a:pt x="0" y="54"/>
                  </a:cubicBezTo>
                  <a:cubicBezTo>
                    <a:pt x="18" y="55"/>
                    <a:pt x="36" y="54"/>
                    <a:pt x="54" y="54"/>
                  </a:cubicBezTo>
                  <a:cubicBezTo>
                    <a:pt x="62" y="54"/>
                    <a:pt x="73" y="55"/>
                    <a:pt x="80" y="54"/>
                  </a:cubicBezTo>
                  <a:cubicBezTo>
                    <a:pt x="92" y="51"/>
                    <a:pt x="102" y="43"/>
                    <a:pt x="115" y="41"/>
                  </a:cubicBezTo>
                  <a:cubicBezTo>
                    <a:pt x="128" y="39"/>
                    <a:pt x="137" y="42"/>
                    <a:pt x="148" y="35"/>
                  </a:cubicBezTo>
                  <a:cubicBezTo>
                    <a:pt x="157" y="29"/>
                    <a:pt x="154" y="21"/>
                    <a:pt x="160" y="14"/>
                  </a:cubicBezTo>
                  <a:close/>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299028D1-6B40-482A-A141-985CE665B439}"/>
                </a:ext>
              </a:extLst>
            </p:cNvPr>
            <p:cNvSpPr>
              <a:spLocks/>
            </p:cNvSpPr>
            <p:nvPr/>
          </p:nvSpPr>
          <p:spPr bwMode="auto">
            <a:xfrm>
              <a:off x="11449050" y="3829050"/>
              <a:ext cx="561975" cy="350838"/>
            </a:xfrm>
            <a:custGeom>
              <a:avLst/>
              <a:gdLst>
                <a:gd name="T0" fmla="*/ 144 w 144"/>
                <a:gd name="T1" fmla="*/ 30 h 90"/>
                <a:gd name="T2" fmla="*/ 56 w 144"/>
                <a:gd name="T3" fmla="*/ 50 h 90"/>
                <a:gd name="T4" fmla="*/ 3 w 144"/>
                <a:gd name="T5" fmla="*/ 89 h 90"/>
                <a:gd name="T6" fmla="*/ 28 w 144"/>
                <a:gd name="T7" fmla="*/ 85 h 90"/>
                <a:gd name="T8" fmla="*/ 37 w 144"/>
                <a:gd name="T9" fmla="*/ 80 h 90"/>
                <a:gd name="T10" fmla="*/ 51 w 144"/>
                <a:gd name="T11" fmla="*/ 84 h 90"/>
                <a:gd name="T12" fmla="*/ 92 w 144"/>
                <a:gd name="T13" fmla="*/ 71 h 90"/>
                <a:gd name="T14" fmla="*/ 121 w 144"/>
                <a:gd name="T15" fmla="*/ 53 h 90"/>
                <a:gd name="T16" fmla="*/ 139 w 144"/>
                <a:gd name="T17"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0">
                  <a:moveTo>
                    <a:pt x="144" y="30"/>
                  </a:moveTo>
                  <a:cubicBezTo>
                    <a:pt x="124" y="0"/>
                    <a:pt x="76" y="37"/>
                    <a:pt x="56" y="50"/>
                  </a:cubicBezTo>
                  <a:cubicBezTo>
                    <a:pt x="41" y="59"/>
                    <a:pt x="0" y="65"/>
                    <a:pt x="3" y="89"/>
                  </a:cubicBezTo>
                  <a:cubicBezTo>
                    <a:pt x="10" y="90"/>
                    <a:pt x="22" y="87"/>
                    <a:pt x="28" y="85"/>
                  </a:cubicBezTo>
                  <a:cubicBezTo>
                    <a:pt x="31" y="84"/>
                    <a:pt x="32" y="81"/>
                    <a:pt x="37" y="80"/>
                  </a:cubicBezTo>
                  <a:cubicBezTo>
                    <a:pt x="42" y="80"/>
                    <a:pt x="46" y="83"/>
                    <a:pt x="51" y="84"/>
                  </a:cubicBezTo>
                  <a:cubicBezTo>
                    <a:pt x="69" y="87"/>
                    <a:pt x="77" y="77"/>
                    <a:pt x="92" y="71"/>
                  </a:cubicBezTo>
                  <a:cubicBezTo>
                    <a:pt x="104" y="65"/>
                    <a:pt x="112" y="62"/>
                    <a:pt x="121" y="53"/>
                  </a:cubicBezTo>
                  <a:cubicBezTo>
                    <a:pt x="126" y="49"/>
                    <a:pt x="134" y="41"/>
                    <a:pt x="139" y="40"/>
                  </a:cubicBezTo>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E0C74A7A-CCC4-450B-B389-091B55670DCD}"/>
                </a:ext>
              </a:extLst>
            </p:cNvPr>
            <p:cNvSpPr>
              <a:spLocks/>
            </p:cNvSpPr>
            <p:nvPr/>
          </p:nvSpPr>
          <p:spPr bwMode="auto">
            <a:xfrm>
              <a:off x="9642475" y="3352800"/>
              <a:ext cx="423863" cy="211138"/>
            </a:xfrm>
            <a:custGeom>
              <a:avLst/>
              <a:gdLst>
                <a:gd name="T0" fmla="*/ 109 w 109"/>
                <a:gd name="T1" fmla="*/ 20 h 54"/>
                <a:gd name="T2" fmla="*/ 32 w 109"/>
                <a:gd name="T3" fmla="*/ 17 h 54"/>
                <a:gd name="T4" fmla="*/ 15 w 109"/>
                <a:gd name="T5" fmla="*/ 26 h 54"/>
                <a:gd name="T6" fmla="*/ 4 w 109"/>
                <a:gd name="T7" fmla="*/ 31 h 54"/>
                <a:gd name="T8" fmla="*/ 18 w 109"/>
                <a:gd name="T9" fmla="*/ 46 h 54"/>
                <a:gd name="T10" fmla="*/ 12 w 109"/>
                <a:gd name="T11" fmla="*/ 54 h 54"/>
                <a:gd name="T12" fmla="*/ 109 w 109"/>
                <a:gd name="T13" fmla="*/ 20 h 54"/>
              </a:gdLst>
              <a:ahLst/>
              <a:cxnLst>
                <a:cxn ang="0">
                  <a:pos x="T0" y="T1"/>
                </a:cxn>
                <a:cxn ang="0">
                  <a:pos x="T2" y="T3"/>
                </a:cxn>
                <a:cxn ang="0">
                  <a:pos x="T4" y="T5"/>
                </a:cxn>
                <a:cxn ang="0">
                  <a:pos x="T6" y="T7"/>
                </a:cxn>
                <a:cxn ang="0">
                  <a:pos x="T8" y="T9"/>
                </a:cxn>
                <a:cxn ang="0">
                  <a:pos x="T10" y="T11"/>
                </a:cxn>
                <a:cxn ang="0">
                  <a:pos x="T12" y="T13"/>
                </a:cxn>
              </a:cxnLst>
              <a:rect l="0" t="0" r="r" b="b"/>
              <a:pathLst>
                <a:path w="109" h="54">
                  <a:moveTo>
                    <a:pt x="109" y="20"/>
                  </a:moveTo>
                  <a:cubicBezTo>
                    <a:pt x="97" y="0"/>
                    <a:pt x="48" y="8"/>
                    <a:pt x="32" y="17"/>
                  </a:cubicBezTo>
                  <a:cubicBezTo>
                    <a:pt x="26" y="20"/>
                    <a:pt x="21" y="23"/>
                    <a:pt x="15" y="26"/>
                  </a:cubicBezTo>
                  <a:cubicBezTo>
                    <a:pt x="12" y="28"/>
                    <a:pt x="6" y="27"/>
                    <a:pt x="4" y="31"/>
                  </a:cubicBezTo>
                  <a:cubicBezTo>
                    <a:pt x="0" y="39"/>
                    <a:pt x="10" y="46"/>
                    <a:pt x="18" y="46"/>
                  </a:cubicBezTo>
                  <a:cubicBezTo>
                    <a:pt x="13" y="49"/>
                    <a:pt x="14" y="51"/>
                    <a:pt x="12" y="54"/>
                  </a:cubicBezTo>
                  <a:cubicBezTo>
                    <a:pt x="41" y="41"/>
                    <a:pt x="79" y="34"/>
                    <a:pt x="109" y="20"/>
                  </a:cubicBezTo>
                  <a:close/>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AC8D30CC-5DCD-43CD-92CD-F3171CAC84E5}"/>
                </a:ext>
              </a:extLst>
            </p:cNvPr>
            <p:cNvSpPr>
              <a:spLocks/>
            </p:cNvSpPr>
            <p:nvPr/>
          </p:nvSpPr>
          <p:spPr bwMode="auto">
            <a:xfrm>
              <a:off x="3611563" y="3227388"/>
              <a:ext cx="415925" cy="288925"/>
            </a:xfrm>
            <a:custGeom>
              <a:avLst/>
              <a:gdLst>
                <a:gd name="T0" fmla="*/ 81 w 107"/>
                <a:gd name="T1" fmla="*/ 31 h 74"/>
                <a:gd name="T2" fmla="*/ 47 w 107"/>
                <a:gd name="T3" fmla="*/ 17 h 74"/>
                <a:gd name="T4" fmla="*/ 23 w 107"/>
                <a:gd name="T5" fmla="*/ 17 h 74"/>
                <a:gd name="T6" fmla="*/ 0 w 107"/>
                <a:gd name="T7" fmla="*/ 73 h 74"/>
                <a:gd name="T8" fmla="*/ 47 w 107"/>
                <a:gd name="T9" fmla="*/ 66 h 74"/>
                <a:gd name="T10" fmla="*/ 107 w 107"/>
                <a:gd name="T11" fmla="*/ 70 h 74"/>
                <a:gd name="T12" fmla="*/ 81 w 107"/>
                <a:gd name="T13" fmla="*/ 31 h 74"/>
              </a:gdLst>
              <a:ahLst/>
              <a:cxnLst>
                <a:cxn ang="0">
                  <a:pos x="T0" y="T1"/>
                </a:cxn>
                <a:cxn ang="0">
                  <a:pos x="T2" y="T3"/>
                </a:cxn>
                <a:cxn ang="0">
                  <a:pos x="T4" y="T5"/>
                </a:cxn>
                <a:cxn ang="0">
                  <a:pos x="T6" y="T7"/>
                </a:cxn>
                <a:cxn ang="0">
                  <a:pos x="T8" y="T9"/>
                </a:cxn>
                <a:cxn ang="0">
                  <a:pos x="T10" y="T11"/>
                </a:cxn>
                <a:cxn ang="0">
                  <a:pos x="T12" y="T13"/>
                </a:cxn>
              </a:cxnLst>
              <a:rect l="0" t="0" r="r" b="b"/>
              <a:pathLst>
                <a:path w="107" h="74">
                  <a:moveTo>
                    <a:pt x="81" y="31"/>
                  </a:moveTo>
                  <a:cubicBezTo>
                    <a:pt x="74" y="25"/>
                    <a:pt x="55" y="20"/>
                    <a:pt x="47" y="17"/>
                  </a:cubicBezTo>
                  <a:cubicBezTo>
                    <a:pt x="35" y="13"/>
                    <a:pt x="40" y="0"/>
                    <a:pt x="23" y="17"/>
                  </a:cubicBezTo>
                  <a:cubicBezTo>
                    <a:pt x="10" y="29"/>
                    <a:pt x="10" y="57"/>
                    <a:pt x="0" y="73"/>
                  </a:cubicBezTo>
                  <a:cubicBezTo>
                    <a:pt x="15" y="73"/>
                    <a:pt x="32" y="67"/>
                    <a:pt x="47" y="66"/>
                  </a:cubicBezTo>
                  <a:cubicBezTo>
                    <a:pt x="67" y="64"/>
                    <a:pt x="88" y="74"/>
                    <a:pt x="107" y="70"/>
                  </a:cubicBezTo>
                  <a:cubicBezTo>
                    <a:pt x="94" y="59"/>
                    <a:pt x="93" y="42"/>
                    <a:pt x="81" y="31"/>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F898AAA7-13AD-440F-8036-A32D209E228C}"/>
                </a:ext>
              </a:extLst>
            </p:cNvPr>
            <p:cNvSpPr>
              <a:spLocks/>
            </p:cNvSpPr>
            <p:nvPr/>
          </p:nvSpPr>
          <p:spPr bwMode="auto">
            <a:xfrm>
              <a:off x="5411788" y="3208338"/>
              <a:ext cx="428625" cy="273050"/>
            </a:xfrm>
            <a:custGeom>
              <a:avLst/>
              <a:gdLst>
                <a:gd name="T0" fmla="*/ 71 w 110"/>
                <a:gd name="T1" fmla="*/ 22 h 70"/>
                <a:gd name="T2" fmla="*/ 34 w 110"/>
                <a:gd name="T3" fmla="*/ 47 h 70"/>
                <a:gd name="T4" fmla="*/ 0 w 110"/>
                <a:gd name="T5" fmla="*/ 56 h 70"/>
                <a:gd name="T6" fmla="*/ 110 w 110"/>
                <a:gd name="T7" fmla="*/ 61 h 70"/>
                <a:gd name="T8" fmla="*/ 71 w 110"/>
                <a:gd name="T9" fmla="*/ 22 h 70"/>
              </a:gdLst>
              <a:ahLst/>
              <a:cxnLst>
                <a:cxn ang="0">
                  <a:pos x="T0" y="T1"/>
                </a:cxn>
                <a:cxn ang="0">
                  <a:pos x="T2" y="T3"/>
                </a:cxn>
                <a:cxn ang="0">
                  <a:pos x="T4" y="T5"/>
                </a:cxn>
                <a:cxn ang="0">
                  <a:pos x="T6" y="T7"/>
                </a:cxn>
                <a:cxn ang="0">
                  <a:pos x="T8" y="T9"/>
                </a:cxn>
              </a:cxnLst>
              <a:rect l="0" t="0" r="r" b="b"/>
              <a:pathLst>
                <a:path w="110" h="70">
                  <a:moveTo>
                    <a:pt x="71" y="22"/>
                  </a:moveTo>
                  <a:cubicBezTo>
                    <a:pt x="52" y="5"/>
                    <a:pt x="40" y="31"/>
                    <a:pt x="34" y="47"/>
                  </a:cubicBezTo>
                  <a:cubicBezTo>
                    <a:pt x="21" y="29"/>
                    <a:pt x="10" y="42"/>
                    <a:pt x="0" y="56"/>
                  </a:cubicBezTo>
                  <a:cubicBezTo>
                    <a:pt x="23" y="70"/>
                    <a:pt x="88" y="69"/>
                    <a:pt x="110" y="61"/>
                  </a:cubicBezTo>
                  <a:cubicBezTo>
                    <a:pt x="101" y="48"/>
                    <a:pt x="97" y="0"/>
                    <a:pt x="71" y="22"/>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C84F6ADE-5341-430B-93CD-C31D8230552A}"/>
                </a:ext>
              </a:extLst>
            </p:cNvPr>
            <p:cNvSpPr>
              <a:spLocks/>
            </p:cNvSpPr>
            <p:nvPr/>
          </p:nvSpPr>
          <p:spPr bwMode="auto">
            <a:xfrm>
              <a:off x="6049963" y="2986088"/>
              <a:ext cx="1757363" cy="276225"/>
            </a:xfrm>
            <a:custGeom>
              <a:avLst/>
              <a:gdLst>
                <a:gd name="T0" fmla="*/ 356 w 451"/>
                <a:gd name="T1" fmla="*/ 35 h 71"/>
                <a:gd name="T2" fmla="*/ 287 w 451"/>
                <a:gd name="T3" fmla="*/ 16 h 71"/>
                <a:gd name="T4" fmla="*/ 249 w 451"/>
                <a:gd name="T5" fmla="*/ 1 h 71"/>
                <a:gd name="T6" fmla="*/ 214 w 451"/>
                <a:gd name="T7" fmla="*/ 12 h 71"/>
                <a:gd name="T8" fmla="*/ 163 w 451"/>
                <a:gd name="T9" fmla="*/ 20 h 71"/>
                <a:gd name="T10" fmla="*/ 90 w 451"/>
                <a:gd name="T11" fmla="*/ 43 h 71"/>
                <a:gd name="T12" fmla="*/ 0 w 451"/>
                <a:gd name="T13" fmla="*/ 47 h 71"/>
                <a:gd name="T14" fmla="*/ 57 w 451"/>
                <a:gd name="T15" fmla="*/ 67 h 71"/>
                <a:gd name="T16" fmla="*/ 182 w 451"/>
                <a:gd name="T17" fmla="*/ 54 h 71"/>
                <a:gd name="T18" fmla="*/ 246 w 451"/>
                <a:gd name="T19" fmla="*/ 39 h 71"/>
                <a:gd name="T20" fmla="*/ 273 w 451"/>
                <a:gd name="T21" fmla="*/ 47 h 71"/>
                <a:gd name="T22" fmla="*/ 316 w 451"/>
                <a:gd name="T23" fmla="*/ 44 h 71"/>
                <a:gd name="T24" fmla="*/ 451 w 451"/>
                <a:gd name="T25" fmla="*/ 55 h 71"/>
                <a:gd name="T26" fmla="*/ 356 w 451"/>
                <a:gd name="T27"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1" h="71">
                  <a:moveTo>
                    <a:pt x="356" y="35"/>
                  </a:moveTo>
                  <a:cubicBezTo>
                    <a:pt x="334" y="29"/>
                    <a:pt x="308" y="26"/>
                    <a:pt x="287" y="16"/>
                  </a:cubicBezTo>
                  <a:cubicBezTo>
                    <a:pt x="271" y="8"/>
                    <a:pt x="266" y="1"/>
                    <a:pt x="249" y="1"/>
                  </a:cubicBezTo>
                  <a:cubicBezTo>
                    <a:pt x="235" y="0"/>
                    <a:pt x="227" y="8"/>
                    <a:pt x="214" y="12"/>
                  </a:cubicBezTo>
                  <a:cubicBezTo>
                    <a:pt x="197" y="17"/>
                    <a:pt x="180" y="16"/>
                    <a:pt x="163" y="20"/>
                  </a:cubicBezTo>
                  <a:cubicBezTo>
                    <a:pt x="139" y="26"/>
                    <a:pt x="115" y="38"/>
                    <a:pt x="90" y="43"/>
                  </a:cubicBezTo>
                  <a:cubicBezTo>
                    <a:pt x="60" y="49"/>
                    <a:pt x="30" y="47"/>
                    <a:pt x="0" y="47"/>
                  </a:cubicBezTo>
                  <a:cubicBezTo>
                    <a:pt x="7" y="55"/>
                    <a:pt x="43" y="65"/>
                    <a:pt x="57" y="67"/>
                  </a:cubicBezTo>
                  <a:cubicBezTo>
                    <a:pt x="98" y="71"/>
                    <a:pt x="142" y="58"/>
                    <a:pt x="182" y="54"/>
                  </a:cubicBezTo>
                  <a:cubicBezTo>
                    <a:pt x="205" y="52"/>
                    <a:pt x="225" y="41"/>
                    <a:pt x="246" y="39"/>
                  </a:cubicBezTo>
                  <a:cubicBezTo>
                    <a:pt x="256" y="39"/>
                    <a:pt x="264" y="46"/>
                    <a:pt x="273" y="47"/>
                  </a:cubicBezTo>
                  <a:cubicBezTo>
                    <a:pt x="287" y="49"/>
                    <a:pt x="301" y="44"/>
                    <a:pt x="316" y="44"/>
                  </a:cubicBezTo>
                  <a:cubicBezTo>
                    <a:pt x="361" y="44"/>
                    <a:pt x="405" y="54"/>
                    <a:pt x="451" y="55"/>
                  </a:cubicBezTo>
                  <a:cubicBezTo>
                    <a:pt x="419" y="48"/>
                    <a:pt x="387" y="44"/>
                    <a:pt x="356" y="3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CF494A48-7BB8-4495-B8D8-5E74F7F40EDE}"/>
                </a:ext>
              </a:extLst>
            </p:cNvPr>
            <p:cNvSpPr>
              <a:spLocks/>
            </p:cNvSpPr>
            <p:nvPr/>
          </p:nvSpPr>
          <p:spPr bwMode="auto">
            <a:xfrm>
              <a:off x="1765300" y="3001963"/>
              <a:ext cx="938213" cy="238125"/>
            </a:xfrm>
            <a:custGeom>
              <a:avLst/>
              <a:gdLst>
                <a:gd name="T0" fmla="*/ 125 w 241"/>
                <a:gd name="T1" fmla="*/ 4 h 61"/>
                <a:gd name="T2" fmla="*/ 106 w 241"/>
                <a:gd name="T3" fmla="*/ 26 h 61"/>
                <a:gd name="T4" fmla="*/ 83 w 241"/>
                <a:gd name="T5" fmla="*/ 28 h 61"/>
                <a:gd name="T6" fmla="*/ 0 w 241"/>
                <a:gd name="T7" fmla="*/ 50 h 61"/>
                <a:gd name="T8" fmla="*/ 118 w 241"/>
                <a:gd name="T9" fmla="*/ 38 h 61"/>
                <a:gd name="T10" fmla="*/ 172 w 241"/>
                <a:gd name="T11" fmla="*/ 33 h 61"/>
                <a:gd name="T12" fmla="*/ 203 w 241"/>
                <a:gd name="T13" fmla="*/ 28 h 61"/>
                <a:gd name="T14" fmla="*/ 241 w 241"/>
                <a:gd name="T15" fmla="*/ 33 h 61"/>
                <a:gd name="T16" fmla="*/ 179 w 241"/>
                <a:gd name="T17" fmla="*/ 19 h 61"/>
                <a:gd name="T18" fmla="*/ 125 w 241"/>
                <a:gd name="T1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61">
                  <a:moveTo>
                    <a:pt x="125" y="4"/>
                  </a:moveTo>
                  <a:cubicBezTo>
                    <a:pt x="117" y="6"/>
                    <a:pt x="114" y="22"/>
                    <a:pt x="106" y="26"/>
                  </a:cubicBezTo>
                  <a:cubicBezTo>
                    <a:pt x="101" y="28"/>
                    <a:pt x="90" y="26"/>
                    <a:pt x="83" y="28"/>
                  </a:cubicBezTo>
                  <a:cubicBezTo>
                    <a:pt x="55" y="38"/>
                    <a:pt x="36" y="52"/>
                    <a:pt x="0" y="50"/>
                  </a:cubicBezTo>
                  <a:cubicBezTo>
                    <a:pt x="26" y="61"/>
                    <a:pt x="91" y="44"/>
                    <a:pt x="118" y="38"/>
                  </a:cubicBezTo>
                  <a:cubicBezTo>
                    <a:pt x="135" y="34"/>
                    <a:pt x="153" y="35"/>
                    <a:pt x="172" y="33"/>
                  </a:cubicBezTo>
                  <a:cubicBezTo>
                    <a:pt x="185" y="31"/>
                    <a:pt x="187" y="27"/>
                    <a:pt x="203" y="28"/>
                  </a:cubicBezTo>
                  <a:cubicBezTo>
                    <a:pt x="216" y="29"/>
                    <a:pt x="230" y="37"/>
                    <a:pt x="241" y="33"/>
                  </a:cubicBezTo>
                  <a:cubicBezTo>
                    <a:pt x="226" y="22"/>
                    <a:pt x="199" y="22"/>
                    <a:pt x="179" y="19"/>
                  </a:cubicBezTo>
                  <a:cubicBezTo>
                    <a:pt x="164" y="16"/>
                    <a:pt x="136" y="0"/>
                    <a:pt x="125" y="4"/>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40E4DD6F-92B1-482E-9ABF-AC773CB58EB7}"/>
                </a:ext>
              </a:extLst>
            </p:cNvPr>
            <p:cNvSpPr>
              <a:spLocks/>
            </p:cNvSpPr>
            <p:nvPr/>
          </p:nvSpPr>
          <p:spPr bwMode="auto">
            <a:xfrm>
              <a:off x="9664700" y="3368675"/>
              <a:ext cx="714375" cy="260350"/>
            </a:xfrm>
            <a:custGeom>
              <a:avLst/>
              <a:gdLst>
                <a:gd name="T0" fmla="*/ 137 w 183"/>
                <a:gd name="T1" fmla="*/ 39 h 67"/>
                <a:gd name="T2" fmla="*/ 103 w 183"/>
                <a:gd name="T3" fmla="*/ 12 h 67"/>
                <a:gd name="T4" fmla="*/ 0 w 183"/>
                <a:gd name="T5" fmla="*/ 54 h 67"/>
                <a:gd name="T6" fmla="*/ 76 w 183"/>
                <a:gd name="T7" fmla="*/ 49 h 67"/>
                <a:gd name="T8" fmla="*/ 183 w 183"/>
                <a:gd name="T9" fmla="*/ 67 h 67"/>
                <a:gd name="T10" fmla="*/ 137 w 183"/>
                <a:gd name="T11" fmla="*/ 39 h 67"/>
              </a:gdLst>
              <a:ahLst/>
              <a:cxnLst>
                <a:cxn ang="0">
                  <a:pos x="T0" y="T1"/>
                </a:cxn>
                <a:cxn ang="0">
                  <a:pos x="T2" y="T3"/>
                </a:cxn>
                <a:cxn ang="0">
                  <a:pos x="T4" y="T5"/>
                </a:cxn>
                <a:cxn ang="0">
                  <a:pos x="T6" y="T7"/>
                </a:cxn>
                <a:cxn ang="0">
                  <a:pos x="T8" y="T9"/>
                </a:cxn>
                <a:cxn ang="0">
                  <a:pos x="T10" y="T11"/>
                </a:cxn>
              </a:cxnLst>
              <a:rect l="0" t="0" r="r" b="b"/>
              <a:pathLst>
                <a:path w="183" h="67">
                  <a:moveTo>
                    <a:pt x="137" y="39"/>
                  </a:moveTo>
                  <a:cubicBezTo>
                    <a:pt x="125" y="30"/>
                    <a:pt x="116" y="17"/>
                    <a:pt x="103" y="12"/>
                  </a:cubicBezTo>
                  <a:cubicBezTo>
                    <a:pt x="71" y="0"/>
                    <a:pt x="28" y="40"/>
                    <a:pt x="0" y="54"/>
                  </a:cubicBezTo>
                  <a:cubicBezTo>
                    <a:pt x="26" y="54"/>
                    <a:pt x="50" y="48"/>
                    <a:pt x="76" y="49"/>
                  </a:cubicBezTo>
                  <a:cubicBezTo>
                    <a:pt x="112" y="51"/>
                    <a:pt x="150" y="50"/>
                    <a:pt x="183" y="67"/>
                  </a:cubicBezTo>
                  <a:cubicBezTo>
                    <a:pt x="168" y="56"/>
                    <a:pt x="152" y="49"/>
                    <a:pt x="137" y="39"/>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9C5230E6-30EB-44BA-B855-B9407451DAB5}"/>
                </a:ext>
              </a:extLst>
            </p:cNvPr>
            <p:cNvSpPr>
              <a:spLocks/>
            </p:cNvSpPr>
            <p:nvPr/>
          </p:nvSpPr>
          <p:spPr bwMode="auto">
            <a:xfrm>
              <a:off x="10701338" y="2673350"/>
              <a:ext cx="833438" cy="301625"/>
            </a:xfrm>
            <a:custGeom>
              <a:avLst/>
              <a:gdLst>
                <a:gd name="T0" fmla="*/ 137 w 214"/>
                <a:gd name="T1" fmla="*/ 5 h 77"/>
                <a:gd name="T2" fmla="*/ 108 w 214"/>
                <a:gd name="T3" fmla="*/ 2 h 77"/>
                <a:gd name="T4" fmla="*/ 88 w 214"/>
                <a:gd name="T5" fmla="*/ 22 h 77"/>
                <a:gd name="T6" fmla="*/ 47 w 214"/>
                <a:gd name="T7" fmla="*/ 32 h 77"/>
                <a:gd name="T8" fmla="*/ 0 w 214"/>
                <a:gd name="T9" fmla="*/ 61 h 77"/>
                <a:gd name="T10" fmla="*/ 100 w 214"/>
                <a:gd name="T11" fmla="*/ 63 h 77"/>
                <a:gd name="T12" fmla="*/ 149 w 214"/>
                <a:gd name="T13" fmla="*/ 68 h 77"/>
                <a:gd name="T14" fmla="*/ 214 w 214"/>
                <a:gd name="T15" fmla="*/ 75 h 77"/>
                <a:gd name="T16" fmla="*/ 137 w 214"/>
                <a:gd name="T17"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77">
                  <a:moveTo>
                    <a:pt x="137" y="5"/>
                  </a:moveTo>
                  <a:cubicBezTo>
                    <a:pt x="128" y="6"/>
                    <a:pt x="115" y="0"/>
                    <a:pt x="108" y="2"/>
                  </a:cubicBezTo>
                  <a:cubicBezTo>
                    <a:pt x="95" y="6"/>
                    <a:pt x="98" y="14"/>
                    <a:pt x="88" y="22"/>
                  </a:cubicBezTo>
                  <a:cubicBezTo>
                    <a:pt x="70" y="37"/>
                    <a:pt x="68" y="27"/>
                    <a:pt x="47" y="32"/>
                  </a:cubicBezTo>
                  <a:cubicBezTo>
                    <a:pt x="27" y="36"/>
                    <a:pt x="21" y="57"/>
                    <a:pt x="0" y="61"/>
                  </a:cubicBezTo>
                  <a:cubicBezTo>
                    <a:pt x="37" y="68"/>
                    <a:pt x="65" y="71"/>
                    <a:pt x="100" y="63"/>
                  </a:cubicBezTo>
                  <a:cubicBezTo>
                    <a:pt x="117" y="59"/>
                    <a:pt x="134" y="65"/>
                    <a:pt x="149" y="68"/>
                  </a:cubicBezTo>
                  <a:cubicBezTo>
                    <a:pt x="171" y="74"/>
                    <a:pt x="192" y="77"/>
                    <a:pt x="214" y="75"/>
                  </a:cubicBezTo>
                  <a:cubicBezTo>
                    <a:pt x="195" y="56"/>
                    <a:pt x="136" y="39"/>
                    <a:pt x="137" y="5"/>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3663DDDB-0CC1-448E-AC52-47064A91EDF7}"/>
                </a:ext>
              </a:extLst>
            </p:cNvPr>
            <p:cNvSpPr>
              <a:spLocks/>
            </p:cNvSpPr>
            <p:nvPr/>
          </p:nvSpPr>
          <p:spPr bwMode="auto">
            <a:xfrm>
              <a:off x="11512550" y="3902075"/>
              <a:ext cx="685800" cy="317500"/>
            </a:xfrm>
            <a:custGeom>
              <a:avLst/>
              <a:gdLst>
                <a:gd name="T0" fmla="*/ 176 w 176"/>
                <a:gd name="T1" fmla="*/ 64 h 81"/>
                <a:gd name="T2" fmla="*/ 112 w 176"/>
                <a:gd name="T3" fmla="*/ 4 h 81"/>
                <a:gd name="T4" fmla="*/ 74 w 176"/>
                <a:gd name="T5" fmla="*/ 29 h 81"/>
                <a:gd name="T6" fmla="*/ 44 w 176"/>
                <a:gd name="T7" fmla="*/ 56 h 81"/>
                <a:gd name="T8" fmla="*/ 0 w 176"/>
                <a:gd name="T9" fmla="*/ 64 h 81"/>
                <a:gd name="T10" fmla="*/ 70 w 176"/>
                <a:gd name="T11" fmla="*/ 78 h 81"/>
                <a:gd name="T12" fmla="*/ 176 w 176"/>
                <a:gd name="T13" fmla="*/ 73 h 81"/>
                <a:gd name="T14" fmla="*/ 176 w 176"/>
                <a:gd name="T15" fmla="*/ 64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81">
                  <a:moveTo>
                    <a:pt x="176" y="64"/>
                  </a:moveTo>
                  <a:cubicBezTo>
                    <a:pt x="160" y="40"/>
                    <a:pt x="141" y="0"/>
                    <a:pt x="112" y="4"/>
                  </a:cubicBezTo>
                  <a:cubicBezTo>
                    <a:pt x="98" y="7"/>
                    <a:pt x="90" y="21"/>
                    <a:pt x="74" y="29"/>
                  </a:cubicBezTo>
                  <a:cubicBezTo>
                    <a:pt x="62" y="35"/>
                    <a:pt x="45" y="34"/>
                    <a:pt x="44" y="56"/>
                  </a:cubicBezTo>
                  <a:cubicBezTo>
                    <a:pt x="30" y="60"/>
                    <a:pt x="14" y="62"/>
                    <a:pt x="0" y="64"/>
                  </a:cubicBezTo>
                  <a:cubicBezTo>
                    <a:pt x="22" y="61"/>
                    <a:pt x="46" y="76"/>
                    <a:pt x="70" y="78"/>
                  </a:cubicBezTo>
                  <a:cubicBezTo>
                    <a:pt x="106" y="81"/>
                    <a:pt x="140" y="73"/>
                    <a:pt x="176" y="73"/>
                  </a:cubicBezTo>
                  <a:lnTo>
                    <a:pt x="176" y="64"/>
                  </a:ln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789C6A04-7438-4A3B-92CF-96917BC39DAF}"/>
                </a:ext>
              </a:extLst>
            </p:cNvPr>
            <p:cNvSpPr>
              <a:spLocks/>
            </p:cNvSpPr>
            <p:nvPr/>
          </p:nvSpPr>
          <p:spPr bwMode="auto">
            <a:xfrm>
              <a:off x="7561263" y="3513138"/>
              <a:ext cx="693738" cy="260350"/>
            </a:xfrm>
            <a:custGeom>
              <a:avLst/>
              <a:gdLst>
                <a:gd name="T0" fmla="*/ 128 w 178"/>
                <a:gd name="T1" fmla="*/ 16 h 67"/>
                <a:gd name="T2" fmla="*/ 77 w 178"/>
                <a:gd name="T3" fmla="*/ 0 h 67"/>
                <a:gd name="T4" fmla="*/ 73 w 178"/>
                <a:gd name="T5" fmla="*/ 12 h 67"/>
                <a:gd name="T6" fmla="*/ 46 w 178"/>
                <a:gd name="T7" fmla="*/ 22 h 67"/>
                <a:gd name="T8" fmla="*/ 27 w 178"/>
                <a:gd name="T9" fmla="*/ 36 h 67"/>
                <a:gd name="T10" fmla="*/ 0 w 178"/>
                <a:gd name="T11" fmla="*/ 49 h 67"/>
                <a:gd name="T12" fmla="*/ 65 w 178"/>
                <a:gd name="T13" fmla="*/ 61 h 67"/>
                <a:gd name="T14" fmla="*/ 178 w 178"/>
                <a:gd name="T15" fmla="*/ 58 h 67"/>
                <a:gd name="T16" fmla="*/ 128 w 178"/>
                <a:gd name="T17"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67">
                  <a:moveTo>
                    <a:pt x="128" y="16"/>
                  </a:moveTo>
                  <a:cubicBezTo>
                    <a:pt x="113" y="5"/>
                    <a:pt x="95" y="3"/>
                    <a:pt x="77" y="0"/>
                  </a:cubicBezTo>
                  <a:cubicBezTo>
                    <a:pt x="77" y="2"/>
                    <a:pt x="75" y="11"/>
                    <a:pt x="73" y="12"/>
                  </a:cubicBezTo>
                  <a:cubicBezTo>
                    <a:pt x="64" y="17"/>
                    <a:pt x="55" y="16"/>
                    <a:pt x="46" y="22"/>
                  </a:cubicBezTo>
                  <a:cubicBezTo>
                    <a:pt x="37" y="28"/>
                    <a:pt x="43" y="45"/>
                    <a:pt x="27" y="36"/>
                  </a:cubicBezTo>
                  <a:cubicBezTo>
                    <a:pt x="20" y="42"/>
                    <a:pt x="10" y="48"/>
                    <a:pt x="0" y="49"/>
                  </a:cubicBezTo>
                  <a:cubicBezTo>
                    <a:pt x="20" y="67"/>
                    <a:pt x="40" y="65"/>
                    <a:pt x="65" y="61"/>
                  </a:cubicBezTo>
                  <a:cubicBezTo>
                    <a:pt x="101" y="55"/>
                    <a:pt x="141" y="52"/>
                    <a:pt x="178" y="58"/>
                  </a:cubicBezTo>
                  <a:cubicBezTo>
                    <a:pt x="156" y="55"/>
                    <a:pt x="144" y="27"/>
                    <a:pt x="128" y="16"/>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6">
              <a:extLst>
                <a:ext uri="{FF2B5EF4-FFF2-40B4-BE49-F238E27FC236}">
                  <a16:creationId xmlns:a16="http://schemas.microsoft.com/office/drawing/2014/main" id="{1F93093D-6E29-40D8-B2A4-7CA7F5193AD6}"/>
                </a:ext>
              </a:extLst>
            </p:cNvPr>
            <p:cNvSpPr>
              <a:spLocks/>
            </p:cNvSpPr>
            <p:nvPr/>
          </p:nvSpPr>
          <p:spPr bwMode="auto">
            <a:xfrm>
              <a:off x="8616950" y="3044825"/>
              <a:ext cx="476250" cy="323850"/>
            </a:xfrm>
            <a:custGeom>
              <a:avLst/>
              <a:gdLst>
                <a:gd name="T0" fmla="*/ 81 w 122"/>
                <a:gd name="T1" fmla="*/ 22 h 83"/>
                <a:gd name="T2" fmla="*/ 70 w 122"/>
                <a:gd name="T3" fmla="*/ 44 h 83"/>
                <a:gd name="T4" fmla="*/ 56 w 122"/>
                <a:gd name="T5" fmla="*/ 44 h 83"/>
                <a:gd name="T6" fmla="*/ 0 w 122"/>
                <a:gd name="T7" fmla="*/ 81 h 83"/>
                <a:gd name="T8" fmla="*/ 44 w 122"/>
                <a:gd name="T9" fmla="*/ 74 h 83"/>
                <a:gd name="T10" fmla="*/ 72 w 122"/>
                <a:gd name="T11" fmla="*/ 73 h 83"/>
                <a:gd name="T12" fmla="*/ 122 w 122"/>
                <a:gd name="T13" fmla="*/ 36 h 83"/>
                <a:gd name="T14" fmla="*/ 81 w 122"/>
                <a:gd name="T15" fmla="*/ 2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83">
                  <a:moveTo>
                    <a:pt x="81" y="22"/>
                  </a:moveTo>
                  <a:cubicBezTo>
                    <a:pt x="76" y="27"/>
                    <a:pt x="77" y="39"/>
                    <a:pt x="70" y="44"/>
                  </a:cubicBezTo>
                  <a:cubicBezTo>
                    <a:pt x="64" y="48"/>
                    <a:pt x="60" y="42"/>
                    <a:pt x="56" y="44"/>
                  </a:cubicBezTo>
                  <a:cubicBezTo>
                    <a:pt x="38" y="55"/>
                    <a:pt x="22" y="77"/>
                    <a:pt x="0" y="81"/>
                  </a:cubicBezTo>
                  <a:cubicBezTo>
                    <a:pt x="14" y="83"/>
                    <a:pt x="32" y="76"/>
                    <a:pt x="44" y="74"/>
                  </a:cubicBezTo>
                  <a:cubicBezTo>
                    <a:pt x="53" y="72"/>
                    <a:pt x="63" y="76"/>
                    <a:pt x="72" y="73"/>
                  </a:cubicBezTo>
                  <a:cubicBezTo>
                    <a:pt x="93" y="66"/>
                    <a:pt x="92" y="42"/>
                    <a:pt x="122" y="36"/>
                  </a:cubicBezTo>
                  <a:cubicBezTo>
                    <a:pt x="103" y="25"/>
                    <a:pt x="103" y="0"/>
                    <a:pt x="81" y="22"/>
                  </a:cubicBezTo>
                  <a:close/>
                </a:path>
              </a:pathLst>
            </a:custGeom>
            <a:solidFill>
              <a:srgbClr val="544F6B"/>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7">
              <a:extLst>
                <a:ext uri="{FF2B5EF4-FFF2-40B4-BE49-F238E27FC236}">
                  <a16:creationId xmlns:a16="http://schemas.microsoft.com/office/drawing/2014/main" id="{DFBF7121-F5F9-44D4-8C84-80CFD2F3C08A}"/>
                </a:ext>
              </a:extLst>
            </p:cNvPr>
            <p:cNvSpPr>
              <a:spLocks/>
            </p:cNvSpPr>
            <p:nvPr/>
          </p:nvSpPr>
          <p:spPr bwMode="auto">
            <a:xfrm>
              <a:off x="-3175" y="2951163"/>
              <a:ext cx="1484313" cy="257175"/>
            </a:xfrm>
            <a:custGeom>
              <a:avLst/>
              <a:gdLst>
                <a:gd name="T0" fmla="*/ 261 w 381"/>
                <a:gd name="T1" fmla="*/ 8 h 66"/>
                <a:gd name="T2" fmla="*/ 0 w 381"/>
                <a:gd name="T3" fmla="*/ 18 h 66"/>
                <a:gd name="T4" fmla="*/ 0 w 381"/>
                <a:gd name="T5" fmla="*/ 59 h 66"/>
                <a:gd name="T6" fmla="*/ 146 w 381"/>
                <a:gd name="T7" fmla="*/ 66 h 66"/>
                <a:gd name="T8" fmla="*/ 288 w 381"/>
                <a:gd name="T9" fmla="*/ 53 h 66"/>
                <a:gd name="T10" fmla="*/ 381 w 381"/>
                <a:gd name="T11" fmla="*/ 36 h 66"/>
                <a:gd name="T12" fmla="*/ 261 w 381"/>
                <a:gd name="T13" fmla="*/ 8 h 66"/>
              </a:gdLst>
              <a:ahLst/>
              <a:cxnLst>
                <a:cxn ang="0">
                  <a:pos x="T0" y="T1"/>
                </a:cxn>
                <a:cxn ang="0">
                  <a:pos x="T2" y="T3"/>
                </a:cxn>
                <a:cxn ang="0">
                  <a:pos x="T4" y="T5"/>
                </a:cxn>
                <a:cxn ang="0">
                  <a:pos x="T6" y="T7"/>
                </a:cxn>
                <a:cxn ang="0">
                  <a:pos x="T8" y="T9"/>
                </a:cxn>
                <a:cxn ang="0">
                  <a:pos x="T10" y="T11"/>
                </a:cxn>
                <a:cxn ang="0">
                  <a:pos x="T12" y="T13"/>
                </a:cxn>
              </a:cxnLst>
              <a:rect l="0" t="0" r="r" b="b"/>
              <a:pathLst>
                <a:path w="381" h="66">
                  <a:moveTo>
                    <a:pt x="261" y="8"/>
                  </a:moveTo>
                  <a:cubicBezTo>
                    <a:pt x="176" y="0"/>
                    <a:pt x="85" y="9"/>
                    <a:pt x="0" y="18"/>
                  </a:cubicBezTo>
                  <a:cubicBezTo>
                    <a:pt x="0" y="59"/>
                    <a:pt x="0" y="59"/>
                    <a:pt x="0" y="59"/>
                  </a:cubicBezTo>
                  <a:cubicBezTo>
                    <a:pt x="49" y="61"/>
                    <a:pt x="98" y="66"/>
                    <a:pt x="146" y="66"/>
                  </a:cubicBezTo>
                  <a:cubicBezTo>
                    <a:pt x="194" y="66"/>
                    <a:pt x="240" y="53"/>
                    <a:pt x="288" y="53"/>
                  </a:cubicBezTo>
                  <a:cubicBezTo>
                    <a:pt x="311" y="53"/>
                    <a:pt x="373" y="64"/>
                    <a:pt x="381" y="36"/>
                  </a:cubicBezTo>
                  <a:cubicBezTo>
                    <a:pt x="350" y="16"/>
                    <a:pt x="298" y="11"/>
                    <a:pt x="261" y="8"/>
                  </a:cubicBezTo>
                  <a:close/>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8">
              <a:extLst>
                <a:ext uri="{FF2B5EF4-FFF2-40B4-BE49-F238E27FC236}">
                  <a16:creationId xmlns:a16="http://schemas.microsoft.com/office/drawing/2014/main" id="{C72476FC-C9CF-4154-B264-B94F9C07E889}"/>
                </a:ext>
              </a:extLst>
            </p:cNvPr>
            <p:cNvSpPr>
              <a:spLocks/>
            </p:cNvSpPr>
            <p:nvPr/>
          </p:nvSpPr>
          <p:spPr bwMode="auto">
            <a:xfrm>
              <a:off x="-3175" y="3738563"/>
              <a:ext cx="4003675" cy="234950"/>
            </a:xfrm>
            <a:custGeom>
              <a:avLst/>
              <a:gdLst>
                <a:gd name="T0" fmla="*/ 858 w 1028"/>
                <a:gd name="T1" fmla="*/ 1 h 60"/>
                <a:gd name="T2" fmla="*/ 496 w 1028"/>
                <a:gd name="T3" fmla="*/ 13 h 60"/>
                <a:gd name="T4" fmla="*/ 245 w 1028"/>
                <a:gd name="T5" fmla="*/ 18 h 60"/>
                <a:gd name="T6" fmla="*/ 37 w 1028"/>
                <a:gd name="T7" fmla="*/ 21 h 60"/>
                <a:gd name="T8" fmla="*/ 0 w 1028"/>
                <a:gd name="T9" fmla="*/ 24 h 60"/>
                <a:gd name="T10" fmla="*/ 0 w 1028"/>
                <a:gd name="T11" fmla="*/ 57 h 60"/>
                <a:gd name="T12" fmla="*/ 171 w 1028"/>
                <a:gd name="T13" fmla="*/ 59 h 60"/>
                <a:gd name="T14" fmla="*/ 343 w 1028"/>
                <a:gd name="T15" fmla="*/ 56 h 60"/>
                <a:gd name="T16" fmla="*/ 571 w 1028"/>
                <a:gd name="T17" fmla="*/ 33 h 60"/>
                <a:gd name="T18" fmla="*/ 747 w 1028"/>
                <a:gd name="T19" fmla="*/ 45 h 60"/>
                <a:gd name="T20" fmla="*/ 944 w 1028"/>
                <a:gd name="T21" fmla="*/ 32 h 60"/>
                <a:gd name="T22" fmla="*/ 858 w 1028"/>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60">
                  <a:moveTo>
                    <a:pt x="858" y="1"/>
                  </a:moveTo>
                  <a:cubicBezTo>
                    <a:pt x="737" y="1"/>
                    <a:pt x="617" y="13"/>
                    <a:pt x="496" y="13"/>
                  </a:cubicBezTo>
                  <a:cubicBezTo>
                    <a:pt x="412" y="13"/>
                    <a:pt x="328" y="14"/>
                    <a:pt x="245" y="18"/>
                  </a:cubicBezTo>
                  <a:cubicBezTo>
                    <a:pt x="176" y="22"/>
                    <a:pt x="106" y="14"/>
                    <a:pt x="37" y="21"/>
                  </a:cubicBezTo>
                  <a:cubicBezTo>
                    <a:pt x="25" y="22"/>
                    <a:pt x="12" y="23"/>
                    <a:pt x="0" y="24"/>
                  </a:cubicBezTo>
                  <a:cubicBezTo>
                    <a:pt x="0" y="57"/>
                    <a:pt x="0" y="57"/>
                    <a:pt x="0" y="57"/>
                  </a:cubicBezTo>
                  <a:cubicBezTo>
                    <a:pt x="58" y="56"/>
                    <a:pt x="117" y="60"/>
                    <a:pt x="171" y="59"/>
                  </a:cubicBezTo>
                  <a:cubicBezTo>
                    <a:pt x="228" y="59"/>
                    <a:pt x="285" y="53"/>
                    <a:pt x="343" y="56"/>
                  </a:cubicBezTo>
                  <a:cubicBezTo>
                    <a:pt x="421" y="60"/>
                    <a:pt x="494" y="41"/>
                    <a:pt x="571" y="33"/>
                  </a:cubicBezTo>
                  <a:cubicBezTo>
                    <a:pt x="629" y="26"/>
                    <a:pt x="689" y="42"/>
                    <a:pt x="747" y="45"/>
                  </a:cubicBezTo>
                  <a:cubicBezTo>
                    <a:pt x="813" y="49"/>
                    <a:pt x="881" y="57"/>
                    <a:pt x="944" y="32"/>
                  </a:cubicBezTo>
                  <a:cubicBezTo>
                    <a:pt x="1028" y="0"/>
                    <a:pt x="883" y="0"/>
                    <a:pt x="858" y="1"/>
                  </a:cubicBezTo>
                  <a:close/>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9">
              <a:extLst>
                <a:ext uri="{FF2B5EF4-FFF2-40B4-BE49-F238E27FC236}">
                  <a16:creationId xmlns:a16="http://schemas.microsoft.com/office/drawing/2014/main" id="{7FC8FE6F-66FA-4F12-9198-91C5A132B2B0}"/>
                </a:ext>
              </a:extLst>
            </p:cNvPr>
            <p:cNvSpPr>
              <a:spLocks/>
            </p:cNvSpPr>
            <p:nvPr/>
          </p:nvSpPr>
          <p:spPr bwMode="auto">
            <a:xfrm>
              <a:off x="-3175" y="4332288"/>
              <a:ext cx="12201525" cy="433388"/>
            </a:xfrm>
            <a:custGeom>
              <a:avLst/>
              <a:gdLst>
                <a:gd name="T0" fmla="*/ 3132 w 3132"/>
                <a:gd name="T1" fmla="*/ 39 h 111"/>
                <a:gd name="T2" fmla="*/ 2934 w 3132"/>
                <a:gd name="T3" fmla="*/ 32 h 111"/>
                <a:gd name="T4" fmla="*/ 2671 w 3132"/>
                <a:gd name="T5" fmla="*/ 27 h 111"/>
                <a:gd name="T6" fmla="*/ 2366 w 3132"/>
                <a:gd name="T7" fmla="*/ 20 h 111"/>
                <a:gd name="T8" fmla="*/ 1874 w 3132"/>
                <a:gd name="T9" fmla="*/ 24 h 111"/>
                <a:gd name="T10" fmla="*/ 1039 w 3132"/>
                <a:gd name="T11" fmla="*/ 71 h 111"/>
                <a:gd name="T12" fmla="*/ 500 w 3132"/>
                <a:gd name="T13" fmla="*/ 0 h 111"/>
                <a:gd name="T14" fmla="*/ 267 w 3132"/>
                <a:gd name="T15" fmla="*/ 15 h 111"/>
                <a:gd name="T16" fmla="*/ 101 w 3132"/>
                <a:gd name="T17" fmla="*/ 18 h 111"/>
                <a:gd name="T18" fmla="*/ 0 w 3132"/>
                <a:gd name="T19" fmla="*/ 25 h 111"/>
                <a:gd name="T20" fmla="*/ 0 w 3132"/>
                <a:gd name="T21" fmla="*/ 111 h 111"/>
                <a:gd name="T22" fmla="*/ 3132 w 3132"/>
                <a:gd name="T23" fmla="*/ 111 h 111"/>
                <a:gd name="T24" fmla="*/ 3132 w 3132"/>
                <a:gd name="T25" fmla="*/ 3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2" h="111">
                  <a:moveTo>
                    <a:pt x="3132" y="39"/>
                  </a:moveTo>
                  <a:cubicBezTo>
                    <a:pt x="3064" y="43"/>
                    <a:pt x="3002" y="45"/>
                    <a:pt x="2934" y="32"/>
                  </a:cubicBezTo>
                  <a:cubicBezTo>
                    <a:pt x="2849" y="15"/>
                    <a:pt x="2757" y="24"/>
                    <a:pt x="2671" y="27"/>
                  </a:cubicBezTo>
                  <a:cubicBezTo>
                    <a:pt x="2569" y="31"/>
                    <a:pt x="2468" y="26"/>
                    <a:pt x="2366" y="20"/>
                  </a:cubicBezTo>
                  <a:cubicBezTo>
                    <a:pt x="2203" y="9"/>
                    <a:pt x="2037" y="13"/>
                    <a:pt x="1874" y="24"/>
                  </a:cubicBezTo>
                  <a:cubicBezTo>
                    <a:pt x="1596" y="44"/>
                    <a:pt x="1318" y="72"/>
                    <a:pt x="1039" y="71"/>
                  </a:cubicBezTo>
                  <a:cubicBezTo>
                    <a:pt x="856" y="70"/>
                    <a:pt x="683" y="0"/>
                    <a:pt x="500" y="0"/>
                  </a:cubicBezTo>
                  <a:cubicBezTo>
                    <a:pt x="422" y="0"/>
                    <a:pt x="345" y="11"/>
                    <a:pt x="267" y="15"/>
                  </a:cubicBezTo>
                  <a:cubicBezTo>
                    <a:pt x="212" y="18"/>
                    <a:pt x="156" y="15"/>
                    <a:pt x="101" y="18"/>
                  </a:cubicBezTo>
                  <a:cubicBezTo>
                    <a:pt x="67" y="19"/>
                    <a:pt x="34" y="23"/>
                    <a:pt x="0" y="25"/>
                  </a:cubicBezTo>
                  <a:cubicBezTo>
                    <a:pt x="0" y="111"/>
                    <a:pt x="0" y="111"/>
                    <a:pt x="0" y="111"/>
                  </a:cubicBezTo>
                  <a:cubicBezTo>
                    <a:pt x="3132" y="111"/>
                    <a:pt x="3132" y="111"/>
                    <a:pt x="3132" y="111"/>
                  </a:cubicBezTo>
                  <a:lnTo>
                    <a:pt x="3132" y="39"/>
                  </a:lnTo>
                  <a:close/>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A7DC951F-97A3-4030-8DFD-EEB59DFCC0E6}"/>
                </a:ext>
              </a:extLst>
            </p:cNvPr>
            <p:cNvSpPr>
              <a:spLocks/>
            </p:cNvSpPr>
            <p:nvPr/>
          </p:nvSpPr>
          <p:spPr bwMode="auto">
            <a:xfrm>
              <a:off x="10199688" y="3087688"/>
              <a:ext cx="1998663" cy="334963"/>
            </a:xfrm>
            <a:custGeom>
              <a:avLst/>
              <a:gdLst>
                <a:gd name="T0" fmla="*/ 106 w 513"/>
                <a:gd name="T1" fmla="*/ 84 h 86"/>
                <a:gd name="T2" fmla="*/ 263 w 513"/>
                <a:gd name="T3" fmla="*/ 72 h 86"/>
                <a:gd name="T4" fmla="*/ 378 w 513"/>
                <a:gd name="T5" fmla="*/ 68 h 86"/>
                <a:gd name="T6" fmla="*/ 450 w 513"/>
                <a:gd name="T7" fmla="*/ 70 h 86"/>
                <a:gd name="T8" fmla="*/ 513 w 513"/>
                <a:gd name="T9" fmla="*/ 71 h 86"/>
                <a:gd name="T10" fmla="*/ 508 w 513"/>
                <a:gd name="T11" fmla="*/ 0 h 86"/>
                <a:gd name="T12" fmla="*/ 470 w 513"/>
                <a:gd name="T13" fmla="*/ 12 h 86"/>
                <a:gd name="T14" fmla="*/ 303 w 513"/>
                <a:gd name="T15" fmla="*/ 35 h 86"/>
                <a:gd name="T16" fmla="*/ 133 w 513"/>
                <a:gd name="T17" fmla="*/ 63 h 86"/>
                <a:gd name="T18" fmla="*/ 61 w 513"/>
                <a:gd name="T19" fmla="*/ 72 h 86"/>
                <a:gd name="T20" fmla="*/ 0 w 513"/>
                <a:gd name="T21" fmla="*/ 80 h 86"/>
                <a:gd name="T22" fmla="*/ 106 w 513"/>
                <a:gd name="T23"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3" h="86">
                  <a:moveTo>
                    <a:pt x="106" y="84"/>
                  </a:moveTo>
                  <a:cubicBezTo>
                    <a:pt x="159" y="82"/>
                    <a:pt x="211" y="80"/>
                    <a:pt x="263" y="72"/>
                  </a:cubicBezTo>
                  <a:cubicBezTo>
                    <a:pt x="301" y="67"/>
                    <a:pt x="340" y="68"/>
                    <a:pt x="378" y="68"/>
                  </a:cubicBezTo>
                  <a:cubicBezTo>
                    <a:pt x="402" y="68"/>
                    <a:pt x="426" y="70"/>
                    <a:pt x="450" y="70"/>
                  </a:cubicBezTo>
                  <a:cubicBezTo>
                    <a:pt x="469" y="70"/>
                    <a:pt x="491" y="69"/>
                    <a:pt x="513" y="71"/>
                  </a:cubicBezTo>
                  <a:cubicBezTo>
                    <a:pt x="512" y="47"/>
                    <a:pt x="510" y="23"/>
                    <a:pt x="508" y="0"/>
                  </a:cubicBezTo>
                  <a:cubicBezTo>
                    <a:pt x="495" y="4"/>
                    <a:pt x="483" y="9"/>
                    <a:pt x="470" y="12"/>
                  </a:cubicBezTo>
                  <a:cubicBezTo>
                    <a:pt x="416" y="27"/>
                    <a:pt x="359" y="33"/>
                    <a:pt x="303" y="35"/>
                  </a:cubicBezTo>
                  <a:cubicBezTo>
                    <a:pt x="244" y="38"/>
                    <a:pt x="190" y="53"/>
                    <a:pt x="133" y="63"/>
                  </a:cubicBezTo>
                  <a:cubicBezTo>
                    <a:pt x="109" y="67"/>
                    <a:pt x="84" y="69"/>
                    <a:pt x="61" y="72"/>
                  </a:cubicBezTo>
                  <a:cubicBezTo>
                    <a:pt x="43" y="74"/>
                    <a:pt x="18" y="73"/>
                    <a:pt x="0" y="80"/>
                  </a:cubicBezTo>
                  <a:cubicBezTo>
                    <a:pt x="36" y="78"/>
                    <a:pt x="71" y="86"/>
                    <a:pt x="106" y="84"/>
                  </a:cubicBezTo>
                  <a:close/>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942E431F-59DB-452E-ABA2-748DB7BCC4C7}"/>
                </a:ext>
              </a:extLst>
            </p:cNvPr>
            <p:cNvSpPr>
              <a:spLocks/>
            </p:cNvSpPr>
            <p:nvPr/>
          </p:nvSpPr>
          <p:spPr bwMode="auto">
            <a:xfrm>
              <a:off x="8921750" y="3449638"/>
              <a:ext cx="3282950" cy="336550"/>
            </a:xfrm>
            <a:custGeom>
              <a:avLst/>
              <a:gdLst>
                <a:gd name="T0" fmla="*/ 180 w 843"/>
                <a:gd name="T1" fmla="*/ 48 h 86"/>
                <a:gd name="T2" fmla="*/ 0 w 843"/>
                <a:gd name="T3" fmla="*/ 62 h 86"/>
                <a:gd name="T4" fmla="*/ 121 w 843"/>
                <a:gd name="T5" fmla="*/ 72 h 86"/>
                <a:gd name="T6" fmla="*/ 464 w 843"/>
                <a:gd name="T7" fmla="*/ 52 h 86"/>
                <a:gd name="T8" fmla="*/ 807 w 843"/>
                <a:gd name="T9" fmla="*/ 39 h 86"/>
                <a:gd name="T10" fmla="*/ 843 w 843"/>
                <a:gd name="T11" fmla="*/ 42 h 86"/>
                <a:gd name="T12" fmla="*/ 842 w 843"/>
                <a:gd name="T13" fmla="*/ 0 h 86"/>
                <a:gd name="T14" fmla="*/ 785 w 843"/>
                <a:gd name="T15" fmla="*/ 3 h 86"/>
                <a:gd name="T16" fmla="*/ 638 w 843"/>
                <a:gd name="T17" fmla="*/ 14 h 86"/>
                <a:gd name="T18" fmla="*/ 458 w 843"/>
                <a:gd name="T19" fmla="*/ 21 h 86"/>
                <a:gd name="T20" fmla="*/ 325 w 843"/>
                <a:gd name="T21" fmla="*/ 33 h 86"/>
                <a:gd name="T22" fmla="*/ 262 w 843"/>
                <a:gd name="T23" fmla="*/ 47 h 86"/>
                <a:gd name="T24" fmla="*/ 180 w 843"/>
                <a:gd name="T25" fmla="*/ 4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3" h="86">
                  <a:moveTo>
                    <a:pt x="180" y="48"/>
                  </a:moveTo>
                  <a:cubicBezTo>
                    <a:pt x="124" y="48"/>
                    <a:pt x="52" y="34"/>
                    <a:pt x="0" y="62"/>
                  </a:cubicBezTo>
                  <a:cubicBezTo>
                    <a:pt x="5" y="86"/>
                    <a:pt x="101" y="71"/>
                    <a:pt x="121" y="72"/>
                  </a:cubicBezTo>
                  <a:cubicBezTo>
                    <a:pt x="234" y="79"/>
                    <a:pt x="351" y="66"/>
                    <a:pt x="464" y="52"/>
                  </a:cubicBezTo>
                  <a:cubicBezTo>
                    <a:pt x="579" y="39"/>
                    <a:pt x="692" y="26"/>
                    <a:pt x="807" y="39"/>
                  </a:cubicBezTo>
                  <a:cubicBezTo>
                    <a:pt x="819" y="40"/>
                    <a:pt x="831" y="41"/>
                    <a:pt x="843" y="42"/>
                  </a:cubicBezTo>
                  <a:cubicBezTo>
                    <a:pt x="843" y="28"/>
                    <a:pt x="842" y="14"/>
                    <a:pt x="842" y="0"/>
                  </a:cubicBezTo>
                  <a:cubicBezTo>
                    <a:pt x="823" y="2"/>
                    <a:pt x="803" y="2"/>
                    <a:pt x="785" y="3"/>
                  </a:cubicBezTo>
                  <a:cubicBezTo>
                    <a:pt x="736" y="7"/>
                    <a:pt x="687" y="14"/>
                    <a:pt x="638" y="14"/>
                  </a:cubicBezTo>
                  <a:cubicBezTo>
                    <a:pt x="578" y="13"/>
                    <a:pt x="518" y="19"/>
                    <a:pt x="458" y="21"/>
                  </a:cubicBezTo>
                  <a:cubicBezTo>
                    <a:pt x="415" y="22"/>
                    <a:pt x="367" y="26"/>
                    <a:pt x="325" y="33"/>
                  </a:cubicBezTo>
                  <a:cubicBezTo>
                    <a:pt x="303" y="37"/>
                    <a:pt x="285" y="46"/>
                    <a:pt x="262" y="47"/>
                  </a:cubicBezTo>
                  <a:cubicBezTo>
                    <a:pt x="235" y="49"/>
                    <a:pt x="207" y="48"/>
                    <a:pt x="180" y="48"/>
                  </a:cubicBezTo>
                  <a:close/>
                </a:path>
              </a:pathLst>
            </a:custGeom>
            <a:solidFill>
              <a:srgbClr val="8D88A6"/>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43">
              <a:extLst>
                <a:ext uri="{FF2B5EF4-FFF2-40B4-BE49-F238E27FC236}">
                  <a16:creationId xmlns:a16="http://schemas.microsoft.com/office/drawing/2014/main" id="{84789BCC-8257-45A1-A07D-BD03AF2902DC}"/>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a:extLst>
              <a:ext uri="{FF2B5EF4-FFF2-40B4-BE49-F238E27FC236}">
                <a16:creationId xmlns:a16="http://schemas.microsoft.com/office/drawing/2014/main" id="{568504CE-2886-4F14-8663-7730FD23291D}"/>
              </a:ext>
            </a:extLst>
          </p:cNvPr>
          <p:cNvSpPr>
            <a:spLocks noGrp="1"/>
          </p:cNvSpPr>
          <p:nvPr>
            <p:ph type="title"/>
          </p:nvPr>
        </p:nvSpPr>
        <p:spPr>
          <a:xfrm>
            <a:off x="334962" y="543408"/>
            <a:ext cx="11522076" cy="498598"/>
          </a:xfrm>
        </p:spPr>
        <p:txBody>
          <a:bodyPr/>
          <a:lstStyle/>
          <a:p>
            <a:r>
              <a:rPr lang="en-US" dirty="0" smtClean="0"/>
              <a:t>Permit Data Research Timeline</a:t>
            </a:r>
            <a:endParaRPr lang="en-US" dirty="0"/>
          </a:p>
        </p:txBody>
      </p:sp>
      <p:sp>
        <p:nvSpPr>
          <p:cNvPr id="10" name="Slide Number Placeholder 9">
            <a:extLst>
              <a:ext uri="{FF2B5EF4-FFF2-40B4-BE49-F238E27FC236}">
                <a16:creationId xmlns:a16="http://schemas.microsoft.com/office/drawing/2014/main" id="{6A8C2D05-C0E2-4FB9-8868-AA99B369ACC5}"/>
              </a:ext>
            </a:extLst>
          </p:cNvPr>
          <p:cNvSpPr>
            <a:spLocks noGrp="1"/>
          </p:cNvSpPr>
          <p:nvPr>
            <p:ph type="sldNum" sz="quarter" idx="12"/>
          </p:nvPr>
        </p:nvSpPr>
        <p:spPr/>
        <p:txBody>
          <a:bodyPr/>
          <a:lstStyle/>
          <a:p>
            <a:fld id="{14ED2C52-F4A6-44CA-8A9F-48318319496E}" type="slidenum">
              <a:rPr lang="en-US" smtClean="0"/>
              <a:t>6</a:t>
            </a:fld>
            <a:endParaRPr lang="en-US" dirty="0"/>
          </a:p>
        </p:txBody>
      </p:sp>
      <p:sp>
        <p:nvSpPr>
          <p:cNvPr id="67" name="Freeform: Shape 66">
            <a:extLst>
              <a:ext uri="{FF2B5EF4-FFF2-40B4-BE49-F238E27FC236}">
                <a16:creationId xmlns:a16="http://schemas.microsoft.com/office/drawing/2014/main" id="{3BBDAF2F-A3C5-473B-A449-BD8E51F119C3}"/>
              </a:ext>
            </a:extLst>
          </p:cNvPr>
          <p:cNvSpPr/>
          <p:nvPr/>
        </p:nvSpPr>
        <p:spPr>
          <a:xfrm>
            <a:off x="673859" y="2310648"/>
            <a:ext cx="1355860" cy="607339"/>
          </a:xfrm>
          <a:custGeom>
            <a:avLst/>
            <a:gdLst>
              <a:gd name="connsiteX0" fmla="*/ 1033463 w 2066926"/>
              <a:gd name="connsiteY0" fmla="*/ 0 h 1076325"/>
              <a:gd name="connsiteX1" fmla="*/ 2066926 w 2066926"/>
              <a:gd name="connsiteY1" fmla="*/ 1033463 h 1076325"/>
              <a:gd name="connsiteX2" fmla="*/ 2064762 w 2066926"/>
              <a:gd name="connsiteY2" fmla="*/ 1076325 h 1076325"/>
              <a:gd name="connsiteX3" fmla="*/ 2164 w 2066926"/>
              <a:gd name="connsiteY3" fmla="*/ 1076325 h 1076325"/>
              <a:gd name="connsiteX4" fmla="*/ 0 w 2066926"/>
              <a:gd name="connsiteY4" fmla="*/ 1033463 h 1076325"/>
              <a:gd name="connsiteX5" fmla="*/ 1033463 w 2066926"/>
              <a:gd name="connsiteY5"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926" h="1076325">
                <a:moveTo>
                  <a:pt x="1033463" y="0"/>
                </a:moveTo>
                <a:cubicBezTo>
                  <a:pt x="1604229" y="0"/>
                  <a:pt x="2066926" y="462697"/>
                  <a:pt x="2066926" y="1033463"/>
                </a:cubicBezTo>
                <a:lnTo>
                  <a:pt x="2064762" y="1076325"/>
                </a:lnTo>
                <a:lnTo>
                  <a:pt x="2164" y="1076325"/>
                </a:lnTo>
                <a:lnTo>
                  <a:pt x="0" y="1033463"/>
                </a:lnTo>
                <a:cubicBezTo>
                  <a:pt x="0" y="462697"/>
                  <a:pt x="462697" y="0"/>
                  <a:pt x="1033463" y="0"/>
                </a:cubicBezTo>
                <a:close/>
              </a:path>
            </a:pathLst>
          </a:cu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55" name="Rectangle: Top Corners Rounded 54">
            <a:extLst>
              <a:ext uri="{FF2B5EF4-FFF2-40B4-BE49-F238E27FC236}">
                <a16:creationId xmlns:a16="http://schemas.microsoft.com/office/drawing/2014/main" id="{E72273C8-625A-4E55-A38A-C2A6E64AFCD0}"/>
              </a:ext>
            </a:extLst>
          </p:cNvPr>
          <p:cNvSpPr/>
          <p:nvPr/>
        </p:nvSpPr>
        <p:spPr>
          <a:xfrm flipV="1">
            <a:off x="334963" y="3245305"/>
            <a:ext cx="1985463" cy="2137450"/>
          </a:xfrm>
          <a:prstGeom prst="round2SameRect">
            <a:avLst>
              <a:gd name="adj1" fmla="val 598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bg1"/>
              </a:solidFill>
            </a:endParaRPr>
          </a:p>
        </p:txBody>
      </p:sp>
      <p:sp>
        <p:nvSpPr>
          <p:cNvPr id="59" name="Rectangle: Top Corners Rounded 58">
            <a:extLst>
              <a:ext uri="{FF2B5EF4-FFF2-40B4-BE49-F238E27FC236}">
                <a16:creationId xmlns:a16="http://schemas.microsoft.com/office/drawing/2014/main" id="{49C5F993-B1A1-40B6-B7C0-D176A23DB848}"/>
              </a:ext>
            </a:extLst>
          </p:cNvPr>
          <p:cNvSpPr/>
          <p:nvPr/>
        </p:nvSpPr>
        <p:spPr>
          <a:xfrm flipV="1">
            <a:off x="2723105" y="3245305"/>
            <a:ext cx="1985463" cy="2137450"/>
          </a:xfrm>
          <a:prstGeom prst="round2SameRect">
            <a:avLst>
              <a:gd name="adj1" fmla="val 598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bg1"/>
              </a:solidFill>
            </a:endParaRPr>
          </a:p>
        </p:txBody>
      </p:sp>
      <p:sp>
        <p:nvSpPr>
          <p:cNvPr id="60" name="Rectangle: Top Corners Rounded 59">
            <a:extLst>
              <a:ext uri="{FF2B5EF4-FFF2-40B4-BE49-F238E27FC236}">
                <a16:creationId xmlns:a16="http://schemas.microsoft.com/office/drawing/2014/main" id="{AF7B2C80-A315-4DB1-81A6-3C8DCF139C48}"/>
              </a:ext>
            </a:extLst>
          </p:cNvPr>
          <p:cNvSpPr/>
          <p:nvPr/>
        </p:nvSpPr>
        <p:spPr>
          <a:xfrm flipV="1">
            <a:off x="5107258" y="3245305"/>
            <a:ext cx="1985463" cy="2137450"/>
          </a:xfrm>
          <a:prstGeom prst="round2SameRect">
            <a:avLst>
              <a:gd name="adj1" fmla="val 598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bg1"/>
              </a:solidFill>
            </a:endParaRPr>
          </a:p>
        </p:txBody>
      </p:sp>
      <p:sp>
        <p:nvSpPr>
          <p:cNvPr id="61" name="Rectangle: Top Corners Rounded 60">
            <a:extLst>
              <a:ext uri="{FF2B5EF4-FFF2-40B4-BE49-F238E27FC236}">
                <a16:creationId xmlns:a16="http://schemas.microsoft.com/office/drawing/2014/main" id="{E411F9BD-E7D2-45C0-B177-23CE55558871}"/>
              </a:ext>
            </a:extLst>
          </p:cNvPr>
          <p:cNvSpPr/>
          <p:nvPr/>
        </p:nvSpPr>
        <p:spPr>
          <a:xfrm flipV="1">
            <a:off x="7491411" y="3245305"/>
            <a:ext cx="1985463" cy="2137450"/>
          </a:xfrm>
          <a:prstGeom prst="round2SameRect">
            <a:avLst>
              <a:gd name="adj1" fmla="val 598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bg1"/>
              </a:solidFill>
            </a:endParaRPr>
          </a:p>
        </p:txBody>
      </p:sp>
      <p:cxnSp>
        <p:nvCxnSpPr>
          <p:cNvPr id="63" name="Straight Connector 62">
            <a:extLst>
              <a:ext uri="{FF2B5EF4-FFF2-40B4-BE49-F238E27FC236}">
                <a16:creationId xmlns:a16="http://schemas.microsoft.com/office/drawing/2014/main" id="{1E3FC69F-AB08-4ADA-B14E-9C3C6D0793E2}"/>
              </a:ext>
            </a:extLst>
          </p:cNvPr>
          <p:cNvCxnSpPr/>
          <p:nvPr/>
        </p:nvCxnSpPr>
        <p:spPr>
          <a:xfrm>
            <a:off x="976780" y="5382755"/>
            <a:ext cx="774267" cy="0"/>
          </a:xfrm>
          <a:prstGeom prst="line">
            <a:avLst/>
          </a:prstGeom>
          <a:ln w="79375" cap="rnd">
            <a:solidFill>
              <a:srgbClr val="E9860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3CAFAC7-3ABB-4DDB-8082-C003833FA99C}"/>
              </a:ext>
            </a:extLst>
          </p:cNvPr>
          <p:cNvCxnSpPr/>
          <p:nvPr/>
        </p:nvCxnSpPr>
        <p:spPr>
          <a:xfrm>
            <a:off x="3364923" y="5382755"/>
            <a:ext cx="774267" cy="0"/>
          </a:xfrm>
          <a:prstGeom prst="line">
            <a:avLst/>
          </a:prstGeom>
          <a:ln w="79375" cap="rnd">
            <a:solidFill>
              <a:srgbClr val="E9860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82937CB-0EB4-412C-9B46-841F41C3A724}"/>
              </a:ext>
            </a:extLst>
          </p:cNvPr>
          <p:cNvCxnSpPr/>
          <p:nvPr/>
        </p:nvCxnSpPr>
        <p:spPr>
          <a:xfrm>
            <a:off x="5749075" y="5382755"/>
            <a:ext cx="774267" cy="0"/>
          </a:xfrm>
          <a:prstGeom prst="line">
            <a:avLst/>
          </a:prstGeom>
          <a:ln w="79375" cap="rnd">
            <a:solidFill>
              <a:srgbClr val="E9860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269755-7502-4796-9E20-0FCD54454E1E}"/>
              </a:ext>
            </a:extLst>
          </p:cNvPr>
          <p:cNvCxnSpPr/>
          <p:nvPr/>
        </p:nvCxnSpPr>
        <p:spPr>
          <a:xfrm>
            <a:off x="8133228" y="5382755"/>
            <a:ext cx="774267" cy="0"/>
          </a:xfrm>
          <a:prstGeom prst="line">
            <a:avLst/>
          </a:prstGeom>
          <a:ln w="79375" cap="rnd">
            <a:solidFill>
              <a:srgbClr val="E98601"/>
            </a:solidFill>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DE7F484A-4D5F-4C54-B2AF-224AACD0F27A}"/>
              </a:ext>
            </a:extLst>
          </p:cNvPr>
          <p:cNvSpPr/>
          <p:nvPr/>
        </p:nvSpPr>
        <p:spPr>
          <a:xfrm>
            <a:off x="3057585" y="2310648"/>
            <a:ext cx="1355860" cy="607339"/>
          </a:xfrm>
          <a:custGeom>
            <a:avLst/>
            <a:gdLst>
              <a:gd name="connsiteX0" fmla="*/ 1033463 w 2066926"/>
              <a:gd name="connsiteY0" fmla="*/ 0 h 1076325"/>
              <a:gd name="connsiteX1" fmla="*/ 2066926 w 2066926"/>
              <a:gd name="connsiteY1" fmla="*/ 1033463 h 1076325"/>
              <a:gd name="connsiteX2" fmla="*/ 2064762 w 2066926"/>
              <a:gd name="connsiteY2" fmla="*/ 1076325 h 1076325"/>
              <a:gd name="connsiteX3" fmla="*/ 2164 w 2066926"/>
              <a:gd name="connsiteY3" fmla="*/ 1076325 h 1076325"/>
              <a:gd name="connsiteX4" fmla="*/ 0 w 2066926"/>
              <a:gd name="connsiteY4" fmla="*/ 1033463 h 1076325"/>
              <a:gd name="connsiteX5" fmla="*/ 1033463 w 2066926"/>
              <a:gd name="connsiteY5"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926" h="1076325">
                <a:moveTo>
                  <a:pt x="1033463" y="0"/>
                </a:moveTo>
                <a:cubicBezTo>
                  <a:pt x="1604229" y="0"/>
                  <a:pt x="2066926" y="462697"/>
                  <a:pt x="2066926" y="1033463"/>
                </a:cubicBezTo>
                <a:lnTo>
                  <a:pt x="2064762" y="1076325"/>
                </a:lnTo>
                <a:lnTo>
                  <a:pt x="2164" y="1076325"/>
                </a:lnTo>
                <a:lnTo>
                  <a:pt x="0" y="1033463"/>
                </a:lnTo>
                <a:cubicBezTo>
                  <a:pt x="0" y="462697"/>
                  <a:pt x="462697" y="0"/>
                  <a:pt x="1033463" y="0"/>
                </a:cubicBezTo>
                <a:close/>
              </a:path>
            </a:pathLst>
          </a:cu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69" name="Freeform: Shape 68">
            <a:extLst>
              <a:ext uri="{FF2B5EF4-FFF2-40B4-BE49-F238E27FC236}">
                <a16:creationId xmlns:a16="http://schemas.microsoft.com/office/drawing/2014/main" id="{1CC4DFF2-6105-4683-B2E4-05E474678A7E}"/>
              </a:ext>
            </a:extLst>
          </p:cNvPr>
          <p:cNvSpPr/>
          <p:nvPr/>
        </p:nvSpPr>
        <p:spPr>
          <a:xfrm>
            <a:off x="5441312" y="2310648"/>
            <a:ext cx="1355860" cy="607339"/>
          </a:xfrm>
          <a:custGeom>
            <a:avLst/>
            <a:gdLst>
              <a:gd name="connsiteX0" fmla="*/ 1033463 w 2066926"/>
              <a:gd name="connsiteY0" fmla="*/ 0 h 1076325"/>
              <a:gd name="connsiteX1" fmla="*/ 2066926 w 2066926"/>
              <a:gd name="connsiteY1" fmla="*/ 1033463 h 1076325"/>
              <a:gd name="connsiteX2" fmla="*/ 2064762 w 2066926"/>
              <a:gd name="connsiteY2" fmla="*/ 1076325 h 1076325"/>
              <a:gd name="connsiteX3" fmla="*/ 2164 w 2066926"/>
              <a:gd name="connsiteY3" fmla="*/ 1076325 h 1076325"/>
              <a:gd name="connsiteX4" fmla="*/ 0 w 2066926"/>
              <a:gd name="connsiteY4" fmla="*/ 1033463 h 1076325"/>
              <a:gd name="connsiteX5" fmla="*/ 1033463 w 2066926"/>
              <a:gd name="connsiteY5"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926" h="1076325">
                <a:moveTo>
                  <a:pt x="1033463" y="0"/>
                </a:moveTo>
                <a:cubicBezTo>
                  <a:pt x="1604229" y="0"/>
                  <a:pt x="2066926" y="462697"/>
                  <a:pt x="2066926" y="1033463"/>
                </a:cubicBezTo>
                <a:lnTo>
                  <a:pt x="2064762" y="1076325"/>
                </a:lnTo>
                <a:lnTo>
                  <a:pt x="2164" y="1076325"/>
                </a:lnTo>
                <a:lnTo>
                  <a:pt x="0" y="1033463"/>
                </a:lnTo>
                <a:cubicBezTo>
                  <a:pt x="0" y="462697"/>
                  <a:pt x="462697" y="0"/>
                  <a:pt x="1033463" y="0"/>
                </a:cubicBezTo>
                <a:close/>
              </a:path>
            </a:pathLst>
          </a:cu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70" name="Freeform: Shape 69">
            <a:extLst>
              <a:ext uri="{FF2B5EF4-FFF2-40B4-BE49-F238E27FC236}">
                <a16:creationId xmlns:a16="http://schemas.microsoft.com/office/drawing/2014/main" id="{6AC7248B-898F-41EB-9965-2E748A7B79F1}"/>
              </a:ext>
            </a:extLst>
          </p:cNvPr>
          <p:cNvSpPr/>
          <p:nvPr/>
        </p:nvSpPr>
        <p:spPr>
          <a:xfrm>
            <a:off x="7825040" y="2310648"/>
            <a:ext cx="1355860" cy="607339"/>
          </a:xfrm>
          <a:custGeom>
            <a:avLst/>
            <a:gdLst>
              <a:gd name="connsiteX0" fmla="*/ 1033463 w 2066926"/>
              <a:gd name="connsiteY0" fmla="*/ 0 h 1076325"/>
              <a:gd name="connsiteX1" fmla="*/ 2066926 w 2066926"/>
              <a:gd name="connsiteY1" fmla="*/ 1033463 h 1076325"/>
              <a:gd name="connsiteX2" fmla="*/ 2064762 w 2066926"/>
              <a:gd name="connsiteY2" fmla="*/ 1076325 h 1076325"/>
              <a:gd name="connsiteX3" fmla="*/ 2164 w 2066926"/>
              <a:gd name="connsiteY3" fmla="*/ 1076325 h 1076325"/>
              <a:gd name="connsiteX4" fmla="*/ 0 w 2066926"/>
              <a:gd name="connsiteY4" fmla="*/ 1033463 h 1076325"/>
              <a:gd name="connsiteX5" fmla="*/ 1033463 w 2066926"/>
              <a:gd name="connsiteY5"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926" h="1076325">
                <a:moveTo>
                  <a:pt x="1033463" y="0"/>
                </a:moveTo>
                <a:cubicBezTo>
                  <a:pt x="1604229" y="0"/>
                  <a:pt x="2066926" y="462697"/>
                  <a:pt x="2066926" y="1033463"/>
                </a:cubicBezTo>
                <a:lnTo>
                  <a:pt x="2064762" y="1076325"/>
                </a:lnTo>
                <a:lnTo>
                  <a:pt x="2164" y="1076325"/>
                </a:lnTo>
                <a:lnTo>
                  <a:pt x="0" y="1033463"/>
                </a:lnTo>
                <a:cubicBezTo>
                  <a:pt x="0" y="462697"/>
                  <a:pt x="462697" y="0"/>
                  <a:pt x="1033463" y="0"/>
                </a:cubicBezTo>
                <a:close/>
              </a:path>
            </a:pathLst>
          </a:cu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50" name="Rectangle: Top Corners Rounded 49">
            <a:extLst>
              <a:ext uri="{FF2B5EF4-FFF2-40B4-BE49-F238E27FC236}">
                <a16:creationId xmlns:a16="http://schemas.microsoft.com/office/drawing/2014/main" id="{21E55D2C-6F68-443D-812F-C3A3F283A2FA}"/>
              </a:ext>
            </a:extLst>
          </p:cNvPr>
          <p:cNvSpPr/>
          <p:nvPr/>
        </p:nvSpPr>
        <p:spPr>
          <a:xfrm>
            <a:off x="334963" y="2848386"/>
            <a:ext cx="1985463" cy="396919"/>
          </a:xfrm>
          <a:prstGeom prst="round2SameRect">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rgbClr val="413D51"/>
                </a:solidFill>
              </a:rPr>
              <a:t>Mid 2020</a:t>
            </a:r>
            <a:endParaRPr lang="en-US" sz="2400" b="1" dirty="0">
              <a:solidFill>
                <a:srgbClr val="413D51"/>
              </a:solidFill>
            </a:endParaRPr>
          </a:p>
        </p:txBody>
      </p:sp>
      <p:sp>
        <p:nvSpPr>
          <p:cNvPr id="51" name="Rectangle: Top Corners Rounded 50">
            <a:extLst>
              <a:ext uri="{FF2B5EF4-FFF2-40B4-BE49-F238E27FC236}">
                <a16:creationId xmlns:a16="http://schemas.microsoft.com/office/drawing/2014/main" id="{4CAF0C2A-0B34-42C8-ACB8-2CEF3D1838B2}"/>
              </a:ext>
            </a:extLst>
          </p:cNvPr>
          <p:cNvSpPr/>
          <p:nvPr/>
        </p:nvSpPr>
        <p:spPr>
          <a:xfrm>
            <a:off x="2723105" y="2848386"/>
            <a:ext cx="1985463" cy="396919"/>
          </a:xfrm>
          <a:prstGeom prst="round2SameRect">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rgbClr val="413D51"/>
                </a:solidFill>
              </a:rPr>
              <a:t>Late 2020</a:t>
            </a:r>
            <a:endParaRPr lang="en-US" sz="2400" b="1" dirty="0">
              <a:solidFill>
                <a:srgbClr val="413D51"/>
              </a:solidFill>
            </a:endParaRPr>
          </a:p>
        </p:txBody>
      </p:sp>
      <p:sp>
        <p:nvSpPr>
          <p:cNvPr id="52" name="Rectangle: Top Corners Rounded 51">
            <a:extLst>
              <a:ext uri="{FF2B5EF4-FFF2-40B4-BE49-F238E27FC236}">
                <a16:creationId xmlns:a16="http://schemas.microsoft.com/office/drawing/2014/main" id="{684C5D3E-94DB-4767-B972-B09363BC3ADB}"/>
              </a:ext>
            </a:extLst>
          </p:cNvPr>
          <p:cNvSpPr/>
          <p:nvPr/>
        </p:nvSpPr>
        <p:spPr>
          <a:xfrm>
            <a:off x="5107258" y="2848386"/>
            <a:ext cx="1985463" cy="396919"/>
          </a:xfrm>
          <a:prstGeom prst="round2SameRect">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rgbClr val="413D51"/>
                </a:solidFill>
              </a:rPr>
              <a:t>2021</a:t>
            </a:r>
            <a:endParaRPr lang="en-US" sz="2400" b="1" dirty="0">
              <a:solidFill>
                <a:srgbClr val="413D51"/>
              </a:solidFill>
            </a:endParaRPr>
          </a:p>
        </p:txBody>
      </p:sp>
      <p:sp>
        <p:nvSpPr>
          <p:cNvPr id="53" name="Rectangle: Top Corners Rounded 52">
            <a:extLst>
              <a:ext uri="{FF2B5EF4-FFF2-40B4-BE49-F238E27FC236}">
                <a16:creationId xmlns:a16="http://schemas.microsoft.com/office/drawing/2014/main" id="{D32437F8-2C67-4660-9D64-F38E7EE99A40}"/>
              </a:ext>
            </a:extLst>
          </p:cNvPr>
          <p:cNvSpPr/>
          <p:nvPr/>
        </p:nvSpPr>
        <p:spPr>
          <a:xfrm>
            <a:off x="7491411" y="2848386"/>
            <a:ext cx="1985463" cy="396919"/>
          </a:xfrm>
          <a:prstGeom prst="round2SameRect">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rgbClr val="413D51"/>
                </a:solidFill>
              </a:rPr>
              <a:t>Late 2021</a:t>
            </a:r>
            <a:endParaRPr lang="en-US" sz="2400" b="1" dirty="0">
              <a:solidFill>
                <a:srgbClr val="413D51"/>
              </a:solidFill>
            </a:endParaRPr>
          </a:p>
        </p:txBody>
      </p:sp>
      <p:sp>
        <p:nvSpPr>
          <p:cNvPr id="71" name="TextBox 70">
            <a:extLst>
              <a:ext uri="{FF2B5EF4-FFF2-40B4-BE49-F238E27FC236}">
                <a16:creationId xmlns:a16="http://schemas.microsoft.com/office/drawing/2014/main" id="{5B1007DC-E2AC-4AF1-82EB-DD342112B31B}"/>
              </a:ext>
            </a:extLst>
          </p:cNvPr>
          <p:cNvSpPr txBox="1"/>
          <p:nvPr/>
        </p:nvSpPr>
        <p:spPr>
          <a:xfrm>
            <a:off x="439927" y="3715005"/>
            <a:ext cx="1775533" cy="1015663"/>
          </a:xfrm>
          <a:prstGeom prst="rect">
            <a:avLst/>
          </a:prstGeom>
          <a:noFill/>
          <a:ln w="6350">
            <a:noFill/>
            <a:prstDash val="dash"/>
          </a:ln>
        </p:spPr>
        <p:txBody>
          <a:bodyPr wrap="square" lIns="0" tIns="0" rIns="0" bIns="0" rtlCol="0">
            <a:spAutoFit/>
          </a:bodyPr>
          <a:lstStyle/>
          <a:p>
            <a:pPr algn="ctr"/>
            <a:r>
              <a:rPr lang="en-US" sz="2200" b="1" dirty="0" smtClean="0">
                <a:solidFill>
                  <a:srgbClr val="E98601"/>
                </a:solidFill>
              </a:rPr>
              <a:t>Defined </a:t>
            </a:r>
            <a:r>
              <a:rPr lang="en-US" sz="2200" b="1" dirty="0">
                <a:solidFill>
                  <a:srgbClr val="E98601"/>
                </a:solidFill>
              </a:rPr>
              <a:t>Technology </a:t>
            </a:r>
            <a:r>
              <a:rPr lang="en-US" sz="2200" b="1" dirty="0" smtClean="0">
                <a:solidFill>
                  <a:srgbClr val="E98601"/>
                </a:solidFill>
              </a:rPr>
              <a:t>Scope</a:t>
            </a:r>
            <a:endParaRPr lang="en-US" sz="2200" b="1" dirty="0">
              <a:solidFill>
                <a:srgbClr val="E98601"/>
              </a:solidFill>
            </a:endParaRPr>
          </a:p>
        </p:txBody>
      </p:sp>
      <p:sp>
        <p:nvSpPr>
          <p:cNvPr id="72" name="TextBox 71">
            <a:extLst>
              <a:ext uri="{FF2B5EF4-FFF2-40B4-BE49-F238E27FC236}">
                <a16:creationId xmlns:a16="http://schemas.microsoft.com/office/drawing/2014/main" id="{5E99D5D2-E25B-464F-9184-D10FD5780908}"/>
              </a:ext>
            </a:extLst>
          </p:cNvPr>
          <p:cNvSpPr txBox="1"/>
          <p:nvPr/>
        </p:nvSpPr>
        <p:spPr>
          <a:xfrm>
            <a:off x="2862998" y="3679993"/>
            <a:ext cx="1775533" cy="1015663"/>
          </a:xfrm>
          <a:prstGeom prst="rect">
            <a:avLst/>
          </a:prstGeom>
          <a:noFill/>
          <a:ln w="6350">
            <a:noFill/>
            <a:prstDash val="dash"/>
          </a:ln>
        </p:spPr>
        <p:txBody>
          <a:bodyPr wrap="square" lIns="0" tIns="0" rIns="0" bIns="0" rtlCol="0">
            <a:spAutoFit/>
          </a:bodyPr>
          <a:lstStyle/>
          <a:p>
            <a:pPr algn="ctr"/>
            <a:r>
              <a:rPr lang="en-US" sz="2200" b="1" dirty="0" smtClean="0">
                <a:solidFill>
                  <a:srgbClr val="E98601"/>
                </a:solidFill>
              </a:rPr>
              <a:t>Sample </a:t>
            </a:r>
            <a:r>
              <a:rPr lang="en-US" sz="2200" b="1" dirty="0">
                <a:solidFill>
                  <a:srgbClr val="E98601"/>
                </a:solidFill>
              </a:rPr>
              <a:t>Frame </a:t>
            </a:r>
            <a:r>
              <a:rPr lang="en-US" sz="2200" b="1" dirty="0" smtClean="0">
                <a:solidFill>
                  <a:srgbClr val="E98601"/>
                </a:solidFill>
              </a:rPr>
              <a:t>Defined</a:t>
            </a:r>
            <a:endParaRPr lang="en-US" sz="2200" b="1" dirty="0">
              <a:solidFill>
                <a:srgbClr val="E98601"/>
              </a:solidFill>
            </a:endParaRPr>
          </a:p>
        </p:txBody>
      </p:sp>
      <p:sp>
        <p:nvSpPr>
          <p:cNvPr id="73" name="TextBox 72">
            <a:extLst>
              <a:ext uri="{FF2B5EF4-FFF2-40B4-BE49-F238E27FC236}">
                <a16:creationId xmlns:a16="http://schemas.microsoft.com/office/drawing/2014/main" id="{75108516-396C-4257-8254-4D0A1CA049A4}"/>
              </a:ext>
            </a:extLst>
          </p:cNvPr>
          <p:cNvSpPr txBox="1"/>
          <p:nvPr/>
        </p:nvSpPr>
        <p:spPr>
          <a:xfrm>
            <a:off x="5208233" y="3876810"/>
            <a:ext cx="1775533" cy="677108"/>
          </a:xfrm>
          <a:prstGeom prst="rect">
            <a:avLst/>
          </a:prstGeom>
          <a:noFill/>
          <a:ln w="6350">
            <a:noFill/>
            <a:prstDash val="dash"/>
          </a:ln>
        </p:spPr>
        <p:txBody>
          <a:bodyPr wrap="square" lIns="0" tIns="0" rIns="0" bIns="0" rtlCol="0">
            <a:spAutoFit/>
          </a:bodyPr>
          <a:lstStyle/>
          <a:p>
            <a:pPr algn="ctr"/>
            <a:r>
              <a:rPr lang="en-US" sz="2200" b="1" dirty="0" smtClean="0">
                <a:solidFill>
                  <a:srgbClr val="E98601"/>
                </a:solidFill>
              </a:rPr>
              <a:t>Permit </a:t>
            </a:r>
            <a:r>
              <a:rPr lang="en-US" sz="2200" b="1" dirty="0">
                <a:solidFill>
                  <a:srgbClr val="E98601"/>
                </a:solidFill>
              </a:rPr>
              <a:t>Data Collection</a:t>
            </a:r>
          </a:p>
        </p:txBody>
      </p:sp>
      <p:sp>
        <p:nvSpPr>
          <p:cNvPr id="74" name="TextBox 73">
            <a:extLst>
              <a:ext uri="{FF2B5EF4-FFF2-40B4-BE49-F238E27FC236}">
                <a16:creationId xmlns:a16="http://schemas.microsoft.com/office/drawing/2014/main" id="{819D6694-C433-432C-A60A-547F16BA630E}"/>
              </a:ext>
            </a:extLst>
          </p:cNvPr>
          <p:cNvSpPr txBox="1"/>
          <p:nvPr/>
        </p:nvSpPr>
        <p:spPr>
          <a:xfrm>
            <a:off x="7598301" y="3707975"/>
            <a:ext cx="1775533" cy="1015663"/>
          </a:xfrm>
          <a:prstGeom prst="rect">
            <a:avLst/>
          </a:prstGeom>
          <a:noFill/>
          <a:ln w="6350">
            <a:noFill/>
            <a:prstDash val="dash"/>
          </a:ln>
        </p:spPr>
        <p:txBody>
          <a:bodyPr wrap="square" lIns="0" tIns="0" rIns="0" bIns="0" rtlCol="0">
            <a:spAutoFit/>
          </a:bodyPr>
          <a:lstStyle/>
          <a:p>
            <a:pPr algn="ctr"/>
            <a:r>
              <a:rPr lang="en-US" sz="2200" b="1" dirty="0" smtClean="0">
                <a:solidFill>
                  <a:srgbClr val="E98601"/>
                </a:solidFill>
              </a:rPr>
              <a:t>Concluded Data </a:t>
            </a:r>
            <a:r>
              <a:rPr lang="en-US" sz="2200" b="1" dirty="0">
                <a:solidFill>
                  <a:srgbClr val="E98601"/>
                </a:solidFill>
              </a:rPr>
              <a:t>C</a:t>
            </a:r>
            <a:r>
              <a:rPr lang="en-US" sz="2200" b="1" dirty="0" smtClean="0">
                <a:solidFill>
                  <a:srgbClr val="E98601"/>
                </a:solidFill>
              </a:rPr>
              <a:t>ollection</a:t>
            </a:r>
            <a:endParaRPr lang="en-US" sz="2200" b="1" dirty="0">
              <a:solidFill>
                <a:srgbClr val="E98601"/>
              </a:solidFill>
            </a:endParaRPr>
          </a:p>
        </p:txBody>
      </p:sp>
      <p:pic>
        <p:nvPicPr>
          <p:cNvPr id="76" name="Graphic 75">
            <a:extLst>
              <a:ext uri="{FF2B5EF4-FFF2-40B4-BE49-F238E27FC236}">
                <a16:creationId xmlns:a16="http://schemas.microsoft.com/office/drawing/2014/main" id="{5653329D-45F5-4C81-83ED-DD406A0E9AF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3502818" y="2241718"/>
            <a:ext cx="515649" cy="605838"/>
          </a:xfrm>
          <a:prstGeom prst="rect">
            <a:avLst/>
          </a:prstGeom>
        </p:spPr>
      </p:pic>
      <p:pic>
        <p:nvPicPr>
          <p:cNvPr id="77" name="Graphic 76">
            <a:extLst>
              <a:ext uri="{FF2B5EF4-FFF2-40B4-BE49-F238E27FC236}">
                <a16:creationId xmlns:a16="http://schemas.microsoft.com/office/drawing/2014/main" id="{992D5481-5A7D-4416-981D-9D63A82A5CB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792099" y="2238502"/>
            <a:ext cx="693879" cy="609054"/>
          </a:xfrm>
          <a:prstGeom prst="rect">
            <a:avLst/>
          </a:prstGeom>
        </p:spPr>
      </p:pic>
      <p:pic>
        <p:nvPicPr>
          <p:cNvPr id="78" name="Graphic 77">
            <a:extLst>
              <a:ext uri="{FF2B5EF4-FFF2-40B4-BE49-F238E27FC236}">
                <a16:creationId xmlns:a16="http://schemas.microsoft.com/office/drawing/2014/main" id="{5CE0B805-6B31-471D-8063-58C3E66B974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110300" y="2256832"/>
            <a:ext cx="817536" cy="590723"/>
          </a:xfrm>
          <a:prstGeom prst="rect">
            <a:avLst/>
          </a:prstGeom>
        </p:spPr>
      </p:pic>
      <p:sp>
        <p:nvSpPr>
          <p:cNvPr id="62" name="Rectangle: Top Corners Rounded 60">
            <a:extLst>
              <a:ext uri="{FF2B5EF4-FFF2-40B4-BE49-F238E27FC236}">
                <a16:creationId xmlns:a16="http://schemas.microsoft.com/office/drawing/2014/main" id="{E411F9BD-E7D2-45C0-B177-23CE55558871}"/>
              </a:ext>
            </a:extLst>
          </p:cNvPr>
          <p:cNvSpPr/>
          <p:nvPr/>
        </p:nvSpPr>
        <p:spPr>
          <a:xfrm flipV="1">
            <a:off x="9871574" y="3245305"/>
            <a:ext cx="1985463" cy="2137450"/>
          </a:xfrm>
          <a:prstGeom prst="round2SameRect">
            <a:avLst>
              <a:gd name="adj1" fmla="val 598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bg1"/>
              </a:solidFill>
            </a:endParaRPr>
          </a:p>
        </p:txBody>
      </p:sp>
      <p:cxnSp>
        <p:nvCxnSpPr>
          <p:cNvPr id="80" name="Straight Connector 79">
            <a:extLst>
              <a:ext uri="{FF2B5EF4-FFF2-40B4-BE49-F238E27FC236}">
                <a16:creationId xmlns:a16="http://schemas.microsoft.com/office/drawing/2014/main" id="{DE269755-7502-4796-9E20-0FCD54454E1E}"/>
              </a:ext>
            </a:extLst>
          </p:cNvPr>
          <p:cNvCxnSpPr/>
          <p:nvPr/>
        </p:nvCxnSpPr>
        <p:spPr>
          <a:xfrm>
            <a:off x="10513391" y="5382755"/>
            <a:ext cx="774267" cy="0"/>
          </a:xfrm>
          <a:prstGeom prst="line">
            <a:avLst/>
          </a:prstGeom>
          <a:ln w="79375" cap="rnd">
            <a:solidFill>
              <a:srgbClr val="E98601"/>
            </a:solidFill>
          </a:ln>
        </p:spPr>
        <p:style>
          <a:lnRef idx="1">
            <a:schemeClr val="accent1"/>
          </a:lnRef>
          <a:fillRef idx="0">
            <a:schemeClr val="accent1"/>
          </a:fillRef>
          <a:effectRef idx="0">
            <a:schemeClr val="accent1"/>
          </a:effectRef>
          <a:fontRef idx="minor">
            <a:schemeClr val="tx1"/>
          </a:fontRef>
        </p:style>
      </p:cxnSp>
      <p:sp>
        <p:nvSpPr>
          <p:cNvPr id="81" name="Freeform: Shape 69">
            <a:extLst>
              <a:ext uri="{FF2B5EF4-FFF2-40B4-BE49-F238E27FC236}">
                <a16:creationId xmlns:a16="http://schemas.microsoft.com/office/drawing/2014/main" id="{6AC7248B-898F-41EB-9965-2E748A7B79F1}"/>
              </a:ext>
            </a:extLst>
          </p:cNvPr>
          <p:cNvSpPr/>
          <p:nvPr/>
        </p:nvSpPr>
        <p:spPr>
          <a:xfrm>
            <a:off x="10205203" y="2310648"/>
            <a:ext cx="1355860" cy="607339"/>
          </a:xfrm>
          <a:custGeom>
            <a:avLst/>
            <a:gdLst>
              <a:gd name="connsiteX0" fmla="*/ 1033463 w 2066926"/>
              <a:gd name="connsiteY0" fmla="*/ 0 h 1076325"/>
              <a:gd name="connsiteX1" fmla="*/ 2066926 w 2066926"/>
              <a:gd name="connsiteY1" fmla="*/ 1033463 h 1076325"/>
              <a:gd name="connsiteX2" fmla="*/ 2064762 w 2066926"/>
              <a:gd name="connsiteY2" fmla="*/ 1076325 h 1076325"/>
              <a:gd name="connsiteX3" fmla="*/ 2164 w 2066926"/>
              <a:gd name="connsiteY3" fmla="*/ 1076325 h 1076325"/>
              <a:gd name="connsiteX4" fmla="*/ 0 w 2066926"/>
              <a:gd name="connsiteY4" fmla="*/ 1033463 h 1076325"/>
              <a:gd name="connsiteX5" fmla="*/ 1033463 w 2066926"/>
              <a:gd name="connsiteY5" fmla="*/ 0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926" h="1076325">
                <a:moveTo>
                  <a:pt x="1033463" y="0"/>
                </a:moveTo>
                <a:cubicBezTo>
                  <a:pt x="1604229" y="0"/>
                  <a:pt x="2066926" y="462697"/>
                  <a:pt x="2066926" y="1033463"/>
                </a:cubicBezTo>
                <a:lnTo>
                  <a:pt x="2064762" y="1076325"/>
                </a:lnTo>
                <a:lnTo>
                  <a:pt x="2164" y="1076325"/>
                </a:lnTo>
                <a:lnTo>
                  <a:pt x="0" y="1033463"/>
                </a:lnTo>
                <a:cubicBezTo>
                  <a:pt x="0" y="462697"/>
                  <a:pt x="462697" y="0"/>
                  <a:pt x="1033463" y="0"/>
                </a:cubicBezTo>
                <a:close/>
              </a:path>
            </a:pathLst>
          </a:custGeom>
          <a:solidFill>
            <a:schemeClr val="bg2"/>
          </a:solidFill>
          <a:ln>
            <a:noFill/>
          </a:ln>
          <a:effectLst>
            <a:outerShdw blurRad="355600" dist="12700" dir="5400000" algn="t" rotWithShape="0">
              <a:schemeClr val="bg2">
                <a:alpha val="48000"/>
              </a:schemeClr>
            </a:outerShdw>
          </a:effectLst>
        </p:spPr>
        <p:txBody>
          <a:bodyPr vert="horz" wrap="square" lIns="91440" tIns="45720" rIns="91440" bIns="45720" numCol="1" anchor="ctr" anchorCtr="0" compatLnSpc="1">
            <a:prstTxWarp prst="textNoShape">
              <a:avLst/>
            </a:prstTxWarp>
          </a:bodyPr>
          <a:lstStyle/>
          <a:p>
            <a:endParaRPr lang="en-US" sz="1600">
              <a:solidFill>
                <a:schemeClr val="bg1"/>
              </a:solidFill>
            </a:endParaRPr>
          </a:p>
        </p:txBody>
      </p:sp>
      <p:sp>
        <p:nvSpPr>
          <p:cNvPr id="82" name="Rectangle: Top Corners Rounded 52">
            <a:extLst>
              <a:ext uri="{FF2B5EF4-FFF2-40B4-BE49-F238E27FC236}">
                <a16:creationId xmlns:a16="http://schemas.microsoft.com/office/drawing/2014/main" id="{D32437F8-2C67-4660-9D64-F38E7EE99A40}"/>
              </a:ext>
            </a:extLst>
          </p:cNvPr>
          <p:cNvSpPr/>
          <p:nvPr/>
        </p:nvSpPr>
        <p:spPr>
          <a:xfrm>
            <a:off x="9871574" y="2848386"/>
            <a:ext cx="1985463" cy="396919"/>
          </a:xfrm>
          <a:prstGeom prst="round2SameRect">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rgbClr val="413D51"/>
                </a:solidFill>
              </a:rPr>
              <a:t>Early 2022</a:t>
            </a:r>
            <a:endParaRPr lang="en-US" sz="2400" b="1" dirty="0">
              <a:solidFill>
                <a:srgbClr val="413D51"/>
              </a:solidFill>
            </a:endParaRPr>
          </a:p>
        </p:txBody>
      </p:sp>
      <p:sp>
        <p:nvSpPr>
          <p:cNvPr id="83" name="TextBox 82">
            <a:extLst>
              <a:ext uri="{FF2B5EF4-FFF2-40B4-BE49-F238E27FC236}">
                <a16:creationId xmlns:a16="http://schemas.microsoft.com/office/drawing/2014/main" id="{819D6694-C433-432C-A60A-547F16BA630E}"/>
              </a:ext>
            </a:extLst>
          </p:cNvPr>
          <p:cNvSpPr txBox="1"/>
          <p:nvPr/>
        </p:nvSpPr>
        <p:spPr>
          <a:xfrm>
            <a:off x="9976397" y="3550056"/>
            <a:ext cx="1775533" cy="1354217"/>
          </a:xfrm>
          <a:prstGeom prst="rect">
            <a:avLst/>
          </a:prstGeom>
          <a:noFill/>
          <a:ln w="6350">
            <a:noFill/>
            <a:prstDash val="dash"/>
          </a:ln>
        </p:spPr>
        <p:txBody>
          <a:bodyPr wrap="square" lIns="0" tIns="0" rIns="0" bIns="0" rtlCol="0">
            <a:spAutoFit/>
          </a:bodyPr>
          <a:lstStyle/>
          <a:p>
            <a:pPr algn="ctr"/>
            <a:r>
              <a:rPr lang="en-US" sz="2200" b="1" dirty="0" smtClean="0">
                <a:solidFill>
                  <a:srgbClr val="E98601"/>
                </a:solidFill>
              </a:rPr>
              <a:t>Lessons Learned Memo &amp; Final Analysis </a:t>
            </a:r>
            <a:endParaRPr lang="en-US" sz="2200" b="1" dirty="0">
              <a:solidFill>
                <a:srgbClr val="E98601"/>
              </a:solidFill>
            </a:endParaRPr>
          </a:p>
        </p:txBody>
      </p:sp>
      <p:pic>
        <p:nvPicPr>
          <p:cNvPr id="2" name="Picture 1"/>
          <p:cNvPicPr>
            <a:picLocks noChangeAspect="1"/>
          </p:cNvPicPr>
          <p:nvPr/>
        </p:nvPicPr>
        <p:blipFill>
          <a:blip r:embed="rId10"/>
          <a:stretch>
            <a:fillRect/>
          </a:stretch>
        </p:blipFill>
        <p:spPr>
          <a:xfrm>
            <a:off x="10640727" y="2231287"/>
            <a:ext cx="541478" cy="613675"/>
          </a:xfrm>
          <a:prstGeom prst="rect">
            <a:avLst/>
          </a:prstGeom>
        </p:spPr>
      </p:pic>
      <p:pic>
        <p:nvPicPr>
          <p:cNvPr id="3" name="Picture 2"/>
          <p:cNvPicPr>
            <a:picLocks noChangeAspect="1"/>
          </p:cNvPicPr>
          <p:nvPr/>
        </p:nvPicPr>
        <p:blipFill>
          <a:blip r:embed="rId11"/>
          <a:stretch>
            <a:fillRect/>
          </a:stretch>
        </p:blipFill>
        <p:spPr>
          <a:xfrm>
            <a:off x="1068701" y="2217890"/>
            <a:ext cx="573929" cy="594426"/>
          </a:xfrm>
          <a:prstGeom prst="rect">
            <a:avLst/>
          </a:prstGeom>
        </p:spPr>
      </p:pic>
      <p:pic>
        <p:nvPicPr>
          <p:cNvPr id="4" name="Picture 3"/>
          <p:cNvPicPr>
            <a:picLocks noChangeAspect="1"/>
          </p:cNvPicPr>
          <p:nvPr/>
        </p:nvPicPr>
        <p:blipFill>
          <a:blip r:embed="rId12"/>
          <a:stretch>
            <a:fillRect/>
          </a:stretch>
        </p:blipFill>
        <p:spPr>
          <a:xfrm>
            <a:off x="9535271" y="267838"/>
            <a:ext cx="2113058" cy="1280739"/>
          </a:xfrm>
          <a:prstGeom prst="rect">
            <a:avLst/>
          </a:prstGeom>
        </p:spPr>
      </p:pic>
    </p:spTree>
    <p:extLst>
      <p:ext uri="{BB962C8B-B14F-4D97-AF65-F5344CB8AC3E}">
        <p14:creationId xmlns:p14="http://schemas.microsoft.com/office/powerpoint/2010/main" val="3750129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Rounded 12">
            <a:extLst>
              <a:ext uri="{FF2B5EF4-FFF2-40B4-BE49-F238E27FC236}">
                <a16:creationId xmlns:a16="http://schemas.microsoft.com/office/drawing/2014/main" id="{B9E6321D-0DD4-47CC-98E1-5AE32D37CD9F}"/>
              </a:ext>
            </a:extLst>
          </p:cNvPr>
          <p:cNvSpPr/>
          <p:nvPr/>
        </p:nvSpPr>
        <p:spPr>
          <a:xfrm>
            <a:off x="2607277" y="1679056"/>
            <a:ext cx="7255860" cy="527493"/>
          </a:xfrm>
          <a:prstGeom prst="round2SameRect">
            <a:avLst>
              <a:gd name="adj1" fmla="val 2502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68504CE-2886-4F14-8663-7730FD23291D}"/>
              </a:ext>
            </a:extLst>
          </p:cNvPr>
          <p:cNvSpPr>
            <a:spLocks noGrp="1"/>
          </p:cNvSpPr>
          <p:nvPr>
            <p:ph type="title"/>
          </p:nvPr>
        </p:nvSpPr>
        <p:spPr>
          <a:xfrm>
            <a:off x="334962" y="543408"/>
            <a:ext cx="11522076" cy="498598"/>
          </a:xfrm>
        </p:spPr>
        <p:txBody>
          <a:bodyPr/>
          <a:lstStyle/>
          <a:p>
            <a:r>
              <a:rPr lang="en-US" dirty="0"/>
              <a:t>What </a:t>
            </a:r>
            <a:r>
              <a:rPr lang="en-US" dirty="0" smtClean="0"/>
              <a:t>Technologies were Considered</a:t>
            </a:r>
            <a:endParaRPr lang="en-US" dirty="0"/>
          </a:p>
        </p:txBody>
      </p:sp>
      <p:sp>
        <p:nvSpPr>
          <p:cNvPr id="10" name="Slide Number Placeholder 9">
            <a:extLst>
              <a:ext uri="{FF2B5EF4-FFF2-40B4-BE49-F238E27FC236}">
                <a16:creationId xmlns:a16="http://schemas.microsoft.com/office/drawing/2014/main" id="{6A8C2D05-C0E2-4FB9-8868-AA99B369ACC5}"/>
              </a:ext>
            </a:extLst>
          </p:cNvPr>
          <p:cNvSpPr>
            <a:spLocks noGrp="1"/>
          </p:cNvSpPr>
          <p:nvPr>
            <p:ph type="sldNum" sz="quarter" idx="12"/>
          </p:nvPr>
        </p:nvSpPr>
        <p:spPr/>
        <p:txBody>
          <a:bodyPr/>
          <a:lstStyle/>
          <a:p>
            <a:fld id="{14ED2C52-F4A6-44CA-8A9F-48318319496E}" type="slidenum">
              <a:rPr lang="en-US" smtClean="0"/>
              <a:t>7</a:t>
            </a:fld>
            <a:endParaRPr lang="en-US" dirty="0"/>
          </a:p>
        </p:txBody>
      </p:sp>
      <p:pic>
        <p:nvPicPr>
          <p:cNvPr id="5" name="Picture 4"/>
          <p:cNvPicPr>
            <a:picLocks noChangeAspect="1"/>
          </p:cNvPicPr>
          <p:nvPr/>
        </p:nvPicPr>
        <p:blipFill>
          <a:blip r:embed="rId3"/>
          <a:stretch>
            <a:fillRect/>
          </a:stretch>
        </p:blipFill>
        <p:spPr>
          <a:xfrm rot="20105153">
            <a:off x="-7818" y="1483193"/>
            <a:ext cx="2584567" cy="1860642"/>
          </a:xfrm>
          <a:prstGeom prst="rect">
            <a:avLst/>
          </a:prstGeom>
        </p:spPr>
      </p:pic>
      <p:pic>
        <p:nvPicPr>
          <p:cNvPr id="6" name="Picture 5"/>
          <p:cNvPicPr>
            <a:picLocks noChangeAspect="1"/>
          </p:cNvPicPr>
          <p:nvPr/>
        </p:nvPicPr>
        <p:blipFill>
          <a:blip r:embed="rId4"/>
          <a:stretch>
            <a:fillRect/>
          </a:stretch>
        </p:blipFill>
        <p:spPr>
          <a:xfrm rot="721128" flipH="1">
            <a:off x="9212431" y="2830910"/>
            <a:ext cx="2949734" cy="3087438"/>
          </a:xfrm>
          <a:prstGeom prst="rect">
            <a:avLst/>
          </a:prstGeom>
        </p:spPr>
      </p:pic>
      <p:pic>
        <p:nvPicPr>
          <p:cNvPr id="9" name="Picture 8"/>
          <p:cNvPicPr>
            <a:picLocks noChangeAspect="1"/>
          </p:cNvPicPr>
          <p:nvPr/>
        </p:nvPicPr>
        <p:blipFill>
          <a:blip r:embed="rId5"/>
          <a:stretch>
            <a:fillRect/>
          </a:stretch>
        </p:blipFill>
        <p:spPr>
          <a:xfrm rot="21206909">
            <a:off x="10792111" y="-231668"/>
            <a:ext cx="1948809" cy="1948809"/>
          </a:xfrm>
          <a:prstGeom prst="rect">
            <a:avLst/>
          </a:prstGeom>
        </p:spPr>
      </p:pic>
      <p:graphicFrame>
        <p:nvGraphicFramePr>
          <p:cNvPr id="11" name="Content Placeholder 7">
            <a:extLst>
              <a:ext uri="{FF2B5EF4-FFF2-40B4-BE49-F238E27FC236}">
                <a16:creationId xmlns:a16="http://schemas.microsoft.com/office/drawing/2014/main" id="{E7D20284-CCCF-4AE4-BC25-B063A6EAAB8A}"/>
              </a:ext>
            </a:extLst>
          </p:cNvPr>
          <p:cNvGraphicFramePr>
            <a:graphicFrameLocks noGrp="1"/>
          </p:cNvGraphicFramePr>
          <p:nvPr>
            <p:ph idx="1"/>
            <p:extLst>
              <p:ext uri="{D42A27DB-BD31-4B8C-83A1-F6EECF244321}">
                <p14:modId xmlns:p14="http://schemas.microsoft.com/office/powerpoint/2010/main" val="3531479846"/>
              </p:ext>
            </p:extLst>
          </p:nvPr>
        </p:nvGraphicFramePr>
        <p:xfrm>
          <a:off x="2607277" y="1679056"/>
          <a:ext cx="7255860" cy="3989511"/>
        </p:xfrm>
        <a:graphic>
          <a:graphicData uri="http://schemas.openxmlformats.org/drawingml/2006/table">
            <a:tbl>
              <a:tblPr firstRow="1" bandRow="1">
                <a:tableStyleId>{5C22544A-7EE6-4342-B048-85BDC9FD1C3A}</a:tableStyleId>
              </a:tblPr>
              <a:tblGrid>
                <a:gridCol w="2780939">
                  <a:extLst>
                    <a:ext uri="{9D8B030D-6E8A-4147-A177-3AD203B41FA5}">
                      <a16:colId xmlns:a16="http://schemas.microsoft.com/office/drawing/2014/main" val="2273252250"/>
                    </a:ext>
                  </a:extLst>
                </a:gridCol>
                <a:gridCol w="4474921">
                  <a:extLst>
                    <a:ext uri="{9D8B030D-6E8A-4147-A177-3AD203B41FA5}">
                      <a16:colId xmlns:a16="http://schemas.microsoft.com/office/drawing/2014/main" val="1186971329"/>
                    </a:ext>
                  </a:extLst>
                </a:gridCol>
              </a:tblGrid>
              <a:tr h="512114">
                <a:tc>
                  <a:txBody>
                    <a:bodyPr/>
                    <a:lstStyle/>
                    <a:p>
                      <a:pPr algn="ctr"/>
                      <a:r>
                        <a:rPr lang="en-US" dirty="0" smtClean="0"/>
                        <a:t>Equipment</a:t>
                      </a:r>
                      <a:endParaRPr lang="en-US" dirty="0"/>
                    </a:p>
                  </a:txBody>
                  <a:tcPr marL="0" marR="0" marT="0" marB="3600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Technology Categorization</a:t>
                      </a:r>
                      <a:endParaRPr lang="en-US" dirty="0"/>
                    </a:p>
                  </a:txBody>
                  <a:tcPr marL="0" marR="0" marT="0" marB="36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3788571"/>
                  </a:ext>
                </a:extLst>
              </a:tr>
              <a:tr h="496771">
                <a:tc>
                  <a:txBody>
                    <a:bodyPr/>
                    <a:lstStyle/>
                    <a:p>
                      <a:pPr marL="0" indent="0" algn="ctr" fontAlgn="ctr">
                        <a:buNone/>
                      </a:pPr>
                      <a:r>
                        <a:rPr lang="en-US" sz="1800" b="1" i="0" u="none" strike="noStrike" kern="1200" dirty="0" smtClean="0">
                          <a:solidFill>
                            <a:srgbClr val="E98601"/>
                          </a:solidFill>
                          <a:effectLst/>
                          <a:latin typeface="Segoe UI" panose="020B0502040204020203" pitchFamily="34" charset="0"/>
                          <a:ea typeface="+mn-ea"/>
                          <a:cs typeface="+mn-cs"/>
                        </a:rPr>
                        <a:t>VRF</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1800" b="1" i="0" u="none" strike="noStrike" kern="1200" dirty="0" smtClean="0">
                          <a:solidFill>
                            <a:srgbClr val="413D51"/>
                          </a:solidFill>
                          <a:effectLst/>
                          <a:latin typeface="Segoe UI" panose="020B0502040204020203" pitchFamily="34" charset="0"/>
                          <a:ea typeface="+mn-ea"/>
                          <a:cs typeface="+mn-cs"/>
                        </a:rPr>
                        <a:t>Principal</a:t>
                      </a:r>
                      <a:endParaRPr lang="en-US" sz="1800" b="1" i="0" u="none" strike="noStrike" kern="1200" dirty="0">
                        <a:solidFill>
                          <a:srgbClr val="413D51"/>
                        </a:solidFill>
                        <a:effectLst/>
                        <a:latin typeface="Segoe UI" panose="020B0502040204020203"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6559716"/>
                  </a:ext>
                </a:extLst>
              </a:tr>
              <a:tr h="496771">
                <a:tc>
                  <a:txBody>
                    <a:bodyPr/>
                    <a:lstStyle/>
                    <a:p>
                      <a:pPr algn="ctr" fontAlgn="ctr"/>
                      <a:r>
                        <a:rPr lang="en-US" sz="1800" b="1" i="0" u="none" strike="noStrike" dirty="0" smtClean="0">
                          <a:solidFill>
                            <a:srgbClr val="E98601"/>
                          </a:solidFill>
                          <a:effectLst/>
                          <a:latin typeface="Segoe UI" panose="020B0502040204020203" pitchFamily="34" charset="0"/>
                        </a:rPr>
                        <a:t>DHP</a:t>
                      </a:r>
                      <a:endParaRPr lang="en-US" sz="1800" b="1" i="0" u="none" strike="noStrike" dirty="0">
                        <a:solidFill>
                          <a:srgbClr val="E98601"/>
                        </a:solidFill>
                        <a:effectLst/>
                        <a:latin typeface="Segoe UI" panose="020B0502040204020203"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1800" b="1" i="0" u="none" strike="noStrike" kern="1200" dirty="0" smtClean="0">
                          <a:solidFill>
                            <a:srgbClr val="413D51"/>
                          </a:solidFill>
                          <a:effectLst/>
                          <a:latin typeface="Segoe UI" panose="020B0502040204020203" pitchFamily="34" charset="0"/>
                          <a:ea typeface="+mn-ea"/>
                          <a:cs typeface="+mn-cs"/>
                        </a:rPr>
                        <a:t>Principal</a:t>
                      </a:r>
                      <a:endParaRPr lang="en-US" sz="1800" b="1" i="0" u="none" strike="noStrike" kern="1200" dirty="0">
                        <a:solidFill>
                          <a:srgbClr val="413D51"/>
                        </a:solidFill>
                        <a:effectLst/>
                        <a:latin typeface="Segoe UI" panose="020B0502040204020203"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4205515"/>
                  </a:ext>
                </a:extLst>
              </a:tr>
              <a:tr h="496771">
                <a:tc>
                  <a:txBody>
                    <a:bodyPr/>
                    <a:lstStyle/>
                    <a:p>
                      <a:pPr algn="ctr" fontAlgn="ctr"/>
                      <a:r>
                        <a:rPr lang="en-US" sz="1800" b="1" i="0" u="none" strike="noStrike" dirty="0" smtClean="0">
                          <a:solidFill>
                            <a:srgbClr val="E98601"/>
                          </a:solidFill>
                          <a:effectLst/>
                          <a:latin typeface="Segoe UI" panose="020B0502040204020203" pitchFamily="34" charset="0"/>
                        </a:rPr>
                        <a:t>Ducted Systems</a:t>
                      </a:r>
                      <a:endParaRPr lang="en-US" sz="1800" b="1" i="0" u="none" strike="noStrike" dirty="0">
                        <a:solidFill>
                          <a:srgbClr val="E98601"/>
                        </a:solidFill>
                        <a:effectLst/>
                        <a:latin typeface="Segoe UI" panose="020B0502040204020203"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1800" b="1" i="0" u="none" strike="noStrike" kern="1200" dirty="0" smtClean="0">
                          <a:solidFill>
                            <a:srgbClr val="413D51"/>
                          </a:solidFill>
                          <a:effectLst/>
                          <a:latin typeface="Segoe UI" panose="020B0502040204020203" pitchFamily="34" charset="0"/>
                          <a:ea typeface="+mn-ea"/>
                          <a:cs typeface="+mn-cs"/>
                        </a:rPr>
                        <a:t>Added to Principal</a:t>
                      </a:r>
                      <a:endParaRPr lang="en-US" sz="1800" b="1" i="0" u="none" strike="noStrike" kern="1200" dirty="0">
                        <a:solidFill>
                          <a:srgbClr val="413D51"/>
                        </a:solidFill>
                        <a:effectLst/>
                        <a:latin typeface="Segoe UI" panose="020B0502040204020203"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953266"/>
                  </a:ext>
                </a:extLst>
              </a:tr>
              <a:tr h="496771">
                <a:tc>
                  <a:txBody>
                    <a:bodyPr/>
                    <a:lstStyle/>
                    <a:p>
                      <a:pPr algn="ctr" fontAlgn="ctr"/>
                      <a:r>
                        <a:rPr lang="en-US" sz="1800" b="1" i="0" u="none" strike="noStrike" dirty="0" smtClean="0">
                          <a:solidFill>
                            <a:srgbClr val="E98601"/>
                          </a:solidFill>
                          <a:effectLst/>
                          <a:latin typeface="Segoe UI" panose="020B0502040204020203" pitchFamily="34" charset="0"/>
                        </a:rPr>
                        <a:t>Heat Recovery</a:t>
                      </a:r>
                      <a:endParaRPr lang="en-US" sz="1800" b="1" i="0" u="none" strike="noStrike" dirty="0">
                        <a:solidFill>
                          <a:srgbClr val="E98601"/>
                        </a:solidFill>
                        <a:effectLst/>
                        <a:latin typeface="Segoe UI" panose="020B0502040204020203"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1800" b="1" i="0" u="none" strike="noStrike" kern="1200" dirty="0" smtClean="0">
                          <a:solidFill>
                            <a:srgbClr val="413D51"/>
                          </a:solidFill>
                          <a:effectLst/>
                          <a:latin typeface="Segoe UI" panose="020B0502040204020203" pitchFamily="34" charset="0"/>
                          <a:ea typeface="+mn-ea"/>
                          <a:cs typeface="+mn-cs"/>
                        </a:rPr>
                        <a:t>Collected for Principal Systems Only</a:t>
                      </a:r>
                      <a:endParaRPr lang="en-US" sz="1800" b="1" i="0" u="none" strike="noStrike" kern="1200" dirty="0">
                        <a:solidFill>
                          <a:srgbClr val="413D51"/>
                        </a:solidFill>
                        <a:effectLst/>
                        <a:latin typeface="Segoe UI" panose="020B0502040204020203"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5628451"/>
                  </a:ext>
                </a:extLst>
              </a:tr>
              <a:tr h="496771">
                <a:tc>
                  <a:txBody>
                    <a:bodyPr/>
                    <a:lstStyle/>
                    <a:p>
                      <a:pPr algn="ctr" fontAlgn="ctr"/>
                      <a:r>
                        <a:rPr lang="en-US" sz="1800" b="1" i="0" u="none" strike="noStrike" dirty="0" smtClean="0">
                          <a:solidFill>
                            <a:srgbClr val="E98601"/>
                          </a:solidFill>
                          <a:effectLst/>
                          <a:latin typeface="Segoe UI" panose="020B0502040204020203" pitchFamily="34" charset="0"/>
                        </a:rPr>
                        <a:t>WSHP</a:t>
                      </a:r>
                      <a:endParaRPr lang="en-US" sz="1800" b="1" i="0" u="none" strike="noStrike" dirty="0">
                        <a:solidFill>
                          <a:srgbClr val="E98601"/>
                        </a:solidFill>
                        <a:effectLst/>
                        <a:latin typeface="Segoe UI" panose="020B0502040204020203"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1800" b="1" i="0" u="none" strike="noStrike" kern="1200" dirty="0" smtClean="0">
                          <a:solidFill>
                            <a:srgbClr val="544F6B"/>
                          </a:solidFill>
                          <a:effectLst/>
                          <a:latin typeface="Segoe UI" panose="020B0502040204020203" pitchFamily="34" charset="0"/>
                          <a:ea typeface="+mn-ea"/>
                          <a:cs typeface="+mn-cs"/>
                        </a:rPr>
                        <a:t>Ancillary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4785776"/>
                  </a:ext>
                </a:extLst>
              </a:tr>
              <a:tr h="496771">
                <a:tc>
                  <a:txBody>
                    <a:bodyPr/>
                    <a:lstStyle/>
                    <a:p>
                      <a:pPr algn="ctr" fontAlgn="ctr"/>
                      <a:r>
                        <a:rPr lang="en-US" sz="1800" b="1" i="0" u="none" strike="noStrike" kern="1200" dirty="0" smtClean="0">
                          <a:solidFill>
                            <a:srgbClr val="E98601"/>
                          </a:solidFill>
                          <a:effectLst/>
                          <a:latin typeface="Segoe UI" panose="020B0502040204020203" pitchFamily="34" charset="0"/>
                          <a:ea typeface="+mn-ea"/>
                          <a:cs typeface="+mn-cs"/>
                        </a:rPr>
                        <a:t>Chillers</a:t>
                      </a:r>
                      <a:endParaRPr lang="en-US" sz="1800" b="1" i="0" u="none" strike="noStrike" kern="1200" dirty="0">
                        <a:solidFill>
                          <a:srgbClr val="E98601"/>
                        </a:solidFill>
                        <a:effectLst/>
                        <a:latin typeface="Segoe UI" panose="020B0502040204020203"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1800" b="1" i="0" u="none" strike="noStrike" kern="1200" dirty="0" smtClean="0">
                          <a:solidFill>
                            <a:srgbClr val="544F6B"/>
                          </a:solidFill>
                          <a:effectLst/>
                          <a:latin typeface="Segoe UI" panose="020B0502040204020203" pitchFamily="34" charset="0"/>
                          <a:ea typeface="+mn-ea"/>
                          <a:cs typeface="+mn-cs"/>
                        </a:rPr>
                        <a:t>Ancillary</a:t>
                      </a:r>
                      <a:endParaRPr lang="en-US" sz="1800" b="1" i="0" u="none" strike="noStrike" kern="1200" dirty="0">
                        <a:solidFill>
                          <a:srgbClr val="544F6B"/>
                        </a:solidFill>
                        <a:effectLst/>
                        <a:latin typeface="Segoe UI" panose="020B0502040204020203"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205234"/>
                  </a:ext>
                </a:extLst>
              </a:tr>
              <a:tr h="496771">
                <a:tc>
                  <a:txBody>
                    <a:bodyPr/>
                    <a:lstStyle/>
                    <a:p>
                      <a:pPr algn="ctr" fontAlgn="ctr"/>
                      <a:r>
                        <a:rPr lang="en-US" sz="1800" b="1" i="0" u="none" strike="noStrike" kern="1200" dirty="0" smtClean="0">
                          <a:solidFill>
                            <a:srgbClr val="E98601"/>
                          </a:solidFill>
                          <a:effectLst/>
                          <a:latin typeface="Segoe UI" panose="020B0502040204020203" pitchFamily="34" charset="0"/>
                          <a:ea typeface="+mn-ea"/>
                          <a:cs typeface="+mn-cs"/>
                        </a:rPr>
                        <a:t>Packaged Systems</a:t>
                      </a:r>
                      <a:endParaRPr lang="en-US" sz="1800" b="1" i="0" u="none" strike="noStrike" kern="1200" dirty="0">
                        <a:solidFill>
                          <a:srgbClr val="E98601"/>
                        </a:solidFill>
                        <a:effectLst/>
                        <a:latin typeface="Segoe UI" panose="020B0502040204020203"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E9860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US" sz="1800" b="1" i="0" u="none" strike="noStrike" kern="1200" dirty="0" smtClean="0">
                          <a:solidFill>
                            <a:srgbClr val="544F6B"/>
                          </a:solidFill>
                          <a:effectLst/>
                          <a:latin typeface="Segoe UI" panose="020B0502040204020203" pitchFamily="34" charset="0"/>
                          <a:ea typeface="+mn-ea"/>
                          <a:cs typeface="+mn-cs"/>
                        </a:rPr>
                        <a:t>Ancillary</a:t>
                      </a:r>
                      <a:endParaRPr lang="en-US" sz="1800" b="1" i="0" u="none" strike="noStrike" kern="1200" dirty="0">
                        <a:solidFill>
                          <a:srgbClr val="544F6B"/>
                        </a:solidFill>
                        <a:effectLst/>
                        <a:latin typeface="Segoe UI" panose="020B0502040204020203" pitchFamily="34" charset="0"/>
                        <a:ea typeface="+mn-ea"/>
                        <a:cs typeface="+mn-cs"/>
                      </a:endParaRP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E9860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4958704"/>
                  </a:ext>
                </a:extLst>
              </a:tr>
            </a:tbl>
          </a:graphicData>
        </a:graphic>
      </p:graphicFrame>
      <p:sp>
        <p:nvSpPr>
          <p:cNvPr id="13" name="Rectangle 12">
            <a:extLst>
              <a:ext uri="{FF2B5EF4-FFF2-40B4-BE49-F238E27FC236}">
                <a16:creationId xmlns:a16="http://schemas.microsoft.com/office/drawing/2014/main" id="{AA7D0759-3D8F-4812-826C-B274D08515DF}"/>
              </a:ext>
            </a:extLst>
          </p:cNvPr>
          <p:cNvSpPr/>
          <p:nvPr/>
        </p:nvSpPr>
        <p:spPr>
          <a:xfrm>
            <a:off x="334962" y="6236993"/>
            <a:ext cx="10444655" cy="276999"/>
          </a:xfrm>
          <a:prstGeom prst="rect">
            <a:avLst/>
          </a:prstGeom>
          <a:noFill/>
        </p:spPr>
        <p:txBody>
          <a:bodyPr wrap="square" lIns="0" tIns="0" rIns="0" bIns="0" rtlCol="0">
            <a:spAutoFit/>
          </a:bodyPr>
          <a:lstStyle/>
          <a:p>
            <a:pPr>
              <a:lnSpc>
                <a:spcPct val="90000"/>
              </a:lnSpc>
            </a:pPr>
            <a:r>
              <a:rPr lang="en-US" sz="2000" b="1" i="1" dirty="0">
                <a:solidFill>
                  <a:srgbClr val="FEC643"/>
                </a:solidFill>
                <a:latin typeface="Segoe UI" panose="020B0502040204020203" pitchFamily="34" charset="0"/>
                <a:cs typeface="Segoe UI" panose="020B0502040204020203" pitchFamily="34" charset="0"/>
              </a:rPr>
              <a:t>“Don’t be too proud of this technological terror you’ve </a:t>
            </a:r>
            <a:r>
              <a:rPr lang="en-US" sz="2000" b="1" i="1" dirty="0" smtClean="0">
                <a:solidFill>
                  <a:srgbClr val="FEC643"/>
                </a:solidFill>
                <a:latin typeface="Segoe UI" panose="020B0502040204020203" pitchFamily="34" charset="0"/>
                <a:cs typeface="Segoe UI" panose="020B0502040204020203" pitchFamily="34" charset="0"/>
              </a:rPr>
              <a:t>constructed.” – Darth Vader</a:t>
            </a:r>
            <a:endParaRPr lang="en-US" sz="2000" dirty="0">
              <a:solidFill>
                <a:srgbClr val="FEC643"/>
              </a:solidFill>
              <a:latin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a:stretch>
            <a:fillRect/>
          </a:stretch>
        </p:blipFill>
        <p:spPr>
          <a:xfrm>
            <a:off x="463889" y="3877803"/>
            <a:ext cx="2584567" cy="1860642"/>
          </a:xfrm>
          <a:prstGeom prst="rect">
            <a:avLst/>
          </a:prstGeom>
        </p:spPr>
      </p:pic>
    </p:spTree>
    <p:extLst>
      <p:ext uri="{BB962C8B-B14F-4D97-AF65-F5344CB8AC3E}">
        <p14:creationId xmlns:p14="http://schemas.microsoft.com/office/powerpoint/2010/main" val="606916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D9F6505A-A7DA-4BDA-84C9-1EF53FA897D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07" y="5029981"/>
            <a:ext cx="12186793" cy="1828019"/>
          </a:xfrm>
          <a:prstGeom prst="rect">
            <a:avLst/>
          </a:prstGeom>
        </p:spPr>
      </p:pic>
      <p:pic>
        <p:nvPicPr>
          <p:cNvPr id="46" name="Graphic 45">
            <a:extLst>
              <a:ext uri="{FF2B5EF4-FFF2-40B4-BE49-F238E27FC236}">
                <a16:creationId xmlns:a16="http://schemas.microsoft.com/office/drawing/2014/main" id="{893B248A-E54B-4416-9B2B-214ED400DB4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75310" y="5373370"/>
            <a:ext cx="9897546" cy="1484630"/>
          </a:xfrm>
          <a:prstGeom prst="rect">
            <a:avLst/>
          </a:prstGeom>
        </p:spPr>
      </p:pic>
      <p:sp>
        <p:nvSpPr>
          <p:cNvPr id="47" name="Rectangle 46">
            <a:extLst>
              <a:ext uri="{FF2B5EF4-FFF2-40B4-BE49-F238E27FC236}">
                <a16:creationId xmlns:a16="http://schemas.microsoft.com/office/drawing/2014/main" id="{48049AB8-783F-4307-9D2C-ADA99FD069A5}"/>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68504CE-2886-4F14-8663-7730FD23291D}"/>
              </a:ext>
            </a:extLst>
          </p:cNvPr>
          <p:cNvSpPr>
            <a:spLocks noGrp="1"/>
          </p:cNvSpPr>
          <p:nvPr>
            <p:ph type="title"/>
          </p:nvPr>
        </p:nvSpPr>
        <p:spPr>
          <a:xfrm>
            <a:off x="334962" y="543408"/>
            <a:ext cx="11522076" cy="498598"/>
          </a:xfrm>
        </p:spPr>
        <p:txBody>
          <a:bodyPr/>
          <a:lstStyle/>
          <a:p>
            <a:r>
              <a:rPr lang="en-US" dirty="0" smtClean="0"/>
              <a:t>Commercial HVAC Permit Data Sample Frame </a:t>
            </a:r>
            <a:endParaRPr lang="en-US" dirty="0"/>
          </a:p>
        </p:txBody>
      </p:sp>
      <p:sp>
        <p:nvSpPr>
          <p:cNvPr id="10" name="Slide Number Placeholder 9">
            <a:extLst>
              <a:ext uri="{FF2B5EF4-FFF2-40B4-BE49-F238E27FC236}">
                <a16:creationId xmlns:a16="http://schemas.microsoft.com/office/drawing/2014/main" id="{6A8C2D05-C0E2-4FB9-8868-AA99B369ACC5}"/>
              </a:ext>
            </a:extLst>
          </p:cNvPr>
          <p:cNvSpPr>
            <a:spLocks noGrp="1"/>
          </p:cNvSpPr>
          <p:nvPr>
            <p:ph type="sldNum" sz="quarter" idx="12"/>
          </p:nvPr>
        </p:nvSpPr>
        <p:spPr>
          <a:xfrm>
            <a:off x="11074187" y="6436517"/>
            <a:ext cx="482401" cy="421483"/>
          </a:xfrm>
        </p:spPr>
        <p:txBody>
          <a:bodyPr/>
          <a:lstStyle/>
          <a:p>
            <a:fld id="{14ED2C52-F4A6-44CA-8A9F-48318319496E}" type="slidenum">
              <a:rPr lang="en-US" smtClean="0"/>
              <a:t>8</a:t>
            </a:fld>
            <a:endParaRPr lang="en-US"/>
          </a:p>
        </p:txBody>
      </p:sp>
      <p:pic>
        <p:nvPicPr>
          <p:cNvPr id="2" name="Picture 1">
            <a:extLst>
              <a:ext uri="{FF2B5EF4-FFF2-40B4-BE49-F238E27FC236}">
                <a16:creationId xmlns:a16="http://schemas.microsoft.com/office/drawing/2014/main" id="{0E9BA8B2-81B3-4A22-A0B6-31F360CA6620}"/>
              </a:ext>
            </a:extLst>
          </p:cNvPr>
          <p:cNvPicPr>
            <a:picLocks noChangeAspect="1"/>
          </p:cNvPicPr>
          <p:nvPr/>
        </p:nvPicPr>
        <p:blipFill>
          <a:blip r:embed="rId7"/>
          <a:stretch>
            <a:fillRect/>
          </a:stretch>
        </p:blipFill>
        <p:spPr>
          <a:xfrm>
            <a:off x="1711536" y="4495865"/>
            <a:ext cx="2735378" cy="1790058"/>
          </a:xfrm>
          <a:prstGeom prst="rect">
            <a:avLst/>
          </a:prstGeom>
        </p:spPr>
      </p:pic>
      <p:pic>
        <p:nvPicPr>
          <p:cNvPr id="73" name="Picture 72">
            <a:extLst>
              <a:ext uri="{FF2B5EF4-FFF2-40B4-BE49-F238E27FC236}">
                <a16:creationId xmlns:a16="http://schemas.microsoft.com/office/drawing/2014/main" id="{8A9B3E40-6B24-475B-AC9E-5F03E7C2468A}"/>
              </a:ext>
            </a:extLst>
          </p:cNvPr>
          <p:cNvPicPr>
            <a:picLocks noChangeAspect="1"/>
          </p:cNvPicPr>
          <p:nvPr/>
        </p:nvPicPr>
        <p:blipFill>
          <a:blip r:embed="rId7"/>
          <a:stretch>
            <a:fillRect/>
          </a:stretch>
        </p:blipFill>
        <p:spPr>
          <a:xfrm>
            <a:off x="4427862" y="2739676"/>
            <a:ext cx="2735378" cy="1790058"/>
          </a:xfrm>
          <a:prstGeom prst="rect">
            <a:avLst/>
          </a:prstGeom>
        </p:spPr>
      </p:pic>
      <p:pic>
        <p:nvPicPr>
          <p:cNvPr id="74" name="Picture 73">
            <a:extLst>
              <a:ext uri="{FF2B5EF4-FFF2-40B4-BE49-F238E27FC236}">
                <a16:creationId xmlns:a16="http://schemas.microsoft.com/office/drawing/2014/main" id="{DCCC9435-5CE2-4E71-95F7-4EAA4669ED1F}"/>
              </a:ext>
            </a:extLst>
          </p:cNvPr>
          <p:cNvPicPr>
            <a:picLocks noChangeAspect="1"/>
          </p:cNvPicPr>
          <p:nvPr/>
        </p:nvPicPr>
        <p:blipFill>
          <a:blip r:embed="rId7"/>
          <a:stretch>
            <a:fillRect/>
          </a:stretch>
        </p:blipFill>
        <p:spPr>
          <a:xfrm>
            <a:off x="7144188" y="4495865"/>
            <a:ext cx="2735378" cy="1790058"/>
          </a:xfrm>
          <a:prstGeom prst="rect">
            <a:avLst/>
          </a:prstGeom>
        </p:spPr>
      </p:pic>
      <p:sp>
        <p:nvSpPr>
          <p:cNvPr id="79" name="TextBox 78">
            <a:extLst>
              <a:ext uri="{FF2B5EF4-FFF2-40B4-BE49-F238E27FC236}">
                <a16:creationId xmlns:a16="http://schemas.microsoft.com/office/drawing/2014/main" id="{CD0BACC9-ADB3-47C8-AA86-1FD7F76E0469}"/>
              </a:ext>
            </a:extLst>
          </p:cNvPr>
          <p:cNvSpPr txBox="1"/>
          <p:nvPr/>
        </p:nvSpPr>
        <p:spPr>
          <a:xfrm>
            <a:off x="507464" y="2792083"/>
            <a:ext cx="3551240" cy="553998"/>
          </a:xfrm>
          <a:prstGeom prst="rect">
            <a:avLst/>
          </a:prstGeom>
          <a:noFill/>
          <a:ln w="6350">
            <a:noFill/>
            <a:prstDash val="dash"/>
          </a:ln>
        </p:spPr>
        <p:txBody>
          <a:bodyPr wrap="square" lIns="0" tIns="0" rIns="0" bIns="0" rtlCol="0">
            <a:spAutoFit/>
          </a:bodyPr>
          <a:lstStyle/>
          <a:p>
            <a:pPr algn="r"/>
            <a:r>
              <a:rPr lang="en-US" b="1" dirty="0">
                <a:solidFill>
                  <a:schemeClr val="bg1"/>
                </a:solidFill>
              </a:rPr>
              <a:t>Building Types</a:t>
            </a:r>
          </a:p>
          <a:p>
            <a:pPr algn="r"/>
            <a:endParaRPr lang="en-US" b="1" dirty="0">
              <a:solidFill>
                <a:schemeClr val="bg1"/>
              </a:solidFill>
            </a:endParaRPr>
          </a:p>
        </p:txBody>
      </p:sp>
      <p:sp>
        <p:nvSpPr>
          <p:cNvPr id="80" name="TextBox 79">
            <a:extLst>
              <a:ext uri="{FF2B5EF4-FFF2-40B4-BE49-F238E27FC236}">
                <a16:creationId xmlns:a16="http://schemas.microsoft.com/office/drawing/2014/main" id="{B6DEFADC-3B53-4869-AC96-65ABA6CCF2D0}"/>
              </a:ext>
            </a:extLst>
          </p:cNvPr>
          <p:cNvSpPr txBox="1"/>
          <p:nvPr/>
        </p:nvSpPr>
        <p:spPr>
          <a:xfrm>
            <a:off x="7574438" y="3317604"/>
            <a:ext cx="4286797" cy="276999"/>
          </a:xfrm>
          <a:prstGeom prst="rect">
            <a:avLst/>
          </a:prstGeom>
          <a:noFill/>
          <a:ln w="6350">
            <a:noFill/>
            <a:prstDash val="dash"/>
          </a:ln>
        </p:spPr>
        <p:txBody>
          <a:bodyPr wrap="square" lIns="0" tIns="0" rIns="0" bIns="0" rtlCol="0">
            <a:spAutoFit/>
          </a:bodyPr>
          <a:lstStyle/>
          <a:p>
            <a:r>
              <a:rPr lang="en-US" b="1" dirty="0" smtClean="0">
                <a:solidFill>
                  <a:schemeClr val="bg1"/>
                </a:solidFill>
              </a:rPr>
              <a:t>Geography</a:t>
            </a:r>
            <a:endParaRPr lang="en-US" b="1" dirty="0">
              <a:solidFill>
                <a:schemeClr val="bg1"/>
              </a:solidFill>
            </a:endParaRPr>
          </a:p>
        </p:txBody>
      </p:sp>
      <p:sp>
        <p:nvSpPr>
          <p:cNvPr id="81" name="TextBox 80">
            <a:extLst>
              <a:ext uri="{FF2B5EF4-FFF2-40B4-BE49-F238E27FC236}">
                <a16:creationId xmlns:a16="http://schemas.microsoft.com/office/drawing/2014/main" id="{5AD88290-2A19-4615-8F3F-0C99FDE92A94}"/>
              </a:ext>
            </a:extLst>
          </p:cNvPr>
          <p:cNvSpPr txBox="1"/>
          <p:nvPr/>
        </p:nvSpPr>
        <p:spPr>
          <a:xfrm>
            <a:off x="76553" y="3305911"/>
            <a:ext cx="3982151" cy="984885"/>
          </a:xfrm>
          <a:prstGeom prst="rect">
            <a:avLst/>
          </a:prstGeom>
          <a:noFill/>
          <a:ln w="6350">
            <a:noFill/>
            <a:prstDash val="dash"/>
          </a:ln>
        </p:spPr>
        <p:txBody>
          <a:bodyPr wrap="square" lIns="0" tIns="0" rIns="0" bIns="0" rtlCol="0">
            <a:spAutoFit/>
          </a:bodyPr>
          <a:lstStyle/>
          <a:p>
            <a:pPr algn="r"/>
            <a:r>
              <a:rPr lang="en-US" sz="1600" dirty="0">
                <a:solidFill>
                  <a:schemeClr val="bg1"/>
                </a:solidFill>
              </a:rPr>
              <a:t>Commercial buildings </a:t>
            </a:r>
            <a:r>
              <a:rPr lang="en-US" sz="1600" dirty="0" smtClean="0">
                <a:solidFill>
                  <a:schemeClr val="bg1"/>
                </a:solidFill>
              </a:rPr>
              <a:t>(</a:t>
            </a:r>
            <a:r>
              <a:rPr lang="en-US" sz="1600" dirty="0">
                <a:solidFill>
                  <a:schemeClr val="bg1"/>
                </a:solidFill>
              </a:rPr>
              <a:t>after data cleaning)</a:t>
            </a:r>
          </a:p>
          <a:p>
            <a:pPr algn="r"/>
            <a:endParaRPr lang="en-US" sz="1600" dirty="0" smtClean="0">
              <a:solidFill>
                <a:schemeClr val="bg1"/>
              </a:solidFill>
            </a:endParaRPr>
          </a:p>
          <a:p>
            <a:pPr algn="r"/>
            <a:r>
              <a:rPr lang="en-US" sz="1600" dirty="0" smtClean="0">
                <a:solidFill>
                  <a:schemeClr val="bg1"/>
                </a:solidFill>
              </a:rPr>
              <a:t>Multifamily </a:t>
            </a:r>
            <a:r>
              <a:rPr lang="en-US" sz="1600" dirty="0">
                <a:solidFill>
                  <a:schemeClr val="bg1"/>
                </a:solidFill>
              </a:rPr>
              <a:t>buildings with five or more units and four or more </a:t>
            </a:r>
            <a:r>
              <a:rPr lang="en-US" sz="1600" dirty="0" smtClean="0">
                <a:solidFill>
                  <a:schemeClr val="bg1"/>
                </a:solidFill>
              </a:rPr>
              <a:t>floors  (if </a:t>
            </a:r>
            <a:r>
              <a:rPr lang="en-US" sz="1600" dirty="0">
                <a:solidFill>
                  <a:schemeClr val="bg1"/>
                </a:solidFill>
              </a:rPr>
              <a:t>central </a:t>
            </a:r>
            <a:r>
              <a:rPr lang="en-US" sz="1600" dirty="0" smtClean="0">
                <a:solidFill>
                  <a:schemeClr val="bg1"/>
                </a:solidFill>
              </a:rPr>
              <a:t>system)</a:t>
            </a:r>
            <a:endParaRPr lang="en-US" sz="1600" dirty="0">
              <a:solidFill>
                <a:schemeClr val="bg1"/>
              </a:solidFill>
            </a:endParaRPr>
          </a:p>
        </p:txBody>
      </p:sp>
      <p:sp>
        <p:nvSpPr>
          <p:cNvPr id="82" name="TextBox 81">
            <a:extLst>
              <a:ext uri="{FF2B5EF4-FFF2-40B4-BE49-F238E27FC236}">
                <a16:creationId xmlns:a16="http://schemas.microsoft.com/office/drawing/2014/main" id="{907CD610-C371-4A6E-91E8-4EEE6FC9A1E5}"/>
              </a:ext>
            </a:extLst>
          </p:cNvPr>
          <p:cNvSpPr txBox="1"/>
          <p:nvPr/>
        </p:nvSpPr>
        <p:spPr>
          <a:xfrm>
            <a:off x="7574439" y="3831432"/>
            <a:ext cx="3551240" cy="492443"/>
          </a:xfrm>
          <a:prstGeom prst="rect">
            <a:avLst/>
          </a:prstGeom>
          <a:noFill/>
          <a:ln w="6350">
            <a:noFill/>
            <a:prstDash val="dash"/>
          </a:ln>
        </p:spPr>
        <p:txBody>
          <a:bodyPr wrap="square" lIns="0" tIns="0" rIns="0" bIns="0" rtlCol="0">
            <a:spAutoFit/>
          </a:bodyPr>
          <a:lstStyle/>
          <a:p>
            <a:r>
              <a:rPr lang="en-US" sz="1600" dirty="0">
                <a:solidFill>
                  <a:schemeClr val="bg1"/>
                </a:solidFill>
              </a:rPr>
              <a:t>Installed in Idaho, Oregon, Washington, or Montana counties served by BPA</a:t>
            </a:r>
          </a:p>
        </p:txBody>
      </p:sp>
      <p:sp>
        <p:nvSpPr>
          <p:cNvPr id="83" name="TextBox 82">
            <a:extLst>
              <a:ext uri="{FF2B5EF4-FFF2-40B4-BE49-F238E27FC236}">
                <a16:creationId xmlns:a16="http://schemas.microsoft.com/office/drawing/2014/main" id="{B85E4B8D-C058-4179-B638-86580D3DD29C}"/>
              </a:ext>
            </a:extLst>
          </p:cNvPr>
          <p:cNvSpPr txBox="1"/>
          <p:nvPr/>
        </p:nvSpPr>
        <p:spPr>
          <a:xfrm>
            <a:off x="3518923" y="1335510"/>
            <a:ext cx="4463697" cy="276999"/>
          </a:xfrm>
          <a:prstGeom prst="rect">
            <a:avLst/>
          </a:prstGeom>
          <a:noFill/>
          <a:ln w="6350">
            <a:noFill/>
            <a:prstDash val="dash"/>
          </a:ln>
        </p:spPr>
        <p:txBody>
          <a:bodyPr wrap="square" lIns="0" tIns="0" rIns="0" bIns="0" rtlCol="0">
            <a:spAutoFit/>
          </a:bodyPr>
          <a:lstStyle/>
          <a:p>
            <a:pPr algn="ctr"/>
            <a:r>
              <a:rPr lang="en-US" b="1" dirty="0">
                <a:solidFill>
                  <a:schemeClr val="bg1"/>
                </a:solidFill>
              </a:rPr>
              <a:t>Analysis Period</a:t>
            </a:r>
          </a:p>
        </p:txBody>
      </p:sp>
      <p:sp>
        <p:nvSpPr>
          <p:cNvPr id="84" name="TextBox 83">
            <a:extLst>
              <a:ext uri="{FF2B5EF4-FFF2-40B4-BE49-F238E27FC236}">
                <a16:creationId xmlns:a16="http://schemas.microsoft.com/office/drawing/2014/main" id="{A5B7884F-B602-4347-B303-D13DE2875AB4}"/>
              </a:ext>
            </a:extLst>
          </p:cNvPr>
          <p:cNvSpPr txBox="1"/>
          <p:nvPr/>
        </p:nvSpPr>
        <p:spPr>
          <a:xfrm>
            <a:off x="4032631" y="1892956"/>
            <a:ext cx="3551240" cy="492443"/>
          </a:xfrm>
          <a:prstGeom prst="rect">
            <a:avLst/>
          </a:prstGeom>
          <a:noFill/>
          <a:ln w="6350">
            <a:noFill/>
            <a:prstDash val="dash"/>
          </a:ln>
        </p:spPr>
        <p:txBody>
          <a:bodyPr wrap="square" lIns="0" tIns="0" rIns="0" bIns="0" rtlCol="0">
            <a:spAutoFit/>
          </a:bodyPr>
          <a:lstStyle/>
          <a:p>
            <a:pPr algn="ctr"/>
            <a:r>
              <a:rPr lang="en-US" sz="1600" dirty="0">
                <a:solidFill>
                  <a:schemeClr val="bg1"/>
                </a:solidFill>
              </a:rPr>
              <a:t>Operational between January 1, 2016 and December 31, 2021</a:t>
            </a:r>
          </a:p>
        </p:txBody>
      </p:sp>
      <p:cxnSp>
        <p:nvCxnSpPr>
          <p:cNvPr id="19" name="Straight Connector 18">
            <a:extLst>
              <a:ext uri="{FF2B5EF4-FFF2-40B4-BE49-F238E27FC236}">
                <a16:creationId xmlns:a16="http://schemas.microsoft.com/office/drawing/2014/main" id="{9A7EF52D-8D77-4198-B9ED-9C7C243B95DC}"/>
              </a:ext>
            </a:extLst>
          </p:cNvPr>
          <p:cNvCxnSpPr/>
          <p:nvPr/>
        </p:nvCxnSpPr>
        <p:spPr>
          <a:xfrm>
            <a:off x="7574439" y="3713018"/>
            <a:ext cx="478280" cy="0"/>
          </a:xfrm>
          <a:prstGeom prst="line">
            <a:avLst/>
          </a:prstGeom>
          <a:ln w="44450" cap="rnd">
            <a:solidFill>
              <a:srgbClr val="FDAF0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3B507C8-83FB-41D1-AEEF-F54E17B97BB4}"/>
              </a:ext>
            </a:extLst>
          </p:cNvPr>
          <p:cNvCxnSpPr/>
          <p:nvPr/>
        </p:nvCxnSpPr>
        <p:spPr>
          <a:xfrm>
            <a:off x="3580424" y="3187497"/>
            <a:ext cx="478280" cy="0"/>
          </a:xfrm>
          <a:prstGeom prst="line">
            <a:avLst/>
          </a:prstGeom>
          <a:ln w="44450" cap="rnd">
            <a:solidFill>
              <a:srgbClr val="FDAF0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63C3512-9440-48E7-860E-894D4CB06232}"/>
              </a:ext>
            </a:extLst>
          </p:cNvPr>
          <p:cNvCxnSpPr/>
          <p:nvPr/>
        </p:nvCxnSpPr>
        <p:spPr>
          <a:xfrm>
            <a:off x="5556411" y="1760103"/>
            <a:ext cx="478280" cy="0"/>
          </a:xfrm>
          <a:prstGeom prst="line">
            <a:avLst/>
          </a:prstGeom>
          <a:ln w="44450" cap="rnd">
            <a:solidFill>
              <a:srgbClr val="FDAF0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6EDADF00-BE5B-4E4D-83DB-B4BE7DF73A95}"/>
              </a:ext>
            </a:extLst>
          </p:cNvPr>
          <p:cNvGrpSpPr/>
          <p:nvPr/>
        </p:nvGrpSpPr>
        <p:grpSpPr>
          <a:xfrm>
            <a:off x="5211352" y="4529734"/>
            <a:ext cx="1168400" cy="1841454"/>
            <a:chOff x="5424218" y="4529734"/>
            <a:chExt cx="1343565" cy="2117524"/>
          </a:xfrm>
        </p:grpSpPr>
        <p:sp>
          <p:nvSpPr>
            <p:cNvPr id="23" name="Rectangle: Top Corners Rounded 22">
              <a:extLst>
                <a:ext uri="{FF2B5EF4-FFF2-40B4-BE49-F238E27FC236}">
                  <a16:creationId xmlns:a16="http://schemas.microsoft.com/office/drawing/2014/main" id="{EEA936CE-F159-4E34-9ED7-948849A49E89}"/>
                </a:ext>
              </a:extLst>
            </p:cNvPr>
            <p:cNvSpPr/>
            <p:nvPr/>
          </p:nvSpPr>
          <p:spPr>
            <a:xfrm rot="10800000">
              <a:off x="5739819" y="4529734"/>
              <a:ext cx="561977" cy="211752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Top Corners Rounded 94">
              <a:extLst>
                <a:ext uri="{FF2B5EF4-FFF2-40B4-BE49-F238E27FC236}">
                  <a16:creationId xmlns:a16="http://schemas.microsoft.com/office/drawing/2014/main" id="{2659471C-249B-4352-AB29-2BC4A3B7FE28}"/>
                </a:ext>
              </a:extLst>
            </p:cNvPr>
            <p:cNvSpPr/>
            <p:nvPr/>
          </p:nvSpPr>
          <p:spPr>
            <a:xfrm rot="10800000">
              <a:off x="6205806" y="4529734"/>
              <a:ext cx="561977" cy="1246583"/>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Top Corners Rounded 95">
              <a:extLst>
                <a:ext uri="{FF2B5EF4-FFF2-40B4-BE49-F238E27FC236}">
                  <a16:creationId xmlns:a16="http://schemas.microsoft.com/office/drawing/2014/main" id="{9E621014-94C8-45C0-9C91-1A982D6245A3}"/>
                </a:ext>
              </a:extLst>
            </p:cNvPr>
            <p:cNvSpPr/>
            <p:nvPr/>
          </p:nvSpPr>
          <p:spPr>
            <a:xfrm rot="10800000">
              <a:off x="5424218" y="4529734"/>
              <a:ext cx="561977" cy="159960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B067B61F-BE98-4A61-B3CF-219A28C543C0}"/>
              </a:ext>
            </a:extLst>
          </p:cNvPr>
          <p:cNvGrpSpPr/>
          <p:nvPr/>
        </p:nvGrpSpPr>
        <p:grpSpPr>
          <a:xfrm>
            <a:off x="5395501" y="4529734"/>
            <a:ext cx="800100" cy="1260996"/>
            <a:chOff x="5424218" y="4529734"/>
            <a:chExt cx="1343565" cy="2117524"/>
          </a:xfrm>
          <a:solidFill>
            <a:srgbClr val="C38701"/>
          </a:solidFill>
        </p:grpSpPr>
        <p:sp>
          <p:nvSpPr>
            <p:cNvPr id="100" name="Rectangle: Top Corners Rounded 99">
              <a:extLst>
                <a:ext uri="{FF2B5EF4-FFF2-40B4-BE49-F238E27FC236}">
                  <a16:creationId xmlns:a16="http://schemas.microsoft.com/office/drawing/2014/main" id="{0903D854-05AB-4DDE-8CB2-C54D53324E6E}"/>
                </a:ext>
              </a:extLst>
            </p:cNvPr>
            <p:cNvSpPr/>
            <p:nvPr/>
          </p:nvSpPr>
          <p:spPr>
            <a:xfrm rot="10800000">
              <a:off x="5739819" y="4529734"/>
              <a:ext cx="561977" cy="211752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Top Corners Rounded 100">
              <a:extLst>
                <a:ext uri="{FF2B5EF4-FFF2-40B4-BE49-F238E27FC236}">
                  <a16:creationId xmlns:a16="http://schemas.microsoft.com/office/drawing/2014/main" id="{E0E207D3-0A41-4FBC-AC74-F9E374928481}"/>
                </a:ext>
              </a:extLst>
            </p:cNvPr>
            <p:cNvSpPr/>
            <p:nvPr/>
          </p:nvSpPr>
          <p:spPr>
            <a:xfrm rot="10800000">
              <a:off x="6205806" y="4529734"/>
              <a:ext cx="561977" cy="1246583"/>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Top Corners Rounded 101">
              <a:extLst>
                <a:ext uri="{FF2B5EF4-FFF2-40B4-BE49-F238E27FC236}">
                  <a16:creationId xmlns:a16="http://schemas.microsoft.com/office/drawing/2014/main" id="{813AB0DA-9648-4309-909D-F284B9411C4C}"/>
                </a:ext>
              </a:extLst>
            </p:cNvPr>
            <p:cNvSpPr/>
            <p:nvPr/>
          </p:nvSpPr>
          <p:spPr>
            <a:xfrm rot="10800000">
              <a:off x="5424218" y="4529734"/>
              <a:ext cx="561977" cy="159960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8" name="Group 107">
            <a:extLst>
              <a:ext uri="{FF2B5EF4-FFF2-40B4-BE49-F238E27FC236}">
                <a16:creationId xmlns:a16="http://schemas.microsoft.com/office/drawing/2014/main" id="{9D9A2E49-F0AC-401E-8E27-75D4E6CCB6E2}"/>
              </a:ext>
            </a:extLst>
          </p:cNvPr>
          <p:cNvGrpSpPr/>
          <p:nvPr/>
        </p:nvGrpSpPr>
        <p:grpSpPr>
          <a:xfrm>
            <a:off x="2495025" y="6285923"/>
            <a:ext cx="1168400" cy="1841454"/>
            <a:chOff x="5424218" y="4529734"/>
            <a:chExt cx="1343565" cy="2117524"/>
          </a:xfrm>
        </p:grpSpPr>
        <p:sp>
          <p:nvSpPr>
            <p:cNvPr id="109" name="Rectangle: Top Corners Rounded 108">
              <a:extLst>
                <a:ext uri="{FF2B5EF4-FFF2-40B4-BE49-F238E27FC236}">
                  <a16:creationId xmlns:a16="http://schemas.microsoft.com/office/drawing/2014/main" id="{CE51FA6E-1084-4ED2-BBEE-8CBC4B38BC4A}"/>
                </a:ext>
              </a:extLst>
            </p:cNvPr>
            <p:cNvSpPr/>
            <p:nvPr/>
          </p:nvSpPr>
          <p:spPr>
            <a:xfrm rot="10800000">
              <a:off x="5739819" y="4529734"/>
              <a:ext cx="561977" cy="211752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Top Corners Rounded 109">
              <a:extLst>
                <a:ext uri="{FF2B5EF4-FFF2-40B4-BE49-F238E27FC236}">
                  <a16:creationId xmlns:a16="http://schemas.microsoft.com/office/drawing/2014/main" id="{597A9E99-C78C-40B1-B75C-CEED6CABF713}"/>
                </a:ext>
              </a:extLst>
            </p:cNvPr>
            <p:cNvSpPr/>
            <p:nvPr/>
          </p:nvSpPr>
          <p:spPr>
            <a:xfrm rot="10800000">
              <a:off x="6205806" y="4529734"/>
              <a:ext cx="561977" cy="1246583"/>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Top Corners Rounded 111">
              <a:extLst>
                <a:ext uri="{FF2B5EF4-FFF2-40B4-BE49-F238E27FC236}">
                  <a16:creationId xmlns:a16="http://schemas.microsoft.com/office/drawing/2014/main" id="{004F12F2-113F-4BBF-88A5-05969B91177F}"/>
                </a:ext>
              </a:extLst>
            </p:cNvPr>
            <p:cNvSpPr/>
            <p:nvPr/>
          </p:nvSpPr>
          <p:spPr>
            <a:xfrm rot="10800000">
              <a:off x="5424218" y="4529734"/>
              <a:ext cx="561977" cy="159960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58827596-6C90-4DE6-8D95-017DED2A9CA8}"/>
              </a:ext>
            </a:extLst>
          </p:cNvPr>
          <p:cNvGrpSpPr/>
          <p:nvPr/>
        </p:nvGrpSpPr>
        <p:grpSpPr>
          <a:xfrm>
            <a:off x="2679175" y="6285923"/>
            <a:ext cx="800100" cy="1260996"/>
            <a:chOff x="5424218" y="4529734"/>
            <a:chExt cx="1343565" cy="2117524"/>
          </a:xfrm>
          <a:solidFill>
            <a:srgbClr val="C38701"/>
          </a:solidFill>
        </p:grpSpPr>
        <p:sp>
          <p:nvSpPr>
            <p:cNvPr id="114" name="Rectangle: Top Corners Rounded 113">
              <a:extLst>
                <a:ext uri="{FF2B5EF4-FFF2-40B4-BE49-F238E27FC236}">
                  <a16:creationId xmlns:a16="http://schemas.microsoft.com/office/drawing/2014/main" id="{D34FACF5-4C13-4FFB-942F-CFFAD126B8C5}"/>
                </a:ext>
              </a:extLst>
            </p:cNvPr>
            <p:cNvSpPr/>
            <p:nvPr/>
          </p:nvSpPr>
          <p:spPr>
            <a:xfrm rot="10800000">
              <a:off x="5739819" y="4529734"/>
              <a:ext cx="561977" cy="211752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ectangle: Top Corners Rounded 114">
              <a:extLst>
                <a:ext uri="{FF2B5EF4-FFF2-40B4-BE49-F238E27FC236}">
                  <a16:creationId xmlns:a16="http://schemas.microsoft.com/office/drawing/2014/main" id="{E347ABEE-D60C-4D05-BA87-18DA03146683}"/>
                </a:ext>
              </a:extLst>
            </p:cNvPr>
            <p:cNvSpPr/>
            <p:nvPr/>
          </p:nvSpPr>
          <p:spPr>
            <a:xfrm rot="10800000">
              <a:off x="6205806" y="4529734"/>
              <a:ext cx="561977" cy="1246583"/>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Top Corners Rounded 115">
              <a:extLst>
                <a:ext uri="{FF2B5EF4-FFF2-40B4-BE49-F238E27FC236}">
                  <a16:creationId xmlns:a16="http://schemas.microsoft.com/office/drawing/2014/main" id="{33558932-680F-4F85-A2B5-725C2298BF3E}"/>
                </a:ext>
              </a:extLst>
            </p:cNvPr>
            <p:cNvSpPr/>
            <p:nvPr/>
          </p:nvSpPr>
          <p:spPr>
            <a:xfrm rot="10800000">
              <a:off x="5424218" y="4529734"/>
              <a:ext cx="561977" cy="159960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7" name="Group 116">
            <a:extLst>
              <a:ext uri="{FF2B5EF4-FFF2-40B4-BE49-F238E27FC236}">
                <a16:creationId xmlns:a16="http://schemas.microsoft.com/office/drawing/2014/main" id="{64DAF3D6-4BE6-43E5-ADD2-8AFCDE077F6E}"/>
              </a:ext>
            </a:extLst>
          </p:cNvPr>
          <p:cNvGrpSpPr/>
          <p:nvPr/>
        </p:nvGrpSpPr>
        <p:grpSpPr>
          <a:xfrm>
            <a:off x="7927677" y="6285923"/>
            <a:ext cx="1168400" cy="1841454"/>
            <a:chOff x="5424218" y="4529734"/>
            <a:chExt cx="1343565" cy="2117524"/>
          </a:xfrm>
        </p:grpSpPr>
        <p:sp>
          <p:nvSpPr>
            <p:cNvPr id="118" name="Rectangle: Top Corners Rounded 117">
              <a:extLst>
                <a:ext uri="{FF2B5EF4-FFF2-40B4-BE49-F238E27FC236}">
                  <a16:creationId xmlns:a16="http://schemas.microsoft.com/office/drawing/2014/main" id="{9620E899-6D1C-4C06-8DBE-F69A833B962E}"/>
                </a:ext>
              </a:extLst>
            </p:cNvPr>
            <p:cNvSpPr/>
            <p:nvPr/>
          </p:nvSpPr>
          <p:spPr>
            <a:xfrm rot="10800000">
              <a:off x="5739819" y="4529734"/>
              <a:ext cx="561977" cy="211752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Top Corners Rounded 118">
              <a:extLst>
                <a:ext uri="{FF2B5EF4-FFF2-40B4-BE49-F238E27FC236}">
                  <a16:creationId xmlns:a16="http://schemas.microsoft.com/office/drawing/2014/main" id="{15F5C0CD-49A4-4095-B43D-9F3783FE4395}"/>
                </a:ext>
              </a:extLst>
            </p:cNvPr>
            <p:cNvSpPr/>
            <p:nvPr/>
          </p:nvSpPr>
          <p:spPr>
            <a:xfrm rot="10800000">
              <a:off x="6205806" y="4529734"/>
              <a:ext cx="561977" cy="1246583"/>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Top Corners Rounded 119">
              <a:extLst>
                <a:ext uri="{FF2B5EF4-FFF2-40B4-BE49-F238E27FC236}">
                  <a16:creationId xmlns:a16="http://schemas.microsoft.com/office/drawing/2014/main" id="{5A210887-18E6-4A6A-B03A-5F7618A0C06E}"/>
                </a:ext>
              </a:extLst>
            </p:cNvPr>
            <p:cNvSpPr/>
            <p:nvPr/>
          </p:nvSpPr>
          <p:spPr>
            <a:xfrm rot="10800000">
              <a:off x="5424218" y="4529734"/>
              <a:ext cx="561977" cy="1599604"/>
            </a:xfrm>
            <a:prstGeom prst="round2SameRect">
              <a:avLst>
                <a:gd name="adj1" fmla="val 50000"/>
                <a:gd name="adj2" fmla="val 0"/>
              </a:avLst>
            </a:prstGeom>
            <a:solidFill>
              <a:srgbClr val="FD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FB5F7B17-6628-466B-8B49-107EAA3CB85A}"/>
              </a:ext>
            </a:extLst>
          </p:cNvPr>
          <p:cNvGrpSpPr/>
          <p:nvPr/>
        </p:nvGrpSpPr>
        <p:grpSpPr>
          <a:xfrm>
            <a:off x="8111827" y="6285923"/>
            <a:ext cx="800100" cy="1260996"/>
            <a:chOff x="5424218" y="4529734"/>
            <a:chExt cx="1343565" cy="2117524"/>
          </a:xfrm>
          <a:solidFill>
            <a:srgbClr val="C38701"/>
          </a:solidFill>
        </p:grpSpPr>
        <p:sp>
          <p:nvSpPr>
            <p:cNvPr id="122" name="Rectangle: Top Corners Rounded 121">
              <a:extLst>
                <a:ext uri="{FF2B5EF4-FFF2-40B4-BE49-F238E27FC236}">
                  <a16:creationId xmlns:a16="http://schemas.microsoft.com/office/drawing/2014/main" id="{EE106383-1464-4699-A3F0-814D3DC20AD4}"/>
                </a:ext>
              </a:extLst>
            </p:cNvPr>
            <p:cNvSpPr/>
            <p:nvPr/>
          </p:nvSpPr>
          <p:spPr>
            <a:xfrm rot="10800000">
              <a:off x="5739819" y="4529734"/>
              <a:ext cx="561977" cy="211752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ectangle: Top Corners Rounded 122">
              <a:extLst>
                <a:ext uri="{FF2B5EF4-FFF2-40B4-BE49-F238E27FC236}">
                  <a16:creationId xmlns:a16="http://schemas.microsoft.com/office/drawing/2014/main" id="{FAC9FC4C-277B-48E5-9B30-DDAC7606BC52}"/>
                </a:ext>
              </a:extLst>
            </p:cNvPr>
            <p:cNvSpPr/>
            <p:nvPr/>
          </p:nvSpPr>
          <p:spPr>
            <a:xfrm rot="10800000">
              <a:off x="6205806" y="4529734"/>
              <a:ext cx="561977" cy="1246583"/>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Top Corners Rounded 123">
              <a:extLst>
                <a:ext uri="{FF2B5EF4-FFF2-40B4-BE49-F238E27FC236}">
                  <a16:creationId xmlns:a16="http://schemas.microsoft.com/office/drawing/2014/main" id="{BC8AAC2C-890D-407C-8F99-9C5985FDB3DD}"/>
                </a:ext>
              </a:extLst>
            </p:cNvPr>
            <p:cNvSpPr/>
            <p:nvPr/>
          </p:nvSpPr>
          <p:spPr>
            <a:xfrm rot="10800000">
              <a:off x="5424218" y="4529734"/>
              <a:ext cx="561977" cy="1599604"/>
            </a:xfrm>
            <a:prstGeom prst="round2SameRect">
              <a:avLst>
                <a:gd name="adj1" fmla="val 50000"/>
                <a:gd name="adj2" fmla="val 0"/>
              </a:avLst>
            </a:prstGeom>
            <a:solidFill>
              <a:srgbClr val="D59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8" name="TextBox 47">
            <a:extLst>
              <a:ext uri="{FF2B5EF4-FFF2-40B4-BE49-F238E27FC236}">
                <a16:creationId xmlns:a16="http://schemas.microsoft.com/office/drawing/2014/main" id="{37909881-A8D4-4616-8CBB-28221248C6BB}"/>
              </a:ext>
            </a:extLst>
          </p:cNvPr>
          <p:cNvSpPr txBox="1"/>
          <p:nvPr/>
        </p:nvSpPr>
        <p:spPr>
          <a:xfrm>
            <a:off x="34513" y="6566370"/>
            <a:ext cx="6280612" cy="161776"/>
          </a:xfrm>
          <a:prstGeom prst="rect">
            <a:avLst/>
          </a:prstGeom>
          <a:noFill/>
        </p:spPr>
        <p:txBody>
          <a:bodyPr wrap="square" lIns="0" tIns="0" rIns="0" bIns="0" rtlCol="0" anchor="t">
            <a:spAutoFit/>
          </a:bodyPr>
          <a:lstStyle/>
          <a:p>
            <a:pPr lvl="0">
              <a:lnSpc>
                <a:spcPct val="150000"/>
              </a:lnSpc>
              <a:spcBef>
                <a:spcPts val="1000"/>
              </a:spcBef>
              <a:buClr>
                <a:srgbClr val="0B2340"/>
              </a:buClr>
              <a:buSzPts val="1800"/>
              <a:defRPr/>
            </a:pPr>
            <a:r>
              <a:rPr lang="en-US" sz="800" kern="0" dirty="0">
                <a:solidFill>
                  <a:schemeClr val="bg1"/>
                </a:solidFill>
                <a:ea typeface="Lato"/>
                <a:cs typeface="Lato" panose="020F0502020204030203" pitchFamily="34" charset="0"/>
                <a:sym typeface="Lato"/>
              </a:rPr>
              <a:t>Credit to : </a:t>
            </a:r>
            <a:r>
              <a:rPr lang="en-US" sz="800" dirty="0">
                <a:solidFill>
                  <a:schemeClr val="bg1"/>
                </a:solidFill>
                <a:hlinkClick r:id="rId8">
                  <a:extLst>
                    <a:ext uri="{A12FA001-AC4F-418D-AE19-62706E023703}">
                      <ahyp:hlinkClr xmlns="" xmlns:ahyp="http://schemas.microsoft.com/office/drawing/2018/hyperlinkcolor" val="tx"/>
                    </a:ext>
                  </a:extLst>
                </a:hlinkClick>
              </a:rPr>
              <a:t>https://www.behance.net/diegocarbonell</a:t>
            </a:r>
            <a:endParaRPr lang="en-US" sz="800" kern="0" dirty="0">
              <a:solidFill>
                <a:schemeClr val="bg1"/>
              </a:solidFill>
              <a:ea typeface="Lato"/>
              <a:cs typeface="Lato" panose="020F0502020204030203" pitchFamily="34" charset="0"/>
              <a:sym typeface="Lato"/>
            </a:endParaRPr>
          </a:p>
        </p:txBody>
      </p:sp>
    </p:spTree>
    <p:extLst>
      <p:ext uri="{BB962C8B-B14F-4D97-AF65-F5344CB8AC3E}">
        <p14:creationId xmlns:p14="http://schemas.microsoft.com/office/powerpoint/2010/main" val="599551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Rounded 12">
            <a:extLst>
              <a:ext uri="{FF2B5EF4-FFF2-40B4-BE49-F238E27FC236}">
                <a16:creationId xmlns:a16="http://schemas.microsoft.com/office/drawing/2014/main" id="{B9E6321D-0DD4-47CC-98E1-5AE32D37CD9F}"/>
              </a:ext>
            </a:extLst>
          </p:cNvPr>
          <p:cNvSpPr/>
          <p:nvPr/>
        </p:nvSpPr>
        <p:spPr>
          <a:xfrm>
            <a:off x="270025" y="1384115"/>
            <a:ext cx="6764787" cy="498598"/>
          </a:xfrm>
          <a:prstGeom prst="round2SameRect">
            <a:avLst>
              <a:gd name="adj1" fmla="val 25029"/>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B890478-4A86-42B9-8AED-C2DEE89B0BE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07" y="5029981"/>
            <a:ext cx="12186793" cy="1828019"/>
          </a:xfrm>
          <a:prstGeom prst="rect">
            <a:avLst/>
          </a:prstGeom>
        </p:spPr>
      </p:pic>
      <p:pic>
        <p:nvPicPr>
          <p:cNvPr id="6" name="Graphic 5">
            <a:extLst>
              <a:ext uri="{FF2B5EF4-FFF2-40B4-BE49-F238E27FC236}">
                <a16:creationId xmlns:a16="http://schemas.microsoft.com/office/drawing/2014/main" id="{3F5D626E-CB65-4CB5-A1AF-07E74CDC063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75759" y="5373370"/>
            <a:ext cx="9897546" cy="1484630"/>
          </a:xfrm>
          <a:prstGeom prst="rect">
            <a:avLst/>
          </a:prstGeom>
        </p:spPr>
      </p:pic>
      <p:sp>
        <p:nvSpPr>
          <p:cNvPr id="7" name="Rectangle 6">
            <a:extLst>
              <a:ext uri="{FF2B5EF4-FFF2-40B4-BE49-F238E27FC236}">
                <a16:creationId xmlns:a16="http://schemas.microsoft.com/office/drawing/2014/main" id="{B0881950-F67D-4F7B-AF7B-32DF3675BCFC}"/>
              </a:ext>
            </a:extLst>
          </p:cNvPr>
          <p:cNvSpPr/>
          <p:nvPr/>
        </p:nvSpPr>
        <p:spPr>
          <a:xfrm>
            <a:off x="0" y="6794674"/>
            <a:ext cx="12192000" cy="63326"/>
          </a:xfrm>
          <a:prstGeom prst="rect">
            <a:avLst/>
          </a:prstGeom>
          <a:solidFill>
            <a:srgbClr val="141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F6D84-A32B-4E66-B4DA-1A253D6AEEAA}"/>
              </a:ext>
            </a:extLst>
          </p:cNvPr>
          <p:cNvSpPr>
            <a:spLocks noGrp="1"/>
          </p:cNvSpPr>
          <p:nvPr>
            <p:ph type="title"/>
          </p:nvPr>
        </p:nvSpPr>
        <p:spPr/>
        <p:txBody>
          <a:bodyPr/>
          <a:lstStyle/>
          <a:p>
            <a:r>
              <a:rPr lang="en-US" dirty="0" smtClean="0"/>
              <a:t>Permit Database and Lessons Learned</a:t>
            </a:r>
            <a:endParaRPr lang="en-US" dirty="0"/>
          </a:p>
        </p:txBody>
      </p:sp>
      <p:graphicFrame>
        <p:nvGraphicFramePr>
          <p:cNvPr id="8" name="Content Placeholder 7">
            <a:extLst>
              <a:ext uri="{FF2B5EF4-FFF2-40B4-BE49-F238E27FC236}">
                <a16:creationId xmlns:a16="http://schemas.microsoft.com/office/drawing/2014/main" id="{E7D20284-CCCF-4AE4-BC25-B063A6EAAB8A}"/>
              </a:ext>
            </a:extLst>
          </p:cNvPr>
          <p:cNvGraphicFramePr>
            <a:graphicFrameLocks noGrp="1"/>
          </p:cNvGraphicFramePr>
          <p:nvPr>
            <p:ph idx="1"/>
            <p:extLst>
              <p:ext uri="{D42A27DB-BD31-4B8C-83A1-F6EECF244321}">
                <p14:modId xmlns:p14="http://schemas.microsoft.com/office/powerpoint/2010/main" val="3693353989"/>
              </p:ext>
            </p:extLst>
          </p:nvPr>
        </p:nvGraphicFramePr>
        <p:xfrm>
          <a:off x="270025" y="1413749"/>
          <a:ext cx="6751340" cy="4403241"/>
        </p:xfrm>
        <a:graphic>
          <a:graphicData uri="http://schemas.openxmlformats.org/drawingml/2006/table">
            <a:tbl>
              <a:tblPr firstRow="1" bandRow="1">
                <a:tableStyleId>{5C22544A-7EE6-4342-B048-85BDC9FD1C3A}</a:tableStyleId>
              </a:tblPr>
              <a:tblGrid>
                <a:gridCol w="2066177">
                  <a:extLst>
                    <a:ext uri="{9D8B030D-6E8A-4147-A177-3AD203B41FA5}">
                      <a16:colId xmlns:a16="http://schemas.microsoft.com/office/drawing/2014/main" val="2273252250"/>
                    </a:ext>
                  </a:extLst>
                </a:gridCol>
                <a:gridCol w="4685163">
                  <a:extLst>
                    <a:ext uri="{9D8B030D-6E8A-4147-A177-3AD203B41FA5}">
                      <a16:colId xmlns:a16="http://schemas.microsoft.com/office/drawing/2014/main" val="1186971329"/>
                    </a:ext>
                  </a:extLst>
                </a:gridCol>
              </a:tblGrid>
              <a:tr h="471321">
                <a:tc>
                  <a:txBody>
                    <a:bodyPr/>
                    <a:lstStyle/>
                    <a:p>
                      <a:pPr algn="ctr"/>
                      <a:r>
                        <a:rPr lang="en-US" sz="2000" dirty="0" smtClean="0"/>
                        <a:t>Database Tab</a:t>
                      </a:r>
                      <a:endParaRPr lang="en-US" sz="2000" dirty="0"/>
                    </a:p>
                  </a:txBody>
                  <a:tcPr marL="0" marR="0" marT="0" marB="36000" anchor="ctr">
                    <a:lnL w="3175"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Description</a:t>
                      </a:r>
                      <a:endParaRPr lang="en-US" sz="2000" dirty="0"/>
                    </a:p>
                  </a:txBody>
                  <a:tcPr marL="0" marR="0" marT="0" marB="36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3788571"/>
                  </a:ext>
                </a:extLst>
              </a:tr>
              <a:tr h="457200">
                <a:tc>
                  <a:txBody>
                    <a:bodyPr/>
                    <a:lstStyle/>
                    <a:p>
                      <a:pPr algn="l" fontAlgn="ctr"/>
                      <a:r>
                        <a:rPr lang="en-US" sz="1400" b="1" i="0" u="none" strike="noStrike" dirty="0">
                          <a:solidFill>
                            <a:srgbClr val="556270"/>
                          </a:solidFill>
                          <a:effectLst/>
                          <a:latin typeface="Segoe UI" panose="020B0502040204020203" pitchFamily="34" charset="0"/>
                        </a:rPr>
                        <a:t>READ ME</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31323F"/>
                          </a:solidFill>
                          <a:effectLst/>
                          <a:latin typeface="Segoe UI" panose="020B0502040204020203" pitchFamily="34" charset="0"/>
                        </a:rPr>
                        <a:t>Project background and general information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0727264"/>
                  </a:ext>
                </a:extLst>
              </a:tr>
              <a:tr h="457200">
                <a:tc>
                  <a:txBody>
                    <a:bodyPr/>
                    <a:lstStyle/>
                    <a:p>
                      <a:pPr marL="0" algn="l" defTabSz="914400" rtl="0" eaLnBrk="1" fontAlgn="ctr" latinLnBrk="0" hangingPunct="1"/>
                      <a:r>
                        <a:rPr lang="en-US" sz="1400" b="1" i="0" u="none" strike="noStrike" kern="1200" dirty="0">
                          <a:solidFill>
                            <a:srgbClr val="556270"/>
                          </a:solidFill>
                          <a:effectLst/>
                          <a:latin typeface="Segoe UI" panose="020B0502040204020203" pitchFamily="34" charset="0"/>
                          <a:ea typeface="+mn-ea"/>
                          <a:cs typeface="+mn-cs"/>
                        </a:rPr>
                        <a:t>Data Dictionary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31323F"/>
                          </a:solidFill>
                          <a:effectLst/>
                          <a:latin typeface="Segoe UI" panose="020B0502040204020203" pitchFamily="34" charset="0"/>
                        </a:rPr>
                        <a:t>Definitions of database fields</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6559716"/>
                  </a:ext>
                </a:extLst>
              </a:tr>
              <a:tr h="457200">
                <a:tc>
                  <a:txBody>
                    <a:bodyPr/>
                    <a:lstStyle/>
                    <a:p>
                      <a:pPr algn="l" fontAlgn="ctr"/>
                      <a:r>
                        <a:rPr lang="en-US" sz="1400" b="1" i="0" u="none" strike="noStrike" dirty="0">
                          <a:solidFill>
                            <a:srgbClr val="E98601"/>
                          </a:solidFill>
                          <a:effectLst/>
                          <a:latin typeface="Segoe UI" panose="020B0502040204020203" pitchFamily="34" charset="0"/>
                        </a:rPr>
                        <a:t>Stage 1 Project Data</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31323F"/>
                          </a:solidFill>
                          <a:effectLst/>
                          <a:latin typeface="Segoe UI" panose="020B0502040204020203" pitchFamily="34" charset="0"/>
                        </a:rPr>
                        <a:t>Data Storage Table for all Stage 1 project level information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4205515"/>
                  </a:ext>
                </a:extLst>
              </a:tr>
              <a:tr h="457200">
                <a:tc>
                  <a:txBody>
                    <a:bodyPr/>
                    <a:lstStyle/>
                    <a:p>
                      <a:pPr algn="l" fontAlgn="ctr"/>
                      <a:r>
                        <a:rPr lang="en-US" sz="1400" b="1" i="0" u="none" strike="noStrike" dirty="0">
                          <a:solidFill>
                            <a:srgbClr val="E98601"/>
                          </a:solidFill>
                          <a:effectLst/>
                          <a:latin typeface="Segoe UI" panose="020B0502040204020203" pitchFamily="34" charset="0"/>
                        </a:rPr>
                        <a:t>Stage 2 Heating</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31323F"/>
                          </a:solidFill>
                          <a:effectLst/>
                          <a:latin typeface="Segoe UI" panose="020B0502040204020203" pitchFamily="34" charset="0"/>
                        </a:rPr>
                        <a:t>Data Storage Table for primary heating equipment</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953266"/>
                  </a:ext>
                </a:extLst>
              </a:tr>
              <a:tr h="457200">
                <a:tc>
                  <a:txBody>
                    <a:bodyPr/>
                    <a:lstStyle/>
                    <a:p>
                      <a:pPr algn="l" fontAlgn="ctr"/>
                      <a:r>
                        <a:rPr lang="en-US" sz="1400" b="1" i="0" u="none" strike="noStrike" dirty="0">
                          <a:solidFill>
                            <a:srgbClr val="E98601"/>
                          </a:solidFill>
                          <a:effectLst/>
                          <a:latin typeface="Segoe UI" panose="020B0502040204020203" pitchFamily="34" charset="0"/>
                        </a:rPr>
                        <a:t>Stage 2 Cooling</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31323F"/>
                          </a:solidFill>
                          <a:effectLst/>
                          <a:latin typeface="Segoe UI" panose="020B0502040204020203" pitchFamily="34" charset="0"/>
                        </a:rPr>
                        <a:t>Data Storage Table for primary cooling equipment</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5628451"/>
                  </a:ext>
                </a:extLst>
              </a:tr>
              <a:tr h="457200">
                <a:tc>
                  <a:txBody>
                    <a:bodyPr/>
                    <a:lstStyle/>
                    <a:p>
                      <a:pPr algn="l" fontAlgn="ctr"/>
                      <a:r>
                        <a:rPr lang="en-US" sz="1400" b="1" i="0" u="none" strike="noStrike" dirty="0">
                          <a:solidFill>
                            <a:srgbClr val="E98601"/>
                          </a:solidFill>
                          <a:effectLst/>
                          <a:latin typeface="Segoe UI" panose="020B0502040204020203" pitchFamily="34" charset="0"/>
                        </a:rPr>
                        <a:t>Stage 2 </a:t>
                      </a:r>
                      <a:r>
                        <a:rPr lang="en-US" sz="1400" b="1" i="0" u="none" strike="noStrike" dirty="0" err="1">
                          <a:solidFill>
                            <a:srgbClr val="E98601"/>
                          </a:solidFill>
                          <a:effectLst/>
                          <a:latin typeface="Segoe UI" panose="020B0502040204020203" pitchFamily="34" charset="0"/>
                        </a:rPr>
                        <a:t>Supp</a:t>
                      </a:r>
                      <a:r>
                        <a:rPr lang="en-US" sz="1400" b="1" i="0" u="none" strike="noStrike" dirty="0">
                          <a:solidFill>
                            <a:srgbClr val="E98601"/>
                          </a:solidFill>
                          <a:effectLst/>
                          <a:latin typeface="Segoe UI" panose="020B0502040204020203" pitchFamily="34" charset="0"/>
                        </a:rPr>
                        <a:t> HVAC</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31323F"/>
                          </a:solidFill>
                          <a:effectLst/>
                          <a:latin typeface="Segoe UI" panose="020B0502040204020203" pitchFamily="34" charset="0"/>
                        </a:rPr>
                        <a:t>Data Storage Table for supplementary HVAC equipment</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4785776"/>
                  </a:ext>
                </a:extLst>
              </a:tr>
              <a:tr h="457200">
                <a:tc>
                  <a:txBody>
                    <a:bodyPr/>
                    <a:lstStyle/>
                    <a:p>
                      <a:pPr algn="l" fontAlgn="ctr"/>
                      <a:r>
                        <a:rPr lang="en-US" sz="1400" b="1" i="0" u="none" strike="noStrike" dirty="0">
                          <a:solidFill>
                            <a:srgbClr val="E98601"/>
                          </a:solidFill>
                          <a:effectLst/>
                          <a:latin typeface="Segoe UI" panose="020B0502040204020203" pitchFamily="34" charset="0"/>
                        </a:rPr>
                        <a:t>Stage 2 HRV</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31323F"/>
                          </a:solidFill>
                          <a:effectLst/>
                          <a:latin typeface="Segoe UI" panose="020B0502040204020203" pitchFamily="34" charset="0"/>
                        </a:rPr>
                        <a:t>Data Storage Table for air-to-air heat recovery equipment</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205234"/>
                  </a:ext>
                </a:extLst>
              </a:tr>
              <a:tr h="731520">
                <a:tc>
                  <a:txBody>
                    <a:bodyPr/>
                    <a:lstStyle/>
                    <a:p>
                      <a:pPr algn="l" fontAlgn="ctr"/>
                      <a:r>
                        <a:rPr lang="en-US" sz="1400" b="1" i="0" u="none" strike="noStrike" dirty="0">
                          <a:solidFill>
                            <a:srgbClr val="556270"/>
                          </a:solidFill>
                          <a:effectLst/>
                          <a:latin typeface="Segoe UI" panose="020B0502040204020203" pitchFamily="34" charset="0"/>
                        </a:rPr>
                        <a:t>Population Summary</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E9860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200" b="0" i="0" u="none" strike="noStrike" dirty="0">
                          <a:solidFill>
                            <a:srgbClr val="31323F"/>
                          </a:solidFill>
                          <a:effectLst/>
                          <a:latin typeface="Segoe UI" panose="020B0502040204020203" pitchFamily="34" charset="0"/>
                        </a:rPr>
                        <a:t>Summarizes the total extrapolated population of commercial new construction conditioned square footage by domain, the extrapolation process, and the relative precision by domain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E9860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4958704"/>
                  </a:ext>
                </a:extLst>
              </a:tr>
            </a:tbl>
          </a:graphicData>
        </a:graphic>
      </p:graphicFrame>
      <p:sp>
        <p:nvSpPr>
          <p:cNvPr id="4" name="Slide Number Placeholder 3">
            <a:extLst>
              <a:ext uri="{FF2B5EF4-FFF2-40B4-BE49-F238E27FC236}">
                <a16:creationId xmlns:a16="http://schemas.microsoft.com/office/drawing/2014/main" id="{217F2B98-D9A8-434F-BC83-8CD45209A46C}"/>
              </a:ext>
            </a:extLst>
          </p:cNvPr>
          <p:cNvSpPr>
            <a:spLocks noGrp="1"/>
          </p:cNvSpPr>
          <p:nvPr>
            <p:ph type="sldNum" sz="quarter" idx="12"/>
          </p:nvPr>
        </p:nvSpPr>
        <p:spPr/>
        <p:txBody>
          <a:bodyPr/>
          <a:lstStyle/>
          <a:p>
            <a:fld id="{14ED2C52-F4A6-44CA-8A9F-48318319496E}" type="slidenum">
              <a:rPr lang="en-US" smtClean="0"/>
              <a:t>9</a:t>
            </a:fld>
            <a:endParaRPr lang="en-US" dirty="0"/>
          </a:p>
        </p:txBody>
      </p:sp>
      <p:sp>
        <p:nvSpPr>
          <p:cNvPr id="12" name="Rectangle: Top Corners Rounded 11">
            <a:extLst>
              <a:ext uri="{FF2B5EF4-FFF2-40B4-BE49-F238E27FC236}">
                <a16:creationId xmlns:a16="http://schemas.microsoft.com/office/drawing/2014/main" id="{243C3803-D98B-402F-AC6F-67776C9B96CA}"/>
              </a:ext>
            </a:extLst>
          </p:cNvPr>
          <p:cNvSpPr/>
          <p:nvPr/>
        </p:nvSpPr>
        <p:spPr>
          <a:xfrm rot="16200000">
            <a:off x="7931662" y="821364"/>
            <a:ext cx="3697591" cy="4823088"/>
          </a:xfrm>
          <a:prstGeom prst="round2SameRect">
            <a:avLst>
              <a:gd name="adj1" fmla="val 4062"/>
              <a:gd name="adj2" fmla="val 0"/>
            </a:avLst>
          </a:prstGeom>
          <a:solidFill>
            <a:srgbClr val="56516B">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 name="TextBox 14">
            <a:extLst>
              <a:ext uri="{FF2B5EF4-FFF2-40B4-BE49-F238E27FC236}">
                <a16:creationId xmlns:a16="http://schemas.microsoft.com/office/drawing/2014/main" id="{D6FEE115-7B98-4F0A-AA13-5D94BEE57DA1}"/>
              </a:ext>
            </a:extLst>
          </p:cNvPr>
          <p:cNvSpPr txBox="1"/>
          <p:nvPr/>
        </p:nvSpPr>
        <p:spPr>
          <a:xfrm>
            <a:off x="7549076" y="1498811"/>
            <a:ext cx="4503224" cy="3447098"/>
          </a:xfrm>
          <a:prstGeom prst="rect">
            <a:avLst/>
          </a:prstGeom>
          <a:noFill/>
          <a:ln w="6350">
            <a:noFill/>
            <a:prstDash val="dash"/>
          </a:ln>
        </p:spPr>
        <p:txBody>
          <a:bodyPr wrap="square" lIns="0" tIns="0" rIns="0" bIns="0" rtlCol="0">
            <a:spAutoFit/>
          </a:bodyPr>
          <a:lstStyle/>
          <a:p>
            <a:r>
              <a:rPr lang="en-US" sz="2400" b="1" dirty="0" smtClean="0">
                <a:solidFill>
                  <a:srgbClr val="F28D01"/>
                </a:solidFill>
              </a:rPr>
              <a:t>Lessons Learned Highlights:</a:t>
            </a:r>
          </a:p>
          <a:p>
            <a:pPr marL="342900" indent="-342900">
              <a:buAutoNum type="arabicPeriod"/>
            </a:pPr>
            <a:endParaRPr lang="en-US" dirty="0">
              <a:solidFill>
                <a:schemeClr val="bg1"/>
              </a:solidFill>
            </a:endParaRPr>
          </a:p>
          <a:p>
            <a:pPr marL="342900" indent="-342900">
              <a:spcAft>
                <a:spcPts val="600"/>
              </a:spcAft>
              <a:buFontTx/>
              <a:buAutoNum type="arabicPeriod"/>
            </a:pPr>
            <a:r>
              <a:rPr lang="en-US" dirty="0">
                <a:solidFill>
                  <a:schemeClr val="bg1"/>
                </a:solidFill>
              </a:rPr>
              <a:t>Use </a:t>
            </a:r>
            <a:r>
              <a:rPr lang="en-US" dirty="0" smtClean="0">
                <a:solidFill>
                  <a:schemeClr val="bg1"/>
                </a:solidFill>
              </a:rPr>
              <a:t>a </a:t>
            </a:r>
            <a:r>
              <a:rPr lang="en-US" dirty="0">
                <a:solidFill>
                  <a:schemeClr val="bg1"/>
                </a:solidFill>
              </a:rPr>
              <a:t>two-stage sampling </a:t>
            </a:r>
            <a:r>
              <a:rPr lang="en-US" dirty="0" smtClean="0">
                <a:solidFill>
                  <a:schemeClr val="bg1"/>
                </a:solidFill>
              </a:rPr>
              <a:t>design and request </a:t>
            </a:r>
            <a:r>
              <a:rPr lang="en-US" dirty="0">
                <a:solidFill>
                  <a:schemeClr val="bg1"/>
                </a:solidFill>
              </a:rPr>
              <a:t>more projects than the sample </a:t>
            </a:r>
            <a:r>
              <a:rPr lang="en-US" dirty="0" smtClean="0">
                <a:solidFill>
                  <a:schemeClr val="bg1"/>
                </a:solidFill>
              </a:rPr>
              <a:t>requires. </a:t>
            </a:r>
            <a:endParaRPr lang="en-US" dirty="0">
              <a:solidFill>
                <a:schemeClr val="bg1"/>
              </a:solidFill>
            </a:endParaRPr>
          </a:p>
          <a:p>
            <a:pPr marL="342900" indent="-342900">
              <a:spcAft>
                <a:spcPts val="600"/>
              </a:spcAft>
              <a:buAutoNum type="arabicPeriod"/>
            </a:pPr>
            <a:r>
              <a:rPr lang="en-US" dirty="0" smtClean="0">
                <a:solidFill>
                  <a:schemeClr val="bg1"/>
                </a:solidFill>
              </a:rPr>
              <a:t>Use </a:t>
            </a:r>
            <a:r>
              <a:rPr lang="en-US" dirty="0">
                <a:solidFill>
                  <a:schemeClr val="bg1"/>
                </a:solidFill>
              </a:rPr>
              <a:t>online </a:t>
            </a:r>
            <a:r>
              <a:rPr lang="en-US" dirty="0" smtClean="0">
                <a:solidFill>
                  <a:schemeClr val="bg1"/>
                </a:solidFill>
              </a:rPr>
              <a:t>data </a:t>
            </a:r>
            <a:r>
              <a:rPr lang="en-US" dirty="0">
                <a:solidFill>
                  <a:schemeClr val="bg1"/>
                </a:solidFill>
              </a:rPr>
              <a:t>sources to supplement public records requests. </a:t>
            </a:r>
          </a:p>
          <a:p>
            <a:pPr marL="342900" indent="-342900">
              <a:spcAft>
                <a:spcPts val="600"/>
              </a:spcAft>
              <a:buAutoNum type="arabicPeriod"/>
            </a:pPr>
            <a:r>
              <a:rPr lang="en-US" dirty="0">
                <a:solidFill>
                  <a:schemeClr val="bg1"/>
                </a:solidFill>
              </a:rPr>
              <a:t>Work with large jurisdictions in advance of future data collection efforts</a:t>
            </a:r>
            <a:r>
              <a:rPr lang="en-US" dirty="0" smtClean="0">
                <a:solidFill>
                  <a:schemeClr val="bg1"/>
                </a:solidFill>
              </a:rPr>
              <a:t>.</a:t>
            </a:r>
          </a:p>
          <a:p>
            <a:pPr marL="342900" indent="-342900">
              <a:spcAft>
                <a:spcPts val="600"/>
              </a:spcAft>
              <a:buAutoNum type="arabicPeriod"/>
            </a:pPr>
            <a:endParaRPr lang="en-US" dirty="0" smtClean="0">
              <a:solidFill>
                <a:schemeClr val="bg1"/>
              </a:solidFill>
            </a:endParaRPr>
          </a:p>
          <a:p>
            <a:pPr>
              <a:spcAft>
                <a:spcPts val="600"/>
              </a:spcAft>
            </a:pPr>
            <a:r>
              <a:rPr lang="en-US" dirty="0" smtClean="0">
                <a:solidFill>
                  <a:schemeClr val="bg1"/>
                </a:solidFill>
              </a:rPr>
              <a:t>See Lessons Learned Memo</a:t>
            </a:r>
            <a:endParaRPr lang="en-US" dirty="0">
              <a:solidFill>
                <a:schemeClr val="bg1"/>
              </a:solidFill>
            </a:endParaRPr>
          </a:p>
        </p:txBody>
      </p:sp>
      <p:pic>
        <p:nvPicPr>
          <p:cNvPr id="14" name="Picture 13" descr="A group of cartoon characters&#10;&#10;Description automatically generated with low confidence">
            <a:extLst>
              <a:ext uri="{FF2B5EF4-FFF2-40B4-BE49-F238E27FC236}">
                <a16:creationId xmlns:a16="http://schemas.microsoft.com/office/drawing/2014/main" id="{5D707EAD-EBE3-48F2-81AF-823E7CC15EFE}"/>
              </a:ext>
            </a:extLst>
          </p:cNvPr>
          <p:cNvPicPr>
            <a:picLocks noChangeAspect="1"/>
          </p:cNvPicPr>
          <p:nvPr/>
        </p:nvPicPr>
        <p:blipFill rotWithShape="1">
          <a:blip r:embed="rId7">
            <a:extLst>
              <a:ext uri="{28A0092B-C50C-407E-A947-70E740481C1C}">
                <a14:useLocalDpi xmlns:a14="http://schemas.microsoft.com/office/drawing/2010/main" val="0"/>
              </a:ext>
            </a:extLst>
          </a:blip>
          <a:srcRect t="77180" r="69141"/>
          <a:stretch/>
        </p:blipFill>
        <p:spPr>
          <a:xfrm>
            <a:off x="9947485" y="5207816"/>
            <a:ext cx="1786604" cy="1534248"/>
          </a:xfrm>
          <a:prstGeom prst="rect">
            <a:avLst/>
          </a:prstGeom>
        </p:spPr>
      </p:pic>
      <p:sp>
        <p:nvSpPr>
          <p:cNvPr id="16" name="Rectangle 15">
            <a:extLst>
              <a:ext uri="{FF2B5EF4-FFF2-40B4-BE49-F238E27FC236}">
                <a16:creationId xmlns:a16="http://schemas.microsoft.com/office/drawing/2014/main" id="{AA7D0759-3D8F-4812-826C-B274D08515DF}"/>
              </a:ext>
            </a:extLst>
          </p:cNvPr>
          <p:cNvSpPr/>
          <p:nvPr/>
        </p:nvSpPr>
        <p:spPr>
          <a:xfrm>
            <a:off x="4176950" y="6148238"/>
            <a:ext cx="6383927" cy="276999"/>
          </a:xfrm>
          <a:prstGeom prst="rect">
            <a:avLst/>
          </a:prstGeom>
          <a:noFill/>
        </p:spPr>
        <p:txBody>
          <a:bodyPr wrap="square" lIns="0" tIns="0" rIns="0" bIns="0" rtlCol="0">
            <a:spAutoFit/>
          </a:bodyPr>
          <a:lstStyle/>
          <a:p>
            <a:pPr>
              <a:lnSpc>
                <a:spcPct val="90000"/>
              </a:lnSpc>
            </a:pPr>
            <a:r>
              <a:rPr lang="en-US" sz="2000" b="1" i="1" dirty="0" smtClean="0">
                <a:solidFill>
                  <a:srgbClr val="FEC643"/>
                </a:solidFill>
                <a:latin typeface="Segoe UI" panose="020B0502040204020203" pitchFamily="34" charset="0"/>
                <a:cs typeface="Segoe UI" panose="020B0502040204020203" pitchFamily="34" charset="0"/>
              </a:rPr>
              <a:t>“You must unlearn what you have learned.”  </a:t>
            </a:r>
            <a:r>
              <a:rPr lang="en-US" sz="2000" b="1" dirty="0" smtClean="0">
                <a:solidFill>
                  <a:srgbClr val="FEC643"/>
                </a:solidFill>
                <a:latin typeface="Segoe UI" panose="020B0502040204020203" pitchFamily="34" charset="0"/>
                <a:cs typeface="Segoe UI" panose="020B0502040204020203" pitchFamily="34" charset="0"/>
              </a:rPr>
              <a:t>- Yoda</a:t>
            </a:r>
            <a:endParaRPr lang="en-US" sz="2000" dirty="0">
              <a:solidFill>
                <a:srgbClr val="FEC64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51739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19">
      <a:dk1>
        <a:sysClr val="windowText" lastClr="000000"/>
      </a:dk1>
      <a:lt1>
        <a:sysClr val="window" lastClr="FFFFFF"/>
      </a:lt1>
      <a:dk2>
        <a:srgbClr val="00214E"/>
      </a:dk2>
      <a:lt2>
        <a:srgbClr val="E7E6E6"/>
      </a:lt2>
      <a:accent1>
        <a:srgbClr val="F28D01"/>
      </a:accent1>
      <a:accent2>
        <a:srgbClr val="404040"/>
      </a:accent2>
      <a:accent3>
        <a:srgbClr val="A5A5A5"/>
      </a:accent3>
      <a:accent4>
        <a:srgbClr val="FFC000"/>
      </a:accent4>
      <a:accent5>
        <a:srgbClr val="5B9BD5"/>
      </a:accent5>
      <a:accent6>
        <a:srgbClr val="70AD47"/>
      </a:accent6>
      <a:hlink>
        <a:srgbClr val="0563C1"/>
      </a:hlink>
      <a:folHlink>
        <a:srgbClr val="954F72"/>
      </a:folHlink>
    </a:clrScheme>
    <a:fontScheme name="Custom 1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5971</TotalTime>
  <Words>2856</Words>
  <Application>Microsoft Office PowerPoint</Application>
  <PresentationFormat>Widescreen</PresentationFormat>
  <Paragraphs>355</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Helvetica</vt:lpstr>
      <vt:lpstr>Lato</vt:lpstr>
      <vt:lpstr>Segoe UI</vt:lpstr>
      <vt:lpstr>Times New Roman</vt:lpstr>
      <vt:lpstr>Wingdings</vt:lpstr>
      <vt:lpstr>Office Theme</vt:lpstr>
      <vt:lpstr>PowerPoint Presentation</vt:lpstr>
      <vt:lpstr>Role Call</vt:lpstr>
      <vt:lpstr>Meet the Jedi</vt:lpstr>
      <vt:lpstr>Agenda</vt:lpstr>
      <vt:lpstr>PowerPoint Presentation</vt:lpstr>
      <vt:lpstr>Permit Data Research Timeline</vt:lpstr>
      <vt:lpstr>What Technologies were Considered</vt:lpstr>
      <vt:lpstr>Commercial HVAC Permit Data Sample Frame </vt:lpstr>
      <vt:lpstr>Permit Database and Lessons Learned</vt:lpstr>
      <vt:lpstr>VRF System Performance Exceeds  Code Efficiency</vt:lpstr>
      <vt:lpstr>Future Market Modeling Implications</vt:lpstr>
      <vt:lpstr>PowerPoint Presentation</vt:lpstr>
      <vt:lpstr>HVAC Technologies in Homes</vt:lpstr>
      <vt:lpstr>Want to learn more HVAC sales trends?</vt:lpstr>
      <vt:lpstr>PowerPoint Presentation</vt:lpstr>
      <vt:lpstr>PowerPoint Presentation</vt:lpstr>
      <vt:lpstr>Trends and the Future</vt:lpstr>
      <vt:lpstr>PowerPoint Presentation</vt:lpstr>
      <vt:lpstr>ASDs on Industrial Pumps and Fans</vt:lpstr>
      <vt:lpstr>ASD Saturation over Time</vt:lpstr>
      <vt:lpstr>Stay Tuned for Full Model Results </vt:lpstr>
      <vt:lpstr>Communication Plans for Full Model Results</vt:lpstr>
      <vt:lpstr>New Research for 2022 / 2023</vt:lpstr>
      <vt:lpstr>THANK YOU… 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Fierda Usiyah</dc:creator>
  <cp:lastModifiedBy>Francisco,Michele M (CONTR) - PEJB-6</cp:lastModifiedBy>
  <cp:revision>227</cp:revision>
  <dcterms:created xsi:type="dcterms:W3CDTF">2019-07-04T04:38:12Z</dcterms:created>
  <dcterms:modified xsi:type="dcterms:W3CDTF">2022-05-03T18:50:53Z</dcterms:modified>
</cp:coreProperties>
</file>