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7" r:id="rId5"/>
    <p:sldId id="269" r:id="rId6"/>
    <p:sldId id="258" r:id="rId7"/>
    <p:sldId id="262" r:id="rId8"/>
    <p:sldId id="264" r:id="rId9"/>
    <p:sldId id="263" r:id="rId10"/>
    <p:sldId id="266" r:id="rId11"/>
    <p:sldId id="270" r:id="rId12"/>
    <p:sldId id="260" r:id="rId13"/>
    <p:sldId id="261" r:id="rId14"/>
    <p:sldId id="271" r:id="rId15"/>
    <p:sldId id="272" r:id="rId16"/>
    <p:sldId id="267" r:id="rId17"/>
    <p:sldId id="26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69070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5F01.bud.bpa.gov\ESB\Commercial%20and%20Industrial%20Lighting\LC%20Data%20Extraction\Historic%20LC%20Data%20Analysis\Historic%20LC%20Data_2016-2021_Pulled%206.3.22_Cle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5F01.bud.bpa.gov\ESB\Commercial%20and%20Industrial%20Lighting\LC%20Data%20Extraction\Historic%20LC%20Data%20Analysis\Historic%20LC%20Data_2016-2021_Pulled%206.3.22_Cle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5F01.bud.bpa.gov\ESB\Commercial%20and%20Industrial%20Lighting\LC%20Data%20Extraction\Historic%20LC%20Data%20Analysis\Historic%20LC%20Data_2016-2021_Pulled%206.3.22_Cle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5F01.bud.bpa.gov\ESB\Commercial%20and%20Industrial%20Lighting\LC%20Data%20Extraction\Historic%20LC%20Data%20Analysis\Historic%20LC%20Data_2016-2021_Pulled%206.3.22_Round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5F01.bud.bpa.gov\ESB\Commercial%20and%20Industrial%20Lighting\LC%20Data%20Extraction\Historic%20LC%20Data%20Analysis\Historic%20LC%20Data_2016-2021_Pulled%206.3.22_Cle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[Historic LC Data_2016-2021_Pulled 6.3.22_Roundtable.xlsx]Savings per Equipment Type!PivotTable4</c:name>
    <c:fmtId val="1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6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cked"/>
        <c:varyColors val="0"/>
        <c:ser>
          <c:idx val="0"/>
          <c:order val="0"/>
          <c:tx>
            <c:strRef>
              <c:f>'Savings per Equipment Type'!$C$3:$C$5</c:f>
              <c:strCache>
                <c:ptCount val="1"/>
                <c:pt idx="0">
                  <c:v>LED Fixture-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Type'!$C$6:$C$12</c:f>
              <c:numCache>
                <c:formatCode>#,##0</c:formatCode>
                <c:ptCount val="6"/>
                <c:pt idx="0">
                  <c:v>25322135.70620621</c:v>
                </c:pt>
                <c:pt idx="1">
                  <c:v>34954901.926343285</c:v>
                </c:pt>
                <c:pt idx="2">
                  <c:v>38048596.568087585</c:v>
                </c:pt>
                <c:pt idx="3">
                  <c:v>23832444.677358706</c:v>
                </c:pt>
                <c:pt idx="4">
                  <c:v>10566113.802872144</c:v>
                </c:pt>
                <c:pt idx="5">
                  <c:v>28116626.714160573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7-40B5-9244-045D52CC8397}"/>
            </c:ext>
          </c:extLst>
        </c:ser>
        <c:ser>
          <c:idx val="1"/>
          <c:order val="1"/>
          <c:tx>
            <c:strRef>
              <c:f>'Savings per Equipment Type'!$D$3:$D$5</c:f>
              <c:strCache>
                <c:ptCount val="1"/>
                <c:pt idx="0">
                  <c:v>LED Strips/Tubes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Type'!$D$6:$D$12</c:f>
              <c:numCache>
                <c:formatCode>#,##0</c:formatCode>
                <c:ptCount val="6"/>
                <c:pt idx="0">
                  <c:v>12094583.20859408</c:v>
                </c:pt>
                <c:pt idx="1">
                  <c:v>24823495.158283122</c:v>
                </c:pt>
                <c:pt idx="2">
                  <c:v>30971677.151185621</c:v>
                </c:pt>
                <c:pt idx="3">
                  <c:v>36392770.002832368</c:v>
                </c:pt>
                <c:pt idx="4">
                  <c:v>8952340.9796503782</c:v>
                </c:pt>
                <c:pt idx="5">
                  <c:v>12340759.543960772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7-40B5-9244-045D52CC8397}"/>
            </c:ext>
          </c:extLst>
        </c:ser>
        <c:ser>
          <c:idx val="2"/>
          <c:order val="2"/>
          <c:tx>
            <c:strRef>
              <c:f>'Savings per Equipment Type'!$E$3:$E$5</c:f>
              <c:strCache>
                <c:ptCount val="1"/>
                <c:pt idx="0">
                  <c:v>LED Fixture- High Bay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Type'!$E$6:$E$12</c:f>
              <c:numCache>
                <c:formatCode>#,##0</c:formatCode>
                <c:ptCount val="6"/>
                <c:pt idx="0">
                  <c:v>10583954.756825067</c:v>
                </c:pt>
                <c:pt idx="1">
                  <c:v>18701595.556413051</c:v>
                </c:pt>
                <c:pt idx="2">
                  <c:v>24649509.810548246</c:v>
                </c:pt>
                <c:pt idx="3">
                  <c:v>21296570.97047431</c:v>
                </c:pt>
                <c:pt idx="4">
                  <c:v>14209084.394519506</c:v>
                </c:pt>
                <c:pt idx="5">
                  <c:v>15981579.420733657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7-40B5-9244-045D52CC8397}"/>
            </c:ext>
          </c:extLst>
        </c:ser>
        <c:ser>
          <c:idx val="3"/>
          <c:order val="3"/>
          <c:tx>
            <c:strRef>
              <c:f>'Savings per Equipment Type'!$F$3:$F$5</c:f>
              <c:strCache>
                <c:ptCount val="1"/>
                <c:pt idx="0">
                  <c:v>LED Fixture- Gen Indoor/Outdoor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Type'!$F$6:$F$12</c:f>
              <c:numCache>
                <c:formatCode>#,##0</c:formatCode>
                <c:ptCount val="6"/>
                <c:pt idx="0">
                  <c:v>3720957.4666533801</c:v>
                </c:pt>
                <c:pt idx="1">
                  <c:v>6342444.5214021588</c:v>
                </c:pt>
                <c:pt idx="2">
                  <c:v>6970336.4403033787</c:v>
                </c:pt>
                <c:pt idx="3">
                  <c:v>13322841.166264134</c:v>
                </c:pt>
                <c:pt idx="4">
                  <c:v>9335104.9399025366</c:v>
                </c:pt>
                <c:pt idx="5">
                  <c:v>10329703.490759125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D7-40B5-9244-045D52CC8397}"/>
            </c:ext>
          </c:extLst>
        </c:ser>
        <c:ser>
          <c:idx val="4"/>
          <c:order val="4"/>
          <c:tx>
            <c:strRef>
              <c:f>'Savings per Equipment Type'!$G$3:$G$5</c:f>
              <c:strCache>
                <c:ptCount val="1"/>
                <c:pt idx="0">
                  <c:v>LED Lamps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Type'!$G$6:$G$12</c:f>
              <c:numCache>
                <c:formatCode>#,##0</c:formatCode>
                <c:ptCount val="6"/>
                <c:pt idx="0">
                  <c:v>9022165.7162989303</c:v>
                </c:pt>
                <c:pt idx="1">
                  <c:v>11935149.001833035</c:v>
                </c:pt>
                <c:pt idx="2">
                  <c:v>12250759.291795429</c:v>
                </c:pt>
                <c:pt idx="3">
                  <c:v>9539553.6071065404</c:v>
                </c:pt>
                <c:pt idx="4">
                  <c:v>2290138.5483891242</c:v>
                </c:pt>
                <c:pt idx="5">
                  <c:v>3183059.5457113232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7-40B5-9244-045D52CC8397}"/>
            </c:ext>
          </c:extLst>
        </c:ser>
        <c:ser>
          <c:idx val="5"/>
          <c:order val="5"/>
          <c:tx>
            <c:strRef>
              <c:f>'Savings per Equipment Type'!$H$3:$H$5</c:f>
              <c:strCache>
                <c:ptCount val="1"/>
                <c:pt idx="0">
                  <c:v>Decomissioning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Type'!$H$6:$H$12</c:f>
              <c:numCache>
                <c:formatCode>#,##0</c:formatCode>
                <c:ptCount val="6"/>
                <c:pt idx="0">
                  <c:v>506267.43086245988</c:v>
                </c:pt>
                <c:pt idx="1">
                  <c:v>1505322.4851841847</c:v>
                </c:pt>
                <c:pt idx="2">
                  <c:v>1262695.6251280834</c:v>
                </c:pt>
                <c:pt idx="3">
                  <c:v>1233639.4048025911</c:v>
                </c:pt>
                <c:pt idx="4">
                  <c:v>616425.6979387257</c:v>
                </c:pt>
                <c:pt idx="5">
                  <c:v>604888.59192611871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D7-40B5-9244-045D52CC8397}"/>
            </c:ext>
          </c:extLst>
        </c:ser>
        <c:ser>
          <c:idx val="6"/>
          <c:order val="6"/>
          <c:tx>
            <c:strRef>
              <c:f>'Savings per Equipment Type'!$I$3:$I$5</c:f>
              <c:strCache>
                <c:ptCount val="1"/>
                <c:pt idx="0">
                  <c:v>LED Refrigerated Case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Type'!$I$6:$I$12</c:f>
              <c:numCache>
                <c:formatCode>#,##0</c:formatCode>
                <c:ptCount val="6"/>
                <c:pt idx="0">
                  <c:v>333761.67890484806</c:v>
                </c:pt>
                <c:pt idx="1">
                  <c:v>679246.77705862198</c:v>
                </c:pt>
                <c:pt idx="2">
                  <c:v>411136.90728805022</c:v>
                </c:pt>
                <c:pt idx="3">
                  <c:v>671580.82622607483</c:v>
                </c:pt>
                <c:pt idx="4">
                  <c:v>536234.10748345428</c:v>
                </c:pt>
                <c:pt idx="5">
                  <c:v>306724.00631232787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D7-40B5-9244-045D52CC8397}"/>
            </c:ext>
          </c:extLst>
        </c:ser>
        <c:ser>
          <c:idx val="7"/>
          <c:order val="7"/>
          <c:tx>
            <c:strRef>
              <c:f>'Savings per Equipment Type'!$J$3:$J$5</c:f>
              <c:strCache>
                <c:ptCount val="1"/>
                <c:pt idx="0">
                  <c:v>Linear Flourescent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Type'!$J$6:$J$12</c:f>
              <c:numCache>
                <c:formatCode>#,##0</c:formatCode>
                <c:ptCount val="6"/>
                <c:pt idx="0">
                  <c:v>1667168.5026442027</c:v>
                </c:pt>
                <c:pt idx="1">
                  <c:v>1089769.7838742</c:v>
                </c:pt>
                <c:pt idx="2">
                  <c:v>24981.331454300162</c:v>
                </c:pt>
                <c:pt idx="3">
                  <c:v>10976.46322105646</c:v>
                </c:pt>
                <c:pt idx="4">
                  <c:v>348.4545343488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D7-40B5-9244-045D52CC8397}"/>
            </c:ext>
          </c:extLst>
        </c:ser>
        <c:ser>
          <c:idx val="8"/>
          <c:order val="8"/>
          <c:tx>
            <c:strRef>
              <c:f>'Savings per Equipment Type'!$K$3:$K$5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Type'!$K$6:$K$12</c:f>
              <c:numCache>
                <c:formatCode>#,##0</c:formatCode>
                <c:ptCount val="6"/>
                <c:pt idx="0">
                  <c:v>183930.68715815936</c:v>
                </c:pt>
                <c:pt idx="1">
                  <c:v>206019.78179561778</c:v>
                </c:pt>
                <c:pt idx="2">
                  <c:v>18455.352121563425</c:v>
                </c:pt>
                <c:pt idx="3">
                  <c:v>512493.12469758198</c:v>
                </c:pt>
                <c:pt idx="4">
                  <c:v>147146.28977664001</c:v>
                </c:pt>
                <c:pt idx="5">
                  <c:v>59396.516708130002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D7-40B5-9244-045D52CC8397}"/>
            </c:ext>
          </c:extLst>
        </c:ser>
        <c:ser>
          <c:idx val="9"/>
          <c:order val="9"/>
          <c:tx>
            <c:strRef>
              <c:f>'Savings per Equipment Type'!$L$3:$L$5</c:f>
              <c:strCache>
                <c:ptCount val="1"/>
                <c:pt idx="0">
                  <c:v>LED Exit Signs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Type'!$L$6:$L$12</c:f>
              <c:numCache>
                <c:formatCode>#,##0</c:formatCode>
                <c:ptCount val="6"/>
                <c:pt idx="0">
                  <c:v>159485.40030124807</c:v>
                </c:pt>
                <c:pt idx="1">
                  <c:v>135828.994553856</c:v>
                </c:pt>
                <c:pt idx="2">
                  <c:v>144406.58034731043</c:v>
                </c:pt>
                <c:pt idx="3">
                  <c:v>486913.71732587344</c:v>
                </c:pt>
                <c:pt idx="4">
                  <c:v>69443.496241711182</c:v>
                </c:pt>
                <c:pt idx="5">
                  <c:v>85406.309665689623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D7-40B5-9244-045D52CC8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370752"/>
        <c:axId val="486367472"/>
      </c:areaChart>
      <c:catAx>
        <c:axId val="4863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67472"/>
        <c:crosses val="autoZero"/>
        <c:auto val="1"/>
        <c:lblAlgn val="ctr"/>
        <c:lblOffset val="100"/>
        <c:noMultiLvlLbl val="0"/>
      </c:catAx>
      <c:valAx>
        <c:axId val="48636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Reported</a:t>
                </a:r>
                <a:r>
                  <a:rPr lang="en-US" baseline="0"/>
                  <a:t> Savings (kWh)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70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0992324270078"/>
          <c:y val="5.0925925925925923E-2"/>
          <c:w val="0.65777729791339834"/>
          <c:h val="0.8416746864975212"/>
        </c:manualLayout>
      </c:layout>
      <c:areaChart>
        <c:grouping val="stacked"/>
        <c:varyColors val="0"/>
        <c:ser>
          <c:idx val="1"/>
          <c:order val="0"/>
          <c:tx>
            <c:strRef>
              <c:f>'Savings per Equipment Type'!$S$5</c:f>
              <c:strCache>
                <c:ptCount val="1"/>
                <c:pt idx="0">
                  <c:v>Savings from Retrofit Lighting Projects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'Savings per Equipment Type'!$R$6:$R$11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'Savings per Equipment Type'!$S$6:$S$11</c:f>
              <c:numCache>
                <c:formatCode>#,##0</c:formatCode>
                <c:ptCount val="6"/>
                <c:pt idx="0">
                  <c:v>63594410.554448582</c:v>
                </c:pt>
                <c:pt idx="1">
                  <c:v>100373773.98674113</c:v>
                </c:pt>
                <c:pt idx="2">
                  <c:v>114752555.05825956</c:v>
                </c:pt>
                <c:pt idx="3">
                  <c:v>107299783.96030924</c:v>
                </c:pt>
                <c:pt idx="4">
                  <c:v>46722380.711308569</c:v>
                </c:pt>
                <c:pt idx="5">
                  <c:v>71008144.139937699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A-48DD-954F-3DECBB363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065600"/>
        <c:axId val="572063960"/>
      </c:areaChart>
      <c:catAx>
        <c:axId val="5720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63960"/>
        <c:crosses val="autoZero"/>
        <c:auto val="1"/>
        <c:lblAlgn val="ctr"/>
        <c:lblOffset val="100"/>
        <c:noMultiLvlLbl val="0"/>
      </c:catAx>
      <c:valAx>
        <c:axId val="57206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Reported Savings (kWh)</a:t>
                </a:r>
              </a:p>
            </c:rich>
          </c:tx>
          <c:layout>
            <c:manualLayout>
              <c:xMode val="edge"/>
              <c:yMode val="edge"/>
              <c:x val="5.0061821669003179E-3"/>
              <c:y val="0.35755633132208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065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84395797053761"/>
          <c:y val="0.4058153358576902"/>
          <c:w val="0.22669442238284404"/>
          <c:h val="0.12847331583552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[Historic LC Data_2016-2021_Pulled 6.3.22_Clean.xlsx]Savings per Equipment Type!PivotTable4</c:name>
    <c:fmtId val="1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66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0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areaChart>
        <c:grouping val="stacked"/>
        <c:varyColors val="0"/>
        <c:ser>
          <c:idx val="0"/>
          <c:order val="0"/>
          <c:tx>
            <c:strRef>
              <c:f>'Savings per Equipment Type'!$C$3:$C$5</c:f>
              <c:strCache>
                <c:ptCount val="1"/>
                <c:pt idx="0">
                  <c:v>LED Fixture-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Type'!$C$6:$C$12</c:f>
              <c:numCache>
                <c:formatCode>#,##0</c:formatCode>
                <c:ptCount val="6"/>
                <c:pt idx="0">
                  <c:v>25322135.70620621</c:v>
                </c:pt>
                <c:pt idx="1">
                  <c:v>34954901.926343285</c:v>
                </c:pt>
                <c:pt idx="2">
                  <c:v>38048596.568087585</c:v>
                </c:pt>
                <c:pt idx="3">
                  <c:v>23832444.677358706</c:v>
                </c:pt>
                <c:pt idx="4">
                  <c:v>10566113.802872144</c:v>
                </c:pt>
                <c:pt idx="5">
                  <c:v>28116626.714160573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7-40B5-9244-045D52CC8397}"/>
            </c:ext>
          </c:extLst>
        </c:ser>
        <c:ser>
          <c:idx val="1"/>
          <c:order val="1"/>
          <c:tx>
            <c:strRef>
              <c:f>'Savings per Equipment Type'!$D$3:$D$5</c:f>
              <c:strCache>
                <c:ptCount val="1"/>
                <c:pt idx="0">
                  <c:v>LED Strips/Tubes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Type'!$D$6:$D$12</c:f>
              <c:numCache>
                <c:formatCode>#,##0</c:formatCode>
                <c:ptCount val="6"/>
                <c:pt idx="0">
                  <c:v>12094583.20859408</c:v>
                </c:pt>
                <c:pt idx="1">
                  <c:v>24823495.158283122</c:v>
                </c:pt>
                <c:pt idx="2">
                  <c:v>30971677.151185621</c:v>
                </c:pt>
                <c:pt idx="3">
                  <c:v>36392770.002832368</c:v>
                </c:pt>
                <c:pt idx="4">
                  <c:v>8952340.9796503782</c:v>
                </c:pt>
                <c:pt idx="5">
                  <c:v>12340759.543960772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7-40B5-9244-045D52CC8397}"/>
            </c:ext>
          </c:extLst>
        </c:ser>
        <c:ser>
          <c:idx val="2"/>
          <c:order val="2"/>
          <c:tx>
            <c:strRef>
              <c:f>'Savings per Equipment Type'!$E$3:$E$5</c:f>
              <c:strCache>
                <c:ptCount val="1"/>
                <c:pt idx="0">
                  <c:v>LED Fixture- High Bay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Type'!$E$6:$E$12</c:f>
              <c:numCache>
                <c:formatCode>#,##0</c:formatCode>
                <c:ptCount val="6"/>
                <c:pt idx="0">
                  <c:v>10583954.756825067</c:v>
                </c:pt>
                <c:pt idx="1">
                  <c:v>18701595.556413051</c:v>
                </c:pt>
                <c:pt idx="2">
                  <c:v>24649509.810548246</c:v>
                </c:pt>
                <c:pt idx="3">
                  <c:v>21296570.97047431</c:v>
                </c:pt>
                <c:pt idx="4">
                  <c:v>14209084.394519506</c:v>
                </c:pt>
                <c:pt idx="5">
                  <c:v>15981579.420733657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D7-40B5-9244-045D52CC8397}"/>
            </c:ext>
          </c:extLst>
        </c:ser>
        <c:ser>
          <c:idx val="3"/>
          <c:order val="3"/>
          <c:tx>
            <c:strRef>
              <c:f>'Savings per Equipment Type'!$F$3:$F$5</c:f>
              <c:strCache>
                <c:ptCount val="1"/>
                <c:pt idx="0">
                  <c:v>LED Fixture- Gen Indoor/Outdoor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Type'!$F$6:$F$12</c:f>
              <c:numCache>
                <c:formatCode>#,##0</c:formatCode>
                <c:ptCount val="6"/>
                <c:pt idx="0">
                  <c:v>3720957.4666533801</c:v>
                </c:pt>
                <c:pt idx="1">
                  <c:v>6342444.5214021588</c:v>
                </c:pt>
                <c:pt idx="2">
                  <c:v>6970336.4403033787</c:v>
                </c:pt>
                <c:pt idx="3">
                  <c:v>13322841.166264134</c:v>
                </c:pt>
                <c:pt idx="4">
                  <c:v>9335104.9399025366</c:v>
                </c:pt>
                <c:pt idx="5">
                  <c:v>10329703.490759125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D7-40B5-9244-045D52CC8397}"/>
            </c:ext>
          </c:extLst>
        </c:ser>
        <c:ser>
          <c:idx val="4"/>
          <c:order val="4"/>
          <c:tx>
            <c:strRef>
              <c:f>'Savings per Equipment Type'!$G$3:$G$5</c:f>
              <c:strCache>
                <c:ptCount val="1"/>
                <c:pt idx="0">
                  <c:v>LED Lamps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Type'!$G$6:$G$12</c:f>
              <c:numCache>
                <c:formatCode>#,##0</c:formatCode>
                <c:ptCount val="6"/>
                <c:pt idx="0">
                  <c:v>9022165.7162989303</c:v>
                </c:pt>
                <c:pt idx="1">
                  <c:v>11935149.001833035</c:v>
                </c:pt>
                <c:pt idx="2">
                  <c:v>12250759.291795429</c:v>
                </c:pt>
                <c:pt idx="3">
                  <c:v>9539553.6071065404</c:v>
                </c:pt>
                <c:pt idx="4">
                  <c:v>2290138.5483891242</c:v>
                </c:pt>
                <c:pt idx="5">
                  <c:v>3183059.5457113232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D7-40B5-9244-045D52CC8397}"/>
            </c:ext>
          </c:extLst>
        </c:ser>
        <c:ser>
          <c:idx val="5"/>
          <c:order val="5"/>
          <c:tx>
            <c:strRef>
              <c:f>'Savings per Equipment Type'!$H$3:$H$5</c:f>
              <c:strCache>
                <c:ptCount val="1"/>
                <c:pt idx="0">
                  <c:v>Decomissioning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Type'!$H$6:$H$12</c:f>
              <c:numCache>
                <c:formatCode>#,##0</c:formatCode>
                <c:ptCount val="6"/>
                <c:pt idx="0">
                  <c:v>506267.43086245988</c:v>
                </c:pt>
                <c:pt idx="1">
                  <c:v>1505322.4851841847</c:v>
                </c:pt>
                <c:pt idx="2">
                  <c:v>1262695.6251280834</c:v>
                </c:pt>
                <c:pt idx="3">
                  <c:v>1233639.4048025911</c:v>
                </c:pt>
                <c:pt idx="4">
                  <c:v>616425.6979387257</c:v>
                </c:pt>
                <c:pt idx="5">
                  <c:v>604888.59192611871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D7-40B5-9244-045D52CC8397}"/>
            </c:ext>
          </c:extLst>
        </c:ser>
        <c:ser>
          <c:idx val="6"/>
          <c:order val="6"/>
          <c:tx>
            <c:strRef>
              <c:f>'Savings per Equipment Type'!$I$3:$I$5</c:f>
              <c:strCache>
                <c:ptCount val="1"/>
                <c:pt idx="0">
                  <c:v>LED Refrigerated Case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Type'!$I$6:$I$12</c:f>
              <c:numCache>
                <c:formatCode>#,##0</c:formatCode>
                <c:ptCount val="6"/>
                <c:pt idx="0">
                  <c:v>333761.67890484806</c:v>
                </c:pt>
                <c:pt idx="1">
                  <c:v>679246.77705862198</c:v>
                </c:pt>
                <c:pt idx="2">
                  <c:v>411136.90728805022</c:v>
                </c:pt>
                <c:pt idx="3">
                  <c:v>671580.82622607483</c:v>
                </c:pt>
                <c:pt idx="4">
                  <c:v>536234.10748345428</c:v>
                </c:pt>
                <c:pt idx="5">
                  <c:v>306724.00631232787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D7-40B5-9244-045D52CC8397}"/>
            </c:ext>
          </c:extLst>
        </c:ser>
        <c:ser>
          <c:idx val="7"/>
          <c:order val="7"/>
          <c:tx>
            <c:strRef>
              <c:f>'Savings per Equipment Type'!$J$3:$J$5</c:f>
              <c:strCache>
                <c:ptCount val="1"/>
                <c:pt idx="0">
                  <c:v>Linear Flourescent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Type'!$J$6:$J$12</c:f>
              <c:numCache>
                <c:formatCode>#,##0</c:formatCode>
                <c:ptCount val="6"/>
                <c:pt idx="0">
                  <c:v>1667168.5026442027</c:v>
                </c:pt>
                <c:pt idx="1">
                  <c:v>1089769.7838742</c:v>
                </c:pt>
                <c:pt idx="2">
                  <c:v>24981.331454300162</c:v>
                </c:pt>
                <c:pt idx="3">
                  <c:v>10976.46322105646</c:v>
                </c:pt>
                <c:pt idx="4">
                  <c:v>348.4545343488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D7-40B5-9244-045D52CC8397}"/>
            </c:ext>
          </c:extLst>
        </c:ser>
        <c:ser>
          <c:idx val="8"/>
          <c:order val="8"/>
          <c:tx>
            <c:strRef>
              <c:f>'Savings per Equipment Type'!$K$3:$K$5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Type'!$K$6:$K$12</c:f>
              <c:numCache>
                <c:formatCode>#,##0</c:formatCode>
                <c:ptCount val="6"/>
                <c:pt idx="0">
                  <c:v>183930.68715815936</c:v>
                </c:pt>
                <c:pt idx="1">
                  <c:v>206019.78179561778</c:v>
                </c:pt>
                <c:pt idx="2">
                  <c:v>18455.352121563425</c:v>
                </c:pt>
                <c:pt idx="3">
                  <c:v>512493.12469758198</c:v>
                </c:pt>
                <c:pt idx="4">
                  <c:v>147146.28977664001</c:v>
                </c:pt>
                <c:pt idx="5">
                  <c:v>59396.516708130002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D7-40B5-9244-045D52CC8397}"/>
            </c:ext>
          </c:extLst>
        </c:ser>
        <c:ser>
          <c:idx val="9"/>
          <c:order val="9"/>
          <c:tx>
            <c:strRef>
              <c:f>'Savings per Equipment Type'!$L$3:$L$5</c:f>
              <c:strCache>
                <c:ptCount val="1"/>
                <c:pt idx="0">
                  <c:v>LED Exit Signs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'Savings per Equipment Type'!$B$6:$B$12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'Savings per Equipment Type'!$L$6:$L$12</c:f>
              <c:numCache>
                <c:formatCode>#,##0</c:formatCode>
                <c:ptCount val="6"/>
                <c:pt idx="0">
                  <c:v>159485.40030124807</c:v>
                </c:pt>
                <c:pt idx="1">
                  <c:v>135828.994553856</c:v>
                </c:pt>
                <c:pt idx="2">
                  <c:v>144406.58034731043</c:v>
                </c:pt>
                <c:pt idx="3">
                  <c:v>486913.71732587344</c:v>
                </c:pt>
                <c:pt idx="4">
                  <c:v>69443.496241711182</c:v>
                </c:pt>
                <c:pt idx="5">
                  <c:v>85406.309665689623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D7-40B5-9244-045D52CC8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370752"/>
        <c:axId val="486367472"/>
      </c:areaChart>
      <c:catAx>
        <c:axId val="4863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67472"/>
        <c:crosses val="autoZero"/>
        <c:auto val="1"/>
        <c:lblAlgn val="ctr"/>
        <c:lblOffset val="100"/>
        <c:noMultiLvlLbl val="0"/>
      </c:catAx>
      <c:valAx>
        <c:axId val="48636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Reported</a:t>
                </a:r>
                <a:r>
                  <a:rPr lang="en-US" baseline="0" dirty="0"/>
                  <a:t> Savings (kWh)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528748590755355E-2"/>
              <c:y val="0.367741329056539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70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Controls!$J$4</c:f>
              <c:strCache>
                <c:ptCount val="1"/>
                <c:pt idx="0">
                  <c:v>Projects w/ Controls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DDE3F25-460A-4095-8B2E-331F3B64A0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E35-4798-840B-66C0C519867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28A552F-3006-4469-AB3E-CE3F709885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E35-4798-840B-66C0C519867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21D47DC-B352-4EDA-8167-B2189D6FD0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E35-4798-840B-66C0C51986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1258E77-A7AD-4FDD-949D-BA4000D108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E35-4798-840B-66C0C519867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7F118DE-E14C-4EB2-8030-B7F730F8EE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E35-4798-840B-66C0C519867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82ECF7C-720C-4A94-9B85-DD36AB5F38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E35-4798-840B-66C0C519867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Controls!$I$5:$I$11</c15:sqref>
                  </c15:fullRef>
                </c:ext>
              </c:extLst>
              <c:f>Controls!$I$5:$I$10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Controls!$J$5:$J$11</c15:sqref>
                  </c15:fullRef>
                </c:ext>
              </c:extLst>
              <c:f>Controls!$J$5:$J$10</c:f>
              <c:numCache>
                <c:formatCode>#,##0</c:formatCode>
                <c:ptCount val="6"/>
                <c:pt idx="0">
                  <c:v>218</c:v>
                </c:pt>
                <c:pt idx="1">
                  <c:v>248</c:v>
                </c:pt>
                <c:pt idx="2">
                  <c:v>314</c:v>
                </c:pt>
                <c:pt idx="3">
                  <c:v>307</c:v>
                </c:pt>
                <c:pt idx="4">
                  <c:v>148</c:v>
                </c:pt>
                <c:pt idx="5">
                  <c:v>217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Controls!$L$5:$L$11</c15:f>
                <c15:dlblRangeCache>
                  <c:ptCount val="7"/>
                  <c:pt idx="0">
                    <c:v>12%</c:v>
                  </c:pt>
                  <c:pt idx="1">
                    <c:v>11%</c:v>
                  </c:pt>
                  <c:pt idx="2">
                    <c:v>14%</c:v>
                  </c:pt>
                  <c:pt idx="3">
                    <c:v>14%</c:v>
                  </c:pt>
                  <c:pt idx="4">
                    <c:v>15%</c:v>
                  </c:pt>
                  <c:pt idx="5">
                    <c:v>17%</c:v>
                  </c:pt>
                  <c:pt idx="6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6E35-4798-840B-66C0C5198678}"/>
            </c:ext>
          </c:extLst>
        </c:ser>
        <c:ser>
          <c:idx val="1"/>
          <c:order val="1"/>
          <c:tx>
            <c:strRef>
              <c:f>Controls!$K$4</c:f>
              <c:strCache>
                <c:ptCount val="1"/>
                <c:pt idx="0">
                  <c:v>Projects w/o Controls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AEE99D2-1B36-4B9A-802D-3257FC09B9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E35-4798-840B-66C0C519867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0E7BB47-FE29-40AE-9E75-7251E15AA2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E35-4798-840B-66C0C519867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0C2B092-9C14-46BD-BBB1-AE485F6386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E35-4798-840B-66C0C51986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EA6209F-79F7-4C7F-B3A1-F89D6AA394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E35-4798-840B-66C0C519867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290CC5A-5208-472D-BE78-E61D56AF3C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E35-4798-840B-66C0C519867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879CF94-55DA-43E2-8D19-EA61162988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E35-4798-840B-66C0C5198678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Controls!$I$5:$I$11</c15:sqref>
                  </c15:fullRef>
                </c:ext>
              </c:extLst>
              <c:f>Controls!$I$5:$I$10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Controls!$K$5:$K$11</c15:sqref>
                  </c15:fullRef>
                </c:ext>
              </c:extLst>
              <c:f>Controls!$K$5:$K$10</c:f>
              <c:numCache>
                <c:formatCode>#,##0</c:formatCode>
                <c:ptCount val="6"/>
                <c:pt idx="0">
                  <c:v>1539</c:v>
                </c:pt>
                <c:pt idx="1">
                  <c:v>1966</c:v>
                </c:pt>
                <c:pt idx="2">
                  <c:v>2000</c:v>
                </c:pt>
                <c:pt idx="3">
                  <c:v>1957</c:v>
                </c:pt>
                <c:pt idx="4">
                  <c:v>855</c:v>
                </c:pt>
                <c:pt idx="5">
                  <c:v>1040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Controls!$M$5:$M$11</c15:f>
                <c15:dlblRangeCache>
                  <c:ptCount val="7"/>
                  <c:pt idx="0">
                    <c:v>88%</c:v>
                  </c:pt>
                  <c:pt idx="1">
                    <c:v>89%</c:v>
                  </c:pt>
                  <c:pt idx="2">
                    <c:v>86%</c:v>
                  </c:pt>
                  <c:pt idx="3">
                    <c:v>86%</c:v>
                  </c:pt>
                  <c:pt idx="4">
                    <c:v>85%</c:v>
                  </c:pt>
                  <c:pt idx="5">
                    <c:v>83%</c:v>
                  </c:pt>
                  <c:pt idx="6">
                    <c:v>99%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6E35-4798-840B-66C0C5198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1004672"/>
        <c:axId val="7510050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Controls!$L$4</c15:sqref>
                        </c15:formulaRef>
                      </c:ext>
                    </c:extLst>
                    <c:strCache>
                      <c:ptCount val="1"/>
                      <c:pt idx="0">
                        <c:v>% of Projects w/ Controls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ullRef>
                          <c15:sqref>Controls!$I$5:$I$11</c15:sqref>
                        </c15:fullRef>
                        <c15:formulaRef>
                          <c15:sqref>Controls!$I$5:$I$10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ullRef>
                          <c15:sqref>Controls!$L$5:$L$11</c15:sqref>
                        </c15:fullRef>
                        <c15:formulaRef>
                          <c15:sqref>Controls!$L$5:$L$10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0.12407512805919181</c:v>
                      </c:pt>
                      <c:pt idx="1">
                        <c:v>0.11201445347786811</c:v>
                      </c:pt>
                      <c:pt idx="2">
                        <c:v>0.13569576490924806</c:v>
                      </c:pt>
                      <c:pt idx="3">
                        <c:v>0.13560070671378091</c:v>
                      </c:pt>
                      <c:pt idx="4">
                        <c:v>0.14755732801595214</c:v>
                      </c:pt>
                      <c:pt idx="5">
                        <c:v>0.17263325377883851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6E35-4798-840B-66C0C519867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Controls!$M$4</c15:sqref>
                        </c15:formulaRef>
                      </c:ext>
                    </c:extLst>
                    <c:strCache>
                      <c:ptCount val="1"/>
                      <c:pt idx="0">
                        <c:v>% of Projects w/o Controls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ullRef>
                          <c15:sqref>Controls!$I$5:$I$11</c15:sqref>
                        </c15:fullRef>
                        <c15:formulaRef>
                          <c15:sqref>Controls!$I$5:$I$10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Controls!$M$5:$M$11</c15:sqref>
                        </c15:fullRef>
                        <c15:formulaRef>
                          <c15:sqref>Controls!$M$5:$M$10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0.87592487194080815</c:v>
                      </c:pt>
                      <c:pt idx="1">
                        <c:v>0.88798554652213191</c:v>
                      </c:pt>
                      <c:pt idx="2">
                        <c:v>0.86430423509075194</c:v>
                      </c:pt>
                      <c:pt idx="3">
                        <c:v>0.86439929328621912</c:v>
                      </c:pt>
                      <c:pt idx="4">
                        <c:v>0.85244267198404788</c:v>
                      </c:pt>
                      <c:pt idx="5">
                        <c:v>0.82736674622116146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E35-4798-840B-66C0C5198678}"/>
                  </c:ext>
                </c:extLst>
              </c15:ser>
            </c15:filteredBarSeries>
          </c:ext>
        </c:extLst>
      </c:barChart>
      <c:catAx>
        <c:axId val="7510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5000"/>
        <c:crosses val="autoZero"/>
        <c:auto val="1"/>
        <c:lblAlgn val="ctr"/>
        <c:lblOffset val="100"/>
        <c:noMultiLvlLbl val="0"/>
      </c:catAx>
      <c:valAx>
        <c:axId val="75100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0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[Historic LC Data_2016-2021_Pulled 6.3.22_Roundtable.xlsx]CostVsIncentive!PivotTable8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4216133942161367E-2"/>
              <c:y val="-2.29217805264220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2694063926940639E-2"/>
              <c:y val="-2.29217805264220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1171993911719994E-2"/>
              <c:y val="-2.56208358570563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4216133942161339E-2"/>
              <c:y val="-2.562083585705637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2.0304414003044252E-2"/>
              <c:y val="-3.10189465183248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2.4870624048706255E-2"/>
              <c:y val="-2.83198911876906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2.4870624048706255E-2"/>
              <c:y val="-2.83198911876906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4216133942161367E-2"/>
              <c:y val="-2.29217805264220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2694063926940639E-2"/>
              <c:y val="-2.29217805264220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1171993911719994E-2"/>
              <c:y val="-2.56208358570563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1.4216133942161339E-2"/>
              <c:y val="-2.562083585705637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layout>
            <c:manualLayout>
              <c:x val="-2.0304414003044252E-2"/>
              <c:y val="-3.10189465183248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CostVsIncentive!$C$3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EA-46E6-80EE-C63642FF13FD}"/>
                </c:ext>
              </c:extLst>
            </c:dLbl>
            <c:dLbl>
              <c:idx val="1"/>
              <c:layout>
                <c:manualLayout>
                  <c:x val="-2.4596615505706416E-2"/>
                  <c:y val="-4.940176937104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EA-46E6-80EE-C63642FF13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EA-46E6-80EE-C63642FF13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EA-46E6-80EE-C63642FF13F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EA-46E6-80EE-C63642FF13F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EA-46E6-80EE-C63642FF1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CostVsIncentive!$B$4:$B$11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CostVsIncentive!$C$4:$C$11</c:f>
              <c:numCache>
                <c:formatCode>0%</c:formatCode>
                <c:ptCount val="7"/>
                <c:pt idx="0">
                  <c:v>0.4785757885778324</c:v>
                </c:pt>
                <c:pt idx="1">
                  <c:v>0.49923047915946622</c:v>
                </c:pt>
                <c:pt idx="2">
                  <c:v>0.45773754360613511</c:v>
                </c:pt>
                <c:pt idx="3">
                  <c:v>0.43485593260744665</c:v>
                </c:pt>
                <c:pt idx="4">
                  <c:v>0.36011844510469243</c:v>
                </c:pt>
                <c:pt idx="5">
                  <c:v>0.36409077952875812</c:v>
                </c:pt>
                <c:pt idx="6">
                  <c:v>0.33501574301808928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EA-46E6-80EE-C63642FF1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424248"/>
        <c:axId val="926427200"/>
      </c:lineChart>
      <c:catAx>
        <c:axId val="92642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427200"/>
        <c:crosses val="autoZero"/>
        <c:auto val="1"/>
        <c:lblAlgn val="ctr"/>
        <c:lblOffset val="100"/>
        <c:noMultiLvlLbl val="0"/>
      </c:catAx>
      <c:valAx>
        <c:axId val="9264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% of Project Costs Covered by Incentives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424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0C4D8-8EFF-4232-9248-A4127B62DB8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9ED86-5D17-474D-B081-4EA099CB827F}">
      <dgm:prSet phldrT="[Text]" custT="1"/>
      <dgm:spPr/>
      <dgm:t>
        <a:bodyPr/>
        <a:lstStyle/>
        <a:p>
          <a:r>
            <a:rPr lang="en-US" sz="1800" dirty="0"/>
            <a:t>Assigned EPM</a:t>
          </a:r>
        </a:p>
      </dgm:t>
    </dgm:pt>
    <dgm:pt modelId="{1968CBEC-4D83-4428-A163-5E65C24A5990}" type="parTrans" cxnId="{C4890F2D-A9A9-477B-A58C-FE74865965F2}">
      <dgm:prSet/>
      <dgm:spPr/>
      <dgm:t>
        <a:bodyPr/>
        <a:lstStyle/>
        <a:p>
          <a:endParaRPr lang="en-US"/>
        </a:p>
      </dgm:t>
    </dgm:pt>
    <dgm:pt modelId="{F936D128-4F67-4297-A8B3-1635499C7EA4}" type="sibTrans" cxnId="{C4890F2D-A9A9-477B-A58C-FE74865965F2}">
      <dgm:prSet/>
      <dgm:spPr/>
      <dgm:t>
        <a:bodyPr/>
        <a:lstStyle/>
        <a:p>
          <a:endParaRPr lang="en-US" dirty="0"/>
        </a:p>
      </dgm:t>
    </dgm:pt>
    <dgm:pt modelId="{094E88EC-4878-4738-941F-D28588043E21}">
      <dgm:prSet phldrT="[Text]" custT="1"/>
      <dgm:spPr/>
      <dgm:t>
        <a:bodyPr/>
        <a:lstStyle/>
        <a:p>
          <a:r>
            <a:rPr lang="en-US" sz="1800" dirty="0"/>
            <a:t>EE Project List</a:t>
          </a:r>
        </a:p>
      </dgm:t>
    </dgm:pt>
    <dgm:pt modelId="{E0DB2AA2-F68B-4492-A2DD-826CE94564E5}" type="parTrans" cxnId="{9EA40531-6DCC-48F0-AB73-74B81A5D4EF5}">
      <dgm:prSet/>
      <dgm:spPr/>
      <dgm:t>
        <a:bodyPr/>
        <a:lstStyle/>
        <a:p>
          <a:endParaRPr lang="en-US"/>
        </a:p>
      </dgm:t>
    </dgm:pt>
    <dgm:pt modelId="{C69FCF6C-ED22-43FA-8C65-90AB5FB18ECB}" type="sibTrans" cxnId="{9EA40531-6DCC-48F0-AB73-74B81A5D4EF5}">
      <dgm:prSet/>
      <dgm:spPr/>
      <dgm:t>
        <a:bodyPr/>
        <a:lstStyle/>
        <a:p>
          <a:endParaRPr lang="en-US" dirty="0"/>
        </a:p>
      </dgm:t>
    </dgm:pt>
    <dgm:pt modelId="{3021DA14-B219-4FA0-89E9-931076FFA060}">
      <dgm:prSet phldrT="[Text]" custT="1"/>
      <dgm:spPr/>
      <dgm:t>
        <a:bodyPr/>
        <a:lstStyle/>
        <a:p>
          <a:r>
            <a:rPr lang="en-US" sz="1800" dirty="0"/>
            <a:t>EE Goal</a:t>
          </a:r>
        </a:p>
      </dgm:t>
    </dgm:pt>
    <dgm:pt modelId="{8E394985-F939-4264-A306-83A1C39EA8D3}" type="parTrans" cxnId="{B1947C72-1B4F-4251-8B8C-59A1FC95892F}">
      <dgm:prSet/>
      <dgm:spPr/>
      <dgm:t>
        <a:bodyPr/>
        <a:lstStyle/>
        <a:p>
          <a:endParaRPr lang="en-US"/>
        </a:p>
      </dgm:t>
    </dgm:pt>
    <dgm:pt modelId="{F56171EC-BC82-46A5-8A3E-B34D00878C60}" type="sibTrans" cxnId="{B1947C72-1B4F-4251-8B8C-59A1FC95892F}">
      <dgm:prSet/>
      <dgm:spPr/>
      <dgm:t>
        <a:bodyPr/>
        <a:lstStyle/>
        <a:p>
          <a:endParaRPr lang="en-US" dirty="0"/>
        </a:p>
      </dgm:t>
    </dgm:pt>
    <dgm:pt modelId="{BA3D6931-548F-40C6-B5E9-F5A5F7D17C29}">
      <dgm:prSet custT="1"/>
      <dgm:spPr/>
      <dgm:t>
        <a:bodyPr/>
        <a:lstStyle/>
        <a:p>
          <a:r>
            <a:rPr lang="en-US" sz="1800" dirty="0"/>
            <a:t>Higher </a:t>
          </a:r>
          <a:r>
            <a:rPr lang="en-US" sz="1800" dirty="0" smtClean="0"/>
            <a:t>savings </a:t>
          </a:r>
          <a:r>
            <a:rPr lang="en-US" sz="1800" dirty="0"/>
            <a:t>and robust pipelines</a:t>
          </a:r>
        </a:p>
      </dgm:t>
    </dgm:pt>
    <dgm:pt modelId="{7A64CD64-15FB-461B-B06F-2CAE435D60C3}" type="parTrans" cxnId="{39BD0D1F-37FF-4D9C-B5CB-EAFF4C69D25C}">
      <dgm:prSet/>
      <dgm:spPr/>
      <dgm:t>
        <a:bodyPr/>
        <a:lstStyle/>
        <a:p>
          <a:endParaRPr lang="en-US"/>
        </a:p>
      </dgm:t>
    </dgm:pt>
    <dgm:pt modelId="{AD47F5F5-8131-4F11-9E48-5BB409794FB9}" type="sibTrans" cxnId="{39BD0D1F-37FF-4D9C-B5CB-EAFF4C69D25C}">
      <dgm:prSet/>
      <dgm:spPr/>
      <dgm:t>
        <a:bodyPr/>
        <a:lstStyle/>
        <a:p>
          <a:endParaRPr lang="en-US"/>
        </a:p>
      </dgm:t>
    </dgm:pt>
    <dgm:pt modelId="{A4B5E366-1280-407E-9C53-B667340341F5}" type="pres">
      <dgm:prSet presAssocID="{D780C4D8-8EFF-4232-9248-A4127B62DB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7F9D7-2980-46EC-A2C8-C49F251E3ADC}" type="pres">
      <dgm:prSet presAssocID="{12D9ED86-5D17-474D-B081-4EA099CB827F}" presName="node" presStyleLbl="node1" presStyleIdx="0" presStyleCnt="4" custScaleX="118263" custScaleY="11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00ED6-0FD5-49E7-8995-DDA122F5D3AD}" type="pres">
      <dgm:prSet presAssocID="{F936D128-4F67-4297-A8B3-1635499C7EA4}" presName="spacerL" presStyleCnt="0"/>
      <dgm:spPr/>
    </dgm:pt>
    <dgm:pt modelId="{3E1559D8-AA71-4A86-BBF9-97EF32E9CF01}" type="pres">
      <dgm:prSet presAssocID="{F936D128-4F67-4297-A8B3-1635499C7EA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F612480-7CED-4738-8F85-31B537D99BC1}" type="pres">
      <dgm:prSet presAssocID="{F936D128-4F67-4297-A8B3-1635499C7EA4}" presName="spacerR" presStyleCnt="0"/>
      <dgm:spPr/>
    </dgm:pt>
    <dgm:pt modelId="{D9459366-1C3F-4FA7-BDC2-E4A1D8CB5E81}" type="pres">
      <dgm:prSet presAssocID="{094E88EC-4878-4738-941F-D28588043E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CE75B-06C4-49D0-82C5-0D29E11698F3}" type="pres">
      <dgm:prSet presAssocID="{C69FCF6C-ED22-43FA-8C65-90AB5FB18ECB}" presName="spacerL" presStyleCnt="0"/>
      <dgm:spPr/>
    </dgm:pt>
    <dgm:pt modelId="{46F833EC-70CB-4317-B0DA-E2CB78D94BF4}" type="pres">
      <dgm:prSet presAssocID="{C69FCF6C-ED22-43FA-8C65-90AB5FB18EC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7E814FD-5728-437E-8703-65BDF19680E3}" type="pres">
      <dgm:prSet presAssocID="{C69FCF6C-ED22-43FA-8C65-90AB5FB18ECB}" presName="spacerR" presStyleCnt="0"/>
      <dgm:spPr/>
    </dgm:pt>
    <dgm:pt modelId="{A3A63E29-CAA4-4701-B538-36AE908B6758}" type="pres">
      <dgm:prSet presAssocID="{3021DA14-B219-4FA0-89E9-931076FFA0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22C3C-D71E-4BFB-8C66-1703CD68F057}" type="pres">
      <dgm:prSet presAssocID="{F56171EC-BC82-46A5-8A3E-B34D00878C60}" presName="spacerL" presStyleCnt="0"/>
      <dgm:spPr/>
    </dgm:pt>
    <dgm:pt modelId="{50679968-BAAF-481C-8097-52040D60892C}" type="pres">
      <dgm:prSet presAssocID="{F56171EC-BC82-46A5-8A3E-B34D00878C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8B0C2F2-15A2-48EA-970A-7631571EC792}" type="pres">
      <dgm:prSet presAssocID="{F56171EC-BC82-46A5-8A3E-B34D00878C60}" presName="spacerR" presStyleCnt="0"/>
      <dgm:spPr/>
    </dgm:pt>
    <dgm:pt modelId="{679AA647-A888-4253-A53F-1DB78E45EE6A}" type="pres">
      <dgm:prSet presAssocID="{BA3D6931-548F-40C6-B5E9-F5A5F7D17C29}" presName="node" presStyleLbl="node1" presStyleIdx="3" presStyleCnt="4" custScaleX="152389" custScaleY="156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D0D1F-37FF-4D9C-B5CB-EAFF4C69D25C}" srcId="{D780C4D8-8EFF-4232-9248-A4127B62DB89}" destId="{BA3D6931-548F-40C6-B5E9-F5A5F7D17C29}" srcOrd="3" destOrd="0" parTransId="{7A64CD64-15FB-461B-B06F-2CAE435D60C3}" sibTransId="{AD47F5F5-8131-4F11-9E48-5BB409794FB9}"/>
    <dgm:cxn modelId="{D2536969-6CBC-4950-965E-50BA529105E7}" type="presOf" srcId="{3021DA14-B219-4FA0-89E9-931076FFA060}" destId="{A3A63E29-CAA4-4701-B538-36AE908B6758}" srcOrd="0" destOrd="0" presId="urn:microsoft.com/office/officeart/2005/8/layout/equation1"/>
    <dgm:cxn modelId="{066F9B6F-E37A-456B-89F6-AFBD8D6D205D}" type="presOf" srcId="{BA3D6931-548F-40C6-B5E9-F5A5F7D17C29}" destId="{679AA647-A888-4253-A53F-1DB78E45EE6A}" srcOrd="0" destOrd="0" presId="urn:microsoft.com/office/officeart/2005/8/layout/equation1"/>
    <dgm:cxn modelId="{C4890F2D-A9A9-477B-A58C-FE74865965F2}" srcId="{D780C4D8-8EFF-4232-9248-A4127B62DB89}" destId="{12D9ED86-5D17-474D-B081-4EA099CB827F}" srcOrd="0" destOrd="0" parTransId="{1968CBEC-4D83-4428-A163-5E65C24A5990}" sibTransId="{F936D128-4F67-4297-A8B3-1635499C7EA4}"/>
    <dgm:cxn modelId="{F30813D7-4424-4ABC-93D2-6F3493DE5EF6}" type="presOf" srcId="{D780C4D8-8EFF-4232-9248-A4127B62DB89}" destId="{A4B5E366-1280-407E-9C53-B667340341F5}" srcOrd="0" destOrd="0" presId="urn:microsoft.com/office/officeart/2005/8/layout/equation1"/>
    <dgm:cxn modelId="{DCE5E657-E9D2-4CF1-BE8F-320C0DFF04B1}" type="presOf" srcId="{094E88EC-4878-4738-941F-D28588043E21}" destId="{D9459366-1C3F-4FA7-BDC2-E4A1D8CB5E81}" srcOrd="0" destOrd="0" presId="urn:microsoft.com/office/officeart/2005/8/layout/equation1"/>
    <dgm:cxn modelId="{B1947C72-1B4F-4251-8B8C-59A1FC95892F}" srcId="{D780C4D8-8EFF-4232-9248-A4127B62DB89}" destId="{3021DA14-B219-4FA0-89E9-931076FFA060}" srcOrd="2" destOrd="0" parTransId="{8E394985-F939-4264-A306-83A1C39EA8D3}" sibTransId="{F56171EC-BC82-46A5-8A3E-B34D00878C60}"/>
    <dgm:cxn modelId="{09602F1D-B890-4D35-BF6B-E525F36843E5}" type="presOf" srcId="{C69FCF6C-ED22-43FA-8C65-90AB5FB18ECB}" destId="{46F833EC-70CB-4317-B0DA-E2CB78D94BF4}" srcOrd="0" destOrd="0" presId="urn:microsoft.com/office/officeart/2005/8/layout/equation1"/>
    <dgm:cxn modelId="{9EA40531-6DCC-48F0-AB73-74B81A5D4EF5}" srcId="{D780C4D8-8EFF-4232-9248-A4127B62DB89}" destId="{094E88EC-4878-4738-941F-D28588043E21}" srcOrd="1" destOrd="0" parTransId="{E0DB2AA2-F68B-4492-A2DD-826CE94564E5}" sibTransId="{C69FCF6C-ED22-43FA-8C65-90AB5FB18ECB}"/>
    <dgm:cxn modelId="{97A10EC4-4B9F-45FA-9914-C7BCAEC4AAC1}" type="presOf" srcId="{F936D128-4F67-4297-A8B3-1635499C7EA4}" destId="{3E1559D8-AA71-4A86-BBF9-97EF32E9CF01}" srcOrd="0" destOrd="0" presId="urn:microsoft.com/office/officeart/2005/8/layout/equation1"/>
    <dgm:cxn modelId="{B458E321-AD1B-4DFA-B738-8EC1A1657A6B}" type="presOf" srcId="{12D9ED86-5D17-474D-B081-4EA099CB827F}" destId="{0787F9D7-2980-46EC-A2C8-C49F251E3ADC}" srcOrd="0" destOrd="0" presId="urn:microsoft.com/office/officeart/2005/8/layout/equation1"/>
    <dgm:cxn modelId="{68442C56-04B0-41EC-BC91-890E462BE160}" type="presOf" srcId="{F56171EC-BC82-46A5-8A3E-B34D00878C60}" destId="{50679968-BAAF-481C-8097-52040D60892C}" srcOrd="0" destOrd="0" presId="urn:microsoft.com/office/officeart/2005/8/layout/equation1"/>
    <dgm:cxn modelId="{25B6EFED-AD69-40EB-AD59-3C960EC93FDC}" type="presParOf" srcId="{A4B5E366-1280-407E-9C53-B667340341F5}" destId="{0787F9D7-2980-46EC-A2C8-C49F251E3ADC}" srcOrd="0" destOrd="0" presId="urn:microsoft.com/office/officeart/2005/8/layout/equation1"/>
    <dgm:cxn modelId="{2278AF07-13AE-45F0-9A9E-482267A85EC1}" type="presParOf" srcId="{A4B5E366-1280-407E-9C53-B667340341F5}" destId="{5B900ED6-0FD5-49E7-8995-DDA122F5D3AD}" srcOrd="1" destOrd="0" presId="urn:microsoft.com/office/officeart/2005/8/layout/equation1"/>
    <dgm:cxn modelId="{5B7DD125-047F-4F13-B3F0-BC592AB91CBC}" type="presParOf" srcId="{A4B5E366-1280-407E-9C53-B667340341F5}" destId="{3E1559D8-AA71-4A86-BBF9-97EF32E9CF01}" srcOrd="2" destOrd="0" presId="urn:microsoft.com/office/officeart/2005/8/layout/equation1"/>
    <dgm:cxn modelId="{43844151-9701-4977-8613-8F61A7D73337}" type="presParOf" srcId="{A4B5E366-1280-407E-9C53-B667340341F5}" destId="{2F612480-7CED-4738-8F85-31B537D99BC1}" srcOrd="3" destOrd="0" presId="urn:microsoft.com/office/officeart/2005/8/layout/equation1"/>
    <dgm:cxn modelId="{0AA3C175-639B-4B81-AA34-BBA00BD31EB3}" type="presParOf" srcId="{A4B5E366-1280-407E-9C53-B667340341F5}" destId="{D9459366-1C3F-4FA7-BDC2-E4A1D8CB5E81}" srcOrd="4" destOrd="0" presId="urn:microsoft.com/office/officeart/2005/8/layout/equation1"/>
    <dgm:cxn modelId="{0F3C13E7-C098-468C-8072-F105D1B98761}" type="presParOf" srcId="{A4B5E366-1280-407E-9C53-B667340341F5}" destId="{066CE75B-06C4-49D0-82C5-0D29E11698F3}" srcOrd="5" destOrd="0" presId="urn:microsoft.com/office/officeart/2005/8/layout/equation1"/>
    <dgm:cxn modelId="{832ABDAB-4D8F-4ADA-813A-C0ACD5005222}" type="presParOf" srcId="{A4B5E366-1280-407E-9C53-B667340341F5}" destId="{46F833EC-70CB-4317-B0DA-E2CB78D94BF4}" srcOrd="6" destOrd="0" presId="urn:microsoft.com/office/officeart/2005/8/layout/equation1"/>
    <dgm:cxn modelId="{B2207A17-04EF-470A-A284-606FF41F23D7}" type="presParOf" srcId="{A4B5E366-1280-407E-9C53-B667340341F5}" destId="{F7E814FD-5728-437E-8703-65BDF19680E3}" srcOrd="7" destOrd="0" presId="urn:microsoft.com/office/officeart/2005/8/layout/equation1"/>
    <dgm:cxn modelId="{DD29041E-0A14-41B7-A79D-1FC347ECCB65}" type="presParOf" srcId="{A4B5E366-1280-407E-9C53-B667340341F5}" destId="{A3A63E29-CAA4-4701-B538-36AE908B6758}" srcOrd="8" destOrd="0" presId="urn:microsoft.com/office/officeart/2005/8/layout/equation1"/>
    <dgm:cxn modelId="{04EA7E59-EF18-434C-8C65-E821A17147E6}" type="presParOf" srcId="{A4B5E366-1280-407E-9C53-B667340341F5}" destId="{8DC22C3C-D71E-4BFB-8C66-1703CD68F057}" srcOrd="9" destOrd="0" presId="urn:microsoft.com/office/officeart/2005/8/layout/equation1"/>
    <dgm:cxn modelId="{3645652C-A4C3-4651-8391-C6D3443781EA}" type="presParOf" srcId="{A4B5E366-1280-407E-9C53-B667340341F5}" destId="{50679968-BAAF-481C-8097-52040D60892C}" srcOrd="10" destOrd="0" presId="urn:microsoft.com/office/officeart/2005/8/layout/equation1"/>
    <dgm:cxn modelId="{D6ED0755-9ECB-4C31-958D-115A283B2BED}" type="presParOf" srcId="{A4B5E366-1280-407E-9C53-B667340341F5}" destId="{58B0C2F2-15A2-48EA-970A-7631571EC792}" srcOrd="11" destOrd="0" presId="urn:microsoft.com/office/officeart/2005/8/layout/equation1"/>
    <dgm:cxn modelId="{238E178B-7166-4E81-AB81-42C9E12A0B60}" type="presParOf" srcId="{A4B5E366-1280-407E-9C53-B667340341F5}" destId="{679AA647-A888-4253-A53F-1DB78E45EE6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7F9D7-2980-46EC-A2C8-C49F251E3ADC}">
      <dsp:nvSpPr>
        <dsp:cNvPr id="0" name=""/>
        <dsp:cNvSpPr/>
      </dsp:nvSpPr>
      <dsp:spPr>
        <a:xfrm>
          <a:off x="6838" y="1177833"/>
          <a:ext cx="1869211" cy="1757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Assigned EPM</a:t>
          </a:r>
        </a:p>
      </dsp:txBody>
      <dsp:txXfrm>
        <a:off x="280578" y="1435220"/>
        <a:ext cx="1321731" cy="1242771"/>
      </dsp:txXfrm>
    </dsp:sp>
    <dsp:sp modelId="{3E1559D8-AA71-4A86-BBF9-97EF32E9CF01}">
      <dsp:nvSpPr>
        <dsp:cNvPr id="0" name=""/>
        <dsp:cNvSpPr/>
      </dsp:nvSpPr>
      <dsp:spPr>
        <a:xfrm>
          <a:off x="2004390" y="1598245"/>
          <a:ext cx="916721" cy="9167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125901" y="1948799"/>
        <a:ext cx="673699" cy="215613"/>
      </dsp:txXfrm>
    </dsp:sp>
    <dsp:sp modelId="{D9459366-1C3F-4FA7-BDC2-E4A1D8CB5E81}">
      <dsp:nvSpPr>
        <dsp:cNvPr id="0" name=""/>
        <dsp:cNvSpPr/>
      </dsp:nvSpPr>
      <dsp:spPr>
        <a:xfrm>
          <a:off x="3049453" y="1266329"/>
          <a:ext cx="1580554" cy="158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EE Project List</a:t>
          </a:r>
        </a:p>
      </dsp:txBody>
      <dsp:txXfrm>
        <a:off x="3280920" y="1497796"/>
        <a:ext cx="1117620" cy="1117620"/>
      </dsp:txXfrm>
    </dsp:sp>
    <dsp:sp modelId="{46F833EC-70CB-4317-B0DA-E2CB78D94BF4}">
      <dsp:nvSpPr>
        <dsp:cNvPr id="0" name=""/>
        <dsp:cNvSpPr/>
      </dsp:nvSpPr>
      <dsp:spPr>
        <a:xfrm>
          <a:off x="4758349" y="1598245"/>
          <a:ext cx="916721" cy="9167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879860" y="1948799"/>
        <a:ext cx="673699" cy="215613"/>
      </dsp:txXfrm>
    </dsp:sp>
    <dsp:sp modelId="{A3A63E29-CAA4-4701-B538-36AE908B6758}">
      <dsp:nvSpPr>
        <dsp:cNvPr id="0" name=""/>
        <dsp:cNvSpPr/>
      </dsp:nvSpPr>
      <dsp:spPr>
        <a:xfrm>
          <a:off x="5803411" y="1266329"/>
          <a:ext cx="1580554" cy="158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EE Goal</a:t>
          </a:r>
        </a:p>
      </dsp:txBody>
      <dsp:txXfrm>
        <a:off x="6034878" y="1497796"/>
        <a:ext cx="1117620" cy="1117620"/>
      </dsp:txXfrm>
    </dsp:sp>
    <dsp:sp modelId="{50679968-BAAF-481C-8097-52040D60892C}">
      <dsp:nvSpPr>
        <dsp:cNvPr id="0" name=""/>
        <dsp:cNvSpPr/>
      </dsp:nvSpPr>
      <dsp:spPr>
        <a:xfrm>
          <a:off x="7512307" y="1598245"/>
          <a:ext cx="916721" cy="91672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7633818" y="1787090"/>
        <a:ext cx="673699" cy="539031"/>
      </dsp:txXfrm>
    </dsp:sp>
    <dsp:sp modelId="{679AA647-A888-4253-A53F-1DB78E45EE6A}">
      <dsp:nvSpPr>
        <dsp:cNvPr id="0" name=""/>
        <dsp:cNvSpPr/>
      </dsp:nvSpPr>
      <dsp:spPr>
        <a:xfrm>
          <a:off x="8557370" y="821806"/>
          <a:ext cx="2408591" cy="2469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Higher </a:t>
          </a:r>
          <a:r>
            <a:rPr lang="en-US" sz="1800" kern="1200" dirty="0" smtClean="0"/>
            <a:t>savings </a:t>
          </a:r>
          <a:r>
            <a:rPr lang="en-US" sz="1800" kern="1200" dirty="0"/>
            <a:t>and robust pipelines</a:t>
          </a:r>
        </a:p>
      </dsp:txBody>
      <dsp:txXfrm>
        <a:off x="8910100" y="1183471"/>
        <a:ext cx="1703131" cy="174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3F1A4-DA92-41D7-97DC-9E167ED551D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289B-FACA-44F4-B295-2DFC0B06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allynetworknw.com/marketing-toolkits-for-utility-incentive-program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7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Regular LED lighting does not need additional market support, NLC Toolkit to drive controls market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Regular LED lighting does not need additional market support, NLC Toolkit to drive controls market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6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79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4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10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5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COVID era was not kind to non-residential lighting. We’re zooming in a little here, just looking at retrofit projects using BPA lighting calculator, where we saw a 56% drop in 2020 year over year. 2021 had a decent rebound but was still 33% off robust 2019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9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Exterior fixture replacements is</a:t>
            </a:r>
            <a:r>
              <a:rPr lang="en-US" baseline="0" dirty="0" smtClean="0"/>
              <a:t> our largest single technology category- saw a steep decline in 2020 (56%) but bounced back in 2021 to exceed pre-COVID trend (+18%)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LED tubes is our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largest category- saw a 75% decline in 2020 and while 2021 saw a bounce it was still down 66% from 2019 levels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bay fixture replacements is our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largest category- saw the smallest decline in 2020 (33%) and saw a modest increase in 2021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27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Controls have</a:t>
            </a:r>
            <a:r>
              <a:rPr lang="en-US" baseline="0" dirty="0" smtClean="0"/>
              <a:t> struggled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4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Incentive</a:t>
            </a:r>
            <a:r>
              <a:rPr lang="en-US" baseline="0" dirty="0" smtClean="0"/>
              <a:t>s are covering less of the project costs than they used to.  The graph represents all lighting calculators submitted to BPA, but while the % are a bit higher for ID/MT/NV, the trend is same (high of 56% to a low of 40%).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0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8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Ally Network NW developed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Marketing Toolkits for Utility Incentive Programs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easily produce Utility Co-Branded digital (or print) campaigns for available energy efficiency incentives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a campaign: Connected Thermostats, Advanced Rooftop Controls, Ductless Heat Pumps, Seasonal HVAC Opportunities, Networked Lighting Controls, Packaged Terminal Heat Pumps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 Available Content: PDF – “Just add your logo”, Adobe InDesign Files – “fully customizable”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else can The Network help utilities drive Energy Efficiency leads to Trade Allies?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2B57-41A0-4148-97EE-C03DBA6B18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"/>
            <a:ext cx="12192000" cy="314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1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10896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6"/>
            <a:ext cx="1156216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131119-7397-764A-9991-B9F3FD429D07}"/>
              </a:ext>
            </a:extLst>
          </p:cNvPr>
          <p:cNvCxnSpPr>
            <a:cxnSpLocks/>
          </p:cNvCxnSpPr>
          <p:nvPr userDrawn="1"/>
        </p:nvCxnSpPr>
        <p:spPr>
          <a:xfrm>
            <a:off x="247650" y="1404939"/>
            <a:ext cx="11715751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6D9A512-B017-B545-A727-FA67F4023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" y="624509"/>
            <a:ext cx="10515600" cy="19342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9C96AC-EBE8-AF49-8721-21F123431FEA}"/>
              </a:ext>
            </a:extLst>
          </p:cNvPr>
          <p:cNvCxnSpPr>
            <a:cxnSpLocks/>
          </p:cNvCxnSpPr>
          <p:nvPr userDrawn="1"/>
        </p:nvCxnSpPr>
        <p:spPr>
          <a:xfrm>
            <a:off x="247650" y="6400800"/>
            <a:ext cx="11715751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0FF205BF-0326-CB4C-BBF7-A791E8A2707C}"/>
              </a:ext>
            </a:extLst>
          </p:cNvPr>
          <p:cNvSpPr txBox="1">
            <a:spLocks/>
          </p:cNvSpPr>
          <p:nvPr userDrawn="1"/>
        </p:nvSpPr>
        <p:spPr>
          <a:xfrm>
            <a:off x="166423" y="6492876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F6DEB-DC31-EE45-9025-68F088E412AF}" type="datetime1">
              <a:rPr lang="en-US" sz="100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9/14/2022</a:t>
            </a:fld>
            <a:endParaRPr lang="en-US" sz="100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185CF60-39B4-6A48-BB3C-849E3CE05B6E}"/>
              </a:ext>
            </a:extLst>
          </p:cNvPr>
          <p:cNvSpPr txBox="1">
            <a:spLocks/>
          </p:cNvSpPr>
          <p:nvPr userDrawn="1"/>
        </p:nvSpPr>
        <p:spPr>
          <a:xfrm>
            <a:off x="9333501" y="6492876"/>
            <a:ext cx="2714016" cy="3651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2">
                    <a:lumMod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CB37DA-D66F-A84F-85CE-8A86BDB988E0}" type="slidenum">
              <a:rPr lang="en-US" sz="1000" b="0" i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‹#›</a:t>
            </a:fld>
            <a:endParaRPr lang="en-US" sz="1000" b="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A9A1CC-E8E4-3444-BB95-00973B053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453" y="521739"/>
            <a:ext cx="1810512" cy="3320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48DC-6FDE-FD43-9A03-4D36FF9C5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257" y="1703390"/>
            <a:ext cx="11710145" cy="466071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Gotham Bold" pitchFamily="2" charset="0"/>
                <a:cs typeface="Gotham Bold" pitchFamily="2" charset="0"/>
              </a:defRPr>
            </a:lvl1pPr>
            <a:lvl2pPr>
              <a:defRPr sz="1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HEADER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9FB241-F90C-6B4B-B309-1BBEEC782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257" y="2079813"/>
            <a:ext cx="11710145" cy="4177553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4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914377" indent="0">
              <a:buNone/>
              <a:defRPr sz="11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371566" indent="0">
              <a:buNone/>
              <a:defRPr sz="11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1828754" indent="0">
              <a:buNone/>
              <a:defRPr sz="1100"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66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E0FC-0993-844E-B7D3-E68B2E975C8B}" type="datetime1">
              <a:rPr lang="en-US" smtClean="0"/>
              <a:t>9/14/2022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26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"/>
            <a:ext cx="12192000" cy="3149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3200401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3108960"/>
            <a:ext cx="12192000" cy="9144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6"/>
            <a:ext cx="1156216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2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2438401"/>
            <a:ext cx="10363200" cy="1470025"/>
          </a:xfrm>
        </p:spPr>
        <p:txBody>
          <a:bodyPr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733856"/>
            <a:ext cx="1156216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9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240"/>
            <a:ext cx="12192000" cy="1463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972800" cy="591431"/>
          </a:xfrm>
        </p:spPr>
        <p:txBody>
          <a:bodyPr>
            <a:noAutofit/>
          </a:bodyPr>
          <a:lstStyle>
            <a:lvl1pPr>
              <a:defRPr sz="49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5"/>
            <a:ext cx="12192000" cy="14562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09600" y="609602"/>
            <a:ext cx="10972800" cy="591431"/>
          </a:xfrm>
        </p:spPr>
        <p:txBody>
          <a:bodyPr>
            <a:noAutofit/>
          </a:bodyPr>
          <a:lstStyle>
            <a:lvl1pPr>
              <a:defRPr sz="49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76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3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24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81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C31F29C-0789-5145-B739-61E6FF51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1A9C-4D46-8149-B503-9CF282358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Скругленный прямоугольник 508">
            <a:extLst>
              <a:ext uri="{FF2B5EF4-FFF2-40B4-BE49-F238E27FC236}">
                <a16:creationId xmlns:a16="http://schemas.microsoft.com/office/drawing/2014/main" id="{B4DCCDAD-AF11-7B41-8BF1-4FC5E0676118}"/>
              </a:ext>
            </a:extLst>
          </p:cNvPr>
          <p:cNvSpPr/>
          <p:nvPr userDrawn="1"/>
        </p:nvSpPr>
        <p:spPr>
          <a:xfrm>
            <a:off x="-10160" y="-3377"/>
            <a:ext cx="12202160" cy="914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52FAA-C3A0-324F-B2C5-DB495DFC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276575"/>
            <a:ext cx="108204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F262-A653-AF4A-8A2E-D373D615C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75" y="1685365"/>
            <a:ext cx="10820400" cy="4267200"/>
          </a:xfrm>
        </p:spPr>
        <p:txBody>
          <a:bodyPr/>
          <a:lstStyle>
            <a:lvl3pPr marL="274302" indent="-315265">
              <a:spcBef>
                <a:spcPts val="1800"/>
              </a:spcBef>
              <a:defRPr sz="2800"/>
            </a:lvl3pPr>
            <a:lvl4pPr marL="310888" indent="0">
              <a:spcAft>
                <a:spcPts val="600"/>
              </a:spcAft>
              <a:tabLst/>
              <a:defRPr sz="2400"/>
            </a:lvl4pPr>
            <a:lvl5pPr marL="801656" indent="-342891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2"/>
            <a:r>
              <a:rPr lang="en-US" dirty="0"/>
              <a:t>Enter Bulleted Title</a:t>
            </a:r>
          </a:p>
          <a:p>
            <a:pPr lvl="3"/>
            <a:r>
              <a:rPr lang="en-US" dirty="0"/>
              <a:t>Enter subtext</a:t>
            </a:r>
          </a:p>
          <a:p>
            <a:pPr lvl="4"/>
            <a:r>
              <a:rPr lang="en-US" sz="2000" dirty="0"/>
              <a:t>Enter sub bullets</a:t>
            </a:r>
            <a:endParaRPr lang="en-US" dirty="0"/>
          </a:p>
        </p:txBody>
      </p:sp>
      <p:sp>
        <p:nvSpPr>
          <p:cNvPr id="9" name="Скругленный прямоугольник 508">
            <a:extLst>
              <a:ext uri="{FF2B5EF4-FFF2-40B4-BE49-F238E27FC236}">
                <a16:creationId xmlns:a16="http://schemas.microsoft.com/office/drawing/2014/main" id="{8994D5CD-7278-FD4A-862A-D71E272F7E42}"/>
              </a:ext>
            </a:extLst>
          </p:cNvPr>
          <p:cNvSpPr/>
          <p:nvPr userDrawn="1"/>
        </p:nvSpPr>
        <p:spPr>
          <a:xfrm>
            <a:off x="696075" y="958272"/>
            <a:ext cx="831987" cy="9227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933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9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4768"/>
            <a:ext cx="121920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314"/>
            <a:ext cx="10972800" cy="59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925"/>
            <a:ext cx="109728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34781"/>
            <a:ext cx="123952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spc="2093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333" spc="2093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333" spc="2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4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5333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4670425"/>
            <a:ext cx="12192000" cy="2187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67" dirty="0" smtClean="0"/>
              <a:t>Commercial Sector Updates</a:t>
            </a:r>
            <a:endParaRPr lang="en-US" sz="42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19"/>
          <a:stretch/>
        </p:blipFill>
        <p:spPr>
          <a:xfrm>
            <a:off x="10363200" y="5765801"/>
            <a:ext cx="1625600" cy="9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10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49682" y="642908"/>
            <a:ext cx="3116423" cy="57134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Opportunity Knocks</a:t>
            </a:r>
            <a:endParaRPr lang="en-US" sz="2933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08001" y="1294251"/>
            <a:ext cx="6863183" cy="477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Targeted outreach of local businesses</a:t>
            </a:r>
          </a:p>
          <a:p>
            <a:pPr marL="0" indent="0">
              <a:buNone/>
            </a:pPr>
            <a:endParaRPr lang="en-US" sz="2533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 of lighting and HVAC savings opportunities</a:t>
            </a:r>
          </a:p>
          <a:p>
            <a:pPr marL="0" indent="0">
              <a:buNone/>
            </a:pPr>
            <a:endParaRPr lang="en-US" sz="2533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Reports include utility-specific ROI calculations</a:t>
            </a:r>
          </a:p>
          <a:p>
            <a:pPr marL="0" indent="0">
              <a:buNone/>
            </a:pPr>
            <a:endParaRPr lang="en-US" sz="2533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Referrals to local Trade Allies who have committed to timely bids </a:t>
            </a:r>
            <a:endParaRPr lang="en-US" sz="25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2" name="Content Placeholder 3"/>
          <p:cNvSpPr>
            <a:spLocks noGrp="1"/>
          </p:cNvSpPr>
          <p:nvPr>
            <p:ph idx="1"/>
          </p:nvPr>
        </p:nvSpPr>
        <p:spPr>
          <a:xfrm>
            <a:off x="508001" y="1294251"/>
            <a:ext cx="11264900" cy="477634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HVAC </a:t>
            </a: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Trade Allies cite “Lack 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market interest in energy efficiency equipment” as a barrier to </a:t>
            </a: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leveraging energy efficiency programs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HVAC Trade Allies value:</a:t>
            </a:r>
            <a:endParaRPr lang="en-US" sz="6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44% </a:t>
            </a: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Connection to Utilities</a:t>
            </a:r>
          </a:p>
          <a:p>
            <a:pPr lvl="1">
              <a:lnSpc>
                <a:spcPct val="150000"/>
              </a:lnSpc>
            </a:pPr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38% Marketing </a:t>
            </a: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Materials (Leads)</a:t>
            </a:r>
          </a:p>
          <a:p>
            <a:pPr lvl="1">
              <a:lnSpc>
                <a:spcPct val="150000"/>
              </a:lnSpc>
            </a:pPr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38% Sales </a:t>
            </a: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(Leads)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Lighting Trade Allies 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regularly quote Networked Lighting Controls </a:t>
            </a:r>
            <a:r>
              <a:rPr lang="en-US" sz="6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</a:t>
            </a:r>
            <a:r>
              <a:rPr lang="en-US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46% Connection </a:t>
            </a: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Utilities</a:t>
            </a:r>
          </a:p>
          <a:p>
            <a:pPr lvl="1">
              <a:lnSpc>
                <a:spcPct val="150000"/>
              </a:lnSpc>
            </a:pPr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41% Technical </a:t>
            </a: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</a:t>
            </a:r>
          </a:p>
          <a:p>
            <a:pPr lvl="1">
              <a:lnSpc>
                <a:spcPct val="150000"/>
              </a:lnSpc>
            </a:pPr>
            <a:r>
              <a:rPr lang="en-US" sz="5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32% Sales </a:t>
            </a:r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(Leads)</a:t>
            </a:r>
          </a:p>
          <a:p>
            <a:pPr>
              <a:lnSpc>
                <a:spcPct val="150000"/>
              </a:lnSpc>
            </a:pPr>
            <a:endParaRPr lang="en-US" sz="25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The survey says…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18346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4670425"/>
            <a:ext cx="12192000" cy="2187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67" dirty="0" smtClean="0"/>
              <a:t>Energy Project Manager</a:t>
            </a:r>
            <a:endParaRPr lang="en-US" sz="42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19"/>
          <a:stretch/>
        </p:blipFill>
        <p:spPr>
          <a:xfrm>
            <a:off x="10363200" y="5765801"/>
            <a:ext cx="1625600" cy="9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Overview </a:t>
            </a:r>
            <a:endParaRPr lang="en-US" sz="2933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71FF78A-A849-496B-9CE7-D3C8A2A303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000" y="1293813"/>
            <a:ext cx="10871200" cy="4776787"/>
          </a:xfrm>
          <a:prstGeom prst="rect">
            <a:avLst/>
          </a:prstGeom>
        </p:spPr>
        <p:txBody>
          <a:bodyPr vert="horz" lIns="0" tIns="0" rIns="91440" bIns="91440"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None/>
            </a:pPr>
            <a:r>
              <a:rPr lang="en-US" sz="2000" b="1" dirty="0"/>
              <a:t>H</a:t>
            </a:r>
            <a:r>
              <a:rPr lang="en-US" sz="2000" b="1" dirty="0" smtClean="0"/>
              <a:t>elp </a:t>
            </a:r>
            <a:r>
              <a:rPr lang="en-US" sz="2000" b="1" dirty="0"/>
              <a:t>customer sites prioritize energy projects by co-funding an </a:t>
            </a:r>
            <a:r>
              <a:rPr lang="en-US" sz="2000" b="1" dirty="0" smtClean="0"/>
              <a:t>EPM</a:t>
            </a:r>
            <a:r>
              <a:rPr lang="en-US" sz="2000" b="1" dirty="0" smtClean="0">
                <a:latin typeface="+mn-lt"/>
              </a:rPr>
              <a:t>.</a:t>
            </a:r>
            <a:endParaRPr lang="en-US" sz="20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Provides $0.025/kWh </a:t>
            </a:r>
            <a:r>
              <a:rPr lang="en-US" sz="2000" i="1" dirty="0">
                <a:latin typeface="+mn-lt"/>
              </a:rPr>
              <a:t>in addition</a:t>
            </a:r>
            <a:r>
              <a:rPr lang="en-US" sz="2000" dirty="0">
                <a:latin typeface="+mn-lt"/>
              </a:rPr>
              <a:t> to standard incentives, such as from custom projects or </a:t>
            </a:r>
            <a:r>
              <a:rPr lang="en-US" sz="2000" dirty="0" smtClean="0">
                <a:latin typeface="+mn-lt"/>
              </a:rPr>
              <a:t>lighting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Key deliverable is a comprehensive site plan detailing project pipeline</a:t>
            </a:r>
            <a:endParaRPr lang="en-US" sz="2000" dirty="0">
              <a:latin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None/>
            </a:pPr>
            <a:r>
              <a:rPr lang="en-US" sz="2000" b="1" dirty="0" smtClean="0">
                <a:latin typeface="+mn-lt"/>
              </a:rPr>
              <a:t>Updated requirements:</a:t>
            </a:r>
            <a:endParaRPr lang="en-US" sz="20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Sites must identify 200,000 kWh of projects, including at least one non-lighting project.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BPA Willingness to Pay capped at $150K per biennium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n-US" sz="2000" dirty="0">
                <a:latin typeface="+mn-lt"/>
              </a:rPr>
              <a:t>Incentives paid after project completion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en-US" sz="2000" dirty="0">
                <a:latin typeface="+mn-lt"/>
              </a:rPr>
              <a:t>Commercial and Industrial sites are </a:t>
            </a:r>
            <a:r>
              <a:rPr lang="en-US" sz="2000" dirty="0" smtClean="0">
                <a:latin typeface="+mn-lt"/>
              </a:rPr>
              <a:t>eligible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0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EPM Benefits</a:t>
            </a:r>
            <a:endParaRPr lang="en-US" sz="2933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3C079A8-EBE6-A729-5DF7-1F42429EF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255831"/>
              </p:ext>
            </p:extLst>
          </p:nvPr>
        </p:nvGraphicFramePr>
        <p:xfrm>
          <a:off x="609600" y="1806575"/>
          <a:ext cx="10972800" cy="41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28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4670425"/>
            <a:ext cx="12192000" cy="2187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19"/>
          <a:stretch/>
        </p:blipFill>
        <p:spPr>
          <a:xfrm>
            <a:off x="10363200" y="5765801"/>
            <a:ext cx="1625600" cy="9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2" name="Content Placeholder 3"/>
          <p:cNvSpPr>
            <a:spLocks noGrp="1"/>
          </p:cNvSpPr>
          <p:nvPr>
            <p:ph idx="1"/>
          </p:nvPr>
        </p:nvSpPr>
        <p:spPr>
          <a:xfrm>
            <a:off x="508001" y="1294251"/>
            <a:ext cx="11264900" cy="47763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Non-residential Lighting Trends</a:t>
            </a:r>
          </a:p>
          <a:p>
            <a:pPr>
              <a:lnSpc>
                <a:spcPct val="150000"/>
              </a:lnSpc>
            </a:pP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Trade Ally Network NW Marketing Efforts</a:t>
            </a:r>
            <a:endParaRPr lang="en-US" sz="2533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Project Manager for the Commercial Sector</a:t>
            </a:r>
          </a:p>
          <a:p>
            <a:pPr>
              <a:lnSpc>
                <a:spcPct val="150000"/>
              </a:lnSpc>
            </a:pPr>
            <a:endParaRPr lang="en-US" sz="25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Agenda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1060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Non-residential Lighting Trends</a:t>
            </a:r>
            <a:endParaRPr lang="en-US" sz="2933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969173"/>
              </p:ext>
            </p:extLst>
          </p:nvPr>
        </p:nvGraphicFramePr>
        <p:xfrm>
          <a:off x="508000" y="1293813"/>
          <a:ext cx="112649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91034"/>
              </p:ext>
            </p:extLst>
          </p:nvPr>
        </p:nvGraphicFramePr>
        <p:xfrm>
          <a:off x="508000" y="1293813"/>
          <a:ext cx="11216132" cy="486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51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Uneven Impacts</a:t>
            </a:r>
            <a:endParaRPr lang="en-US" sz="2933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70478"/>
              </p:ext>
            </p:extLst>
          </p:nvPr>
        </p:nvGraphicFramePr>
        <p:xfrm>
          <a:off x="406400" y="1325629"/>
          <a:ext cx="112649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2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Controls Uptake</a:t>
            </a:r>
            <a:endParaRPr lang="en-US" sz="2933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419462"/>
              </p:ext>
            </p:extLst>
          </p:nvPr>
        </p:nvGraphicFramePr>
        <p:xfrm>
          <a:off x="609600" y="1806575"/>
          <a:ext cx="10972800" cy="411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3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Incentives vs Project Cost</a:t>
            </a:r>
            <a:endParaRPr lang="en-US" sz="2933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675482"/>
              </p:ext>
            </p:extLst>
          </p:nvPr>
        </p:nvGraphicFramePr>
        <p:xfrm>
          <a:off x="609600" y="1806575"/>
          <a:ext cx="10326624" cy="411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4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4B8BC155-96A9-416C-9A6C-7FA79B5D88ED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219170"/>
              <a:t>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2" name="Content Placeholder 3"/>
          <p:cNvSpPr>
            <a:spLocks noGrp="1"/>
          </p:cNvSpPr>
          <p:nvPr>
            <p:ph idx="1"/>
          </p:nvPr>
        </p:nvSpPr>
        <p:spPr>
          <a:xfrm>
            <a:off x="508001" y="1294251"/>
            <a:ext cx="11264900" cy="47763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Gap analysis of participating Trade Allies </a:t>
            </a:r>
          </a:p>
          <a:p>
            <a:pPr>
              <a:lnSpc>
                <a:spcPct val="150000"/>
              </a:lnSpc>
            </a:pP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Renewed </a:t>
            </a:r>
            <a:r>
              <a:rPr lang="en-US" sz="25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in-person </a:t>
            </a: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 schedule</a:t>
            </a:r>
            <a:endParaRPr lang="en-US" sz="2533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Targeted incentive increases in FY2024?</a:t>
            </a:r>
          </a:p>
          <a:p>
            <a:pPr>
              <a:lnSpc>
                <a:spcPct val="150000"/>
              </a:lnSpc>
            </a:pPr>
            <a:r>
              <a:rPr lang="en-US" sz="2533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Other?</a:t>
            </a:r>
          </a:p>
          <a:p>
            <a:pPr>
              <a:lnSpc>
                <a:spcPct val="150000"/>
              </a:lnSpc>
            </a:pPr>
            <a:endParaRPr lang="en-US" sz="253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381001"/>
            <a:ext cx="10972800" cy="944628"/>
          </a:xfrm>
        </p:spPr>
        <p:txBody>
          <a:bodyPr>
            <a:normAutofit/>
          </a:bodyPr>
          <a:lstStyle/>
          <a:p>
            <a:r>
              <a:rPr lang="en-US" sz="2933" dirty="0" smtClean="0"/>
              <a:t>Next Steps for Lighting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2529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3F6F2-D028-449B-AE12-C74E92E23D6A}"/>
              </a:ext>
            </a:extLst>
          </p:cNvPr>
          <p:cNvSpPr/>
          <p:nvPr/>
        </p:nvSpPr>
        <p:spPr>
          <a:xfrm>
            <a:off x="0" y="4670425"/>
            <a:ext cx="12192000" cy="2187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67" dirty="0" smtClean="0"/>
              <a:t>Trade Ally Network NW Marketing</a:t>
            </a:r>
            <a:endParaRPr lang="en-US" sz="42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655E5-879C-408F-842C-D999C7219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19"/>
          <a:stretch/>
        </p:blipFill>
        <p:spPr>
          <a:xfrm>
            <a:off x="10363200" y="5765801"/>
            <a:ext cx="1625600" cy="9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513D-A492-44B9-A016-FD0DBF83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63" y="1743985"/>
            <a:ext cx="2947483" cy="290287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What is the #1 Request from Trade Allies in The </a:t>
            </a:r>
            <a:r>
              <a:rPr lang="en-US" sz="3600" dirty="0" smtClean="0"/>
              <a:t>Network</a:t>
            </a:r>
            <a:r>
              <a:rPr lang="en-US" sz="36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988A4-E9DC-479C-A52E-46F151970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641" y="858675"/>
            <a:ext cx="3474720" cy="23367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41" y="3467102"/>
            <a:ext cx="3474720" cy="23912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50" y="858675"/>
            <a:ext cx="3351530" cy="23424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50" y="3467103"/>
            <a:ext cx="3384899" cy="23912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34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89688345-60b3-436f-8679-2578b6cba9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498F0ED01224394D7E9D703E8F81C" ma:contentTypeVersion="3" ma:contentTypeDescription="Create a new document." ma:contentTypeScope="" ma:versionID="aa356b7f21e6cb4003ff9608ea24079d">
  <xsd:schema xmlns:xsd="http://www.w3.org/2001/XMLSchema" xmlns:xs="http://www.w3.org/2001/XMLSchema" xmlns:p="http://schemas.microsoft.com/office/2006/metadata/properties" xmlns:ns2="89688345-60b3-436f-8679-2578b6cba9b2" targetNamespace="http://schemas.microsoft.com/office/2006/metadata/properties" ma:root="true" ma:fieldsID="301eb87dd642d42c34d0d30b6e4fa4c9" ns2:_="">
    <xsd:import namespace="89688345-60b3-436f-8679-2578b6cba9b2"/>
    <xsd:element name="properties">
      <xsd:complexType>
        <xsd:sequence>
          <xsd:element name="documentManagement">
            <xsd:complexType>
              <xsd:all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88345-60b3-436f-8679-2578b6cba9b2" elementFormDefault="qualified">
    <xsd:import namespace="http://schemas.microsoft.com/office/2006/documentManagement/types"/>
    <xsd:import namespace="http://schemas.microsoft.com/office/infopath/2007/PartnerControls"/>
    <xsd:element name="Background" ma:index="8" nillable="true" ma:displayName="Background" ma:internalName="Backgroun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03BC5-A957-49B4-8CDD-96618D8799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1B674-3480-4B2E-AEF3-3022A684942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9688345-60b3-436f-8679-2578b6cba9b2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DE9C4D5-4B5D-4C43-9C9F-E6823AA526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88345-60b3-436f-8679-2578b6cb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637</Words>
  <Application>Microsoft Office PowerPoint</Application>
  <PresentationFormat>Widescreen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Gotham Bold</vt:lpstr>
      <vt:lpstr>Helvetica Neue</vt:lpstr>
      <vt:lpstr>Helvetica Neue Light</vt:lpstr>
      <vt:lpstr>1_Office Theme</vt:lpstr>
      <vt:lpstr>Commercial Sector Updates</vt:lpstr>
      <vt:lpstr>Agenda</vt:lpstr>
      <vt:lpstr>Non-residential Lighting Trends</vt:lpstr>
      <vt:lpstr>Uneven Impacts</vt:lpstr>
      <vt:lpstr>Controls Uptake</vt:lpstr>
      <vt:lpstr>Incentives vs Project Cost</vt:lpstr>
      <vt:lpstr>Next Steps for Lighting</vt:lpstr>
      <vt:lpstr>Trade Ally Network NW Marketing</vt:lpstr>
      <vt:lpstr>What is the #1 Request from Trade Allies in The Network?</vt:lpstr>
      <vt:lpstr>Opportunity Knocks</vt:lpstr>
      <vt:lpstr>The survey says…</vt:lpstr>
      <vt:lpstr>Energy Project Manager</vt:lpstr>
      <vt:lpstr>Overview </vt:lpstr>
      <vt:lpstr>EPM Benefits</vt:lpstr>
      <vt:lpstr>Thank you!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Basic RT template</dc:title>
  <dc:creator>Francisco,Michele M (CONTR) - PEJB-6</dc:creator>
  <dc:description/>
  <cp:lastModifiedBy>Mullendore,Eric J (BPA) - PEJC-6</cp:lastModifiedBy>
  <cp:revision>29</cp:revision>
  <dcterms:created xsi:type="dcterms:W3CDTF">2022-07-26T14:25:37Z</dcterms:created>
  <dcterms:modified xsi:type="dcterms:W3CDTF">2022-09-15T19:04:17Z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0x010100FCF498F0ED01224394D7E9D703E8F81C</vt:lpwstr>
  </property>
</Properties>
</file>