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7" r:id="rId5"/>
    <p:sldId id="258" r:id="rId6"/>
    <p:sldId id="260" r:id="rId7"/>
    <p:sldId id="263" r:id="rId8"/>
    <p:sldId id="262" r:id="rId9"/>
    <p:sldId id="264" r:id="rId10"/>
    <p:sldId id="265" r:id="rId11"/>
    <p:sldId id="266" r:id="rId12"/>
    <p:sldId id="268" r:id="rId13"/>
    <p:sldId id="288" r:id="rId14"/>
    <p:sldId id="269" r:id="rId15"/>
    <p:sldId id="273" r:id="rId16"/>
    <p:sldId id="274" r:id="rId17"/>
    <p:sldId id="275" r:id="rId18"/>
    <p:sldId id="270" r:id="rId19"/>
    <p:sldId id="276" r:id="rId20"/>
    <p:sldId id="271" r:id="rId21"/>
    <p:sldId id="277" r:id="rId22"/>
    <p:sldId id="289" r:id="rId23"/>
    <p:sldId id="290" r:id="rId24"/>
    <p:sldId id="279" r:id="rId25"/>
    <p:sldId id="278" r:id="rId26"/>
    <p:sldId id="281" r:id="rId27"/>
    <p:sldId id="293" r:id="rId28"/>
    <p:sldId id="294" r:id="rId29"/>
    <p:sldId id="282" r:id="rId30"/>
    <p:sldId id="283" r:id="rId31"/>
    <p:sldId id="284" r:id="rId32"/>
    <p:sldId id="285" r:id="rId33"/>
    <p:sldId id="291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7FA"/>
    <a:srgbClr val="CD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7" autoAdjust="0"/>
    <p:restoredTop sz="96494" autoAdjust="0"/>
  </p:normalViewPr>
  <p:slideViewPr>
    <p:cSldViewPr snapToGrid="0">
      <p:cViewPr varScale="1">
        <p:scale>
          <a:sx n="83" d="100"/>
          <a:sy n="83" d="100"/>
        </p:scale>
        <p:origin x="7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Q5F01.bud.bpa.gov\ESB\RESIDENTIAL\Amy%20Burke\Copy%20of%20BOOMReport_OR_Roundtable%20LIEE%20Analysis_LATE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Q5F01.bud.bpa.gov\ESB\RESIDENTIAL\Amy%20Burke\BOOMReport_E%20WA_Roundtable%20LIEE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27040565523914"/>
          <c:y val="0.11361948872965844"/>
          <c:w val="0.79800092980009296"/>
          <c:h val="0.87287058225273328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595510012153613"/>
          <c:y val="0.10977046522445569"/>
          <c:w val="0.79800092980009296"/>
          <c:h val="0.872870582252733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9E9-477C-8903-868BB39A37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E9-477C-8903-868BB39A37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E9-477C-8903-868BB39A37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E9-477C-8903-868BB39A37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9E9-477C-8903-868BB39A37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9E9-477C-8903-868BB39A37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9E9-477C-8903-868BB39A37E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9E9-477C-8903-868BB39A37E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9E9-477C-8903-868BB39A37EA}"/>
              </c:ext>
            </c:extLst>
          </c:dPt>
          <c:dLbls>
            <c:dLbl>
              <c:idx val="0"/>
              <c:layout>
                <c:manualLayout>
                  <c:x val="-0.1513317191283293"/>
                  <c:y val="9.88947062245491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9E9-477C-8903-868BB39A37EA}"/>
                </c:ext>
              </c:extLst>
            </c:dLbl>
            <c:dLbl>
              <c:idx val="1"/>
              <c:layout>
                <c:manualLayout>
                  <c:x val="8.0710250201775621E-2"/>
                  <c:y val="-0.139616055846422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9E9-477C-8903-868BB39A37EA}"/>
                </c:ext>
              </c:extLst>
            </c:dLbl>
            <c:dLbl>
              <c:idx val="2"/>
              <c:layout>
                <c:manualLayout>
                  <c:x val="0.16142050040355119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9E9-477C-8903-868BB39A37EA}"/>
                </c:ext>
              </c:extLst>
            </c:dLbl>
            <c:dLbl>
              <c:idx val="3"/>
              <c:layout>
                <c:manualLayout>
                  <c:x val="-6.171685316711361E-2"/>
                  <c:y val="6.13823819064137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4D95B7-BB98-4C23-AAF6-BE57EA7D3F2D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 smtClean="0"/>
                      <a:t>    </a:t>
                    </a:r>
                    <a:fld id="{3C9089A2-6CDF-43AA-BCAF-E6CC855E0BD3}" type="PERCENTAGE">
                      <a:rPr lang="en-US" sz="1400" baseline="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4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9E9-477C-8903-868BB39A37EA}"/>
                </c:ext>
              </c:extLst>
            </c:dLbl>
            <c:dLbl>
              <c:idx val="4"/>
              <c:layout>
                <c:manualLayout>
                  <c:x val="-4.9961262087663411E-2"/>
                  <c:y val="6.77322834829393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FAA3A3-ABEE-4390-B909-F29D2BD8CC71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 smtClean="0"/>
                      <a:t>    </a:t>
                    </a:r>
                    <a:fld id="{87A6B5E5-0728-484D-99DD-CAEFBD0AD53B}" type="PERCENTAGE">
                      <a:rPr lang="en-US" sz="1400" baseline="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4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9173396819696"/>
                      <c:h val="7.86964468717401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9E9-477C-8903-868BB39A37EA}"/>
                </c:ext>
              </c:extLst>
            </c:dLbl>
            <c:dLbl>
              <c:idx val="5"/>
              <c:layout>
                <c:manualLayout>
                  <c:x val="-0.10465762072390378"/>
                  <c:y val="1.67167408905161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E06D81-51A5-462A-8C3E-11843F87DB0A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 smtClean="0"/>
                      <a:t>    </a:t>
                    </a:r>
                    <a:fld id="{376FDC25-05B3-4AD9-9099-9C9A28B88E1C}" type="PERCENTAGE">
                      <a:rPr lang="en-US" sz="1400" baseline="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4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9E9-477C-8903-868BB39A37EA}"/>
                </c:ext>
              </c:extLst>
            </c:dLbl>
            <c:dLbl>
              <c:idx val="6"/>
              <c:layout>
                <c:manualLayout>
                  <c:x val="1.9102777651788284E-2"/>
                  <c:y val="-5.18575295416254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06C104-521C-416D-811E-8ADF8EE68A86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 smtClean="0"/>
                      <a:t>    </a:t>
                    </a:r>
                    <a:fld id="{20BE089E-E080-4A30-95AB-95F6D01A51E5}" type="PERCENTAGE">
                      <a:rPr lang="en-US" sz="1400" baseline="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4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97265020081695"/>
                      <c:h val="4.27136712714286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9E9-477C-8903-868BB39A37EA}"/>
                </c:ext>
              </c:extLst>
            </c:dLbl>
            <c:dLbl>
              <c:idx val="7"/>
              <c:layout>
                <c:manualLayout>
                  <c:x val="0.2388838505947681"/>
                  <c:y val="-4.23327605088787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C9C1C8-AF65-4017-9E7C-73458A51B424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dirty="0" smtClean="0"/>
                      <a:t>    </a:t>
                    </a:r>
                    <a:fld id="{E651D4AC-AD73-46C5-AB85-61FC7E991A3E}" type="PERCENTAGE">
                      <a:rPr lang="en-US" sz="1400" baseline="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40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41934137218291"/>
                      <c:h val="4.7137436036408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9E9-477C-8903-868BB39A37EA}"/>
                </c:ext>
              </c:extLst>
            </c:dLbl>
            <c:dLbl>
              <c:idx val="8"/>
              <c:layout>
                <c:manualLayout>
                  <c:x val="0.18662000838627207"/>
                  <c:y val="1.90497047295766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F92789-106B-4F29-8CF7-230D7052B65A}" type="CATEGORYNAME">
                      <a:rPr lang="en-US" sz="1400" smtClean="0"/>
                      <a:pPr>
                        <a:defRPr sz="14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 smtClean="0"/>
                      <a:t>   0.03%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9E9-477C-8903-868BB39A3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Sheet4!$A$3:$A$11</c:f>
              <c:strCache>
                <c:ptCount val="9"/>
                <c:pt idx="0">
                  <c:v>Ductless Heat Pumps</c:v>
                </c:pt>
                <c:pt idx="1">
                  <c:v>Insulation</c:v>
                </c:pt>
                <c:pt idx="2">
                  <c:v>Windows</c:v>
                </c:pt>
                <c:pt idx="3">
                  <c:v>Air-Source Heat Pumps w/ PTCS</c:v>
                </c:pt>
                <c:pt idx="4">
                  <c:v>Air Sealing</c:v>
                </c:pt>
                <c:pt idx="5">
                  <c:v>Heat Pump Water Heaters</c:v>
                </c:pt>
                <c:pt idx="6">
                  <c:v>Duct Sealing-PTCS</c:v>
                </c:pt>
                <c:pt idx="7">
                  <c:v>Duct Sealing-Prescriptive</c:v>
                </c:pt>
                <c:pt idx="8">
                  <c:v>Thermostats</c:v>
                </c:pt>
              </c:strCache>
            </c:strRef>
          </c:cat>
          <c:val>
            <c:numRef>
              <c:f>Sheet4!$I$3:$I$11</c:f>
              <c:numCache>
                <c:formatCode>General</c:formatCode>
                <c:ptCount val="9"/>
                <c:pt idx="0">
                  <c:v>0.4214360041623309</c:v>
                </c:pt>
                <c:pt idx="1">
                  <c:v>0.25546305931321539</c:v>
                </c:pt>
                <c:pt idx="2">
                  <c:v>0.14464099895941726</c:v>
                </c:pt>
                <c:pt idx="3">
                  <c:v>7.3361082206035377E-2</c:v>
                </c:pt>
                <c:pt idx="4">
                  <c:v>4.6826222684703434E-2</c:v>
                </c:pt>
                <c:pt idx="5">
                  <c:v>2.1852237252861603E-2</c:v>
                </c:pt>
                <c:pt idx="6">
                  <c:v>2.133194588969823E-2</c:v>
                </c:pt>
                <c:pt idx="7">
                  <c:v>1.1966701352757543E-2</c:v>
                </c:pt>
                <c:pt idx="8">
                  <c:v>3.1217481789802288E-3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9E9-477C-8903-868BB39A37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3F1A4-DA92-41D7-97DC-9E167ED551D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D289B-FACA-44F4-B295-2DFC0B062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67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81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4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76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1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1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091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0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38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9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4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91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914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74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444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D289B-FACA-44F4-B295-2DFC0B062D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24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D289B-FACA-44F4-B295-2DFC0B062D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035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66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92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2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0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955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5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5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1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51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6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AF6E4-792C-457C-A2ED-C81C48D2AA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"/>
            <a:ext cx="12192000" cy="314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00401"/>
            <a:ext cx="10363200" cy="1470025"/>
          </a:xfrm>
        </p:spPr>
        <p:txBody>
          <a:bodyPr>
            <a:normAutofit/>
          </a:bodyPr>
          <a:lstStyle>
            <a:lvl1pPr algn="ctr"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768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108960"/>
            <a:ext cx="12192000" cy="914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34781"/>
            <a:ext cx="123952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spc="209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333" spc="2093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333" spc="209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PA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733856"/>
            <a:ext cx="1156216" cy="8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131119-7397-764A-9991-B9F3FD429D07}"/>
              </a:ext>
            </a:extLst>
          </p:cNvPr>
          <p:cNvCxnSpPr>
            <a:cxnSpLocks/>
          </p:cNvCxnSpPr>
          <p:nvPr userDrawn="1"/>
        </p:nvCxnSpPr>
        <p:spPr>
          <a:xfrm>
            <a:off x="247650" y="1404939"/>
            <a:ext cx="11715751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6D9A512-B017-B545-A727-FA67F4023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220" y="624509"/>
            <a:ext cx="10515600" cy="19342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9C96AC-EBE8-AF49-8721-21F123431FEA}"/>
              </a:ext>
            </a:extLst>
          </p:cNvPr>
          <p:cNvCxnSpPr>
            <a:cxnSpLocks/>
          </p:cNvCxnSpPr>
          <p:nvPr userDrawn="1"/>
        </p:nvCxnSpPr>
        <p:spPr>
          <a:xfrm>
            <a:off x="247650" y="6400800"/>
            <a:ext cx="11715751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FF205BF-0326-CB4C-BBF7-A791E8A2707C}"/>
              </a:ext>
            </a:extLst>
          </p:cNvPr>
          <p:cNvSpPr txBox="1">
            <a:spLocks/>
          </p:cNvSpPr>
          <p:nvPr userDrawn="1"/>
        </p:nvSpPr>
        <p:spPr>
          <a:xfrm>
            <a:off x="166423" y="649287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2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0F6DEB-DC31-EE45-9025-68F088E412AF}" type="datetime1">
              <a:rPr lang="en-US" sz="1000" b="0" i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10/20/2022</a:t>
            </a:fld>
            <a:endParaRPr lang="en-US" sz="10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185CF60-39B4-6A48-BB3C-849E3CE05B6E}"/>
              </a:ext>
            </a:extLst>
          </p:cNvPr>
          <p:cNvSpPr txBox="1">
            <a:spLocks/>
          </p:cNvSpPr>
          <p:nvPr userDrawn="1"/>
        </p:nvSpPr>
        <p:spPr>
          <a:xfrm>
            <a:off x="9333501" y="6492876"/>
            <a:ext cx="2714016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2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CB37DA-D66F-A84F-85CE-8A86BDB988E0}" type="slidenum">
              <a:rPr lang="en-US" sz="1000" b="0" i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‹#›</a:t>
            </a:fld>
            <a:endParaRPr lang="en-US" sz="10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A9A1CC-E8E4-3444-BB95-00973B053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453" y="521739"/>
            <a:ext cx="1810512" cy="33203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B48DC-6FDE-FD43-9A03-4D36FF9C5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257" y="1703390"/>
            <a:ext cx="11710145" cy="46607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Gotham Bold" pitchFamily="2" charset="0"/>
                <a:cs typeface="Gotham Bold" pitchFamily="2" charset="0"/>
              </a:defRPr>
            </a:lvl1pPr>
            <a:lvl2pPr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D9FB241-F90C-6B4B-B309-1BBEEC7823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3257" y="2079813"/>
            <a:ext cx="11710145" cy="4177553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189" indent="0"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377" indent="0">
              <a:buNone/>
              <a:defRPr sz="11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566" indent="0">
              <a:buNone/>
              <a:defRPr sz="11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754" indent="0">
              <a:buNone/>
              <a:defRPr sz="11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66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5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35031-8EF7-4705-B394-41B0C3C2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E474-1190-4BC9-9A11-C0F59052EF5E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F3446-ED71-4D45-8ED0-A155561F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4D83C-FB65-4317-A9A2-2D1B39BD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82FA5-9D69-462B-A63A-92E9EE9A2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6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2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"/>
            <a:ext cx="12192000" cy="3149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3200401"/>
            <a:ext cx="10363200" cy="1470025"/>
          </a:xfrm>
        </p:spPr>
        <p:txBody>
          <a:bodyPr>
            <a:normAutofit/>
          </a:bodyPr>
          <a:lstStyle>
            <a:lvl1pPr algn="ctr">
              <a:defRPr sz="5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828800" y="48768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108960"/>
            <a:ext cx="12192000" cy="914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134781"/>
            <a:ext cx="123952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spc="2093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333" spc="2093" baseline="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333" spc="2093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733856"/>
            <a:ext cx="1156216" cy="8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438401"/>
            <a:ext cx="10363200" cy="1470025"/>
          </a:xfrm>
        </p:spPr>
        <p:txBody>
          <a:bodyPr>
            <a:normAutofit/>
          </a:bodyPr>
          <a:lstStyle>
            <a:lvl1pPr algn="ctr"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41148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733856"/>
            <a:ext cx="1156216" cy="8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240"/>
            <a:ext cx="12192000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>
                <a:noFill/>
              </a:ln>
              <a:solidFill>
                <a:srgbClr val="D4891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688"/>
            <a:ext cx="10972800" cy="4114512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09602"/>
            <a:ext cx="10972800" cy="591431"/>
          </a:xfrm>
        </p:spPr>
        <p:txBody>
          <a:bodyPr>
            <a:no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34781"/>
            <a:ext cx="123952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spc="209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333" spc="2093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333" spc="209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8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55"/>
            <a:ext cx="12192000" cy="14562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09600" y="609602"/>
            <a:ext cx="10972800" cy="591431"/>
          </a:xfrm>
        </p:spPr>
        <p:txBody>
          <a:bodyPr>
            <a:no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34781"/>
            <a:ext cx="123952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spc="209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333" spc="2093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333" spc="209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676688"/>
            <a:ext cx="10972800" cy="4114512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76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731773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09600" y="1805925"/>
            <a:ext cx="109728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4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81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C31F29C-0789-5145-B739-61E6FF51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1A9C-4D46-8149-B503-9CF282358F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Скругленный прямоугольник 508">
            <a:extLst>
              <a:ext uri="{FF2B5EF4-FFF2-40B4-BE49-F238E27FC236}">
                <a16:creationId xmlns:a16="http://schemas.microsoft.com/office/drawing/2014/main" id="{B4DCCDAD-AF11-7B41-8BF1-4FC5E0676118}"/>
              </a:ext>
            </a:extLst>
          </p:cNvPr>
          <p:cNvSpPr/>
          <p:nvPr userDrawn="1"/>
        </p:nvSpPr>
        <p:spPr>
          <a:xfrm>
            <a:off x="-10160" y="-3377"/>
            <a:ext cx="12202160" cy="9144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52FAA-C3A0-324F-B2C5-DB495DFC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276575"/>
            <a:ext cx="108204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8F262-A653-AF4A-8A2E-D373D615C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075" y="1685365"/>
            <a:ext cx="10820400" cy="4267200"/>
          </a:xfrm>
        </p:spPr>
        <p:txBody>
          <a:bodyPr/>
          <a:lstStyle>
            <a:lvl3pPr marL="274302" indent="-315265">
              <a:spcBef>
                <a:spcPts val="1800"/>
              </a:spcBef>
              <a:defRPr sz="2800"/>
            </a:lvl3pPr>
            <a:lvl4pPr marL="310888" indent="0">
              <a:spcAft>
                <a:spcPts val="600"/>
              </a:spcAft>
              <a:tabLst/>
              <a:defRPr sz="2400"/>
            </a:lvl4pPr>
            <a:lvl5pPr marL="801656" indent="-342891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  <a:defRPr sz="2000"/>
            </a:lvl5pPr>
          </a:lstStyle>
          <a:p>
            <a:pPr lvl="2"/>
            <a:r>
              <a:rPr lang="en-US" dirty="0"/>
              <a:t>Enter Bulleted Title</a:t>
            </a:r>
          </a:p>
          <a:p>
            <a:pPr lvl="3"/>
            <a:r>
              <a:rPr lang="en-US" dirty="0"/>
              <a:t>Enter subtext</a:t>
            </a:r>
          </a:p>
          <a:p>
            <a:pPr lvl="4"/>
            <a:r>
              <a:rPr lang="en-US" sz="2000" dirty="0"/>
              <a:t>Enter sub bullets</a:t>
            </a:r>
            <a:endParaRPr lang="en-US" dirty="0"/>
          </a:p>
        </p:txBody>
      </p:sp>
      <p:sp>
        <p:nvSpPr>
          <p:cNvPr id="9" name="Скругленный прямоугольник 508">
            <a:extLst>
              <a:ext uri="{FF2B5EF4-FFF2-40B4-BE49-F238E27FC236}">
                <a16:creationId xmlns:a16="http://schemas.microsoft.com/office/drawing/2014/main" id="{8994D5CD-7278-FD4A-862A-D71E272F7E42}"/>
              </a:ext>
            </a:extLst>
          </p:cNvPr>
          <p:cNvSpPr/>
          <p:nvPr userDrawn="1"/>
        </p:nvSpPr>
        <p:spPr>
          <a:xfrm>
            <a:off x="696075" y="958272"/>
            <a:ext cx="831987" cy="92277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933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90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768"/>
            <a:ext cx="121920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44314"/>
            <a:ext cx="10972800" cy="591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5925"/>
            <a:ext cx="109728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134781"/>
            <a:ext cx="123952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spc="2093" dirty="0"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333" spc="2093" baseline="0" dirty="0"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333" spc="20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5333" b="1" kern="1200">
          <a:solidFill>
            <a:srgbClr val="0070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34610.pcdn.co/wp-content/uploads/2021/08/CRH_Weatherize-Your-Home-to-Keep-Wildfire-Smoke-Out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Ok_cud0foc&amp;list=PLqlCC9duWNvyjSB7sXtGvia_uRXTrmFz7&amp;index=1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aburke@bpa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eee.org/sites/default/files/pdfs/ACEEE-01%20Energy%20Burden%20-%20National.pdf#:~:text=household%E2%80%99s%20energy%20burden%20is%20the%20percentage%20of%20income,adults%20%2865%2B%29%2C%20renters%2C%20and%20low-income%20multifamily%20building%20residents.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pa.gov/-/media/Aep/energy-efficiency/low-income-energy-efficiency/low-income-summary.pdf" TargetMode="External"/><Relationship Id="rId5" Type="http://schemas.openxmlformats.org/officeDocument/2006/relationships/hyperlink" Target="https://www.bpa.gov/energy-and-services/efficiency/low-income-energy-efficiency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F3F6F2-D028-449B-AE12-C74E92E23D6A}"/>
              </a:ext>
            </a:extLst>
          </p:cNvPr>
          <p:cNvSpPr/>
          <p:nvPr/>
        </p:nvSpPr>
        <p:spPr>
          <a:xfrm>
            <a:off x="0" y="4670425"/>
            <a:ext cx="12192000" cy="2187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BPA Residential Low-Income Energy Efficiency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655E5-879C-408F-842C-D999C7219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19"/>
          <a:stretch/>
        </p:blipFill>
        <p:spPr>
          <a:xfrm>
            <a:off x="10363200" y="5765801"/>
            <a:ext cx="1625600" cy="96122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68400" y="5209823"/>
            <a:ext cx="9855200" cy="850014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altLang="en-US" sz="2667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 </a:t>
            </a:r>
            <a:r>
              <a:rPr lang="en-US" altLang="en-US" sz="2667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Burke</a:t>
            </a:r>
            <a:r>
              <a:rPr lang="en-US" altLang="en-US" sz="2667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altLang="en-US" sz="2667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altLang="en-US" sz="2667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Low-Income </a:t>
            </a:r>
            <a:r>
              <a:rPr lang="en-US" altLang="en-US" sz="2667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Weatherization Program </a:t>
            </a:r>
            <a:r>
              <a:rPr lang="en-US" altLang="en-US" sz="2667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3133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Google Shape;165;p21"/>
          <p:cNvSpPr txBox="1">
            <a:spLocks/>
          </p:cNvSpPr>
          <p:nvPr/>
        </p:nvSpPr>
        <p:spPr>
          <a:xfrm>
            <a:off x="534669" y="1419827"/>
            <a:ext cx="6146015" cy="70453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53548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267" dirty="0" smtClean="0">
                <a:solidFill>
                  <a:schemeClr val="accent2"/>
                </a:solidFill>
              </a:rPr>
              <a:t>Qualifying Home Types</a:t>
            </a:r>
            <a:endParaRPr lang="en-US" sz="4267" dirty="0">
              <a:solidFill>
                <a:schemeClr val="accent2"/>
              </a:solidFill>
            </a:endParaRPr>
          </a:p>
        </p:txBody>
      </p:sp>
      <p:sp>
        <p:nvSpPr>
          <p:cNvPr id="13" name="Google Shape;166;p21"/>
          <p:cNvSpPr txBox="1">
            <a:spLocks/>
          </p:cNvSpPr>
          <p:nvPr/>
        </p:nvSpPr>
        <p:spPr>
          <a:xfrm>
            <a:off x="534669" y="2198648"/>
            <a:ext cx="5798185" cy="2886797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53548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59" indent="0">
              <a:lnSpc>
                <a:spcPct val="114000"/>
              </a:lnSpc>
              <a:buNone/>
            </a:pPr>
            <a:r>
              <a:rPr lang="en-US" sz="2667" dirty="0" smtClean="0"/>
              <a:t>Measures available for single family, manufactured homes, and multifamily low and high-rise buildings. </a:t>
            </a:r>
          </a:p>
          <a:p>
            <a:pPr marL="135459" indent="0">
              <a:lnSpc>
                <a:spcPct val="114000"/>
              </a:lnSpc>
              <a:buNone/>
            </a:pPr>
            <a:r>
              <a:rPr lang="en-US" sz="2667" dirty="0" smtClean="0"/>
              <a:t>However, not </a:t>
            </a:r>
            <a:r>
              <a:rPr lang="en-US" sz="2667" dirty="0"/>
              <a:t>all measures are applicable to each housing </a:t>
            </a:r>
            <a:r>
              <a:rPr lang="en-US" sz="2667" dirty="0" smtClean="0"/>
              <a:t>type. See IM for more details</a:t>
            </a:r>
            <a:r>
              <a:rPr lang="en-US" sz="2667" i="1" dirty="0" smtClean="0"/>
              <a:t>.</a:t>
            </a:r>
            <a:endParaRPr lang="en-US" sz="2667" i="1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5"/>
          <a:stretch/>
        </p:blipFill>
        <p:spPr bwMode="auto">
          <a:xfrm>
            <a:off x="8737599" y="2637118"/>
            <a:ext cx="3010226" cy="1845758"/>
          </a:xfrm>
          <a:prstGeom prst="rect">
            <a:avLst/>
          </a:prstGeom>
          <a:ln>
            <a:solidFill>
              <a:srgbClr val="1A97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084"/>
          <a:stretch/>
        </p:blipFill>
        <p:spPr>
          <a:xfrm>
            <a:off x="7155364" y="766703"/>
            <a:ext cx="3414272" cy="1587391"/>
          </a:xfrm>
          <a:prstGeom prst="rect">
            <a:avLst/>
          </a:prstGeom>
          <a:ln>
            <a:solidFill>
              <a:srgbClr val="1A97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2714" r="6065" b="25835"/>
          <a:stretch/>
        </p:blipFill>
        <p:spPr bwMode="auto">
          <a:xfrm>
            <a:off x="7280264" y="4765900"/>
            <a:ext cx="3164471" cy="1674080"/>
          </a:xfrm>
          <a:prstGeom prst="rect">
            <a:avLst/>
          </a:prstGeom>
          <a:ln>
            <a:solidFill>
              <a:srgbClr val="1A97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0405" y="5602940"/>
            <a:ext cx="6014541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12000"/>
              </a:lnSpc>
              <a:spcBef>
                <a:spcPts val="1067"/>
              </a:spcBef>
              <a:spcAft>
                <a:spcPts val="533"/>
              </a:spcAft>
            </a:pP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Available to landlords and renters too!</a:t>
            </a:r>
            <a:endParaRPr lang="en-US" sz="2400" b="1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Google Shape;165;p21"/>
          <p:cNvSpPr txBox="1">
            <a:spLocks/>
          </p:cNvSpPr>
          <p:nvPr/>
        </p:nvSpPr>
        <p:spPr>
          <a:xfrm>
            <a:off x="708025" y="1944053"/>
            <a:ext cx="5384800" cy="70453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53548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267" dirty="0" smtClean="0">
                <a:solidFill>
                  <a:schemeClr val="accent2"/>
                </a:solidFill>
              </a:rPr>
              <a:t>Higher incentives</a:t>
            </a:r>
            <a:endParaRPr lang="en-US" sz="4267" dirty="0">
              <a:solidFill>
                <a:schemeClr val="accent2"/>
              </a:solidFill>
            </a:endParaRPr>
          </a:p>
        </p:txBody>
      </p:sp>
      <p:sp>
        <p:nvSpPr>
          <p:cNvPr id="11" name="Google Shape;166;p21"/>
          <p:cNvSpPr txBox="1">
            <a:spLocks/>
          </p:cNvSpPr>
          <p:nvPr/>
        </p:nvSpPr>
        <p:spPr>
          <a:xfrm>
            <a:off x="560705" y="2808606"/>
            <a:ext cx="5532120" cy="2488916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53548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59" indent="0">
              <a:lnSpc>
                <a:spcPct val="114000"/>
              </a:lnSpc>
              <a:buNone/>
            </a:pPr>
            <a:r>
              <a:rPr lang="en-US" sz="2667" dirty="0"/>
              <a:t>Costs of most low-income energy-efficiency measures </a:t>
            </a:r>
            <a:r>
              <a:rPr lang="en-US" sz="2667" dirty="0" smtClean="0"/>
              <a:t>are reimbursed </a:t>
            </a:r>
            <a:r>
              <a:rPr lang="en-US" sz="2667" dirty="0"/>
              <a:t>dollar-for-dollar. Some have </a:t>
            </a:r>
            <a:r>
              <a:rPr lang="en-US" sz="2667" dirty="0" smtClean="0"/>
              <a:t>payment cost </a:t>
            </a:r>
            <a:r>
              <a:rPr lang="en-US" sz="2667" dirty="0"/>
              <a:t>caps up to a certain amount</a:t>
            </a:r>
            <a:r>
              <a:rPr lang="en-US" sz="2667" dirty="0" smtClean="0"/>
              <a:t>.</a:t>
            </a:r>
            <a:endParaRPr lang="en-US" sz="2667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0"/>
          <a:stretch/>
        </p:blipFill>
        <p:spPr>
          <a:xfrm>
            <a:off x="6692561" y="1153368"/>
            <a:ext cx="4984201" cy="463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7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5BC3E4-47A1-4FB6-B1CC-21AE69B05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411426">
            <a:off x="6536727" y="817698"/>
            <a:ext cx="2624517" cy="3501607"/>
          </a:xfrm>
          <a:prstGeom prst="rect">
            <a:avLst/>
          </a:prstGeom>
          <a:ln>
            <a:solidFill>
              <a:srgbClr val="1A97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23142-A114-4C17-8556-1579B0C58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6182">
            <a:off x="9212410" y="1415944"/>
            <a:ext cx="2379049" cy="3177162"/>
          </a:xfrm>
          <a:prstGeom prst="rect">
            <a:avLst/>
          </a:prstGeom>
          <a:ln>
            <a:solidFill>
              <a:srgbClr val="1A97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window, indoor, building, television&#10;&#10;Description generated with very high confidence">
            <a:extLst>
              <a:ext uri="{FF2B5EF4-FFF2-40B4-BE49-F238E27FC236}">
                <a16:creationId xmlns:a16="http://schemas.microsoft.com/office/drawing/2014/main" id="{C65A782F-225E-4B87-8D33-BD1AA36599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8" r="-1" b="-1"/>
          <a:stretch/>
        </p:blipFill>
        <p:spPr>
          <a:xfrm>
            <a:off x="7370482" y="3979555"/>
            <a:ext cx="2959679" cy="2378712"/>
          </a:xfrm>
          <a:prstGeom prst="rect">
            <a:avLst/>
          </a:prstGeom>
          <a:ln w="12700">
            <a:solidFill>
              <a:srgbClr val="1A97D4"/>
            </a:solidFill>
          </a:ln>
        </p:spPr>
      </p:pic>
      <p:sp>
        <p:nvSpPr>
          <p:cNvPr id="10" name="Google Shape;165;p21"/>
          <p:cNvSpPr txBox="1">
            <a:spLocks/>
          </p:cNvSpPr>
          <p:nvPr/>
        </p:nvSpPr>
        <p:spPr>
          <a:xfrm>
            <a:off x="534670" y="1905962"/>
            <a:ext cx="5908040" cy="70453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53548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267" dirty="0">
                <a:solidFill>
                  <a:schemeClr val="accent2"/>
                </a:solidFill>
              </a:rPr>
              <a:t>Related Repair Costs</a:t>
            </a:r>
          </a:p>
        </p:txBody>
      </p:sp>
      <p:sp>
        <p:nvSpPr>
          <p:cNvPr id="13" name="Google Shape;166;p21"/>
          <p:cNvSpPr txBox="1">
            <a:spLocks/>
          </p:cNvSpPr>
          <p:nvPr/>
        </p:nvSpPr>
        <p:spPr>
          <a:xfrm>
            <a:off x="534670" y="2829005"/>
            <a:ext cx="5384800" cy="2633164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53548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59" indent="0">
              <a:lnSpc>
                <a:spcPct val="114000"/>
              </a:lnSpc>
              <a:buNone/>
            </a:pPr>
            <a:r>
              <a:rPr lang="en-US" sz="2667" dirty="0" smtClean="0"/>
              <a:t>Additional coverage for health &amp; safety repair costs.</a:t>
            </a:r>
          </a:p>
          <a:p>
            <a:pPr marL="135459" indent="0">
              <a:lnSpc>
                <a:spcPct val="114000"/>
              </a:lnSpc>
              <a:buNone/>
            </a:pPr>
            <a:r>
              <a:rPr lang="en-US" sz="2667" dirty="0" smtClean="0"/>
              <a:t>Key focus area in both utility and grant program implementation.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908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US" sz="5400" dirty="0" smtClean="0">
                <a:solidFill>
                  <a:schemeClr val="bg1"/>
                </a:solidFill>
              </a:rPr>
              <a:t>BPA Utility Low-Income Programs: Oregon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651" y="1210143"/>
            <a:ext cx="10765579" cy="5146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76996" y="2122440"/>
            <a:ext cx="2168844" cy="3734261"/>
            <a:chOff x="813247" y="2940730"/>
            <a:chExt cx="2168844" cy="373426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485221" y="2940730"/>
              <a:ext cx="824896" cy="832983"/>
            </a:xfrm>
            <a:custGeom>
              <a:avLst/>
              <a:gdLst>
                <a:gd name="T0" fmla="*/ 1335 w 3262"/>
                <a:gd name="T1" fmla="*/ 132 h 3292"/>
                <a:gd name="T2" fmla="*/ 971 w 3262"/>
                <a:gd name="T3" fmla="*/ 254 h 3292"/>
                <a:gd name="T4" fmla="*/ 654 w 3262"/>
                <a:gd name="T5" fmla="*/ 458 h 3292"/>
                <a:gd name="T6" fmla="*/ 397 w 3262"/>
                <a:gd name="T7" fmla="*/ 734 h 3292"/>
                <a:gd name="T8" fmla="*/ 213 w 3262"/>
                <a:gd name="T9" fmla="*/ 1067 h 3292"/>
                <a:gd name="T10" fmla="*/ 115 w 3262"/>
                <a:gd name="T11" fmla="*/ 1444 h 3292"/>
                <a:gd name="T12" fmla="*/ 115 w 3262"/>
                <a:gd name="T13" fmla="*/ 1847 h 3292"/>
                <a:gd name="T14" fmla="*/ 213 w 3262"/>
                <a:gd name="T15" fmla="*/ 2224 h 3292"/>
                <a:gd name="T16" fmla="*/ 397 w 3262"/>
                <a:gd name="T17" fmla="*/ 2557 h 3292"/>
                <a:gd name="T18" fmla="*/ 654 w 3262"/>
                <a:gd name="T19" fmla="*/ 2832 h 3292"/>
                <a:gd name="T20" fmla="*/ 971 w 3262"/>
                <a:gd name="T21" fmla="*/ 3038 h 3292"/>
                <a:gd name="T22" fmla="*/ 1335 w 3262"/>
                <a:gd name="T23" fmla="*/ 3160 h 3292"/>
                <a:gd name="T24" fmla="*/ 1731 w 3262"/>
                <a:gd name="T25" fmla="*/ 3186 h 3292"/>
                <a:gd name="T26" fmla="*/ 2115 w 3262"/>
                <a:gd name="T27" fmla="*/ 3110 h 3292"/>
                <a:gd name="T28" fmla="*/ 2457 w 3262"/>
                <a:gd name="T29" fmla="*/ 2945 h 3292"/>
                <a:gd name="T30" fmla="*/ 2745 w 3262"/>
                <a:gd name="T31" fmla="*/ 2703 h 3292"/>
                <a:gd name="T32" fmla="*/ 2967 w 3262"/>
                <a:gd name="T33" fmla="*/ 2397 h 3292"/>
                <a:gd name="T34" fmla="*/ 3109 w 3262"/>
                <a:gd name="T35" fmla="*/ 2040 h 3292"/>
                <a:gd name="T36" fmla="*/ 3161 w 3262"/>
                <a:gd name="T37" fmla="*/ 1646 h 3292"/>
                <a:gd name="T38" fmla="*/ 3109 w 3262"/>
                <a:gd name="T39" fmla="*/ 1251 h 3292"/>
                <a:gd name="T40" fmla="*/ 2967 w 3262"/>
                <a:gd name="T41" fmla="*/ 894 h 3292"/>
                <a:gd name="T42" fmla="*/ 2745 w 3262"/>
                <a:gd name="T43" fmla="*/ 588 h 3292"/>
                <a:gd name="T44" fmla="*/ 2457 w 3262"/>
                <a:gd name="T45" fmla="*/ 347 h 3292"/>
                <a:gd name="T46" fmla="*/ 2115 w 3262"/>
                <a:gd name="T47" fmla="*/ 181 h 3292"/>
                <a:gd name="T48" fmla="*/ 1731 w 3262"/>
                <a:gd name="T49" fmla="*/ 106 h 3292"/>
                <a:gd name="T50" fmla="*/ 1734 w 3262"/>
                <a:gd name="T51" fmla="*/ 3 h 3292"/>
                <a:gd name="T52" fmla="*/ 2128 w 3262"/>
                <a:gd name="T53" fmla="*/ 77 h 3292"/>
                <a:gd name="T54" fmla="*/ 2482 w 3262"/>
                <a:gd name="T55" fmla="*/ 241 h 3292"/>
                <a:gd name="T56" fmla="*/ 2784 w 3262"/>
                <a:gd name="T57" fmla="*/ 482 h 3292"/>
                <a:gd name="T58" fmla="*/ 3022 w 3262"/>
                <a:gd name="T59" fmla="*/ 787 h 3292"/>
                <a:gd name="T60" fmla="*/ 3185 w 3262"/>
                <a:gd name="T61" fmla="*/ 1144 h 3292"/>
                <a:gd name="T62" fmla="*/ 3259 w 3262"/>
                <a:gd name="T63" fmla="*/ 1541 h 3292"/>
                <a:gd name="T64" fmla="*/ 3233 w 3262"/>
                <a:gd name="T65" fmla="*/ 1953 h 3292"/>
                <a:gd name="T66" fmla="*/ 3113 w 3262"/>
                <a:gd name="T67" fmla="*/ 2332 h 3292"/>
                <a:gd name="T68" fmla="*/ 2912 w 3262"/>
                <a:gd name="T69" fmla="*/ 2664 h 3292"/>
                <a:gd name="T70" fmla="*/ 2640 w 3262"/>
                <a:gd name="T71" fmla="*/ 2939 h 3292"/>
                <a:gd name="T72" fmla="*/ 2310 w 3262"/>
                <a:gd name="T73" fmla="*/ 3142 h 3292"/>
                <a:gd name="T74" fmla="*/ 1935 w 3262"/>
                <a:gd name="T75" fmla="*/ 3263 h 3292"/>
                <a:gd name="T76" fmla="*/ 1528 w 3262"/>
                <a:gd name="T77" fmla="*/ 3289 h 3292"/>
                <a:gd name="T78" fmla="*/ 1135 w 3262"/>
                <a:gd name="T79" fmla="*/ 3213 h 3292"/>
                <a:gd name="T80" fmla="*/ 781 w 3262"/>
                <a:gd name="T81" fmla="*/ 3050 h 3292"/>
                <a:gd name="T82" fmla="*/ 478 w 3262"/>
                <a:gd name="T83" fmla="*/ 2810 h 3292"/>
                <a:gd name="T84" fmla="*/ 239 w 3262"/>
                <a:gd name="T85" fmla="*/ 2504 h 3292"/>
                <a:gd name="T86" fmla="*/ 77 w 3262"/>
                <a:gd name="T87" fmla="*/ 2147 h 3292"/>
                <a:gd name="T88" fmla="*/ 3 w 3262"/>
                <a:gd name="T89" fmla="*/ 1750 h 3292"/>
                <a:gd name="T90" fmla="*/ 29 w 3262"/>
                <a:gd name="T91" fmla="*/ 1339 h 3292"/>
                <a:gd name="T92" fmla="*/ 148 w 3262"/>
                <a:gd name="T93" fmla="*/ 960 h 3292"/>
                <a:gd name="T94" fmla="*/ 350 w 3262"/>
                <a:gd name="T95" fmla="*/ 627 h 3292"/>
                <a:gd name="T96" fmla="*/ 622 w 3262"/>
                <a:gd name="T97" fmla="*/ 353 h 3292"/>
                <a:gd name="T98" fmla="*/ 952 w 3262"/>
                <a:gd name="T99" fmla="*/ 148 h 3292"/>
                <a:gd name="T100" fmla="*/ 1327 w 3262"/>
                <a:gd name="T101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62" h="3292">
                  <a:moveTo>
                    <a:pt x="1631" y="103"/>
                  </a:moveTo>
                  <a:lnTo>
                    <a:pt x="1531" y="106"/>
                  </a:lnTo>
                  <a:lnTo>
                    <a:pt x="1431" y="115"/>
                  </a:lnTo>
                  <a:lnTo>
                    <a:pt x="1335" y="132"/>
                  </a:lnTo>
                  <a:lnTo>
                    <a:pt x="1240" y="154"/>
                  </a:lnTo>
                  <a:lnTo>
                    <a:pt x="1148" y="181"/>
                  </a:lnTo>
                  <a:lnTo>
                    <a:pt x="1058" y="214"/>
                  </a:lnTo>
                  <a:lnTo>
                    <a:pt x="971" y="254"/>
                  </a:lnTo>
                  <a:lnTo>
                    <a:pt x="887" y="297"/>
                  </a:lnTo>
                  <a:lnTo>
                    <a:pt x="805" y="347"/>
                  </a:lnTo>
                  <a:lnTo>
                    <a:pt x="728" y="400"/>
                  </a:lnTo>
                  <a:lnTo>
                    <a:pt x="654" y="458"/>
                  </a:lnTo>
                  <a:lnTo>
                    <a:pt x="583" y="521"/>
                  </a:lnTo>
                  <a:lnTo>
                    <a:pt x="518" y="588"/>
                  </a:lnTo>
                  <a:lnTo>
                    <a:pt x="455" y="660"/>
                  </a:lnTo>
                  <a:lnTo>
                    <a:pt x="397" y="734"/>
                  </a:lnTo>
                  <a:lnTo>
                    <a:pt x="344" y="812"/>
                  </a:lnTo>
                  <a:lnTo>
                    <a:pt x="296" y="894"/>
                  </a:lnTo>
                  <a:lnTo>
                    <a:pt x="252" y="980"/>
                  </a:lnTo>
                  <a:lnTo>
                    <a:pt x="213" y="1067"/>
                  </a:lnTo>
                  <a:lnTo>
                    <a:pt x="180" y="1157"/>
                  </a:lnTo>
                  <a:lnTo>
                    <a:pt x="152" y="1251"/>
                  </a:lnTo>
                  <a:lnTo>
                    <a:pt x="131" y="1346"/>
                  </a:lnTo>
                  <a:lnTo>
                    <a:pt x="115" y="1444"/>
                  </a:lnTo>
                  <a:lnTo>
                    <a:pt x="105" y="1545"/>
                  </a:lnTo>
                  <a:lnTo>
                    <a:pt x="102" y="1646"/>
                  </a:lnTo>
                  <a:lnTo>
                    <a:pt x="105" y="1747"/>
                  </a:lnTo>
                  <a:lnTo>
                    <a:pt x="115" y="1847"/>
                  </a:lnTo>
                  <a:lnTo>
                    <a:pt x="131" y="1944"/>
                  </a:lnTo>
                  <a:lnTo>
                    <a:pt x="152" y="2040"/>
                  </a:lnTo>
                  <a:lnTo>
                    <a:pt x="180" y="2133"/>
                  </a:lnTo>
                  <a:lnTo>
                    <a:pt x="213" y="2224"/>
                  </a:lnTo>
                  <a:lnTo>
                    <a:pt x="252" y="2312"/>
                  </a:lnTo>
                  <a:lnTo>
                    <a:pt x="296" y="2397"/>
                  </a:lnTo>
                  <a:lnTo>
                    <a:pt x="344" y="2478"/>
                  </a:lnTo>
                  <a:lnTo>
                    <a:pt x="397" y="2557"/>
                  </a:lnTo>
                  <a:lnTo>
                    <a:pt x="455" y="2632"/>
                  </a:lnTo>
                  <a:lnTo>
                    <a:pt x="518" y="2703"/>
                  </a:lnTo>
                  <a:lnTo>
                    <a:pt x="583" y="2769"/>
                  </a:lnTo>
                  <a:lnTo>
                    <a:pt x="654" y="2832"/>
                  </a:lnTo>
                  <a:lnTo>
                    <a:pt x="728" y="2891"/>
                  </a:lnTo>
                  <a:lnTo>
                    <a:pt x="805" y="2945"/>
                  </a:lnTo>
                  <a:lnTo>
                    <a:pt x="887" y="2994"/>
                  </a:lnTo>
                  <a:lnTo>
                    <a:pt x="971" y="3038"/>
                  </a:lnTo>
                  <a:lnTo>
                    <a:pt x="1058" y="3077"/>
                  </a:lnTo>
                  <a:lnTo>
                    <a:pt x="1148" y="3110"/>
                  </a:lnTo>
                  <a:lnTo>
                    <a:pt x="1240" y="3138"/>
                  </a:lnTo>
                  <a:lnTo>
                    <a:pt x="1335" y="3160"/>
                  </a:lnTo>
                  <a:lnTo>
                    <a:pt x="1431" y="3176"/>
                  </a:lnTo>
                  <a:lnTo>
                    <a:pt x="1531" y="3186"/>
                  </a:lnTo>
                  <a:lnTo>
                    <a:pt x="1631" y="3189"/>
                  </a:lnTo>
                  <a:lnTo>
                    <a:pt x="1731" y="3186"/>
                  </a:lnTo>
                  <a:lnTo>
                    <a:pt x="1830" y="3176"/>
                  </a:lnTo>
                  <a:lnTo>
                    <a:pt x="1928" y="3160"/>
                  </a:lnTo>
                  <a:lnTo>
                    <a:pt x="2022" y="3138"/>
                  </a:lnTo>
                  <a:lnTo>
                    <a:pt x="2115" y="3110"/>
                  </a:lnTo>
                  <a:lnTo>
                    <a:pt x="2204" y="3077"/>
                  </a:lnTo>
                  <a:lnTo>
                    <a:pt x="2291" y="3038"/>
                  </a:lnTo>
                  <a:lnTo>
                    <a:pt x="2376" y="2994"/>
                  </a:lnTo>
                  <a:lnTo>
                    <a:pt x="2457" y="2945"/>
                  </a:lnTo>
                  <a:lnTo>
                    <a:pt x="2534" y="2891"/>
                  </a:lnTo>
                  <a:lnTo>
                    <a:pt x="2608" y="2832"/>
                  </a:lnTo>
                  <a:lnTo>
                    <a:pt x="2679" y="2769"/>
                  </a:lnTo>
                  <a:lnTo>
                    <a:pt x="2745" y="2703"/>
                  </a:lnTo>
                  <a:lnTo>
                    <a:pt x="2808" y="2632"/>
                  </a:lnTo>
                  <a:lnTo>
                    <a:pt x="2865" y="2557"/>
                  </a:lnTo>
                  <a:lnTo>
                    <a:pt x="2918" y="2478"/>
                  </a:lnTo>
                  <a:lnTo>
                    <a:pt x="2967" y="2397"/>
                  </a:lnTo>
                  <a:lnTo>
                    <a:pt x="3010" y="2312"/>
                  </a:lnTo>
                  <a:lnTo>
                    <a:pt x="3049" y="2224"/>
                  </a:lnTo>
                  <a:lnTo>
                    <a:pt x="3082" y="2133"/>
                  </a:lnTo>
                  <a:lnTo>
                    <a:pt x="3109" y="2040"/>
                  </a:lnTo>
                  <a:lnTo>
                    <a:pt x="3132" y="1944"/>
                  </a:lnTo>
                  <a:lnTo>
                    <a:pt x="3147" y="1847"/>
                  </a:lnTo>
                  <a:lnTo>
                    <a:pt x="3156" y="1747"/>
                  </a:lnTo>
                  <a:lnTo>
                    <a:pt x="3161" y="1646"/>
                  </a:lnTo>
                  <a:lnTo>
                    <a:pt x="3156" y="1545"/>
                  </a:lnTo>
                  <a:lnTo>
                    <a:pt x="3147" y="1444"/>
                  </a:lnTo>
                  <a:lnTo>
                    <a:pt x="3132" y="1346"/>
                  </a:lnTo>
                  <a:lnTo>
                    <a:pt x="3109" y="1251"/>
                  </a:lnTo>
                  <a:lnTo>
                    <a:pt x="3082" y="1157"/>
                  </a:lnTo>
                  <a:lnTo>
                    <a:pt x="3049" y="1067"/>
                  </a:lnTo>
                  <a:lnTo>
                    <a:pt x="3010" y="980"/>
                  </a:lnTo>
                  <a:lnTo>
                    <a:pt x="2967" y="894"/>
                  </a:lnTo>
                  <a:lnTo>
                    <a:pt x="2918" y="812"/>
                  </a:lnTo>
                  <a:lnTo>
                    <a:pt x="2865" y="734"/>
                  </a:lnTo>
                  <a:lnTo>
                    <a:pt x="2808" y="660"/>
                  </a:lnTo>
                  <a:lnTo>
                    <a:pt x="2745" y="588"/>
                  </a:lnTo>
                  <a:lnTo>
                    <a:pt x="2679" y="521"/>
                  </a:lnTo>
                  <a:lnTo>
                    <a:pt x="2608" y="458"/>
                  </a:lnTo>
                  <a:lnTo>
                    <a:pt x="2534" y="400"/>
                  </a:lnTo>
                  <a:lnTo>
                    <a:pt x="2457" y="347"/>
                  </a:lnTo>
                  <a:lnTo>
                    <a:pt x="2376" y="297"/>
                  </a:lnTo>
                  <a:lnTo>
                    <a:pt x="2291" y="254"/>
                  </a:lnTo>
                  <a:lnTo>
                    <a:pt x="2204" y="214"/>
                  </a:lnTo>
                  <a:lnTo>
                    <a:pt x="2115" y="181"/>
                  </a:lnTo>
                  <a:lnTo>
                    <a:pt x="2022" y="154"/>
                  </a:lnTo>
                  <a:lnTo>
                    <a:pt x="1928" y="132"/>
                  </a:lnTo>
                  <a:lnTo>
                    <a:pt x="1830" y="115"/>
                  </a:lnTo>
                  <a:lnTo>
                    <a:pt x="1731" y="106"/>
                  </a:lnTo>
                  <a:lnTo>
                    <a:pt x="1631" y="103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13247" y="4382056"/>
              <a:ext cx="2168844" cy="2292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/>
                <a:t>Region-wide: 53 utilities claimed low-income measures.</a:t>
              </a:r>
              <a:endParaRPr lang="en-US" sz="1900" dirty="0"/>
            </a:p>
            <a:p>
              <a:pPr algn="ctr">
                <a:spcBef>
                  <a:spcPts val="1200"/>
                </a:spcBef>
              </a:pPr>
              <a:r>
                <a:rPr lang="en-US" sz="1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17</a:t>
              </a:r>
              <a:r>
                <a:rPr lang="en-US" sz="1900" dirty="0" smtClean="0"/>
                <a:t> </a:t>
              </a:r>
              <a:r>
                <a:rPr lang="en-US" sz="1900" dirty="0" smtClean="0"/>
                <a:t>local utilities in this region have participated.</a:t>
              </a:r>
              <a:endParaRPr lang="en-US" sz="19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2518" y="3804504"/>
              <a:ext cx="209031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600" b="1" cap="all" dirty="0" smtClean="0">
                  <a:ln w="3175"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Partnership</a:t>
              </a:r>
              <a:endParaRPr lang="en-US" sz="26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33388" y="2122440"/>
            <a:ext cx="2288329" cy="4026647"/>
            <a:chOff x="2926106" y="2940730"/>
            <a:chExt cx="2288329" cy="4026647"/>
          </a:xfrm>
        </p:grpSpPr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3659050" y="2940730"/>
              <a:ext cx="823125" cy="832983"/>
            </a:xfrm>
            <a:custGeom>
              <a:avLst/>
              <a:gdLst>
                <a:gd name="T0" fmla="*/ 1436 w 3509"/>
                <a:gd name="T1" fmla="*/ 142 h 3550"/>
                <a:gd name="T2" fmla="*/ 1044 w 3509"/>
                <a:gd name="T3" fmla="*/ 274 h 3550"/>
                <a:gd name="T4" fmla="*/ 703 w 3509"/>
                <a:gd name="T5" fmla="*/ 494 h 3550"/>
                <a:gd name="T6" fmla="*/ 427 w 3509"/>
                <a:gd name="T7" fmla="*/ 791 h 3550"/>
                <a:gd name="T8" fmla="*/ 229 w 3509"/>
                <a:gd name="T9" fmla="*/ 1151 h 3550"/>
                <a:gd name="T10" fmla="*/ 123 w 3509"/>
                <a:gd name="T11" fmla="*/ 1558 h 3550"/>
                <a:gd name="T12" fmla="*/ 123 w 3509"/>
                <a:gd name="T13" fmla="*/ 1992 h 3550"/>
                <a:gd name="T14" fmla="*/ 229 w 3509"/>
                <a:gd name="T15" fmla="*/ 2398 h 3550"/>
                <a:gd name="T16" fmla="*/ 427 w 3509"/>
                <a:gd name="T17" fmla="*/ 2757 h 3550"/>
                <a:gd name="T18" fmla="*/ 703 w 3509"/>
                <a:gd name="T19" fmla="*/ 3054 h 3550"/>
                <a:gd name="T20" fmla="*/ 1044 w 3509"/>
                <a:gd name="T21" fmla="*/ 3276 h 3550"/>
                <a:gd name="T22" fmla="*/ 1436 w 3509"/>
                <a:gd name="T23" fmla="*/ 3407 h 3550"/>
                <a:gd name="T24" fmla="*/ 1862 w 3509"/>
                <a:gd name="T25" fmla="*/ 3435 h 3550"/>
                <a:gd name="T26" fmla="*/ 2275 w 3509"/>
                <a:gd name="T27" fmla="*/ 3354 h 3550"/>
                <a:gd name="T28" fmla="*/ 2643 w 3509"/>
                <a:gd name="T29" fmla="*/ 3176 h 3550"/>
                <a:gd name="T30" fmla="*/ 2953 w 3509"/>
                <a:gd name="T31" fmla="*/ 2915 h 3550"/>
                <a:gd name="T32" fmla="*/ 3192 w 3509"/>
                <a:gd name="T33" fmla="*/ 2584 h 3550"/>
                <a:gd name="T34" fmla="*/ 3345 w 3509"/>
                <a:gd name="T35" fmla="*/ 2200 h 3550"/>
                <a:gd name="T36" fmla="*/ 3400 w 3509"/>
                <a:gd name="T37" fmla="*/ 1775 h 3550"/>
                <a:gd name="T38" fmla="*/ 3345 w 3509"/>
                <a:gd name="T39" fmla="*/ 1349 h 3550"/>
                <a:gd name="T40" fmla="*/ 3192 w 3509"/>
                <a:gd name="T41" fmla="*/ 964 h 3550"/>
                <a:gd name="T42" fmla="*/ 2953 w 3509"/>
                <a:gd name="T43" fmla="*/ 634 h 3550"/>
                <a:gd name="T44" fmla="*/ 2643 w 3509"/>
                <a:gd name="T45" fmla="*/ 374 h 3550"/>
                <a:gd name="T46" fmla="*/ 2275 w 3509"/>
                <a:gd name="T47" fmla="*/ 196 h 3550"/>
                <a:gd name="T48" fmla="*/ 1862 w 3509"/>
                <a:gd name="T49" fmla="*/ 114 h 3550"/>
                <a:gd name="T50" fmla="*/ 1866 w 3509"/>
                <a:gd name="T51" fmla="*/ 3 h 3550"/>
                <a:gd name="T52" fmla="*/ 2289 w 3509"/>
                <a:gd name="T53" fmla="*/ 83 h 3550"/>
                <a:gd name="T54" fmla="*/ 2670 w 3509"/>
                <a:gd name="T55" fmla="*/ 260 h 3550"/>
                <a:gd name="T56" fmla="*/ 2995 w 3509"/>
                <a:gd name="T57" fmla="*/ 520 h 3550"/>
                <a:gd name="T58" fmla="*/ 3251 w 3509"/>
                <a:gd name="T59" fmla="*/ 848 h 3550"/>
                <a:gd name="T60" fmla="*/ 3426 w 3509"/>
                <a:gd name="T61" fmla="*/ 1234 h 3550"/>
                <a:gd name="T62" fmla="*/ 3506 w 3509"/>
                <a:gd name="T63" fmla="*/ 1662 h 3550"/>
                <a:gd name="T64" fmla="*/ 3478 w 3509"/>
                <a:gd name="T65" fmla="*/ 2106 h 3550"/>
                <a:gd name="T66" fmla="*/ 3349 w 3509"/>
                <a:gd name="T67" fmla="*/ 2514 h 3550"/>
                <a:gd name="T68" fmla="*/ 3133 w 3509"/>
                <a:gd name="T69" fmla="*/ 2873 h 3550"/>
                <a:gd name="T70" fmla="*/ 2840 w 3509"/>
                <a:gd name="T71" fmla="*/ 3169 h 3550"/>
                <a:gd name="T72" fmla="*/ 2485 w 3509"/>
                <a:gd name="T73" fmla="*/ 3388 h 3550"/>
                <a:gd name="T74" fmla="*/ 2081 w 3509"/>
                <a:gd name="T75" fmla="*/ 3519 h 3550"/>
                <a:gd name="T76" fmla="*/ 1643 w 3509"/>
                <a:gd name="T77" fmla="*/ 3547 h 3550"/>
                <a:gd name="T78" fmla="*/ 1221 w 3509"/>
                <a:gd name="T79" fmla="*/ 3465 h 3550"/>
                <a:gd name="T80" fmla="*/ 840 w 3509"/>
                <a:gd name="T81" fmla="*/ 3289 h 3550"/>
                <a:gd name="T82" fmla="*/ 514 w 3509"/>
                <a:gd name="T83" fmla="*/ 3030 h 3550"/>
                <a:gd name="T84" fmla="*/ 257 w 3509"/>
                <a:gd name="T85" fmla="*/ 2700 h 3550"/>
                <a:gd name="T86" fmla="*/ 82 w 3509"/>
                <a:gd name="T87" fmla="*/ 2315 h 3550"/>
                <a:gd name="T88" fmla="*/ 3 w 3509"/>
                <a:gd name="T89" fmla="*/ 1887 h 3550"/>
                <a:gd name="T90" fmla="*/ 31 w 3509"/>
                <a:gd name="T91" fmla="*/ 1444 h 3550"/>
                <a:gd name="T92" fmla="*/ 160 w 3509"/>
                <a:gd name="T93" fmla="*/ 1035 h 3550"/>
                <a:gd name="T94" fmla="*/ 376 w 3509"/>
                <a:gd name="T95" fmla="*/ 676 h 3550"/>
                <a:gd name="T96" fmla="*/ 669 w 3509"/>
                <a:gd name="T97" fmla="*/ 381 h 3550"/>
                <a:gd name="T98" fmla="*/ 1024 w 3509"/>
                <a:gd name="T99" fmla="*/ 160 h 3550"/>
                <a:gd name="T100" fmla="*/ 1428 w 3509"/>
                <a:gd name="T101" fmla="*/ 30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09" h="3550">
                  <a:moveTo>
                    <a:pt x="1754" y="111"/>
                  </a:moveTo>
                  <a:lnTo>
                    <a:pt x="1647" y="114"/>
                  </a:lnTo>
                  <a:lnTo>
                    <a:pt x="1540" y="124"/>
                  </a:lnTo>
                  <a:lnTo>
                    <a:pt x="1436" y="142"/>
                  </a:lnTo>
                  <a:lnTo>
                    <a:pt x="1334" y="166"/>
                  </a:lnTo>
                  <a:lnTo>
                    <a:pt x="1235" y="196"/>
                  </a:lnTo>
                  <a:lnTo>
                    <a:pt x="1138" y="231"/>
                  </a:lnTo>
                  <a:lnTo>
                    <a:pt x="1044" y="274"/>
                  </a:lnTo>
                  <a:lnTo>
                    <a:pt x="954" y="320"/>
                  </a:lnTo>
                  <a:lnTo>
                    <a:pt x="866" y="374"/>
                  </a:lnTo>
                  <a:lnTo>
                    <a:pt x="784" y="432"/>
                  </a:lnTo>
                  <a:lnTo>
                    <a:pt x="703" y="494"/>
                  </a:lnTo>
                  <a:lnTo>
                    <a:pt x="627" y="562"/>
                  </a:lnTo>
                  <a:lnTo>
                    <a:pt x="557" y="634"/>
                  </a:lnTo>
                  <a:lnTo>
                    <a:pt x="490" y="711"/>
                  </a:lnTo>
                  <a:lnTo>
                    <a:pt x="427" y="791"/>
                  </a:lnTo>
                  <a:lnTo>
                    <a:pt x="370" y="876"/>
                  </a:lnTo>
                  <a:lnTo>
                    <a:pt x="318" y="964"/>
                  </a:lnTo>
                  <a:lnTo>
                    <a:pt x="271" y="1057"/>
                  </a:lnTo>
                  <a:lnTo>
                    <a:pt x="229" y="1151"/>
                  </a:lnTo>
                  <a:lnTo>
                    <a:pt x="194" y="1248"/>
                  </a:lnTo>
                  <a:lnTo>
                    <a:pt x="164" y="1349"/>
                  </a:lnTo>
                  <a:lnTo>
                    <a:pt x="141" y="1452"/>
                  </a:lnTo>
                  <a:lnTo>
                    <a:pt x="123" y="1558"/>
                  </a:lnTo>
                  <a:lnTo>
                    <a:pt x="113" y="1666"/>
                  </a:lnTo>
                  <a:lnTo>
                    <a:pt x="110" y="1775"/>
                  </a:lnTo>
                  <a:lnTo>
                    <a:pt x="113" y="1884"/>
                  </a:lnTo>
                  <a:lnTo>
                    <a:pt x="123" y="1992"/>
                  </a:lnTo>
                  <a:lnTo>
                    <a:pt x="141" y="2097"/>
                  </a:lnTo>
                  <a:lnTo>
                    <a:pt x="164" y="2200"/>
                  </a:lnTo>
                  <a:lnTo>
                    <a:pt x="194" y="2300"/>
                  </a:lnTo>
                  <a:lnTo>
                    <a:pt x="229" y="2398"/>
                  </a:lnTo>
                  <a:lnTo>
                    <a:pt x="271" y="2493"/>
                  </a:lnTo>
                  <a:lnTo>
                    <a:pt x="318" y="2584"/>
                  </a:lnTo>
                  <a:lnTo>
                    <a:pt x="370" y="2672"/>
                  </a:lnTo>
                  <a:lnTo>
                    <a:pt x="427" y="2757"/>
                  </a:lnTo>
                  <a:lnTo>
                    <a:pt x="490" y="2838"/>
                  </a:lnTo>
                  <a:lnTo>
                    <a:pt x="557" y="2915"/>
                  </a:lnTo>
                  <a:lnTo>
                    <a:pt x="627" y="2986"/>
                  </a:lnTo>
                  <a:lnTo>
                    <a:pt x="703" y="3054"/>
                  </a:lnTo>
                  <a:lnTo>
                    <a:pt x="784" y="3118"/>
                  </a:lnTo>
                  <a:lnTo>
                    <a:pt x="866" y="3176"/>
                  </a:lnTo>
                  <a:lnTo>
                    <a:pt x="954" y="3228"/>
                  </a:lnTo>
                  <a:lnTo>
                    <a:pt x="1044" y="3276"/>
                  </a:lnTo>
                  <a:lnTo>
                    <a:pt x="1138" y="3318"/>
                  </a:lnTo>
                  <a:lnTo>
                    <a:pt x="1235" y="3354"/>
                  </a:lnTo>
                  <a:lnTo>
                    <a:pt x="1334" y="3384"/>
                  </a:lnTo>
                  <a:lnTo>
                    <a:pt x="1436" y="3407"/>
                  </a:lnTo>
                  <a:lnTo>
                    <a:pt x="1540" y="3425"/>
                  </a:lnTo>
                  <a:lnTo>
                    <a:pt x="1647" y="3435"/>
                  </a:lnTo>
                  <a:lnTo>
                    <a:pt x="1754" y="3439"/>
                  </a:lnTo>
                  <a:lnTo>
                    <a:pt x="1862" y="3435"/>
                  </a:lnTo>
                  <a:lnTo>
                    <a:pt x="1969" y="3425"/>
                  </a:lnTo>
                  <a:lnTo>
                    <a:pt x="2074" y="3407"/>
                  </a:lnTo>
                  <a:lnTo>
                    <a:pt x="2175" y="3384"/>
                  </a:lnTo>
                  <a:lnTo>
                    <a:pt x="2275" y="3354"/>
                  </a:lnTo>
                  <a:lnTo>
                    <a:pt x="2371" y="3318"/>
                  </a:lnTo>
                  <a:lnTo>
                    <a:pt x="2464" y="3276"/>
                  </a:lnTo>
                  <a:lnTo>
                    <a:pt x="2556" y="3228"/>
                  </a:lnTo>
                  <a:lnTo>
                    <a:pt x="2643" y="3176"/>
                  </a:lnTo>
                  <a:lnTo>
                    <a:pt x="2726" y="3118"/>
                  </a:lnTo>
                  <a:lnTo>
                    <a:pt x="2806" y="3054"/>
                  </a:lnTo>
                  <a:lnTo>
                    <a:pt x="2882" y="2986"/>
                  </a:lnTo>
                  <a:lnTo>
                    <a:pt x="2953" y="2915"/>
                  </a:lnTo>
                  <a:lnTo>
                    <a:pt x="3020" y="2838"/>
                  </a:lnTo>
                  <a:lnTo>
                    <a:pt x="3082" y="2757"/>
                  </a:lnTo>
                  <a:lnTo>
                    <a:pt x="3139" y="2672"/>
                  </a:lnTo>
                  <a:lnTo>
                    <a:pt x="3192" y="2584"/>
                  </a:lnTo>
                  <a:lnTo>
                    <a:pt x="3238" y="2493"/>
                  </a:lnTo>
                  <a:lnTo>
                    <a:pt x="3280" y="2398"/>
                  </a:lnTo>
                  <a:lnTo>
                    <a:pt x="3315" y="2300"/>
                  </a:lnTo>
                  <a:lnTo>
                    <a:pt x="3345" y="2200"/>
                  </a:lnTo>
                  <a:lnTo>
                    <a:pt x="3369" y="2097"/>
                  </a:lnTo>
                  <a:lnTo>
                    <a:pt x="3386" y="1992"/>
                  </a:lnTo>
                  <a:lnTo>
                    <a:pt x="3396" y="1884"/>
                  </a:lnTo>
                  <a:lnTo>
                    <a:pt x="3400" y="1775"/>
                  </a:lnTo>
                  <a:lnTo>
                    <a:pt x="3396" y="1666"/>
                  </a:lnTo>
                  <a:lnTo>
                    <a:pt x="3386" y="1558"/>
                  </a:lnTo>
                  <a:lnTo>
                    <a:pt x="3369" y="1452"/>
                  </a:lnTo>
                  <a:lnTo>
                    <a:pt x="3345" y="1349"/>
                  </a:lnTo>
                  <a:lnTo>
                    <a:pt x="3315" y="1248"/>
                  </a:lnTo>
                  <a:lnTo>
                    <a:pt x="3280" y="1151"/>
                  </a:lnTo>
                  <a:lnTo>
                    <a:pt x="3238" y="1057"/>
                  </a:lnTo>
                  <a:lnTo>
                    <a:pt x="3192" y="964"/>
                  </a:lnTo>
                  <a:lnTo>
                    <a:pt x="3139" y="876"/>
                  </a:lnTo>
                  <a:lnTo>
                    <a:pt x="3082" y="791"/>
                  </a:lnTo>
                  <a:lnTo>
                    <a:pt x="3020" y="711"/>
                  </a:lnTo>
                  <a:lnTo>
                    <a:pt x="2953" y="634"/>
                  </a:lnTo>
                  <a:lnTo>
                    <a:pt x="2882" y="562"/>
                  </a:lnTo>
                  <a:lnTo>
                    <a:pt x="2806" y="494"/>
                  </a:lnTo>
                  <a:lnTo>
                    <a:pt x="2726" y="432"/>
                  </a:lnTo>
                  <a:lnTo>
                    <a:pt x="2643" y="374"/>
                  </a:lnTo>
                  <a:lnTo>
                    <a:pt x="2556" y="320"/>
                  </a:lnTo>
                  <a:lnTo>
                    <a:pt x="2464" y="274"/>
                  </a:lnTo>
                  <a:lnTo>
                    <a:pt x="2371" y="231"/>
                  </a:lnTo>
                  <a:lnTo>
                    <a:pt x="2275" y="196"/>
                  </a:lnTo>
                  <a:lnTo>
                    <a:pt x="2175" y="166"/>
                  </a:lnTo>
                  <a:lnTo>
                    <a:pt x="2074" y="142"/>
                  </a:lnTo>
                  <a:lnTo>
                    <a:pt x="1969" y="124"/>
                  </a:lnTo>
                  <a:lnTo>
                    <a:pt x="1862" y="114"/>
                  </a:lnTo>
                  <a:lnTo>
                    <a:pt x="1754" y="111"/>
                  </a:lnTo>
                  <a:close/>
                  <a:moveTo>
                    <a:pt x="1754" y="0"/>
                  </a:moveTo>
                  <a:lnTo>
                    <a:pt x="1754" y="0"/>
                  </a:lnTo>
                  <a:lnTo>
                    <a:pt x="1866" y="3"/>
                  </a:lnTo>
                  <a:lnTo>
                    <a:pt x="1975" y="13"/>
                  </a:lnTo>
                  <a:lnTo>
                    <a:pt x="2081" y="30"/>
                  </a:lnTo>
                  <a:lnTo>
                    <a:pt x="2187" y="53"/>
                  </a:lnTo>
                  <a:lnTo>
                    <a:pt x="2289" y="83"/>
                  </a:lnTo>
                  <a:lnTo>
                    <a:pt x="2388" y="119"/>
                  </a:lnTo>
                  <a:lnTo>
                    <a:pt x="2485" y="160"/>
                  </a:lnTo>
                  <a:lnTo>
                    <a:pt x="2579" y="208"/>
                  </a:lnTo>
                  <a:lnTo>
                    <a:pt x="2670" y="260"/>
                  </a:lnTo>
                  <a:lnTo>
                    <a:pt x="2757" y="317"/>
                  </a:lnTo>
                  <a:lnTo>
                    <a:pt x="2840" y="381"/>
                  </a:lnTo>
                  <a:lnTo>
                    <a:pt x="2920" y="447"/>
                  </a:lnTo>
                  <a:lnTo>
                    <a:pt x="2995" y="520"/>
                  </a:lnTo>
                  <a:lnTo>
                    <a:pt x="3066" y="595"/>
                  </a:lnTo>
                  <a:lnTo>
                    <a:pt x="3133" y="676"/>
                  </a:lnTo>
                  <a:lnTo>
                    <a:pt x="3194" y="760"/>
                  </a:lnTo>
                  <a:lnTo>
                    <a:pt x="3251" y="848"/>
                  </a:lnTo>
                  <a:lnTo>
                    <a:pt x="3303" y="940"/>
                  </a:lnTo>
                  <a:lnTo>
                    <a:pt x="3349" y="1035"/>
                  </a:lnTo>
                  <a:lnTo>
                    <a:pt x="3391" y="1133"/>
                  </a:lnTo>
                  <a:lnTo>
                    <a:pt x="3426" y="1234"/>
                  </a:lnTo>
                  <a:lnTo>
                    <a:pt x="3455" y="1337"/>
                  </a:lnTo>
                  <a:lnTo>
                    <a:pt x="3478" y="1444"/>
                  </a:lnTo>
                  <a:lnTo>
                    <a:pt x="3496" y="1552"/>
                  </a:lnTo>
                  <a:lnTo>
                    <a:pt x="3506" y="1662"/>
                  </a:lnTo>
                  <a:lnTo>
                    <a:pt x="3509" y="1775"/>
                  </a:lnTo>
                  <a:lnTo>
                    <a:pt x="3506" y="1887"/>
                  </a:lnTo>
                  <a:lnTo>
                    <a:pt x="3496" y="1998"/>
                  </a:lnTo>
                  <a:lnTo>
                    <a:pt x="3478" y="2106"/>
                  </a:lnTo>
                  <a:lnTo>
                    <a:pt x="3455" y="2211"/>
                  </a:lnTo>
                  <a:lnTo>
                    <a:pt x="3426" y="2315"/>
                  </a:lnTo>
                  <a:lnTo>
                    <a:pt x="3391" y="2416"/>
                  </a:lnTo>
                  <a:lnTo>
                    <a:pt x="3349" y="2514"/>
                  </a:lnTo>
                  <a:lnTo>
                    <a:pt x="3303" y="2609"/>
                  </a:lnTo>
                  <a:lnTo>
                    <a:pt x="3251" y="2700"/>
                  </a:lnTo>
                  <a:lnTo>
                    <a:pt x="3194" y="2788"/>
                  </a:lnTo>
                  <a:lnTo>
                    <a:pt x="3133" y="2873"/>
                  </a:lnTo>
                  <a:lnTo>
                    <a:pt x="3066" y="2953"/>
                  </a:lnTo>
                  <a:lnTo>
                    <a:pt x="2995" y="3030"/>
                  </a:lnTo>
                  <a:lnTo>
                    <a:pt x="2920" y="3101"/>
                  </a:lnTo>
                  <a:lnTo>
                    <a:pt x="2840" y="3169"/>
                  </a:lnTo>
                  <a:lnTo>
                    <a:pt x="2757" y="3231"/>
                  </a:lnTo>
                  <a:lnTo>
                    <a:pt x="2670" y="3289"/>
                  </a:lnTo>
                  <a:lnTo>
                    <a:pt x="2579" y="3342"/>
                  </a:lnTo>
                  <a:lnTo>
                    <a:pt x="2485" y="3388"/>
                  </a:lnTo>
                  <a:lnTo>
                    <a:pt x="2388" y="3430"/>
                  </a:lnTo>
                  <a:lnTo>
                    <a:pt x="2289" y="3465"/>
                  </a:lnTo>
                  <a:lnTo>
                    <a:pt x="2187" y="3495"/>
                  </a:lnTo>
                  <a:lnTo>
                    <a:pt x="2081" y="3519"/>
                  </a:lnTo>
                  <a:lnTo>
                    <a:pt x="1975" y="3535"/>
                  </a:lnTo>
                  <a:lnTo>
                    <a:pt x="1866" y="3547"/>
                  </a:lnTo>
                  <a:lnTo>
                    <a:pt x="1754" y="3550"/>
                  </a:lnTo>
                  <a:lnTo>
                    <a:pt x="1643" y="3547"/>
                  </a:lnTo>
                  <a:lnTo>
                    <a:pt x="1534" y="3535"/>
                  </a:lnTo>
                  <a:lnTo>
                    <a:pt x="1428" y="3519"/>
                  </a:lnTo>
                  <a:lnTo>
                    <a:pt x="1323" y="3495"/>
                  </a:lnTo>
                  <a:lnTo>
                    <a:pt x="1221" y="3465"/>
                  </a:lnTo>
                  <a:lnTo>
                    <a:pt x="1120" y="3430"/>
                  </a:lnTo>
                  <a:lnTo>
                    <a:pt x="1024" y="3388"/>
                  </a:lnTo>
                  <a:lnTo>
                    <a:pt x="930" y="3342"/>
                  </a:lnTo>
                  <a:lnTo>
                    <a:pt x="840" y="3289"/>
                  </a:lnTo>
                  <a:lnTo>
                    <a:pt x="752" y="3231"/>
                  </a:lnTo>
                  <a:lnTo>
                    <a:pt x="669" y="3169"/>
                  </a:lnTo>
                  <a:lnTo>
                    <a:pt x="589" y="3101"/>
                  </a:lnTo>
                  <a:lnTo>
                    <a:pt x="514" y="3030"/>
                  </a:lnTo>
                  <a:lnTo>
                    <a:pt x="442" y="2953"/>
                  </a:lnTo>
                  <a:lnTo>
                    <a:pt x="376" y="2873"/>
                  </a:lnTo>
                  <a:lnTo>
                    <a:pt x="315" y="2788"/>
                  </a:lnTo>
                  <a:lnTo>
                    <a:pt x="257" y="2700"/>
                  </a:lnTo>
                  <a:lnTo>
                    <a:pt x="206" y="2609"/>
                  </a:lnTo>
                  <a:lnTo>
                    <a:pt x="160" y="2514"/>
                  </a:lnTo>
                  <a:lnTo>
                    <a:pt x="118" y="2416"/>
                  </a:lnTo>
                  <a:lnTo>
                    <a:pt x="82" y="2315"/>
                  </a:lnTo>
                  <a:lnTo>
                    <a:pt x="54" y="2211"/>
                  </a:lnTo>
                  <a:lnTo>
                    <a:pt x="31" y="2106"/>
                  </a:lnTo>
                  <a:lnTo>
                    <a:pt x="14" y="1998"/>
                  </a:lnTo>
                  <a:lnTo>
                    <a:pt x="3" y="1887"/>
                  </a:lnTo>
                  <a:lnTo>
                    <a:pt x="0" y="1775"/>
                  </a:lnTo>
                  <a:lnTo>
                    <a:pt x="3" y="1662"/>
                  </a:lnTo>
                  <a:lnTo>
                    <a:pt x="14" y="1552"/>
                  </a:lnTo>
                  <a:lnTo>
                    <a:pt x="31" y="1444"/>
                  </a:lnTo>
                  <a:lnTo>
                    <a:pt x="54" y="1337"/>
                  </a:lnTo>
                  <a:lnTo>
                    <a:pt x="82" y="1234"/>
                  </a:lnTo>
                  <a:lnTo>
                    <a:pt x="118" y="1133"/>
                  </a:lnTo>
                  <a:lnTo>
                    <a:pt x="160" y="1035"/>
                  </a:lnTo>
                  <a:lnTo>
                    <a:pt x="206" y="940"/>
                  </a:lnTo>
                  <a:lnTo>
                    <a:pt x="257" y="848"/>
                  </a:lnTo>
                  <a:lnTo>
                    <a:pt x="315" y="760"/>
                  </a:lnTo>
                  <a:lnTo>
                    <a:pt x="376" y="676"/>
                  </a:lnTo>
                  <a:lnTo>
                    <a:pt x="442" y="595"/>
                  </a:lnTo>
                  <a:lnTo>
                    <a:pt x="514" y="520"/>
                  </a:lnTo>
                  <a:lnTo>
                    <a:pt x="589" y="447"/>
                  </a:lnTo>
                  <a:lnTo>
                    <a:pt x="669" y="381"/>
                  </a:lnTo>
                  <a:lnTo>
                    <a:pt x="752" y="317"/>
                  </a:lnTo>
                  <a:lnTo>
                    <a:pt x="840" y="260"/>
                  </a:lnTo>
                  <a:lnTo>
                    <a:pt x="930" y="208"/>
                  </a:lnTo>
                  <a:lnTo>
                    <a:pt x="1024" y="160"/>
                  </a:lnTo>
                  <a:lnTo>
                    <a:pt x="1120" y="119"/>
                  </a:lnTo>
                  <a:lnTo>
                    <a:pt x="1221" y="83"/>
                  </a:lnTo>
                  <a:lnTo>
                    <a:pt x="1323" y="53"/>
                  </a:lnTo>
                  <a:lnTo>
                    <a:pt x="1428" y="30"/>
                  </a:lnTo>
                  <a:lnTo>
                    <a:pt x="1534" y="13"/>
                  </a:lnTo>
                  <a:lnTo>
                    <a:pt x="1643" y="3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26106" y="4382054"/>
              <a:ext cx="228832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/>
                <a:t>Region-wide: About 3 </a:t>
              </a:r>
              <a:r>
                <a:rPr lang="en-US" sz="1900" dirty="0" err="1" smtClean="0"/>
                <a:t>aMW</a:t>
              </a:r>
              <a:r>
                <a:rPr lang="en-US" sz="1900" dirty="0" smtClean="0"/>
                <a:t> have been saved in low-income projects.</a:t>
              </a:r>
            </a:p>
            <a:p>
              <a:pPr algn="ctr">
                <a:spcBef>
                  <a:spcPts val="1200"/>
                </a:spcBef>
              </a:pPr>
              <a:r>
                <a:rPr lang="en-US" sz="1900" dirty="0" smtClean="0"/>
                <a:t>Local utilities in this region have saved about </a:t>
              </a:r>
              <a:r>
                <a:rPr lang="en-US" sz="1900" dirty="0" smtClean="0"/>
                <a:t>0.46 </a:t>
              </a:r>
              <a:r>
                <a:rPr lang="en-US" sz="1900" dirty="0" err="1" smtClean="0"/>
                <a:t>aMW</a:t>
              </a:r>
              <a:r>
                <a:rPr lang="en-US" sz="1900" dirty="0" smtClean="0"/>
                <a:t> in low-income.</a:t>
              </a:r>
              <a:endParaRPr lang="en-US" sz="19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33046" y="3804504"/>
              <a:ext cx="16751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cap="all" dirty="0" smtClean="0">
                  <a:ln w="3175"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EE savings</a:t>
              </a:r>
              <a:endParaRPr lang="en-US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82871" y="2986215"/>
            <a:ext cx="2550900" cy="2996478"/>
            <a:chOff x="5359906" y="3810277"/>
            <a:chExt cx="2550900" cy="1271572"/>
          </a:xfrm>
        </p:grpSpPr>
        <p:sp>
          <p:nvSpPr>
            <p:cNvPr id="16" name="Rectangle 15"/>
            <p:cNvSpPr/>
            <p:nvPr/>
          </p:nvSpPr>
          <p:spPr>
            <a:xfrm>
              <a:off x="5407661" y="4232905"/>
              <a:ext cx="2455387" cy="84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/>
                <a:t>Region-wide: About 5,330 completed low-income HVAC projects.</a:t>
              </a:r>
            </a:p>
            <a:p>
              <a:pPr algn="ctr">
                <a:spcBef>
                  <a:spcPts val="1200"/>
                </a:spcBef>
              </a:pPr>
              <a:r>
                <a:rPr lang="en-US" sz="1900" dirty="0" smtClean="0"/>
                <a:t>Local utilities have completed </a:t>
              </a:r>
              <a:r>
                <a:rPr lang="en-US" sz="1900" dirty="0" smtClean="0"/>
                <a:t>1,063 </a:t>
              </a:r>
              <a:r>
                <a:rPr lang="en-US" sz="1900" dirty="0" smtClean="0"/>
                <a:t>low-income HVAC projects.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59906" y="3810277"/>
              <a:ext cx="2550900" cy="378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cap="all" dirty="0" smtClean="0">
                  <a:ln w="3175"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HVAC &amp; Water Heating</a:t>
              </a:r>
              <a:endParaRPr lang="en-US" sz="2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72921" y="2122440"/>
            <a:ext cx="2475871" cy="4026647"/>
            <a:chOff x="7701173" y="2954336"/>
            <a:chExt cx="2475871" cy="4026647"/>
          </a:xfrm>
        </p:grpSpPr>
        <p:sp>
          <p:nvSpPr>
            <p:cNvPr id="19" name="Freeform 24"/>
            <p:cNvSpPr>
              <a:spLocks noEditPoints="1"/>
            </p:cNvSpPr>
            <p:nvPr/>
          </p:nvSpPr>
          <p:spPr bwMode="auto">
            <a:xfrm>
              <a:off x="8550957" y="2954336"/>
              <a:ext cx="776288" cy="782638"/>
            </a:xfrm>
            <a:custGeom>
              <a:avLst/>
              <a:gdLst>
                <a:gd name="T0" fmla="*/ 1402 w 3426"/>
                <a:gd name="T1" fmla="*/ 139 h 3456"/>
                <a:gd name="T2" fmla="*/ 1020 w 3426"/>
                <a:gd name="T3" fmla="*/ 267 h 3456"/>
                <a:gd name="T4" fmla="*/ 687 w 3426"/>
                <a:gd name="T5" fmla="*/ 481 h 3456"/>
                <a:gd name="T6" fmla="*/ 417 w 3426"/>
                <a:gd name="T7" fmla="*/ 771 h 3456"/>
                <a:gd name="T8" fmla="*/ 223 w 3426"/>
                <a:gd name="T9" fmla="*/ 1121 h 3456"/>
                <a:gd name="T10" fmla="*/ 120 w 3426"/>
                <a:gd name="T11" fmla="*/ 1517 h 3456"/>
                <a:gd name="T12" fmla="*/ 120 w 3426"/>
                <a:gd name="T13" fmla="*/ 1939 h 3456"/>
                <a:gd name="T14" fmla="*/ 223 w 3426"/>
                <a:gd name="T15" fmla="*/ 2335 h 3456"/>
                <a:gd name="T16" fmla="*/ 417 w 3426"/>
                <a:gd name="T17" fmla="*/ 2684 h 3456"/>
                <a:gd name="T18" fmla="*/ 687 w 3426"/>
                <a:gd name="T19" fmla="*/ 2973 h 3456"/>
                <a:gd name="T20" fmla="*/ 1020 w 3426"/>
                <a:gd name="T21" fmla="*/ 3189 h 3456"/>
                <a:gd name="T22" fmla="*/ 1402 w 3426"/>
                <a:gd name="T23" fmla="*/ 3317 h 3456"/>
                <a:gd name="T24" fmla="*/ 1818 w 3426"/>
                <a:gd name="T25" fmla="*/ 3344 h 3456"/>
                <a:gd name="T26" fmla="*/ 2221 w 3426"/>
                <a:gd name="T27" fmla="*/ 3265 h 3456"/>
                <a:gd name="T28" fmla="*/ 2580 w 3426"/>
                <a:gd name="T29" fmla="*/ 3092 h 3456"/>
                <a:gd name="T30" fmla="*/ 2884 w 3426"/>
                <a:gd name="T31" fmla="*/ 2838 h 3456"/>
                <a:gd name="T32" fmla="*/ 3117 w 3426"/>
                <a:gd name="T33" fmla="*/ 2516 h 3456"/>
                <a:gd name="T34" fmla="*/ 3266 w 3426"/>
                <a:gd name="T35" fmla="*/ 2142 h 3456"/>
                <a:gd name="T36" fmla="*/ 3320 w 3426"/>
                <a:gd name="T37" fmla="*/ 1728 h 3456"/>
                <a:gd name="T38" fmla="*/ 3266 w 3426"/>
                <a:gd name="T39" fmla="*/ 1314 h 3456"/>
                <a:gd name="T40" fmla="*/ 3117 w 3426"/>
                <a:gd name="T41" fmla="*/ 939 h 3456"/>
                <a:gd name="T42" fmla="*/ 2884 w 3426"/>
                <a:gd name="T43" fmla="*/ 618 h 3456"/>
                <a:gd name="T44" fmla="*/ 2580 w 3426"/>
                <a:gd name="T45" fmla="*/ 364 h 3456"/>
                <a:gd name="T46" fmla="*/ 2221 w 3426"/>
                <a:gd name="T47" fmla="*/ 191 h 3456"/>
                <a:gd name="T48" fmla="*/ 1818 w 3426"/>
                <a:gd name="T49" fmla="*/ 112 h 3456"/>
                <a:gd name="T50" fmla="*/ 1822 w 3426"/>
                <a:gd name="T51" fmla="*/ 3 h 3456"/>
                <a:gd name="T52" fmla="*/ 2235 w 3426"/>
                <a:gd name="T53" fmla="*/ 81 h 3456"/>
                <a:gd name="T54" fmla="*/ 2607 w 3426"/>
                <a:gd name="T55" fmla="*/ 254 h 3456"/>
                <a:gd name="T56" fmla="*/ 2924 w 3426"/>
                <a:gd name="T57" fmla="*/ 506 h 3456"/>
                <a:gd name="T58" fmla="*/ 3175 w 3426"/>
                <a:gd name="T59" fmla="*/ 826 h 3456"/>
                <a:gd name="T60" fmla="*/ 3346 w 3426"/>
                <a:gd name="T61" fmla="*/ 1201 h 3456"/>
                <a:gd name="T62" fmla="*/ 3423 w 3426"/>
                <a:gd name="T63" fmla="*/ 1619 h 3456"/>
                <a:gd name="T64" fmla="*/ 3396 w 3426"/>
                <a:gd name="T65" fmla="*/ 2050 h 3456"/>
                <a:gd name="T66" fmla="*/ 3270 w 3426"/>
                <a:gd name="T67" fmla="*/ 2448 h 3456"/>
                <a:gd name="T68" fmla="*/ 3059 w 3426"/>
                <a:gd name="T69" fmla="*/ 2797 h 3456"/>
                <a:gd name="T70" fmla="*/ 2773 w 3426"/>
                <a:gd name="T71" fmla="*/ 3085 h 3456"/>
                <a:gd name="T72" fmla="*/ 2427 w 3426"/>
                <a:gd name="T73" fmla="*/ 3299 h 3456"/>
                <a:gd name="T74" fmla="*/ 2032 w 3426"/>
                <a:gd name="T75" fmla="*/ 3425 h 3456"/>
                <a:gd name="T76" fmla="*/ 1605 w 3426"/>
                <a:gd name="T77" fmla="*/ 3453 h 3456"/>
                <a:gd name="T78" fmla="*/ 1192 w 3426"/>
                <a:gd name="T79" fmla="*/ 3373 h 3456"/>
                <a:gd name="T80" fmla="*/ 820 w 3426"/>
                <a:gd name="T81" fmla="*/ 3202 h 3456"/>
                <a:gd name="T82" fmla="*/ 502 w 3426"/>
                <a:gd name="T83" fmla="*/ 2950 h 3456"/>
                <a:gd name="T84" fmla="*/ 251 w 3426"/>
                <a:gd name="T85" fmla="*/ 2629 h 3456"/>
                <a:gd name="T86" fmla="*/ 81 w 3426"/>
                <a:gd name="T87" fmla="*/ 2254 h 3456"/>
                <a:gd name="T88" fmla="*/ 3 w 3426"/>
                <a:gd name="T89" fmla="*/ 1837 h 3456"/>
                <a:gd name="T90" fmla="*/ 30 w 3426"/>
                <a:gd name="T91" fmla="*/ 1406 h 3456"/>
                <a:gd name="T92" fmla="*/ 156 w 3426"/>
                <a:gd name="T93" fmla="*/ 1008 h 3456"/>
                <a:gd name="T94" fmla="*/ 367 w 3426"/>
                <a:gd name="T95" fmla="*/ 658 h 3456"/>
                <a:gd name="T96" fmla="*/ 653 w 3426"/>
                <a:gd name="T97" fmla="*/ 371 h 3456"/>
                <a:gd name="T98" fmla="*/ 999 w 3426"/>
                <a:gd name="T99" fmla="*/ 156 h 3456"/>
                <a:gd name="T100" fmla="*/ 1394 w 3426"/>
                <a:gd name="T101" fmla="*/ 29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6" h="3456">
                  <a:moveTo>
                    <a:pt x="1713" y="109"/>
                  </a:moveTo>
                  <a:lnTo>
                    <a:pt x="1608" y="112"/>
                  </a:lnTo>
                  <a:lnTo>
                    <a:pt x="1504" y="122"/>
                  </a:lnTo>
                  <a:lnTo>
                    <a:pt x="1402" y="139"/>
                  </a:lnTo>
                  <a:lnTo>
                    <a:pt x="1303" y="162"/>
                  </a:lnTo>
                  <a:lnTo>
                    <a:pt x="1206" y="191"/>
                  </a:lnTo>
                  <a:lnTo>
                    <a:pt x="1111" y="226"/>
                  </a:lnTo>
                  <a:lnTo>
                    <a:pt x="1020" y="267"/>
                  </a:lnTo>
                  <a:lnTo>
                    <a:pt x="932" y="312"/>
                  </a:lnTo>
                  <a:lnTo>
                    <a:pt x="846" y="364"/>
                  </a:lnTo>
                  <a:lnTo>
                    <a:pt x="765" y="421"/>
                  </a:lnTo>
                  <a:lnTo>
                    <a:pt x="687" y="481"/>
                  </a:lnTo>
                  <a:lnTo>
                    <a:pt x="613" y="548"/>
                  </a:lnTo>
                  <a:lnTo>
                    <a:pt x="544" y="618"/>
                  </a:lnTo>
                  <a:lnTo>
                    <a:pt x="478" y="693"/>
                  </a:lnTo>
                  <a:lnTo>
                    <a:pt x="417" y="771"/>
                  </a:lnTo>
                  <a:lnTo>
                    <a:pt x="361" y="853"/>
                  </a:lnTo>
                  <a:lnTo>
                    <a:pt x="311" y="939"/>
                  </a:lnTo>
                  <a:lnTo>
                    <a:pt x="264" y="1029"/>
                  </a:lnTo>
                  <a:lnTo>
                    <a:pt x="223" y="1121"/>
                  </a:lnTo>
                  <a:lnTo>
                    <a:pt x="189" y="1215"/>
                  </a:lnTo>
                  <a:lnTo>
                    <a:pt x="160" y="1314"/>
                  </a:lnTo>
                  <a:lnTo>
                    <a:pt x="137" y="1414"/>
                  </a:lnTo>
                  <a:lnTo>
                    <a:pt x="120" y="1517"/>
                  </a:lnTo>
                  <a:lnTo>
                    <a:pt x="111" y="1622"/>
                  </a:lnTo>
                  <a:lnTo>
                    <a:pt x="107" y="1728"/>
                  </a:lnTo>
                  <a:lnTo>
                    <a:pt x="111" y="1834"/>
                  </a:lnTo>
                  <a:lnTo>
                    <a:pt x="120" y="1939"/>
                  </a:lnTo>
                  <a:lnTo>
                    <a:pt x="137" y="2041"/>
                  </a:lnTo>
                  <a:lnTo>
                    <a:pt x="160" y="2142"/>
                  </a:lnTo>
                  <a:lnTo>
                    <a:pt x="189" y="2240"/>
                  </a:lnTo>
                  <a:lnTo>
                    <a:pt x="223" y="2335"/>
                  </a:lnTo>
                  <a:lnTo>
                    <a:pt x="264" y="2427"/>
                  </a:lnTo>
                  <a:lnTo>
                    <a:pt x="311" y="2516"/>
                  </a:lnTo>
                  <a:lnTo>
                    <a:pt x="361" y="2602"/>
                  </a:lnTo>
                  <a:lnTo>
                    <a:pt x="417" y="2684"/>
                  </a:lnTo>
                  <a:lnTo>
                    <a:pt x="478" y="2763"/>
                  </a:lnTo>
                  <a:lnTo>
                    <a:pt x="544" y="2838"/>
                  </a:lnTo>
                  <a:lnTo>
                    <a:pt x="613" y="2907"/>
                  </a:lnTo>
                  <a:lnTo>
                    <a:pt x="687" y="2973"/>
                  </a:lnTo>
                  <a:lnTo>
                    <a:pt x="765" y="3035"/>
                  </a:lnTo>
                  <a:lnTo>
                    <a:pt x="846" y="3092"/>
                  </a:lnTo>
                  <a:lnTo>
                    <a:pt x="932" y="3143"/>
                  </a:lnTo>
                  <a:lnTo>
                    <a:pt x="1020" y="3189"/>
                  </a:lnTo>
                  <a:lnTo>
                    <a:pt x="1111" y="3230"/>
                  </a:lnTo>
                  <a:lnTo>
                    <a:pt x="1206" y="3265"/>
                  </a:lnTo>
                  <a:lnTo>
                    <a:pt x="1303" y="3294"/>
                  </a:lnTo>
                  <a:lnTo>
                    <a:pt x="1402" y="3317"/>
                  </a:lnTo>
                  <a:lnTo>
                    <a:pt x="1504" y="3334"/>
                  </a:lnTo>
                  <a:lnTo>
                    <a:pt x="1608" y="3344"/>
                  </a:lnTo>
                  <a:lnTo>
                    <a:pt x="1713" y="3347"/>
                  </a:lnTo>
                  <a:lnTo>
                    <a:pt x="1818" y="3344"/>
                  </a:lnTo>
                  <a:lnTo>
                    <a:pt x="1923" y="3334"/>
                  </a:lnTo>
                  <a:lnTo>
                    <a:pt x="2025" y="3317"/>
                  </a:lnTo>
                  <a:lnTo>
                    <a:pt x="2124" y="3294"/>
                  </a:lnTo>
                  <a:lnTo>
                    <a:pt x="2221" y="3265"/>
                  </a:lnTo>
                  <a:lnTo>
                    <a:pt x="2315" y="3230"/>
                  </a:lnTo>
                  <a:lnTo>
                    <a:pt x="2406" y="3189"/>
                  </a:lnTo>
                  <a:lnTo>
                    <a:pt x="2496" y="3143"/>
                  </a:lnTo>
                  <a:lnTo>
                    <a:pt x="2580" y="3092"/>
                  </a:lnTo>
                  <a:lnTo>
                    <a:pt x="2662" y="3035"/>
                  </a:lnTo>
                  <a:lnTo>
                    <a:pt x="2739" y="2973"/>
                  </a:lnTo>
                  <a:lnTo>
                    <a:pt x="2814" y="2907"/>
                  </a:lnTo>
                  <a:lnTo>
                    <a:pt x="2884" y="2838"/>
                  </a:lnTo>
                  <a:lnTo>
                    <a:pt x="2949" y="2763"/>
                  </a:lnTo>
                  <a:lnTo>
                    <a:pt x="3009" y="2684"/>
                  </a:lnTo>
                  <a:lnTo>
                    <a:pt x="3065" y="2602"/>
                  </a:lnTo>
                  <a:lnTo>
                    <a:pt x="3117" y="2516"/>
                  </a:lnTo>
                  <a:lnTo>
                    <a:pt x="3162" y="2427"/>
                  </a:lnTo>
                  <a:lnTo>
                    <a:pt x="3203" y="2335"/>
                  </a:lnTo>
                  <a:lnTo>
                    <a:pt x="3237" y="2240"/>
                  </a:lnTo>
                  <a:lnTo>
                    <a:pt x="3266" y="2142"/>
                  </a:lnTo>
                  <a:lnTo>
                    <a:pt x="3290" y="2041"/>
                  </a:lnTo>
                  <a:lnTo>
                    <a:pt x="3306" y="1939"/>
                  </a:lnTo>
                  <a:lnTo>
                    <a:pt x="3316" y="1834"/>
                  </a:lnTo>
                  <a:lnTo>
                    <a:pt x="3320" y="1728"/>
                  </a:lnTo>
                  <a:lnTo>
                    <a:pt x="3316" y="1622"/>
                  </a:lnTo>
                  <a:lnTo>
                    <a:pt x="3306" y="1517"/>
                  </a:lnTo>
                  <a:lnTo>
                    <a:pt x="3290" y="1414"/>
                  </a:lnTo>
                  <a:lnTo>
                    <a:pt x="3266" y="1314"/>
                  </a:lnTo>
                  <a:lnTo>
                    <a:pt x="3237" y="1215"/>
                  </a:lnTo>
                  <a:lnTo>
                    <a:pt x="3203" y="1121"/>
                  </a:lnTo>
                  <a:lnTo>
                    <a:pt x="3162" y="1029"/>
                  </a:lnTo>
                  <a:lnTo>
                    <a:pt x="3117" y="939"/>
                  </a:lnTo>
                  <a:lnTo>
                    <a:pt x="3065" y="853"/>
                  </a:lnTo>
                  <a:lnTo>
                    <a:pt x="3009" y="771"/>
                  </a:lnTo>
                  <a:lnTo>
                    <a:pt x="2949" y="693"/>
                  </a:lnTo>
                  <a:lnTo>
                    <a:pt x="2884" y="618"/>
                  </a:lnTo>
                  <a:lnTo>
                    <a:pt x="2814" y="548"/>
                  </a:lnTo>
                  <a:lnTo>
                    <a:pt x="2739" y="481"/>
                  </a:lnTo>
                  <a:lnTo>
                    <a:pt x="2662" y="421"/>
                  </a:lnTo>
                  <a:lnTo>
                    <a:pt x="2580" y="364"/>
                  </a:lnTo>
                  <a:lnTo>
                    <a:pt x="2496" y="312"/>
                  </a:lnTo>
                  <a:lnTo>
                    <a:pt x="2406" y="267"/>
                  </a:lnTo>
                  <a:lnTo>
                    <a:pt x="2315" y="226"/>
                  </a:lnTo>
                  <a:lnTo>
                    <a:pt x="2221" y="191"/>
                  </a:lnTo>
                  <a:lnTo>
                    <a:pt x="2124" y="162"/>
                  </a:lnTo>
                  <a:lnTo>
                    <a:pt x="2025" y="139"/>
                  </a:lnTo>
                  <a:lnTo>
                    <a:pt x="1923" y="122"/>
                  </a:lnTo>
                  <a:lnTo>
                    <a:pt x="1818" y="112"/>
                  </a:lnTo>
                  <a:lnTo>
                    <a:pt x="1713" y="109"/>
                  </a:lnTo>
                  <a:close/>
                  <a:moveTo>
                    <a:pt x="1713" y="0"/>
                  </a:moveTo>
                  <a:lnTo>
                    <a:pt x="1713" y="0"/>
                  </a:lnTo>
                  <a:lnTo>
                    <a:pt x="1822" y="3"/>
                  </a:lnTo>
                  <a:lnTo>
                    <a:pt x="1928" y="13"/>
                  </a:lnTo>
                  <a:lnTo>
                    <a:pt x="2032" y="29"/>
                  </a:lnTo>
                  <a:lnTo>
                    <a:pt x="2135" y="52"/>
                  </a:lnTo>
                  <a:lnTo>
                    <a:pt x="2235" y="81"/>
                  </a:lnTo>
                  <a:lnTo>
                    <a:pt x="2332" y="116"/>
                  </a:lnTo>
                  <a:lnTo>
                    <a:pt x="2427" y="156"/>
                  </a:lnTo>
                  <a:lnTo>
                    <a:pt x="2518" y="203"/>
                  </a:lnTo>
                  <a:lnTo>
                    <a:pt x="2607" y="254"/>
                  </a:lnTo>
                  <a:lnTo>
                    <a:pt x="2692" y="309"/>
                  </a:lnTo>
                  <a:lnTo>
                    <a:pt x="2773" y="371"/>
                  </a:lnTo>
                  <a:lnTo>
                    <a:pt x="2851" y="436"/>
                  </a:lnTo>
                  <a:lnTo>
                    <a:pt x="2924" y="506"/>
                  </a:lnTo>
                  <a:lnTo>
                    <a:pt x="2994" y="580"/>
                  </a:lnTo>
                  <a:lnTo>
                    <a:pt x="3059" y="658"/>
                  </a:lnTo>
                  <a:lnTo>
                    <a:pt x="3119" y="741"/>
                  </a:lnTo>
                  <a:lnTo>
                    <a:pt x="3175" y="826"/>
                  </a:lnTo>
                  <a:lnTo>
                    <a:pt x="3225" y="915"/>
                  </a:lnTo>
                  <a:lnTo>
                    <a:pt x="3270" y="1008"/>
                  </a:lnTo>
                  <a:lnTo>
                    <a:pt x="3311" y="1104"/>
                  </a:lnTo>
                  <a:lnTo>
                    <a:pt x="3346" y="1201"/>
                  </a:lnTo>
                  <a:lnTo>
                    <a:pt x="3374" y="1302"/>
                  </a:lnTo>
                  <a:lnTo>
                    <a:pt x="3396" y="1406"/>
                  </a:lnTo>
                  <a:lnTo>
                    <a:pt x="3413" y="1511"/>
                  </a:lnTo>
                  <a:lnTo>
                    <a:pt x="3423" y="1619"/>
                  </a:lnTo>
                  <a:lnTo>
                    <a:pt x="3426" y="1728"/>
                  </a:lnTo>
                  <a:lnTo>
                    <a:pt x="3423" y="1837"/>
                  </a:lnTo>
                  <a:lnTo>
                    <a:pt x="3413" y="1945"/>
                  </a:lnTo>
                  <a:lnTo>
                    <a:pt x="3396" y="2050"/>
                  </a:lnTo>
                  <a:lnTo>
                    <a:pt x="3374" y="2153"/>
                  </a:lnTo>
                  <a:lnTo>
                    <a:pt x="3346" y="2254"/>
                  </a:lnTo>
                  <a:lnTo>
                    <a:pt x="3311" y="2352"/>
                  </a:lnTo>
                  <a:lnTo>
                    <a:pt x="3270" y="2448"/>
                  </a:lnTo>
                  <a:lnTo>
                    <a:pt x="3225" y="2540"/>
                  </a:lnTo>
                  <a:lnTo>
                    <a:pt x="3175" y="2629"/>
                  </a:lnTo>
                  <a:lnTo>
                    <a:pt x="3119" y="2714"/>
                  </a:lnTo>
                  <a:lnTo>
                    <a:pt x="3059" y="2797"/>
                  </a:lnTo>
                  <a:lnTo>
                    <a:pt x="2994" y="2875"/>
                  </a:lnTo>
                  <a:lnTo>
                    <a:pt x="2924" y="2950"/>
                  </a:lnTo>
                  <a:lnTo>
                    <a:pt x="2851" y="3019"/>
                  </a:lnTo>
                  <a:lnTo>
                    <a:pt x="2773" y="3085"/>
                  </a:lnTo>
                  <a:lnTo>
                    <a:pt x="2692" y="3146"/>
                  </a:lnTo>
                  <a:lnTo>
                    <a:pt x="2607" y="3202"/>
                  </a:lnTo>
                  <a:lnTo>
                    <a:pt x="2518" y="3253"/>
                  </a:lnTo>
                  <a:lnTo>
                    <a:pt x="2427" y="3299"/>
                  </a:lnTo>
                  <a:lnTo>
                    <a:pt x="2332" y="3339"/>
                  </a:lnTo>
                  <a:lnTo>
                    <a:pt x="2235" y="3373"/>
                  </a:lnTo>
                  <a:lnTo>
                    <a:pt x="2135" y="3403"/>
                  </a:lnTo>
                  <a:lnTo>
                    <a:pt x="2032" y="3425"/>
                  </a:lnTo>
                  <a:lnTo>
                    <a:pt x="1928" y="3442"/>
                  </a:lnTo>
                  <a:lnTo>
                    <a:pt x="1822" y="3453"/>
                  </a:lnTo>
                  <a:lnTo>
                    <a:pt x="1713" y="3456"/>
                  </a:lnTo>
                  <a:lnTo>
                    <a:pt x="1605" y="3453"/>
                  </a:lnTo>
                  <a:lnTo>
                    <a:pt x="1498" y="3442"/>
                  </a:lnTo>
                  <a:lnTo>
                    <a:pt x="1394" y="3425"/>
                  </a:lnTo>
                  <a:lnTo>
                    <a:pt x="1292" y="3403"/>
                  </a:lnTo>
                  <a:lnTo>
                    <a:pt x="1192" y="3373"/>
                  </a:lnTo>
                  <a:lnTo>
                    <a:pt x="1094" y="3339"/>
                  </a:lnTo>
                  <a:lnTo>
                    <a:pt x="999" y="3299"/>
                  </a:lnTo>
                  <a:lnTo>
                    <a:pt x="908" y="3253"/>
                  </a:lnTo>
                  <a:lnTo>
                    <a:pt x="820" y="3202"/>
                  </a:lnTo>
                  <a:lnTo>
                    <a:pt x="734" y="3146"/>
                  </a:lnTo>
                  <a:lnTo>
                    <a:pt x="653" y="3085"/>
                  </a:lnTo>
                  <a:lnTo>
                    <a:pt x="575" y="3019"/>
                  </a:lnTo>
                  <a:lnTo>
                    <a:pt x="502" y="2950"/>
                  </a:lnTo>
                  <a:lnTo>
                    <a:pt x="432" y="2875"/>
                  </a:lnTo>
                  <a:lnTo>
                    <a:pt x="367" y="2797"/>
                  </a:lnTo>
                  <a:lnTo>
                    <a:pt x="307" y="2714"/>
                  </a:lnTo>
                  <a:lnTo>
                    <a:pt x="251" y="2629"/>
                  </a:lnTo>
                  <a:lnTo>
                    <a:pt x="201" y="2540"/>
                  </a:lnTo>
                  <a:lnTo>
                    <a:pt x="156" y="2448"/>
                  </a:lnTo>
                  <a:lnTo>
                    <a:pt x="115" y="2352"/>
                  </a:lnTo>
                  <a:lnTo>
                    <a:pt x="81" y="2254"/>
                  </a:lnTo>
                  <a:lnTo>
                    <a:pt x="53" y="2153"/>
                  </a:lnTo>
                  <a:lnTo>
                    <a:pt x="30" y="2050"/>
                  </a:lnTo>
                  <a:lnTo>
                    <a:pt x="14" y="1945"/>
                  </a:lnTo>
                  <a:lnTo>
                    <a:pt x="3" y="1837"/>
                  </a:lnTo>
                  <a:lnTo>
                    <a:pt x="0" y="1728"/>
                  </a:lnTo>
                  <a:lnTo>
                    <a:pt x="3" y="1619"/>
                  </a:lnTo>
                  <a:lnTo>
                    <a:pt x="14" y="1511"/>
                  </a:lnTo>
                  <a:lnTo>
                    <a:pt x="30" y="1406"/>
                  </a:lnTo>
                  <a:lnTo>
                    <a:pt x="53" y="1302"/>
                  </a:lnTo>
                  <a:lnTo>
                    <a:pt x="81" y="1201"/>
                  </a:lnTo>
                  <a:lnTo>
                    <a:pt x="115" y="1104"/>
                  </a:lnTo>
                  <a:lnTo>
                    <a:pt x="156" y="1008"/>
                  </a:lnTo>
                  <a:lnTo>
                    <a:pt x="201" y="915"/>
                  </a:lnTo>
                  <a:lnTo>
                    <a:pt x="251" y="826"/>
                  </a:lnTo>
                  <a:lnTo>
                    <a:pt x="307" y="741"/>
                  </a:lnTo>
                  <a:lnTo>
                    <a:pt x="367" y="658"/>
                  </a:lnTo>
                  <a:lnTo>
                    <a:pt x="432" y="580"/>
                  </a:lnTo>
                  <a:lnTo>
                    <a:pt x="502" y="506"/>
                  </a:lnTo>
                  <a:lnTo>
                    <a:pt x="575" y="436"/>
                  </a:lnTo>
                  <a:lnTo>
                    <a:pt x="653" y="371"/>
                  </a:lnTo>
                  <a:lnTo>
                    <a:pt x="734" y="309"/>
                  </a:lnTo>
                  <a:lnTo>
                    <a:pt x="820" y="254"/>
                  </a:lnTo>
                  <a:lnTo>
                    <a:pt x="908" y="203"/>
                  </a:lnTo>
                  <a:lnTo>
                    <a:pt x="999" y="156"/>
                  </a:lnTo>
                  <a:lnTo>
                    <a:pt x="1094" y="116"/>
                  </a:lnTo>
                  <a:lnTo>
                    <a:pt x="1192" y="81"/>
                  </a:lnTo>
                  <a:lnTo>
                    <a:pt x="1292" y="52"/>
                  </a:lnTo>
                  <a:lnTo>
                    <a:pt x="1394" y="29"/>
                  </a:lnTo>
                  <a:lnTo>
                    <a:pt x="1498" y="13"/>
                  </a:lnTo>
                  <a:lnTo>
                    <a:pt x="1605" y="3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54679" y="4395660"/>
              <a:ext cx="2168844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/>
                <a:t>Region-wide: About 4,900,000 sq. ft</a:t>
              </a:r>
              <a:r>
                <a:rPr lang="en-US" sz="1900" dirty="0"/>
                <a:t>.</a:t>
              </a:r>
              <a:r>
                <a:rPr lang="en-US" sz="1900" dirty="0" smtClean="0"/>
                <a:t> of low-income </a:t>
              </a:r>
              <a:r>
                <a:rPr lang="en-US" sz="1900" dirty="0" err="1" smtClean="0"/>
                <a:t>Wx</a:t>
              </a:r>
              <a:r>
                <a:rPr lang="en-US" sz="1900" dirty="0" smtClean="0"/>
                <a:t> projects completed.</a:t>
              </a:r>
            </a:p>
            <a:p>
              <a:pPr algn="ctr">
                <a:spcBef>
                  <a:spcPts val="1200"/>
                </a:spcBef>
              </a:pPr>
              <a:r>
                <a:rPr lang="en-US" sz="1900" dirty="0" smtClean="0"/>
                <a:t>Local utilities </a:t>
              </a:r>
              <a:r>
                <a:rPr lang="en-US" sz="1900" dirty="0" smtClean="0"/>
                <a:t>592,185 </a:t>
              </a:r>
              <a:r>
                <a:rPr lang="en-US" sz="1900" dirty="0" err="1" smtClean="0"/>
                <a:t>sq</a:t>
              </a:r>
              <a:r>
                <a:rPr lang="en-US" sz="1900" dirty="0" smtClean="0"/>
                <a:t> </a:t>
              </a:r>
              <a:r>
                <a:rPr lang="en-US" sz="1900" dirty="0" err="1" smtClean="0"/>
                <a:t>ft</a:t>
              </a:r>
              <a:r>
                <a:rPr lang="en-US" sz="1900" dirty="0" smtClean="0"/>
                <a:t> of low-income </a:t>
              </a:r>
              <a:r>
                <a:rPr lang="en-US" sz="1900" dirty="0" err="1" smtClean="0"/>
                <a:t>Wx</a:t>
              </a:r>
              <a:r>
                <a:rPr lang="en-US" sz="1900" dirty="0" smtClean="0"/>
                <a:t> projects.</a:t>
              </a:r>
              <a:endParaRPr lang="en-US" sz="19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01173" y="3804504"/>
              <a:ext cx="24758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cap="all" dirty="0" smtClean="0">
                  <a:ln w="3175"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Weatherization</a:t>
              </a:r>
              <a:endParaRPr lang="en-US" sz="2400" b="1" dirty="0"/>
            </a:p>
          </p:txBody>
        </p:sp>
      </p:grpSp>
      <p:pic>
        <p:nvPicPr>
          <p:cNvPr id="22" name="Picture 8" descr="See the source imag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96" y="2258044"/>
            <a:ext cx="574847" cy="5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ee the source imag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37" y="2299359"/>
            <a:ext cx="454424" cy="4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29" y="2211022"/>
            <a:ext cx="678048" cy="6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ee the source image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89" y="2124357"/>
            <a:ext cx="876463" cy="8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8"/>
          <p:cNvSpPr txBox="1">
            <a:spLocks/>
          </p:cNvSpPr>
          <p:nvPr/>
        </p:nvSpPr>
        <p:spPr>
          <a:xfrm>
            <a:off x="3381995" y="1398853"/>
            <a:ext cx="5717612" cy="591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2017 to September 2022: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225" y="617220"/>
            <a:ext cx="353995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3100" dirty="0" smtClean="0"/>
              <a:t>Local Utility </a:t>
            </a:r>
            <a:r>
              <a:rPr lang="en-US" sz="3100" dirty="0"/>
              <a:t>LIEE Measures: </a:t>
            </a:r>
            <a:endParaRPr lang="en-US" sz="3100" dirty="0" smtClean="0"/>
          </a:p>
          <a:p>
            <a:pPr algn="ctr">
              <a:defRPr sz="160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3100" dirty="0" smtClean="0"/>
              <a:t>2017 – Sept </a:t>
            </a:r>
            <a:r>
              <a:rPr lang="en-US" sz="3100" dirty="0"/>
              <a:t>2022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776155"/>
              </p:ext>
            </p:extLst>
          </p:nvPr>
        </p:nvGraphicFramePr>
        <p:xfrm>
          <a:off x="3411855" y="723219"/>
          <a:ext cx="7913370" cy="578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030699"/>
              </p:ext>
            </p:extLst>
          </p:nvPr>
        </p:nvGraphicFramePr>
        <p:xfrm>
          <a:off x="2939704" y="617220"/>
          <a:ext cx="8642696" cy="600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26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chemeClr val="bg1"/>
                </a:solidFill>
              </a:rPr>
              <a:t>BPA Low-Income Energy Efficiency Grants</a:t>
            </a:r>
          </a:p>
        </p:txBody>
      </p:sp>
    </p:spTree>
    <p:extLst>
      <p:ext uri="{BB962C8B-B14F-4D97-AF65-F5344CB8AC3E}">
        <p14:creationId xmlns:p14="http://schemas.microsoft.com/office/powerpoint/2010/main" val="13167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053217"/>
            <a:ext cx="11853169" cy="3418176"/>
            <a:chOff x="-15525" y="2203746"/>
            <a:chExt cx="11853169" cy="3418176"/>
          </a:xfrm>
        </p:grpSpPr>
        <p:grpSp>
          <p:nvGrpSpPr>
            <p:cNvPr id="12" name="Group 11"/>
            <p:cNvGrpSpPr/>
            <p:nvPr/>
          </p:nvGrpSpPr>
          <p:grpSpPr>
            <a:xfrm>
              <a:off x="-15525" y="2203746"/>
              <a:ext cx="11853169" cy="3418176"/>
              <a:chOff x="126882" y="2720907"/>
              <a:chExt cx="11853169" cy="341817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6882" y="2720907"/>
                <a:ext cx="11853169" cy="3418176"/>
                <a:chOff x="-150437" y="2615398"/>
                <a:chExt cx="11853169" cy="3418176"/>
              </a:xfrm>
            </p:grpSpPr>
            <p:sp>
              <p:nvSpPr>
                <p:cNvPr id="16" name="Freeform 6"/>
                <p:cNvSpPr>
                  <a:spLocks noEditPoints="1"/>
                </p:cNvSpPr>
                <p:nvPr/>
              </p:nvSpPr>
              <p:spPr bwMode="auto">
                <a:xfrm rot="5400000">
                  <a:off x="4243749" y="2889718"/>
                  <a:ext cx="3291840" cy="2743200"/>
                </a:xfrm>
                <a:custGeom>
                  <a:avLst/>
                  <a:gdLst>
                    <a:gd name="T0" fmla="*/ 1203 w 4858"/>
                    <a:gd name="T1" fmla="*/ 2569 h 4260"/>
                    <a:gd name="T2" fmla="*/ 1311 w 4858"/>
                    <a:gd name="T3" fmla="*/ 2861 h 4260"/>
                    <a:gd name="T4" fmla="*/ 1483 w 4858"/>
                    <a:gd name="T5" fmla="*/ 3119 h 4260"/>
                    <a:gd name="T6" fmla="*/ 1707 w 4858"/>
                    <a:gd name="T7" fmla="*/ 3327 h 4260"/>
                    <a:gd name="T8" fmla="*/ 1975 w 4858"/>
                    <a:gd name="T9" fmla="*/ 3481 h 4260"/>
                    <a:gd name="T10" fmla="*/ 2278 w 4858"/>
                    <a:gd name="T11" fmla="*/ 3570 h 4260"/>
                    <a:gd name="T12" fmla="*/ 2599 w 4858"/>
                    <a:gd name="T13" fmla="*/ 3583 h 4260"/>
                    <a:gd name="T14" fmla="*/ 2902 w 4858"/>
                    <a:gd name="T15" fmla="*/ 3522 h 4260"/>
                    <a:gd name="T16" fmla="*/ 3180 w 4858"/>
                    <a:gd name="T17" fmla="*/ 3397 h 4260"/>
                    <a:gd name="T18" fmla="*/ 3421 w 4858"/>
                    <a:gd name="T19" fmla="*/ 3212 h 4260"/>
                    <a:gd name="T20" fmla="*/ 3615 w 4858"/>
                    <a:gd name="T21" fmla="*/ 2974 h 4260"/>
                    <a:gd name="T22" fmla="*/ 4329 w 4858"/>
                    <a:gd name="T23" fmla="*/ 3060 h 4260"/>
                    <a:gd name="T24" fmla="*/ 4150 w 4858"/>
                    <a:gd name="T25" fmla="*/ 3385 h 4260"/>
                    <a:gd name="T26" fmla="*/ 3918 w 4858"/>
                    <a:gd name="T27" fmla="*/ 3666 h 4260"/>
                    <a:gd name="T28" fmla="*/ 3641 w 4858"/>
                    <a:gd name="T29" fmla="*/ 3899 h 4260"/>
                    <a:gd name="T30" fmla="*/ 3326 w 4858"/>
                    <a:gd name="T31" fmla="*/ 4078 h 4260"/>
                    <a:gd name="T32" fmla="*/ 2983 w 4858"/>
                    <a:gd name="T33" fmla="*/ 4200 h 4260"/>
                    <a:gd name="T34" fmla="*/ 2620 w 4858"/>
                    <a:gd name="T35" fmla="*/ 4256 h 4260"/>
                    <a:gd name="T36" fmla="*/ 2226 w 4858"/>
                    <a:gd name="T37" fmla="*/ 4243 h 4260"/>
                    <a:gd name="T38" fmla="*/ 1846 w 4858"/>
                    <a:gd name="T39" fmla="*/ 4152 h 4260"/>
                    <a:gd name="T40" fmla="*/ 1497 w 4858"/>
                    <a:gd name="T41" fmla="*/ 3993 h 4260"/>
                    <a:gd name="T42" fmla="*/ 1187 w 4858"/>
                    <a:gd name="T43" fmla="*/ 3772 h 4260"/>
                    <a:gd name="T44" fmla="*/ 925 w 4858"/>
                    <a:gd name="T45" fmla="*/ 3499 h 4260"/>
                    <a:gd name="T46" fmla="*/ 718 w 4858"/>
                    <a:gd name="T47" fmla="*/ 3181 h 4260"/>
                    <a:gd name="T48" fmla="*/ 573 w 4858"/>
                    <a:gd name="T49" fmla="*/ 2823 h 4260"/>
                    <a:gd name="T50" fmla="*/ 0 w 4858"/>
                    <a:gd name="T51" fmla="*/ 2569 h 4260"/>
                    <a:gd name="T52" fmla="*/ 2498 w 4858"/>
                    <a:gd name="T53" fmla="*/ 4 h 4260"/>
                    <a:gd name="T54" fmla="*/ 2887 w 4858"/>
                    <a:gd name="T55" fmla="*/ 69 h 4260"/>
                    <a:gd name="T56" fmla="*/ 3248 w 4858"/>
                    <a:gd name="T57" fmla="*/ 207 h 4260"/>
                    <a:gd name="T58" fmla="*/ 3572 w 4858"/>
                    <a:gd name="T59" fmla="*/ 406 h 4260"/>
                    <a:gd name="T60" fmla="*/ 3850 w 4858"/>
                    <a:gd name="T61" fmla="*/ 664 h 4260"/>
                    <a:gd name="T62" fmla="*/ 4078 w 4858"/>
                    <a:gd name="T63" fmla="*/ 968 h 4260"/>
                    <a:gd name="T64" fmla="*/ 4243 w 4858"/>
                    <a:gd name="T65" fmla="*/ 1313 h 4260"/>
                    <a:gd name="T66" fmla="*/ 4341 w 4858"/>
                    <a:gd name="T67" fmla="*/ 1692 h 4260"/>
                    <a:gd name="T68" fmla="*/ 3184 w 4858"/>
                    <a:gd name="T69" fmla="*/ 1692 h 4260"/>
                    <a:gd name="T70" fmla="*/ 3590 w 4858"/>
                    <a:gd name="T71" fmla="*/ 1492 h 4260"/>
                    <a:gd name="T72" fmla="*/ 3439 w 4858"/>
                    <a:gd name="T73" fmla="*/ 1223 h 4260"/>
                    <a:gd name="T74" fmla="*/ 3230 w 4858"/>
                    <a:gd name="T75" fmla="*/ 996 h 4260"/>
                    <a:gd name="T76" fmla="*/ 2976 w 4858"/>
                    <a:gd name="T77" fmla="*/ 823 h 4260"/>
                    <a:gd name="T78" fmla="*/ 2683 w 4858"/>
                    <a:gd name="T79" fmla="*/ 713 h 4260"/>
                    <a:gd name="T80" fmla="*/ 2362 w 4858"/>
                    <a:gd name="T81" fmla="*/ 673 h 4260"/>
                    <a:gd name="T82" fmla="*/ 2053 w 4858"/>
                    <a:gd name="T83" fmla="*/ 710 h 4260"/>
                    <a:gd name="T84" fmla="*/ 1766 w 4858"/>
                    <a:gd name="T85" fmla="*/ 815 h 4260"/>
                    <a:gd name="T86" fmla="*/ 1512 w 4858"/>
                    <a:gd name="T87" fmla="*/ 980 h 4260"/>
                    <a:gd name="T88" fmla="*/ 1302 w 4858"/>
                    <a:gd name="T89" fmla="*/ 1201 h 4260"/>
                    <a:gd name="T90" fmla="*/ 1144 w 4858"/>
                    <a:gd name="T91" fmla="*/ 1470 h 4260"/>
                    <a:gd name="T92" fmla="*/ 641 w 4858"/>
                    <a:gd name="T93" fmla="*/ 979 h 4260"/>
                    <a:gd name="T94" fmla="*/ 857 w 4858"/>
                    <a:gd name="T95" fmla="*/ 682 h 4260"/>
                    <a:gd name="T96" fmla="*/ 1120 w 4858"/>
                    <a:gd name="T97" fmla="*/ 432 h 4260"/>
                    <a:gd name="T98" fmla="*/ 1422 w 4858"/>
                    <a:gd name="T99" fmla="*/ 235 h 4260"/>
                    <a:gd name="T100" fmla="*/ 1756 w 4858"/>
                    <a:gd name="T101" fmla="*/ 94 h 4260"/>
                    <a:gd name="T102" fmla="*/ 2114 w 4858"/>
                    <a:gd name="T103" fmla="*/ 16 h 4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58" h="4260">
                      <a:moveTo>
                        <a:pt x="836" y="1569"/>
                      </a:moveTo>
                      <a:lnTo>
                        <a:pt x="1672" y="2569"/>
                      </a:lnTo>
                      <a:lnTo>
                        <a:pt x="1203" y="2569"/>
                      </a:lnTo>
                      <a:lnTo>
                        <a:pt x="1231" y="2669"/>
                      </a:lnTo>
                      <a:lnTo>
                        <a:pt x="1268" y="2768"/>
                      </a:lnTo>
                      <a:lnTo>
                        <a:pt x="1311" y="2861"/>
                      </a:lnTo>
                      <a:lnTo>
                        <a:pt x="1361" y="2952"/>
                      </a:lnTo>
                      <a:lnTo>
                        <a:pt x="1419" y="3037"/>
                      </a:lnTo>
                      <a:lnTo>
                        <a:pt x="1483" y="3119"/>
                      </a:lnTo>
                      <a:lnTo>
                        <a:pt x="1552" y="3194"/>
                      </a:lnTo>
                      <a:lnTo>
                        <a:pt x="1627" y="3264"/>
                      </a:lnTo>
                      <a:lnTo>
                        <a:pt x="1707" y="3327"/>
                      </a:lnTo>
                      <a:lnTo>
                        <a:pt x="1792" y="3385"/>
                      </a:lnTo>
                      <a:lnTo>
                        <a:pt x="1882" y="3437"/>
                      </a:lnTo>
                      <a:lnTo>
                        <a:pt x="1975" y="3481"/>
                      </a:lnTo>
                      <a:lnTo>
                        <a:pt x="2073" y="3518"/>
                      </a:lnTo>
                      <a:lnTo>
                        <a:pt x="2175" y="3548"/>
                      </a:lnTo>
                      <a:lnTo>
                        <a:pt x="2278" y="3570"/>
                      </a:lnTo>
                      <a:lnTo>
                        <a:pt x="2385" y="3582"/>
                      </a:lnTo>
                      <a:lnTo>
                        <a:pt x="2494" y="3586"/>
                      </a:lnTo>
                      <a:lnTo>
                        <a:pt x="2599" y="3583"/>
                      </a:lnTo>
                      <a:lnTo>
                        <a:pt x="2702" y="3570"/>
                      </a:lnTo>
                      <a:lnTo>
                        <a:pt x="2804" y="3550"/>
                      </a:lnTo>
                      <a:lnTo>
                        <a:pt x="2902" y="3522"/>
                      </a:lnTo>
                      <a:lnTo>
                        <a:pt x="2998" y="3488"/>
                      </a:lnTo>
                      <a:lnTo>
                        <a:pt x="3091" y="3445"/>
                      </a:lnTo>
                      <a:lnTo>
                        <a:pt x="3180" y="3397"/>
                      </a:lnTo>
                      <a:lnTo>
                        <a:pt x="3264" y="3340"/>
                      </a:lnTo>
                      <a:lnTo>
                        <a:pt x="3344" y="3280"/>
                      </a:lnTo>
                      <a:lnTo>
                        <a:pt x="3421" y="3212"/>
                      </a:lnTo>
                      <a:lnTo>
                        <a:pt x="3491" y="3138"/>
                      </a:lnTo>
                      <a:lnTo>
                        <a:pt x="3556" y="3058"/>
                      </a:lnTo>
                      <a:lnTo>
                        <a:pt x="3615" y="2974"/>
                      </a:lnTo>
                      <a:lnTo>
                        <a:pt x="3667" y="2884"/>
                      </a:lnTo>
                      <a:lnTo>
                        <a:pt x="3712" y="2789"/>
                      </a:lnTo>
                      <a:lnTo>
                        <a:pt x="4329" y="3060"/>
                      </a:lnTo>
                      <a:lnTo>
                        <a:pt x="4276" y="3172"/>
                      </a:lnTo>
                      <a:lnTo>
                        <a:pt x="4217" y="3281"/>
                      </a:lnTo>
                      <a:lnTo>
                        <a:pt x="4150" y="3385"/>
                      </a:lnTo>
                      <a:lnTo>
                        <a:pt x="4078" y="3484"/>
                      </a:lnTo>
                      <a:lnTo>
                        <a:pt x="4001" y="3577"/>
                      </a:lnTo>
                      <a:lnTo>
                        <a:pt x="3918" y="3666"/>
                      </a:lnTo>
                      <a:lnTo>
                        <a:pt x="3829" y="3750"/>
                      </a:lnTo>
                      <a:lnTo>
                        <a:pt x="3737" y="3827"/>
                      </a:lnTo>
                      <a:lnTo>
                        <a:pt x="3641" y="3899"/>
                      </a:lnTo>
                      <a:lnTo>
                        <a:pt x="3539" y="3966"/>
                      </a:lnTo>
                      <a:lnTo>
                        <a:pt x="3436" y="4025"/>
                      </a:lnTo>
                      <a:lnTo>
                        <a:pt x="3326" y="4078"/>
                      </a:lnTo>
                      <a:lnTo>
                        <a:pt x="3216" y="4126"/>
                      </a:lnTo>
                      <a:lnTo>
                        <a:pt x="3102" y="4166"/>
                      </a:lnTo>
                      <a:lnTo>
                        <a:pt x="2983" y="4200"/>
                      </a:lnTo>
                      <a:lnTo>
                        <a:pt x="2865" y="4225"/>
                      </a:lnTo>
                      <a:lnTo>
                        <a:pt x="2742" y="4244"/>
                      </a:lnTo>
                      <a:lnTo>
                        <a:pt x="2620" y="4256"/>
                      </a:lnTo>
                      <a:lnTo>
                        <a:pt x="2494" y="4260"/>
                      </a:lnTo>
                      <a:lnTo>
                        <a:pt x="2359" y="4256"/>
                      </a:lnTo>
                      <a:lnTo>
                        <a:pt x="2226" y="4243"/>
                      </a:lnTo>
                      <a:lnTo>
                        <a:pt x="2096" y="4220"/>
                      </a:lnTo>
                      <a:lnTo>
                        <a:pt x="1969" y="4189"/>
                      </a:lnTo>
                      <a:lnTo>
                        <a:pt x="1846" y="4152"/>
                      </a:lnTo>
                      <a:lnTo>
                        <a:pt x="1725" y="4107"/>
                      </a:lnTo>
                      <a:lnTo>
                        <a:pt x="1610" y="4053"/>
                      </a:lnTo>
                      <a:lnTo>
                        <a:pt x="1497" y="3993"/>
                      </a:lnTo>
                      <a:lnTo>
                        <a:pt x="1389" y="3926"/>
                      </a:lnTo>
                      <a:lnTo>
                        <a:pt x="1286" y="3852"/>
                      </a:lnTo>
                      <a:lnTo>
                        <a:pt x="1187" y="3772"/>
                      </a:lnTo>
                      <a:lnTo>
                        <a:pt x="1094" y="3688"/>
                      </a:lnTo>
                      <a:lnTo>
                        <a:pt x="1006" y="3596"/>
                      </a:lnTo>
                      <a:lnTo>
                        <a:pt x="925" y="3499"/>
                      </a:lnTo>
                      <a:lnTo>
                        <a:pt x="850" y="3398"/>
                      </a:lnTo>
                      <a:lnTo>
                        <a:pt x="780" y="3292"/>
                      </a:lnTo>
                      <a:lnTo>
                        <a:pt x="718" y="3181"/>
                      </a:lnTo>
                      <a:lnTo>
                        <a:pt x="662" y="3065"/>
                      </a:lnTo>
                      <a:lnTo>
                        <a:pt x="615" y="2946"/>
                      </a:lnTo>
                      <a:lnTo>
                        <a:pt x="573" y="2823"/>
                      </a:lnTo>
                      <a:lnTo>
                        <a:pt x="541" y="2697"/>
                      </a:lnTo>
                      <a:lnTo>
                        <a:pt x="517" y="2569"/>
                      </a:lnTo>
                      <a:lnTo>
                        <a:pt x="0" y="2569"/>
                      </a:lnTo>
                      <a:lnTo>
                        <a:pt x="836" y="1569"/>
                      </a:lnTo>
                      <a:close/>
                      <a:moveTo>
                        <a:pt x="2362" y="0"/>
                      </a:moveTo>
                      <a:lnTo>
                        <a:pt x="2498" y="4"/>
                      </a:lnTo>
                      <a:lnTo>
                        <a:pt x="2630" y="17"/>
                      </a:lnTo>
                      <a:lnTo>
                        <a:pt x="2760" y="40"/>
                      </a:lnTo>
                      <a:lnTo>
                        <a:pt x="2887" y="69"/>
                      </a:lnTo>
                      <a:lnTo>
                        <a:pt x="3011" y="108"/>
                      </a:lnTo>
                      <a:lnTo>
                        <a:pt x="3131" y="154"/>
                      </a:lnTo>
                      <a:lnTo>
                        <a:pt x="3248" y="207"/>
                      </a:lnTo>
                      <a:lnTo>
                        <a:pt x="3360" y="266"/>
                      </a:lnTo>
                      <a:lnTo>
                        <a:pt x="3468" y="334"/>
                      </a:lnTo>
                      <a:lnTo>
                        <a:pt x="3572" y="406"/>
                      </a:lnTo>
                      <a:lnTo>
                        <a:pt x="3669" y="486"/>
                      </a:lnTo>
                      <a:lnTo>
                        <a:pt x="3763" y="572"/>
                      </a:lnTo>
                      <a:lnTo>
                        <a:pt x="3850" y="664"/>
                      </a:lnTo>
                      <a:lnTo>
                        <a:pt x="3933" y="760"/>
                      </a:lnTo>
                      <a:lnTo>
                        <a:pt x="4008" y="862"/>
                      </a:lnTo>
                      <a:lnTo>
                        <a:pt x="4078" y="968"/>
                      </a:lnTo>
                      <a:lnTo>
                        <a:pt x="4140" y="1079"/>
                      </a:lnTo>
                      <a:lnTo>
                        <a:pt x="4194" y="1195"/>
                      </a:lnTo>
                      <a:lnTo>
                        <a:pt x="4243" y="1313"/>
                      </a:lnTo>
                      <a:lnTo>
                        <a:pt x="4283" y="1436"/>
                      </a:lnTo>
                      <a:lnTo>
                        <a:pt x="4316" y="1563"/>
                      </a:lnTo>
                      <a:lnTo>
                        <a:pt x="4341" y="1692"/>
                      </a:lnTo>
                      <a:lnTo>
                        <a:pt x="4858" y="1692"/>
                      </a:lnTo>
                      <a:lnTo>
                        <a:pt x="4021" y="2691"/>
                      </a:lnTo>
                      <a:lnTo>
                        <a:pt x="3184" y="1692"/>
                      </a:lnTo>
                      <a:lnTo>
                        <a:pt x="3655" y="1692"/>
                      </a:lnTo>
                      <a:lnTo>
                        <a:pt x="3627" y="1590"/>
                      </a:lnTo>
                      <a:lnTo>
                        <a:pt x="3590" y="1492"/>
                      </a:lnTo>
                      <a:lnTo>
                        <a:pt x="3547" y="1399"/>
                      </a:lnTo>
                      <a:lnTo>
                        <a:pt x="3495" y="1309"/>
                      </a:lnTo>
                      <a:lnTo>
                        <a:pt x="3439" y="1223"/>
                      </a:lnTo>
                      <a:lnTo>
                        <a:pt x="3375" y="1141"/>
                      </a:lnTo>
                      <a:lnTo>
                        <a:pt x="3306" y="1066"/>
                      </a:lnTo>
                      <a:lnTo>
                        <a:pt x="3230" y="996"/>
                      </a:lnTo>
                      <a:lnTo>
                        <a:pt x="3150" y="931"/>
                      </a:lnTo>
                      <a:lnTo>
                        <a:pt x="3065" y="874"/>
                      </a:lnTo>
                      <a:lnTo>
                        <a:pt x="2976" y="823"/>
                      </a:lnTo>
                      <a:lnTo>
                        <a:pt x="2881" y="779"/>
                      </a:lnTo>
                      <a:lnTo>
                        <a:pt x="2784" y="742"/>
                      </a:lnTo>
                      <a:lnTo>
                        <a:pt x="2683" y="713"/>
                      </a:lnTo>
                      <a:lnTo>
                        <a:pt x="2580" y="690"/>
                      </a:lnTo>
                      <a:lnTo>
                        <a:pt x="2472" y="677"/>
                      </a:lnTo>
                      <a:lnTo>
                        <a:pt x="2362" y="673"/>
                      </a:lnTo>
                      <a:lnTo>
                        <a:pt x="2257" y="677"/>
                      </a:lnTo>
                      <a:lnTo>
                        <a:pt x="2154" y="689"/>
                      </a:lnTo>
                      <a:lnTo>
                        <a:pt x="2053" y="710"/>
                      </a:lnTo>
                      <a:lnTo>
                        <a:pt x="1954" y="738"/>
                      </a:lnTo>
                      <a:lnTo>
                        <a:pt x="1860" y="772"/>
                      </a:lnTo>
                      <a:lnTo>
                        <a:pt x="1766" y="815"/>
                      </a:lnTo>
                      <a:lnTo>
                        <a:pt x="1678" y="863"/>
                      </a:lnTo>
                      <a:lnTo>
                        <a:pt x="1593" y="918"/>
                      </a:lnTo>
                      <a:lnTo>
                        <a:pt x="1512" y="980"/>
                      </a:lnTo>
                      <a:lnTo>
                        <a:pt x="1437" y="1048"/>
                      </a:lnTo>
                      <a:lnTo>
                        <a:pt x="1366" y="1122"/>
                      </a:lnTo>
                      <a:lnTo>
                        <a:pt x="1302" y="1201"/>
                      </a:lnTo>
                      <a:lnTo>
                        <a:pt x="1243" y="1286"/>
                      </a:lnTo>
                      <a:lnTo>
                        <a:pt x="1190" y="1375"/>
                      </a:lnTo>
                      <a:lnTo>
                        <a:pt x="1144" y="1470"/>
                      </a:lnTo>
                      <a:lnTo>
                        <a:pt x="527" y="1201"/>
                      </a:lnTo>
                      <a:lnTo>
                        <a:pt x="581" y="1087"/>
                      </a:lnTo>
                      <a:lnTo>
                        <a:pt x="641" y="979"/>
                      </a:lnTo>
                      <a:lnTo>
                        <a:pt x="708" y="875"/>
                      </a:lnTo>
                      <a:lnTo>
                        <a:pt x="780" y="776"/>
                      </a:lnTo>
                      <a:lnTo>
                        <a:pt x="857" y="682"/>
                      </a:lnTo>
                      <a:lnTo>
                        <a:pt x="940" y="593"/>
                      </a:lnTo>
                      <a:lnTo>
                        <a:pt x="1027" y="510"/>
                      </a:lnTo>
                      <a:lnTo>
                        <a:pt x="1120" y="432"/>
                      </a:lnTo>
                      <a:lnTo>
                        <a:pt x="1216" y="361"/>
                      </a:lnTo>
                      <a:lnTo>
                        <a:pt x="1317" y="294"/>
                      </a:lnTo>
                      <a:lnTo>
                        <a:pt x="1422" y="235"/>
                      </a:lnTo>
                      <a:lnTo>
                        <a:pt x="1530" y="182"/>
                      </a:lnTo>
                      <a:lnTo>
                        <a:pt x="1642" y="134"/>
                      </a:lnTo>
                      <a:lnTo>
                        <a:pt x="1756" y="94"/>
                      </a:lnTo>
                      <a:lnTo>
                        <a:pt x="1873" y="60"/>
                      </a:lnTo>
                      <a:lnTo>
                        <a:pt x="1993" y="34"/>
                      </a:lnTo>
                      <a:lnTo>
                        <a:pt x="2114" y="16"/>
                      </a:lnTo>
                      <a:lnTo>
                        <a:pt x="2238" y="4"/>
                      </a:lnTo>
                      <a:lnTo>
                        <a:pt x="236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270474" y="3816016"/>
                  <a:ext cx="914400" cy="91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177800" dist="38100" dir="5400000" sx="103000" sy="103000" algn="t" rotWithShape="0">
                    <a:schemeClr val="accent3">
                      <a:alpha val="35000"/>
                    </a:scheme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6594464" y="3816016"/>
                  <a:ext cx="914400" cy="91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177800" dist="38100" dir="5400000" sx="103000" sy="103000" algn="t" rotWithShape="0">
                    <a:schemeClr val="accent2">
                      <a:alpha val="35000"/>
                    </a:scheme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-150437" y="2927083"/>
                  <a:ext cx="4401943" cy="27227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2800" b="1" cap="all" spc="-150" dirty="0">
                      <a:solidFill>
                        <a:srgbClr val="DB6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State grants</a:t>
                  </a:r>
                </a:p>
                <a:p>
                  <a:pPr algn="r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400"/>
                    </a:spcAft>
                  </a:pP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Budgets align with BPA’s rate period.</a:t>
                  </a:r>
                </a:p>
                <a:p>
                  <a:pPr algn="r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400"/>
                    </a:spcAft>
                  </a:pPr>
                  <a:r>
                    <a:rPr 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tate grants established with: </a:t>
                  </a:r>
                </a:p>
                <a:p>
                  <a:pPr algn="r">
                    <a:lnSpc>
                      <a:spcPct val="120000"/>
                    </a:lnSpc>
                  </a:pPr>
                  <a:r>
                    <a:rPr lang="en-US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Washington </a:t>
                  </a:r>
                </a:p>
                <a:p>
                  <a:pPr algn="r">
                    <a:lnSpc>
                      <a:spcPct val="120000"/>
                    </a:lnSpc>
                  </a:pPr>
                  <a:r>
                    <a:rPr lang="en-US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Oregon</a:t>
                  </a:r>
                </a:p>
                <a:p>
                  <a:pPr algn="r">
                    <a:lnSpc>
                      <a:spcPct val="120000"/>
                    </a:lnSpc>
                  </a:pPr>
                  <a:r>
                    <a:rPr lang="en-US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Montana</a:t>
                  </a:r>
                </a:p>
                <a:p>
                  <a:pPr algn="r">
                    <a:lnSpc>
                      <a:spcPct val="120000"/>
                    </a:lnSpc>
                  </a:pPr>
                  <a:r>
                    <a:rPr lang="en-US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Idaho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645109" y="2927083"/>
                  <a:ext cx="4057623" cy="31064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800" b="1" cap="all" spc="-150" dirty="0">
                      <a:solidFill>
                        <a:srgbClr val="DB6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Tribal grants</a:t>
                  </a:r>
                </a:p>
                <a:p>
                  <a:pPr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400"/>
                    </a:spcAft>
                  </a:pP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Awarded as needed as funding is available.</a:t>
                  </a:r>
                </a:p>
                <a:p>
                  <a:pPr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400"/>
                    </a:spcAft>
                  </a:pP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Consistent outreach throughout the year to regional tribes to identify qualifying projects</a:t>
                  </a:r>
                  <a:r>
                    <a:rPr 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 funding needs.</a:t>
                  </a:r>
                </a:p>
                <a:p>
                  <a:pPr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400"/>
                    </a:spcAft>
                  </a:pPr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BPA Grant manager works closely with BPA Tribal Affairs Liaisons.</a:t>
                  </a:r>
                </a:p>
              </p:txBody>
            </p:sp>
          </p:grpSp>
          <p:pic>
            <p:nvPicPr>
              <p:cNvPr id="15" name="Picture 2" descr="See the source image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0745" y="4103694"/>
                <a:ext cx="565053" cy="550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621" y="3543585"/>
              <a:ext cx="654358" cy="65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7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4561" y="1175854"/>
            <a:ext cx="10765579" cy="484182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1725" y="1681200"/>
            <a:ext cx="2609910" cy="4079679"/>
            <a:chOff x="603686" y="2940730"/>
            <a:chExt cx="2609910" cy="4079679"/>
          </a:xfrm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485221" y="2940730"/>
              <a:ext cx="824896" cy="832983"/>
            </a:xfrm>
            <a:custGeom>
              <a:avLst/>
              <a:gdLst>
                <a:gd name="T0" fmla="*/ 1335 w 3262"/>
                <a:gd name="T1" fmla="*/ 132 h 3292"/>
                <a:gd name="T2" fmla="*/ 971 w 3262"/>
                <a:gd name="T3" fmla="*/ 254 h 3292"/>
                <a:gd name="T4" fmla="*/ 654 w 3262"/>
                <a:gd name="T5" fmla="*/ 458 h 3292"/>
                <a:gd name="T6" fmla="*/ 397 w 3262"/>
                <a:gd name="T7" fmla="*/ 734 h 3292"/>
                <a:gd name="T8" fmla="*/ 213 w 3262"/>
                <a:gd name="T9" fmla="*/ 1067 h 3292"/>
                <a:gd name="T10" fmla="*/ 115 w 3262"/>
                <a:gd name="T11" fmla="*/ 1444 h 3292"/>
                <a:gd name="T12" fmla="*/ 115 w 3262"/>
                <a:gd name="T13" fmla="*/ 1847 h 3292"/>
                <a:gd name="T14" fmla="*/ 213 w 3262"/>
                <a:gd name="T15" fmla="*/ 2224 h 3292"/>
                <a:gd name="T16" fmla="*/ 397 w 3262"/>
                <a:gd name="T17" fmla="*/ 2557 h 3292"/>
                <a:gd name="T18" fmla="*/ 654 w 3262"/>
                <a:gd name="T19" fmla="*/ 2832 h 3292"/>
                <a:gd name="T20" fmla="*/ 971 w 3262"/>
                <a:gd name="T21" fmla="*/ 3038 h 3292"/>
                <a:gd name="T22" fmla="*/ 1335 w 3262"/>
                <a:gd name="T23" fmla="*/ 3160 h 3292"/>
                <a:gd name="T24" fmla="*/ 1731 w 3262"/>
                <a:gd name="T25" fmla="*/ 3186 h 3292"/>
                <a:gd name="T26" fmla="*/ 2115 w 3262"/>
                <a:gd name="T27" fmla="*/ 3110 h 3292"/>
                <a:gd name="T28" fmla="*/ 2457 w 3262"/>
                <a:gd name="T29" fmla="*/ 2945 h 3292"/>
                <a:gd name="T30" fmla="*/ 2745 w 3262"/>
                <a:gd name="T31" fmla="*/ 2703 h 3292"/>
                <a:gd name="T32" fmla="*/ 2967 w 3262"/>
                <a:gd name="T33" fmla="*/ 2397 h 3292"/>
                <a:gd name="T34" fmla="*/ 3109 w 3262"/>
                <a:gd name="T35" fmla="*/ 2040 h 3292"/>
                <a:gd name="T36" fmla="*/ 3161 w 3262"/>
                <a:gd name="T37" fmla="*/ 1646 h 3292"/>
                <a:gd name="T38" fmla="*/ 3109 w 3262"/>
                <a:gd name="T39" fmla="*/ 1251 h 3292"/>
                <a:gd name="T40" fmla="*/ 2967 w 3262"/>
                <a:gd name="T41" fmla="*/ 894 h 3292"/>
                <a:gd name="T42" fmla="*/ 2745 w 3262"/>
                <a:gd name="T43" fmla="*/ 588 h 3292"/>
                <a:gd name="T44" fmla="*/ 2457 w 3262"/>
                <a:gd name="T45" fmla="*/ 347 h 3292"/>
                <a:gd name="T46" fmla="*/ 2115 w 3262"/>
                <a:gd name="T47" fmla="*/ 181 h 3292"/>
                <a:gd name="T48" fmla="*/ 1731 w 3262"/>
                <a:gd name="T49" fmla="*/ 106 h 3292"/>
                <a:gd name="T50" fmla="*/ 1734 w 3262"/>
                <a:gd name="T51" fmla="*/ 3 h 3292"/>
                <a:gd name="T52" fmla="*/ 2128 w 3262"/>
                <a:gd name="T53" fmla="*/ 77 h 3292"/>
                <a:gd name="T54" fmla="*/ 2482 w 3262"/>
                <a:gd name="T55" fmla="*/ 241 h 3292"/>
                <a:gd name="T56" fmla="*/ 2784 w 3262"/>
                <a:gd name="T57" fmla="*/ 482 h 3292"/>
                <a:gd name="T58" fmla="*/ 3022 w 3262"/>
                <a:gd name="T59" fmla="*/ 787 h 3292"/>
                <a:gd name="T60" fmla="*/ 3185 w 3262"/>
                <a:gd name="T61" fmla="*/ 1144 h 3292"/>
                <a:gd name="T62" fmla="*/ 3259 w 3262"/>
                <a:gd name="T63" fmla="*/ 1541 h 3292"/>
                <a:gd name="T64" fmla="*/ 3233 w 3262"/>
                <a:gd name="T65" fmla="*/ 1953 h 3292"/>
                <a:gd name="T66" fmla="*/ 3113 w 3262"/>
                <a:gd name="T67" fmla="*/ 2332 h 3292"/>
                <a:gd name="T68" fmla="*/ 2912 w 3262"/>
                <a:gd name="T69" fmla="*/ 2664 h 3292"/>
                <a:gd name="T70" fmla="*/ 2640 w 3262"/>
                <a:gd name="T71" fmla="*/ 2939 h 3292"/>
                <a:gd name="T72" fmla="*/ 2310 w 3262"/>
                <a:gd name="T73" fmla="*/ 3142 h 3292"/>
                <a:gd name="T74" fmla="*/ 1935 w 3262"/>
                <a:gd name="T75" fmla="*/ 3263 h 3292"/>
                <a:gd name="T76" fmla="*/ 1528 w 3262"/>
                <a:gd name="T77" fmla="*/ 3289 h 3292"/>
                <a:gd name="T78" fmla="*/ 1135 w 3262"/>
                <a:gd name="T79" fmla="*/ 3213 h 3292"/>
                <a:gd name="T80" fmla="*/ 781 w 3262"/>
                <a:gd name="T81" fmla="*/ 3050 h 3292"/>
                <a:gd name="T82" fmla="*/ 478 w 3262"/>
                <a:gd name="T83" fmla="*/ 2810 h 3292"/>
                <a:gd name="T84" fmla="*/ 239 w 3262"/>
                <a:gd name="T85" fmla="*/ 2504 h 3292"/>
                <a:gd name="T86" fmla="*/ 77 w 3262"/>
                <a:gd name="T87" fmla="*/ 2147 h 3292"/>
                <a:gd name="T88" fmla="*/ 3 w 3262"/>
                <a:gd name="T89" fmla="*/ 1750 h 3292"/>
                <a:gd name="T90" fmla="*/ 29 w 3262"/>
                <a:gd name="T91" fmla="*/ 1339 h 3292"/>
                <a:gd name="T92" fmla="*/ 148 w 3262"/>
                <a:gd name="T93" fmla="*/ 960 h 3292"/>
                <a:gd name="T94" fmla="*/ 350 w 3262"/>
                <a:gd name="T95" fmla="*/ 627 h 3292"/>
                <a:gd name="T96" fmla="*/ 622 w 3262"/>
                <a:gd name="T97" fmla="*/ 353 h 3292"/>
                <a:gd name="T98" fmla="*/ 952 w 3262"/>
                <a:gd name="T99" fmla="*/ 148 h 3292"/>
                <a:gd name="T100" fmla="*/ 1327 w 3262"/>
                <a:gd name="T101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62" h="3292">
                  <a:moveTo>
                    <a:pt x="1631" y="103"/>
                  </a:moveTo>
                  <a:lnTo>
                    <a:pt x="1531" y="106"/>
                  </a:lnTo>
                  <a:lnTo>
                    <a:pt x="1431" y="115"/>
                  </a:lnTo>
                  <a:lnTo>
                    <a:pt x="1335" y="132"/>
                  </a:lnTo>
                  <a:lnTo>
                    <a:pt x="1240" y="154"/>
                  </a:lnTo>
                  <a:lnTo>
                    <a:pt x="1148" y="181"/>
                  </a:lnTo>
                  <a:lnTo>
                    <a:pt x="1058" y="214"/>
                  </a:lnTo>
                  <a:lnTo>
                    <a:pt x="971" y="254"/>
                  </a:lnTo>
                  <a:lnTo>
                    <a:pt x="887" y="297"/>
                  </a:lnTo>
                  <a:lnTo>
                    <a:pt x="805" y="347"/>
                  </a:lnTo>
                  <a:lnTo>
                    <a:pt x="728" y="400"/>
                  </a:lnTo>
                  <a:lnTo>
                    <a:pt x="654" y="458"/>
                  </a:lnTo>
                  <a:lnTo>
                    <a:pt x="583" y="521"/>
                  </a:lnTo>
                  <a:lnTo>
                    <a:pt x="518" y="588"/>
                  </a:lnTo>
                  <a:lnTo>
                    <a:pt x="455" y="660"/>
                  </a:lnTo>
                  <a:lnTo>
                    <a:pt x="397" y="734"/>
                  </a:lnTo>
                  <a:lnTo>
                    <a:pt x="344" y="812"/>
                  </a:lnTo>
                  <a:lnTo>
                    <a:pt x="296" y="894"/>
                  </a:lnTo>
                  <a:lnTo>
                    <a:pt x="252" y="980"/>
                  </a:lnTo>
                  <a:lnTo>
                    <a:pt x="213" y="1067"/>
                  </a:lnTo>
                  <a:lnTo>
                    <a:pt x="180" y="1157"/>
                  </a:lnTo>
                  <a:lnTo>
                    <a:pt x="152" y="1251"/>
                  </a:lnTo>
                  <a:lnTo>
                    <a:pt x="131" y="1346"/>
                  </a:lnTo>
                  <a:lnTo>
                    <a:pt x="115" y="1444"/>
                  </a:lnTo>
                  <a:lnTo>
                    <a:pt x="105" y="1545"/>
                  </a:lnTo>
                  <a:lnTo>
                    <a:pt x="102" y="1646"/>
                  </a:lnTo>
                  <a:lnTo>
                    <a:pt x="105" y="1747"/>
                  </a:lnTo>
                  <a:lnTo>
                    <a:pt x="115" y="1847"/>
                  </a:lnTo>
                  <a:lnTo>
                    <a:pt x="131" y="1944"/>
                  </a:lnTo>
                  <a:lnTo>
                    <a:pt x="152" y="2040"/>
                  </a:lnTo>
                  <a:lnTo>
                    <a:pt x="180" y="2133"/>
                  </a:lnTo>
                  <a:lnTo>
                    <a:pt x="213" y="2224"/>
                  </a:lnTo>
                  <a:lnTo>
                    <a:pt x="252" y="2312"/>
                  </a:lnTo>
                  <a:lnTo>
                    <a:pt x="296" y="2397"/>
                  </a:lnTo>
                  <a:lnTo>
                    <a:pt x="344" y="2478"/>
                  </a:lnTo>
                  <a:lnTo>
                    <a:pt x="397" y="2557"/>
                  </a:lnTo>
                  <a:lnTo>
                    <a:pt x="455" y="2632"/>
                  </a:lnTo>
                  <a:lnTo>
                    <a:pt x="518" y="2703"/>
                  </a:lnTo>
                  <a:lnTo>
                    <a:pt x="583" y="2769"/>
                  </a:lnTo>
                  <a:lnTo>
                    <a:pt x="654" y="2832"/>
                  </a:lnTo>
                  <a:lnTo>
                    <a:pt x="728" y="2891"/>
                  </a:lnTo>
                  <a:lnTo>
                    <a:pt x="805" y="2945"/>
                  </a:lnTo>
                  <a:lnTo>
                    <a:pt x="887" y="2994"/>
                  </a:lnTo>
                  <a:lnTo>
                    <a:pt x="971" y="3038"/>
                  </a:lnTo>
                  <a:lnTo>
                    <a:pt x="1058" y="3077"/>
                  </a:lnTo>
                  <a:lnTo>
                    <a:pt x="1148" y="3110"/>
                  </a:lnTo>
                  <a:lnTo>
                    <a:pt x="1240" y="3138"/>
                  </a:lnTo>
                  <a:lnTo>
                    <a:pt x="1335" y="3160"/>
                  </a:lnTo>
                  <a:lnTo>
                    <a:pt x="1431" y="3176"/>
                  </a:lnTo>
                  <a:lnTo>
                    <a:pt x="1531" y="3186"/>
                  </a:lnTo>
                  <a:lnTo>
                    <a:pt x="1631" y="3189"/>
                  </a:lnTo>
                  <a:lnTo>
                    <a:pt x="1731" y="3186"/>
                  </a:lnTo>
                  <a:lnTo>
                    <a:pt x="1830" y="3176"/>
                  </a:lnTo>
                  <a:lnTo>
                    <a:pt x="1928" y="3160"/>
                  </a:lnTo>
                  <a:lnTo>
                    <a:pt x="2022" y="3138"/>
                  </a:lnTo>
                  <a:lnTo>
                    <a:pt x="2115" y="3110"/>
                  </a:lnTo>
                  <a:lnTo>
                    <a:pt x="2204" y="3077"/>
                  </a:lnTo>
                  <a:lnTo>
                    <a:pt x="2291" y="3038"/>
                  </a:lnTo>
                  <a:lnTo>
                    <a:pt x="2376" y="2994"/>
                  </a:lnTo>
                  <a:lnTo>
                    <a:pt x="2457" y="2945"/>
                  </a:lnTo>
                  <a:lnTo>
                    <a:pt x="2534" y="2891"/>
                  </a:lnTo>
                  <a:lnTo>
                    <a:pt x="2608" y="2832"/>
                  </a:lnTo>
                  <a:lnTo>
                    <a:pt x="2679" y="2769"/>
                  </a:lnTo>
                  <a:lnTo>
                    <a:pt x="2745" y="2703"/>
                  </a:lnTo>
                  <a:lnTo>
                    <a:pt x="2808" y="2632"/>
                  </a:lnTo>
                  <a:lnTo>
                    <a:pt x="2865" y="2557"/>
                  </a:lnTo>
                  <a:lnTo>
                    <a:pt x="2918" y="2478"/>
                  </a:lnTo>
                  <a:lnTo>
                    <a:pt x="2967" y="2397"/>
                  </a:lnTo>
                  <a:lnTo>
                    <a:pt x="3010" y="2312"/>
                  </a:lnTo>
                  <a:lnTo>
                    <a:pt x="3049" y="2224"/>
                  </a:lnTo>
                  <a:lnTo>
                    <a:pt x="3082" y="2133"/>
                  </a:lnTo>
                  <a:lnTo>
                    <a:pt x="3109" y="2040"/>
                  </a:lnTo>
                  <a:lnTo>
                    <a:pt x="3132" y="1944"/>
                  </a:lnTo>
                  <a:lnTo>
                    <a:pt x="3147" y="1847"/>
                  </a:lnTo>
                  <a:lnTo>
                    <a:pt x="3156" y="1747"/>
                  </a:lnTo>
                  <a:lnTo>
                    <a:pt x="3161" y="1646"/>
                  </a:lnTo>
                  <a:lnTo>
                    <a:pt x="3156" y="1545"/>
                  </a:lnTo>
                  <a:lnTo>
                    <a:pt x="3147" y="1444"/>
                  </a:lnTo>
                  <a:lnTo>
                    <a:pt x="3132" y="1346"/>
                  </a:lnTo>
                  <a:lnTo>
                    <a:pt x="3109" y="1251"/>
                  </a:lnTo>
                  <a:lnTo>
                    <a:pt x="3082" y="1157"/>
                  </a:lnTo>
                  <a:lnTo>
                    <a:pt x="3049" y="1067"/>
                  </a:lnTo>
                  <a:lnTo>
                    <a:pt x="3010" y="980"/>
                  </a:lnTo>
                  <a:lnTo>
                    <a:pt x="2967" y="894"/>
                  </a:lnTo>
                  <a:lnTo>
                    <a:pt x="2918" y="812"/>
                  </a:lnTo>
                  <a:lnTo>
                    <a:pt x="2865" y="734"/>
                  </a:lnTo>
                  <a:lnTo>
                    <a:pt x="2808" y="660"/>
                  </a:lnTo>
                  <a:lnTo>
                    <a:pt x="2745" y="588"/>
                  </a:lnTo>
                  <a:lnTo>
                    <a:pt x="2679" y="521"/>
                  </a:lnTo>
                  <a:lnTo>
                    <a:pt x="2608" y="458"/>
                  </a:lnTo>
                  <a:lnTo>
                    <a:pt x="2534" y="400"/>
                  </a:lnTo>
                  <a:lnTo>
                    <a:pt x="2457" y="347"/>
                  </a:lnTo>
                  <a:lnTo>
                    <a:pt x="2376" y="297"/>
                  </a:lnTo>
                  <a:lnTo>
                    <a:pt x="2291" y="254"/>
                  </a:lnTo>
                  <a:lnTo>
                    <a:pt x="2204" y="214"/>
                  </a:lnTo>
                  <a:lnTo>
                    <a:pt x="2115" y="181"/>
                  </a:lnTo>
                  <a:lnTo>
                    <a:pt x="2022" y="154"/>
                  </a:lnTo>
                  <a:lnTo>
                    <a:pt x="1928" y="132"/>
                  </a:lnTo>
                  <a:lnTo>
                    <a:pt x="1830" y="115"/>
                  </a:lnTo>
                  <a:lnTo>
                    <a:pt x="1731" y="106"/>
                  </a:lnTo>
                  <a:lnTo>
                    <a:pt x="1631" y="103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3686" y="4413542"/>
              <a:ext cx="2609910" cy="2606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state agencies, 26 tribes, and many Community Action Agencies have participated since 2009. </a:t>
              </a:r>
            </a:p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Supports government-to-government partnership.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4351" y="3890917"/>
              <a:ext cx="2345963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cap="all" dirty="0" smtClean="0">
                  <a:ln w="3175">
                    <a:solidFill>
                      <a:schemeClr val="bg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Partnership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35325" y="1681200"/>
            <a:ext cx="2321469" cy="2793409"/>
            <a:chOff x="2909536" y="2940730"/>
            <a:chExt cx="2321469" cy="2793409"/>
          </a:xfrm>
        </p:grpSpPr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3659050" y="2940730"/>
              <a:ext cx="823125" cy="832983"/>
            </a:xfrm>
            <a:custGeom>
              <a:avLst/>
              <a:gdLst>
                <a:gd name="T0" fmla="*/ 1436 w 3509"/>
                <a:gd name="T1" fmla="*/ 142 h 3550"/>
                <a:gd name="T2" fmla="*/ 1044 w 3509"/>
                <a:gd name="T3" fmla="*/ 274 h 3550"/>
                <a:gd name="T4" fmla="*/ 703 w 3509"/>
                <a:gd name="T5" fmla="*/ 494 h 3550"/>
                <a:gd name="T6" fmla="*/ 427 w 3509"/>
                <a:gd name="T7" fmla="*/ 791 h 3550"/>
                <a:gd name="T8" fmla="*/ 229 w 3509"/>
                <a:gd name="T9" fmla="*/ 1151 h 3550"/>
                <a:gd name="T10" fmla="*/ 123 w 3509"/>
                <a:gd name="T11" fmla="*/ 1558 h 3550"/>
                <a:gd name="T12" fmla="*/ 123 w 3509"/>
                <a:gd name="T13" fmla="*/ 1992 h 3550"/>
                <a:gd name="T14" fmla="*/ 229 w 3509"/>
                <a:gd name="T15" fmla="*/ 2398 h 3550"/>
                <a:gd name="T16" fmla="*/ 427 w 3509"/>
                <a:gd name="T17" fmla="*/ 2757 h 3550"/>
                <a:gd name="T18" fmla="*/ 703 w 3509"/>
                <a:gd name="T19" fmla="*/ 3054 h 3550"/>
                <a:gd name="T20" fmla="*/ 1044 w 3509"/>
                <a:gd name="T21" fmla="*/ 3276 h 3550"/>
                <a:gd name="T22" fmla="*/ 1436 w 3509"/>
                <a:gd name="T23" fmla="*/ 3407 h 3550"/>
                <a:gd name="T24" fmla="*/ 1862 w 3509"/>
                <a:gd name="T25" fmla="*/ 3435 h 3550"/>
                <a:gd name="T26" fmla="*/ 2275 w 3509"/>
                <a:gd name="T27" fmla="*/ 3354 h 3550"/>
                <a:gd name="T28" fmla="*/ 2643 w 3509"/>
                <a:gd name="T29" fmla="*/ 3176 h 3550"/>
                <a:gd name="T30" fmla="*/ 2953 w 3509"/>
                <a:gd name="T31" fmla="*/ 2915 h 3550"/>
                <a:gd name="T32" fmla="*/ 3192 w 3509"/>
                <a:gd name="T33" fmla="*/ 2584 h 3550"/>
                <a:gd name="T34" fmla="*/ 3345 w 3509"/>
                <a:gd name="T35" fmla="*/ 2200 h 3550"/>
                <a:gd name="T36" fmla="*/ 3400 w 3509"/>
                <a:gd name="T37" fmla="*/ 1775 h 3550"/>
                <a:gd name="T38" fmla="*/ 3345 w 3509"/>
                <a:gd name="T39" fmla="*/ 1349 h 3550"/>
                <a:gd name="T40" fmla="*/ 3192 w 3509"/>
                <a:gd name="T41" fmla="*/ 964 h 3550"/>
                <a:gd name="T42" fmla="*/ 2953 w 3509"/>
                <a:gd name="T43" fmla="*/ 634 h 3550"/>
                <a:gd name="T44" fmla="*/ 2643 w 3509"/>
                <a:gd name="T45" fmla="*/ 374 h 3550"/>
                <a:gd name="T46" fmla="*/ 2275 w 3509"/>
                <a:gd name="T47" fmla="*/ 196 h 3550"/>
                <a:gd name="T48" fmla="*/ 1862 w 3509"/>
                <a:gd name="T49" fmla="*/ 114 h 3550"/>
                <a:gd name="T50" fmla="*/ 1866 w 3509"/>
                <a:gd name="T51" fmla="*/ 3 h 3550"/>
                <a:gd name="T52" fmla="*/ 2289 w 3509"/>
                <a:gd name="T53" fmla="*/ 83 h 3550"/>
                <a:gd name="T54" fmla="*/ 2670 w 3509"/>
                <a:gd name="T55" fmla="*/ 260 h 3550"/>
                <a:gd name="T56" fmla="*/ 2995 w 3509"/>
                <a:gd name="T57" fmla="*/ 520 h 3550"/>
                <a:gd name="T58" fmla="*/ 3251 w 3509"/>
                <a:gd name="T59" fmla="*/ 848 h 3550"/>
                <a:gd name="T60" fmla="*/ 3426 w 3509"/>
                <a:gd name="T61" fmla="*/ 1234 h 3550"/>
                <a:gd name="T62" fmla="*/ 3506 w 3509"/>
                <a:gd name="T63" fmla="*/ 1662 h 3550"/>
                <a:gd name="T64" fmla="*/ 3478 w 3509"/>
                <a:gd name="T65" fmla="*/ 2106 h 3550"/>
                <a:gd name="T66" fmla="*/ 3349 w 3509"/>
                <a:gd name="T67" fmla="*/ 2514 h 3550"/>
                <a:gd name="T68" fmla="*/ 3133 w 3509"/>
                <a:gd name="T69" fmla="*/ 2873 h 3550"/>
                <a:gd name="T70" fmla="*/ 2840 w 3509"/>
                <a:gd name="T71" fmla="*/ 3169 h 3550"/>
                <a:gd name="T72" fmla="*/ 2485 w 3509"/>
                <a:gd name="T73" fmla="*/ 3388 h 3550"/>
                <a:gd name="T74" fmla="*/ 2081 w 3509"/>
                <a:gd name="T75" fmla="*/ 3519 h 3550"/>
                <a:gd name="T76" fmla="*/ 1643 w 3509"/>
                <a:gd name="T77" fmla="*/ 3547 h 3550"/>
                <a:gd name="T78" fmla="*/ 1221 w 3509"/>
                <a:gd name="T79" fmla="*/ 3465 h 3550"/>
                <a:gd name="T80" fmla="*/ 840 w 3509"/>
                <a:gd name="T81" fmla="*/ 3289 h 3550"/>
                <a:gd name="T82" fmla="*/ 514 w 3509"/>
                <a:gd name="T83" fmla="*/ 3030 h 3550"/>
                <a:gd name="T84" fmla="*/ 257 w 3509"/>
                <a:gd name="T85" fmla="*/ 2700 h 3550"/>
                <a:gd name="T86" fmla="*/ 82 w 3509"/>
                <a:gd name="T87" fmla="*/ 2315 h 3550"/>
                <a:gd name="T88" fmla="*/ 3 w 3509"/>
                <a:gd name="T89" fmla="*/ 1887 h 3550"/>
                <a:gd name="T90" fmla="*/ 31 w 3509"/>
                <a:gd name="T91" fmla="*/ 1444 h 3550"/>
                <a:gd name="T92" fmla="*/ 160 w 3509"/>
                <a:gd name="T93" fmla="*/ 1035 h 3550"/>
                <a:gd name="T94" fmla="*/ 376 w 3509"/>
                <a:gd name="T95" fmla="*/ 676 h 3550"/>
                <a:gd name="T96" fmla="*/ 669 w 3509"/>
                <a:gd name="T97" fmla="*/ 381 h 3550"/>
                <a:gd name="T98" fmla="*/ 1024 w 3509"/>
                <a:gd name="T99" fmla="*/ 160 h 3550"/>
                <a:gd name="T100" fmla="*/ 1428 w 3509"/>
                <a:gd name="T101" fmla="*/ 30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09" h="3550">
                  <a:moveTo>
                    <a:pt x="1754" y="111"/>
                  </a:moveTo>
                  <a:lnTo>
                    <a:pt x="1647" y="114"/>
                  </a:lnTo>
                  <a:lnTo>
                    <a:pt x="1540" y="124"/>
                  </a:lnTo>
                  <a:lnTo>
                    <a:pt x="1436" y="142"/>
                  </a:lnTo>
                  <a:lnTo>
                    <a:pt x="1334" y="166"/>
                  </a:lnTo>
                  <a:lnTo>
                    <a:pt x="1235" y="196"/>
                  </a:lnTo>
                  <a:lnTo>
                    <a:pt x="1138" y="231"/>
                  </a:lnTo>
                  <a:lnTo>
                    <a:pt x="1044" y="274"/>
                  </a:lnTo>
                  <a:lnTo>
                    <a:pt x="954" y="320"/>
                  </a:lnTo>
                  <a:lnTo>
                    <a:pt x="866" y="374"/>
                  </a:lnTo>
                  <a:lnTo>
                    <a:pt x="784" y="432"/>
                  </a:lnTo>
                  <a:lnTo>
                    <a:pt x="703" y="494"/>
                  </a:lnTo>
                  <a:lnTo>
                    <a:pt x="627" y="562"/>
                  </a:lnTo>
                  <a:lnTo>
                    <a:pt x="557" y="634"/>
                  </a:lnTo>
                  <a:lnTo>
                    <a:pt x="490" y="711"/>
                  </a:lnTo>
                  <a:lnTo>
                    <a:pt x="427" y="791"/>
                  </a:lnTo>
                  <a:lnTo>
                    <a:pt x="370" y="876"/>
                  </a:lnTo>
                  <a:lnTo>
                    <a:pt x="318" y="964"/>
                  </a:lnTo>
                  <a:lnTo>
                    <a:pt x="271" y="1057"/>
                  </a:lnTo>
                  <a:lnTo>
                    <a:pt x="229" y="1151"/>
                  </a:lnTo>
                  <a:lnTo>
                    <a:pt x="194" y="1248"/>
                  </a:lnTo>
                  <a:lnTo>
                    <a:pt x="164" y="1349"/>
                  </a:lnTo>
                  <a:lnTo>
                    <a:pt x="141" y="1452"/>
                  </a:lnTo>
                  <a:lnTo>
                    <a:pt x="123" y="1558"/>
                  </a:lnTo>
                  <a:lnTo>
                    <a:pt x="113" y="1666"/>
                  </a:lnTo>
                  <a:lnTo>
                    <a:pt x="110" y="1775"/>
                  </a:lnTo>
                  <a:lnTo>
                    <a:pt x="113" y="1884"/>
                  </a:lnTo>
                  <a:lnTo>
                    <a:pt x="123" y="1992"/>
                  </a:lnTo>
                  <a:lnTo>
                    <a:pt x="141" y="2097"/>
                  </a:lnTo>
                  <a:lnTo>
                    <a:pt x="164" y="2200"/>
                  </a:lnTo>
                  <a:lnTo>
                    <a:pt x="194" y="2300"/>
                  </a:lnTo>
                  <a:lnTo>
                    <a:pt x="229" y="2398"/>
                  </a:lnTo>
                  <a:lnTo>
                    <a:pt x="271" y="2493"/>
                  </a:lnTo>
                  <a:lnTo>
                    <a:pt x="318" y="2584"/>
                  </a:lnTo>
                  <a:lnTo>
                    <a:pt x="370" y="2672"/>
                  </a:lnTo>
                  <a:lnTo>
                    <a:pt x="427" y="2757"/>
                  </a:lnTo>
                  <a:lnTo>
                    <a:pt x="490" y="2838"/>
                  </a:lnTo>
                  <a:lnTo>
                    <a:pt x="557" y="2915"/>
                  </a:lnTo>
                  <a:lnTo>
                    <a:pt x="627" y="2986"/>
                  </a:lnTo>
                  <a:lnTo>
                    <a:pt x="703" y="3054"/>
                  </a:lnTo>
                  <a:lnTo>
                    <a:pt x="784" y="3118"/>
                  </a:lnTo>
                  <a:lnTo>
                    <a:pt x="866" y="3176"/>
                  </a:lnTo>
                  <a:lnTo>
                    <a:pt x="954" y="3228"/>
                  </a:lnTo>
                  <a:lnTo>
                    <a:pt x="1044" y="3276"/>
                  </a:lnTo>
                  <a:lnTo>
                    <a:pt x="1138" y="3318"/>
                  </a:lnTo>
                  <a:lnTo>
                    <a:pt x="1235" y="3354"/>
                  </a:lnTo>
                  <a:lnTo>
                    <a:pt x="1334" y="3384"/>
                  </a:lnTo>
                  <a:lnTo>
                    <a:pt x="1436" y="3407"/>
                  </a:lnTo>
                  <a:lnTo>
                    <a:pt x="1540" y="3425"/>
                  </a:lnTo>
                  <a:lnTo>
                    <a:pt x="1647" y="3435"/>
                  </a:lnTo>
                  <a:lnTo>
                    <a:pt x="1754" y="3439"/>
                  </a:lnTo>
                  <a:lnTo>
                    <a:pt x="1862" y="3435"/>
                  </a:lnTo>
                  <a:lnTo>
                    <a:pt x="1969" y="3425"/>
                  </a:lnTo>
                  <a:lnTo>
                    <a:pt x="2074" y="3407"/>
                  </a:lnTo>
                  <a:lnTo>
                    <a:pt x="2175" y="3384"/>
                  </a:lnTo>
                  <a:lnTo>
                    <a:pt x="2275" y="3354"/>
                  </a:lnTo>
                  <a:lnTo>
                    <a:pt x="2371" y="3318"/>
                  </a:lnTo>
                  <a:lnTo>
                    <a:pt x="2464" y="3276"/>
                  </a:lnTo>
                  <a:lnTo>
                    <a:pt x="2556" y="3228"/>
                  </a:lnTo>
                  <a:lnTo>
                    <a:pt x="2643" y="3176"/>
                  </a:lnTo>
                  <a:lnTo>
                    <a:pt x="2726" y="3118"/>
                  </a:lnTo>
                  <a:lnTo>
                    <a:pt x="2806" y="3054"/>
                  </a:lnTo>
                  <a:lnTo>
                    <a:pt x="2882" y="2986"/>
                  </a:lnTo>
                  <a:lnTo>
                    <a:pt x="2953" y="2915"/>
                  </a:lnTo>
                  <a:lnTo>
                    <a:pt x="3020" y="2838"/>
                  </a:lnTo>
                  <a:lnTo>
                    <a:pt x="3082" y="2757"/>
                  </a:lnTo>
                  <a:lnTo>
                    <a:pt x="3139" y="2672"/>
                  </a:lnTo>
                  <a:lnTo>
                    <a:pt x="3192" y="2584"/>
                  </a:lnTo>
                  <a:lnTo>
                    <a:pt x="3238" y="2493"/>
                  </a:lnTo>
                  <a:lnTo>
                    <a:pt x="3280" y="2398"/>
                  </a:lnTo>
                  <a:lnTo>
                    <a:pt x="3315" y="2300"/>
                  </a:lnTo>
                  <a:lnTo>
                    <a:pt x="3345" y="2200"/>
                  </a:lnTo>
                  <a:lnTo>
                    <a:pt x="3369" y="2097"/>
                  </a:lnTo>
                  <a:lnTo>
                    <a:pt x="3386" y="1992"/>
                  </a:lnTo>
                  <a:lnTo>
                    <a:pt x="3396" y="1884"/>
                  </a:lnTo>
                  <a:lnTo>
                    <a:pt x="3400" y="1775"/>
                  </a:lnTo>
                  <a:lnTo>
                    <a:pt x="3396" y="1666"/>
                  </a:lnTo>
                  <a:lnTo>
                    <a:pt x="3386" y="1558"/>
                  </a:lnTo>
                  <a:lnTo>
                    <a:pt x="3369" y="1452"/>
                  </a:lnTo>
                  <a:lnTo>
                    <a:pt x="3345" y="1349"/>
                  </a:lnTo>
                  <a:lnTo>
                    <a:pt x="3315" y="1248"/>
                  </a:lnTo>
                  <a:lnTo>
                    <a:pt x="3280" y="1151"/>
                  </a:lnTo>
                  <a:lnTo>
                    <a:pt x="3238" y="1057"/>
                  </a:lnTo>
                  <a:lnTo>
                    <a:pt x="3192" y="964"/>
                  </a:lnTo>
                  <a:lnTo>
                    <a:pt x="3139" y="876"/>
                  </a:lnTo>
                  <a:lnTo>
                    <a:pt x="3082" y="791"/>
                  </a:lnTo>
                  <a:lnTo>
                    <a:pt x="3020" y="711"/>
                  </a:lnTo>
                  <a:lnTo>
                    <a:pt x="2953" y="634"/>
                  </a:lnTo>
                  <a:lnTo>
                    <a:pt x="2882" y="562"/>
                  </a:lnTo>
                  <a:lnTo>
                    <a:pt x="2806" y="494"/>
                  </a:lnTo>
                  <a:lnTo>
                    <a:pt x="2726" y="432"/>
                  </a:lnTo>
                  <a:lnTo>
                    <a:pt x="2643" y="374"/>
                  </a:lnTo>
                  <a:lnTo>
                    <a:pt x="2556" y="320"/>
                  </a:lnTo>
                  <a:lnTo>
                    <a:pt x="2464" y="274"/>
                  </a:lnTo>
                  <a:lnTo>
                    <a:pt x="2371" y="231"/>
                  </a:lnTo>
                  <a:lnTo>
                    <a:pt x="2275" y="196"/>
                  </a:lnTo>
                  <a:lnTo>
                    <a:pt x="2175" y="166"/>
                  </a:lnTo>
                  <a:lnTo>
                    <a:pt x="2074" y="142"/>
                  </a:lnTo>
                  <a:lnTo>
                    <a:pt x="1969" y="124"/>
                  </a:lnTo>
                  <a:lnTo>
                    <a:pt x="1862" y="114"/>
                  </a:lnTo>
                  <a:lnTo>
                    <a:pt x="1754" y="111"/>
                  </a:lnTo>
                  <a:close/>
                  <a:moveTo>
                    <a:pt x="1754" y="0"/>
                  </a:moveTo>
                  <a:lnTo>
                    <a:pt x="1754" y="0"/>
                  </a:lnTo>
                  <a:lnTo>
                    <a:pt x="1866" y="3"/>
                  </a:lnTo>
                  <a:lnTo>
                    <a:pt x="1975" y="13"/>
                  </a:lnTo>
                  <a:lnTo>
                    <a:pt x="2081" y="30"/>
                  </a:lnTo>
                  <a:lnTo>
                    <a:pt x="2187" y="53"/>
                  </a:lnTo>
                  <a:lnTo>
                    <a:pt x="2289" y="83"/>
                  </a:lnTo>
                  <a:lnTo>
                    <a:pt x="2388" y="119"/>
                  </a:lnTo>
                  <a:lnTo>
                    <a:pt x="2485" y="160"/>
                  </a:lnTo>
                  <a:lnTo>
                    <a:pt x="2579" y="208"/>
                  </a:lnTo>
                  <a:lnTo>
                    <a:pt x="2670" y="260"/>
                  </a:lnTo>
                  <a:lnTo>
                    <a:pt x="2757" y="317"/>
                  </a:lnTo>
                  <a:lnTo>
                    <a:pt x="2840" y="381"/>
                  </a:lnTo>
                  <a:lnTo>
                    <a:pt x="2920" y="447"/>
                  </a:lnTo>
                  <a:lnTo>
                    <a:pt x="2995" y="520"/>
                  </a:lnTo>
                  <a:lnTo>
                    <a:pt x="3066" y="595"/>
                  </a:lnTo>
                  <a:lnTo>
                    <a:pt x="3133" y="676"/>
                  </a:lnTo>
                  <a:lnTo>
                    <a:pt x="3194" y="760"/>
                  </a:lnTo>
                  <a:lnTo>
                    <a:pt x="3251" y="848"/>
                  </a:lnTo>
                  <a:lnTo>
                    <a:pt x="3303" y="940"/>
                  </a:lnTo>
                  <a:lnTo>
                    <a:pt x="3349" y="1035"/>
                  </a:lnTo>
                  <a:lnTo>
                    <a:pt x="3391" y="1133"/>
                  </a:lnTo>
                  <a:lnTo>
                    <a:pt x="3426" y="1234"/>
                  </a:lnTo>
                  <a:lnTo>
                    <a:pt x="3455" y="1337"/>
                  </a:lnTo>
                  <a:lnTo>
                    <a:pt x="3478" y="1444"/>
                  </a:lnTo>
                  <a:lnTo>
                    <a:pt x="3496" y="1552"/>
                  </a:lnTo>
                  <a:lnTo>
                    <a:pt x="3506" y="1662"/>
                  </a:lnTo>
                  <a:lnTo>
                    <a:pt x="3509" y="1775"/>
                  </a:lnTo>
                  <a:lnTo>
                    <a:pt x="3506" y="1887"/>
                  </a:lnTo>
                  <a:lnTo>
                    <a:pt x="3496" y="1998"/>
                  </a:lnTo>
                  <a:lnTo>
                    <a:pt x="3478" y="2106"/>
                  </a:lnTo>
                  <a:lnTo>
                    <a:pt x="3455" y="2211"/>
                  </a:lnTo>
                  <a:lnTo>
                    <a:pt x="3426" y="2315"/>
                  </a:lnTo>
                  <a:lnTo>
                    <a:pt x="3391" y="2416"/>
                  </a:lnTo>
                  <a:lnTo>
                    <a:pt x="3349" y="2514"/>
                  </a:lnTo>
                  <a:lnTo>
                    <a:pt x="3303" y="2609"/>
                  </a:lnTo>
                  <a:lnTo>
                    <a:pt x="3251" y="2700"/>
                  </a:lnTo>
                  <a:lnTo>
                    <a:pt x="3194" y="2788"/>
                  </a:lnTo>
                  <a:lnTo>
                    <a:pt x="3133" y="2873"/>
                  </a:lnTo>
                  <a:lnTo>
                    <a:pt x="3066" y="2953"/>
                  </a:lnTo>
                  <a:lnTo>
                    <a:pt x="2995" y="3030"/>
                  </a:lnTo>
                  <a:lnTo>
                    <a:pt x="2920" y="3101"/>
                  </a:lnTo>
                  <a:lnTo>
                    <a:pt x="2840" y="3169"/>
                  </a:lnTo>
                  <a:lnTo>
                    <a:pt x="2757" y="3231"/>
                  </a:lnTo>
                  <a:lnTo>
                    <a:pt x="2670" y="3289"/>
                  </a:lnTo>
                  <a:lnTo>
                    <a:pt x="2579" y="3342"/>
                  </a:lnTo>
                  <a:lnTo>
                    <a:pt x="2485" y="3388"/>
                  </a:lnTo>
                  <a:lnTo>
                    <a:pt x="2388" y="3430"/>
                  </a:lnTo>
                  <a:lnTo>
                    <a:pt x="2289" y="3465"/>
                  </a:lnTo>
                  <a:lnTo>
                    <a:pt x="2187" y="3495"/>
                  </a:lnTo>
                  <a:lnTo>
                    <a:pt x="2081" y="3519"/>
                  </a:lnTo>
                  <a:lnTo>
                    <a:pt x="1975" y="3535"/>
                  </a:lnTo>
                  <a:lnTo>
                    <a:pt x="1866" y="3547"/>
                  </a:lnTo>
                  <a:lnTo>
                    <a:pt x="1754" y="3550"/>
                  </a:lnTo>
                  <a:lnTo>
                    <a:pt x="1643" y="3547"/>
                  </a:lnTo>
                  <a:lnTo>
                    <a:pt x="1534" y="3535"/>
                  </a:lnTo>
                  <a:lnTo>
                    <a:pt x="1428" y="3519"/>
                  </a:lnTo>
                  <a:lnTo>
                    <a:pt x="1323" y="3495"/>
                  </a:lnTo>
                  <a:lnTo>
                    <a:pt x="1221" y="3465"/>
                  </a:lnTo>
                  <a:lnTo>
                    <a:pt x="1120" y="3430"/>
                  </a:lnTo>
                  <a:lnTo>
                    <a:pt x="1024" y="3388"/>
                  </a:lnTo>
                  <a:lnTo>
                    <a:pt x="930" y="3342"/>
                  </a:lnTo>
                  <a:lnTo>
                    <a:pt x="840" y="3289"/>
                  </a:lnTo>
                  <a:lnTo>
                    <a:pt x="752" y="3231"/>
                  </a:lnTo>
                  <a:lnTo>
                    <a:pt x="669" y="3169"/>
                  </a:lnTo>
                  <a:lnTo>
                    <a:pt x="589" y="3101"/>
                  </a:lnTo>
                  <a:lnTo>
                    <a:pt x="514" y="3030"/>
                  </a:lnTo>
                  <a:lnTo>
                    <a:pt x="442" y="2953"/>
                  </a:lnTo>
                  <a:lnTo>
                    <a:pt x="376" y="2873"/>
                  </a:lnTo>
                  <a:lnTo>
                    <a:pt x="315" y="2788"/>
                  </a:lnTo>
                  <a:lnTo>
                    <a:pt x="257" y="2700"/>
                  </a:lnTo>
                  <a:lnTo>
                    <a:pt x="206" y="2609"/>
                  </a:lnTo>
                  <a:lnTo>
                    <a:pt x="160" y="2514"/>
                  </a:lnTo>
                  <a:lnTo>
                    <a:pt x="118" y="2416"/>
                  </a:lnTo>
                  <a:lnTo>
                    <a:pt x="82" y="2315"/>
                  </a:lnTo>
                  <a:lnTo>
                    <a:pt x="54" y="2211"/>
                  </a:lnTo>
                  <a:lnTo>
                    <a:pt x="31" y="2106"/>
                  </a:lnTo>
                  <a:lnTo>
                    <a:pt x="14" y="1998"/>
                  </a:lnTo>
                  <a:lnTo>
                    <a:pt x="3" y="1887"/>
                  </a:lnTo>
                  <a:lnTo>
                    <a:pt x="0" y="1775"/>
                  </a:lnTo>
                  <a:lnTo>
                    <a:pt x="3" y="1662"/>
                  </a:lnTo>
                  <a:lnTo>
                    <a:pt x="14" y="1552"/>
                  </a:lnTo>
                  <a:lnTo>
                    <a:pt x="31" y="1444"/>
                  </a:lnTo>
                  <a:lnTo>
                    <a:pt x="54" y="1337"/>
                  </a:lnTo>
                  <a:lnTo>
                    <a:pt x="82" y="1234"/>
                  </a:lnTo>
                  <a:lnTo>
                    <a:pt x="118" y="1133"/>
                  </a:lnTo>
                  <a:lnTo>
                    <a:pt x="160" y="1035"/>
                  </a:lnTo>
                  <a:lnTo>
                    <a:pt x="206" y="940"/>
                  </a:lnTo>
                  <a:lnTo>
                    <a:pt x="257" y="848"/>
                  </a:lnTo>
                  <a:lnTo>
                    <a:pt x="315" y="760"/>
                  </a:lnTo>
                  <a:lnTo>
                    <a:pt x="376" y="676"/>
                  </a:lnTo>
                  <a:lnTo>
                    <a:pt x="442" y="595"/>
                  </a:lnTo>
                  <a:lnTo>
                    <a:pt x="514" y="520"/>
                  </a:lnTo>
                  <a:lnTo>
                    <a:pt x="589" y="447"/>
                  </a:lnTo>
                  <a:lnTo>
                    <a:pt x="669" y="381"/>
                  </a:lnTo>
                  <a:lnTo>
                    <a:pt x="752" y="317"/>
                  </a:lnTo>
                  <a:lnTo>
                    <a:pt x="840" y="260"/>
                  </a:lnTo>
                  <a:lnTo>
                    <a:pt x="930" y="208"/>
                  </a:lnTo>
                  <a:lnTo>
                    <a:pt x="1024" y="160"/>
                  </a:lnTo>
                  <a:lnTo>
                    <a:pt x="1120" y="119"/>
                  </a:lnTo>
                  <a:lnTo>
                    <a:pt x="1221" y="83"/>
                  </a:lnTo>
                  <a:lnTo>
                    <a:pt x="1323" y="53"/>
                  </a:lnTo>
                  <a:lnTo>
                    <a:pt x="1428" y="30"/>
                  </a:lnTo>
                  <a:lnTo>
                    <a:pt x="1534" y="13"/>
                  </a:lnTo>
                  <a:lnTo>
                    <a:pt x="1643" y="3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85846" y="4446607"/>
              <a:ext cx="2168844" cy="1287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Nearly 14,500 projects completed with State Grant funding since 2016. 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09536" y="3893502"/>
              <a:ext cx="23214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cap="all" dirty="0" smtClean="0">
                  <a:ln w="3175">
                    <a:solidFill>
                      <a:schemeClr val="bg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EE Projects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69987" y="2633975"/>
            <a:ext cx="2550900" cy="2764977"/>
            <a:chOff x="5359906" y="3810278"/>
            <a:chExt cx="2550900" cy="1173334"/>
          </a:xfrm>
        </p:grpSpPr>
        <p:sp>
          <p:nvSpPr>
            <p:cNvPr id="31" name="Rectangle 30"/>
            <p:cNvSpPr/>
            <p:nvPr/>
          </p:nvSpPr>
          <p:spPr>
            <a:xfrm>
              <a:off x="5455419" y="4039325"/>
              <a:ext cx="2359872" cy="944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Additional funding to support training needs, travel, health and safety repairs, and administrative and tribal indirect costs.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59906" y="3810278"/>
              <a:ext cx="2550900" cy="195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cap="all" dirty="0" smtClean="0">
                  <a:ln w="3175">
                    <a:solidFill>
                      <a:schemeClr val="bg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Investment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43181" y="1706372"/>
            <a:ext cx="4556006" cy="4116579"/>
            <a:chOff x="5837143" y="2979508"/>
            <a:chExt cx="4556006" cy="3882694"/>
          </a:xfrm>
        </p:grpSpPr>
        <p:sp>
          <p:nvSpPr>
            <p:cNvPr id="34" name="Freeform 24"/>
            <p:cNvSpPr>
              <a:spLocks noEditPoints="1"/>
            </p:cNvSpPr>
            <p:nvPr/>
          </p:nvSpPr>
          <p:spPr bwMode="auto">
            <a:xfrm>
              <a:off x="5837143" y="2979508"/>
              <a:ext cx="776288" cy="782638"/>
            </a:xfrm>
            <a:custGeom>
              <a:avLst/>
              <a:gdLst>
                <a:gd name="T0" fmla="*/ 1402 w 3426"/>
                <a:gd name="T1" fmla="*/ 139 h 3456"/>
                <a:gd name="T2" fmla="*/ 1020 w 3426"/>
                <a:gd name="T3" fmla="*/ 267 h 3456"/>
                <a:gd name="T4" fmla="*/ 687 w 3426"/>
                <a:gd name="T5" fmla="*/ 481 h 3456"/>
                <a:gd name="T6" fmla="*/ 417 w 3426"/>
                <a:gd name="T7" fmla="*/ 771 h 3456"/>
                <a:gd name="T8" fmla="*/ 223 w 3426"/>
                <a:gd name="T9" fmla="*/ 1121 h 3456"/>
                <a:gd name="T10" fmla="*/ 120 w 3426"/>
                <a:gd name="T11" fmla="*/ 1517 h 3456"/>
                <a:gd name="T12" fmla="*/ 120 w 3426"/>
                <a:gd name="T13" fmla="*/ 1939 h 3456"/>
                <a:gd name="T14" fmla="*/ 223 w 3426"/>
                <a:gd name="T15" fmla="*/ 2335 h 3456"/>
                <a:gd name="T16" fmla="*/ 417 w 3426"/>
                <a:gd name="T17" fmla="*/ 2684 h 3456"/>
                <a:gd name="T18" fmla="*/ 687 w 3426"/>
                <a:gd name="T19" fmla="*/ 2973 h 3456"/>
                <a:gd name="T20" fmla="*/ 1020 w 3426"/>
                <a:gd name="T21" fmla="*/ 3189 h 3456"/>
                <a:gd name="T22" fmla="*/ 1402 w 3426"/>
                <a:gd name="T23" fmla="*/ 3317 h 3456"/>
                <a:gd name="T24" fmla="*/ 1818 w 3426"/>
                <a:gd name="T25" fmla="*/ 3344 h 3456"/>
                <a:gd name="T26" fmla="*/ 2221 w 3426"/>
                <a:gd name="T27" fmla="*/ 3265 h 3456"/>
                <a:gd name="T28" fmla="*/ 2580 w 3426"/>
                <a:gd name="T29" fmla="*/ 3092 h 3456"/>
                <a:gd name="T30" fmla="*/ 2884 w 3426"/>
                <a:gd name="T31" fmla="*/ 2838 h 3456"/>
                <a:gd name="T32" fmla="*/ 3117 w 3426"/>
                <a:gd name="T33" fmla="*/ 2516 h 3456"/>
                <a:gd name="T34" fmla="*/ 3266 w 3426"/>
                <a:gd name="T35" fmla="*/ 2142 h 3456"/>
                <a:gd name="T36" fmla="*/ 3320 w 3426"/>
                <a:gd name="T37" fmla="*/ 1728 h 3456"/>
                <a:gd name="T38" fmla="*/ 3266 w 3426"/>
                <a:gd name="T39" fmla="*/ 1314 h 3456"/>
                <a:gd name="T40" fmla="*/ 3117 w 3426"/>
                <a:gd name="T41" fmla="*/ 939 h 3456"/>
                <a:gd name="T42" fmla="*/ 2884 w 3426"/>
                <a:gd name="T43" fmla="*/ 618 h 3456"/>
                <a:gd name="T44" fmla="*/ 2580 w 3426"/>
                <a:gd name="T45" fmla="*/ 364 h 3456"/>
                <a:gd name="T46" fmla="*/ 2221 w 3426"/>
                <a:gd name="T47" fmla="*/ 191 h 3456"/>
                <a:gd name="T48" fmla="*/ 1818 w 3426"/>
                <a:gd name="T49" fmla="*/ 112 h 3456"/>
                <a:gd name="T50" fmla="*/ 1822 w 3426"/>
                <a:gd name="T51" fmla="*/ 3 h 3456"/>
                <a:gd name="T52" fmla="*/ 2235 w 3426"/>
                <a:gd name="T53" fmla="*/ 81 h 3456"/>
                <a:gd name="T54" fmla="*/ 2607 w 3426"/>
                <a:gd name="T55" fmla="*/ 254 h 3456"/>
                <a:gd name="T56" fmla="*/ 2924 w 3426"/>
                <a:gd name="T57" fmla="*/ 506 h 3456"/>
                <a:gd name="T58" fmla="*/ 3175 w 3426"/>
                <a:gd name="T59" fmla="*/ 826 h 3456"/>
                <a:gd name="T60" fmla="*/ 3346 w 3426"/>
                <a:gd name="T61" fmla="*/ 1201 h 3456"/>
                <a:gd name="T62" fmla="*/ 3423 w 3426"/>
                <a:gd name="T63" fmla="*/ 1619 h 3456"/>
                <a:gd name="T64" fmla="*/ 3396 w 3426"/>
                <a:gd name="T65" fmla="*/ 2050 h 3456"/>
                <a:gd name="T66" fmla="*/ 3270 w 3426"/>
                <a:gd name="T67" fmla="*/ 2448 h 3456"/>
                <a:gd name="T68" fmla="*/ 3059 w 3426"/>
                <a:gd name="T69" fmla="*/ 2797 h 3456"/>
                <a:gd name="T70" fmla="*/ 2773 w 3426"/>
                <a:gd name="T71" fmla="*/ 3085 h 3456"/>
                <a:gd name="T72" fmla="*/ 2427 w 3426"/>
                <a:gd name="T73" fmla="*/ 3299 h 3456"/>
                <a:gd name="T74" fmla="*/ 2032 w 3426"/>
                <a:gd name="T75" fmla="*/ 3425 h 3456"/>
                <a:gd name="T76" fmla="*/ 1605 w 3426"/>
                <a:gd name="T77" fmla="*/ 3453 h 3456"/>
                <a:gd name="T78" fmla="*/ 1192 w 3426"/>
                <a:gd name="T79" fmla="*/ 3373 h 3456"/>
                <a:gd name="T80" fmla="*/ 820 w 3426"/>
                <a:gd name="T81" fmla="*/ 3202 h 3456"/>
                <a:gd name="T82" fmla="*/ 502 w 3426"/>
                <a:gd name="T83" fmla="*/ 2950 h 3456"/>
                <a:gd name="T84" fmla="*/ 251 w 3426"/>
                <a:gd name="T85" fmla="*/ 2629 h 3456"/>
                <a:gd name="T86" fmla="*/ 81 w 3426"/>
                <a:gd name="T87" fmla="*/ 2254 h 3456"/>
                <a:gd name="T88" fmla="*/ 3 w 3426"/>
                <a:gd name="T89" fmla="*/ 1837 h 3456"/>
                <a:gd name="T90" fmla="*/ 30 w 3426"/>
                <a:gd name="T91" fmla="*/ 1406 h 3456"/>
                <a:gd name="T92" fmla="*/ 156 w 3426"/>
                <a:gd name="T93" fmla="*/ 1008 h 3456"/>
                <a:gd name="T94" fmla="*/ 367 w 3426"/>
                <a:gd name="T95" fmla="*/ 658 h 3456"/>
                <a:gd name="T96" fmla="*/ 653 w 3426"/>
                <a:gd name="T97" fmla="*/ 371 h 3456"/>
                <a:gd name="T98" fmla="*/ 999 w 3426"/>
                <a:gd name="T99" fmla="*/ 156 h 3456"/>
                <a:gd name="T100" fmla="*/ 1394 w 3426"/>
                <a:gd name="T101" fmla="*/ 29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6" h="3456">
                  <a:moveTo>
                    <a:pt x="1713" y="109"/>
                  </a:moveTo>
                  <a:lnTo>
                    <a:pt x="1608" y="112"/>
                  </a:lnTo>
                  <a:lnTo>
                    <a:pt x="1504" y="122"/>
                  </a:lnTo>
                  <a:lnTo>
                    <a:pt x="1402" y="139"/>
                  </a:lnTo>
                  <a:lnTo>
                    <a:pt x="1303" y="162"/>
                  </a:lnTo>
                  <a:lnTo>
                    <a:pt x="1206" y="191"/>
                  </a:lnTo>
                  <a:lnTo>
                    <a:pt x="1111" y="226"/>
                  </a:lnTo>
                  <a:lnTo>
                    <a:pt x="1020" y="267"/>
                  </a:lnTo>
                  <a:lnTo>
                    <a:pt x="932" y="312"/>
                  </a:lnTo>
                  <a:lnTo>
                    <a:pt x="846" y="364"/>
                  </a:lnTo>
                  <a:lnTo>
                    <a:pt x="765" y="421"/>
                  </a:lnTo>
                  <a:lnTo>
                    <a:pt x="687" y="481"/>
                  </a:lnTo>
                  <a:lnTo>
                    <a:pt x="613" y="548"/>
                  </a:lnTo>
                  <a:lnTo>
                    <a:pt x="544" y="618"/>
                  </a:lnTo>
                  <a:lnTo>
                    <a:pt x="478" y="693"/>
                  </a:lnTo>
                  <a:lnTo>
                    <a:pt x="417" y="771"/>
                  </a:lnTo>
                  <a:lnTo>
                    <a:pt x="361" y="853"/>
                  </a:lnTo>
                  <a:lnTo>
                    <a:pt x="311" y="939"/>
                  </a:lnTo>
                  <a:lnTo>
                    <a:pt x="264" y="1029"/>
                  </a:lnTo>
                  <a:lnTo>
                    <a:pt x="223" y="1121"/>
                  </a:lnTo>
                  <a:lnTo>
                    <a:pt x="189" y="1215"/>
                  </a:lnTo>
                  <a:lnTo>
                    <a:pt x="160" y="1314"/>
                  </a:lnTo>
                  <a:lnTo>
                    <a:pt x="137" y="1414"/>
                  </a:lnTo>
                  <a:lnTo>
                    <a:pt x="120" y="1517"/>
                  </a:lnTo>
                  <a:lnTo>
                    <a:pt x="111" y="1622"/>
                  </a:lnTo>
                  <a:lnTo>
                    <a:pt x="107" y="1728"/>
                  </a:lnTo>
                  <a:lnTo>
                    <a:pt x="111" y="1834"/>
                  </a:lnTo>
                  <a:lnTo>
                    <a:pt x="120" y="1939"/>
                  </a:lnTo>
                  <a:lnTo>
                    <a:pt x="137" y="2041"/>
                  </a:lnTo>
                  <a:lnTo>
                    <a:pt x="160" y="2142"/>
                  </a:lnTo>
                  <a:lnTo>
                    <a:pt x="189" y="2240"/>
                  </a:lnTo>
                  <a:lnTo>
                    <a:pt x="223" y="2335"/>
                  </a:lnTo>
                  <a:lnTo>
                    <a:pt x="264" y="2427"/>
                  </a:lnTo>
                  <a:lnTo>
                    <a:pt x="311" y="2516"/>
                  </a:lnTo>
                  <a:lnTo>
                    <a:pt x="361" y="2602"/>
                  </a:lnTo>
                  <a:lnTo>
                    <a:pt x="417" y="2684"/>
                  </a:lnTo>
                  <a:lnTo>
                    <a:pt x="478" y="2763"/>
                  </a:lnTo>
                  <a:lnTo>
                    <a:pt x="544" y="2838"/>
                  </a:lnTo>
                  <a:lnTo>
                    <a:pt x="613" y="2907"/>
                  </a:lnTo>
                  <a:lnTo>
                    <a:pt x="687" y="2973"/>
                  </a:lnTo>
                  <a:lnTo>
                    <a:pt x="765" y="3035"/>
                  </a:lnTo>
                  <a:lnTo>
                    <a:pt x="846" y="3092"/>
                  </a:lnTo>
                  <a:lnTo>
                    <a:pt x="932" y="3143"/>
                  </a:lnTo>
                  <a:lnTo>
                    <a:pt x="1020" y="3189"/>
                  </a:lnTo>
                  <a:lnTo>
                    <a:pt x="1111" y="3230"/>
                  </a:lnTo>
                  <a:lnTo>
                    <a:pt x="1206" y="3265"/>
                  </a:lnTo>
                  <a:lnTo>
                    <a:pt x="1303" y="3294"/>
                  </a:lnTo>
                  <a:lnTo>
                    <a:pt x="1402" y="3317"/>
                  </a:lnTo>
                  <a:lnTo>
                    <a:pt x="1504" y="3334"/>
                  </a:lnTo>
                  <a:lnTo>
                    <a:pt x="1608" y="3344"/>
                  </a:lnTo>
                  <a:lnTo>
                    <a:pt x="1713" y="3347"/>
                  </a:lnTo>
                  <a:lnTo>
                    <a:pt x="1818" y="3344"/>
                  </a:lnTo>
                  <a:lnTo>
                    <a:pt x="1923" y="3334"/>
                  </a:lnTo>
                  <a:lnTo>
                    <a:pt x="2025" y="3317"/>
                  </a:lnTo>
                  <a:lnTo>
                    <a:pt x="2124" y="3294"/>
                  </a:lnTo>
                  <a:lnTo>
                    <a:pt x="2221" y="3265"/>
                  </a:lnTo>
                  <a:lnTo>
                    <a:pt x="2315" y="3230"/>
                  </a:lnTo>
                  <a:lnTo>
                    <a:pt x="2406" y="3189"/>
                  </a:lnTo>
                  <a:lnTo>
                    <a:pt x="2496" y="3143"/>
                  </a:lnTo>
                  <a:lnTo>
                    <a:pt x="2580" y="3092"/>
                  </a:lnTo>
                  <a:lnTo>
                    <a:pt x="2662" y="3035"/>
                  </a:lnTo>
                  <a:lnTo>
                    <a:pt x="2739" y="2973"/>
                  </a:lnTo>
                  <a:lnTo>
                    <a:pt x="2814" y="2907"/>
                  </a:lnTo>
                  <a:lnTo>
                    <a:pt x="2884" y="2838"/>
                  </a:lnTo>
                  <a:lnTo>
                    <a:pt x="2949" y="2763"/>
                  </a:lnTo>
                  <a:lnTo>
                    <a:pt x="3009" y="2684"/>
                  </a:lnTo>
                  <a:lnTo>
                    <a:pt x="3065" y="2602"/>
                  </a:lnTo>
                  <a:lnTo>
                    <a:pt x="3117" y="2516"/>
                  </a:lnTo>
                  <a:lnTo>
                    <a:pt x="3162" y="2427"/>
                  </a:lnTo>
                  <a:lnTo>
                    <a:pt x="3203" y="2335"/>
                  </a:lnTo>
                  <a:lnTo>
                    <a:pt x="3237" y="2240"/>
                  </a:lnTo>
                  <a:lnTo>
                    <a:pt x="3266" y="2142"/>
                  </a:lnTo>
                  <a:lnTo>
                    <a:pt x="3290" y="2041"/>
                  </a:lnTo>
                  <a:lnTo>
                    <a:pt x="3306" y="1939"/>
                  </a:lnTo>
                  <a:lnTo>
                    <a:pt x="3316" y="1834"/>
                  </a:lnTo>
                  <a:lnTo>
                    <a:pt x="3320" y="1728"/>
                  </a:lnTo>
                  <a:lnTo>
                    <a:pt x="3316" y="1622"/>
                  </a:lnTo>
                  <a:lnTo>
                    <a:pt x="3306" y="1517"/>
                  </a:lnTo>
                  <a:lnTo>
                    <a:pt x="3290" y="1414"/>
                  </a:lnTo>
                  <a:lnTo>
                    <a:pt x="3266" y="1314"/>
                  </a:lnTo>
                  <a:lnTo>
                    <a:pt x="3237" y="1215"/>
                  </a:lnTo>
                  <a:lnTo>
                    <a:pt x="3203" y="1121"/>
                  </a:lnTo>
                  <a:lnTo>
                    <a:pt x="3162" y="1029"/>
                  </a:lnTo>
                  <a:lnTo>
                    <a:pt x="3117" y="939"/>
                  </a:lnTo>
                  <a:lnTo>
                    <a:pt x="3065" y="853"/>
                  </a:lnTo>
                  <a:lnTo>
                    <a:pt x="3009" y="771"/>
                  </a:lnTo>
                  <a:lnTo>
                    <a:pt x="2949" y="693"/>
                  </a:lnTo>
                  <a:lnTo>
                    <a:pt x="2884" y="618"/>
                  </a:lnTo>
                  <a:lnTo>
                    <a:pt x="2814" y="548"/>
                  </a:lnTo>
                  <a:lnTo>
                    <a:pt x="2739" y="481"/>
                  </a:lnTo>
                  <a:lnTo>
                    <a:pt x="2662" y="421"/>
                  </a:lnTo>
                  <a:lnTo>
                    <a:pt x="2580" y="364"/>
                  </a:lnTo>
                  <a:lnTo>
                    <a:pt x="2496" y="312"/>
                  </a:lnTo>
                  <a:lnTo>
                    <a:pt x="2406" y="267"/>
                  </a:lnTo>
                  <a:lnTo>
                    <a:pt x="2315" y="226"/>
                  </a:lnTo>
                  <a:lnTo>
                    <a:pt x="2221" y="191"/>
                  </a:lnTo>
                  <a:lnTo>
                    <a:pt x="2124" y="162"/>
                  </a:lnTo>
                  <a:lnTo>
                    <a:pt x="2025" y="139"/>
                  </a:lnTo>
                  <a:lnTo>
                    <a:pt x="1923" y="122"/>
                  </a:lnTo>
                  <a:lnTo>
                    <a:pt x="1818" y="112"/>
                  </a:lnTo>
                  <a:lnTo>
                    <a:pt x="1713" y="109"/>
                  </a:lnTo>
                  <a:close/>
                  <a:moveTo>
                    <a:pt x="1713" y="0"/>
                  </a:moveTo>
                  <a:lnTo>
                    <a:pt x="1713" y="0"/>
                  </a:lnTo>
                  <a:lnTo>
                    <a:pt x="1822" y="3"/>
                  </a:lnTo>
                  <a:lnTo>
                    <a:pt x="1928" y="13"/>
                  </a:lnTo>
                  <a:lnTo>
                    <a:pt x="2032" y="29"/>
                  </a:lnTo>
                  <a:lnTo>
                    <a:pt x="2135" y="52"/>
                  </a:lnTo>
                  <a:lnTo>
                    <a:pt x="2235" y="81"/>
                  </a:lnTo>
                  <a:lnTo>
                    <a:pt x="2332" y="116"/>
                  </a:lnTo>
                  <a:lnTo>
                    <a:pt x="2427" y="156"/>
                  </a:lnTo>
                  <a:lnTo>
                    <a:pt x="2518" y="203"/>
                  </a:lnTo>
                  <a:lnTo>
                    <a:pt x="2607" y="254"/>
                  </a:lnTo>
                  <a:lnTo>
                    <a:pt x="2692" y="309"/>
                  </a:lnTo>
                  <a:lnTo>
                    <a:pt x="2773" y="371"/>
                  </a:lnTo>
                  <a:lnTo>
                    <a:pt x="2851" y="436"/>
                  </a:lnTo>
                  <a:lnTo>
                    <a:pt x="2924" y="506"/>
                  </a:lnTo>
                  <a:lnTo>
                    <a:pt x="2994" y="580"/>
                  </a:lnTo>
                  <a:lnTo>
                    <a:pt x="3059" y="658"/>
                  </a:lnTo>
                  <a:lnTo>
                    <a:pt x="3119" y="741"/>
                  </a:lnTo>
                  <a:lnTo>
                    <a:pt x="3175" y="826"/>
                  </a:lnTo>
                  <a:lnTo>
                    <a:pt x="3225" y="915"/>
                  </a:lnTo>
                  <a:lnTo>
                    <a:pt x="3270" y="1008"/>
                  </a:lnTo>
                  <a:lnTo>
                    <a:pt x="3311" y="1104"/>
                  </a:lnTo>
                  <a:lnTo>
                    <a:pt x="3346" y="1201"/>
                  </a:lnTo>
                  <a:lnTo>
                    <a:pt x="3374" y="1302"/>
                  </a:lnTo>
                  <a:lnTo>
                    <a:pt x="3396" y="1406"/>
                  </a:lnTo>
                  <a:lnTo>
                    <a:pt x="3413" y="1511"/>
                  </a:lnTo>
                  <a:lnTo>
                    <a:pt x="3423" y="1619"/>
                  </a:lnTo>
                  <a:lnTo>
                    <a:pt x="3426" y="1728"/>
                  </a:lnTo>
                  <a:lnTo>
                    <a:pt x="3423" y="1837"/>
                  </a:lnTo>
                  <a:lnTo>
                    <a:pt x="3413" y="1945"/>
                  </a:lnTo>
                  <a:lnTo>
                    <a:pt x="3396" y="2050"/>
                  </a:lnTo>
                  <a:lnTo>
                    <a:pt x="3374" y="2153"/>
                  </a:lnTo>
                  <a:lnTo>
                    <a:pt x="3346" y="2254"/>
                  </a:lnTo>
                  <a:lnTo>
                    <a:pt x="3311" y="2352"/>
                  </a:lnTo>
                  <a:lnTo>
                    <a:pt x="3270" y="2448"/>
                  </a:lnTo>
                  <a:lnTo>
                    <a:pt x="3225" y="2540"/>
                  </a:lnTo>
                  <a:lnTo>
                    <a:pt x="3175" y="2629"/>
                  </a:lnTo>
                  <a:lnTo>
                    <a:pt x="3119" y="2714"/>
                  </a:lnTo>
                  <a:lnTo>
                    <a:pt x="3059" y="2797"/>
                  </a:lnTo>
                  <a:lnTo>
                    <a:pt x="2994" y="2875"/>
                  </a:lnTo>
                  <a:lnTo>
                    <a:pt x="2924" y="2950"/>
                  </a:lnTo>
                  <a:lnTo>
                    <a:pt x="2851" y="3019"/>
                  </a:lnTo>
                  <a:lnTo>
                    <a:pt x="2773" y="3085"/>
                  </a:lnTo>
                  <a:lnTo>
                    <a:pt x="2692" y="3146"/>
                  </a:lnTo>
                  <a:lnTo>
                    <a:pt x="2607" y="3202"/>
                  </a:lnTo>
                  <a:lnTo>
                    <a:pt x="2518" y="3253"/>
                  </a:lnTo>
                  <a:lnTo>
                    <a:pt x="2427" y="3299"/>
                  </a:lnTo>
                  <a:lnTo>
                    <a:pt x="2332" y="3339"/>
                  </a:lnTo>
                  <a:lnTo>
                    <a:pt x="2235" y="3373"/>
                  </a:lnTo>
                  <a:lnTo>
                    <a:pt x="2135" y="3403"/>
                  </a:lnTo>
                  <a:lnTo>
                    <a:pt x="2032" y="3425"/>
                  </a:lnTo>
                  <a:lnTo>
                    <a:pt x="1928" y="3442"/>
                  </a:lnTo>
                  <a:lnTo>
                    <a:pt x="1822" y="3453"/>
                  </a:lnTo>
                  <a:lnTo>
                    <a:pt x="1713" y="3456"/>
                  </a:lnTo>
                  <a:lnTo>
                    <a:pt x="1605" y="3453"/>
                  </a:lnTo>
                  <a:lnTo>
                    <a:pt x="1498" y="3442"/>
                  </a:lnTo>
                  <a:lnTo>
                    <a:pt x="1394" y="3425"/>
                  </a:lnTo>
                  <a:lnTo>
                    <a:pt x="1292" y="3403"/>
                  </a:lnTo>
                  <a:lnTo>
                    <a:pt x="1192" y="3373"/>
                  </a:lnTo>
                  <a:lnTo>
                    <a:pt x="1094" y="3339"/>
                  </a:lnTo>
                  <a:lnTo>
                    <a:pt x="999" y="3299"/>
                  </a:lnTo>
                  <a:lnTo>
                    <a:pt x="908" y="3253"/>
                  </a:lnTo>
                  <a:lnTo>
                    <a:pt x="820" y="3202"/>
                  </a:lnTo>
                  <a:lnTo>
                    <a:pt x="734" y="3146"/>
                  </a:lnTo>
                  <a:lnTo>
                    <a:pt x="653" y="3085"/>
                  </a:lnTo>
                  <a:lnTo>
                    <a:pt x="575" y="3019"/>
                  </a:lnTo>
                  <a:lnTo>
                    <a:pt x="502" y="2950"/>
                  </a:lnTo>
                  <a:lnTo>
                    <a:pt x="432" y="2875"/>
                  </a:lnTo>
                  <a:lnTo>
                    <a:pt x="367" y="2797"/>
                  </a:lnTo>
                  <a:lnTo>
                    <a:pt x="307" y="2714"/>
                  </a:lnTo>
                  <a:lnTo>
                    <a:pt x="251" y="2629"/>
                  </a:lnTo>
                  <a:lnTo>
                    <a:pt x="201" y="2540"/>
                  </a:lnTo>
                  <a:lnTo>
                    <a:pt x="156" y="2448"/>
                  </a:lnTo>
                  <a:lnTo>
                    <a:pt x="115" y="2352"/>
                  </a:lnTo>
                  <a:lnTo>
                    <a:pt x="81" y="2254"/>
                  </a:lnTo>
                  <a:lnTo>
                    <a:pt x="53" y="2153"/>
                  </a:lnTo>
                  <a:lnTo>
                    <a:pt x="30" y="2050"/>
                  </a:lnTo>
                  <a:lnTo>
                    <a:pt x="14" y="1945"/>
                  </a:lnTo>
                  <a:lnTo>
                    <a:pt x="3" y="1837"/>
                  </a:lnTo>
                  <a:lnTo>
                    <a:pt x="0" y="1728"/>
                  </a:lnTo>
                  <a:lnTo>
                    <a:pt x="3" y="1619"/>
                  </a:lnTo>
                  <a:lnTo>
                    <a:pt x="14" y="1511"/>
                  </a:lnTo>
                  <a:lnTo>
                    <a:pt x="30" y="1406"/>
                  </a:lnTo>
                  <a:lnTo>
                    <a:pt x="53" y="1302"/>
                  </a:lnTo>
                  <a:lnTo>
                    <a:pt x="81" y="1201"/>
                  </a:lnTo>
                  <a:lnTo>
                    <a:pt x="115" y="1104"/>
                  </a:lnTo>
                  <a:lnTo>
                    <a:pt x="156" y="1008"/>
                  </a:lnTo>
                  <a:lnTo>
                    <a:pt x="201" y="915"/>
                  </a:lnTo>
                  <a:lnTo>
                    <a:pt x="251" y="826"/>
                  </a:lnTo>
                  <a:lnTo>
                    <a:pt x="307" y="741"/>
                  </a:lnTo>
                  <a:lnTo>
                    <a:pt x="367" y="658"/>
                  </a:lnTo>
                  <a:lnTo>
                    <a:pt x="432" y="580"/>
                  </a:lnTo>
                  <a:lnTo>
                    <a:pt x="502" y="506"/>
                  </a:lnTo>
                  <a:lnTo>
                    <a:pt x="575" y="436"/>
                  </a:lnTo>
                  <a:lnTo>
                    <a:pt x="653" y="371"/>
                  </a:lnTo>
                  <a:lnTo>
                    <a:pt x="734" y="309"/>
                  </a:lnTo>
                  <a:lnTo>
                    <a:pt x="820" y="254"/>
                  </a:lnTo>
                  <a:lnTo>
                    <a:pt x="908" y="203"/>
                  </a:lnTo>
                  <a:lnTo>
                    <a:pt x="999" y="156"/>
                  </a:lnTo>
                  <a:lnTo>
                    <a:pt x="1094" y="116"/>
                  </a:lnTo>
                  <a:lnTo>
                    <a:pt x="1192" y="81"/>
                  </a:lnTo>
                  <a:lnTo>
                    <a:pt x="1292" y="52"/>
                  </a:lnTo>
                  <a:lnTo>
                    <a:pt x="1394" y="29"/>
                  </a:lnTo>
                  <a:lnTo>
                    <a:pt x="1498" y="13"/>
                  </a:lnTo>
                  <a:lnTo>
                    <a:pt x="1605" y="3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54328" y="4660574"/>
              <a:ext cx="2168844" cy="2201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400"/>
                </a:spcBef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Iterative discussions with states and tribes to support their implementation. </a:t>
              </a:r>
            </a:p>
            <a:p>
              <a:pPr algn="ctr">
                <a:lnSpc>
                  <a:spcPct val="110000"/>
                </a:lnSpc>
                <a:spcBef>
                  <a:spcPts val="400"/>
                </a:spcBef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Hands-on support always available.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84351" y="3871905"/>
              <a:ext cx="2908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cap="all" dirty="0" smtClean="0">
                  <a:ln w="3175">
                    <a:solidFill>
                      <a:schemeClr val="bg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Flexible implementation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8" descr="See the source imag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86" y="1816804"/>
            <a:ext cx="574847" cy="5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36" y="1769782"/>
            <a:ext cx="678048" cy="6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ee the source image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67" y="1755400"/>
            <a:ext cx="771335" cy="6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24"/>
          <p:cNvSpPr>
            <a:spLocks noEditPoints="1"/>
          </p:cNvSpPr>
          <p:nvPr/>
        </p:nvSpPr>
        <p:spPr bwMode="auto">
          <a:xfrm>
            <a:off x="9356995" y="1694012"/>
            <a:ext cx="776288" cy="782638"/>
          </a:xfrm>
          <a:custGeom>
            <a:avLst/>
            <a:gdLst>
              <a:gd name="T0" fmla="*/ 1402 w 3426"/>
              <a:gd name="T1" fmla="*/ 139 h 3456"/>
              <a:gd name="T2" fmla="*/ 1020 w 3426"/>
              <a:gd name="T3" fmla="*/ 267 h 3456"/>
              <a:gd name="T4" fmla="*/ 687 w 3426"/>
              <a:gd name="T5" fmla="*/ 481 h 3456"/>
              <a:gd name="T6" fmla="*/ 417 w 3426"/>
              <a:gd name="T7" fmla="*/ 771 h 3456"/>
              <a:gd name="T8" fmla="*/ 223 w 3426"/>
              <a:gd name="T9" fmla="*/ 1121 h 3456"/>
              <a:gd name="T10" fmla="*/ 120 w 3426"/>
              <a:gd name="T11" fmla="*/ 1517 h 3456"/>
              <a:gd name="T12" fmla="*/ 120 w 3426"/>
              <a:gd name="T13" fmla="*/ 1939 h 3456"/>
              <a:gd name="T14" fmla="*/ 223 w 3426"/>
              <a:gd name="T15" fmla="*/ 2335 h 3456"/>
              <a:gd name="T16" fmla="*/ 417 w 3426"/>
              <a:gd name="T17" fmla="*/ 2684 h 3456"/>
              <a:gd name="T18" fmla="*/ 687 w 3426"/>
              <a:gd name="T19" fmla="*/ 2973 h 3456"/>
              <a:gd name="T20" fmla="*/ 1020 w 3426"/>
              <a:gd name="T21" fmla="*/ 3189 h 3456"/>
              <a:gd name="T22" fmla="*/ 1402 w 3426"/>
              <a:gd name="T23" fmla="*/ 3317 h 3456"/>
              <a:gd name="T24" fmla="*/ 1818 w 3426"/>
              <a:gd name="T25" fmla="*/ 3344 h 3456"/>
              <a:gd name="T26" fmla="*/ 2221 w 3426"/>
              <a:gd name="T27" fmla="*/ 3265 h 3456"/>
              <a:gd name="T28" fmla="*/ 2580 w 3426"/>
              <a:gd name="T29" fmla="*/ 3092 h 3456"/>
              <a:gd name="T30" fmla="*/ 2884 w 3426"/>
              <a:gd name="T31" fmla="*/ 2838 h 3456"/>
              <a:gd name="T32" fmla="*/ 3117 w 3426"/>
              <a:gd name="T33" fmla="*/ 2516 h 3456"/>
              <a:gd name="T34" fmla="*/ 3266 w 3426"/>
              <a:gd name="T35" fmla="*/ 2142 h 3456"/>
              <a:gd name="T36" fmla="*/ 3320 w 3426"/>
              <a:gd name="T37" fmla="*/ 1728 h 3456"/>
              <a:gd name="T38" fmla="*/ 3266 w 3426"/>
              <a:gd name="T39" fmla="*/ 1314 h 3456"/>
              <a:gd name="T40" fmla="*/ 3117 w 3426"/>
              <a:gd name="T41" fmla="*/ 939 h 3456"/>
              <a:gd name="T42" fmla="*/ 2884 w 3426"/>
              <a:gd name="T43" fmla="*/ 618 h 3456"/>
              <a:gd name="T44" fmla="*/ 2580 w 3426"/>
              <a:gd name="T45" fmla="*/ 364 h 3456"/>
              <a:gd name="T46" fmla="*/ 2221 w 3426"/>
              <a:gd name="T47" fmla="*/ 191 h 3456"/>
              <a:gd name="T48" fmla="*/ 1818 w 3426"/>
              <a:gd name="T49" fmla="*/ 112 h 3456"/>
              <a:gd name="T50" fmla="*/ 1822 w 3426"/>
              <a:gd name="T51" fmla="*/ 3 h 3456"/>
              <a:gd name="T52" fmla="*/ 2235 w 3426"/>
              <a:gd name="T53" fmla="*/ 81 h 3456"/>
              <a:gd name="T54" fmla="*/ 2607 w 3426"/>
              <a:gd name="T55" fmla="*/ 254 h 3456"/>
              <a:gd name="T56" fmla="*/ 2924 w 3426"/>
              <a:gd name="T57" fmla="*/ 506 h 3456"/>
              <a:gd name="T58" fmla="*/ 3175 w 3426"/>
              <a:gd name="T59" fmla="*/ 826 h 3456"/>
              <a:gd name="T60" fmla="*/ 3346 w 3426"/>
              <a:gd name="T61" fmla="*/ 1201 h 3456"/>
              <a:gd name="T62" fmla="*/ 3423 w 3426"/>
              <a:gd name="T63" fmla="*/ 1619 h 3456"/>
              <a:gd name="T64" fmla="*/ 3396 w 3426"/>
              <a:gd name="T65" fmla="*/ 2050 h 3456"/>
              <a:gd name="T66" fmla="*/ 3270 w 3426"/>
              <a:gd name="T67" fmla="*/ 2448 h 3456"/>
              <a:gd name="T68" fmla="*/ 3059 w 3426"/>
              <a:gd name="T69" fmla="*/ 2797 h 3456"/>
              <a:gd name="T70" fmla="*/ 2773 w 3426"/>
              <a:gd name="T71" fmla="*/ 3085 h 3456"/>
              <a:gd name="T72" fmla="*/ 2427 w 3426"/>
              <a:gd name="T73" fmla="*/ 3299 h 3456"/>
              <a:gd name="T74" fmla="*/ 2032 w 3426"/>
              <a:gd name="T75" fmla="*/ 3425 h 3456"/>
              <a:gd name="T76" fmla="*/ 1605 w 3426"/>
              <a:gd name="T77" fmla="*/ 3453 h 3456"/>
              <a:gd name="T78" fmla="*/ 1192 w 3426"/>
              <a:gd name="T79" fmla="*/ 3373 h 3456"/>
              <a:gd name="T80" fmla="*/ 820 w 3426"/>
              <a:gd name="T81" fmla="*/ 3202 h 3456"/>
              <a:gd name="T82" fmla="*/ 502 w 3426"/>
              <a:gd name="T83" fmla="*/ 2950 h 3456"/>
              <a:gd name="T84" fmla="*/ 251 w 3426"/>
              <a:gd name="T85" fmla="*/ 2629 h 3456"/>
              <a:gd name="T86" fmla="*/ 81 w 3426"/>
              <a:gd name="T87" fmla="*/ 2254 h 3456"/>
              <a:gd name="T88" fmla="*/ 3 w 3426"/>
              <a:gd name="T89" fmla="*/ 1837 h 3456"/>
              <a:gd name="T90" fmla="*/ 30 w 3426"/>
              <a:gd name="T91" fmla="*/ 1406 h 3456"/>
              <a:gd name="T92" fmla="*/ 156 w 3426"/>
              <a:gd name="T93" fmla="*/ 1008 h 3456"/>
              <a:gd name="T94" fmla="*/ 367 w 3426"/>
              <a:gd name="T95" fmla="*/ 658 h 3456"/>
              <a:gd name="T96" fmla="*/ 653 w 3426"/>
              <a:gd name="T97" fmla="*/ 371 h 3456"/>
              <a:gd name="T98" fmla="*/ 999 w 3426"/>
              <a:gd name="T99" fmla="*/ 156 h 3456"/>
              <a:gd name="T100" fmla="*/ 1394 w 3426"/>
              <a:gd name="T101" fmla="*/ 29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26" h="3456">
                <a:moveTo>
                  <a:pt x="1713" y="109"/>
                </a:moveTo>
                <a:lnTo>
                  <a:pt x="1608" y="112"/>
                </a:lnTo>
                <a:lnTo>
                  <a:pt x="1504" y="122"/>
                </a:lnTo>
                <a:lnTo>
                  <a:pt x="1402" y="139"/>
                </a:lnTo>
                <a:lnTo>
                  <a:pt x="1303" y="162"/>
                </a:lnTo>
                <a:lnTo>
                  <a:pt x="1206" y="191"/>
                </a:lnTo>
                <a:lnTo>
                  <a:pt x="1111" y="226"/>
                </a:lnTo>
                <a:lnTo>
                  <a:pt x="1020" y="267"/>
                </a:lnTo>
                <a:lnTo>
                  <a:pt x="932" y="312"/>
                </a:lnTo>
                <a:lnTo>
                  <a:pt x="846" y="364"/>
                </a:lnTo>
                <a:lnTo>
                  <a:pt x="765" y="421"/>
                </a:lnTo>
                <a:lnTo>
                  <a:pt x="687" y="481"/>
                </a:lnTo>
                <a:lnTo>
                  <a:pt x="613" y="548"/>
                </a:lnTo>
                <a:lnTo>
                  <a:pt x="544" y="618"/>
                </a:lnTo>
                <a:lnTo>
                  <a:pt x="478" y="693"/>
                </a:lnTo>
                <a:lnTo>
                  <a:pt x="417" y="771"/>
                </a:lnTo>
                <a:lnTo>
                  <a:pt x="361" y="853"/>
                </a:lnTo>
                <a:lnTo>
                  <a:pt x="311" y="939"/>
                </a:lnTo>
                <a:lnTo>
                  <a:pt x="264" y="1029"/>
                </a:lnTo>
                <a:lnTo>
                  <a:pt x="223" y="1121"/>
                </a:lnTo>
                <a:lnTo>
                  <a:pt x="189" y="1215"/>
                </a:lnTo>
                <a:lnTo>
                  <a:pt x="160" y="1314"/>
                </a:lnTo>
                <a:lnTo>
                  <a:pt x="137" y="1414"/>
                </a:lnTo>
                <a:lnTo>
                  <a:pt x="120" y="1517"/>
                </a:lnTo>
                <a:lnTo>
                  <a:pt x="111" y="1622"/>
                </a:lnTo>
                <a:lnTo>
                  <a:pt x="107" y="1728"/>
                </a:lnTo>
                <a:lnTo>
                  <a:pt x="111" y="1834"/>
                </a:lnTo>
                <a:lnTo>
                  <a:pt x="120" y="1939"/>
                </a:lnTo>
                <a:lnTo>
                  <a:pt x="137" y="2041"/>
                </a:lnTo>
                <a:lnTo>
                  <a:pt x="160" y="2142"/>
                </a:lnTo>
                <a:lnTo>
                  <a:pt x="189" y="2240"/>
                </a:lnTo>
                <a:lnTo>
                  <a:pt x="223" y="2335"/>
                </a:lnTo>
                <a:lnTo>
                  <a:pt x="264" y="2427"/>
                </a:lnTo>
                <a:lnTo>
                  <a:pt x="311" y="2516"/>
                </a:lnTo>
                <a:lnTo>
                  <a:pt x="361" y="2602"/>
                </a:lnTo>
                <a:lnTo>
                  <a:pt x="417" y="2684"/>
                </a:lnTo>
                <a:lnTo>
                  <a:pt x="478" y="2763"/>
                </a:lnTo>
                <a:lnTo>
                  <a:pt x="544" y="2838"/>
                </a:lnTo>
                <a:lnTo>
                  <a:pt x="613" y="2907"/>
                </a:lnTo>
                <a:lnTo>
                  <a:pt x="687" y="2973"/>
                </a:lnTo>
                <a:lnTo>
                  <a:pt x="765" y="3035"/>
                </a:lnTo>
                <a:lnTo>
                  <a:pt x="846" y="3092"/>
                </a:lnTo>
                <a:lnTo>
                  <a:pt x="932" y="3143"/>
                </a:lnTo>
                <a:lnTo>
                  <a:pt x="1020" y="3189"/>
                </a:lnTo>
                <a:lnTo>
                  <a:pt x="1111" y="3230"/>
                </a:lnTo>
                <a:lnTo>
                  <a:pt x="1206" y="3265"/>
                </a:lnTo>
                <a:lnTo>
                  <a:pt x="1303" y="3294"/>
                </a:lnTo>
                <a:lnTo>
                  <a:pt x="1402" y="3317"/>
                </a:lnTo>
                <a:lnTo>
                  <a:pt x="1504" y="3334"/>
                </a:lnTo>
                <a:lnTo>
                  <a:pt x="1608" y="3344"/>
                </a:lnTo>
                <a:lnTo>
                  <a:pt x="1713" y="3347"/>
                </a:lnTo>
                <a:lnTo>
                  <a:pt x="1818" y="3344"/>
                </a:lnTo>
                <a:lnTo>
                  <a:pt x="1923" y="3334"/>
                </a:lnTo>
                <a:lnTo>
                  <a:pt x="2025" y="3317"/>
                </a:lnTo>
                <a:lnTo>
                  <a:pt x="2124" y="3294"/>
                </a:lnTo>
                <a:lnTo>
                  <a:pt x="2221" y="3265"/>
                </a:lnTo>
                <a:lnTo>
                  <a:pt x="2315" y="3230"/>
                </a:lnTo>
                <a:lnTo>
                  <a:pt x="2406" y="3189"/>
                </a:lnTo>
                <a:lnTo>
                  <a:pt x="2496" y="3143"/>
                </a:lnTo>
                <a:lnTo>
                  <a:pt x="2580" y="3092"/>
                </a:lnTo>
                <a:lnTo>
                  <a:pt x="2662" y="3035"/>
                </a:lnTo>
                <a:lnTo>
                  <a:pt x="2739" y="2973"/>
                </a:lnTo>
                <a:lnTo>
                  <a:pt x="2814" y="2907"/>
                </a:lnTo>
                <a:lnTo>
                  <a:pt x="2884" y="2838"/>
                </a:lnTo>
                <a:lnTo>
                  <a:pt x="2949" y="2763"/>
                </a:lnTo>
                <a:lnTo>
                  <a:pt x="3009" y="2684"/>
                </a:lnTo>
                <a:lnTo>
                  <a:pt x="3065" y="2602"/>
                </a:lnTo>
                <a:lnTo>
                  <a:pt x="3117" y="2516"/>
                </a:lnTo>
                <a:lnTo>
                  <a:pt x="3162" y="2427"/>
                </a:lnTo>
                <a:lnTo>
                  <a:pt x="3203" y="2335"/>
                </a:lnTo>
                <a:lnTo>
                  <a:pt x="3237" y="2240"/>
                </a:lnTo>
                <a:lnTo>
                  <a:pt x="3266" y="2142"/>
                </a:lnTo>
                <a:lnTo>
                  <a:pt x="3290" y="2041"/>
                </a:lnTo>
                <a:lnTo>
                  <a:pt x="3306" y="1939"/>
                </a:lnTo>
                <a:lnTo>
                  <a:pt x="3316" y="1834"/>
                </a:lnTo>
                <a:lnTo>
                  <a:pt x="3320" y="1728"/>
                </a:lnTo>
                <a:lnTo>
                  <a:pt x="3316" y="1622"/>
                </a:lnTo>
                <a:lnTo>
                  <a:pt x="3306" y="1517"/>
                </a:lnTo>
                <a:lnTo>
                  <a:pt x="3290" y="1414"/>
                </a:lnTo>
                <a:lnTo>
                  <a:pt x="3266" y="1314"/>
                </a:lnTo>
                <a:lnTo>
                  <a:pt x="3237" y="1215"/>
                </a:lnTo>
                <a:lnTo>
                  <a:pt x="3203" y="1121"/>
                </a:lnTo>
                <a:lnTo>
                  <a:pt x="3162" y="1029"/>
                </a:lnTo>
                <a:lnTo>
                  <a:pt x="3117" y="939"/>
                </a:lnTo>
                <a:lnTo>
                  <a:pt x="3065" y="853"/>
                </a:lnTo>
                <a:lnTo>
                  <a:pt x="3009" y="771"/>
                </a:lnTo>
                <a:lnTo>
                  <a:pt x="2949" y="693"/>
                </a:lnTo>
                <a:lnTo>
                  <a:pt x="2884" y="618"/>
                </a:lnTo>
                <a:lnTo>
                  <a:pt x="2814" y="548"/>
                </a:lnTo>
                <a:lnTo>
                  <a:pt x="2739" y="481"/>
                </a:lnTo>
                <a:lnTo>
                  <a:pt x="2662" y="421"/>
                </a:lnTo>
                <a:lnTo>
                  <a:pt x="2580" y="364"/>
                </a:lnTo>
                <a:lnTo>
                  <a:pt x="2496" y="312"/>
                </a:lnTo>
                <a:lnTo>
                  <a:pt x="2406" y="267"/>
                </a:lnTo>
                <a:lnTo>
                  <a:pt x="2315" y="226"/>
                </a:lnTo>
                <a:lnTo>
                  <a:pt x="2221" y="191"/>
                </a:lnTo>
                <a:lnTo>
                  <a:pt x="2124" y="162"/>
                </a:lnTo>
                <a:lnTo>
                  <a:pt x="2025" y="139"/>
                </a:lnTo>
                <a:lnTo>
                  <a:pt x="1923" y="122"/>
                </a:lnTo>
                <a:lnTo>
                  <a:pt x="1818" y="112"/>
                </a:lnTo>
                <a:lnTo>
                  <a:pt x="1713" y="109"/>
                </a:lnTo>
                <a:close/>
                <a:moveTo>
                  <a:pt x="1713" y="0"/>
                </a:moveTo>
                <a:lnTo>
                  <a:pt x="1713" y="0"/>
                </a:lnTo>
                <a:lnTo>
                  <a:pt x="1822" y="3"/>
                </a:lnTo>
                <a:lnTo>
                  <a:pt x="1928" y="13"/>
                </a:lnTo>
                <a:lnTo>
                  <a:pt x="2032" y="29"/>
                </a:lnTo>
                <a:lnTo>
                  <a:pt x="2135" y="52"/>
                </a:lnTo>
                <a:lnTo>
                  <a:pt x="2235" y="81"/>
                </a:lnTo>
                <a:lnTo>
                  <a:pt x="2332" y="116"/>
                </a:lnTo>
                <a:lnTo>
                  <a:pt x="2427" y="156"/>
                </a:lnTo>
                <a:lnTo>
                  <a:pt x="2518" y="203"/>
                </a:lnTo>
                <a:lnTo>
                  <a:pt x="2607" y="254"/>
                </a:lnTo>
                <a:lnTo>
                  <a:pt x="2692" y="309"/>
                </a:lnTo>
                <a:lnTo>
                  <a:pt x="2773" y="371"/>
                </a:lnTo>
                <a:lnTo>
                  <a:pt x="2851" y="436"/>
                </a:lnTo>
                <a:lnTo>
                  <a:pt x="2924" y="506"/>
                </a:lnTo>
                <a:lnTo>
                  <a:pt x="2994" y="580"/>
                </a:lnTo>
                <a:lnTo>
                  <a:pt x="3059" y="658"/>
                </a:lnTo>
                <a:lnTo>
                  <a:pt x="3119" y="741"/>
                </a:lnTo>
                <a:lnTo>
                  <a:pt x="3175" y="826"/>
                </a:lnTo>
                <a:lnTo>
                  <a:pt x="3225" y="915"/>
                </a:lnTo>
                <a:lnTo>
                  <a:pt x="3270" y="1008"/>
                </a:lnTo>
                <a:lnTo>
                  <a:pt x="3311" y="1104"/>
                </a:lnTo>
                <a:lnTo>
                  <a:pt x="3346" y="1201"/>
                </a:lnTo>
                <a:lnTo>
                  <a:pt x="3374" y="1302"/>
                </a:lnTo>
                <a:lnTo>
                  <a:pt x="3396" y="1406"/>
                </a:lnTo>
                <a:lnTo>
                  <a:pt x="3413" y="1511"/>
                </a:lnTo>
                <a:lnTo>
                  <a:pt x="3423" y="1619"/>
                </a:lnTo>
                <a:lnTo>
                  <a:pt x="3426" y="1728"/>
                </a:lnTo>
                <a:lnTo>
                  <a:pt x="3423" y="1837"/>
                </a:lnTo>
                <a:lnTo>
                  <a:pt x="3413" y="1945"/>
                </a:lnTo>
                <a:lnTo>
                  <a:pt x="3396" y="2050"/>
                </a:lnTo>
                <a:lnTo>
                  <a:pt x="3374" y="2153"/>
                </a:lnTo>
                <a:lnTo>
                  <a:pt x="3346" y="2254"/>
                </a:lnTo>
                <a:lnTo>
                  <a:pt x="3311" y="2352"/>
                </a:lnTo>
                <a:lnTo>
                  <a:pt x="3270" y="2448"/>
                </a:lnTo>
                <a:lnTo>
                  <a:pt x="3225" y="2540"/>
                </a:lnTo>
                <a:lnTo>
                  <a:pt x="3175" y="2629"/>
                </a:lnTo>
                <a:lnTo>
                  <a:pt x="3119" y="2714"/>
                </a:lnTo>
                <a:lnTo>
                  <a:pt x="3059" y="2797"/>
                </a:lnTo>
                <a:lnTo>
                  <a:pt x="2994" y="2875"/>
                </a:lnTo>
                <a:lnTo>
                  <a:pt x="2924" y="2950"/>
                </a:lnTo>
                <a:lnTo>
                  <a:pt x="2851" y="3019"/>
                </a:lnTo>
                <a:lnTo>
                  <a:pt x="2773" y="3085"/>
                </a:lnTo>
                <a:lnTo>
                  <a:pt x="2692" y="3146"/>
                </a:lnTo>
                <a:lnTo>
                  <a:pt x="2607" y="3202"/>
                </a:lnTo>
                <a:lnTo>
                  <a:pt x="2518" y="3253"/>
                </a:lnTo>
                <a:lnTo>
                  <a:pt x="2427" y="3299"/>
                </a:lnTo>
                <a:lnTo>
                  <a:pt x="2332" y="3339"/>
                </a:lnTo>
                <a:lnTo>
                  <a:pt x="2235" y="3373"/>
                </a:lnTo>
                <a:lnTo>
                  <a:pt x="2135" y="3403"/>
                </a:lnTo>
                <a:lnTo>
                  <a:pt x="2032" y="3425"/>
                </a:lnTo>
                <a:lnTo>
                  <a:pt x="1928" y="3442"/>
                </a:lnTo>
                <a:lnTo>
                  <a:pt x="1822" y="3453"/>
                </a:lnTo>
                <a:lnTo>
                  <a:pt x="1713" y="3456"/>
                </a:lnTo>
                <a:lnTo>
                  <a:pt x="1605" y="3453"/>
                </a:lnTo>
                <a:lnTo>
                  <a:pt x="1498" y="3442"/>
                </a:lnTo>
                <a:lnTo>
                  <a:pt x="1394" y="3425"/>
                </a:lnTo>
                <a:lnTo>
                  <a:pt x="1292" y="3403"/>
                </a:lnTo>
                <a:lnTo>
                  <a:pt x="1192" y="3373"/>
                </a:lnTo>
                <a:lnTo>
                  <a:pt x="1094" y="3339"/>
                </a:lnTo>
                <a:lnTo>
                  <a:pt x="999" y="3299"/>
                </a:lnTo>
                <a:lnTo>
                  <a:pt x="908" y="3253"/>
                </a:lnTo>
                <a:lnTo>
                  <a:pt x="820" y="3202"/>
                </a:lnTo>
                <a:lnTo>
                  <a:pt x="734" y="3146"/>
                </a:lnTo>
                <a:lnTo>
                  <a:pt x="653" y="3085"/>
                </a:lnTo>
                <a:lnTo>
                  <a:pt x="575" y="3019"/>
                </a:lnTo>
                <a:lnTo>
                  <a:pt x="502" y="2950"/>
                </a:lnTo>
                <a:lnTo>
                  <a:pt x="432" y="2875"/>
                </a:lnTo>
                <a:lnTo>
                  <a:pt x="367" y="2797"/>
                </a:lnTo>
                <a:lnTo>
                  <a:pt x="307" y="2714"/>
                </a:lnTo>
                <a:lnTo>
                  <a:pt x="251" y="2629"/>
                </a:lnTo>
                <a:lnTo>
                  <a:pt x="201" y="2540"/>
                </a:lnTo>
                <a:lnTo>
                  <a:pt x="156" y="2448"/>
                </a:lnTo>
                <a:lnTo>
                  <a:pt x="115" y="2352"/>
                </a:lnTo>
                <a:lnTo>
                  <a:pt x="81" y="2254"/>
                </a:lnTo>
                <a:lnTo>
                  <a:pt x="53" y="2153"/>
                </a:lnTo>
                <a:lnTo>
                  <a:pt x="30" y="2050"/>
                </a:lnTo>
                <a:lnTo>
                  <a:pt x="14" y="1945"/>
                </a:lnTo>
                <a:lnTo>
                  <a:pt x="3" y="1837"/>
                </a:lnTo>
                <a:lnTo>
                  <a:pt x="0" y="1728"/>
                </a:lnTo>
                <a:lnTo>
                  <a:pt x="3" y="1619"/>
                </a:lnTo>
                <a:lnTo>
                  <a:pt x="14" y="1511"/>
                </a:lnTo>
                <a:lnTo>
                  <a:pt x="30" y="1406"/>
                </a:lnTo>
                <a:lnTo>
                  <a:pt x="53" y="1302"/>
                </a:lnTo>
                <a:lnTo>
                  <a:pt x="81" y="1201"/>
                </a:lnTo>
                <a:lnTo>
                  <a:pt x="115" y="1104"/>
                </a:lnTo>
                <a:lnTo>
                  <a:pt x="156" y="1008"/>
                </a:lnTo>
                <a:lnTo>
                  <a:pt x="201" y="915"/>
                </a:lnTo>
                <a:lnTo>
                  <a:pt x="251" y="826"/>
                </a:lnTo>
                <a:lnTo>
                  <a:pt x="307" y="741"/>
                </a:lnTo>
                <a:lnTo>
                  <a:pt x="367" y="658"/>
                </a:lnTo>
                <a:lnTo>
                  <a:pt x="432" y="580"/>
                </a:lnTo>
                <a:lnTo>
                  <a:pt x="502" y="506"/>
                </a:lnTo>
                <a:lnTo>
                  <a:pt x="575" y="436"/>
                </a:lnTo>
                <a:lnTo>
                  <a:pt x="653" y="371"/>
                </a:lnTo>
                <a:lnTo>
                  <a:pt x="734" y="309"/>
                </a:lnTo>
                <a:lnTo>
                  <a:pt x="820" y="254"/>
                </a:lnTo>
                <a:lnTo>
                  <a:pt x="908" y="203"/>
                </a:lnTo>
                <a:lnTo>
                  <a:pt x="999" y="156"/>
                </a:lnTo>
                <a:lnTo>
                  <a:pt x="1094" y="116"/>
                </a:lnTo>
                <a:lnTo>
                  <a:pt x="1192" y="81"/>
                </a:lnTo>
                <a:lnTo>
                  <a:pt x="1292" y="52"/>
                </a:lnTo>
                <a:lnTo>
                  <a:pt x="1394" y="29"/>
                </a:lnTo>
                <a:lnTo>
                  <a:pt x="1498" y="13"/>
                </a:lnTo>
                <a:lnTo>
                  <a:pt x="1605" y="3"/>
                </a:lnTo>
                <a:lnTo>
                  <a:pt x="171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08" y="1912328"/>
            <a:ext cx="667861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Tribal Grants</a:t>
            </a:r>
            <a:endParaRPr lang="en-US" sz="3600" dirty="0"/>
          </a:p>
        </p:txBody>
      </p:sp>
      <p:sp>
        <p:nvSpPr>
          <p:cNvPr id="7" name="Content Placeholder 10"/>
          <p:cNvSpPr>
            <a:spLocks noGrp="1"/>
          </p:cNvSpPr>
          <p:nvPr>
            <p:ph idx="4294967295"/>
          </p:nvPr>
        </p:nvSpPr>
        <p:spPr>
          <a:xfrm>
            <a:off x="830383" y="2512292"/>
            <a:ext cx="7384929" cy="4209184"/>
          </a:xfrm>
        </p:spPr>
        <p:txBody>
          <a:bodyPr numCol="2">
            <a:noAutofit/>
          </a:bodyPr>
          <a:lstStyle/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Cowlitz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Confederated Tribes and Bands of the Yakama Nation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Confederated Tribes of the Colville Reservation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Hoh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Jamestown S’Klallam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Kalispel Tribe of Indians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Lower Elwha S’Klallam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Makah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Nooksack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Puyallup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Quileute Nation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Quinault Indian Nation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 err="1"/>
              <a:t>Shoalwater</a:t>
            </a:r>
            <a:r>
              <a:rPr lang="en-US" sz="1600" dirty="0"/>
              <a:t> Bay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Skokomish Tribal Nation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Snoqualmie Indian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Squaxin Island Tribe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Stillaguamish Tribe of Indians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The Confederated Tribes of the Chehalis Reservation</a:t>
            </a:r>
          </a:p>
          <a:p>
            <a:pPr indent="-18288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dirty="0"/>
              <a:t>Tulalip Tribes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879" y="1033820"/>
            <a:ext cx="3454521" cy="25920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r="618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0"/>
          <p:cNvSpPr>
            <a:spLocks noGrp="1"/>
          </p:cNvSpPr>
          <p:nvPr>
            <p:ph idx="4294967295"/>
          </p:nvPr>
        </p:nvSpPr>
        <p:spPr>
          <a:xfrm>
            <a:off x="809625" y="1290879"/>
            <a:ext cx="6819900" cy="556392"/>
          </a:xfrm>
        </p:spPr>
        <p:txBody>
          <a:bodyPr numCol="1">
            <a:noAutofit/>
          </a:bodyPr>
          <a:lstStyle/>
          <a:p>
            <a:pPr marL="0" indent="0">
              <a:lnSpc>
                <a:spcPct val="112000"/>
              </a:lnSpc>
              <a:spcBef>
                <a:spcPts val="1067"/>
              </a:spcBef>
              <a:spcAft>
                <a:spcPts val="533"/>
              </a:spcAft>
              <a:buNone/>
            </a:pPr>
            <a:r>
              <a:rPr lang="en-US" sz="2000" dirty="0"/>
              <a:t>Federally recognized tribes in </a:t>
            </a:r>
            <a:r>
              <a:rPr lang="en-US" sz="2000" dirty="0" smtClean="0"/>
              <a:t>Washington </a:t>
            </a:r>
            <a:r>
              <a:rPr lang="en-US" sz="2000" dirty="0" smtClean="0"/>
              <a:t>with all of part of their lands served by BPA </a:t>
            </a:r>
            <a:r>
              <a:rPr lang="en-US" sz="1800" dirty="0" smtClean="0"/>
              <a:t>(included in </a:t>
            </a:r>
            <a:r>
              <a:rPr lang="en-US" sz="1800" dirty="0"/>
              <a:t>the </a:t>
            </a:r>
            <a:r>
              <a:rPr lang="en-US" sz="1800" dirty="0" smtClean="0"/>
              <a:t>Low-Income </a:t>
            </a:r>
            <a:r>
              <a:rPr lang="en-US" sz="1800" dirty="0"/>
              <a:t>Energy Efficiency New Opportunities </a:t>
            </a:r>
            <a:r>
              <a:rPr lang="en-US" sz="1800" dirty="0" smtClean="0"/>
              <a:t>Guide)</a:t>
            </a:r>
            <a:r>
              <a:rPr lang="en-US" sz="2000" dirty="0" smtClean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5312" y="4048206"/>
            <a:ext cx="327965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2000"/>
              </a:lnSpc>
              <a:spcBef>
                <a:spcPts val="1067"/>
              </a:spcBef>
              <a:spcAft>
                <a:spcPts val="533"/>
              </a:spcAft>
            </a:pPr>
            <a:r>
              <a:rPr lang="en-US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NOTE: Tribal members don’t have to live on the reservation to receive benefits, but they do have to receive power from a BPA customer utility.</a:t>
            </a:r>
          </a:p>
        </p:txBody>
      </p:sp>
    </p:spTree>
    <p:extLst>
      <p:ext uri="{BB962C8B-B14F-4D97-AF65-F5344CB8AC3E}">
        <p14:creationId xmlns:p14="http://schemas.microsoft.com/office/powerpoint/2010/main" val="41134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Google Shape;115;p16"/>
          <p:cNvSpPr txBox="1">
            <a:spLocks/>
          </p:cNvSpPr>
          <p:nvPr/>
        </p:nvSpPr>
        <p:spPr bwMode="auto">
          <a:xfrm>
            <a:off x="877570" y="2033949"/>
            <a:ext cx="6705600" cy="24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&gt;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B6C8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B6C8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B6C8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B6C8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en-US" sz="2933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than three decades, BPA, public utilities, Community Action Agencies, tribes and states have worked to improve equitable access to energy efficiency for all Northwest residents.</a:t>
            </a:r>
          </a:p>
        </p:txBody>
      </p:sp>
      <p:sp>
        <p:nvSpPr>
          <p:cNvPr id="8" name="Google Shape;148;p19"/>
          <p:cNvSpPr txBox="1">
            <a:spLocks/>
          </p:cNvSpPr>
          <p:nvPr/>
        </p:nvSpPr>
        <p:spPr>
          <a:xfrm>
            <a:off x="877570" y="4971416"/>
            <a:ext cx="5892800" cy="54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 Light"/>
              <a:buChar char="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 Light"/>
              <a:buChar char="○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■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○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■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Light"/>
              <a:buChar char="○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Montserrat Light"/>
              <a:buChar char="■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buNone/>
            </a:pPr>
            <a:r>
              <a:rPr lang="en-US" sz="2133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BPA’s Low-Income Energy Efficiency New Opportunities Guide</a:t>
            </a:r>
          </a:p>
        </p:txBody>
      </p:sp>
      <p:sp>
        <p:nvSpPr>
          <p:cNvPr id="9" name="Google Shape;28;p4"/>
          <p:cNvSpPr txBox="1"/>
          <p:nvPr/>
        </p:nvSpPr>
        <p:spPr>
          <a:xfrm>
            <a:off x="775970" y="805816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“</a:t>
            </a:r>
            <a:endParaRPr sz="15333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l="5674" t="4313" r="5487" b="5141"/>
          <a:stretch/>
        </p:blipFill>
        <p:spPr>
          <a:xfrm rot="480673">
            <a:off x="8091259" y="1201683"/>
            <a:ext cx="3066611" cy="37881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147050" y="5270611"/>
            <a:ext cx="219342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rPr>
              <a:t>Picture courtesy of the Coeur d’Alene Tribe</a:t>
            </a:r>
          </a:p>
        </p:txBody>
      </p:sp>
    </p:spTree>
    <p:extLst>
      <p:ext uri="{BB962C8B-B14F-4D97-AF65-F5344CB8AC3E}">
        <p14:creationId xmlns:p14="http://schemas.microsoft.com/office/powerpoint/2010/main" val="35951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399" y="766629"/>
            <a:ext cx="11270827" cy="9446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Braiding Utility EEI and LIEE Grant Funding</a:t>
            </a:r>
            <a:endParaRPr lang="en-US" sz="3600" dirty="0"/>
          </a:p>
        </p:txBody>
      </p:sp>
      <p:sp>
        <p:nvSpPr>
          <p:cNvPr id="12" name="Content Placeholder 10"/>
          <p:cNvSpPr>
            <a:spLocks noGrp="1"/>
          </p:cNvSpPr>
          <p:nvPr>
            <p:ph idx="4294967295"/>
          </p:nvPr>
        </p:nvSpPr>
        <p:spPr>
          <a:xfrm>
            <a:off x="990539" y="2045831"/>
            <a:ext cx="10315575" cy="436850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b="1" dirty="0" smtClean="0"/>
              <a:t>IM Language</a:t>
            </a:r>
            <a:r>
              <a:rPr lang="en-US" sz="2000" b="1" dirty="0"/>
              <a:t>: </a:t>
            </a:r>
            <a:endParaRPr lang="en-US" sz="2000" b="1" dirty="0" smtClean="0"/>
          </a:p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/>
              <a:t>Customers </a:t>
            </a:r>
            <a:r>
              <a:rPr lang="en-US" sz="2000" dirty="0"/>
              <a:t>may combine funding sources within a residence, but may not combine funding from multiple BPA sources for the same measure.</a:t>
            </a:r>
            <a:endParaRPr lang="en-US" sz="200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idx="4294967295"/>
          </p:nvPr>
        </p:nvSpPr>
        <p:spPr>
          <a:xfrm>
            <a:off x="1885889" y="3713570"/>
            <a:ext cx="8524874" cy="46820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b="1" dirty="0" smtClean="0"/>
              <a:t>Translation: </a:t>
            </a:r>
          </a:p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/>
              <a:t>No double dipping for the same project.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idx="4294967295"/>
          </p:nvPr>
        </p:nvSpPr>
        <p:spPr>
          <a:xfrm>
            <a:off x="1885889" y="5034029"/>
            <a:ext cx="8524874" cy="81548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b="1" dirty="0" smtClean="0"/>
              <a:t>Example:</a:t>
            </a:r>
          </a:p>
          <a:p>
            <a:pPr marL="0" indent="0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 smtClean="0"/>
              <a:t>In the same home, BPA LIEE grant dollars can be used to install a heat pump and BPA Utility EEI dollars can be used to install the insulation.</a:t>
            </a:r>
          </a:p>
        </p:txBody>
      </p:sp>
    </p:spTree>
    <p:extLst>
      <p:ext uri="{BB962C8B-B14F-4D97-AF65-F5344CB8AC3E}">
        <p14:creationId xmlns:p14="http://schemas.microsoft.com/office/powerpoint/2010/main" val="37169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chemeClr val="bg1"/>
                </a:solidFill>
              </a:rPr>
              <a:t>General Challenges Implementing Low-Income</a:t>
            </a:r>
          </a:p>
        </p:txBody>
      </p:sp>
    </p:spTree>
    <p:extLst>
      <p:ext uri="{BB962C8B-B14F-4D97-AF65-F5344CB8AC3E}">
        <p14:creationId xmlns:p14="http://schemas.microsoft.com/office/powerpoint/2010/main" val="410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/>
              <a:t>Challenges to Overcome in Implementation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idx="4294967295"/>
          </p:nvPr>
        </p:nvSpPr>
        <p:spPr>
          <a:xfrm>
            <a:off x="760673" y="1325629"/>
            <a:ext cx="7648575" cy="4851081"/>
          </a:xfrm>
        </p:spPr>
        <p:txBody>
          <a:bodyPr numCol="1">
            <a:noAutofit/>
          </a:bodyPr>
          <a:lstStyle/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Income qualification requirements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contractor capacity in some areas, resulting in long waitlists for project completion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equipment costs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Long wait times for order fulfillment due to supply chain issues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Making the case to renters/landlords for energy efficiency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Tribal housing departments and authorities inundated with requests</a:t>
            </a:r>
          </a:p>
          <a:p>
            <a:pPr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Lingering ongoing issues with Covid-19 pandemic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0" y="1665466"/>
            <a:ext cx="2735116" cy="265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96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/>
              <a:t>Income Qualification Guidelines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4294967295"/>
          </p:nvPr>
        </p:nvSpPr>
        <p:spPr>
          <a:xfrm>
            <a:off x="483870" y="1440801"/>
            <a:ext cx="5730240" cy="49155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Match any existing federal, state or tribal program guidelines, including 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but not limited to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LIHEAP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HUD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HHS (Health &amp; Human Services)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NAHASDA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TANF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SSI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DOE (Department of Energy</a:t>
            </a: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many more…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44645"/>
              </p:ext>
            </p:extLst>
          </p:nvPr>
        </p:nvGraphicFramePr>
        <p:xfrm>
          <a:off x="6317753" y="2303992"/>
          <a:ext cx="5500093" cy="36643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83260">
                  <a:extLst>
                    <a:ext uri="{9D8B030D-6E8A-4147-A177-3AD203B41FA5}">
                      <a16:colId xmlns:a16="http://schemas.microsoft.com/office/drawing/2014/main" val="1359685191"/>
                    </a:ext>
                  </a:extLst>
                </a:gridCol>
                <a:gridCol w="1834466">
                  <a:extLst>
                    <a:ext uri="{9D8B030D-6E8A-4147-A177-3AD203B41FA5}">
                      <a16:colId xmlns:a16="http://schemas.microsoft.com/office/drawing/2014/main" val="1363748623"/>
                    </a:ext>
                  </a:extLst>
                </a:gridCol>
                <a:gridCol w="2082367">
                  <a:extLst>
                    <a:ext uri="{9D8B030D-6E8A-4147-A177-3AD203B41FA5}">
                      <a16:colId xmlns:a16="http://schemas.microsoft.com/office/drawing/2014/main" val="2183344628"/>
                    </a:ext>
                  </a:extLst>
                </a:gridCol>
              </a:tblGrid>
              <a:tr h="4858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2022 POVERTY GUIDELINES FOR THE 48 CONTIGUOUS STATES AND THE DISTRICT OF COLUMBIA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33105"/>
                  </a:ext>
                </a:extLst>
              </a:tr>
              <a:tr h="485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Persons in family/household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Poverty guideline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200% of the Federal Poverty Guideline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/>
                </a:tc>
                <a:extLst>
                  <a:ext uri="{0D108BD9-81ED-4DB2-BD59-A6C34878D82A}">
                    <a16:rowId xmlns:a16="http://schemas.microsoft.com/office/drawing/2014/main" val="1373284198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$13,590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$27,180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2565460126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$18,310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$36,620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1269822686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$23,030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$46,060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3313788542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$27,750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$55,500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3942428455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$32,470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$64,940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419968599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$37,190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$74,380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4277449100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$41,910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$83,820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3344203181"/>
                  </a:ext>
                </a:extLst>
              </a:tr>
              <a:tr h="312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$46,630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$93,260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634" marR="82634" marT="82634" marB="82634" anchor="b"/>
                </a:tc>
                <a:extLst>
                  <a:ext uri="{0D108BD9-81ED-4DB2-BD59-A6C34878D82A}">
                    <a16:rowId xmlns:a16="http://schemas.microsoft.com/office/drawing/2014/main" val="2891746701"/>
                  </a:ext>
                </a:extLst>
              </a:tr>
            </a:tbl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107430" y="1465792"/>
            <a:ext cx="592074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48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qualifications follow the U.S. Department of Energy WAP definition of 200% of the federal poverty-income level based on household size.</a:t>
            </a:r>
          </a:p>
        </p:txBody>
      </p:sp>
    </p:spTree>
    <p:extLst>
      <p:ext uri="{BB962C8B-B14F-4D97-AF65-F5344CB8AC3E}">
        <p14:creationId xmlns:p14="http://schemas.microsoft.com/office/powerpoint/2010/main" val="38622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805925"/>
            <a:ext cx="10972800" cy="45504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federal funding through the IRA (Inflation Reduction Act) for low-income energy efficiency work may be available for you.</a:t>
            </a:r>
          </a:p>
          <a:p>
            <a:pPr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BPA staff are researching what additional resources may be available and how this new funding will impact our programs.</a:t>
            </a:r>
          </a:p>
          <a:p>
            <a:pPr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BPA staff are discussing how to streamline our own low-income programs so you can more easily leverage BPA and federal IRA dollars.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checklist for utilities is currently in development for how to participate in and build your own low-income program. </a:t>
            </a:r>
          </a:p>
          <a:p>
            <a:pPr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Seeking stakeholder input on our low-income programs to try and overcome some of these challenges.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96875" y="52387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Prepare for Federal Funding!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307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695575"/>
            <a:ext cx="5495925" cy="36607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2000"/>
              </a:lnSpc>
              <a:spcBef>
                <a:spcPts val="700"/>
              </a:spcBef>
              <a:spcAft>
                <a:spcPts val="500"/>
              </a:spcAft>
              <a:buNone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Keep an eye on the EE </a:t>
            </a:r>
            <a:r>
              <a:rPr lang="en-US" sz="2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Announcements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the Comfort Ready Home newsletter for more information!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96875" y="52387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/>
              <a:t>Prepare for Federal Funding!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520">
            <a:off x="6917639" y="962235"/>
            <a:ext cx="3639922" cy="46714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7164">
            <a:off x="8051666" y="1916746"/>
            <a:ext cx="3871645" cy="42267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61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Discussion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utilities offering low-income incentives, what are your biggest implementation challenges?</a:t>
            </a:r>
          </a:p>
        </p:txBody>
      </p:sp>
    </p:spTree>
    <p:extLst>
      <p:ext uri="{BB962C8B-B14F-4D97-AF65-F5344CB8AC3E}">
        <p14:creationId xmlns:p14="http://schemas.microsoft.com/office/powerpoint/2010/main" val="32917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utilities who don’t offer low-income incentives but would like to, what resources do you need to get started? </a:t>
            </a:r>
          </a:p>
        </p:txBody>
      </p:sp>
    </p:spTree>
    <p:extLst>
      <p:ext uri="{BB962C8B-B14F-4D97-AF65-F5344CB8AC3E}">
        <p14:creationId xmlns:p14="http://schemas.microsoft.com/office/powerpoint/2010/main" val="1144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29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4400" y="284226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Besides Community Action Agencies, what other groups in your communities could help reach underserved communities with high energy burdens?</a:t>
            </a:r>
          </a:p>
        </p:txBody>
      </p:sp>
    </p:spTree>
    <p:extLst>
      <p:ext uri="{BB962C8B-B14F-4D97-AF65-F5344CB8AC3E}">
        <p14:creationId xmlns:p14="http://schemas.microsoft.com/office/powerpoint/2010/main" val="21865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Agenda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864159" y="1797943"/>
            <a:ext cx="7122478" cy="3856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Level Overview of Low-Income</a:t>
            </a:r>
          </a:p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Utility Low-Income EE Program Activity</a:t>
            </a:r>
          </a:p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Low-Income EE Grants</a:t>
            </a:r>
          </a:p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Known Challenges with Low-Income</a:t>
            </a:r>
          </a:p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Nod to New Federal Funding</a:t>
            </a:r>
          </a:p>
          <a:p>
            <a:pPr marL="342900" indent="-34290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 &amp; Wrap-Up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300" r="8445"/>
          <a:stretch/>
        </p:blipFill>
        <p:spPr>
          <a:xfrm rot="394321">
            <a:off x="7257541" y="1061925"/>
            <a:ext cx="3768370" cy="21424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733" r="27252" b="1"/>
          <a:stretch/>
        </p:blipFill>
        <p:spPr>
          <a:xfrm rot="21302161">
            <a:off x="7487217" y="3532337"/>
            <a:ext cx="3670473" cy="23971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0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30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06399" y="470122"/>
            <a:ext cx="11345273" cy="944628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sz="3100" dirty="0" smtClean="0">
                <a:solidFill>
                  <a:schemeClr val="bg1"/>
                </a:solidFill>
              </a:rPr>
              <a:t>Your Home &amp; Wildfires</a:t>
            </a:r>
            <a:r>
              <a:rPr lang="en-US" sz="3100" dirty="0">
                <a:solidFill>
                  <a:schemeClr val="bg1"/>
                </a:solidFill>
              </a:rPr>
              <a:t>: Comfort Ready </a:t>
            </a:r>
            <a:r>
              <a:rPr lang="en-US" sz="3100" dirty="0" smtClean="0">
                <a:solidFill>
                  <a:schemeClr val="bg1"/>
                </a:solidFill>
              </a:rPr>
              <a:t>Home Resources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389" y="6010190"/>
            <a:ext cx="7075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CRH_Weatherize-Your-Home-to-Keep-Wildfire-Smoke-Out.pdf (pcdn.co)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520" y="1860305"/>
            <a:ext cx="3102905" cy="3728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1972663"/>
            <a:ext cx="4788898" cy="2680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680483" y="5082945"/>
            <a:ext cx="5297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6"/>
              </a:rPr>
              <a:t>Protecting Your Home from Wildfire Smoke - YouTube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6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F3F6F2-D028-449B-AE12-C74E92E23D6A}"/>
              </a:ext>
            </a:extLst>
          </p:cNvPr>
          <p:cNvSpPr/>
          <p:nvPr/>
        </p:nvSpPr>
        <p:spPr>
          <a:xfrm>
            <a:off x="0" y="4670425"/>
            <a:ext cx="12192000" cy="2187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655E5-879C-408F-842C-D999C7219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19"/>
          <a:stretch/>
        </p:blipFill>
        <p:spPr>
          <a:xfrm>
            <a:off x="10363200" y="5765801"/>
            <a:ext cx="1625600" cy="961228"/>
          </a:xfrm>
          <a:prstGeom prst="rect">
            <a:avLst/>
          </a:prstGeom>
        </p:spPr>
      </p:pic>
      <p:sp>
        <p:nvSpPr>
          <p:cNvPr id="7" name="Google Shape;329;p34"/>
          <p:cNvSpPr txBox="1">
            <a:spLocks/>
          </p:cNvSpPr>
          <p:nvPr/>
        </p:nvSpPr>
        <p:spPr>
          <a:xfrm>
            <a:off x="1748790" y="4872038"/>
            <a:ext cx="8694420" cy="1752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utilities can reach out to their Energy Efficiency Representative or contact Amy Burke at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aaburke@bpa.gov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call </a:t>
            </a:r>
            <a:r>
              <a:rPr lang="en" sz="3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503.230.4364</a:t>
            </a:r>
            <a:r>
              <a:rPr lang="en" sz="3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77325" y="6384925"/>
            <a:ext cx="2743200" cy="365125"/>
          </a:xfrm>
        </p:spPr>
        <p:txBody>
          <a:bodyPr/>
          <a:lstStyle/>
          <a:p>
            <a:fld id="{4B8BC155-96A9-416C-9A6C-7FA79B5D88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647700" y="2359978"/>
            <a:ext cx="10972800" cy="27835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BPA Tribal &amp; Low-Income Energy Efficiency</a:t>
            </a:r>
          </a:p>
          <a:p>
            <a:pPr marL="0" indent="0" algn="ctr">
              <a:lnSpc>
                <a:spcPct val="114000"/>
              </a:lnSpc>
              <a:spcBef>
                <a:spcPts val="1800"/>
              </a:spcBef>
              <a:buNone/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interest funding aimed at providing equitable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energy efficiency across the Pacific Northwest at low or no cost to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qualifying residents.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Energy Burden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693420" y="1851280"/>
            <a:ext cx="1075181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120000"/>
              </a:lnSpc>
              <a:spcBef>
                <a:spcPts val="4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Pacific Northwest Regional Energy Burden for Median to Low-Income Earners is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6.8%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compared to 2.3% for median earners.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01" y="3271466"/>
            <a:ext cx="6612496" cy="22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79956" y="6370267"/>
            <a:ext cx="3851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ACEEE-01 Energy Burden - National.pdf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is the Benefit?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779463" y="1521857"/>
            <a:ext cx="7122478" cy="467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800"/>
              </a:spcBef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Making energy efficiency upgrades can: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energy bills and energy burden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ix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issues 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home fires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mprove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indoor air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educe environmental related illnesses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elp residents stay in their home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ake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homes more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comfortable and livable for future generations</a:t>
            </a:r>
          </a:p>
          <a:p>
            <a:pPr marL="342900" indent="-342900">
              <a:lnSpc>
                <a:spcPct val="112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nd more…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Ductless-Heat-Pump-Lower-Elwha-Klallam-Tribe-Al-Charles-Sr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/>
          <a:stretch/>
        </p:blipFill>
        <p:spPr bwMode="auto">
          <a:xfrm rot="550238">
            <a:off x="7672475" y="2196868"/>
            <a:ext cx="3913960" cy="232212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40800" y="4883238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Montserrat Light" panose="020B0604020202020204" charset="0"/>
              </a:rPr>
              <a:t>Picture courtesy of the </a:t>
            </a:r>
            <a:r>
              <a:rPr lang="en-US" sz="1400" i="1" dirty="0" smtClean="0">
                <a:latin typeface="Montserrat Light" panose="020B0604020202020204" charset="0"/>
              </a:rPr>
              <a:t>Lower Elwha </a:t>
            </a:r>
            <a:r>
              <a:rPr lang="en-US" sz="1400" i="1" dirty="0" err="1" smtClean="0">
                <a:latin typeface="Montserrat Light" panose="020B0604020202020204" charset="0"/>
              </a:rPr>
              <a:t>S’KallamTribe</a:t>
            </a:r>
            <a:endParaRPr lang="en-US" sz="1400" i="1" dirty="0"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381001"/>
            <a:ext cx="10972800" cy="944628"/>
          </a:xfrm>
        </p:spPr>
        <p:txBody>
          <a:bodyPr>
            <a:normAutofit/>
          </a:bodyPr>
          <a:lstStyle/>
          <a:p>
            <a:r>
              <a:rPr lang="en-US" sz="3600" dirty="0"/>
              <a:t>One Mission, Two Programs</a:t>
            </a:r>
          </a:p>
        </p:txBody>
      </p:sp>
      <p:sp>
        <p:nvSpPr>
          <p:cNvPr id="7" name="Google Shape;148;p19"/>
          <p:cNvSpPr txBox="1">
            <a:spLocks/>
          </p:cNvSpPr>
          <p:nvPr/>
        </p:nvSpPr>
        <p:spPr bwMode="auto">
          <a:xfrm>
            <a:off x="1128137" y="2119068"/>
            <a:ext cx="4920488" cy="3443844"/>
          </a:xfrm>
          <a:prstGeom prst="rect">
            <a:avLst/>
          </a:prstGeom>
          <a:extLst/>
        </p:spPr>
        <p:txBody>
          <a:bodyPr vert="horz" lIns="121920" tIns="60960" rIns="121920" bIns="60960" rtlCol="0">
            <a:no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2800" b="1" i="1">
                <a:solidFill>
                  <a:srgbClr val="53548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24000"/>
              </a:lnSpc>
              <a:spcBef>
                <a:spcPts val="1067"/>
              </a:spcBef>
            </a:pPr>
            <a:r>
              <a:rPr lang="en-US" sz="2900" i="0" dirty="0"/>
              <a:t>Utility </a:t>
            </a:r>
            <a:r>
              <a:rPr lang="en-US" sz="2900" i="0" dirty="0" smtClean="0"/>
              <a:t>Low-Income EEI</a:t>
            </a:r>
            <a:endParaRPr lang="en-US" sz="2900" i="0" dirty="0"/>
          </a:p>
          <a:p>
            <a:pPr>
              <a:lnSpc>
                <a:spcPct val="114000"/>
              </a:lnSpc>
              <a:spcBef>
                <a:spcPts val="1333"/>
              </a:spcBef>
            </a:pPr>
            <a:r>
              <a:rPr lang="en-US" sz="2300" b="0" i="0" dirty="0" smtClean="0"/>
              <a:t>Residential </a:t>
            </a:r>
            <a:r>
              <a:rPr lang="en-US" sz="2300" b="0" i="0" dirty="0"/>
              <a:t>e</a:t>
            </a:r>
            <a:r>
              <a:rPr lang="en-US" sz="2300" b="0" i="0" dirty="0" smtClean="0"/>
              <a:t>nergy </a:t>
            </a:r>
            <a:r>
              <a:rPr lang="en-US" sz="2300" b="0" i="0" dirty="0"/>
              <a:t>efficiency </a:t>
            </a:r>
            <a:r>
              <a:rPr lang="en-US" sz="2300" b="0" i="0" dirty="0" smtClean="0"/>
              <a:t>deemed measures </a:t>
            </a:r>
            <a:r>
              <a:rPr lang="en-US" sz="2300" b="0" i="0" dirty="0"/>
              <a:t>implemented through utility programs using rate-payer funding. Some </a:t>
            </a:r>
            <a:r>
              <a:rPr lang="en-US" sz="2300" b="0" i="0" dirty="0" smtClean="0"/>
              <a:t>utilities work </a:t>
            </a:r>
            <a:r>
              <a:rPr lang="en-US" sz="2300" b="0" i="0" dirty="0"/>
              <a:t>with local tribes</a:t>
            </a:r>
            <a:r>
              <a:rPr lang="en-US" sz="2300" b="0" i="0" dirty="0" smtClean="0"/>
              <a:t>.</a:t>
            </a:r>
          </a:p>
        </p:txBody>
      </p:sp>
      <p:sp>
        <p:nvSpPr>
          <p:cNvPr id="11" name="Google Shape;150;p19"/>
          <p:cNvSpPr txBox="1">
            <a:spLocks/>
          </p:cNvSpPr>
          <p:nvPr/>
        </p:nvSpPr>
        <p:spPr>
          <a:xfrm>
            <a:off x="6570341" y="2119068"/>
            <a:ext cx="4646168" cy="33295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2800" b="1" i="1">
                <a:solidFill>
                  <a:srgbClr val="53548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24000"/>
              </a:lnSpc>
              <a:spcBef>
                <a:spcPts val="1067"/>
              </a:spcBef>
            </a:pPr>
            <a:r>
              <a:rPr lang="en-US" sz="3100" i="0" dirty="0"/>
              <a:t>State &amp; Tribal Grants</a:t>
            </a:r>
          </a:p>
          <a:p>
            <a:pPr>
              <a:lnSpc>
                <a:spcPct val="113000"/>
              </a:lnSpc>
              <a:spcBef>
                <a:spcPts val="1333"/>
              </a:spcBef>
              <a:spcAft>
                <a:spcPts val="800"/>
              </a:spcAft>
            </a:pPr>
            <a:r>
              <a:rPr lang="en-US" sz="2300" b="0" i="0" dirty="0" smtClean="0"/>
              <a:t>Separate budget and implementation process, established with </a:t>
            </a:r>
            <a:r>
              <a:rPr lang="en-US" sz="2300" b="0" i="0" dirty="0"/>
              <a:t>state agencies and </a:t>
            </a:r>
            <a:r>
              <a:rPr lang="en-US" sz="2300" b="0" i="0" dirty="0" smtClean="0"/>
              <a:t>regional </a:t>
            </a:r>
            <a:r>
              <a:rPr lang="en-US" sz="2300" b="0" i="0" dirty="0"/>
              <a:t>tribal </a:t>
            </a:r>
            <a:r>
              <a:rPr lang="en-US" sz="2300" b="0" i="0" dirty="0" smtClean="0"/>
              <a:t>partners to fund qualifying residential energy efficiency projects.</a:t>
            </a:r>
          </a:p>
        </p:txBody>
      </p:sp>
    </p:spTree>
    <p:extLst>
      <p:ext uri="{BB962C8B-B14F-4D97-AF65-F5344CB8AC3E}">
        <p14:creationId xmlns:p14="http://schemas.microsoft.com/office/powerpoint/2010/main" val="39629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399" y="381001"/>
            <a:ext cx="11337925" cy="944628"/>
          </a:xfrm>
        </p:spPr>
        <p:txBody>
          <a:bodyPr>
            <a:noAutofit/>
          </a:bodyPr>
          <a:lstStyle/>
          <a:p>
            <a:r>
              <a:rPr lang="en-US" sz="3000" dirty="0"/>
              <a:t>BPA Energy Efficiency Low-Income New Opportunities Guide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554">
            <a:off x="9399309" y="2655289"/>
            <a:ext cx="2356417" cy="306498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8365">
            <a:off x="8918416" y="2070217"/>
            <a:ext cx="2333825" cy="303968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10"/>
          <p:cNvSpPr>
            <a:spLocks noGrp="1"/>
          </p:cNvSpPr>
          <p:nvPr>
            <p:ph idx="4294967295"/>
          </p:nvPr>
        </p:nvSpPr>
        <p:spPr>
          <a:xfrm>
            <a:off x="516428" y="1579074"/>
            <a:ext cx="6990583" cy="495983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  <a:buNone/>
            </a:pPr>
            <a:r>
              <a:rPr lang="en-US" altLang="en-US" sz="2600" dirty="0"/>
              <a:t>Public reference guide for all things BPA </a:t>
            </a:r>
            <a:r>
              <a:rPr lang="en-US" altLang="en-US" sz="2600" dirty="0" smtClean="0"/>
              <a:t>Low-Income:      </a:t>
            </a:r>
            <a:r>
              <a:rPr lang="en-US" sz="2400" dirty="0" smtClean="0">
                <a:hlinkClick r:id="rId5"/>
              </a:rPr>
              <a:t>Low </a:t>
            </a:r>
            <a:r>
              <a:rPr lang="en-US" sz="2400" dirty="0">
                <a:hlinkClick r:id="rId5"/>
              </a:rPr>
              <a:t>Income Energy Efficiency - Bonneville Power Administration (bpa.gov</a:t>
            </a:r>
            <a:r>
              <a:rPr lang="en-US" sz="2400" dirty="0" smtClean="0">
                <a:hlinkClick r:id="rId5"/>
              </a:rPr>
              <a:t>)</a:t>
            </a:r>
            <a:endParaRPr lang="en-US" sz="2400" dirty="0" smtClean="0"/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 smtClean="0"/>
              <a:t>Advice on building relationships and working with Community Action Agencies (CAA)</a:t>
            </a:r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 smtClean="0"/>
              <a:t>CAA and utility contact </a:t>
            </a:r>
            <a:r>
              <a:rPr lang="en-US" altLang="en-US" sz="2600" dirty="0"/>
              <a:t>information</a:t>
            </a:r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/>
              <a:t>Example </a:t>
            </a:r>
            <a:r>
              <a:rPr lang="en-US" altLang="en-US" sz="2600" dirty="0" smtClean="0"/>
              <a:t>tribal and utility </a:t>
            </a:r>
            <a:r>
              <a:rPr lang="en-US" altLang="en-US" sz="2600" dirty="0"/>
              <a:t>case studies and agreements</a:t>
            </a:r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/>
              <a:t>List of federally recognized tribes in BPA’s service territory</a:t>
            </a:r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>
                <a:hlinkClick r:id="rId6"/>
              </a:rPr>
              <a:t>Summary Document</a:t>
            </a:r>
            <a:endParaRPr lang="en-US" altLang="en-US" sz="2600" dirty="0"/>
          </a:p>
          <a:p>
            <a:pPr>
              <a:lnSpc>
                <a:spcPct val="124000"/>
              </a:lnSpc>
              <a:spcBef>
                <a:spcPts val="1333"/>
              </a:spcBef>
              <a:spcAft>
                <a:spcPts val="400"/>
              </a:spcAft>
            </a:pPr>
            <a:r>
              <a:rPr lang="en-US" altLang="en-US" sz="2600" dirty="0"/>
              <a:t>In English and </a:t>
            </a:r>
            <a:r>
              <a:rPr lang="en-US" altLang="en-US" sz="2600" dirty="0" smtClean="0"/>
              <a:t>Spanish</a:t>
            </a:r>
            <a:endParaRPr lang="en-US" altLang="en-US" sz="2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7672">
            <a:off x="7931318" y="1384935"/>
            <a:ext cx="2628559" cy="340051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244">
            <a:off x="7593440" y="3755546"/>
            <a:ext cx="3432600" cy="26582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4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/>
            <a:fld id="{4B8BC155-96A9-416C-9A6C-7FA79B5D88E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219170"/>
              <a:t>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C5998B-047C-4FE3-999F-CA55262A7DC3}"/>
              </a:ext>
            </a:extLst>
          </p:cNvPr>
          <p:cNvGrpSpPr/>
          <p:nvPr/>
        </p:nvGrpSpPr>
        <p:grpSpPr>
          <a:xfrm rot="1842424">
            <a:off x="5721267" y="1082022"/>
            <a:ext cx="514923" cy="804842"/>
            <a:chOff x="3633150" y="1552240"/>
            <a:chExt cx="582080" cy="909811"/>
          </a:xfrm>
          <a:solidFill>
            <a:schemeClr val="bg2">
              <a:lumMod val="50000"/>
              <a:lumOff val="50000"/>
            </a:schemeClr>
          </a:solidFill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C00967-C56C-4DE9-BD35-730347C0D6B1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9A6C4D-73AF-4A4F-8881-3FA8A327DC01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32" t="4253" r="7497" b="7614"/>
          <a:stretch/>
        </p:blipFill>
        <p:spPr>
          <a:xfrm>
            <a:off x="9903888" y="653779"/>
            <a:ext cx="1159174" cy="14413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8311" t="11363" r="5392" b="26029"/>
          <a:stretch/>
        </p:blipFill>
        <p:spPr>
          <a:xfrm>
            <a:off x="10514055" y="2000703"/>
            <a:ext cx="1321568" cy="11582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17641"/>
          <a:stretch/>
        </p:blipFill>
        <p:spPr>
          <a:xfrm>
            <a:off x="2362855" y="5652765"/>
            <a:ext cx="1059238" cy="10687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C5998B-047C-4FE3-999F-CA55262A7DC3}"/>
              </a:ext>
            </a:extLst>
          </p:cNvPr>
          <p:cNvGrpSpPr/>
          <p:nvPr/>
        </p:nvGrpSpPr>
        <p:grpSpPr>
          <a:xfrm rot="1220316">
            <a:off x="4841106" y="1187289"/>
            <a:ext cx="514923" cy="804842"/>
            <a:chOff x="3633150" y="1552240"/>
            <a:chExt cx="582080" cy="909811"/>
          </a:xfrm>
          <a:solidFill>
            <a:schemeClr val="bg2">
              <a:lumMod val="50000"/>
              <a:lumOff val="50000"/>
            </a:schemeClr>
          </a:solidFill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C00967-C56C-4DE9-BD35-730347C0D6B1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9A6C4D-73AF-4A4F-8881-3FA8A327DC01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BF43D9-81D9-4EAC-A388-E59BB813FE64}"/>
              </a:ext>
            </a:extLst>
          </p:cNvPr>
          <p:cNvGrpSpPr/>
          <p:nvPr/>
        </p:nvGrpSpPr>
        <p:grpSpPr>
          <a:xfrm rot="21449596">
            <a:off x="4221451" y="1398545"/>
            <a:ext cx="514923" cy="804843"/>
            <a:chOff x="3633150" y="1552240"/>
            <a:chExt cx="582080" cy="909813"/>
          </a:xfrm>
          <a:solidFill>
            <a:schemeClr val="bg2">
              <a:lumMod val="50000"/>
              <a:lumOff val="50000"/>
            </a:schemeClr>
          </a:solidFill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FA8D9A-FF42-49E0-AA58-C26199C4E81A}"/>
                </a:ext>
              </a:extLst>
            </p:cNvPr>
            <p:cNvCxnSpPr>
              <a:cxnSpLocks/>
            </p:cNvCxnSpPr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CAEA72-FED7-471F-A6B0-5D851A1193C3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CBBAE1-BB5E-4020-9610-245C278F5D77}"/>
              </a:ext>
            </a:extLst>
          </p:cNvPr>
          <p:cNvGrpSpPr/>
          <p:nvPr/>
        </p:nvGrpSpPr>
        <p:grpSpPr>
          <a:xfrm rot="20648995">
            <a:off x="3781327" y="1658096"/>
            <a:ext cx="514923" cy="804842"/>
            <a:chOff x="3633150" y="1552240"/>
            <a:chExt cx="582080" cy="909811"/>
          </a:xfrm>
          <a:solidFill>
            <a:schemeClr val="bg2">
              <a:lumMod val="50000"/>
              <a:lumOff val="50000"/>
            </a:schemeClr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0A1A42-FA85-4B5A-98E3-BFF53ABE7443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7368BD-E618-45FF-9D10-D00532457D83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grpFill/>
            <a:ln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5B8BA5-2678-4C23-B3E5-F7B53E3CF4F6}"/>
              </a:ext>
            </a:extLst>
          </p:cNvPr>
          <p:cNvGrpSpPr/>
          <p:nvPr/>
        </p:nvGrpSpPr>
        <p:grpSpPr>
          <a:xfrm rot="3863446">
            <a:off x="6889598" y="1403388"/>
            <a:ext cx="514923" cy="804842"/>
            <a:chOff x="3633150" y="1552240"/>
            <a:chExt cx="582080" cy="90981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FF50FA4-E1DC-4C53-935B-D2DC1DC4308D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133D1F1-26C3-41C9-BEC2-349F5538C6A6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ADADFE-EDFC-4037-B63D-74D0EDC3C4B2}"/>
              </a:ext>
            </a:extLst>
          </p:cNvPr>
          <p:cNvGrpSpPr/>
          <p:nvPr/>
        </p:nvGrpSpPr>
        <p:grpSpPr>
          <a:xfrm rot="8722606">
            <a:off x="7699549" y="4308926"/>
            <a:ext cx="514923" cy="732699"/>
            <a:chOff x="3633150" y="1552240"/>
            <a:chExt cx="582080" cy="90981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604A7A2-57CA-4D63-9891-6FD91AA100D0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695849-9F66-4BA0-B6FC-5830EC61AE72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FB78FB-31CE-468F-A0DE-084E37EAC0F4}"/>
              </a:ext>
            </a:extLst>
          </p:cNvPr>
          <p:cNvGrpSpPr/>
          <p:nvPr/>
        </p:nvGrpSpPr>
        <p:grpSpPr>
          <a:xfrm rot="18475159">
            <a:off x="4489460" y="3461113"/>
            <a:ext cx="514923" cy="804842"/>
            <a:chOff x="3633150" y="1552240"/>
            <a:chExt cx="582080" cy="90981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0BD45AE-07B2-42A3-980A-633A5B81BDDE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FC492C-B5DF-451C-B51A-248D296FD0AC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43E3C4-07F0-4ABE-9DE6-B1A2A9D263AB}"/>
              </a:ext>
            </a:extLst>
          </p:cNvPr>
          <p:cNvGrpSpPr/>
          <p:nvPr/>
        </p:nvGrpSpPr>
        <p:grpSpPr>
          <a:xfrm rot="17405511">
            <a:off x="4487634" y="4078969"/>
            <a:ext cx="514923" cy="804842"/>
            <a:chOff x="3633150" y="1552240"/>
            <a:chExt cx="582080" cy="90981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18DC3BC-CAA5-4442-89F2-EC2E5A7A7F4A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1BBCA19-A201-423A-B697-4657179141CD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F22DBA-0576-4E84-BAFE-B66B6CDF109E}"/>
              </a:ext>
            </a:extLst>
          </p:cNvPr>
          <p:cNvGrpSpPr/>
          <p:nvPr/>
        </p:nvGrpSpPr>
        <p:grpSpPr>
          <a:xfrm rot="16596237">
            <a:off x="4783444" y="4647705"/>
            <a:ext cx="514923" cy="804842"/>
            <a:chOff x="3633150" y="1552240"/>
            <a:chExt cx="582080" cy="90981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72DF03-4498-4212-9D60-99942717C5D4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E0E12E7-A56E-45BA-B2C9-996325BEF935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2" name="Freeform 5">
            <a:extLst>
              <a:ext uri="{FF2B5EF4-FFF2-40B4-BE49-F238E27FC236}">
                <a16:creationId xmlns:a16="http://schemas.microsoft.com/office/drawing/2014/main" id="{416589B8-86A5-4599-B6F1-5555D0DB7062}"/>
              </a:ext>
            </a:extLst>
          </p:cNvPr>
          <p:cNvSpPr>
            <a:spLocks/>
          </p:cNvSpPr>
          <p:nvPr/>
        </p:nvSpPr>
        <p:spPr bwMode="auto">
          <a:xfrm>
            <a:off x="6247968" y="3964439"/>
            <a:ext cx="1700213" cy="1449388"/>
          </a:xfrm>
          <a:custGeom>
            <a:avLst/>
            <a:gdLst>
              <a:gd name="T0" fmla="*/ 269 w 689"/>
              <a:gd name="T1" fmla="*/ 198 h 587"/>
              <a:gd name="T2" fmla="*/ 8 w 689"/>
              <a:gd name="T3" fmla="*/ 306 h 587"/>
              <a:gd name="T4" fmla="*/ 0 w 689"/>
              <a:gd name="T5" fmla="*/ 578 h 587"/>
              <a:gd name="T6" fmla="*/ 411 w 689"/>
              <a:gd name="T7" fmla="*/ 471 h 587"/>
              <a:gd name="T8" fmla="*/ 689 w 689"/>
              <a:gd name="T9" fmla="*/ 31 h 587"/>
              <a:gd name="T10" fmla="*/ 388 w 689"/>
              <a:gd name="T11" fmla="*/ 0 h 587"/>
              <a:gd name="T12" fmla="*/ 269 w 689"/>
              <a:gd name="T13" fmla="*/ 198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9" h="587">
                <a:moveTo>
                  <a:pt x="269" y="198"/>
                </a:moveTo>
                <a:cubicBezTo>
                  <a:pt x="174" y="281"/>
                  <a:pt x="84" y="308"/>
                  <a:pt x="8" y="306"/>
                </a:cubicBezTo>
                <a:cubicBezTo>
                  <a:pt x="0" y="578"/>
                  <a:pt x="0" y="578"/>
                  <a:pt x="0" y="578"/>
                </a:cubicBezTo>
                <a:cubicBezTo>
                  <a:pt x="146" y="587"/>
                  <a:pt x="296" y="552"/>
                  <a:pt x="411" y="471"/>
                </a:cubicBezTo>
                <a:cubicBezTo>
                  <a:pt x="579" y="352"/>
                  <a:pt x="664" y="193"/>
                  <a:pt x="689" y="31"/>
                </a:cubicBezTo>
                <a:cubicBezTo>
                  <a:pt x="388" y="0"/>
                  <a:pt x="388" y="0"/>
                  <a:pt x="388" y="0"/>
                </a:cubicBezTo>
                <a:cubicBezTo>
                  <a:pt x="374" y="69"/>
                  <a:pt x="339" y="138"/>
                  <a:pt x="269" y="1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CBB36B84-C521-46D8-8711-C22248AE1FF8}"/>
              </a:ext>
            </a:extLst>
          </p:cNvPr>
          <p:cNvSpPr>
            <a:spLocks/>
          </p:cNvSpPr>
          <p:nvPr/>
        </p:nvSpPr>
        <p:spPr bwMode="auto">
          <a:xfrm>
            <a:off x="4931930" y="3388177"/>
            <a:ext cx="1236663" cy="1995488"/>
          </a:xfrm>
          <a:custGeom>
            <a:avLst/>
            <a:gdLst>
              <a:gd name="T0" fmla="*/ 298 w 501"/>
              <a:gd name="T1" fmla="*/ 419 h 808"/>
              <a:gd name="T2" fmla="*/ 271 w 501"/>
              <a:gd name="T3" fmla="*/ 116 h 808"/>
              <a:gd name="T4" fmla="*/ 127 w 501"/>
              <a:gd name="T5" fmla="*/ 0 h 808"/>
              <a:gd name="T6" fmla="*/ 16 w 501"/>
              <a:gd name="T7" fmla="*/ 382 h 808"/>
              <a:gd name="T8" fmla="*/ 493 w 501"/>
              <a:gd name="T9" fmla="*/ 808 h 808"/>
              <a:gd name="T10" fmla="*/ 501 w 501"/>
              <a:gd name="T11" fmla="*/ 535 h 808"/>
              <a:gd name="T12" fmla="*/ 298 w 501"/>
              <a:gd name="T13" fmla="*/ 419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1" h="808">
                <a:moveTo>
                  <a:pt x="298" y="419"/>
                </a:moveTo>
                <a:cubicBezTo>
                  <a:pt x="253" y="364"/>
                  <a:pt x="225" y="222"/>
                  <a:pt x="271" y="116"/>
                </a:cubicBezTo>
                <a:cubicBezTo>
                  <a:pt x="127" y="0"/>
                  <a:pt x="127" y="0"/>
                  <a:pt x="127" y="0"/>
                </a:cubicBezTo>
                <a:cubicBezTo>
                  <a:pt x="52" y="83"/>
                  <a:pt x="0" y="205"/>
                  <a:pt x="16" y="382"/>
                </a:cubicBezTo>
                <a:cubicBezTo>
                  <a:pt x="38" y="635"/>
                  <a:pt x="255" y="780"/>
                  <a:pt x="493" y="808"/>
                </a:cubicBezTo>
                <a:cubicBezTo>
                  <a:pt x="501" y="535"/>
                  <a:pt x="501" y="535"/>
                  <a:pt x="501" y="535"/>
                </a:cubicBezTo>
                <a:cubicBezTo>
                  <a:pt x="403" y="519"/>
                  <a:pt x="330" y="458"/>
                  <a:pt x="298" y="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B11B4935-CF6E-4D57-A22F-FC6A0B6337DC}"/>
              </a:ext>
            </a:extLst>
          </p:cNvPr>
          <p:cNvSpPr>
            <a:spLocks/>
          </p:cNvSpPr>
          <p:nvPr/>
        </p:nvSpPr>
        <p:spPr bwMode="auto">
          <a:xfrm>
            <a:off x="3963554" y="1843539"/>
            <a:ext cx="2635250" cy="1619250"/>
          </a:xfrm>
          <a:custGeom>
            <a:avLst/>
            <a:gdLst>
              <a:gd name="T0" fmla="*/ 680 w 1067"/>
              <a:gd name="T1" fmla="*/ 13 h 656"/>
              <a:gd name="T2" fmla="*/ 0 w 1067"/>
              <a:gd name="T3" fmla="*/ 290 h 656"/>
              <a:gd name="T4" fmla="*/ 220 w 1067"/>
              <a:gd name="T5" fmla="*/ 656 h 656"/>
              <a:gd name="T6" fmla="*/ 818 w 1067"/>
              <a:gd name="T7" fmla="*/ 332 h 656"/>
              <a:gd name="T8" fmla="*/ 968 w 1067"/>
              <a:gd name="T9" fmla="*/ 349 h 656"/>
              <a:gd name="T10" fmla="*/ 1067 w 1067"/>
              <a:gd name="T11" fmla="*/ 52 h 656"/>
              <a:gd name="T12" fmla="*/ 680 w 1067"/>
              <a:gd name="T13" fmla="*/ 13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7" h="656">
                <a:moveTo>
                  <a:pt x="680" y="13"/>
                </a:moveTo>
                <a:cubicBezTo>
                  <a:pt x="288" y="50"/>
                  <a:pt x="0" y="290"/>
                  <a:pt x="0" y="290"/>
                </a:cubicBezTo>
                <a:cubicBezTo>
                  <a:pt x="220" y="656"/>
                  <a:pt x="220" y="656"/>
                  <a:pt x="220" y="656"/>
                </a:cubicBezTo>
                <a:cubicBezTo>
                  <a:pt x="386" y="448"/>
                  <a:pt x="604" y="330"/>
                  <a:pt x="818" y="332"/>
                </a:cubicBezTo>
                <a:cubicBezTo>
                  <a:pt x="875" y="332"/>
                  <a:pt x="925" y="339"/>
                  <a:pt x="968" y="349"/>
                </a:cubicBezTo>
                <a:cubicBezTo>
                  <a:pt x="1067" y="52"/>
                  <a:pt x="1067" y="52"/>
                  <a:pt x="1067" y="52"/>
                </a:cubicBezTo>
                <a:cubicBezTo>
                  <a:pt x="949" y="15"/>
                  <a:pt x="817" y="0"/>
                  <a:pt x="680" y="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99E8A000-C0BD-409D-B58E-16F38D70E9A8}"/>
              </a:ext>
            </a:extLst>
          </p:cNvPr>
          <p:cNvSpPr>
            <a:spLocks/>
          </p:cNvSpPr>
          <p:nvPr/>
        </p:nvSpPr>
        <p:spPr bwMode="auto">
          <a:xfrm>
            <a:off x="5317692" y="2959552"/>
            <a:ext cx="1606550" cy="1506538"/>
          </a:xfrm>
          <a:custGeom>
            <a:avLst/>
            <a:gdLst>
              <a:gd name="T0" fmla="*/ 188 w 651"/>
              <a:gd name="T1" fmla="*/ 200 h 610"/>
              <a:gd name="T2" fmla="*/ 546 w 651"/>
              <a:gd name="T3" fmla="*/ 298 h 610"/>
              <a:gd name="T4" fmla="*/ 301 w 651"/>
              <a:gd name="T5" fmla="*/ 501 h 610"/>
              <a:gd name="T6" fmla="*/ 250 w 651"/>
              <a:gd name="T7" fmla="*/ 317 h 610"/>
              <a:gd name="T8" fmla="*/ 240 w 651"/>
              <a:gd name="T9" fmla="*/ 308 h 610"/>
              <a:gd name="T10" fmla="*/ 294 w 651"/>
              <a:gd name="T11" fmla="*/ 546 h 610"/>
              <a:gd name="T12" fmla="*/ 638 w 651"/>
              <a:gd name="T13" fmla="*/ 346 h 610"/>
              <a:gd name="T14" fmla="*/ 250 w 651"/>
              <a:gd name="T15" fmla="*/ 25 h 610"/>
              <a:gd name="T16" fmla="*/ 0 w 651"/>
              <a:gd name="T17" fmla="*/ 146 h 610"/>
              <a:gd name="T18" fmla="*/ 134 w 651"/>
              <a:gd name="T19" fmla="*/ 254 h 610"/>
              <a:gd name="T20" fmla="*/ 188 w 651"/>
              <a:gd name="T21" fmla="*/ 20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1" h="610">
                <a:moveTo>
                  <a:pt x="188" y="200"/>
                </a:moveTo>
                <a:cubicBezTo>
                  <a:pt x="324" y="108"/>
                  <a:pt x="503" y="149"/>
                  <a:pt x="546" y="298"/>
                </a:cubicBezTo>
                <a:cubicBezTo>
                  <a:pt x="588" y="442"/>
                  <a:pt x="410" y="569"/>
                  <a:pt x="301" y="501"/>
                </a:cubicBezTo>
                <a:cubicBezTo>
                  <a:pt x="192" y="432"/>
                  <a:pt x="250" y="317"/>
                  <a:pt x="250" y="317"/>
                </a:cubicBezTo>
                <a:cubicBezTo>
                  <a:pt x="240" y="308"/>
                  <a:pt x="240" y="308"/>
                  <a:pt x="240" y="308"/>
                </a:cubicBezTo>
                <a:cubicBezTo>
                  <a:pt x="189" y="370"/>
                  <a:pt x="207" y="484"/>
                  <a:pt x="294" y="546"/>
                </a:cubicBezTo>
                <a:cubicBezTo>
                  <a:pt x="384" y="610"/>
                  <a:pt x="626" y="578"/>
                  <a:pt x="638" y="346"/>
                </a:cubicBezTo>
                <a:cubicBezTo>
                  <a:pt x="651" y="101"/>
                  <a:pt x="418" y="0"/>
                  <a:pt x="250" y="25"/>
                </a:cubicBezTo>
                <a:cubicBezTo>
                  <a:pt x="181" y="35"/>
                  <a:pt x="81" y="71"/>
                  <a:pt x="0" y="14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148" y="233"/>
                  <a:pt x="166" y="215"/>
                  <a:pt x="188" y="20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B3B73CE4-C297-43EF-BCEA-63A071BB512F}"/>
              </a:ext>
            </a:extLst>
          </p:cNvPr>
          <p:cNvSpPr>
            <a:spLocks/>
          </p:cNvSpPr>
          <p:nvPr/>
        </p:nvSpPr>
        <p:spPr bwMode="auto">
          <a:xfrm>
            <a:off x="6449580" y="2000703"/>
            <a:ext cx="1546225" cy="1941513"/>
          </a:xfrm>
          <a:custGeom>
            <a:avLst/>
            <a:gdLst>
              <a:gd name="T0" fmla="*/ 535 w 626"/>
              <a:gd name="T1" fmla="*/ 372 h 786"/>
              <a:gd name="T2" fmla="*/ 97 w 626"/>
              <a:gd name="T3" fmla="*/ 0 h 786"/>
              <a:gd name="T4" fmla="*/ 0 w 626"/>
              <a:gd name="T5" fmla="*/ 297 h 786"/>
              <a:gd name="T6" fmla="*/ 199 w 626"/>
              <a:gd name="T7" fmla="*/ 421 h 786"/>
              <a:gd name="T8" fmla="*/ 312 w 626"/>
              <a:gd name="T9" fmla="*/ 756 h 786"/>
              <a:gd name="T10" fmla="*/ 612 w 626"/>
              <a:gd name="T11" fmla="*/ 786 h 786"/>
              <a:gd name="T12" fmla="*/ 535 w 626"/>
              <a:gd name="T13" fmla="*/ 372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6" h="786">
                <a:moveTo>
                  <a:pt x="535" y="372"/>
                </a:moveTo>
                <a:cubicBezTo>
                  <a:pt x="456" y="207"/>
                  <a:pt x="298" y="72"/>
                  <a:pt x="97" y="0"/>
                </a:cubicBezTo>
                <a:cubicBezTo>
                  <a:pt x="0" y="297"/>
                  <a:pt x="0" y="297"/>
                  <a:pt x="0" y="297"/>
                </a:cubicBezTo>
                <a:cubicBezTo>
                  <a:pt x="97" y="329"/>
                  <a:pt x="159" y="381"/>
                  <a:pt x="199" y="421"/>
                </a:cubicBezTo>
                <a:cubicBezTo>
                  <a:pt x="249" y="470"/>
                  <a:pt x="325" y="609"/>
                  <a:pt x="312" y="756"/>
                </a:cubicBezTo>
                <a:cubicBezTo>
                  <a:pt x="612" y="786"/>
                  <a:pt x="612" y="786"/>
                  <a:pt x="612" y="786"/>
                </a:cubicBezTo>
                <a:cubicBezTo>
                  <a:pt x="626" y="640"/>
                  <a:pt x="595" y="494"/>
                  <a:pt x="53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A0020140-9496-4A1A-9644-A2F3217CE5ED}"/>
              </a:ext>
            </a:extLst>
          </p:cNvPr>
          <p:cNvSpPr>
            <a:spLocks/>
          </p:cNvSpPr>
          <p:nvPr/>
        </p:nvSpPr>
        <p:spPr bwMode="auto">
          <a:xfrm>
            <a:off x="4465204" y="2551565"/>
            <a:ext cx="1911350" cy="974725"/>
          </a:xfrm>
          <a:custGeom>
            <a:avLst/>
            <a:gdLst>
              <a:gd name="T0" fmla="*/ 773 w 774"/>
              <a:gd name="T1" fmla="*/ 34 h 395"/>
              <a:gd name="T2" fmla="*/ 353 w 774"/>
              <a:gd name="T3" fmla="*/ 69 h 395"/>
              <a:gd name="T4" fmla="*/ 0 w 774"/>
              <a:gd name="T5" fmla="*/ 341 h 395"/>
              <a:gd name="T6" fmla="*/ 33 w 774"/>
              <a:gd name="T7" fmla="*/ 395 h 395"/>
              <a:gd name="T8" fmla="*/ 38 w 774"/>
              <a:gd name="T9" fmla="*/ 390 h 395"/>
              <a:gd name="T10" fmla="*/ 365 w 774"/>
              <a:gd name="T11" fmla="*/ 128 h 395"/>
              <a:gd name="T12" fmla="*/ 755 w 774"/>
              <a:gd name="T13" fmla="*/ 91 h 395"/>
              <a:gd name="T14" fmla="*/ 774 w 774"/>
              <a:gd name="T15" fmla="*/ 34 h 395"/>
              <a:gd name="T16" fmla="*/ 773 w 774"/>
              <a:gd name="T17" fmla="*/ 34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74" h="395">
                <a:moveTo>
                  <a:pt x="773" y="34"/>
                </a:moveTo>
                <a:cubicBezTo>
                  <a:pt x="633" y="0"/>
                  <a:pt x="486" y="13"/>
                  <a:pt x="353" y="69"/>
                </a:cubicBezTo>
                <a:cubicBezTo>
                  <a:pt x="214" y="127"/>
                  <a:pt x="95" y="225"/>
                  <a:pt x="0" y="341"/>
                </a:cubicBezTo>
                <a:cubicBezTo>
                  <a:pt x="33" y="395"/>
                  <a:pt x="33" y="395"/>
                  <a:pt x="33" y="395"/>
                </a:cubicBezTo>
                <a:cubicBezTo>
                  <a:pt x="35" y="393"/>
                  <a:pt x="36" y="392"/>
                  <a:pt x="38" y="390"/>
                </a:cubicBezTo>
                <a:cubicBezTo>
                  <a:pt x="127" y="280"/>
                  <a:pt x="236" y="187"/>
                  <a:pt x="365" y="128"/>
                </a:cubicBezTo>
                <a:cubicBezTo>
                  <a:pt x="487" y="74"/>
                  <a:pt x="625" y="60"/>
                  <a:pt x="755" y="91"/>
                </a:cubicBezTo>
                <a:cubicBezTo>
                  <a:pt x="774" y="34"/>
                  <a:pt x="774" y="34"/>
                  <a:pt x="774" y="34"/>
                </a:cubicBezTo>
                <a:cubicBezTo>
                  <a:pt x="774" y="34"/>
                  <a:pt x="774" y="34"/>
                  <a:pt x="773" y="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7EBB991A-F2BC-422C-A90A-4AA37DF9ADFB}"/>
              </a:ext>
            </a:extLst>
          </p:cNvPr>
          <p:cNvSpPr>
            <a:spLocks/>
          </p:cNvSpPr>
          <p:nvPr/>
        </p:nvSpPr>
        <p:spPr bwMode="auto">
          <a:xfrm>
            <a:off x="6422593" y="2662690"/>
            <a:ext cx="893763" cy="1209675"/>
          </a:xfrm>
          <a:custGeom>
            <a:avLst/>
            <a:gdLst>
              <a:gd name="T0" fmla="*/ 353 w 362"/>
              <a:gd name="T1" fmla="*/ 488 h 490"/>
              <a:gd name="T2" fmla="*/ 262 w 362"/>
              <a:gd name="T3" fmla="*/ 168 h 490"/>
              <a:gd name="T4" fmla="*/ 19 w 362"/>
              <a:gd name="T5" fmla="*/ 0 h 490"/>
              <a:gd name="T6" fmla="*/ 0 w 362"/>
              <a:gd name="T7" fmla="*/ 56 h 490"/>
              <a:gd name="T8" fmla="*/ 3 w 362"/>
              <a:gd name="T9" fmla="*/ 57 h 490"/>
              <a:gd name="T10" fmla="*/ 210 w 362"/>
              <a:gd name="T11" fmla="*/ 198 h 490"/>
              <a:gd name="T12" fmla="*/ 293 w 362"/>
              <a:gd name="T13" fmla="*/ 484 h 490"/>
              <a:gd name="T14" fmla="*/ 353 w 362"/>
              <a:gd name="T15" fmla="*/ 490 h 490"/>
              <a:gd name="T16" fmla="*/ 353 w 362"/>
              <a:gd name="T17" fmla="*/ 488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2" h="490">
                <a:moveTo>
                  <a:pt x="353" y="488"/>
                </a:moveTo>
                <a:cubicBezTo>
                  <a:pt x="362" y="377"/>
                  <a:pt x="327" y="259"/>
                  <a:pt x="262" y="168"/>
                </a:cubicBezTo>
                <a:cubicBezTo>
                  <a:pt x="204" y="88"/>
                  <a:pt x="112" y="31"/>
                  <a:pt x="19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1" y="57"/>
                  <a:pt x="2" y="57"/>
                  <a:pt x="3" y="57"/>
                </a:cubicBezTo>
                <a:cubicBezTo>
                  <a:pt x="80" y="83"/>
                  <a:pt x="161" y="132"/>
                  <a:pt x="210" y="198"/>
                </a:cubicBezTo>
                <a:cubicBezTo>
                  <a:pt x="270" y="279"/>
                  <a:pt x="300" y="384"/>
                  <a:pt x="293" y="484"/>
                </a:cubicBezTo>
                <a:cubicBezTo>
                  <a:pt x="353" y="490"/>
                  <a:pt x="353" y="490"/>
                  <a:pt x="353" y="490"/>
                </a:cubicBezTo>
                <a:cubicBezTo>
                  <a:pt x="353" y="489"/>
                  <a:pt x="353" y="489"/>
                  <a:pt x="353" y="48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EA991501-FD0E-43C8-9D1B-E9099584BAA5}"/>
              </a:ext>
            </a:extLst>
          </p:cNvPr>
          <p:cNvSpPr>
            <a:spLocks/>
          </p:cNvSpPr>
          <p:nvPr/>
        </p:nvSpPr>
        <p:spPr bwMode="auto">
          <a:xfrm>
            <a:off x="6265430" y="3959677"/>
            <a:ext cx="1014413" cy="839788"/>
          </a:xfrm>
          <a:custGeom>
            <a:avLst/>
            <a:gdLst>
              <a:gd name="T0" fmla="*/ 351 w 411"/>
              <a:gd name="T1" fmla="*/ 0 h 340"/>
              <a:gd name="T2" fmla="*/ 212 w 411"/>
              <a:gd name="T3" fmla="*/ 203 h 340"/>
              <a:gd name="T4" fmla="*/ 2 w 411"/>
              <a:gd name="T5" fmla="*/ 278 h 340"/>
              <a:gd name="T6" fmla="*/ 0 w 411"/>
              <a:gd name="T7" fmla="*/ 338 h 340"/>
              <a:gd name="T8" fmla="*/ 1 w 411"/>
              <a:gd name="T9" fmla="*/ 338 h 340"/>
              <a:gd name="T10" fmla="*/ 248 w 411"/>
              <a:gd name="T11" fmla="*/ 250 h 340"/>
              <a:gd name="T12" fmla="*/ 410 w 411"/>
              <a:gd name="T13" fmla="*/ 10 h 340"/>
              <a:gd name="T14" fmla="*/ 411 w 411"/>
              <a:gd name="T15" fmla="*/ 6 h 340"/>
              <a:gd name="T16" fmla="*/ 351 w 411"/>
              <a:gd name="T17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1" h="340">
                <a:moveTo>
                  <a:pt x="351" y="0"/>
                </a:moveTo>
                <a:cubicBezTo>
                  <a:pt x="332" y="84"/>
                  <a:pt x="281" y="151"/>
                  <a:pt x="212" y="203"/>
                </a:cubicBezTo>
                <a:cubicBezTo>
                  <a:pt x="151" y="248"/>
                  <a:pt x="79" y="279"/>
                  <a:pt x="2" y="278"/>
                </a:cubicBezTo>
                <a:cubicBezTo>
                  <a:pt x="0" y="338"/>
                  <a:pt x="0" y="338"/>
                  <a:pt x="0" y="338"/>
                </a:cubicBezTo>
                <a:cubicBezTo>
                  <a:pt x="0" y="338"/>
                  <a:pt x="0" y="338"/>
                  <a:pt x="1" y="338"/>
                </a:cubicBezTo>
                <a:cubicBezTo>
                  <a:pt x="91" y="340"/>
                  <a:pt x="176" y="304"/>
                  <a:pt x="248" y="250"/>
                </a:cubicBezTo>
                <a:cubicBezTo>
                  <a:pt x="328" y="190"/>
                  <a:pt x="389" y="110"/>
                  <a:pt x="410" y="10"/>
                </a:cubicBezTo>
                <a:cubicBezTo>
                  <a:pt x="411" y="9"/>
                  <a:pt x="411" y="7"/>
                  <a:pt x="411" y="6"/>
                </a:cubicBezTo>
                <a:lnTo>
                  <a:pt x="35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244DB6BD-7E1E-4A25-89B7-DAFB14EFE420}"/>
              </a:ext>
            </a:extLst>
          </p:cNvPr>
          <p:cNvSpPr>
            <a:spLocks/>
          </p:cNvSpPr>
          <p:nvPr/>
        </p:nvSpPr>
        <p:spPr bwMode="auto">
          <a:xfrm>
            <a:off x="5590742" y="3183389"/>
            <a:ext cx="1174750" cy="1176338"/>
          </a:xfrm>
          <a:custGeom>
            <a:avLst/>
            <a:gdLst>
              <a:gd name="T0" fmla="*/ 342 w 476"/>
              <a:gd name="T1" fmla="*/ 54 h 476"/>
              <a:gd name="T2" fmla="*/ 0 w 476"/>
              <a:gd name="T3" fmla="*/ 144 h 476"/>
              <a:gd name="T4" fmla="*/ 47 w 476"/>
              <a:gd name="T5" fmla="*/ 181 h 476"/>
              <a:gd name="T6" fmla="*/ 49 w 476"/>
              <a:gd name="T7" fmla="*/ 178 h 476"/>
              <a:gd name="T8" fmla="*/ 278 w 476"/>
              <a:gd name="T9" fmla="*/ 95 h 476"/>
              <a:gd name="T10" fmla="*/ 411 w 476"/>
              <a:gd name="T11" fmla="*/ 257 h 476"/>
              <a:gd name="T12" fmla="*/ 274 w 476"/>
              <a:gd name="T13" fmla="*/ 398 h 476"/>
              <a:gd name="T14" fmla="*/ 176 w 476"/>
              <a:gd name="T15" fmla="*/ 359 h 476"/>
              <a:gd name="T16" fmla="*/ 155 w 476"/>
              <a:gd name="T17" fmla="*/ 276 h 476"/>
              <a:gd name="T18" fmla="*/ 163 w 476"/>
              <a:gd name="T19" fmla="*/ 247 h 476"/>
              <a:gd name="T20" fmla="*/ 165 w 476"/>
              <a:gd name="T21" fmla="*/ 242 h 476"/>
              <a:gd name="T22" fmla="*/ 164 w 476"/>
              <a:gd name="T23" fmla="*/ 244 h 476"/>
              <a:gd name="T24" fmla="*/ 165 w 476"/>
              <a:gd name="T25" fmla="*/ 242 h 476"/>
              <a:gd name="T26" fmla="*/ 165 w 476"/>
              <a:gd name="T27" fmla="*/ 241 h 476"/>
              <a:gd name="T28" fmla="*/ 114 w 476"/>
              <a:gd name="T29" fmla="*/ 211 h 476"/>
              <a:gd name="T30" fmla="*/ 112 w 476"/>
              <a:gd name="T31" fmla="*/ 372 h 476"/>
              <a:gd name="T32" fmla="*/ 329 w 476"/>
              <a:gd name="T33" fmla="*/ 445 h 476"/>
              <a:gd name="T34" fmla="*/ 471 w 476"/>
              <a:gd name="T35" fmla="*/ 257 h 476"/>
              <a:gd name="T36" fmla="*/ 342 w 476"/>
              <a:gd name="T37" fmla="*/ 54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6" h="476">
                <a:moveTo>
                  <a:pt x="342" y="54"/>
                </a:moveTo>
                <a:cubicBezTo>
                  <a:pt x="226" y="0"/>
                  <a:pt x="74" y="41"/>
                  <a:pt x="0" y="144"/>
                </a:cubicBezTo>
                <a:cubicBezTo>
                  <a:pt x="47" y="181"/>
                  <a:pt x="47" y="181"/>
                  <a:pt x="47" y="181"/>
                </a:cubicBezTo>
                <a:cubicBezTo>
                  <a:pt x="47" y="180"/>
                  <a:pt x="48" y="179"/>
                  <a:pt x="49" y="178"/>
                </a:cubicBezTo>
                <a:cubicBezTo>
                  <a:pt x="97" y="108"/>
                  <a:pt x="197" y="77"/>
                  <a:pt x="278" y="95"/>
                </a:cubicBezTo>
                <a:cubicBezTo>
                  <a:pt x="353" y="112"/>
                  <a:pt x="413" y="178"/>
                  <a:pt x="411" y="257"/>
                </a:cubicBezTo>
                <a:cubicBezTo>
                  <a:pt x="410" y="327"/>
                  <a:pt x="341" y="390"/>
                  <a:pt x="274" y="398"/>
                </a:cubicBezTo>
                <a:cubicBezTo>
                  <a:pt x="235" y="403"/>
                  <a:pt x="202" y="388"/>
                  <a:pt x="176" y="359"/>
                </a:cubicBezTo>
                <a:cubicBezTo>
                  <a:pt x="155" y="337"/>
                  <a:pt x="151" y="301"/>
                  <a:pt x="155" y="276"/>
                </a:cubicBezTo>
                <a:cubicBezTo>
                  <a:pt x="157" y="266"/>
                  <a:pt x="160" y="256"/>
                  <a:pt x="163" y="247"/>
                </a:cubicBezTo>
                <a:cubicBezTo>
                  <a:pt x="164" y="246"/>
                  <a:pt x="164" y="243"/>
                  <a:pt x="165" y="242"/>
                </a:cubicBezTo>
                <a:cubicBezTo>
                  <a:pt x="165" y="243"/>
                  <a:pt x="164" y="243"/>
                  <a:pt x="164" y="244"/>
                </a:cubicBezTo>
                <a:cubicBezTo>
                  <a:pt x="167" y="238"/>
                  <a:pt x="166" y="239"/>
                  <a:pt x="165" y="242"/>
                </a:cubicBezTo>
                <a:cubicBezTo>
                  <a:pt x="165" y="241"/>
                  <a:pt x="165" y="241"/>
                  <a:pt x="165" y="241"/>
                </a:cubicBezTo>
                <a:cubicBezTo>
                  <a:pt x="183" y="207"/>
                  <a:pt x="131" y="176"/>
                  <a:pt x="114" y="211"/>
                </a:cubicBezTo>
                <a:cubicBezTo>
                  <a:pt x="89" y="261"/>
                  <a:pt x="87" y="322"/>
                  <a:pt x="112" y="372"/>
                </a:cubicBezTo>
                <a:cubicBezTo>
                  <a:pt x="152" y="451"/>
                  <a:pt x="251" y="476"/>
                  <a:pt x="329" y="445"/>
                </a:cubicBezTo>
                <a:cubicBezTo>
                  <a:pt x="408" y="414"/>
                  <a:pt x="467" y="342"/>
                  <a:pt x="471" y="257"/>
                </a:cubicBezTo>
                <a:cubicBezTo>
                  <a:pt x="476" y="171"/>
                  <a:pt x="416" y="89"/>
                  <a:pt x="342" y="5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35AAE9-6A14-4ED7-85F6-AC12185E3B32}"/>
              </a:ext>
            </a:extLst>
          </p:cNvPr>
          <p:cNvSpPr txBox="1"/>
          <p:nvPr/>
        </p:nvSpPr>
        <p:spPr>
          <a:xfrm rot="20398987">
            <a:off x="4421620" y="2357959"/>
            <a:ext cx="1881772" cy="68947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Weatherization</a:t>
            </a: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AA1E03-BBA5-4A91-8451-06A6D5B7C951}"/>
              </a:ext>
            </a:extLst>
          </p:cNvPr>
          <p:cNvSpPr txBox="1"/>
          <p:nvPr/>
        </p:nvSpPr>
        <p:spPr>
          <a:xfrm rot="3891138">
            <a:off x="6232636" y="2868600"/>
            <a:ext cx="1508286" cy="94532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HVAC</a:t>
            </a:r>
            <a:endParaRPr lang="en-IN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F7BCBF-05E1-4022-9F87-07499723B016}"/>
              </a:ext>
            </a:extLst>
          </p:cNvPr>
          <p:cNvSpPr txBox="1"/>
          <p:nvPr/>
        </p:nvSpPr>
        <p:spPr>
          <a:xfrm rot="3749273">
            <a:off x="4982753" y="3877542"/>
            <a:ext cx="1508286" cy="94532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IN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Limited to LIEE Grants</a:t>
            </a:r>
            <a:endParaRPr lang="en-IN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Freeform 13">
            <a:extLst>
              <a:ext uri="{FF2B5EF4-FFF2-40B4-BE49-F238E27FC236}">
                <a16:creationId xmlns:a16="http://schemas.microsoft.com/office/drawing/2014/main" id="{C53F9B0D-29B9-438F-929C-C4F49D16199B}"/>
              </a:ext>
            </a:extLst>
          </p:cNvPr>
          <p:cNvSpPr>
            <a:spLocks/>
          </p:cNvSpPr>
          <p:nvPr/>
        </p:nvSpPr>
        <p:spPr bwMode="auto">
          <a:xfrm>
            <a:off x="5995554" y="3770765"/>
            <a:ext cx="7938" cy="15875"/>
          </a:xfrm>
          <a:custGeom>
            <a:avLst/>
            <a:gdLst>
              <a:gd name="T0" fmla="*/ 0 w 3"/>
              <a:gd name="T1" fmla="*/ 6 h 6"/>
              <a:gd name="T2" fmla="*/ 1 w 3"/>
              <a:gd name="T3" fmla="*/ 4 h 6"/>
              <a:gd name="T4" fmla="*/ 0 w 3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6">
                <a:moveTo>
                  <a:pt x="0" y="6"/>
                </a:moveTo>
                <a:cubicBezTo>
                  <a:pt x="0" y="5"/>
                  <a:pt x="1" y="5"/>
                  <a:pt x="1" y="4"/>
                </a:cubicBezTo>
                <a:cubicBezTo>
                  <a:pt x="2" y="1"/>
                  <a:pt x="3" y="0"/>
                  <a:pt x="0" y="6"/>
                </a:cubicBezTo>
                <a:close/>
              </a:path>
            </a:pathLst>
          </a:cu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A3E11D26-89EF-4A1B-AC48-A8CF74D720F2}"/>
              </a:ext>
            </a:extLst>
          </p:cNvPr>
          <p:cNvSpPr>
            <a:spLocks/>
          </p:cNvSpPr>
          <p:nvPr/>
        </p:nvSpPr>
        <p:spPr bwMode="auto">
          <a:xfrm>
            <a:off x="5433579" y="3627889"/>
            <a:ext cx="738188" cy="1155700"/>
          </a:xfrm>
          <a:custGeom>
            <a:avLst/>
            <a:gdLst>
              <a:gd name="T0" fmla="*/ 108 w 299"/>
              <a:gd name="T1" fmla="*/ 286 h 468"/>
              <a:gd name="T2" fmla="*/ 92 w 299"/>
              <a:gd name="T3" fmla="*/ 38 h 468"/>
              <a:gd name="T4" fmla="*/ 45 w 299"/>
              <a:gd name="T5" fmla="*/ 0 h 468"/>
              <a:gd name="T6" fmla="*/ 39 w 299"/>
              <a:gd name="T7" fmla="*/ 11 h 468"/>
              <a:gd name="T8" fmla="*/ 56 w 299"/>
              <a:gd name="T9" fmla="*/ 317 h 468"/>
              <a:gd name="T10" fmla="*/ 139 w 299"/>
              <a:gd name="T11" fmla="*/ 402 h 468"/>
              <a:gd name="T12" fmla="*/ 290 w 299"/>
              <a:gd name="T13" fmla="*/ 467 h 468"/>
              <a:gd name="T14" fmla="*/ 297 w 299"/>
              <a:gd name="T15" fmla="*/ 467 h 468"/>
              <a:gd name="T16" fmla="*/ 299 w 299"/>
              <a:gd name="T17" fmla="*/ 408 h 468"/>
              <a:gd name="T18" fmla="*/ 108 w 299"/>
              <a:gd name="T19" fmla="*/ 286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9" h="468">
                <a:moveTo>
                  <a:pt x="108" y="286"/>
                </a:moveTo>
                <a:cubicBezTo>
                  <a:pt x="66" y="215"/>
                  <a:pt x="64" y="115"/>
                  <a:pt x="92" y="38"/>
                </a:cubicBezTo>
                <a:cubicBezTo>
                  <a:pt x="45" y="0"/>
                  <a:pt x="45" y="0"/>
                  <a:pt x="45" y="0"/>
                </a:cubicBezTo>
                <a:cubicBezTo>
                  <a:pt x="43" y="3"/>
                  <a:pt x="40" y="7"/>
                  <a:pt x="39" y="11"/>
                </a:cubicBezTo>
                <a:cubicBezTo>
                  <a:pt x="0" y="105"/>
                  <a:pt x="7" y="227"/>
                  <a:pt x="56" y="317"/>
                </a:cubicBezTo>
                <a:cubicBezTo>
                  <a:pt x="75" y="352"/>
                  <a:pt x="107" y="379"/>
                  <a:pt x="139" y="402"/>
                </a:cubicBezTo>
                <a:cubicBezTo>
                  <a:pt x="183" y="435"/>
                  <a:pt x="236" y="457"/>
                  <a:pt x="290" y="467"/>
                </a:cubicBezTo>
                <a:cubicBezTo>
                  <a:pt x="292" y="467"/>
                  <a:pt x="295" y="468"/>
                  <a:pt x="297" y="467"/>
                </a:cubicBezTo>
                <a:cubicBezTo>
                  <a:pt x="299" y="408"/>
                  <a:pt x="299" y="408"/>
                  <a:pt x="299" y="408"/>
                </a:cubicBezTo>
                <a:cubicBezTo>
                  <a:pt x="227" y="394"/>
                  <a:pt x="146" y="352"/>
                  <a:pt x="108" y="28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7A8CA4-64EA-4826-AFB6-A7B970847B72}"/>
              </a:ext>
            </a:extLst>
          </p:cNvPr>
          <p:cNvSpPr txBox="1"/>
          <p:nvPr/>
        </p:nvSpPr>
        <p:spPr>
          <a:xfrm rot="18910228">
            <a:off x="6062150" y="3939454"/>
            <a:ext cx="1508286" cy="94532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IN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Heating</a:t>
            </a: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5C0C61-6D67-47EB-A281-AC909FE039B2}"/>
              </a:ext>
            </a:extLst>
          </p:cNvPr>
          <p:cNvSpPr txBox="1"/>
          <p:nvPr/>
        </p:nvSpPr>
        <p:spPr>
          <a:xfrm>
            <a:off x="7555672" y="1063638"/>
            <a:ext cx="1546225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PTCS Ducted Air Source Heat Pumps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FCAC9E-6916-4DC3-B8EF-558F6FDE6752}"/>
              </a:ext>
            </a:extLst>
          </p:cNvPr>
          <p:cNvSpPr txBox="1"/>
          <p:nvPr/>
        </p:nvSpPr>
        <p:spPr>
          <a:xfrm>
            <a:off x="8512544" y="4615710"/>
            <a:ext cx="1546225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Gallon Heat Pump Water Heaters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DB1037-98E9-4ACD-9959-9A7F73E9ED3A}"/>
              </a:ext>
            </a:extLst>
          </p:cNvPr>
          <p:cNvSpPr txBox="1"/>
          <p:nvPr/>
        </p:nvSpPr>
        <p:spPr>
          <a:xfrm>
            <a:off x="2597592" y="3651900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Lighting (LED)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5F2309-7AA1-4143-B7FF-8A478C49929A}"/>
              </a:ext>
            </a:extLst>
          </p:cNvPr>
          <p:cNvSpPr txBox="1"/>
          <p:nvPr/>
        </p:nvSpPr>
        <p:spPr>
          <a:xfrm>
            <a:off x="2106524" y="4276245"/>
            <a:ext cx="202966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Appliances (Clothes Washers, Refrigerators, Microwaves)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285D23-C796-4AED-99A8-4582BC32DB77}"/>
              </a:ext>
            </a:extLst>
          </p:cNvPr>
          <p:cNvSpPr txBox="1"/>
          <p:nvPr/>
        </p:nvSpPr>
        <p:spPr>
          <a:xfrm>
            <a:off x="3571947" y="5924772"/>
            <a:ext cx="1977644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Whole Home Air Conditioners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C4F015-633B-4163-8B05-77128A2D329E}"/>
              </a:ext>
            </a:extLst>
          </p:cNvPr>
          <p:cNvSpPr txBox="1"/>
          <p:nvPr/>
        </p:nvSpPr>
        <p:spPr>
          <a:xfrm>
            <a:off x="2025721" y="1450600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Insulation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E55952-1764-4FDC-AB69-1A9E34038645}"/>
              </a:ext>
            </a:extLst>
          </p:cNvPr>
          <p:cNvSpPr txBox="1"/>
          <p:nvPr/>
        </p:nvSpPr>
        <p:spPr>
          <a:xfrm>
            <a:off x="2699511" y="1040250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Sealing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70B1E18-F822-4554-8569-155B2735D6CF}"/>
              </a:ext>
            </a:extLst>
          </p:cNvPr>
          <p:cNvSpPr txBox="1"/>
          <p:nvPr/>
        </p:nvSpPr>
        <p:spPr>
          <a:xfrm>
            <a:off x="4245736" y="626166"/>
            <a:ext cx="1546225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Insulated Exterior &amp; Patio Doors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05B8BA5-2678-4C23-B3E5-F7B53E3CF4F6}"/>
              </a:ext>
            </a:extLst>
          </p:cNvPr>
          <p:cNvGrpSpPr/>
          <p:nvPr/>
        </p:nvGrpSpPr>
        <p:grpSpPr>
          <a:xfrm rot="5400000">
            <a:off x="7485209" y="1826802"/>
            <a:ext cx="514923" cy="804842"/>
            <a:chOff x="3633150" y="1552240"/>
            <a:chExt cx="582080" cy="90981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FF50FA4-E1DC-4C53-935B-D2DC1DC4308D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133D1F1-26C3-41C9-BEC2-349F5538C6A6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65C0C61-6D67-47EB-A281-AC909FE039B2}"/>
              </a:ext>
            </a:extLst>
          </p:cNvPr>
          <p:cNvSpPr txBox="1"/>
          <p:nvPr/>
        </p:nvSpPr>
        <p:spPr>
          <a:xfrm>
            <a:off x="8211020" y="1771433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Ductless Heat Pumps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71775" y="2206445"/>
            <a:ext cx="3539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cap="all" spc="-15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Weatherization</a:t>
            </a:r>
            <a:endParaRPr lang="en-US" sz="3600" b="1" cap="all" spc="-15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2F22DBA-0576-4E84-BAFE-B66B6CDF109E}"/>
              </a:ext>
            </a:extLst>
          </p:cNvPr>
          <p:cNvGrpSpPr/>
          <p:nvPr/>
        </p:nvGrpSpPr>
        <p:grpSpPr>
          <a:xfrm rot="14430796">
            <a:off x="5267366" y="5056554"/>
            <a:ext cx="514923" cy="804842"/>
            <a:chOff x="3633150" y="1552240"/>
            <a:chExt cx="582080" cy="90981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72DF03-4498-4212-9D60-99942717C5D4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E0E12E7-A56E-45BA-B2C9-996325BEF935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2E5F2309-7AA1-4143-B7FF-8A478C49929A}"/>
              </a:ext>
            </a:extLst>
          </p:cNvPr>
          <p:cNvSpPr txBox="1"/>
          <p:nvPr/>
        </p:nvSpPr>
        <p:spPr>
          <a:xfrm>
            <a:off x="2791623" y="5034751"/>
            <a:ext cx="1546225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Manufactured Home Replacements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05B8BA5-2678-4C23-B3E5-F7B53E3CF4F6}"/>
              </a:ext>
            </a:extLst>
          </p:cNvPr>
          <p:cNvGrpSpPr/>
          <p:nvPr/>
        </p:nvGrpSpPr>
        <p:grpSpPr>
          <a:xfrm rot="6176469">
            <a:off x="7861794" y="2333431"/>
            <a:ext cx="514923" cy="804842"/>
            <a:chOff x="3633150" y="1552240"/>
            <a:chExt cx="582080" cy="909811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FF50FA4-E1DC-4C53-935B-D2DC1DC4308D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133D1F1-26C3-41C9-BEC2-349F5538C6A6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65C0C61-6D67-47EB-A281-AC909FE039B2}"/>
              </a:ext>
            </a:extLst>
          </p:cNvPr>
          <p:cNvSpPr txBox="1"/>
          <p:nvPr/>
        </p:nvSpPr>
        <p:spPr>
          <a:xfrm>
            <a:off x="8688231" y="2388770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Duct Sealing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70B1E18-F822-4554-8569-155B2735D6CF}"/>
              </a:ext>
            </a:extLst>
          </p:cNvPr>
          <p:cNvSpPr txBox="1"/>
          <p:nvPr/>
        </p:nvSpPr>
        <p:spPr>
          <a:xfrm>
            <a:off x="5686916" y="623232"/>
            <a:ext cx="1894114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 &amp; Storm Windows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05B8BA5-2678-4C23-B3E5-F7B53E3CF4F6}"/>
              </a:ext>
            </a:extLst>
          </p:cNvPr>
          <p:cNvGrpSpPr/>
          <p:nvPr/>
        </p:nvGrpSpPr>
        <p:grpSpPr>
          <a:xfrm rot="7024383">
            <a:off x="8114581" y="2829542"/>
            <a:ext cx="514923" cy="804842"/>
            <a:chOff x="3633150" y="1552240"/>
            <a:chExt cx="582080" cy="909811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FF50FA4-E1DC-4C53-935B-D2DC1DC4308D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133D1F1-26C3-41C9-BEC2-349F5538C6A6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65C0C61-6D67-47EB-A281-AC909FE039B2}"/>
              </a:ext>
            </a:extLst>
          </p:cNvPr>
          <p:cNvSpPr txBox="1"/>
          <p:nvPr/>
        </p:nvSpPr>
        <p:spPr>
          <a:xfrm>
            <a:off x="8949757" y="2952763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Duct Insulation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5B8BA5-2678-4C23-B3E5-F7B53E3CF4F6}"/>
              </a:ext>
            </a:extLst>
          </p:cNvPr>
          <p:cNvGrpSpPr/>
          <p:nvPr/>
        </p:nvGrpSpPr>
        <p:grpSpPr>
          <a:xfrm rot="7848134">
            <a:off x="7998902" y="3253313"/>
            <a:ext cx="514923" cy="804842"/>
            <a:chOff x="3633150" y="1552240"/>
            <a:chExt cx="582080" cy="90981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FF50FA4-E1DC-4C53-935B-D2DC1DC4308D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133D1F1-26C3-41C9-BEC2-349F5538C6A6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65C0C61-6D67-47EB-A281-AC909FE039B2}"/>
              </a:ext>
            </a:extLst>
          </p:cNvPr>
          <p:cNvSpPr txBox="1"/>
          <p:nvPr/>
        </p:nvSpPr>
        <p:spPr>
          <a:xfrm>
            <a:off x="8857786" y="3582283"/>
            <a:ext cx="1546225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Thermostats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CADADFE-EDFC-4037-B63D-74D0EDC3C4B2}"/>
              </a:ext>
            </a:extLst>
          </p:cNvPr>
          <p:cNvGrpSpPr/>
          <p:nvPr/>
        </p:nvGrpSpPr>
        <p:grpSpPr>
          <a:xfrm rot="10800000">
            <a:off x="6872304" y="5002675"/>
            <a:ext cx="514923" cy="804842"/>
            <a:chOff x="3633150" y="1552240"/>
            <a:chExt cx="582080" cy="90981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04A7A2-57CA-4D63-9891-6FD91AA100D0}"/>
                </a:ext>
              </a:extLst>
            </p:cNvPr>
            <p:cNvCxnSpPr/>
            <p:nvPr/>
          </p:nvCxnSpPr>
          <p:spPr>
            <a:xfrm>
              <a:off x="3686254" y="1593739"/>
              <a:ext cx="528976" cy="868312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8695849-9F66-4BA0-B6FC-5830EC61AE72}"/>
                </a:ext>
              </a:extLst>
            </p:cNvPr>
            <p:cNvSpPr/>
            <p:nvPr/>
          </p:nvSpPr>
          <p:spPr>
            <a:xfrm>
              <a:off x="3633150" y="1552240"/>
              <a:ext cx="167042" cy="1670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CFCAC9E-6916-4DC3-B8EF-558F6FDE6752}"/>
              </a:ext>
            </a:extLst>
          </p:cNvPr>
          <p:cNvSpPr txBox="1"/>
          <p:nvPr/>
        </p:nvSpPr>
        <p:spPr>
          <a:xfrm>
            <a:off x="7236321" y="5866197"/>
            <a:ext cx="1546225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Tier 1 - 4 Heat Pump Water Heaters</a:t>
            </a:r>
            <a:endParaRPr lang="en-US" sz="14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1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r="23084"/>
          <a:stretch/>
        </p:blipFill>
        <p:spPr>
          <a:xfrm>
            <a:off x="947387" y="4123836"/>
            <a:ext cx="1062097" cy="136881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/>
          <a:srcRect l="20274"/>
          <a:stretch/>
        </p:blipFill>
        <p:spPr>
          <a:xfrm>
            <a:off x="1728792" y="653779"/>
            <a:ext cx="1024654" cy="9726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8"/>
          <a:srcRect r="10235"/>
          <a:stretch/>
        </p:blipFill>
        <p:spPr>
          <a:xfrm>
            <a:off x="9100339" y="5378848"/>
            <a:ext cx="962577" cy="13169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3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498F0ED01224394D7E9D703E8F81C" ma:contentTypeVersion="3" ma:contentTypeDescription="Create a new document." ma:contentTypeScope="" ma:versionID="aa356b7f21e6cb4003ff9608ea24079d">
  <xsd:schema xmlns:xsd="http://www.w3.org/2001/XMLSchema" xmlns:xs="http://www.w3.org/2001/XMLSchema" xmlns:p="http://schemas.microsoft.com/office/2006/metadata/properties" xmlns:ns2="89688345-60b3-436f-8679-2578b6cba9b2" targetNamespace="http://schemas.microsoft.com/office/2006/metadata/properties" ma:root="true" ma:fieldsID="301eb87dd642d42c34d0d30b6e4fa4c9" ns2:_="">
    <xsd:import namespace="89688345-60b3-436f-8679-2578b6cba9b2"/>
    <xsd:element name="properties">
      <xsd:complexType>
        <xsd:sequence>
          <xsd:element name="documentManagement">
            <xsd:complexType>
              <xsd:all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88345-60b3-436f-8679-2578b6cba9b2" elementFormDefault="qualified">
    <xsd:import namespace="http://schemas.microsoft.com/office/2006/documentManagement/types"/>
    <xsd:import namespace="http://schemas.microsoft.com/office/infopath/2007/PartnerControls"/>
    <xsd:element name="Background" ma:index="8" nillable="true" ma:displayName="Background" ma:internalName="Backgroun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9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89688345-60b3-436f-8679-2578b6cba9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E9C4D5-4B5D-4C43-9C9F-E6823AA52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88345-60b3-436f-8679-2578b6cba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91B674-3480-4B2E-AEF3-3022A684942D}">
  <ds:schemaRefs>
    <ds:schemaRef ds:uri="89688345-60b3-436f-8679-2578b6cba9b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7F03BC5-A957-49B4-8CDD-96618D8799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18740</TotalTime>
  <Words>1452</Words>
  <Application>Microsoft Office PowerPoint</Application>
  <PresentationFormat>Widescreen</PresentationFormat>
  <Paragraphs>272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Gotham Bold</vt:lpstr>
      <vt:lpstr>Helvetica Neue</vt:lpstr>
      <vt:lpstr>Helvetica Neue Light</vt:lpstr>
      <vt:lpstr>Montserrat</vt:lpstr>
      <vt:lpstr>Montserrat Light</vt:lpstr>
      <vt:lpstr>Open Sans</vt:lpstr>
      <vt:lpstr>Wingdings</vt:lpstr>
      <vt:lpstr>1_Office Theme</vt:lpstr>
      <vt:lpstr>BPA Residential Low-Income Energy Efficiency Programs</vt:lpstr>
      <vt:lpstr>PowerPoint Presentation</vt:lpstr>
      <vt:lpstr>Agenda</vt:lpstr>
      <vt:lpstr>PowerPoint Presentation</vt:lpstr>
      <vt:lpstr>Energy Burden</vt:lpstr>
      <vt:lpstr>What is the Benefit?</vt:lpstr>
      <vt:lpstr>One Mission, Two Programs</vt:lpstr>
      <vt:lpstr>BPA Energy Efficiency Low-Income New Opportunities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Tribal Grants</vt:lpstr>
      <vt:lpstr>Braiding Utility EEI and LIEE Grant Funding</vt:lpstr>
      <vt:lpstr>PowerPoint Presentation</vt:lpstr>
      <vt:lpstr>Challenges to Overcome in Implementation</vt:lpstr>
      <vt:lpstr>Income Qualification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Home &amp; Wildfires: Comfort Ready Home Resources</vt:lpstr>
      <vt:lpstr>Thank you!</vt:lpstr>
    </vt:vector>
  </TitlesOfParts>
  <Company>BPA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Basic RT template</dc:title>
  <dc:creator>Francisco,Michele M (CONTR) - PEJB-6</dc:creator>
  <dc:description/>
  <cp:lastModifiedBy>Burke,Amy A (BPA) - PEJC-6</cp:lastModifiedBy>
  <cp:revision>50</cp:revision>
  <dcterms:created xsi:type="dcterms:W3CDTF">2022-07-26T14:25:37Z</dcterms:created>
  <dcterms:modified xsi:type="dcterms:W3CDTF">2022-10-21T01:13:48Z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0x010100FCF498F0ED01224394D7E9D703E8F81C</vt:lpwstr>
  </property>
</Properties>
</file>