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72" r:id="rId6"/>
    <p:sldMasterId id="2147483660" r:id="rId7"/>
    <p:sldMasterId id="2147483703" r:id="rId8"/>
    <p:sldMasterId id="2147483716" r:id="rId9"/>
    <p:sldMasterId id="2147483725" r:id="rId10"/>
  </p:sldMasterIdLst>
  <p:notesMasterIdLst>
    <p:notesMasterId r:id="rId45"/>
  </p:notesMasterIdLst>
  <p:handoutMasterIdLst>
    <p:handoutMasterId r:id="rId46"/>
  </p:handoutMasterIdLst>
  <p:sldIdLst>
    <p:sldId id="393" r:id="rId11"/>
    <p:sldId id="374" r:id="rId12"/>
    <p:sldId id="365" r:id="rId13"/>
    <p:sldId id="367" r:id="rId14"/>
    <p:sldId id="370" r:id="rId15"/>
    <p:sldId id="371" r:id="rId16"/>
    <p:sldId id="372" r:id="rId17"/>
    <p:sldId id="373" r:id="rId18"/>
    <p:sldId id="347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78" r:id="rId30"/>
    <p:sldId id="380" r:id="rId31"/>
    <p:sldId id="388" r:id="rId32"/>
    <p:sldId id="389" r:id="rId33"/>
    <p:sldId id="381" r:id="rId34"/>
    <p:sldId id="390" r:id="rId35"/>
    <p:sldId id="384" r:id="rId36"/>
    <p:sldId id="385" r:id="rId37"/>
    <p:sldId id="344" r:id="rId38"/>
    <p:sldId id="345" r:id="rId39"/>
    <p:sldId id="376" r:id="rId40"/>
    <p:sldId id="359" r:id="rId41"/>
    <p:sldId id="362" r:id="rId42"/>
    <p:sldId id="391" r:id="rId43"/>
    <p:sldId id="267" r:id="rId4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7B40FA-EC07-460B-AD48-C90CA9F84BB8}">
          <p14:sldIdLst>
            <p14:sldId id="393"/>
            <p14:sldId id="374"/>
            <p14:sldId id="365"/>
            <p14:sldId id="367"/>
            <p14:sldId id="370"/>
            <p14:sldId id="371"/>
            <p14:sldId id="372"/>
            <p14:sldId id="373"/>
            <p14:sldId id="347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78"/>
            <p14:sldId id="380"/>
            <p14:sldId id="388"/>
            <p14:sldId id="389"/>
            <p14:sldId id="381"/>
            <p14:sldId id="390"/>
            <p14:sldId id="384"/>
            <p14:sldId id="385"/>
            <p14:sldId id="344"/>
            <p14:sldId id="345"/>
            <p14:sldId id="376"/>
            <p14:sldId id="359"/>
            <p14:sldId id="362"/>
            <p14:sldId id="39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Hanna F (CONTR) - PEH-6" initials="LF(-P" lastIdx="29" clrIdx="1">
    <p:extLst>
      <p:ext uri="{19B8F6BF-5375-455C-9EA6-DF929625EA0E}">
        <p15:presenceInfo xmlns:p15="http://schemas.microsoft.com/office/powerpoint/2012/main" userId="S-1-5-21-2009805145-1601463483-1839490880-211522" providerId="AD"/>
      </p:ext>
    </p:extLst>
  </p:cmAuthor>
  <p:cmAuthor id="2" name="Kazarov,Elena A (BPA) - PEH-6" initials="KA(-P" lastIdx="14" clrIdx="2">
    <p:extLst>
      <p:ext uri="{19B8F6BF-5375-455C-9EA6-DF929625EA0E}">
        <p15:presenceInfo xmlns:p15="http://schemas.microsoft.com/office/powerpoint/2012/main" userId="S-1-5-21-2009805145-1601463483-1839490880-233209" providerId="AD"/>
      </p:ext>
    </p:extLst>
  </p:cmAuthor>
  <p:cmAuthor id="3" name="Kazarov,Elena A (BPA) - PEH-6" initials="KA(-P [2]" lastIdx="3" clrIdx="3">
    <p:extLst>
      <p:ext uri="{19B8F6BF-5375-455C-9EA6-DF929625EA0E}">
        <p15:presenceInfo xmlns:p15="http://schemas.microsoft.com/office/powerpoint/2012/main" userId="Kazarov,Elena A (BPA) - PEH-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6"/>
    <a:srgbClr val="004986"/>
    <a:srgbClr val="00467F"/>
    <a:srgbClr val="009DD9"/>
    <a:srgbClr val="44A3C0"/>
    <a:srgbClr val="747136"/>
    <a:srgbClr val="515151"/>
    <a:srgbClr val="B36924"/>
    <a:srgbClr val="E37F1C"/>
    <a:srgbClr val="E0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77839" autoAdjust="0"/>
  </p:normalViewPr>
  <p:slideViewPr>
    <p:cSldViewPr>
      <p:cViewPr varScale="1">
        <p:scale>
          <a:sx n="82" d="100"/>
          <a:sy n="82" d="100"/>
        </p:scale>
        <p:origin x="1205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5F01.BUD.BPA.GOV\PFB\aurora\portfolio_opt\2022\Output%20Analysis%20Scripts\Output\EfficientFrontier_14MAR2022_fullD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Risk by Portfolio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Sheet1!$H$1</c:f>
              <c:strCache>
                <c:ptCount val="1"/>
                <c:pt idx="0">
                  <c:v>Total_Risk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Sheet1!$H$2:$H$41</c:f>
              <c:numCache>
                <c:formatCode>General</c:formatCode>
                <c:ptCount val="40"/>
                <c:pt idx="0">
                  <c:v>1068.40994133302</c:v>
                </c:pt>
                <c:pt idx="1">
                  <c:v>1044.0097574906099</c:v>
                </c:pt>
                <c:pt idx="2">
                  <c:v>1026.66167423716</c:v>
                </c:pt>
                <c:pt idx="3">
                  <c:v>1011.59241936178</c:v>
                </c:pt>
                <c:pt idx="4">
                  <c:v>997.88840904275105</c:v>
                </c:pt>
                <c:pt idx="5">
                  <c:v>985.94792006693399</c:v>
                </c:pt>
                <c:pt idx="6">
                  <c:v>975.21238276954205</c:v>
                </c:pt>
                <c:pt idx="7">
                  <c:v>964.79762479171097</c:v>
                </c:pt>
                <c:pt idx="8">
                  <c:v>955.12899075669498</c:v>
                </c:pt>
                <c:pt idx="9">
                  <c:v>946.440957972006</c:v>
                </c:pt>
                <c:pt idx="10">
                  <c:v>938.85273030185294</c:v>
                </c:pt>
                <c:pt idx="11">
                  <c:v>932.01650335012198</c:v>
                </c:pt>
                <c:pt idx="12">
                  <c:v>925.64447671736002</c:v>
                </c:pt>
                <c:pt idx="13">
                  <c:v>920.52773410388795</c:v>
                </c:pt>
                <c:pt idx="14">
                  <c:v>915.80513033917396</c:v>
                </c:pt>
                <c:pt idx="15">
                  <c:v>911.17732280402902</c:v>
                </c:pt>
                <c:pt idx="16">
                  <c:v>906.61357112853602</c:v>
                </c:pt>
                <c:pt idx="17">
                  <c:v>902.10766126146405</c:v>
                </c:pt>
                <c:pt idx="18">
                  <c:v>897.65465589104804</c:v>
                </c:pt>
                <c:pt idx="19">
                  <c:v>893.25258401748602</c:v>
                </c:pt>
                <c:pt idx="20">
                  <c:v>888.90753359692201</c:v>
                </c:pt>
                <c:pt idx="21">
                  <c:v>884.77565174273798</c:v>
                </c:pt>
                <c:pt idx="22">
                  <c:v>880.90533184987703</c:v>
                </c:pt>
                <c:pt idx="23">
                  <c:v>877.08660412207996</c:v>
                </c:pt>
                <c:pt idx="24">
                  <c:v>873.30963872258599</c:v>
                </c:pt>
                <c:pt idx="25">
                  <c:v>869.67836110785504</c:v>
                </c:pt>
                <c:pt idx="26">
                  <c:v>866.11065358757003</c:v>
                </c:pt>
                <c:pt idx="27">
                  <c:v>862.59793971570002</c:v>
                </c:pt>
                <c:pt idx="28">
                  <c:v>859.14792263490403</c:v>
                </c:pt>
                <c:pt idx="29">
                  <c:v>856.07975226916699</c:v>
                </c:pt>
                <c:pt idx="30">
                  <c:v>853.16168110037597</c:v>
                </c:pt>
                <c:pt idx="31">
                  <c:v>850.34793850946198</c:v>
                </c:pt>
                <c:pt idx="32">
                  <c:v>847.94239023261002</c:v>
                </c:pt>
                <c:pt idx="33">
                  <c:v>845.66721190912801</c:v>
                </c:pt>
                <c:pt idx="34">
                  <c:v>843.41118422078796</c:v>
                </c:pt>
                <c:pt idx="35">
                  <c:v>841.19382221404999</c:v>
                </c:pt>
                <c:pt idx="36">
                  <c:v>839.61902426863696</c:v>
                </c:pt>
                <c:pt idx="37">
                  <c:v>838.29467405552396</c:v>
                </c:pt>
                <c:pt idx="38">
                  <c:v>837.55791823019104</c:v>
                </c:pt>
                <c:pt idx="39">
                  <c:v>837.45486733793598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45-4C9F-9CC4-62840F56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220080"/>
        <c:axId val="444212208"/>
      </c:lineChart>
      <c:catAx>
        <c:axId val="444220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Portfolio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12208"/>
        <c:crosses val="autoZero"/>
        <c:auto val="1"/>
        <c:lblAlgn val="ctr"/>
        <c:lblOffset val="100"/>
        <c:noMultiLvlLbl val="0"/>
      </c:catAx>
      <c:valAx>
        <c:axId val="444212208"/>
        <c:scaling>
          <c:orientation val="minMax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Risk (Vairance in </a:t>
                </a:r>
                <a:r>
                  <a:rPr lang="en-US" baseline="0"/>
                  <a:t>Total Cost)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2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95A20-5B42-4E9E-824F-03E4B3FBF6C1}" type="doc">
      <dgm:prSet loTypeId="urn:microsoft.com/office/officeart/2005/8/layout/radial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A07A96D-3920-42AA-A86A-9B6F44E6673E}">
      <dgm:prSet phldrT="[Text]"/>
      <dgm:spPr/>
      <dgm:t>
        <a:bodyPr/>
        <a:lstStyle/>
        <a:p>
          <a:r>
            <a:rPr lang="en-US" dirty="0" smtClean="0"/>
            <a:t>Cost Effectiveness</a:t>
          </a:r>
          <a:endParaRPr lang="en-US" dirty="0"/>
        </a:p>
      </dgm:t>
    </dgm:pt>
    <dgm:pt modelId="{0694F057-696D-435D-B8A4-12DEE360473B}" type="parTrans" cxnId="{58C179A8-F0B0-4912-A06C-5D29EFDEC0CC}">
      <dgm:prSet/>
      <dgm:spPr/>
      <dgm:t>
        <a:bodyPr/>
        <a:lstStyle/>
        <a:p>
          <a:endParaRPr lang="en-US"/>
        </a:p>
      </dgm:t>
    </dgm:pt>
    <dgm:pt modelId="{999F15F6-20CA-40E4-A7E7-AD9720F95A62}" type="sibTrans" cxnId="{58C179A8-F0B0-4912-A06C-5D29EFDEC0CC}">
      <dgm:prSet/>
      <dgm:spPr/>
      <dgm:t>
        <a:bodyPr/>
        <a:lstStyle/>
        <a:p>
          <a:endParaRPr lang="en-US"/>
        </a:p>
      </dgm:t>
    </dgm:pt>
    <dgm:pt modelId="{35E07E90-1099-445B-91B8-32EE565BE1CE}">
      <dgm:prSet phldrT="[Text]"/>
      <dgm:spPr/>
      <dgm:t>
        <a:bodyPr/>
        <a:lstStyle/>
        <a:p>
          <a:r>
            <a:rPr lang="en-US" dirty="0" smtClean="0"/>
            <a:t>Avoided Cost of Energy</a:t>
          </a:r>
          <a:endParaRPr lang="en-US" dirty="0"/>
        </a:p>
      </dgm:t>
    </dgm:pt>
    <dgm:pt modelId="{ECD7B577-054C-4FEC-9AB8-8FD23DD0DC07}" type="parTrans" cxnId="{E64161E0-E13D-4BB7-A482-6517C43A0D83}">
      <dgm:prSet/>
      <dgm:spPr/>
      <dgm:t>
        <a:bodyPr/>
        <a:lstStyle/>
        <a:p>
          <a:endParaRPr lang="en-US"/>
        </a:p>
      </dgm:t>
    </dgm:pt>
    <dgm:pt modelId="{DD2329EC-DF12-4471-909B-6C7F658B2A7E}" type="sibTrans" cxnId="{E64161E0-E13D-4BB7-A482-6517C43A0D83}">
      <dgm:prSet/>
      <dgm:spPr/>
      <dgm:t>
        <a:bodyPr/>
        <a:lstStyle/>
        <a:p>
          <a:endParaRPr lang="en-US"/>
        </a:p>
      </dgm:t>
    </dgm:pt>
    <dgm:pt modelId="{09F153FF-346A-47F2-A1DF-36C616B45F05}">
      <dgm:prSet phldrT="[Text]"/>
      <dgm:spPr/>
      <dgm:t>
        <a:bodyPr/>
        <a:lstStyle/>
        <a:p>
          <a:r>
            <a:rPr lang="en-US" dirty="0" smtClean="0"/>
            <a:t>Savings</a:t>
          </a:r>
          <a:endParaRPr lang="en-US" dirty="0"/>
        </a:p>
      </dgm:t>
    </dgm:pt>
    <dgm:pt modelId="{79DF3876-34C3-422F-A40C-DC12E9ECCF09}" type="parTrans" cxnId="{BE55316E-D6E3-4801-9681-5D34056BBF2C}">
      <dgm:prSet/>
      <dgm:spPr/>
      <dgm:t>
        <a:bodyPr/>
        <a:lstStyle/>
        <a:p>
          <a:endParaRPr lang="en-US"/>
        </a:p>
      </dgm:t>
    </dgm:pt>
    <dgm:pt modelId="{F3173FAC-8BD9-4D25-AE31-99EE1ABFAE3D}" type="sibTrans" cxnId="{BE55316E-D6E3-4801-9681-5D34056BBF2C}">
      <dgm:prSet/>
      <dgm:spPr/>
      <dgm:t>
        <a:bodyPr/>
        <a:lstStyle/>
        <a:p>
          <a:endParaRPr lang="en-US"/>
        </a:p>
      </dgm:t>
    </dgm:pt>
    <dgm:pt modelId="{67F0F8D6-41F7-4237-88D4-58B548C33E78}">
      <dgm:prSet phldrT="[Text]"/>
      <dgm:spPr/>
      <dgm:t>
        <a:bodyPr/>
        <a:lstStyle/>
        <a:p>
          <a:r>
            <a:rPr lang="en-US" dirty="0" smtClean="0"/>
            <a:t>Measure Cost</a:t>
          </a:r>
          <a:endParaRPr lang="en-US" dirty="0"/>
        </a:p>
      </dgm:t>
    </dgm:pt>
    <dgm:pt modelId="{3D43CAD1-2DA0-4206-BF47-807128A92E74}" type="parTrans" cxnId="{C1FDA179-898C-4BFD-B70E-51170929F53E}">
      <dgm:prSet/>
      <dgm:spPr/>
      <dgm:t>
        <a:bodyPr/>
        <a:lstStyle/>
        <a:p>
          <a:endParaRPr lang="en-US"/>
        </a:p>
      </dgm:t>
    </dgm:pt>
    <dgm:pt modelId="{3C29499C-E071-4198-8447-5322E3C9F15F}" type="sibTrans" cxnId="{C1FDA179-898C-4BFD-B70E-51170929F53E}">
      <dgm:prSet/>
      <dgm:spPr/>
      <dgm:t>
        <a:bodyPr/>
        <a:lstStyle/>
        <a:p>
          <a:endParaRPr lang="en-US"/>
        </a:p>
      </dgm:t>
    </dgm:pt>
    <dgm:pt modelId="{56506D80-1760-4B52-BA20-8530DD4804EF}" type="pres">
      <dgm:prSet presAssocID="{53895A20-5B42-4E9E-824F-03E4B3FBF6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4F674-5566-4343-9209-70945A0B1DAE}" type="pres">
      <dgm:prSet presAssocID="{53895A20-5B42-4E9E-824F-03E4B3FBF6C1}" presName="radial" presStyleCnt="0">
        <dgm:presLayoutVars>
          <dgm:animLvl val="ctr"/>
        </dgm:presLayoutVars>
      </dgm:prSet>
      <dgm:spPr/>
    </dgm:pt>
    <dgm:pt modelId="{3F29F6B0-A0E4-4463-93C5-059C89CD54DE}" type="pres">
      <dgm:prSet presAssocID="{8A07A96D-3920-42AA-A86A-9B6F44E6673E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536C4762-66A6-4AB7-9D61-E0DE216184EC}" type="pres">
      <dgm:prSet presAssocID="{35E07E90-1099-445B-91B8-32EE565BE1CE}" presName="node" presStyleLbl="vennNode1" presStyleIdx="1" presStyleCnt="4" custScaleX="128714" custScaleY="123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4C0FF-5E96-46E1-9209-9CB790497096}" type="pres">
      <dgm:prSet presAssocID="{09F153FF-346A-47F2-A1DF-36C616B45F05}" presName="node" presStyleLbl="vennNode1" presStyleIdx="2" presStyleCnt="4" custScaleX="128714" custScaleY="123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18EFE-409D-4BD7-80D4-A09F149295C3}" type="pres">
      <dgm:prSet presAssocID="{67F0F8D6-41F7-4237-88D4-58B548C33E78}" presName="node" presStyleLbl="vennNode1" presStyleIdx="3" presStyleCnt="4" custScaleX="128714" custScaleY="123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179A8-F0B0-4912-A06C-5D29EFDEC0CC}" srcId="{53895A20-5B42-4E9E-824F-03E4B3FBF6C1}" destId="{8A07A96D-3920-42AA-A86A-9B6F44E6673E}" srcOrd="0" destOrd="0" parTransId="{0694F057-696D-435D-B8A4-12DEE360473B}" sibTransId="{999F15F6-20CA-40E4-A7E7-AD9720F95A62}"/>
    <dgm:cxn modelId="{E43897BE-B19E-4AC7-961A-62330B836F13}" type="presOf" srcId="{35E07E90-1099-445B-91B8-32EE565BE1CE}" destId="{536C4762-66A6-4AB7-9D61-E0DE216184EC}" srcOrd="0" destOrd="0" presId="urn:microsoft.com/office/officeart/2005/8/layout/radial3"/>
    <dgm:cxn modelId="{8A45C60F-3892-4B61-AE23-60892D0DBF98}" type="presOf" srcId="{09F153FF-346A-47F2-A1DF-36C616B45F05}" destId="{1B94C0FF-5E96-46E1-9209-9CB790497096}" srcOrd="0" destOrd="0" presId="urn:microsoft.com/office/officeart/2005/8/layout/radial3"/>
    <dgm:cxn modelId="{2143591A-A763-4A5F-8380-E9B267524075}" type="presOf" srcId="{67F0F8D6-41F7-4237-88D4-58B548C33E78}" destId="{B6418EFE-409D-4BD7-80D4-A09F149295C3}" srcOrd="0" destOrd="0" presId="urn:microsoft.com/office/officeart/2005/8/layout/radial3"/>
    <dgm:cxn modelId="{6C0731D2-1619-48A1-85AD-2FD3D64C493F}" type="presOf" srcId="{8A07A96D-3920-42AA-A86A-9B6F44E6673E}" destId="{3F29F6B0-A0E4-4463-93C5-059C89CD54DE}" srcOrd="0" destOrd="0" presId="urn:microsoft.com/office/officeart/2005/8/layout/radial3"/>
    <dgm:cxn modelId="{C1FDA179-898C-4BFD-B70E-51170929F53E}" srcId="{8A07A96D-3920-42AA-A86A-9B6F44E6673E}" destId="{67F0F8D6-41F7-4237-88D4-58B548C33E78}" srcOrd="2" destOrd="0" parTransId="{3D43CAD1-2DA0-4206-BF47-807128A92E74}" sibTransId="{3C29499C-E071-4198-8447-5322E3C9F15F}"/>
    <dgm:cxn modelId="{BE55316E-D6E3-4801-9681-5D34056BBF2C}" srcId="{8A07A96D-3920-42AA-A86A-9B6F44E6673E}" destId="{09F153FF-346A-47F2-A1DF-36C616B45F05}" srcOrd="1" destOrd="0" parTransId="{79DF3876-34C3-422F-A40C-DC12E9ECCF09}" sibTransId="{F3173FAC-8BD9-4D25-AE31-99EE1ABFAE3D}"/>
    <dgm:cxn modelId="{E64161E0-E13D-4BB7-A482-6517C43A0D83}" srcId="{8A07A96D-3920-42AA-A86A-9B6F44E6673E}" destId="{35E07E90-1099-445B-91B8-32EE565BE1CE}" srcOrd="0" destOrd="0" parTransId="{ECD7B577-054C-4FEC-9AB8-8FD23DD0DC07}" sibTransId="{DD2329EC-DF12-4471-909B-6C7F658B2A7E}"/>
    <dgm:cxn modelId="{04EB2807-0901-4BC9-A6F3-26638205A0BB}" type="presOf" srcId="{53895A20-5B42-4E9E-824F-03E4B3FBF6C1}" destId="{56506D80-1760-4B52-BA20-8530DD4804EF}" srcOrd="0" destOrd="0" presId="urn:microsoft.com/office/officeart/2005/8/layout/radial3"/>
    <dgm:cxn modelId="{A1B0F5D5-9BE8-4AC7-84E4-3DD4EC7B51E3}" type="presParOf" srcId="{56506D80-1760-4B52-BA20-8530DD4804EF}" destId="{2964F674-5566-4343-9209-70945A0B1DAE}" srcOrd="0" destOrd="0" presId="urn:microsoft.com/office/officeart/2005/8/layout/radial3"/>
    <dgm:cxn modelId="{FCCB9F6F-1FCD-4C48-B272-BBFC8C6FDCE6}" type="presParOf" srcId="{2964F674-5566-4343-9209-70945A0B1DAE}" destId="{3F29F6B0-A0E4-4463-93C5-059C89CD54DE}" srcOrd="0" destOrd="0" presId="urn:microsoft.com/office/officeart/2005/8/layout/radial3"/>
    <dgm:cxn modelId="{9415E68D-2735-493A-813A-B146C7BFC18F}" type="presParOf" srcId="{2964F674-5566-4343-9209-70945A0B1DAE}" destId="{536C4762-66A6-4AB7-9D61-E0DE216184EC}" srcOrd="1" destOrd="0" presId="urn:microsoft.com/office/officeart/2005/8/layout/radial3"/>
    <dgm:cxn modelId="{671FC095-F1E4-4351-B579-78262225E7E9}" type="presParOf" srcId="{2964F674-5566-4343-9209-70945A0B1DAE}" destId="{1B94C0FF-5E96-46E1-9209-9CB790497096}" srcOrd="2" destOrd="0" presId="urn:microsoft.com/office/officeart/2005/8/layout/radial3"/>
    <dgm:cxn modelId="{EEE48F5F-911C-481A-A0DD-A22C32A54BC7}" type="presParOf" srcId="{2964F674-5566-4343-9209-70945A0B1DAE}" destId="{B6418EFE-409D-4BD7-80D4-A09F149295C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2CA5A-3222-4CA0-9661-1AB1166B19F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4D5A8-3AF1-4B9B-8983-C6E9C57CABA0}">
      <dgm:prSet phldrT="[Text]"/>
      <dgm:spPr/>
      <dgm:t>
        <a:bodyPr/>
        <a:lstStyle/>
        <a:p>
          <a:r>
            <a:rPr lang="en-US" dirty="0" smtClean="0"/>
            <a:t>Availability of Low Cost Efficiency</a:t>
          </a:r>
          <a:endParaRPr lang="en-US" dirty="0"/>
        </a:p>
      </dgm:t>
    </dgm:pt>
    <dgm:pt modelId="{C50AD6AC-F2E2-4D66-83D0-23EF9B3527F2}" type="parTrans" cxnId="{26A228F9-8276-401E-8754-E7059CEA32CF}">
      <dgm:prSet/>
      <dgm:spPr/>
      <dgm:t>
        <a:bodyPr/>
        <a:lstStyle/>
        <a:p>
          <a:endParaRPr lang="en-US"/>
        </a:p>
      </dgm:t>
    </dgm:pt>
    <dgm:pt modelId="{F5EDFC98-299E-41F9-AB66-22CE44C0FEC6}" type="sibTrans" cxnId="{26A228F9-8276-401E-8754-E7059CEA32CF}">
      <dgm:prSet/>
      <dgm:spPr/>
      <dgm:t>
        <a:bodyPr/>
        <a:lstStyle/>
        <a:p>
          <a:endParaRPr lang="en-US"/>
        </a:p>
      </dgm:t>
    </dgm:pt>
    <dgm:pt modelId="{6961717E-3305-47C7-9E4F-D76E5568D2FB}">
      <dgm:prSet phldrT="[Text]"/>
      <dgm:spPr/>
      <dgm:t>
        <a:bodyPr/>
        <a:lstStyle/>
        <a:p>
          <a:r>
            <a:rPr lang="en-US" dirty="0" smtClean="0"/>
            <a:t>Cost of Other Resources</a:t>
          </a:r>
          <a:endParaRPr lang="en-US" dirty="0"/>
        </a:p>
      </dgm:t>
    </dgm:pt>
    <dgm:pt modelId="{B1013680-D2F7-4811-8154-6448B85755FB}" type="parTrans" cxnId="{8E83C505-0C6D-4E17-8F8F-76F25086BB77}">
      <dgm:prSet/>
      <dgm:spPr/>
      <dgm:t>
        <a:bodyPr/>
        <a:lstStyle/>
        <a:p>
          <a:endParaRPr lang="en-US"/>
        </a:p>
      </dgm:t>
    </dgm:pt>
    <dgm:pt modelId="{88E68C33-B86A-46A3-9970-D20B4358E5B1}" type="sibTrans" cxnId="{8E83C505-0C6D-4E17-8F8F-76F25086BB77}">
      <dgm:prSet/>
      <dgm:spPr/>
      <dgm:t>
        <a:bodyPr/>
        <a:lstStyle/>
        <a:p>
          <a:endParaRPr lang="en-US"/>
        </a:p>
      </dgm:t>
    </dgm:pt>
    <dgm:pt modelId="{6EBC8749-DC05-4A4D-8A7F-AEA90DBD9194}" type="pres">
      <dgm:prSet presAssocID="{5262CA5A-3222-4CA0-9661-1AB1166B19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4532C-4AED-4781-B6D4-BADA4C077F23}" type="pres">
      <dgm:prSet presAssocID="{5262CA5A-3222-4CA0-9661-1AB1166B19F2}" presName="divider" presStyleLbl="fgShp" presStyleIdx="0" presStyleCnt="1"/>
      <dgm:spPr/>
    </dgm:pt>
    <dgm:pt modelId="{B5A1D960-9175-46A1-8B7B-5BB35EC08624}" type="pres">
      <dgm:prSet presAssocID="{4644D5A8-3AF1-4B9B-8983-C6E9C57CABA0}" presName="downArrow" presStyleLbl="node1" presStyleIdx="0" presStyleCnt="2" custScaleX="34342"/>
      <dgm:spPr/>
    </dgm:pt>
    <dgm:pt modelId="{72DCA312-598A-47CB-AA68-B419364A021F}" type="pres">
      <dgm:prSet presAssocID="{4644D5A8-3AF1-4B9B-8983-C6E9C57CABA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C3059-1D3F-4FB2-8EA8-0709C537EE97}" type="pres">
      <dgm:prSet presAssocID="{6961717E-3305-47C7-9E4F-D76E5568D2FB}" presName="upArrow" presStyleLbl="node1" presStyleIdx="1" presStyleCnt="2" custScaleX="34342"/>
      <dgm:spPr/>
    </dgm:pt>
    <dgm:pt modelId="{F9FF7A86-AB0C-4201-B37E-48A15C1183A8}" type="pres">
      <dgm:prSet presAssocID="{6961717E-3305-47C7-9E4F-D76E5568D2F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83C505-0C6D-4E17-8F8F-76F25086BB77}" srcId="{5262CA5A-3222-4CA0-9661-1AB1166B19F2}" destId="{6961717E-3305-47C7-9E4F-D76E5568D2FB}" srcOrd="1" destOrd="0" parTransId="{B1013680-D2F7-4811-8154-6448B85755FB}" sibTransId="{88E68C33-B86A-46A3-9970-D20B4358E5B1}"/>
    <dgm:cxn modelId="{26A228F9-8276-401E-8754-E7059CEA32CF}" srcId="{5262CA5A-3222-4CA0-9661-1AB1166B19F2}" destId="{4644D5A8-3AF1-4B9B-8983-C6E9C57CABA0}" srcOrd="0" destOrd="0" parTransId="{C50AD6AC-F2E2-4D66-83D0-23EF9B3527F2}" sibTransId="{F5EDFC98-299E-41F9-AB66-22CE44C0FEC6}"/>
    <dgm:cxn modelId="{C600F7C3-3932-4D65-BFC1-57B182AC7ADC}" type="presOf" srcId="{5262CA5A-3222-4CA0-9661-1AB1166B19F2}" destId="{6EBC8749-DC05-4A4D-8A7F-AEA90DBD9194}" srcOrd="0" destOrd="0" presId="urn:microsoft.com/office/officeart/2005/8/layout/arrow3"/>
    <dgm:cxn modelId="{14FCDF94-319A-4D7E-BA8F-E18A7EBCC964}" type="presOf" srcId="{4644D5A8-3AF1-4B9B-8983-C6E9C57CABA0}" destId="{72DCA312-598A-47CB-AA68-B419364A021F}" srcOrd="0" destOrd="0" presId="urn:microsoft.com/office/officeart/2005/8/layout/arrow3"/>
    <dgm:cxn modelId="{1E3C9958-598F-4EF6-9ADF-1ABE6F11AF3A}" type="presOf" srcId="{6961717E-3305-47C7-9E4F-D76E5568D2FB}" destId="{F9FF7A86-AB0C-4201-B37E-48A15C1183A8}" srcOrd="0" destOrd="0" presId="urn:microsoft.com/office/officeart/2005/8/layout/arrow3"/>
    <dgm:cxn modelId="{67F2D9B8-4C81-43DD-AA2A-372C5D808FF2}" type="presParOf" srcId="{6EBC8749-DC05-4A4D-8A7F-AEA90DBD9194}" destId="{2B04532C-4AED-4781-B6D4-BADA4C077F23}" srcOrd="0" destOrd="0" presId="urn:microsoft.com/office/officeart/2005/8/layout/arrow3"/>
    <dgm:cxn modelId="{B911FF1C-0A3B-4D27-8759-653A4ACEFFB0}" type="presParOf" srcId="{6EBC8749-DC05-4A4D-8A7F-AEA90DBD9194}" destId="{B5A1D960-9175-46A1-8B7B-5BB35EC08624}" srcOrd="1" destOrd="0" presId="urn:microsoft.com/office/officeart/2005/8/layout/arrow3"/>
    <dgm:cxn modelId="{2D99B612-8C32-412E-9FA9-DC8D4A8B0EC3}" type="presParOf" srcId="{6EBC8749-DC05-4A4D-8A7F-AEA90DBD9194}" destId="{72DCA312-598A-47CB-AA68-B419364A021F}" srcOrd="2" destOrd="0" presId="urn:microsoft.com/office/officeart/2005/8/layout/arrow3"/>
    <dgm:cxn modelId="{F74ACE2C-2B2E-47D1-8AB9-103A7D72DF25}" type="presParOf" srcId="{6EBC8749-DC05-4A4D-8A7F-AEA90DBD9194}" destId="{A95C3059-1D3F-4FB2-8EA8-0709C537EE97}" srcOrd="3" destOrd="0" presId="urn:microsoft.com/office/officeart/2005/8/layout/arrow3"/>
    <dgm:cxn modelId="{BEE38586-9B31-495D-9E0E-5291EA5AC0C6}" type="presParOf" srcId="{6EBC8749-DC05-4A4D-8A7F-AEA90DBD9194}" destId="{F9FF7A86-AB0C-4201-B37E-48A15C1183A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C06BB2-7655-40DE-A28D-D008ABDA3E1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19A2A87-D035-4E85-B70F-A6EC07163CFA}">
      <dgm:prSet phldrT="[Text]" custT="1"/>
      <dgm:spPr/>
      <dgm:t>
        <a:bodyPr/>
        <a:lstStyle/>
        <a:p>
          <a:r>
            <a:rPr lang="en-US" sz="1400" b="1" dirty="0" smtClean="0"/>
            <a:t>Power Plan</a:t>
          </a:r>
          <a:endParaRPr lang="en-US" sz="1400" b="1" dirty="0"/>
        </a:p>
      </dgm:t>
    </dgm:pt>
    <dgm:pt modelId="{FAFBE269-9F50-409D-A828-40357AC7DC42}" type="parTrans" cxnId="{1836ACC2-0072-4C9E-8C5F-1281C086DBAA}">
      <dgm:prSet/>
      <dgm:spPr/>
      <dgm:t>
        <a:bodyPr/>
        <a:lstStyle/>
        <a:p>
          <a:endParaRPr lang="en-US"/>
        </a:p>
      </dgm:t>
    </dgm:pt>
    <dgm:pt modelId="{91F8C719-5D3F-4B49-B048-7BABBB870A39}" type="sibTrans" cxnId="{1836ACC2-0072-4C9E-8C5F-1281C086DBAA}">
      <dgm:prSet/>
      <dgm:spPr/>
      <dgm:t>
        <a:bodyPr/>
        <a:lstStyle/>
        <a:p>
          <a:endParaRPr lang="en-US"/>
        </a:p>
      </dgm:t>
    </dgm:pt>
    <dgm:pt modelId="{E780479C-153E-41A5-B4ED-2221C4287841}">
      <dgm:prSet phldrT="[Text]" custT="1"/>
      <dgm:spPr/>
      <dgm:t>
        <a:bodyPr/>
        <a:lstStyle/>
        <a:p>
          <a:r>
            <a:rPr lang="en-US" sz="1600" dirty="0" smtClean="0"/>
            <a:t>Achieving the Council’s target</a:t>
          </a:r>
        </a:p>
        <a:p>
          <a:r>
            <a:rPr lang="en-US" sz="1600" dirty="0" smtClean="0"/>
            <a:t>Prioritizing cost effective measures</a:t>
          </a:r>
          <a:endParaRPr lang="en-US" sz="1600" dirty="0"/>
        </a:p>
      </dgm:t>
    </dgm:pt>
    <dgm:pt modelId="{7397A4D0-2B2B-4469-93FA-F2BBD0A35CDD}" type="parTrans" cxnId="{168F1976-C2BD-412D-8FC5-6666A904B812}">
      <dgm:prSet/>
      <dgm:spPr/>
      <dgm:t>
        <a:bodyPr/>
        <a:lstStyle/>
        <a:p>
          <a:endParaRPr lang="en-US"/>
        </a:p>
      </dgm:t>
    </dgm:pt>
    <dgm:pt modelId="{528E5FE3-4BB9-4D4E-B326-3639145C3670}" type="sibTrans" cxnId="{168F1976-C2BD-412D-8FC5-6666A904B812}">
      <dgm:prSet/>
      <dgm:spPr/>
      <dgm:t>
        <a:bodyPr/>
        <a:lstStyle/>
        <a:p>
          <a:endParaRPr lang="en-US"/>
        </a:p>
      </dgm:t>
    </dgm:pt>
    <dgm:pt modelId="{D5206D9F-CA1E-43B7-9525-D5F9198D3628}">
      <dgm:prSet phldrT="[Text]" custT="1"/>
      <dgm:spPr/>
      <dgm:t>
        <a:bodyPr/>
        <a:lstStyle/>
        <a:p>
          <a:r>
            <a:rPr lang="en-US" sz="1400" b="1" dirty="0" smtClean="0"/>
            <a:t>Resource Program</a:t>
          </a:r>
          <a:endParaRPr lang="en-US" sz="1400" b="1" dirty="0"/>
        </a:p>
      </dgm:t>
    </dgm:pt>
    <dgm:pt modelId="{8513964F-6739-4A11-A40F-36C627F84BFB}" type="parTrans" cxnId="{40291ED8-47B8-4B68-B199-64475CAE658B}">
      <dgm:prSet/>
      <dgm:spPr/>
      <dgm:t>
        <a:bodyPr/>
        <a:lstStyle/>
        <a:p>
          <a:endParaRPr lang="en-US"/>
        </a:p>
      </dgm:t>
    </dgm:pt>
    <dgm:pt modelId="{800950FE-ABEC-4FD2-9842-1C7C4C12DDDD}" type="sibTrans" cxnId="{40291ED8-47B8-4B68-B199-64475CAE658B}">
      <dgm:prSet/>
      <dgm:spPr/>
      <dgm:t>
        <a:bodyPr/>
        <a:lstStyle/>
        <a:p>
          <a:endParaRPr lang="en-US" dirty="0"/>
        </a:p>
      </dgm:t>
    </dgm:pt>
    <dgm:pt modelId="{21A765BD-DDEC-4EAC-954E-115ED704DBBF}">
      <dgm:prSet phldrT="[Text]" custT="1"/>
      <dgm:spPr/>
      <dgm:t>
        <a:bodyPr/>
        <a:lstStyle/>
        <a:p>
          <a:r>
            <a:rPr lang="en-US" sz="1600" dirty="0" smtClean="0"/>
            <a:t>Acquiring savings with the greatest system benefit </a:t>
          </a:r>
          <a:endParaRPr lang="en-US" sz="1600" dirty="0"/>
        </a:p>
      </dgm:t>
    </dgm:pt>
    <dgm:pt modelId="{5A1BB8E6-9DED-41CA-8337-0D76CCED7134}" type="parTrans" cxnId="{6AD45317-CEE1-469F-A9B7-605CFF8DA846}">
      <dgm:prSet/>
      <dgm:spPr/>
      <dgm:t>
        <a:bodyPr/>
        <a:lstStyle/>
        <a:p>
          <a:endParaRPr lang="en-US"/>
        </a:p>
      </dgm:t>
    </dgm:pt>
    <dgm:pt modelId="{030F209A-32CC-402E-BEE0-5C70068B6960}" type="sibTrans" cxnId="{6AD45317-CEE1-469F-A9B7-605CFF8DA846}">
      <dgm:prSet/>
      <dgm:spPr/>
      <dgm:t>
        <a:bodyPr/>
        <a:lstStyle/>
        <a:p>
          <a:endParaRPr lang="en-US"/>
        </a:p>
      </dgm:t>
    </dgm:pt>
    <dgm:pt modelId="{39F8BBBB-EA26-4AF2-A6A1-60FB4BCD2D3A}">
      <dgm:prSet phldrT="[Text]" custT="1"/>
      <dgm:spPr/>
      <dgm:t>
        <a:bodyPr/>
        <a:lstStyle/>
        <a:p>
          <a:r>
            <a:rPr lang="en-US" sz="1350" b="1" dirty="0" smtClean="0"/>
            <a:t>Customer Needs</a:t>
          </a:r>
          <a:endParaRPr lang="en-US" sz="1350" b="1" dirty="0"/>
        </a:p>
      </dgm:t>
    </dgm:pt>
    <dgm:pt modelId="{68492212-1944-4ACB-AD1A-B8E26DC7A74A}" type="parTrans" cxnId="{8B320DA4-D163-42D8-A4FE-866E23FF2E8B}">
      <dgm:prSet/>
      <dgm:spPr/>
      <dgm:t>
        <a:bodyPr/>
        <a:lstStyle/>
        <a:p>
          <a:endParaRPr lang="en-US"/>
        </a:p>
      </dgm:t>
    </dgm:pt>
    <dgm:pt modelId="{08F430DE-9BCF-4859-AB92-7D6325D471D7}" type="sibTrans" cxnId="{8B320DA4-D163-42D8-A4FE-866E23FF2E8B}">
      <dgm:prSet/>
      <dgm:spPr/>
      <dgm:t>
        <a:bodyPr/>
        <a:lstStyle/>
        <a:p>
          <a:endParaRPr lang="en-US" dirty="0"/>
        </a:p>
      </dgm:t>
    </dgm:pt>
    <dgm:pt modelId="{9146CE97-2579-4F26-9EDC-5FEB2128A15B}">
      <dgm:prSet phldrT="[Text]" custT="1"/>
      <dgm:spPr/>
      <dgm:t>
        <a:bodyPr/>
        <a:lstStyle/>
        <a:p>
          <a:r>
            <a:rPr lang="en-US" sz="1600" dirty="0" smtClean="0"/>
            <a:t>Ensuring all customers can implement programs</a:t>
          </a:r>
        </a:p>
        <a:p>
          <a:r>
            <a:rPr lang="en-US" sz="1600" dirty="0" smtClean="0"/>
            <a:t>Supporting small, rural, and residential utilities  </a:t>
          </a:r>
          <a:endParaRPr lang="en-US" sz="1600" dirty="0"/>
        </a:p>
      </dgm:t>
    </dgm:pt>
    <dgm:pt modelId="{F8789049-38D3-4DE4-9F12-98DA9634EB38}" type="sibTrans" cxnId="{D92ABD40-CD31-4270-851B-33A8F942712F}">
      <dgm:prSet/>
      <dgm:spPr/>
      <dgm:t>
        <a:bodyPr/>
        <a:lstStyle/>
        <a:p>
          <a:endParaRPr lang="en-US"/>
        </a:p>
      </dgm:t>
    </dgm:pt>
    <dgm:pt modelId="{15805219-F995-47E9-B5C9-2A7B3F0AE053}" type="parTrans" cxnId="{D92ABD40-CD31-4270-851B-33A8F942712F}">
      <dgm:prSet/>
      <dgm:spPr/>
      <dgm:t>
        <a:bodyPr/>
        <a:lstStyle/>
        <a:p>
          <a:endParaRPr lang="en-US"/>
        </a:p>
      </dgm:t>
    </dgm:pt>
    <dgm:pt modelId="{1F27739E-5CA8-4C21-AFD5-AA42A80AB896}" type="pres">
      <dgm:prSet presAssocID="{14C06BB2-7655-40DE-A28D-D008ABDA3E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84303C-347C-4C18-9A33-E202789F06EB}" type="pres">
      <dgm:prSet presAssocID="{D19A2A87-D035-4E85-B70F-A6EC07163CFA}" presName="composite" presStyleCnt="0"/>
      <dgm:spPr/>
      <dgm:t>
        <a:bodyPr/>
        <a:lstStyle/>
        <a:p>
          <a:endParaRPr lang="en-US"/>
        </a:p>
      </dgm:t>
    </dgm:pt>
    <dgm:pt modelId="{92F2EC6C-C34A-4917-A2C0-6052468CE85C}" type="pres">
      <dgm:prSet presAssocID="{D19A2A87-D035-4E85-B70F-A6EC07163CFA}" presName="Parent1" presStyleLbl="node1" presStyleIdx="0" presStyleCnt="6" custLinFactNeighborX="10518" custLinFactNeighborY="-5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53EBB-66D7-4DEB-9CD9-995A197D5E86}" type="pres">
      <dgm:prSet presAssocID="{D19A2A87-D035-4E85-B70F-A6EC07163CFA}" presName="Childtext1" presStyleLbl="revTx" presStyleIdx="0" presStyleCnt="3" custScaleX="165225" custLinFactNeighborX="52249" custLinFactNeighborY="-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740B-E3A9-4BE9-B706-633048D0F94F}" type="pres">
      <dgm:prSet presAssocID="{D19A2A87-D035-4E85-B70F-A6EC07163CFA}" presName="BalanceSpacing" presStyleCnt="0"/>
      <dgm:spPr/>
      <dgm:t>
        <a:bodyPr/>
        <a:lstStyle/>
        <a:p>
          <a:endParaRPr lang="en-US"/>
        </a:p>
      </dgm:t>
    </dgm:pt>
    <dgm:pt modelId="{B67AE06E-3C94-4281-9623-805F9E261000}" type="pres">
      <dgm:prSet presAssocID="{D19A2A87-D035-4E85-B70F-A6EC07163CFA}" presName="BalanceSpacing1" presStyleCnt="0"/>
      <dgm:spPr/>
      <dgm:t>
        <a:bodyPr/>
        <a:lstStyle/>
        <a:p>
          <a:endParaRPr lang="en-US"/>
        </a:p>
      </dgm:t>
    </dgm:pt>
    <dgm:pt modelId="{B8D74DC0-EEDF-4F3B-A4F9-E5F074D957DC}" type="pres">
      <dgm:prSet presAssocID="{91F8C719-5D3F-4B49-B048-7BABBB870A39}" presName="Accent1Text" presStyleLbl="node1" presStyleIdx="1" presStyleCnt="6" custLinFactNeighborX="10518" custLinFactNeighborY="-572"/>
      <dgm:spPr/>
      <dgm:t>
        <a:bodyPr/>
        <a:lstStyle/>
        <a:p>
          <a:endParaRPr lang="en-US"/>
        </a:p>
      </dgm:t>
    </dgm:pt>
    <dgm:pt modelId="{BB874811-E58A-4188-A5E5-D2D3C95D5C0F}" type="pres">
      <dgm:prSet presAssocID="{91F8C719-5D3F-4B49-B048-7BABBB870A39}" presName="spaceBetweenRectangles" presStyleCnt="0"/>
      <dgm:spPr/>
      <dgm:t>
        <a:bodyPr/>
        <a:lstStyle/>
        <a:p>
          <a:endParaRPr lang="en-US"/>
        </a:p>
      </dgm:t>
    </dgm:pt>
    <dgm:pt modelId="{51848949-0DBA-4DD7-9160-F9ABB96E7302}" type="pres">
      <dgm:prSet presAssocID="{D5206D9F-CA1E-43B7-9525-D5F9198D3628}" presName="composite" presStyleCnt="0"/>
      <dgm:spPr/>
      <dgm:t>
        <a:bodyPr/>
        <a:lstStyle/>
        <a:p>
          <a:endParaRPr lang="en-US"/>
        </a:p>
      </dgm:t>
    </dgm:pt>
    <dgm:pt modelId="{551F095A-E66B-4AA8-BDD8-1A801BE6F74B}" type="pres">
      <dgm:prSet presAssocID="{D5206D9F-CA1E-43B7-9525-D5F9198D3628}" presName="Parent1" presStyleLbl="node1" presStyleIdx="2" presStyleCnt="6" custLinFactNeighborX="-34277" custLinFactNeighborY="-11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F0B5-421E-4949-ABA9-492AE687849E}" type="pres">
      <dgm:prSet presAssocID="{D5206D9F-CA1E-43B7-9525-D5F9198D3628}" presName="Childtext1" presStyleLbl="revTx" presStyleIdx="1" presStyleCnt="3" custScaleX="169678" custLinFactNeighborX="-77886" custLinFactNeighborY="-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12EB-28B4-4A18-81A4-BA71C1A75650}" type="pres">
      <dgm:prSet presAssocID="{D5206D9F-CA1E-43B7-9525-D5F9198D3628}" presName="BalanceSpacing" presStyleCnt="0"/>
      <dgm:spPr/>
      <dgm:t>
        <a:bodyPr/>
        <a:lstStyle/>
        <a:p>
          <a:endParaRPr lang="en-US"/>
        </a:p>
      </dgm:t>
    </dgm:pt>
    <dgm:pt modelId="{192A5B6B-B813-4096-BBB1-EE8B6E8BB6A6}" type="pres">
      <dgm:prSet presAssocID="{D5206D9F-CA1E-43B7-9525-D5F9198D3628}" presName="BalanceSpacing1" presStyleCnt="0"/>
      <dgm:spPr/>
      <dgm:t>
        <a:bodyPr/>
        <a:lstStyle/>
        <a:p>
          <a:endParaRPr lang="en-US"/>
        </a:p>
      </dgm:t>
    </dgm:pt>
    <dgm:pt modelId="{B0AAA68A-D0DF-4558-A2C9-F75114E6FD15}" type="pres">
      <dgm:prSet presAssocID="{800950FE-ABEC-4FD2-9842-1C7C4C12DDDD}" presName="Accent1Text" presStyleLbl="node1" presStyleIdx="3" presStyleCnt="6" custLinFactNeighborX="-33827" custLinFactNeighborY="-1144"/>
      <dgm:spPr/>
      <dgm:t>
        <a:bodyPr/>
        <a:lstStyle/>
        <a:p>
          <a:endParaRPr lang="en-US"/>
        </a:p>
      </dgm:t>
    </dgm:pt>
    <dgm:pt modelId="{0B0848D0-C062-4B5B-8DB0-5C67886E0CD0}" type="pres">
      <dgm:prSet presAssocID="{800950FE-ABEC-4FD2-9842-1C7C4C12DDDD}" presName="spaceBetweenRectangles" presStyleCnt="0"/>
      <dgm:spPr/>
      <dgm:t>
        <a:bodyPr/>
        <a:lstStyle/>
        <a:p>
          <a:endParaRPr lang="en-US"/>
        </a:p>
      </dgm:t>
    </dgm:pt>
    <dgm:pt modelId="{88B2F2A9-6F81-4CA0-A841-56F27B5186CB}" type="pres">
      <dgm:prSet presAssocID="{39F8BBBB-EA26-4AF2-A6A1-60FB4BCD2D3A}" presName="composite" presStyleCnt="0"/>
      <dgm:spPr/>
      <dgm:t>
        <a:bodyPr/>
        <a:lstStyle/>
        <a:p>
          <a:endParaRPr lang="en-US"/>
        </a:p>
      </dgm:t>
    </dgm:pt>
    <dgm:pt modelId="{EAC44AF1-0413-4205-9E22-5DE7A6BCA050}" type="pres">
      <dgm:prSet presAssocID="{39F8BBBB-EA26-4AF2-A6A1-60FB4BCD2D3A}" presName="Parent1" presStyleLbl="node1" presStyleIdx="4" presStyleCnt="6" custLinFactNeighborX="9862" custLinFactNeighborY="11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42CDD-8AD8-4932-AB38-812988E0C376}" type="pres">
      <dgm:prSet presAssocID="{39F8BBBB-EA26-4AF2-A6A1-60FB4BCD2D3A}" presName="Childtext1" presStyleLbl="revTx" presStyleIdx="2" presStyleCnt="3" custScaleX="161345" custLinFactNeighborX="58889" custLinFactNeighborY="9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869B8-78ED-4091-8C65-F9FF47443D0E}" type="pres">
      <dgm:prSet presAssocID="{39F8BBBB-EA26-4AF2-A6A1-60FB4BCD2D3A}" presName="BalanceSpacing" presStyleCnt="0"/>
      <dgm:spPr/>
      <dgm:t>
        <a:bodyPr/>
        <a:lstStyle/>
        <a:p>
          <a:endParaRPr lang="en-US"/>
        </a:p>
      </dgm:t>
    </dgm:pt>
    <dgm:pt modelId="{97313598-215C-40AB-A957-7AA8A244371A}" type="pres">
      <dgm:prSet presAssocID="{39F8BBBB-EA26-4AF2-A6A1-60FB4BCD2D3A}" presName="BalanceSpacing1" presStyleCnt="0"/>
      <dgm:spPr/>
      <dgm:t>
        <a:bodyPr/>
        <a:lstStyle/>
        <a:p>
          <a:endParaRPr lang="en-US"/>
        </a:p>
      </dgm:t>
    </dgm:pt>
    <dgm:pt modelId="{0821629E-02B8-4203-9A9B-97137DEE7BD6}" type="pres">
      <dgm:prSet presAssocID="{08F430DE-9BCF-4859-AB92-7D6325D471D7}" presName="Accent1Text" presStyleLbl="node1" presStyleIdx="5" presStyleCnt="6" custLinFactNeighborX="9862" custLinFactNeighborY="1144"/>
      <dgm:spPr/>
      <dgm:t>
        <a:bodyPr/>
        <a:lstStyle/>
        <a:p>
          <a:endParaRPr lang="en-US"/>
        </a:p>
      </dgm:t>
    </dgm:pt>
  </dgm:ptLst>
  <dgm:cxnLst>
    <dgm:cxn modelId="{8B320DA4-D163-42D8-A4FE-866E23FF2E8B}" srcId="{14C06BB2-7655-40DE-A28D-D008ABDA3E18}" destId="{39F8BBBB-EA26-4AF2-A6A1-60FB4BCD2D3A}" srcOrd="2" destOrd="0" parTransId="{68492212-1944-4ACB-AD1A-B8E26DC7A74A}" sibTransId="{08F430DE-9BCF-4859-AB92-7D6325D471D7}"/>
    <dgm:cxn modelId="{7DAFFD77-0813-4D27-A264-12F4FB73AC9F}" type="presOf" srcId="{08F430DE-9BCF-4859-AB92-7D6325D471D7}" destId="{0821629E-02B8-4203-9A9B-97137DEE7BD6}" srcOrd="0" destOrd="0" presId="urn:microsoft.com/office/officeart/2008/layout/AlternatingHexagons"/>
    <dgm:cxn modelId="{1836ACC2-0072-4C9E-8C5F-1281C086DBAA}" srcId="{14C06BB2-7655-40DE-A28D-D008ABDA3E18}" destId="{D19A2A87-D035-4E85-B70F-A6EC07163CFA}" srcOrd="0" destOrd="0" parTransId="{FAFBE269-9F50-409D-A828-40357AC7DC42}" sibTransId="{91F8C719-5D3F-4B49-B048-7BABBB870A39}"/>
    <dgm:cxn modelId="{DD7616B8-CD4B-414B-B452-254D637DD42C}" type="presOf" srcId="{91F8C719-5D3F-4B49-B048-7BABBB870A39}" destId="{B8D74DC0-EEDF-4F3B-A4F9-E5F074D957DC}" srcOrd="0" destOrd="0" presId="urn:microsoft.com/office/officeart/2008/layout/AlternatingHexagons"/>
    <dgm:cxn modelId="{03F025B2-5CB7-43C8-BF9B-2BA972F514F4}" type="presOf" srcId="{14C06BB2-7655-40DE-A28D-D008ABDA3E18}" destId="{1F27739E-5CA8-4C21-AFD5-AA42A80AB896}" srcOrd="0" destOrd="0" presId="urn:microsoft.com/office/officeart/2008/layout/AlternatingHexagons"/>
    <dgm:cxn modelId="{DC10630A-ECF9-4937-A0C4-7F9827125FFD}" type="presOf" srcId="{21A765BD-DDEC-4EAC-954E-115ED704DBBF}" destId="{2D81F0B5-421E-4949-ABA9-492AE687849E}" srcOrd="0" destOrd="0" presId="urn:microsoft.com/office/officeart/2008/layout/AlternatingHexagons"/>
    <dgm:cxn modelId="{D92ABD40-CD31-4270-851B-33A8F942712F}" srcId="{39F8BBBB-EA26-4AF2-A6A1-60FB4BCD2D3A}" destId="{9146CE97-2579-4F26-9EDC-5FEB2128A15B}" srcOrd="0" destOrd="0" parTransId="{15805219-F995-47E9-B5C9-2A7B3F0AE053}" sibTransId="{F8789049-38D3-4DE4-9F12-98DA9634EB38}"/>
    <dgm:cxn modelId="{DF14AAFB-6739-4893-9F47-99FE9191148D}" type="presOf" srcId="{D5206D9F-CA1E-43B7-9525-D5F9198D3628}" destId="{551F095A-E66B-4AA8-BDD8-1A801BE6F74B}" srcOrd="0" destOrd="0" presId="urn:microsoft.com/office/officeart/2008/layout/AlternatingHexagons"/>
    <dgm:cxn modelId="{E7D574AD-E2E7-48CB-ACE1-D6DFE192D9A6}" type="presOf" srcId="{9146CE97-2579-4F26-9EDC-5FEB2128A15B}" destId="{F2442CDD-8AD8-4932-AB38-812988E0C376}" srcOrd="0" destOrd="0" presId="urn:microsoft.com/office/officeart/2008/layout/AlternatingHexagons"/>
    <dgm:cxn modelId="{DA7F8E26-4937-44E3-BF43-4D5C9D3F15C6}" type="presOf" srcId="{E780479C-153E-41A5-B4ED-2221C4287841}" destId="{74653EBB-66D7-4DEB-9CD9-995A197D5E86}" srcOrd="0" destOrd="0" presId="urn:microsoft.com/office/officeart/2008/layout/AlternatingHexagons"/>
    <dgm:cxn modelId="{40291ED8-47B8-4B68-B199-64475CAE658B}" srcId="{14C06BB2-7655-40DE-A28D-D008ABDA3E18}" destId="{D5206D9F-CA1E-43B7-9525-D5F9198D3628}" srcOrd="1" destOrd="0" parTransId="{8513964F-6739-4A11-A40F-36C627F84BFB}" sibTransId="{800950FE-ABEC-4FD2-9842-1C7C4C12DDDD}"/>
    <dgm:cxn modelId="{DC5C802A-99A6-45F7-AD71-BB38122AC092}" type="presOf" srcId="{800950FE-ABEC-4FD2-9842-1C7C4C12DDDD}" destId="{B0AAA68A-D0DF-4558-A2C9-F75114E6FD15}" srcOrd="0" destOrd="0" presId="urn:microsoft.com/office/officeart/2008/layout/AlternatingHexagons"/>
    <dgm:cxn modelId="{6AD45317-CEE1-469F-A9B7-605CFF8DA846}" srcId="{D5206D9F-CA1E-43B7-9525-D5F9198D3628}" destId="{21A765BD-DDEC-4EAC-954E-115ED704DBBF}" srcOrd="0" destOrd="0" parTransId="{5A1BB8E6-9DED-41CA-8337-0D76CCED7134}" sibTransId="{030F209A-32CC-402E-BEE0-5C70068B6960}"/>
    <dgm:cxn modelId="{398763BB-2772-4182-8A3C-868E1B2A441E}" type="presOf" srcId="{39F8BBBB-EA26-4AF2-A6A1-60FB4BCD2D3A}" destId="{EAC44AF1-0413-4205-9E22-5DE7A6BCA050}" srcOrd="0" destOrd="0" presId="urn:microsoft.com/office/officeart/2008/layout/AlternatingHexagons"/>
    <dgm:cxn modelId="{010AA296-8939-41B1-A818-EA9D841FCA7A}" type="presOf" srcId="{D19A2A87-D035-4E85-B70F-A6EC07163CFA}" destId="{92F2EC6C-C34A-4917-A2C0-6052468CE85C}" srcOrd="0" destOrd="0" presId="urn:microsoft.com/office/officeart/2008/layout/AlternatingHexagons"/>
    <dgm:cxn modelId="{168F1976-C2BD-412D-8FC5-6666A904B812}" srcId="{D19A2A87-D035-4E85-B70F-A6EC07163CFA}" destId="{E780479C-153E-41A5-B4ED-2221C4287841}" srcOrd="0" destOrd="0" parTransId="{7397A4D0-2B2B-4469-93FA-F2BBD0A35CDD}" sibTransId="{528E5FE3-4BB9-4D4E-B326-3639145C3670}"/>
    <dgm:cxn modelId="{2BB53410-6248-4828-9A97-BB44364823F8}" type="presParOf" srcId="{1F27739E-5CA8-4C21-AFD5-AA42A80AB896}" destId="{EF84303C-347C-4C18-9A33-E202789F06EB}" srcOrd="0" destOrd="0" presId="urn:microsoft.com/office/officeart/2008/layout/AlternatingHexagons"/>
    <dgm:cxn modelId="{90E0B86C-A40D-4194-967D-0DF215901FD9}" type="presParOf" srcId="{EF84303C-347C-4C18-9A33-E202789F06EB}" destId="{92F2EC6C-C34A-4917-A2C0-6052468CE85C}" srcOrd="0" destOrd="0" presId="urn:microsoft.com/office/officeart/2008/layout/AlternatingHexagons"/>
    <dgm:cxn modelId="{6340C29B-2214-4269-94C3-98639D2F785B}" type="presParOf" srcId="{EF84303C-347C-4C18-9A33-E202789F06EB}" destId="{74653EBB-66D7-4DEB-9CD9-995A197D5E86}" srcOrd="1" destOrd="0" presId="urn:microsoft.com/office/officeart/2008/layout/AlternatingHexagons"/>
    <dgm:cxn modelId="{058314B0-093C-4FA3-BFA1-5DBB4FA16829}" type="presParOf" srcId="{EF84303C-347C-4C18-9A33-E202789F06EB}" destId="{2783740B-E3A9-4BE9-B706-633048D0F94F}" srcOrd="2" destOrd="0" presId="urn:microsoft.com/office/officeart/2008/layout/AlternatingHexagons"/>
    <dgm:cxn modelId="{E4B06AC7-B60D-41A7-8D99-823650AC90A2}" type="presParOf" srcId="{EF84303C-347C-4C18-9A33-E202789F06EB}" destId="{B67AE06E-3C94-4281-9623-805F9E261000}" srcOrd="3" destOrd="0" presId="urn:microsoft.com/office/officeart/2008/layout/AlternatingHexagons"/>
    <dgm:cxn modelId="{A764831F-3B4E-4793-AB3C-9711A59205F8}" type="presParOf" srcId="{EF84303C-347C-4C18-9A33-E202789F06EB}" destId="{B8D74DC0-EEDF-4F3B-A4F9-E5F074D957DC}" srcOrd="4" destOrd="0" presId="urn:microsoft.com/office/officeart/2008/layout/AlternatingHexagons"/>
    <dgm:cxn modelId="{24EFEB97-C0B7-4D95-BD4E-139EE6E59305}" type="presParOf" srcId="{1F27739E-5CA8-4C21-AFD5-AA42A80AB896}" destId="{BB874811-E58A-4188-A5E5-D2D3C95D5C0F}" srcOrd="1" destOrd="0" presId="urn:microsoft.com/office/officeart/2008/layout/AlternatingHexagons"/>
    <dgm:cxn modelId="{78A0050F-B350-4487-92F9-F622B180C500}" type="presParOf" srcId="{1F27739E-5CA8-4C21-AFD5-AA42A80AB896}" destId="{51848949-0DBA-4DD7-9160-F9ABB96E7302}" srcOrd="2" destOrd="0" presId="urn:microsoft.com/office/officeart/2008/layout/AlternatingHexagons"/>
    <dgm:cxn modelId="{69361BAC-1FBA-4ACC-BB92-E863D284D7B0}" type="presParOf" srcId="{51848949-0DBA-4DD7-9160-F9ABB96E7302}" destId="{551F095A-E66B-4AA8-BDD8-1A801BE6F74B}" srcOrd="0" destOrd="0" presId="urn:microsoft.com/office/officeart/2008/layout/AlternatingHexagons"/>
    <dgm:cxn modelId="{5009A290-DE8C-42A4-B22B-E16C30707F42}" type="presParOf" srcId="{51848949-0DBA-4DD7-9160-F9ABB96E7302}" destId="{2D81F0B5-421E-4949-ABA9-492AE687849E}" srcOrd="1" destOrd="0" presId="urn:microsoft.com/office/officeart/2008/layout/AlternatingHexagons"/>
    <dgm:cxn modelId="{4E4DA825-F8CE-4B79-8B3B-F3A9A0FD1E5F}" type="presParOf" srcId="{51848949-0DBA-4DD7-9160-F9ABB96E7302}" destId="{CABC12EB-28B4-4A18-81A4-BA71C1A75650}" srcOrd="2" destOrd="0" presId="urn:microsoft.com/office/officeart/2008/layout/AlternatingHexagons"/>
    <dgm:cxn modelId="{D825C14F-65C1-47C3-A67F-D50922EA6DE9}" type="presParOf" srcId="{51848949-0DBA-4DD7-9160-F9ABB96E7302}" destId="{192A5B6B-B813-4096-BBB1-EE8B6E8BB6A6}" srcOrd="3" destOrd="0" presId="urn:microsoft.com/office/officeart/2008/layout/AlternatingHexagons"/>
    <dgm:cxn modelId="{0E8850CC-59BB-4B44-85E6-A941F98D291E}" type="presParOf" srcId="{51848949-0DBA-4DD7-9160-F9ABB96E7302}" destId="{B0AAA68A-D0DF-4558-A2C9-F75114E6FD15}" srcOrd="4" destOrd="0" presId="urn:microsoft.com/office/officeart/2008/layout/AlternatingHexagons"/>
    <dgm:cxn modelId="{51A847F1-0ABB-4434-BA68-D4E40FA86AC2}" type="presParOf" srcId="{1F27739E-5CA8-4C21-AFD5-AA42A80AB896}" destId="{0B0848D0-C062-4B5B-8DB0-5C67886E0CD0}" srcOrd="3" destOrd="0" presId="urn:microsoft.com/office/officeart/2008/layout/AlternatingHexagons"/>
    <dgm:cxn modelId="{70E34D08-3E37-4B09-A9BE-076EFE31084F}" type="presParOf" srcId="{1F27739E-5CA8-4C21-AFD5-AA42A80AB896}" destId="{88B2F2A9-6F81-4CA0-A841-56F27B5186CB}" srcOrd="4" destOrd="0" presId="urn:microsoft.com/office/officeart/2008/layout/AlternatingHexagons"/>
    <dgm:cxn modelId="{39826B9C-5F3A-4BFC-8FE1-631B2C706C37}" type="presParOf" srcId="{88B2F2A9-6F81-4CA0-A841-56F27B5186CB}" destId="{EAC44AF1-0413-4205-9E22-5DE7A6BCA050}" srcOrd="0" destOrd="0" presId="urn:microsoft.com/office/officeart/2008/layout/AlternatingHexagons"/>
    <dgm:cxn modelId="{8AA7C96D-F74E-401D-BA24-CA3703EF2D09}" type="presParOf" srcId="{88B2F2A9-6F81-4CA0-A841-56F27B5186CB}" destId="{F2442CDD-8AD8-4932-AB38-812988E0C376}" srcOrd="1" destOrd="0" presId="urn:microsoft.com/office/officeart/2008/layout/AlternatingHexagons"/>
    <dgm:cxn modelId="{3AABA5B1-CF6C-4596-8D20-017A88658865}" type="presParOf" srcId="{88B2F2A9-6F81-4CA0-A841-56F27B5186CB}" destId="{FC3869B8-78ED-4091-8C65-F9FF47443D0E}" srcOrd="2" destOrd="0" presId="urn:microsoft.com/office/officeart/2008/layout/AlternatingHexagons"/>
    <dgm:cxn modelId="{0F9647E4-47E6-4E04-B702-9F7BF9CD677B}" type="presParOf" srcId="{88B2F2A9-6F81-4CA0-A841-56F27B5186CB}" destId="{97313598-215C-40AB-A957-7AA8A244371A}" srcOrd="3" destOrd="0" presId="urn:microsoft.com/office/officeart/2008/layout/AlternatingHexagons"/>
    <dgm:cxn modelId="{7606267C-E9CF-4C5F-872F-57CCDCBF1D49}" type="presParOf" srcId="{88B2F2A9-6F81-4CA0-A841-56F27B5186CB}" destId="{0821629E-02B8-4203-9A9B-97137DEE7BD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089DA-42A1-4820-A27E-B85039DEAAAC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CCC1439-838A-4DFD-ACEE-3FEA566894E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Initial Analysis</a:t>
          </a:r>
        </a:p>
        <a:p>
          <a:pPr>
            <a:spcAft>
              <a:spcPct val="35000"/>
            </a:spcAft>
          </a:pPr>
          <a:r>
            <a:rPr lang="en-US" sz="1400" dirty="0" smtClean="0"/>
            <a:t>(Spring/Summer)</a:t>
          </a:r>
          <a:endParaRPr lang="en-US" sz="1400" dirty="0"/>
        </a:p>
      </dgm:t>
    </dgm:pt>
    <dgm:pt modelId="{F3C4C372-95B4-42A6-8913-E43A9FDB3665}" type="parTrans" cxnId="{54764F90-EB1F-4832-A1DB-E83D9F51E2BA}">
      <dgm:prSet/>
      <dgm:spPr/>
      <dgm:t>
        <a:bodyPr/>
        <a:lstStyle/>
        <a:p>
          <a:endParaRPr lang="en-US" sz="2400"/>
        </a:p>
      </dgm:t>
    </dgm:pt>
    <dgm:pt modelId="{E077F98D-5FE9-438D-895E-25BAF303E3D8}" type="sibTrans" cxnId="{54764F90-EB1F-4832-A1DB-E83D9F51E2BA}">
      <dgm:prSet custT="1"/>
      <dgm:spPr/>
      <dgm:t>
        <a:bodyPr/>
        <a:lstStyle/>
        <a:p>
          <a:endParaRPr lang="en-US" sz="1050"/>
        </a:p>
      </dgm:t>
    </dgm:pt>
    <dgm:pt modelId="{FD9ECBDA-7EB7-423A-8DD3-F0D9A33873B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External Review</a:t>
          </a:r>
        </a:p>
        <a:p>
          <a:pPr>
            <a:spcAft>
              <a:spcPct val="35000"/>
            </a:spcAft>
          </a:pPr>
          <a:r>
            <a:rPr lang="en-US" sz="1400" dirty="0" smtClean="0"/>
            <a:t>(Winter)</a:t>
          </a:r>
          <a:endParaRPr lang="en-US" sz="1400" dirty="0"/>
        </a:p>
      </dgm:t>
    </dgm:pt>
    <dgm:pt modelId="{81DCC514-9C28-43A6-95FE-15E1E3E100E7}" type="parTrans" cxnId="{569D43DC-4C20-41E6-95FA-41145DE4AD94}">
      <dgm:prSet/>
      <dgm:spPr/>
      <dgm:t>
        <a:bodyPr/>
        <a:lstStyle/>
        <a:p>
          <a:endParaRPr lang="en-US" sz="2400"/>
        </a:p>
      </dgm:t>
    </dgm:pt>
    <dgm:pt modelId="{BF2147A0-5572-48D5-8A04-87CFD0FD1D12}" type="sibTrans" cxnId="{569D43DC-4C20-41E6-95FA-41145DE4AD94}">
      <dgm:prSet custT="1"/>
      <dgm:spPr/>
      <dgm:t>
        <a:bodyPr/>
        <a:lstStyle/>
        <a:p>
          <a:endParaRPr lang="en-US" sz="1050"/>
        </a:p>
      </dgm:t>
    </dgm:pt>
    <dgm:pt modelId="{1D379C7C-16F1-45C8-8DA2-EC1F968E71B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Final Publication</a:t>
          </a:r>
        </a:p>
        <a:p>
          <a:pPr>
            <a:spcAft>
              <a:spcPct val="35000"/>
            </a:spcAft>
          </a:pPr>
          <a:r>
            <a:rPr lang="en-US" sz="1400" dirty="0" smtClean="0"/>
            <a:t>(Winter/(Spring)</a:t>
          </a:r>
          <a:endParaRPr lang="en-US" sz="1400" dirty="0"/>
        </a:p>
      </dgm:t>
    </dgm:pt>
    <dgm:pt modelId="{63F51375-6565-442A-B3BC-D6F64E554643}" type="parTrans" cxnId="{70383EE6-9DC8-48D7-9AA8-AC5F1AAFA37A}">
      <dgm:prSet/>
      <dgm:spPr/>
      <dgm:t>
        <a:bodyPr/>
        <a:lstStyle/>
        <a:p>
          <a:endParaRPr lang="en-US" sz="2400"/>
        </a:p>
      </dgm:t>
    </dgm:pt>
    <dgm:pt modelId="{274335BF-EAE7-4107-A19C-2BFE66A5622F}" type="sibTrans" cxnId="{70383EE6-9DC8-48D7-9AA8-AC5F1AAFA37A}">
      <dgm:prSet/>
      <dgm:spPr/>
      <dgm:t>
        <a:bodyPr/>
        <a:lstStyle/>
        <a:p>
          <a:endParaRPr lang="en-US" sz="2400"/>
        </a:p>
      </dgm:t>
    </dgm:pt>
    <dgm:pt modelId="{6A45E9F5-A127-468C-A242-6B533850540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Bottoms Up Planning</a:t>
          </a:r>
        </a:p>
        <a:p>
          <a:pPr>
            <a:spcAft>
              <a:spcPct val="35000"/>
            </a:spcAft>
          </a:pPr>
          <a:r>
            <a:rPr lang="en-US" sz="1400" dirty="0" smtClean="0"/>
            <a:t>(Summer/Fall)</a:t>
          </a:r>
          <a:endParaRPr lang="en-US" sz="1400" dirty="0"/>
        </a:p>
      </dgm:t>
    </dgm:pt>
    <dgm:pt modelId="{976F0C63-66E5-4D8A-B8DE-EA818A3A014D}" type="parTrans" cxnId="{7FA34D15-EF46-4663-B785-AB6BBD99A7C9}">
      <dgm:prSet/>
      <dgm:spPr/>
      <dgm:t>
        <a:bodyPr/>
        <a:lstStyle/>
        <a:p>
          <a:endParaRPr lang="en-US" sz="2400"/>
        </a:p>
      </dgm:t>
    </dgm:pt>
    <dgm:pt modelId="{FE7C1088-BE82-4464-BFF8-1EE4A1F95ADE}" type="sibTrans" cxnId="{7FA34D15-EF46-4663-B785-AB6BBD99A7C9}">
      <dgm:prSet custT="1"/>
      <dgm:spPr/>
      <dgm:t>
        <a:bodyPr/>
        <a:lstStyle/>
        <a:p>
          <a:endParaRPr lang="en-US" sz="1050"/>
        </a:p>
      </dgm:t>
    </dgm:pt>
    <dgm:pt modelId="{7CB2941C-A116-4B73-BACF-56D813EEC6B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Drafting Action Plan</a:t>
          </a:r>
        </a:p>
        <a:p>
          <a:pPr>
            <a:spcAft>
              <a:spcPct val="35000"/>
            </a:spcAft>
          </a:pPr>
          <a:r>
            <a:rPr lang="en-US" sz="1400" dirty="0" smtClean="0"/>
            <a:t>(Fall)</a:t>
          </a:r>
          <a:endParaRPr lang="en-US" sz="1400" dirty="0"/>
        </a:p>
      </dgm:t>
    </dgm:pt>
    <dgm:pt modelId="{0437566E-B10A-447A-BB66-28FE8B628F7D}" type="parTrans" cxnId="{3CF99659-BE8C-4926-A69C-A23D5CF5753D}">
      <dgm:prSet/>
      <dgm:spPr/>
      <dgm:t>
        <a:bodyPr/>
        <a:lstStyle/>
        <a:p>
          <a:endParaRPr lang="en-US" sz="2400"/>
        </a:p>
      </dgm:t>
    </dgm:pt>
    <dgm:pt modelId="{127F2BAC-175E-4E50-B2CA-FFF53107B752}" type="sibTrans" cxnId="{3CF99659-BE8C-4926-A69C-A23D5CF5753D}">
      <dgm:prSet custT="1"/>
      <dgm:spPr/>
      <dgm:t>
        <a:bodyPr/>
        <a:lstStyle/>
        <a:p>
          <a:endParaRPr lang="en-US" sz="1050"/>
        </a:p>
      </dgm:t>
    </dgm:pt>
    <dgm:pt modelId="{DB009288-7CC1-4BB4-ABCE-9E6D7B4FAEE6}" type="pres">
      <dgm:prSet presAssocID="{5C5089DA-42A1-4820-A27E-B85039DEAAA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D34ED-8C7C-473A-8433-97DE30DC2C95}" type="pres">
      <dgm:prSet presAssocID="{DCCC1439-838A-4DFD-ACEE-3FEA566894E8}" presName="node" presStyleLbl="node1" presStyleIdx="0" presStyleCnt="5" custScaleX="12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53793-7E19-4D26-8788-4288585B0EC0}" type="pres">
      <dgm:prSet presAssocID="{E077F98D-5FE9-438D-895E-25BAF303E3D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78379B0-F430-466E-A042-6D6BB90B454E}" type="pres">
      <dgm:prSet presAssocID="{E077F98D-5FE9-438D-895E-25BAF303E3D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BEE2DE3-D2BB-482F-8839-F3C01DAD3AA2}" type="pres">
      <dgm:prSet presAssocID="{6A45E9F5-A127-468C-A242-6B5338505408}" presName="node" presStyleLbl="node1" presStyleIdx="1" presStyleCnt="5" custScaleX="12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D9CCE-7321-45EA-AD5A-E2A1DFA85C91}" type="pres">
      <dgm:prSet presAssocID="{FE7C1088-BE82-4464-BFF8-1EE4A1F95A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93EE152-307F-48F2-A260-4613C7EDD2CD}" type="pres">
      <dgm:prSet presAssocID="{FE7C1088-BE82-4464-BFF8-1EE4A1F95A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AA8A393-A2A4-4B2C-9B03-04F6E3F406D0}" type="pres">
      <dgm:prSet presAssocID="{7CB2941C-A116-4B73-BACF-56D813EEC6BB}" presName="node" presStyleLbl="node1" presStyleIdx="2" presStyleCnt="5" custScaleX="12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0FF99-E38D-464D-B7B1-F9A67104D9CB}" type="pres">
      <dgm:prSet presAssocID="{127F2BAC-175E-4E50-B2CA-FFF53107B75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0638630-7EE3-4A36-95BF-3FB56ED8AEC2}" type="pres">
      <dgm:prSet presAssocID="{127F2BAC-175E-4E50-B2CA-FFF53107B75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29AE761-0FC3-41E5-8D90-4204A8C77584}" type="pres">
      <dgm:prSet presAssocID="{FD9ECBDA-7EB7-423A-8DD3-F0D9A33873B5}" presName="node" presStyleLbl="node1" presStyleIdx="3" presStyleCnt="5" custScaleX="12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47A10-58CF-41B3-A25A-98497A70BDF5}" type="pres">
      <dgm:prSet presAssocID="{BF2147A0-5572-48D5-8A04-87CFD0FD1D1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4F1F4F-40B9-4588-9EC9-51825EB17951}" type="pres">
      <dgm:prSet presAssocID="{BF2147A0-5572-48D5-8A04-87CFD0FD1D1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732514B-3A94-4D4B-8DBF-C487B8F884DC}" type="pres">
      <dgm:prSet presAssocID="{1D379C7C-16F1-45C8-8DA2-EC1F968E71BB}" presName="node" presStyleLbl="node1" presStyleIdx="4" presStyleCnt="5" custScaleX="12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64F90-EB1F-4832-A1DB-E83D9F51E2BA}" srcId="{5C5089DA-42A1-4820-A27E-B85039DEAAAC}" destId="{DCCC1439-838A-4DFD-ACEE-3FEA566894E8}" srcOrd="0" destOrd="0" parTransId="{F3C4C372-95B4-42A6-8913-E43A9FDB3665}" sibTransId="{E077F98D-5FE9-438D-895E-25BAF303E3D8}"/>
    <dgm:cxn modelId="{3CF99659-BE8C-4926-A69C-A23D5CF5753D}" srcId="{5C5089DA-42A1-4820-A27E-B85039DEAAAC}" destId="{7CB2941C-A116-4B73-BACF-56D813EEC6BB}" srcOrd="2" destOrd="0" parTransId="{0437566E-B10A-447A-BB66-28FE8B628F7D}" sibTransId="{127F2BAC-175E-4E50-B2CA-FFF53107B752}"/>
    <dgm:cxn modelId="{D0950E71-2B2B-4B9F-8B5D-AD0A852F20CF}" type="presOf" srcId="{DCCC1439-838A-4DFD-ACEE-3FEA566894E8}" destId="{10AD34ED-8C7C-473A-8433-97DE30DC2C95}" srcOrd="0" destOrd="0" presId="urn:microsoft.com/office/officeart/2005/8/layout/process2"/>
    <dgm:cxn modelId="{5EBC74EF-A179-4F94-8B9C-BB4A26FF8DD2}" type="presOf" srcId="{7CB2941C-A116-4B73-BACF-56D813EEC6BB}" destId="{EAA8A393-A2A4-4B2C-9B03-04F6E3F406D0}" srcOrd="0" destOrd="0" presId="urn:microsoft.com/office/officeart/2005/8/layout/process2"/>
    <dgm:cxn modelId="{9DEF3C5A-84BC-4583-9682-B422475603A8}" type="presOf" srcId="{127F2BAC-175E-4E50-B2CA-FFF53107B752}" destId="{F0638630-7EE3-4A36-95BF-3FB56ED8AEC2}" srcOrd="1" destOrd="0" presId="urn:microsoft.com/office/officeart/2005/8/layout/process2"/>
    <dgm:cxn modelId="{480131A8-CE21-461C-A020-E0530236478A}" type="presOf" srcId="{6A45E9F5-A127-468C-A242-6B5338505408}" destId="{ABEE2DE3-D2BB-482F-8839-F3C01DAD3AA2}" srcOrd="0" destOrd="0" presId="urn:microsoft.com/office/officeart/2005/8/layout/process2"/>
    <dgm:cxn modelId="{FA44D05F-D9A3-41CE-A5DE-77AA11BE1759}" type="presOf" srcId="{BF2147A0-5572-48D5-8A04-87CFD0FD1D12}" destId="{4A4F1F4F-40B9-4588-9EC9-51825EB17951}" srcOrd="1" destOrd="0" presId="urn:microsoft.com/office/officeart/2005/8/layout/process2"/>
    <dgm:cxn modelId="{07B2F13A-2984-493B-A25E-3CB83BE3568F}" type="presOf" srcId="{E077F98D-5FE9-438D-895E-25BAF303E3D8}" destId="{078379B0-F430-466E-A042-6D6BB90B454E}" srcOrd="1" destOrd="0" presId="urn:microsoft.com/office/officeart/2005/8/layout/process2"/>
    <dgm:cxn modelId="{AB4954E7-5211-429E-BB2C-3706945146ED}" type="presOf" srcId="{5C5089DA-42A1-4820-A27E-B85039DEAAAC}" destId="{DB009288-7CC1-4BB4-ABCE-9E6D7B4FAEE6}" srcOrd="0" destOrd="0" presId="urn:microsoft.com/office/officeart/2005/8/layout/process2"/>
    <dgm:cxn modelId="{7FA34D15-EF46-4663-B785-AB6BBD99A7C9}" srcId="{5C5089DA-42A1-4820-A27E-B85039DEAAAC}" destId="{6A45E9F5-A127-468C-A242-6B5338505408}" srcOrd="1" destOrd="0" parTransId="{976F0C63-66E5-4D8A-B8DE-EA818A3A014D}" sibTransId="{FE7C1088-BE82-4464-BFF8-1EE4A1F95ADE}"/>
    <dgm:cxn modelId="{FD78E88A-ED7A-43F7-AF25-6024EE5AAEB2}" type="presOf" srcId="{127F2BAC-175E-4E50-B2CA-FFF53107B752}" destId="{8C70FF99-E38D-464D-B7B1-F9A67104D9CB}" srcOrd="0" destOrd="0" presId="urn:microsoft.com/office/officeart/2005/8/layout/process2"/>
    <dgm:cxn modelId="{12320B4C-00C2-4A98-A0CB-7AB898452EAE}" type="presOf" srcId="{BF2147A0-5572-48D5-8A04-87CFD0FD1D12}" destId="{8FD47A10-58CF-41B3-A25A-98497A70BDF5}" srcOrd="0" destOrd="0" presId="urn:microsoft.com/office/officeart/2005/8/layout/process2"/>
    <dgm:cxn modelId="{569D43DC-4C20-41E6-95FA-41145DE4AD94}" srcId="{5C5089DA-42A1-4820-A27E-B85039DEAAAC}" destId="{FD9ECBDA-7EB7-423A-8DD3-F0D9A33873B5}" srcOrd="3" destOrd="0" parTransId="{81DCC514-9C28-43A6-95FE-15E1E3E100E7}" sibTransId="{BF2147A0-5572-48D5-8A04-87CFD0FD1D12}"/>
    <dgm:cxn modelId="{BBEFAD38-044F-4AD7-BB18-C34FB3B8590F}" type="presOf" srcId="{FD9ECBDA-7EB7-423A-8DD3-F0D9A33873B5}" destId="{229AE761-0FC3-41E5-8D90-4204A8C77584}" srcOrd="0" destOrd="0" presId="urn:microsoft.com/office/officeart/2005/8/layout/process2"/>
    <dgm:cxn modelId="{4B0E6584-7987-41F0-B83B-0816393F84F1}" type="presOf" srcId="{FE7C1088-BE82-4464-BFF8-1EE4A1F95ADE}" destId="{193EE152-307F-48F2-A260-4613C7EDD2CD}" srcOrd="1" destOrd="0" presId="urn:microsoft.com/office/officeart/2005/8/layout/process2"/>
    <dgm:cxn modelId="{AB7DD5A6-A4E3-4C2C-935D-8AF97BE3C828}" type="presOf" srcId="{FE7C1088-BE82-4464-BFF8-1EE4A1F95ADE}" destId="{6BFD9CCE-7321-45EA-AD5A-E2A1DFA85C91}" srcOrd="0" destOrd="0" presId="urn:microsoft.com/office/officeart/2005/8/layout/process2"/>
    <dgm:cxn modelId="{8FDE5575-5094-429E-A64E-4D2474FE2695}" type="presOf" srcId="{E077F98D-5FE9-438D-895E-25BAF303E3D8}" destId="{86353793-7E19-4D26-8788-4288585B0EC0}" srcOrd="0" destOrd="0" presId="urn:microsoft.com/office/officeart/2005/8/layout/process2"/>
    <dgm:cxn modelId="{70383EE6-9DC8-48D7-9AA8-AC5F1AAFA37A}" srcId="{5C5089DA-42A1-4820-A27E-B85039DEAAAC}" destId="{1D379C7C-16F1-45C8-8DA2-EC1F968E71BB}" srcOrd="4" destOrd="0" parTransId="{63F51375-6565-442A-B3BC-D6F64E554643}" sibTransId="{274335BF-EAE7-4107-A19C-2BFE66A5622F}"/>
    <dgm:cxn modelId="{39B22D86-77BC-41AC-A619-82D94B93A2CD}" type="presOf" srcId="{1D379C7C-16F1-45C8-8DA2-EC1F968E71BB}" destId="{8732514B-3A94-4D4B-8DBF-C487B8F884DC}" srcOrd="0" destOrd="0" presId="urn:microsoft.com/office/officeart/2005/8/layout/process2"/>
    <dgm:cxn modelId="{ADB0C99A-03F1-4D5E-A9C0-19C3202E5792}" type="presParOf" srcId="{DB009288-7CC1-4BB4-ABCE-9E6D7B4FAEE6}" destId="{10AD34ED-8C7C-473A-8433-97DE30DC2C95}" srcOrd="0" destOrd="0" presId="urn:microsoft.com/office/officeart/2005/8/layout/process2"/>
    <dgm:cxn modelId="{7CE4912A-C428-411B-A1F6-7C58B960C609}" type="presParOf" srcId="{DB009288-7CC1-4BB4-ABCE-9E6D7B4FAEE6}" destId="{86353793-7E19-4D26-8788-4288585B0EC0}" srcOrd="1" destOrd="0" presId="urn:microsoft.com/office/officeart/2005/8/layout/process2"/>
    <dgm:cxn modelId="{F07B8C2D-EE8B-4198-A841-ADA211C4A0A6}" type="presParOf" srcId="{86353793-7E19-4D26-8788-4288585B0EC0}" destId="{078379B0-F430-466E-A042-6D6BB90B454E}" srcOrd="0" destOrd="0" presId="urn:microsoft.com/office/officeart/2005/8/layout/process2"/>
    <dgm:cxn modelId="{23560B43-D14D-4FBF-8986-A6C9438E9C0C}" type="presParOf" srcId="{DB009288-7CC1-4BB4-ABCE-9E6D7B4FAEE6}" destId="{ABEE2DE3-D2BB-482F-8839-F3C01DAD3AA2}" srcOrd="2" destOrd="0" presId="urn:microsoft.com/office/officeart/2005/8/layout/process2"/>
    <dgm:cxn modelId="{CB30DF29-B710-4202-A29C-23199D189986}" type="presParOf" srcId="{DB009288-7CC1-4BB4-ABCE-9E6D7B4FAEE6}" destId="{6BFD9CCE-7321-45EA-AD5A-E2A1DFA85C91}" srcOrd="3" destOrd="0" presId="urn:microsoft.com/office/officeart/2005/8/layout/process2"/>
    <dgm:cxn modelId="{6EE8524A-A6F7-4DC7-A3F7-5D3983A8F384}" type="presParOf" srcId="{6BFD9CCE-7321-45EA-AD5A-E2A1DFA85C91}" destId="{193EE152-307F-48F2-A260-4613C7EDD2CD}" srcOrd="0" destOrd="0" presId="urn:microsoft.com/office/officeart/2005/8/layout/process2"/>
    <dgm:cxn modelId="{16B9ABF5-F613-4CD9-BB77-6B95135C711F}" type="presParOf" srcId="{DB009288-7CC1-4BB4-ABCE-9E6D7B4FAEE6}" destId="{EAA8A393-A2A4-4B2C-9B03-04F6E3F406D0}" srcOrd="4" destOrd="0" presId="urn:microsoft.com/office/officeart/2005/8/layout/process2"/>
    <dgm:cxn modelId="{67F9782A-006D-4D5D-BFF6-DC71BD19E395}" type="presParOf" srcId="{DB009288-7CC1-4BB4-ABCE-9E6D7B4FAEE6}" destId="{8C70FF99-E38D-464D-B7B1-F9A67104D9CB}" srcOrd="5" destOrd="0" presId="urn:microsoft.com/office/officeart/2005/8/layout/process2"/>
    <dgm:cxn modelId="{E6C05F6E-0351-4336-8844-538D866D19F9}" type="presParOf" srcId="{8C70FF99-E38D-464D-B7B1-F9A67104D9CB}" destId="{F0638630-7EE3-4A36-95BF-3FB56ED8AEC2}" srcOrd="0" destOrd="0" presId="urn:microsoft.com/office/officeart/2005/8/layout/process2"/>
    <dgm:cxn modelId="{05D3ECEA-4E39-45A5-BD36-3D7CF749EEA9}" type="presParOf" srcId="{DB009288-7CC1-4BB4-ABCE-9E6D7B4FAEE6}" destId="{229AE761-0FC3-41E5-8D90-4204A8C77584}" srcOrd="6" destOrd="0" presId="urn:microsoft.com/office/officeart/2005/8/layout/process2"/>
    <dgm:cxn modelId="{49B1CCE3-645F-4F58-B013-EB6EDB5567C6}" type="presParOf" srcId="{DB009288-7CC1-4BB4-ABCE-9E6D7B4FAEE6}" destId="{8FD47A10-58CF-41B3-A25A-98497A70BDF5}" srcOrd="7" destOrd="0" presId="urn:microsoft.com/office/officeart/2005/8/layout/process2"/>
    <dgm:cxn modelId="{0DF5A686-9EEC-4A73-8321-9FB42358B5CC}" type="presParOf" srcId="{8FD47A10-58CF-41B3-A25A-98497A70BDF5}" destId="{4A4F1F4F-40B9-4588-9EC9-51825EB17951}" srcOrd="0" destOrd="0" presId="urn:microsoft.com/office/officeart/2005/8/layout/process2"/>
    <dgm:cxn modelId="{B63F6558-3CBF-4C16-81C4-55AF8691BE8A}" type="presParOf" srcId="{DB009288-7CC1-4BB4-ABCE-9E6D7B4FAEE6}" destId="{8732514B-3A94-4D4B-8DBF-C487B8F884DC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0E9B0-D543-4136-9989-7CB2DC88DE31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FA9159C-68B8-4D63-8A77-45236667B33D}">
      <dgm:prSet phldrT="[Text]"/>
      <dgm:spPr/>
      <dgm:t>
        <a:bodyPr/>
        <a:lstStyle/>
        <a:p>
          <a:r>
            <a:rPr lang="en-US" dirty="0" smtClean="0"/>
            <a:t>Refined Measure Offerings</a:t>
          </a:r>
          <a:endParaRPr lang="en-US" dirty="0"/>
        </a:p>
      </dgm:t>
    </dgm:pt>
    <dgm:pt modelId="{569AC9A3-9830-441A-BFD8-BC25FEBD6887}" type="parTrans" cxnId="{BD1EE5E7-3633-4F7A-A241-758782FFA0F9}">
      <dgm:prSet/>
      <dgm:spPr/>
      <dgm:t>
        <a:bodyPr/>
        <a:lstStyle/>
        <a:p>
          <a:endParaRPr lang="en-US"/>
        </a:p>
      </dgm:t>
    </dgm:pt>
    <dgm:pt modelId="{B06E2F3C-CE45-495E-8235-A1F406856C62}" type="sibTrans" cxnId="{BD1EE5E7-3633-4F7A-A241-758782FFA0F9}">
      <dgm:prSet/>
      <dgm:spPr/>
      <dgm:t>
        <a:bodyPr/>
        <a:lstStyle/>
        <a:p>
          <a:endParaRPr lang="en-US"/>
        </a:p>
      </dgm:t>
    </dgm:pt>
    <dgm:pt modelId="{D882EAE4-16FA-43A5-93A8-E644B68C5E74}">
      <dgm:prSet phldrT="[Text]" custT="1"/>
      <dgm:spPr/>
      <dgm:t>
        <a:bodyPr/>
        <a:lstStyle/>
        <a:p>
          <a:r>
            <a:rPr lang="en-US" sz="1400" dirty="0" smtClean="0"/>
            <a:t>Some measures may be removed from the measure list.</a:t>
          </a:r>
          <a:endParaRPr lang="en-US" sz="1400" dirty="0"/>
        </a:p>
      </dgm:t>
    </dgm:pt>
    <dgm:pt modelId="{31358B70-547D-4248-B3F1-B34A2F0E0155}" type="parTrans" cxnId="{86A51BE6-08AB-4AAD-8FE8-6D1FC0AE3D4F}">
      <dgm:prSet/>
      <dgm:spPr/>
      <dgm:t>
        <a:bodyPr/>
        <a:lstStyle/>
        <a:p>
          <a:endParaRPr lang="en-US"/>
        </a:p>
      </dgm:t>
    </dgm:pt>
    <dgm:pt modelId="{1471DF5A-6928-4D55-B30F-3A1E42AD8F8F}" type="sibTrans" cxnId="{86A51BE6-08AB-4AAD-8FE8-6D1FC0AE3D4F}">
      <dgm:prSet/>
      <dgm:spPr/>
      <dgm:t>
        <a:bodyPr/>
        <a:lstStyle/>
        <a:p>
          <a:endParaRPr lang="en-US"/>
        </a:p>
      </dgm:t>
    </dgm:pt>
    <dgm:pt modelId="{ACB0B834-4726-412A-A7D8-2B0462518788}">
      <dgm:prSet phldrT="[Text]"/>
      <dgm:spPr/>
      <dgm:t>
        <a:bodyPr/>
        <a:lstStyle/>
        <a:p>
          <a:r>
            <a:rPr lang="en-US" dirty="0" smtClean="0"/>
            <a:t>Revised Program Plans</a:t>
          </a:r>
          <a:endParaRPr lang="en-US" dirty="0"/>
        </a:p>
      </dgm:t>
    </dgm:pt>
    <dgm:pt modelId="{B61D68D4-701A-47FC-8CA2-20C874938840}" type="parTrans" cxnId="{BB6E6CB5-29C8-44D0-A499-8C3D9467D960}">
      <dgm:prSet/>
      <dgm:spPr/>
      <dgm:t>
        <a:bodyPr/>
        <a:lstStyle/>
        <a:p>
          <a:endParaRPr lang="en-US"/>
        </a:p>
      </dgm:t>
    </dgm:pt>
    <dgm:pt modelId="{773F877F-DE06-4EEE-80E5-77A69106CA30}" type="sibTrans" cxnId="{BB6E6CB5-29C8-44D0-A499-8C3D9467D960}">
      <dgm:prSet/>
      <dgm:spPr/>
      <dgm:t>
        <a:bodyPr/>
        <a:lstStyle/>
        <a:p>
          <a:endParaRPr lang="en-US"/>
        </a:p>
      </dgm:t>
    </dgm:pt>
    <dgm:pt modelId="{ACF5D07C-D101-4A0B-99E2-17207230908E}">
      <dgm:prSet phldrT="[Text]" custT="1"/>
      <dgm:spPr/>
      <dgm:t>
        <a:bodyPr/>
        <a:lstStyle/>
        <a:p>
          <a:r>
            <a:rPr lang="en-US" sz="1400" dirty="0" smtClean="0"/>
            <a:t>Program planning evolves to target high priority measures</a:t>
          </a:r>
          <a:endParaRPr lang="en-US" sz="1400" dirty="0"/>
        </a:p>
      </dgm:t>
    </dgm:pt>
    <dgm:pt modelId="{1FEC5E79-AE9B-4699-908F-9AA1150940C2}" type="parTrans" cxnId="{EB0993F2-1122-4C5E-8BD1-95A7A6404CE7}">
      <dgm:prSet/>
      <dgm:spPr/>
      <dgm:t>
        <a:bodyPr/>
        <a:lstStyle/>
        <a:p>
          <a:endParaRPr lang="en-US"/>
        </a:p>
      </dgm:t>
    </dgm:pt>
    <dgm:pt modelId="{001494C6-3E56-4ABB-8FBE-27469857AA66}" type="sibTrans" cxnId="{EB0993F2-1122-4C5E-8BD1-95A7A6404CE7}">
      <dgm:prSet/>
      <dgm:spPr/>
      <dgm:t>
        <a:bodyPr/>
        <a:lstStyle/>
        <a:p>
          <a:endParaRPr lang="en-US"/>
        </a:p>
      </dgm:t>
    </dgm:pt>
    <dgm:pt modelId="{AA25A1E8-1EC0-44E0-8632-67439EFEC8EB}">
      <dgm:prSet phldrT="[Text]"/>
      <dgm:spPr/>
      <dgm:t>
        <a:bodyPr/>
        <a:lstStyle/>
        <a:p>
          <a:r>
            <a:rPr lang="en-US" dirty="0" smtClean="0"/>
            <a:t>Goals, Milestones, and Resources</a:t>
          </a:r>
          <a:endParaRPr lang="en-US" dirty="0"/>
        </a:p>
      </dgm:t>
    </dgm:pt>
    <dgm:pt modelId="{B8FB2201-230D-455D-B30E-04DFFDCDF433}" type="parTrans" cxnId="{4E11F2B7-F9D5-49F4-9873-06C3687FBBD6}">
      <dgm:prSet/>
      <dgm:spPr/>
      <dgm:t>
        <a:bodyPr/>
        <a:lstStyle/>
        <a:p>
          <a:endParaRPr lang="en-US"/>
        </a:p>
      </dgm:t>
    </dgm:pt>
    <dgm:pt modelId="{77910830-B85E-427A-9235-D352D62255DD}" type="sibTrans" cxnId="{4E11F2B7-F9D5-49F4-9873-06C3687FBBD6}">
      <dgm:prSet/>
      <dgm:spPr/>
      <dgm:t>
        <a:bodyPr/>
        <a:lstStyle/>
        <a:p>
          <a:endParaRPr lang="en-US"/>
        </a:p>
      </dgm:t>
    </dgm:pt>
    <dgm:pt modelId="{97355F66-2918-4955-A2BC-64B5DD423F5A}">
      <dgm:prSet phldrT="[Text]" custT="1"/>
      <dgm:spPr/>
      <dgm:t>
        <a:bodyPr/>
        <a:lstStyle/>
        <a:p>
          <a:r>
            <a:rPr lang="en-US" sz="1400" dirty="0" smtClean="0"/>
            <a:t>Balance sector level forecasts</a:t>
          </a:r>
          <a:endParaRPr lang="en-US" sz="1400" dirty="0"/>
        </a:p>
      </dgm:t>
    </dgm:pt>
    <dgm:pt modelId="{712614AF-F3F8-4AD2-8C2A-02A47CF5B1FB}" type="parTrans" cxnId="{B05AB685-B6B4-4A0A-B91C-A5D50C83A95E}">
      <dgm:prSet/>
      <dgm:spPr/>
      <dgm:t>
        <a:bodyPr/>
        <a:lstStyle/>
        <a:p>
          <a:endParaRPr lang="en-US"/>
        </a:p>
      </dgm:t>
    </dgm:pt>
    <dgm:pt modelId="{34CC99F5-17D0-4D0F-A5BD-F0DB6E28A803}" type="sibTrans" cxnId="{B05AB685-B6B4-4A0A-B91C-A5D50C83A95E}">
      <dgm:prSet/>
      <dgm:spPr/>
      <dgm:t>
        <a:bodyPr/>
        <a:lstStyle/>
        <a:p>
          <a:endParaRPr lang="en-US"/>
        </a:p>
      </dgm:t>
    </dgm:pt>
    <dgm:pt modelId="{D77D246B-275B-494B-B67C-714ACAF77BAA}">
      <dgm:prSet phldrT="[Text]"/>
      <dgm:spPr/>
      <dgm:t>
        <a:bodyPr/>
        <a:lstStyle/>
        <a:p>
          <a:r>
            <a:rPr lang="en-US" dirty="0" smtClean="0"/>
            <a:t>A Living Document</a:t>
          </a:r>
          <a:endParaRPr lang="en-US" dirty="0"/>
        </a:p>
      </dgm:t>
    </dgm:pt>
    <dgm:pt modelId="{B2647A84-502F-4BA0-80FB-0B2BD417EADC}" type="parTrans" cxnId="{2BC7C6A9-3487-405E-8E20-B407D0DFCD69}">
      <dgm:prSet/>
      <dgm:spPr/>
      <dgm:t>
        <a:bodyPr/>
        <a:lstStyle/>
        <a:p>
          <a:endParaRPr lang="en-US"/>
        </a:p>
      </dgm:t>
    </dgm:pt>
    <dgm:pt modelId="{E77C6258-E9CB-4BD7-B001-D6EF46A12308}" type="sibTrans" cxnId="{2BC7C6A9-3487-405E-8E20-B407D0DFCD69}">
      <dgm:prSet/>
      <dgm:spPr/>
      <dgm:t>
        <a:bodyPr/>
        <a:lstStyle/>
        <a:p>
          <a:endParaRPr lang="en-US"/>
        </a:p>
      </dgm:t>
    </dgm:pt>
    <dgm:pt modelId="{D5544F9C-6F52-4B11-9181-6F8FCE4D3BC3}">
      <dgm:prSet custT="1"/>
      <dgm:spPr/>
      <dgm:t>
        <a:bodyPr/>
        <a:lstStyle/>
        <a:p>
          <a:r>
            <a:rPr lang="en-US" sz="1400" dirty="0" smtClean="0"/>
            <a:t>Actions to prioritize most cost effective applications (higher incentive / program promotion)</a:t>
          </a:r>
        </a:p>
      </dgm:t>
    </dgm:pt>
    <dgm:pt modelId="{F12A9E97-5B9E-43FF-8F22-A56ADB8DAFD6}" type="parTrans" cxnId="{513ADE3E-DB53-4CBD-B4B3-F0650715AF60}">
      <dgm:prSet/>
      <dgm:spPr/>
      <dgm:t>
        <a:bodyPr/>
        <a:lstStyle/>
        <a:p>
          <a:endParaRPr lang="en-US"/>
        </a:p>
      </dgm:t>
    </dgm:pt>
    <dgm:pt modelId="{2C60BDD7-3D56-413E-B03B-68930C1CA38C}" type="sibTrans" cxnId="{513ADE3E-DB53-4CBD-B4B3-F0650715AF60}">
      <dgm:prSet/>
      <dgm:spPr/>
      <dgm:t>
        <a:bodyPr/>
        <a:lstStyle/>
        <a:p>
          <a:endParaRPr lang="en-US"/>
        </a:p>
      </dgm:t>
    </dgm:pt>
    <dgm:pt modelId="{98B2312E-3442-4808-B268-7110697FD0D9}">
      <dgm:prSet custT="1"/>
      <dgm:spPr/>
      <dgm:t>
        <a:bodyPr/>
        <a:lstStyle/>
        <a:p>
          <a:r>
            <a:rPr lang="en-US" sz="1400" dirty="0" smtClean="0"/>
            <a:t>Continued focus on weatherization and some HVAC</a:t>
          </a:r>
        </a:p>
      </dgm:t>
    </dgm:pt>
    <dgm:pt modelId="{3D6480CF-F32C-4FF8-BD30-09FCA69F6758}" type="parTrans" cxnId="{CBF0EE74-8AA5-4EB8-90D0-7551A8C5967D}">
      <dgm:prSet/>
      <dgm:spPr/>
      <dgm:t>
        <a:bodyPr/>
        <a:lstStyle/>
        <a:p>
          <a:endParaRPr lang="en-US"/>
        </a:p>
      </dgm:t>
    </dgm:pt>
    <dgm:pt modelId="{E9E855B5-3B4A-4CCC-9BFE-EF3C8FB95893}" type="sibTrans" cxnId="{CBF0EE74-8AA5-4EB8-90D0-7551A8C5967D}">
      <dgm:prSet/>
      <dgm:spPr/>
      <dgm:t>
        <a:bodyPr/>
        <a:lstStyle/>
        <a:p>
          <a:endParaRPr lang="en-US"/>
        </a:p>
      </dgm:t>
    </dgm:pt>
    <dgm:pt modelId="{EE40EFC5-F78C-4B63-AA51-1260A9C52B40}">
      <dgm:prSet custT="1"/>
      <dgm:spPr/>
      <dgm:t>
        <a:bodyPr/>
        <a:lstStyle/>
        <a:p>
          <a:r>
            <a:rPr lang="en-US" sz="1400" dirty="0" smtClean="0"/>
            <a:t>Establish organizational goals</a:t>
          </a:r>
        </a:p>
      </dgm:t>
    </dgm:pt>
    <dgm:pt modelId="{637F0FF8-9CCF-4FA1-B970-E7039CF7A300}" type="parTrans" cxnId="{014A9178-17CF-4D02-BFD7-BF404CBA19BB}">
      <dgm:prSet/>
      <dgm:spPr/>
      <dgm:t>
        <a:bodyPr/>
        <a:lstStyle/>
        <a:p>
          <a:endParaRPr lang="en-US"/>
        </a:p>
      </dgm:t>
    </dgm:pt>
    <dgm:pt modelId="{6BB2F694-C687-4433-AC42-CEABE0BDB427}" type="sibTrans" cxnId="{014A9178-17CF-4D02-BFD7-BF404CBA19BB}">
      <dgm:prSet/>
      <dgm:spPr/>
      <dgm:t>
        <a:bodyPr/>
        <a:lstStyle/>
        <a:p>
          <a:endParaRPr lang="en-US"/>
        </a:p>
      </dgm:t>
    </dgm:pt>
    <dgm:pt modelId="{99689417-4B46-40A6-9E4D-88196CAD938B}">
      <dgm:prSet phldrT="[Text]" custT="1"/>
      <dgm:spPr/>
      <dgm:t>
        <a:bodyPr/>
        <a:lstStyle/>
        <a:p>
          <a:r>
            <a:rPr lang="en-US" sz="1400" dirty="0" smtClean="0"/>
            <a:t>Publish draft for review and formal public comment</a:t>
          </a:r>
          <a:endParaRPr lang="en-US" sz="1400" dirty="0"/>
        </a:p>
      </dgm:t>
    </dgm:pt>
    <dgm:pt modelId="{F0985B32-3AF1-47A8-A0FA-A68ABE6AF052}" type="parTrans" cxnId="{0D7F2454-0FAE-404C-BEA3-8D43406FA555}">
      <dgm:prSet/>
      <dgm:spPr/>
      <dgm:t>
        <a:bodyPr/>
        <a:lstStyle/>
        <a:p>
          <a:endParaRPr lang="en-US"/>
        </a:p>
      </dgm:t>
    </dgm:pt>
    <dgm:pt modelId="{2E9E2361-5F1E-4F57-87BF-5B736614C8BB}" type="sibTrans" cxnId="{0D7F2454-0FAE-404C-BEA3-8D43406FA555}">
      <dgm:prSet/>
      <dgm:spPr/>
      <dgm:t>
        <a:bodyPr/>
        <a:lstStyle/>
        <a:p>
          <a:endParaRPr lang="en-US"/>
        </a:p>
      </dgm:t>
    </dgm:pt>
    <dgm:pt modelId="{18C786EA-A1BC-4FF1-A416-9E108A27941D}">
      <dgm:prSet custT="1"/>
      <dgm:spPr/>
      <dgm:t>
        <a:bodyPr/>
        <a:lstStyle/>
        <a:p>
          <a:r>
            <a:rPr lang="en-US" sz="1400" smtClean="0"/>
            <a:t>Will be updated over the course of the next 6 years to reflect operating conditions</a:t>
          </a:r>
          <a:endParaRPr lang="en-US" sz="1400" dirty="0" smtClean="0"/>
        </a:p>
      </dgm:t>
    </dgm:pt>
    <dgm:pt modelId="{DE5CF6D1-A1BA-4A80-9EB6-133B4D6945DF}" type="parTrans" cxnId="{97F91013-AC73-4130-9284-D4A2D7E06FC3}">
      <dgm:prSet/>
      <dgm:spPr/>
      <dgm:t>
        <a:bodyPr/>
        <a:lstStyle/>
        <a:p>
          <a:endParaRPr lang="en-US"/>
        </a:p>
      </dgm:t>
    </dgm:pt>
    <dgm:pt modelId="{D5BC3B77-A00E-482A-8E8A-5212A835EB35}" type="sibTrans" cxnId="{97F91013-AC73-4130-9284-D4A2D7E06FC3}">
      <dgm:prSet/>
      <dgm:spPr/>
      <dgm:t>
        <a:bodyPr/>
        <a:lstStyle/>
        <a:p>
          <a:endParaRPr lang="en-US"/>
        </a:p>
      </dgm:t>
    </dgm:pt>
    <dgm:pt modelId="{812517CE-CA8C-409B-999C-EB46795B7CFE}">
      <dgm:prSet custT="1"/>
      <dgm:spPr/>
      <dgm:t>
        <a:bodyPr/>
        <a:lstStyle/>
        <a:p>
          <a:r>
            <a:rPr lang="en-US" sz="1400" dirty="0" smtClean="0"/>
            <a:t>Identify a plan to achieve goals</a:t>
          </a:r>
        </a:p>
      </dgm:t>
    </dgm:pt>
    <dgm:pt modelId="{C78686B8-D7A8-4405-84BC-EE98DD80796E}" type="parTrans" cxnId="{21182807-E8DF-4AD1-B1B9-5D4D3CEB05ED}">
      <dgm:prSet/>
      <dgm:spPr/>
      <dgm:t>
        <a:bodyPr/>
        <a:lstStyle/>
        <a:p>
          <a:endParaRPr lang="en-US"/>
        </a:p>
      </dgm:t>
    </dgm:pt>
    <dgm:pt modelId="{55AC757B-7316-4D16-8210-4D4B924DF801}" type="sibTrans" cxnId="{21182807-E8DF-4AD1-B1B9-5D4D3CEB05ED}">
      <dgm:prSet/>
      <dgm:spPr/>
      <dgm:t>
        <a:bodyPr/>
        <a:lstStyle/>
        <a:p>
          <a:endParaRPr lang="en-US"/>
        </a:p>
      </dgm:t>
    </dgm:pt>
    <dgm:pt modelId="{4BA27226-8077-4EDC-BCC1-3E203E75A39E}" type="pres">
      <dgm:prSet presAssocID="{DC60E9B0-D543-4136-9989-7CB2DC88D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818EF-A552-4A6C-9BBA-7CAB204B75DA}" type="pres">
      <dgm:prSet presAssocID="{3FA9159C-68B8-4D63-8A77-45236667B33D}" presName="linNode" presStyleCnt="0"/>
      <dgm:spPr/>
    </dgm:pt>
    <dgm:pt modelId="{BA90AD11-04F4-4DF4-8ECB-82CF4D099AE7}" type="pres">
      <dgm:prSet presAssocID="{3FA9159C-68B8-4D63-8A77-45236667B33D}" presName="parentText" presStyleLbl="node1" presStyleIdx="0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EE6A5-1800-427F-8CBE-4D79C1E76775}" type="pres">
      <dgm:prSet presAssocID="{3FA9159C-68B8-4D63-8A77-45236667B33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2746D-B708-469B-9491-CD63081721FA}" type="pres">
      <dgm:prSet presAssocID="{B06E2F3C-CE45-495E-8235-A1F406856C62}" presName="sp" presStyleCnt="0"/>
      <dgm:spPr/>
    </dgm:pt>
    <dgm:pt modelId="{A0A34E79-482D-4B9F-A4F1-878068469D0E}" type="pres">
      <dgm:prSet presAssocID="{ACB0B834-4726-412A-A7D8-2B0462518788}" presName="linNode" presStyleCnt="0"/>
      <dgm:spPr/>
    </dgm:pt>
    <dgm:pt modelId="{697DED94-EB68-4B8A-B3A7-C34BFDE0CD65}" type="pres">
      <dgm:prSet presAssocID="{ACB0B834-4726-412A-A7D8-2B0462518788}" presName="parentText" presStyleLbl="node1" presStyleIdx="1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0E473-5D6D-4022-87DF-909EC0E090B7}" type="pres">
      <dgm:prSet presAssocID="{ACB0B834-4726-412A-A7D8-2B046251878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4ED0B-1139-4097-BDF4-D2075F470C93}" type="pres">
      <dgm:prSet presAssocID="{773F877F-DE06-4EEE-80E5-77A69106CA30}" presName="sp" presStyleCnt="0"/>
      <dgm:spPr/>
    </dgm:pt>
    <dgm:pt modelId="{C92897B1-C707-4A6B-9A90-94EFDF51C159}" type="pres">
      <dgm:prSet presAssocID="{AA25A1E8-1EC0-44E0-8632-67439EFEC8EB}" presName="linNode" presStyleCnt="0"/>
      <dgm:spPr/>
    </dgm:pt>
    <dgm:pt modelId="{1CF7B754-A4EA-4E87-9B9D-636E9A9DBFAD}" type="pres">
      <dgm:prSet presAssocID="{AA25A1E8-1EC0-44E0-8632-67439EFEC8EB}" presName="parentText" presStyleLbl="node1" presStyleIdx="2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C2062-CDAE-43CD-B503-1C4A8024004D}" type="pres">
      <dgm:prSet presAssocID="{AA25A1E8-1EC0-44E0-8632-67439EFEC8E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23D4A-BB37-4C73-A53F-EBDF77765988}" type="pres">
      <dgm:prSet presAssocID="{77910830-B85E-427A-9235-D352D62255DD}" presName="sp" presStyleCnt="0"/>
      <dgm:spPr/>
    </dgm:pt>
    <dgm:pt modelId="{B54CF8DF-153C-4A46-8755-66AE5A980B49}" type="pres">
      <dgm:prSet presAssocID="{D77D246B-275B-494B-B67C-714ACAF77BAA}" presName="linNode" presStyleCnt="0"/>
      <dgm:spPr/>
    </dgm:pt>
    <dgm:pt modelId="{9037C6D5-1A12-439C-9451-66B7842D9BB4}" type="pres">
      <dgm:prSet presAssocID="{D77D246B-275B-494B-B67C-714ACAF77BAA}" presName="parentText" presStyleLbl="node1" presStyleIdx="3" presStyleCnt="4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0987B-C24D-4F99-8F85-ACE17E6E10F8}" type="pres">
      <dgm:prSet presAssocID="{D77D246B-275B-494B-B67C-714ACAF77BA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22B4C-D5DE-4943-ADA2-3DB72162E52C}" type="presOf" srcId="{ACF5D07C-D101-4A0B-99E2-17207230908E}" destId="{5EC0E473-5D6D-4022-87DF-909EC0E090B7}" srcOrd="0" destOrd="0" presId="urn:microsoft.com/office/officeart/2005/8/layout/vList5"/>
    <dgm:cxn modelId="{4E11F2B7-F9D5-49F4-9873-06C3687FBBD6}" srcId="{DC60E9B0-D543-4136-9989-7CB2DC88DE31}" destId="{AA25A1E8-1EC0-44E0-8632-67439EFEC8EB}" srcOrd="2" destOrd="0" parTransId="{B8FB2201-230D-455D-B30E-04DFFDCDF433}" sibTransId="{77910830-B85E-427A-9235-D352D62255DD}"/>
    <dgm:cxn modelId="{60DD894B-7E56-41B3-8616-0C627342C2F7}" type="presOf" srcId="{D882EAE4-16FA-43A5-93A8-E644B68C5E74}" destId="{DA0EE6A5-1800-427F-8CBE-4D79C1E76775}" srcOrd="0" destOrd="0" presId="urn:microsoft.com/office/officeart/2005/8/layout/vList5"/>
    <dgm:cxn modelId="{0854A99F-C159-4F85-9215-6EC02723F592}" type="presOf" srcId="{D5544F9C-6F52-4B11-9181-6F8FCE4D3BC3}" destId="{DA0EE6A5-1800-427F-8CBE-4D79C1E76775}" srcOrd="0" destOrd="1" presId="urn:microsoft.com/office/officeart/2005/8/layout/vList5"/>
    <dgm:cxn modelId="{D09DD2AE-F8CD-4106-93EE-532BD8B71520}" type="presOf" srcId="{97355F66-2918-4955-A2BC-64B5DD423F5A}" destId="{5F4C2062-CDAE-43CD-B503-1C4A8024004D}" srcOrd="0" destOrd="0" presId="urn:microsoft.com/office/officeart/2005/8/layout/vList5"/>
    <dgm:cxn modelId="{BB4CBCC8-2C36-43A1-9C44-B9AB9B68ACF4}" type="presOf" srcId="{812517CE-CA8C-409B-999C-EB46795B7CFE}" destId="{5F4C2062-CDAE-43CD-B503-1C4A8024004D}" srcOrd="0" destOrd="2" presId="urn:microsoft.com/office/officeart/2005/8/layout/vList5"/>
    <dgm:cxn modelId="{CBF0EE74-8AA5-4EB8-90D0-7551A8C5967D}" srcId="{ACB0B834-4726-412A-A7D8-2B0462518788}" destId="{98B2312E-3442-4808-B268-7110697FD0D9}" srcOrd="1" destOrd="0" parTransId="{3D6480CF-F32C-4FF8-BD30-09FCA69F6758}" sibTransId="{E9E855B5-3B4A-4CCC-9BFE-EF3C8FB95893}"/>
    <dgm:cxn modelId="{2BC7C6A9-3487-405E-8E20-B407D0DFCD69}" srcId="{DC60E9B0-D543-4136-9989-7CB2DC88DE31}" destId="{D77D246B-275B-494B-B67C-714ACAF77BAA}" srcOrd="3" destOrd="0" parTransId="{B2647A84-502F-4BA0-80FB-0B2BD417EADC}" sibTransId="{E77C6258-E9CB-4BD7-B001-D6EF46A12308}"/>
    <dgm:cxn modelId="{B05AB685-B6B4-4A0A-B91C-A5D50C83A95E}" srcId="{AA25A1E8-1EC0-44E0-8632-67439EFEC8EB}" destId="{97355F66-2918-4955-A2BC-64B5DD423F5A}" srcOrd="0" destOrd="0" parTransId="{712614AF-F3F8-4AD2-8C2A-02A47CF5B1FB}" sibTransId="{34CC99F5-17D0-4D0F-A5BD-F0DB6E28A803}"/>
    <dgm:cxn modelId="{4F07935F-CEC3-4990-A312-44A84A1CBE6E}" type="presOf" srcId="{ACB0B834-4726-412A-A7D8-2B0462518788}" destId="{697DED94-EB68-4B8A-B3A7-C34BFDE0CD65}" srcOrd="0" destOrd="0" presId="urn:microsoft.com/office/officeart/2005/8/layout/vList5"/>
    <dgm:cxn modelId="{BD1EE5E7-3633-4F7A-A241-758782FFA0F9}" srcId="{DC60E9B0-D543-4136-9989-7CB2DC88DE31}" destId="{3FA9159C-68B8-4D63-8A77-45236667B33D}" srcOrd="0" destOrd="0" parTransId="{569AC9A3-9830-441A-BFD8-BC25FEBD6887}" sibTransId="{B06E2F3C-CE45-495E-8235-A1F406856C62}"/>
    <dgm:cxn modelId="{91106DFE-F4CF-499E-B35F-157D4BBD9097}" type="presOf" srcId="{AA25A1E8-1EC0-44E0-8632-67439EFEC8EB}" destId="{1CF7B754-A4EA-4E87-9B9D-636E9A9DBFAD}" srcOrd="0" destOrd="0" presId="urn:microsoft.com/office/officeart/2005/8/layout/vList5"/>
    <dgm:cxn modelId="{44E9902D-7E33-4514-AF1F-CB2073F2EFE2}" type="presOf" srcId="{18C786EA-A1BC-4FF1-A416-9E108A27941D}" destId="{5020987B-C24D-4F99-8F85-ACE17E6E10F8}" srcOrd="0" destOrd="1" presId="urn:microsoft.com/office/officeart/2005/8/layout/vList5"/>
    <dgm:cxn modelId="{21182807-E8DF-4AD1-B1B9-5D4D3CEB05ED}" srcId="{AA25A1E8-1EC0-44E0-8632-67439EFEC8EB}" destId="{812517CE-CA8C-409B-999C-EB46795B7CFE}" srcOrd="2" destOrd="0" parTransId="{C78686B8-D7A8-4405-84BC-EE98DD80796E}" sibTransId="{55AC757B-7316-4D16-8210-4D4B924DF801}"/>
    <dgm:cxn modelId="{05B251EF-CAF7-4B65-96B8-EA6E9AC1C68B}" type="presOf" srcId="{D77D246B-275B-494B-B67C-714ACAF77BAA}" destId="{9037C6D5-1A12-439C-9451-66B7842D9BB4}" srcOrd="0" destOrd="0" presId="urn:microsoft.com/office/officeart/2005/8/layout/vList5"/>
    <dgm:cxn modelId="{513ADE3E-DB53-4CBD-B4B3-F0650715AF60}" srcId="{3FA9159C-68B8-4D63-8A77-45236667B33D}" destId="{D5544F9C-6F52-4B11-9181-6F8FCE4D3BC3}" srcOrd="1" destOrd="0" parTransId="{F12A9E97-5B9E-43FF-8F22-A56ADB8DAFD6}" sibTransId="{2C60BDD7-3D56-413E-B03B-68930C1CA38C}"/>
    <dgm:cxn modelId="{58F984CF-CA81-4F57-95D7-530FDE62ABBB}" type="presOf" srcId="{99689417-4B46-40A6-9E4D-88196CAD938B}" destId="{5020987B-C24D-4F99-8F85-ACE17E6E10F8}" srcOrd="0" destOrd="0" presId="urn:microsoft.com/office/officeart/2005/8/layout/vList5"/>
    <dgm:cxn modelId="{2019E271-F1C9-4851-816F-D8994C28FD99}" type="presOf" srcId="{98B2312E-3442-4808-B268-7110697FD0D9}" destId="{5EC0E473-5D6D-4022-87DF-909EC0E090B7}" srcOrd="0" destOrd="1" presId="urn:microsoft.com/office/officeart/2005/8/layout/vList5"/>
    <dgm:cxn modelId="{86A51BE6-08AB-4AAD-8FE8-6D1FC0AE3D4F}" srcId="{3FA9159C-68B8-4D63-8A77-45236667B33D}" destId="{D882EAE4-16FA-43A5-93A8-E644B68C5E74}" srcOrd="0" destOrd="0" parTransId="{31358B70-547D-4248-B3F1-B34A2F0E0155}" sibTransId="{1471DF5A-6928-4D55-B30F-3A1E42AD8F8F}"/>
    <dgm:cxn modelId="{097CA9EF-30F8-458A-8A0C-0A8C2BDB5F7E}" type="presOf" srcId="{EE40EFC5-F78C-4B63-AA51-1260A9C52B40}" destId="{5F4C2062-CDAE-43CD-B503-1C4A8024004D}" srcOrd="0" destOrd="1" presId="urn:microsoft.com/office/officeart/2005/8/layout/vList5"/>
    <dgm:cxn modelId="{BB6E6CB5-29C8-44D0-A499-8C3D9467D960}" srcId="{DC60E9B0-D543-4136-9989-7CB2DC88DE31}" destId="{ACB0B834-4726-412A-A7D8-2B0462518788}" srcOrd="1" destOrd="0" parTransId="{B61D68D4-701A-47FC-8CA2-20C874938840}" sibTransId="{773F877F-DE06-4EEE-80E5-77A69106CA30}"/>
    <dgm:cxn modelId="{2096A234-0208-49B6-B453-4DDE1E911EB9}" type="presOf" srcId="{3FA9159C-68B8-4D63-8A77-45236667B33D}" destId="{BA90AD11-04F4-4DF4-8ECB-82CF4D099AE7}" srcOrd="0" destOrd="0" presId="urn:microsoft.com/office/officeart/2005/8/layout/vList5"/>
    <dgm:cxn modelId="{0D7F2454-0FAE-404C-BEA3-8D43406FA555}" srcId="{D77D246B-275B-494B-B67C-714ACAF77BAA}" destId="{99689417-4B46-40A6-9E4D-88196CAD938B}" srcOrd="0" destOrd="0" parTransId="{F0985B32-3AF1-47A8-A0FA-A68ABE6AF052}" sibTransId="{2E9E2361-5F1E-4F57-87BF-5B736614C8BB}"/>
    <dgm:cxn modelId="{C787438D-7CD4-42FF-90A5-19E7CC67E2F7}" type="presOf" srcId="{DC60E9B0-D543-4136-9989-7CB2DC88DE31}" destId="{4BA27226-8077-4EDC-BCC1-3E203E75A39E}" srcOrd="0" destOrd="0" presId="urn:microsoft.com/office/officeart/2005/8/layout/vList5"/>
    <dgm:cxn modelId="{014A9178-17CF-4D02-BFD7-BF404CBA19BB}" srcId="{AA25A1E8-1EC0-44E0-8632-67439EFEC8EB}" destId="{EE40EFC5-F78C-4B63-AA51-1260A9C52B40}" srcOrd="1" destOrd="0" parTransId="{637F0FF8-9CCF-4FA1-B970-E7039CF7A300}" sibTransId="{6BB2F694-C687-4433-AC42-CEABE0BDB427}"/>
    <dgm:cxn modelId="{97F91013-AC73-4130-9284-D4A2D7E06FC3}" srcId="{D77D246B-275B-494B-B67C-714ACAF77BAA}" destId="{18C786EA-A1BC-4FF1-A416-9E108A27941D}" srcOrd="1" destOrd="0" parTransId="{DE5CF6D1-A1BA-4A80-9EB6-133B4D6945DF}" sibTransId="{D5BC3B77-A00E-482A-8E8A-5212A835EB35}"/>
    <dgm:cxn modelId="{EB0993F2-1122-4C5E-8BD1-95A7A6404CE7}" srcId="{ACB0B834-4726-412A-A7D8-2B0462518788}" destId="{ACF5D07C-D101-4A0B-99E2-17207230908E}" srcOrd="0" destOrd="0" parTransId="{1FEC5E79-AE9B-4699-908F-9AA1150940C2}" sibTransId="{001494C6-3E56-4ABB-8FBE-27469857AA66}"/>
    <dgm:cxn modelId="{0C17AC2C-8680-4F2F-9516-99E7014035D1}" type="presParOf" srcId="{4BA27226-8077-4EDC-BCC1-3E203E75A39E}" destId="{54C818EF-A552-4A6C-9BBA-7CAB204B75DA}" srcOrd="0" destOrd="0" presId="urn:microsoft.com/office/officeart/2005/8/layout/vList5"/>
    <dgm:cxn modelId="{631FC667-3807-434C-BDED-34FB80393C9A}" type="presParOf" srcId="{54C818EF-A552-4A6C-9BBA-7CAB204B75DA}" destId="{BA90AD11-04F4-4DF4-8ECB-82CF4D099AE7}" srcOrd="0" destOrd="0" presId="urn:microsoft.com/office/officeart/2005/8/layout/vList5"/>
    <dgm:cxn modelId="{8E42843D-07DF-4A3D-B1E6-75CDC903B172}" type="presParOf" srcId="{54C818EF-A552-4A6C-9BBA-7CAB204B75DA}" destId="{DA0EE6A5-1800-427F-8CBE-4D79C1E76775}" srcOrd="1" destOrd="0" presId="urn:microsoft.com/office/officeart/2005/8/layout/vList5"/>
    <dgm:cxn modelId="{6818B199-1B6D-45A9-8603-2356B121FB57}" type="presParOf" srcId="{4BA27226-8077-4EDC-BCC1-3E203E75A39E}" destId="{6612746D-B708-469B-9491-CD63081721FA}" srcOrd="1" destOrd="0" presId="urn:microsoft.com/office/officeart/2005/8/layout/vList5"/>
    <dgm:cxn modelId="{49208CBF-4866-4F06-BF10-C120BBE31BB3}" type="presParOf" srcId="{4BA27226-8077-4EDC-BCC1-3E203E75A39E}" destId="{A0A34E79-482D-4B9F-A4F1-878068469D0E}" srcOrd="2" destOrd="0" presId="urn:microsoft.com/office/officeart/2005/8/layout/vList5"/>
    <dgm:cxn modelId="{6A48A57F-BDB8-4FED-B0B3-90C396D8B1AF}" type="presParOf" srcId="{A0A34E79-482D-4B9F-A4F1-878068469D0E}" destId="{697DED94-EB68-4B8A-B3A7-C34BFDE0CD65}" srcOrd="0" destOrd="0" presId="urn:microsoft.com/office/officeart/2005/8/layout/vList5"/>
    <dgm:cxn modelId="{10F53D63-D046-4BC8-A115-A0E1639682F9}" type="presParOf" srcId="{A0A34E79-482D-4B9F-A4F1-878068469D0E}" destId="{5EC0E473-5D6D-4022-87DF-909EC0E090B7}" srcOrd="1" destOrd="0" presId="urn:microsoft.com/office/officeart/2005/8/layout/vList5"/>
    <dgm:cxn modelId="{DD4F1A92-EB8A-4824-8EEA-CD1C0E3C91D0}" type="presParOf" srcId="{4BA27226-8077-4EDC-BCC1-3E203E75A39E}" destId="{EE24ED0B-1139-4097-BDF4-D2075F470C93}" srcOrd="3" destOrd="0" presId="urn:microsoft.com/office/officeart/2005/8/layout/vList5"/>
    <dgm:cxn modelId="{47B06D93-1256-4CEC-957F-E47943332E50}" type="presParOf" srcId="{4BA27226-8077-4EDC-BCC1-3E203E75A39E}" destId="{C92897B1-C707-4A6B-9A90-94EFDF51C159}" srcOrd="4" destOrd="0" presId="urn:microsoft.com/office/officeart/2005/8/layout/vList5"/>
    <dgm:cxn modelId="{66FF3531-6709-49F8-9259-49F762C6CC89}" type="presParOf" srcId="{C92897B1-C707-4A6B-9A90-94EFDF51C159}" destId="{1CF7B754-A4EA-4E87-9B9D-636E9A9DBFAD}" srcOrd="0" destOrd="0" presId="urn:microsoft.com/office/officeart/2005/8/layout/vList5"/>
    <dgm:cxn modelId="{7F4666C6-7ECA-4AF9-A32C-3CA03423216A}" type="presParOf" srcId="{C92897B1-C707-4A6B-9A90-94EFDF51C159}" destId="{5F4C2062-CDAE-43CD-B503-1C4A8024004D}" srcOrd="1" destOrd="0" presId="urn:microsoft.com/office/officeart/2005/8/layout/vList5"/>
    <dgm:cxn modelId="{CCA6BA98-642B-49D4-897C-4E500A219AC7}" type="presParOf" srcId="{4BA27226-8077-4EDC-BCC1-3E203E75A39E}" destId="{9D823D4A-BB37-4C73-A53F-EBDF77765988}" srcOrd="5" destOrd="0" presId="urn:microsoft.com/office/officeart/2005/8/layout/vList5"/>
    <dgm:cxn modelId="{464905AB-503A-405F-87AB-ABAD9CCF210E}" type="presParOf" srcId="{4BA27226-8077-4EDC-BCC1-3E203E75A39E}" destId="{B54CF8DF-153C-4A46-8755-66AE5A980B49}" srcOrd="6" destOrd="0" presId="urn:microsoft.com/office/officeart/2005/8/layout/vList5"/>
    <dgm:cxn modelId="{AA93E56D-2A1B-4CB4-97ED-A6A751EC528F}" type="presParOf" srcId="{B54CF8DF-153C-4A46-8755-66AE5A980B49}" destId="{9037C6D5-1A12-439C-9451-66B7842D9BB4}" srcOrd="0" destOrd="0" presId="urn:microsoft.com/office/officeart/2005/8/layout/vList5"/>
    <dgm:cxn modelId="{2A111CB5-D844-4605-8B5A-0068619D1654}" type="presParOf" srcId="{B54CF8DF-153C-4A46-8755-66AE5A980B49}" destId="{5020987B-C24D-4F99-8F85-ACE17E6E10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9F6B0-A0E4-4463-93C5-059C89CD54DE}">
      <dsp:nvSpPr>
        <dsp:cNvPr id="0" name=""/>
        <dsp:cNvSpPr/>
      </dsp:nvSpPr>
      <dsp:spPr>
        <a:xfrm>
          <a:off x="1799828" y="1189854"/>
          <a:ext cx="2496343" cy="249634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Cost Effectiveness</a:t>
          </a:r>
          <a:endParaRPr lang="en-US" sz="2500" kern="1200" dirty="0"/>
        </a:p>
      </dsp:txBody>
      <dsp:txXfrm>
        <a:off x="2165409" y="1555435"/>
        <a:ext cx="1765181" cy="1765181"/>
      </dsp:txXfrm>
    </dsp:sp>
    <dsp:sp modelId="{536C4762-66A6-4AB7-9D61-E0DE216184EC}">
      <dsp:nvSpPr>
        <dsp:cNvPr id="0" name=""/>
        <dsp:cNvSpPr/>
      </dsp:nvSpPr>
      <dsp:spPr>
        <a:xfrm>
          <a:off x="2244714" y="42501"/>
          <a:ext cx="1606571" cy="1542840"/>
        </a:xfrm>
        <a:prstGeom prst="ellipse">
          <a:avLst/>
        </a:prstGeom>
        <a:solidFill>
          <a:schemeClr val="accent1">
            <a:shade val="80000"/>
            <a:alpha val="50000"/>
            <a:hueOff val="236519"/>
            <a:satOff val="-13281"/>
            <a:lumOff val="114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Avoided Cost of Energy</a:t>
          </a:r>
          <a:endParaRPr lang="en-US" sz="2300" kern="1200" dirty="0"/>
        </a:p>
      </dsp:txBody>
      <dsp:txXfrm>
        <a:off x="2479991" y="268445"/>
        <a:ext cx="1136017" cy="1090952"/>
      </dsp:txXfrm>
    </dsp:sp>
    <dsp:sp modelId="{1B94C0FF-5E96-46E1-9209-9CB790497096}">
      <dsp:nvSpPr>
        <dsp:cNvPr id="0" name=""/>
        <dsp:cNvSpPr/>
      </dsp:nvSpPr>
      <dsp:spPr>
        <a:xfrm>
          <a:off x="3651230" y="2478658"/>
          <a:ext cx="1606571" cy="1542840"/>
        </a:xfrm>
        <a:prstGeom prst="ellipse">
          <a:avLst/>
        </a:prstGeom>
        <a:solidFill>
          <a:schemeClr val="accent1">
            <a:shade val="80000"/>
            <a:alpha val="50000"/>
            <a:hueOff val="473038"/>
            <a:satOff val="-26563"/>
            <a:lumOff val="22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Savings</a:t>
          </a:r>
          <a:endParaRPr lang="en-US" sz="2300" kern="1200" dirty="0"/>
        </a:p>
      </dsp:txBody>
      <dsp:txXfrm>
        <a:off x="3886507" y="2704602"/>
        <a:ext cx="1136017" cy="1090952"/>
      </dsp:txXfrm>
    </dsp:sp>
    <dsp:sp modelId="{B6418EFE-409D-4BD7-80D4-A09F149295C3}">
      <dsp:nvSpPr>
        <dsp:cNvPr id="0" name=""/>
        <dsp:cNvSpPr/>
      </dsp:nvSpPr>
      <dsp:spPr>
        <a:xfrm>
          <a:off x="838197" y="2478658"/>
          <a:ext cx="1606571" cy="1542840"/>
        </a:xfrm>
        <a:prstGeom prst="ellipse">
          <a:avLst/>
        </a:prstGeom>
        <a:solidFill>
          <a:schemeClr val="accent1">
            <a:shade val="80000"/>
            <a:alpha val="50000"/>
            <a:hueOff val="709557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Measure Cost</a:t>
          </a:r>
          <a:endParaRPr lang="en-US" sz="2300" kern="1200" dirty="0"/>
        </a:p>
      </dsp:txBody>
      <dsp:txXfrm>
        <a:off x="1073474" y="2704602"/>
        <a:ext cx="1136017" cy="1090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4532C-4AED-4781-B6D4-BADA4C077F23}">
      <dsp:nvSpPr>
        <dsp:cNvPr id="0" name=""/>
        <dsp:cNvSpPr/>
      </dsp:nvSpPr>
      <dsp:spPr>
        <a:xfrm rot="21300000">
          <a:off x="774423" y="1309388"/>
          <a:ext cx="7518953" cy="6578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1D960-9175-46A1-8B7B-5BB35EC08624}">
      <dsp:nvSpPr>
        <dsp:cNvPr id="0" name=""/>
        <dsp:cNvSpPr/>
      </dsp:nvSpPr>
      <dsp:spPr>
        <a:xfrm>
          <a:off x="1981196" y="163830"/>
          <a:ext cx="934219" cy="131064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A312-598A-47CB-AA68-B419364A021F}">
      <dsp:nvSpPr>
        <dsp:cNvPr id="0" name=""/>
        <dsp:cNvSpPr/>
      </dsp:nvSpPr>
      <dsp:spPr>
        <a:xfrm>
          <a:off x="4805934" y="0"/>
          <a:ext cx="2901696" cy="137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Availability of Low Cost Efficiency</a:t>
          </a:r>
          <a:endParaRPr lang="en-US" sz="2600" kern="1200" dirty="0"/>
        </a:p>
      </dsp:txBody>
      <dsp:txXfrm>
        <a:off x="4805934" y="0"/>
        <a:ext cx="2901696" cy="1376172"/>
      </dsp:txXfrm>
    </dsp:sp>
    <dsp:sp modelId="{A95C3059-1D3F-4FB2-8EA8-0709C537EE97}">
      <dsp:nvSpPr>
        <dsp:cNvPr id="0" name=""/>
        <dsp:cNvSpPr/>
      </dsp:nvSpPr>
      <dsp:spPr>
        <a:xfrm>
          <a:off x="6152384" y="1802130"/>
          <a:ext cx="934219" cy="131064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F7A86-AB0C-4201-B37E-48A15C1183A8}">
      <dsp:nvSpPr>
        <dsp:cNvPr id="0" name=""/>
        <dsp:cNvSpPr/>
      </dsp:nvSpPr>
      <dsp:spPr>
        <a:xfrm>
          <a:off x="1360170" y="1900428"/>
          <a:ext cx="2901696" cy="137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Cost of Other Resources</a:t>
          </a:r>
          <a:endParaRPr lang="en-US" sz="2600" kern="1200" dirty="0"/>
        </a:p>
      </dsp:txBody>
      <dsp:txXfrm>
        <a:off x="1360170" y="1900428"/>
        <a:ext cx="2901696" cy="1376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2EC6C-C34A-4917-A2C0-6052468CE85C}">
      <dsp:nvSpPr>
        <dsp:cNvPr id="0" name=""/>
        <dsp:cNvSpPr/>
      </dsp:nvSpPr>
      <dsp:spPr>
        <a:xfrm rot="5400000">
          <a:off x="3780868" y="86604"/>
          <a:ext cx="1332373" cy="1159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Power Plan</a:t>
          </a:r>
          <a:endParaRPr lang="en-US" sz="1400" b="1" kern="1200" dirty="0"/>
        </a:p>
      </dsp:txBody>
      <dsp:txXfrm rot="-5400000">
        <a:off x="4048108" y="207628"/>
        <a:ext cx="797892" cy="917117"/>
      </dsp:txXfrm>
    </dsp:sp>
    <dsp:sp modelId="{74653EBB-66D7-4DEB-9CD9-995A197D5E86}">
      <dsp:nvSpPr>
        <dsp:cNvPr id="0" name=""/>
        <dsp:cNvSpPr/>
      </dsp:nvSpPr>
      <dsp:spPr>
        <a:xfrm>
          <a:off x="5231871" y="261737"/>
          <a:ext cx="2456778" cy="799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Achieving the Council’s target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Prioritizing cost effective measures</a:t>
          </a:r>
          <a:endParaRPr lang="en-US" sz="1600" kern="1200" dirty="0"/>
        </a:p>
      </dsp:txBody>
      <dsp:txXfrm>
        <a:off x="5231871" y="261737"/>
        <a:ext cx="2456778" cy="799424"/>
      </dsp:txXfrm>
    </dsp:sp>
    <dsp:sp modelId="{B8D74DC0-EEDF-4F3B-A4F9-E5F074D957DC}">
      <dsp:nvSpPr>
        <dsp:cNvPr id="0" name=""/>
        <dsp:cNvSpPr/>
      </dsp:nvSpPr>
      <dsp:spPr>
        <a:xfrm rot="5400000">
          <a:off x="2528970" y="86604"/>
          <a:ext cx="1332373" cy="1159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796210" y="207628"/>
        <a:ext cx="797892" cy="917117"/>
      </dsp:txXfrm>
    </dsp:sp>
    <dsp:sp modelId="{551F095A-E66B-4AA8-BDD8-1A801BE6F74B}">
      <dsp:nvSpPr>
        <dsp:cNvPr id="0" name=""/>
        <dsp:cNvSpPr/>
      </dsp:nvSpPr>
      <dsp:spPr>
        <a:xfrm rot="5400000">
          <a:off x="3126395" y="1205162"/>
          <a:ext cx="1332373" cy="1159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Resource Program</a:t>
          </a:r>
          <a:endParaRPr lang="en-US" sz="1400" b="1" kern="1200" dirty="0"/>
        </a:p>
      </dsp:txBody>
      <dsp:txXfrm rot="-5400000">
        <a:off x="3393635" y="1326186"/>
        <a:ext cx="797892" cy="917117"/>
      </dsp:txXfrm>
    </dsp:sp>
    <dsp:sp modelId="{2D81F0B5-421E-4949-ABA9-492AE687849E}">
      <dsp:nvSpPr>
        <dsp:cNvPr id="0" name=""/>
        <dsp:cNvSpPr/>
      </dsp:nvSpPr>
      <dsp:spPr>
        <a:xfrm>
          <a:off x="501326" y="1392656"/>
          <a:ext cx="2441604" cy="799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Acquiring savings with the greatest system benefit </a:t>
          </a:r>
          <a:endParaRPr lang="en-US" sz="1600" kern="1200" dirty="0"/>
        </a:p>
      </dsp:txBody>
      <dsp:txXfrm>
        <a:off x="501326" y="1392656"/>
        <a:ext cx="2441604" cy="799424"/>
      </dsp:txXfrm>
    </dsp:sp>
    <dsp:sp modelId="{B0AAA68A-D0DF-4558-A2C9-F75114E6FD15}">
      <dsp:nvSpPr>
        <dsp:cNvPr id="0" name=""/>
        <dsp:cNvSpPr/>
      </dsp:nvSpPr>
      <dsp:spPr>
        <a:xfrm rot="5400000">
          <a:off x="4383509" y="1205162"/>
          <a:ext cx="1332373" cy="1159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4650749" y="1326186"/>
        <a:ext cx="797892" cy="917117"/>
      </dsp:txXfrm>
    </dsp:sp>
    <dsp:sp modelId="{EAC44AF1-0413-4205-9E22-5DE7A6BCA050}">
      <dsp:nvSpPr>
        <dsp:cNvPr id="0" name=""/>
        <dsp:cNvSpPr/>
      </dsp:nvSpPr>
      <dsp:spPr>
        <a:xfrm rot="5400000">
          <a:off x="3787687" y="2354204"/>
          <a:ext cx="1332373" cy="1159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b="1" kern="1200" dirty="0" smtClean="0"/>
            <a:t>Customer Needs</a:t>
          </a:r>
          <a:endParaRPr lang="en-US" sz="1350" b="1" kern="1200" dirty="0"/>
        </a:p>
      </dsp:txBody>
      <dsp:txXfrm rot="-5400000">
        <a:off x="4054927" y="2475228"/>
        <a:ext cx="797892" cy="917117"/>
      </dsp:txXfrm>
    </dsp:sp>
    <dsp:sp modelId="{F2442CDD-8AD8-4932-AB38-812988E0C376}">
      <dsp:nvSpPr>
        <dsp:cNvPr id="0" name=""/>
        <dsp:cNvSpPr/>
      </dsp:nvSpPr>
      <dsp:spPr>
        <a:xfrm>
          <a:off x="5373873" y="2610736"/>
          <a:ext cx="2399085" cy="799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Ensuring all customers can implement programs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Supporting small, rural, and residential utilities  </a:t>
          </a:r>
          <a:endParaRPr lang="en-US" sz="1600" kern="1200" dirty="0"/>
        </a:p>
      </dsp:txBody>
      <dsp:txXfrm>
        <a:off x="5373873" y="2610736"/>
        <a:ext cx="2399085" cy="799424"/>
      </dsp:txXfrm>
    </dsp:sp>
    <dsp:sp modelId="{0821629E-02B8-4203-9A9B-97137DEE7BD6}">
      <dsp:nvSpPr>
        <dsp:cNvPr id="0" name=""/>
        <dsp:cNvSpPr/>
      </dsp:nvSpPr>
      <dsp:spPr>
        <a:xfrm rot="5400000">
          <a:off x="2535789" y="2354204"/>
          <a:ext cx="1332373" cy="1159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803029" y="2475228"/>
        <a:ext cx="797892" cy="917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34ED-8C7C-473A-8433-97DE30DC2C95}">
      <dsp:nvSpPr>
        <dsp:cNvPr id="0" name=""/>
        <dsp:cNvSpPr/>
      </dsp:nvSpPr>
      <dsp:spPr>
        <a:xfrm>
          <a:off x="761996" y="2213"/>
          <a:ext cx="2667006" cy="51765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Initial Analysis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(Spring/Summer)</a:t>
          </a:r>
          <a:endParaRPr lang="en-US" sz="1400" kern="1200" dirty="0"/>
        </a:p>
      </dsp:txBody>
      <dsp:txXfrm>
        <a:off x="777158" y="17375"/>
        <a:ext cx="2636682" cy="487332"/>
      </dsp:txXfrm>
    </dsp:sp>
    <dsp:sp modelId="{86353793-7E19-4D26-8788-4288585B0EC0}">
      <dsp:nvSpPr>
        <dsp:cNvPr id="0" name=""/>
        <dsp:cNvSpPr/>
      </dsp:nvSpPr>
      <dsp:spPr>
        <a:xfrm rot="5400000">
          <a:off x="1998439" y="532811"/>
          <a:ext cx="194121" cy="23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-5400000">
        <a:off x="2025616" y="552223"/>
        <a:ext cx="139767" cy="135885"/>
      </dsp:txXfrm>
    </dsp:sp>
    <dsp:sp modelId="{ABEE2DE3-D2BB-482F-8839-F3C01DAD3AA2}">
      <dsp:nvSpPr>
        <dsp:cNvPr id="0" name=""/>
        <dsp:cNvSpPr/>
      </dsp:nvSpPr>
      <dsp:spPr>
        <a:xfrm>
          <a:off x="761996" y="778698"/>
          <a:ext cx="2667006" cy="51765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Bottoms Up Planning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(Summer/Fall)</a:t>
          </a:r>
          <a:endParaRPr lang="en-US" sz="1400" kern="1200" dirty="0"/>
        </a:p>
      </dsp:txBody>
      <dsp:txXfrm>
        <a:off x="777158" y="793860"/>
        <a:ext cx="2636682" cy="487332"/>
      </dsp:txXfrm>
    </dsp:sp>
    <dsp:sp modelId="{6BFD9CCE-7321-45EA-AD5A-E2A1DFA85C91}">
      <dsp:nvSpPr>
        <dsp:cNvPr id="0" name=""/>
        <dsp:cNvSpPr/>
      </dsp:nvSpPr>
      <dsp:spPr>
        <a:xfrm rot="5400000">
          <a:off x="1998439" y="1309296"/>
          <a:ext cx="194121" cy="23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-5400000">
        <a:off x="2025616" y="1328708"/>
        <a:ext cx="139767" cy="135885"/>
      </dsp:txXfrm>
    </dsp:sp>
    <dsp:sp modelId="{EAA8A393-A2A4-4B2C-9B03-04F6E3F406D0}">
      <dsp:nvSpPr>
        <dsp:cNvPr id="0" name=""/>
        <dsp:cNvSpPr/>
      </dsp:nvSpPr>
      <dsp:spPr>
        <a:xfrm>
          <a:off x="761996" y="1555182"/>
          <a:ext cx="2667006" cy="51765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Drafting Action Plan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(Fall)</a:t>
          </a:r>
          <a:endParaRPr lang="en-US" sz="1400" kern="1200" dirty="0"/>
        </a:p>
      </dsp:txBody>
      <dsp:txXfrm>
        <a:off x="777158" y="1570344"/>
        <a:ext cx="2636682" cy="487332"/>
      </dsp:txXfrm>
    </dsp:sp>
    <dsp:sp modelId="{8C70FF99-E38D-464D-B7B1-F9A67104D9CB}">
      <dsp:nvSpPr>
        <dsp:cNvPr id="0" name=""/>
        <dsp:cNvSpPr/>
      </dsp:nvSpPr>
      <dsp:spPr>
        <a:xfrm rot="5400000">
          <a:off x="1998439" y="2085780"/>
          <a:ext cx="194121" cy="23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-5400000">
        <a:off x="2025616" y="2105192"/>
        <a:ext cx="139767" cy="135885"/>
      </dsp:txXfrm>
    </dsp:sp>
    <dsp:sp modelId="{229AE761-0FC3-41E5-8D90-4204A8C77584}">
      <dsp:nvSpPr>
        <dsp:cNvPr id="0" name=""/>
        <dsp:cNvSpPr/>
      </dsp:nvSpPr>
      <dsp:spPr>
        <a:xfrm>
          <a:off x="761996" y="2331667"/>
          <a:ext cx="2667006" cy="51765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External Review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(Winter)</a:t>
          </a:r>
          <a:endParaRPr lang="en-US" sz="1400" kern="1200" dirty="0"/>
        </a:p>
      </dsp:txBody>
      <dsp:txXfrm>
        <a:off x="777158" y="2346829"/>
        <a:ext cx="2636682" cy="487332"/>
      </dsp:txXfrm>
    </dsp:sp>
    <dsp:sp modelId="{8FD47A10-58CF-41B3-A25A-98497A70BDF5}">
      <dsp:nvSpPr>
        <dsp:cNvPr id="0" name=""/>
        <dsp:cNvSpPr/>
      </dsp:nvSpPr>
      <dsp:spPr>
        <a:xfrm rot="5400000">
          <a:off x="1998439" y="2862265"/>
          <a:ext cx="194121" cy="23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-5400000">
        <a:off x="2025616" y="2881677"/>
        <a:ext cx="139767" cy="135885"/>
      </dsp:txXfrm>
    </dsp:sp>
    <dsp:sp modelId="{8732514B-3A94-4D4B-8DBF-C487B8F884DC}">
      <dsp:nvSpPr>
        <dsp:cNvPr id="0" name=""/>
        <dsp:cNvSpPr/>
      </dsp:nvSpPr>
      <dsp:spPr>
        <a:xfrm>
          <a:off x="761996" y="3108151"/>
          <a:ext cx="2667006" cy="51765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Final Publication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(Winter/(Spring)</a:t>
          </a:r>
          <a:endParaRPr lang="en-US" sz="1400" kern="1200" dirty="0"/>
        </a:p>
      </dsp:txBody>
      <dsp:txXfrm>
        <a:off x="777158" y="3123313"/>
        <a:ext cx="2636682" cy="487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EE6A5-1800-427F-8CBE-4D79C1E76775}">
      <dsp:nvSpPr>
        <dsp:cNvPr id="0" name=""/>
        <dsp:cNvSpPr/>
      </dsp:nvSpPr>
      <dsp:spPr>
        <a:xfrm rot="5400000">
          <a:off x="5433490" y="-2557167"/>
          <a:ext cx="704373" cy="5998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Some measures may be removed from the measure list.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Actions to prioritize most cost effective applications (higher incentive / program promotion)</a:t>
          </a:r>
        </a:p>
      </dsp:txBody>
      <dsp:txXfrm rot="-5400000">
        <a:off x="2786445" y="124263"/>
        <a:ext cx="5964079" cy="635603"/>
      </dsp:txXfrm>
    </dsp:sp>
    <dsp:sp modelId="{BA90AD11-04F4-4DF4-8ECB-82CF4D099AE7}">
      <dsp:nvSpPr>
        <dsp:cNvPr id="0" name=""/>
        <dsp:cNvSpPr/>
      </dsp:nvSpPr>
      <dsp:spPr>
        <a:xfrm>
          <a:off x="587690" y="1830"/>
          <a:ext cx="2198755" cy="88046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Refined Measure Offerings</a:t>
          </a:r>
          <a:endParaRPr lang="en-US" sz="2000" kern="1200" dirty="0"/>
        </a:p>
      </dsp:txBody>
      <dsp:txXfrm>
        <a:off x="630671" y="44811"/>
        <a:ext cx="2112793" cy="794505"/>
      </dsp:txXfrm>
    </dsp:sp>
    <dsp:sp modelId="{5EC0E473-5D6D-4022-87DF-909EC0E090B7}">
      <dsp:nvSpPr>
        <dsp:cNvPr id="0" name=""/>
        <dsp:cNvSpPr/>
      </dsp:nvSpPr>
      <dsp:spPr>
        <a:xfrm rot="5400000">
          <a:off x="5433490" y="-1632677"/>
          <a:ext cx="704373" cy="5998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Program planning evolves to target high priority measures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Continued focus on weatherization and some HVAC</a:t>
          </a:r>
        </a:p>
      </dsp:txBody>
      <dsp:txXfrm rot="-5400000">
        <a:off x="2786445" y="1048753"/>
        <a:ext cx="5964079" cy="635603"/>
      </dsp:txXfrm>
    </dsp:sp>
    <dsp:sp modelId="{697DED94-EB68-4B8A-B3A7-C34BFDE0CD65}">
      <dsp:nvSpPr>
        <dsp:cNvPr id="0" name=""/>
        <dsp:cNvSpPr/>
      </dsp:nvSpPr>
      <dsp:spPr>
        <a:xfrm>
          <a:off x="587690" y="926321"/>
          <a:ext cx="2198755" cy="880467"/>
        </a:xfrm>
        <a:prstGeom prst="round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Revised Program Plans</a:t>
          </a:r>
          <a:endParaRPr lang="en-US" sz="2000" kern="1200" dirty="0"/>
        </a:p>
      </dsp:txBody>
      <dsp:txXfrm>
        <a:off x="630671" y="969302"/>
        <a:ext cx="2112793" cy="794505"/>
      </dsp:txXfrm>
    </dsp:sp>
    <dsp:sp modelId="{5F4C2062-CDAE-43CD-B503-1C4A8024004D}">
      <dsp:nvSpPr>
        <dsp:cNvPr id="0" name=""/>
        <dsp:cNvSpPr/>
      </dsp:nvSpPr>
      <dsp:spPr>
        <a:xfrm rot="5400000">
          <a:off x="5433490" y="-708186"/>
          <a:ext cx="704373" cy="5998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Balance sector level forecasts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Establish organizational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Identify a plan to achieve goals</a:t>
          </a:r>
        </a:p>
      </dsp:txBody>
      <dsp:txXfrm rot="-5400000">
        <a:off x="2786445" y="1973244"/>
        <a:ext cx="5964079" cy="635603"/>
      </dsp:txXfrm>
    </dsp:sp>
    <dsp:sp modelId="{1CF7B754-A4EA-4E87-9B9D-636E9A9DBFAD}">
      <dsp:nvSpPr>
        <dsp:cNvPr id="0" name=""/>
        <dsp:cNvSpPr/>
      </dsp:nvSpPr>
      <dsp:spPr>
        <a:xfrm>
          <a:off x="587690" y="1850811"/>
          <a:ext cx="2198755" cy="880467"/>
        </a:xfrm>
        <a:prstGeom prst="round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Goals, Milestones, and Resources</a:t>
          </a:r>
          <a:endParaRPr lang="en-US" sz="2000" kern="1200" dirty="0"/>
        </a:p>
      </dsp:txBody>
      <dsp:txXfrm>
        <a:off x="630671" y="1893792"/>
        <a:ext cx="2112793" cy="794505"/>
      </dsp:txXfrm>
    </dsp:sp>
    <dsp:sp modelId="{5020987B-C24D-4F99-8F85-ACE17E6E10F8}">
      <dsp:nvSpPr>
        <dsp:cNvPr id="0" name=""/>
        <dsp:cNvSpPr/>
      </dsp:nvSpPr>
      <dsp:spPr>
        <a:xfrm rot="5400000">
          <a:off x="5433490" y="216303"/>
          <a:ext cx="704373" cy="59984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Publish draft for review and formal public comment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Will be updated over the course of the next 6 years to reflect operating conditions</a:t>
          </a:r>
          <a:endParaRPr lang="en-US" sz="1400" kern="1200" dirty="0" smtClean="0"/>
        </a:p>
      </dsp:txBody>
      <dsp:txXfrm rot="-5400000">
        <a:off x="2786445" y="2897734"/>
        <a:ext cx="5964079" cy="635603"/>
      </dsp:txXfrm>
    </dsp:sp>
    <dsp:sp modelId="{9037C6D5-1A12-439C-9451-66B7842D9BB4}">
      <dsp:nvSpPr>
        <dsp:cNvPr id="0" name=""/>
        <dsp:cNvSpPr/>
      </dsp:nvSpPr>
      <dsp:spPr>
        <a:xfrm>
          <a:off x="587690" y="2775302"/>
          <a:ext cx="2198755" cy="880467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Living Document</a:t>
          </a:r>
          <a:endParaRPr lang="en-US" sz="2000" kern="1200" dirty="0"/>
        </a:p>
      </dsp:txBody>
      <dsp:txXfrm>
        <a:off x="630671" y="2818283"/>
        <a:ext cx="2112793" cy="794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95499-0484-4D16-B7B2-5BE47DF021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 measures have flatter load profiles, more off-peak energy savings, Council selecting more measures than Portfolio 1 in RP.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3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9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535486"/>
                </a:solidFill>
                <a:latin typeface="+mn-lt"/>
                <a:cs typeface="+mn-cs"/>
              </a:rPr>
              <a:t>Prices for other resources (renewables and gas) have plummeted.</a:t>
            </a:r>
          </a:p>
          <a:p>
            <a:pPr marL="171450" lvl="1" indent="-17145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535486"/>
                </a:solidFill>
                <a:latin typeface="+mn-lt"/>
                <a:cs typeface="+mn-cs"/>
              </a:rPr>
              <a:t>Much of the lowest cost EE has been achieved.</a:t>
            </a:r>
          </a:p>
          <a:p>
            <a:pPr marL="171450" lvl="1" indent="-17145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535486"/>
                </a:solidFill>
                <a:latin typeface="+mn-lt"/>
                <a:cs typeface="+mn-cs"/>
              </a:rPr>
              <a:t>These changing economics have shifted the “least cost” way of meeting regional resource needs.</a:t>
            </a:r>
          </a:p>
          <a:p>
            <a:pPr marL="171450" lvl="1" indent="-171450" defTabSz="68580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535486"/>
                </a:solidFill>
                <a:latin typeface="+mn-lt"/>
                <a:cs typeface="+mn-cs"/>
              </a:rPr>
              <a:t>Many higher cost measures are no longer cost effective by historical measurements.</a:t>
            </a:r>
          </a:p>
          <a:p>
            <a:pPr marL="0" lvl="1" indent="0" defTabSz="685800">
              <a:lnSpc>
                <a:spcPct val="70000"/>
              </a:lnSpc>
              <a:spcBef>
                <a:spcPts val="750"/>
              </a:spcBef>
              <a:buNone/>
            </a:pPr>
            <a:endParaRPr lang="en-US" altLang="en-US" sz="3200" dirty="0" smtClean="0">
              <a:solidFill>
                <a:srgbClr val="535486"/>
              </a:solidFill>
              <a:latin typeface="+mn-lt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what</a:t>
            </a:r>
            <a:r>
              <a:rPr lang="en-US" baseline="0" dirty="0" smtClean="0"/>
              <a:t> is the EE Action Plan?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3DAE3-99C6-44D7-A20B-6BFCCFBE2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22363" y="579438"/>
            <a:ext cx="9255126" cy="520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84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22363" y="579438"/>
            <a:ext cx="9255126" cy="520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77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22363" y="579438"/>
            <a:ext cx="9255126" cy="5205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3468" y="5902981"/>
            <a:ext cx="5607038" cy="26577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74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2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HVAC includes weatherization, roughly 50/50 split between weatherization and systems</a:t>
            </a:r>
          </a:p>
          <a:p>
            <a:endParaRPr lang="en-US"/>
          </a:p>
          <a:p>
            <a:r>
              <a:rPr lang="en-US"/>
              <a:t>Note ramping: because some of the “bread and butter” measures have gone away, measures remaining are where there is not as much traction now: HPWH, smart thermostats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3DAE3-99C6-44D7-A20B-6BFCCFBE2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0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there are measures that are traditional part of programs that were not selected by RP, PP.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Things have changed significantly in both the Power Plan and the Resource Program. </a:t>
            </a:r>
          </a:p>
          <a:p>
            <a:endParaRPr lang="en-US" dirty="0" smtClean="0"/>
          </a:p>
          <a:p>
            <a:r>
              <a:rPr lang="en-US" dirty="0" smtClean="0"/>
              <a:t>Don’t have all the answers now. EEAP management team going through a decision making process on cost effectiveness.</a:t>
            </a:r>
          </a:p>
          <a:p>
            <a:endParaRPr lang="en-US" dirty="0" smtClean="0"/>
          </a:p>
          <a:p>
            <a:r>
              <a:rPr lang="en-US" dirty="0" smtClean="0"/>
              <a:t>Things have changed significantly in both the Power Plan and the Resource Program. </a:t>
            </a:r>
          </a:p>
          <a:p>
            <a:endParaRPr lang="en-US" dirty="0" smtClean="0"/>
          </a:p>
          <a:p>
            <a:r>
              <a:rPr lang="en-US" dirty="0" smtClean="0"/>
              <a:t>A new challenge for this EEAP process will be to identify how to use budget to achieve goals of RP &amp; PP, and hopefully have budget left over to offer measures that BPA’s utility customers value for other reasons.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3DAE3-99C6-44D7-A20B-6BFCCFBE2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0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RTF Regional Conservation Progress report shows about 10 aMW per year for each of BPA and self-funded commercial lighting savings.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3DAE3-99C6-44D7-A20B-6BFCCFBE2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0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differences in RP/PP:</a:t>
            </a:r>
          </a:p>
          <a:p>
            <a:r>
              <a:rPr lang="en-US" dirty="0" smtClean="0"/>
              <a:t>Residential measures more on peak.</a:t>
            </a:r>
          </a:p>
          <a:p>
            <a:r>
              <a:rPr lang="en-US" dirty="0" smtClean="0"/>
              <a:t>Industrial measures are more flat/off-peak</a:t>
            </a:r>
          </a:p>
          <a:p>
            <a:r>
              <a:rPr lang="en-US" dirty="0" smtClean="0"/>
              <a:t>Commercial in the middle: variation by measure: PP selecting flatter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3DAE3-99C6-44D7-A20B-6BFCCFBE2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2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0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31.svg"/><Relationship Id="rId21" Type="http://schemas.openxmlformats.org/officeDocument/2006/relationships/image" Target="../media/image210.svg"/><Relationship Id="rId7" Type="http://schemas.openxmlformats.org/officeDocument/2006/relationships/image" Target="../media/image70.svg"/><Relationship Id="rId12" Type="http://schemas.openxmlformats.org/officeDocument/2006/relationships/image" Target="../media/image11.png"/><Relationship Id="rId17" Type="http://schemas.openxmlformats.org/officeDocument/2006/relationships/image" Target="../media/image170.svg"/><Relationship Id="rId25" Type="http://schemas.openxmlformats.org/officeDocument/2006/relationships/image" Target="../media/image250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90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11" Type="http://schemas.openxmlformats.org/officeDocument/2006/relationships/image" Target="../media/image110.svg"/><Relationship Id="rId24" Type="http://schemas.openxmlformats.org/officeDocument/2006/relationships/image" Target="../media/image17.png"/><Relationship Id="rId5" Type="http://schemas.openxmlformats.org/officeDocument/2006/relationships/image" Target="../media/image50.svg"/><Relationship Id="rId15" Type="http://schemas.openxmlformats.org/officeDocument/2006/relationships/image" Target="../media/image150.svg"/><Relationship Id="rId23" Type="http://schemas.openxmlformats.org/officeDocument/2006/relationships/image" Target="../media/image230.svg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190.svg"/><Relationship Id="rId4" Type="http://schemas.openxmlformats.org/officeDocument/2006/relationships/image" Target="../media/image7.png"/><Relationship Id="rId9" Type="http://schemas.openxmlformats.org/officeDocument/2006/relationships/image" Target="../media/image90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70.sv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0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31.svg"/><Relationship Id="rId21" Type="http://schemas.openxmlformats.org/officeDocument/2006/relationships/image" Target="../media/image210.svg"/><Relationship Id="rId7" Type="http://schemas.openxmlformats.org/officeDocument/2006/relationships/image" Target="../media/image70.svg"/><Relationship Id="rId12" Type="http://schemas.openxmlformats.org/officeDocument/2006/relationships/image" Target="../media/image11.png"/><Relationship Id="rId17" Type="http://schemas.openxmlformats.org/officeDocument/2006/relationships/image" Target="../media/image170.svg"/><Relationship Id="rId25" Type="http://schemas.openxmlformats.org/officeDocument/2006/relationships/image" Target="../media/image250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90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11" Type="http://schemas.openxmlformats.org/officeDocument/2006/relationships/image" Target="../media/image110.svg"/><Relationship Id="rId24" Type="http://schemas.openxmlformats.org/officeDocument/2006/relationships/image" Target="../media/image17.png"/><Relationship Id="rId5" Type="http://schemas.openxmlformats.org/officeDocument/2006/relationships/image" Target="../media/image50.svg"/><Relationship Id="rId15" Type="http://schemas.openxmlformats.org/officeDocument/2006/relationships/image" Target="../media/image150.svg"/><Relationship Id="rId23" Type="http://schemas.openxmlformats.org/officeDocument/2006/relationships/image" Target="../media/image230.svg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190.svg"/><Relationship Id="rId4" Type="http://schemas.openxmlformats.org/officeDocument/2006/relationships/image" Target="../media/image7.png"/><Relationship Id="rId9" Type="http://schemas.openxmlformats.org/officeDocument/2006/relationships/image" Target="../media/image90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70.sv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0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31.svg"/><Relationship Id="rId21" Type="http://schemas.openxmlformats.org/officeDocument/2006/relationships/image" Target="../media/image210.svg"/><Relationship Id="rId7" Type="http://schemas.openxmlformats.org/officeDocument/2006/relationships/image" Target="../media/image70.svg"/><Relationship Id="rId12" Type="http://schemas.openxmlformats.org/officeDocument/2006/relationships/image" Target="../media/image11.png"/><Relationship Id="rId17" Type="http://schemas.openxmlformats.org/officeDocument/2006/relationships/image" Target="../media/image170.svg"/><Relationship Id="rId25" Type="http://schemas.openxmlformats.org/officeDocument/2006/relationships/image" Target="../media/image250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90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11" Type="http://schemas.openxmlformats.org/officeDocument/2006/relationships/image" Target="../media/image110.svg"/><Relationship Id="rId24" Type="http://schemas.openxmlformats.org/officeDocument/2006/relationships/image" Target="../media/image17.png"/><Relationship Id="rId5" Type="http://schemas.openxmlformats.org/officeDocument/2006/relationships/image" Target="../media/image50.svg"/><Relationship Id="rId15" Type="http://schemas.openxmlformats.org/officeDocument/2006/relationships/image" Target="../media/image150.svg"/><Relationship Id="rId23" Type="http://schemas.openxmlformats.org/officeDocument/2006/relationships/image" Target="../media/image230.svg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190.svg"/><Relationship Id="rId4" Type="http://schemas.openxmlformats.org/officeDocument/2006/relationships/image" Target="../media/image7.png"/><Relationship Id="rId9" Type="http://schemas.openxmlformats.org/officeDocument/2006/relationships/image" Target="../media/image90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70.sv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11.png"/><Relationship Id="rId18" Type="http://schemas.openxmlformats.org/officeDocument/2006/relationships/image" Target="../media/image170.svg"/><Relationship Id="rId26" Type="http://schemas.openxmlformats.org/officeDocument/2006/relationships/image" Target="../media/image250.sv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0.sv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20.png"/><Relationship Id="rId16" Type="http://schemas.openxmlformats.org/officeDocument/2006/relationships/image" Target="../media/image150.svg"/><Relationship Id="rId20" Type="http://schemas.openxmlformats.org/officeDocument/2006/relationships/image" Target="../media/image190.svg"/><Relationship Id="rId29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0.svg"/><Relationship Id="rId11" Type="http://schemas.openxmlformats.org/officeDocument/2006/relationships/image" Target="../media/image10.png"/><Relationship Id="rId24" Type="http://schemas.openxmlformats.org/officeDocument/2006/relationships/image" Target="../media/image230.sv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image" Target="../media/image270.svg"/><Relationship Id="rId10" Type="http://schemas.openxmlformats.org/officeDocument/2006/relationships/image" Target="../media/image90.svg"/><Relationship Id="rId19" Type="http://schemas.openxmlformats.org/officeDocument/2006/relationships/image" Target="../media/image14.png"/><Relationship Id="rId4" Type="http://schemas.openxmlformats.org/officeDocument/2006/relationships/image" Target="../media/image31.svg"/><Relationship Id="rId9" Type="http://schemas.openxmlformats.org/officeDocument/2006/relationships/image" Target="../media/image9.png"/><Relationship Id="rId14" Type="http://schemas.openxmlformats.org/officeDocument/2006/relationships/image" Target="../media/image130.svg"/><Relationship Id="rId22" Type="http://schemas.openxmlformats.org/officeDocument/2006/relationships/image" Target="../media/image210.svg"/><Relationship Id="rId27" Type="http://schemas.openxmlformats.org/officeDocument/2006/relationships/image" Target="../media/image18.png"/><Relationship Id="rId30" Type="http://schemas.openxmlformats.org/officeDocument/2006/relationships/image" Target="../media/image29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"/>
            <a:ext cx="9144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0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1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3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1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"/>
            <a:ext cx="9144000" cy="236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354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8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2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1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1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53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8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3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0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7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5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1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3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8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4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53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6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6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8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53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6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43573"/>
          </a:xfrm>
        </p:spPr>
        <p:txBody>
          <a:bodyPr>
            <a:noAutofit/>
          </a:bodyPr>
          <a:lstStyle>
            <a:lvl1pPr>
              <a:defRPr sz="3426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086"/>
            <a:ext cx="9296400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spc="145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926" spc="1454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926" spc="145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62200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lank_Light_No Gly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183824"/>
            <a:ext cx="8635016" cy="543839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3000" dirty="0">
                <a:solidFill>
                  <a:schemeClr val="accent5"/>
                </a:solidFill>
              </a:defRPr>
            </a:lvl1pPr>
          </a:lstStyle>
          <a:p>
            <a:pPr lvl="0" defTabSz="685766"/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180711"/>
            <a:ext cx="8635016" cy="3452015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788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4865241"/>
            <a:ext cx="2743200" cy="273844"/>
          </a:xfrm>
        </p:spPr>
        <p:txBody>
          <a:bodyPr vert="horz" lIns="91440" tIns="45720" rIns="91440" bIns="45720" rtlCol="0" anchor="ctr"/>
          <a:lstStyle>
            <a:lvl1pPr>
              <a:defRPr lang="en-US" sz="750" baseline="0" smtClean="0">
                <a:solidFill>
                  <a:schemeClr val="accent1"/>
                </a:solidFill>
              </a:defRPr>
            </a:lvl1pPr>
          </a:lstStyle>
          <a:p>
            <a:pPr defTabSz="685800"/>
            <a:fld id="{38EA6B26-9CA0-4144-9BE8-9A34F496FA80}" type="slidenum">
              <a:rPr lang="en-US" smtClean="0"/>
              <a:pPr defTabSz="6858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735945"/>
            <a:ext cx="8635016" cy="321043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8633B-F982-4FE9-A01C-3DD37E89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31" y="4935546"/>
            <a:ext cx="742300" cy="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3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"/>
            <a:ext cx="9144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388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0" y="101085"/>
            <a:ext cx="9296400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spc="1453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  <a:endParaRPr lang="en-US" sz="926" spc="1453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502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45237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"/>
            <a:ext cx="9144000" cy="236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3889">
                <a:solidFill>
                  <a:srgbClr val="5354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35486"/>
                </a:solidFill>
              </a:defRPr>
            </a:lvl1pPr>
            <a:lvl2pPr marL="4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TextBox 11"/>
          <p:cNvSpPr txBox="1"/>
          <p:nvPr/>
        </p:nvSpPr>
        <p:spPr>
          <a:xfrm>
            <a:off x="0" y="101085"/>
            <a:ext cx="9296400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spc="1453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  <a:endParaRPr lang="en-US" sz="926" spc="1453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345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102519"/>
          </a:xfrm>
        </p:spPr>
        <p:txBody>
          <a:bodyPr>
            <a:normAutofit/>
          </a:bodyPr>
          <a:lstStyle>
            <a:lvl1pPr algn="ctr">
              <a:defRPr sz="3889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54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53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6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426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1085"/>
            <a:ext cx="9296400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spc="145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  <a:endParaRPr lang="en-US" sz="926" spc="14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017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6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01085"/>
            <a:ext cx="9296400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spc="145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  <a:endParaRPr lang="en-US" sz="926" spc="14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44415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6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30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9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1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3710" y="488554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/>
            <a:fld id="{59558037-1DC1-43BF-9425-D5E590FEF1EC}" type="slidenum">
              <a:rPr lang="en-US" sz="900">
                <a:solidFill>
                  <a:schemeClr val="bg1"/>
                </a:solidFill>
              </a:rPr>
              <a:pPr algn="l" defTabSz="342900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1FC97-5018-483F-8BEB-F92D0C3F6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31" y="4935546"/>
            <a:ext cx="742300" cy="10094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7F0AAF-BC41-4B71-B409-1C873250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7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935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59B9A91-9B74-4A60-B301-3355DA26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7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561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D1A0B0-8283-4C46-881A-E23E55BA7D6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735EC76-18FF-440E-A435-CCEEF476CB1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2534" y="3643981"/>
            <a:ext cx="6976004" cy="79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lang="en-US" sz="3000" b="0" kern="1200" cap="all" spc="113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1A6E2-D0CF-42B6-9D45-09C0359698AC}"/>
              </a:ext>
            </a:extLst>
          </p:cNvPr>
          <p:cNvSpPr txBox="1"/>
          <p:nvPr userDrawn="1"/>
        </p:nvSpPr>
        <p:spPr>
          <a:xfrm>
            <a:off x="183710" y="488554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/>
            <a:fld id="{59558037-1DC1-43BF-9425-D5E590FEF1EC}" type="slidenum">
              <a:rPr lang="en-US" sz="900">
                <a:solidFill>
                  <a:schemeClr val="bg1"/>
                </a:solidFill>
              </a:rPr>
              <a:pPr algn="l" defTabSz="342900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8CAE81-A11B-4675-A3B8-8A52624354F7}"/>
              </a:ext>
            </a:extLst>
          </p:cNvPr>
          <p:cNvGrpSpPr/>
          <p:nvPr userDrawn="1"/>
        </p:nvGrpSpPr>
        <p:grpSpPr>
          <a:xfrm>
            <a:off x="260507" y="-698118"/>
            <a:ext cx="8935796" cy="4497103"/>
            <a:chOff x="3132014" y="2883900"/>
            <a:chExt cx="6100238" cy="40934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F0CDD6-210D-4FB2-B70E-79C85AA7481C}"/>
                </a:ext>
              </a:extLst>
            </p:cNvPr>
            <p:cNvGrpSpPr/>
            <p:nvPr/>
          </p:nvGrpSpPr>
          <p:grpSpPr>
            <a:xfrm>
              <a:off x="6175640" y="3886037"/>
              <a:ext cx="1177974" cy="1177974"/>
              <a:chOff x="3571827" y="4370908"/>
              <a:chExt cx="1177974" cy="1177974"/>
            </a:xfrm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CFF80F0D-040C-434C-BA71-19856424D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71184" y="4577872"/>
                <a:ext cx="782978" cy="631642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5031D8-802F-4925-944D-E7E6D05CEE0E}"/>
                  </a:ext>
                </a:extLst>
              </p:cNvPr>
              <p:cNvSpPr/>
              <p:nvPr/>
            </p:nvSpPr>
            <p:spPr>
              <a:xfrm>
                <a:off x="3571827" y="4370908"/>
                <a:ext cx="1177974" cy="1177974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97A61F-9D86-41F4-8B28-C490B9CEC3EE}"/>
                </a:ext>
              </a:extLst>
            </p:cNvPr>
            <p:cNvGrpSpPr/>
            <p:nvPr/>
          </p:nvGrpSpPr>
          <p:grpSpPr>
            <a:xfrm>
              <a:off x="4911017" y="5240710"/>
              <a:ext cx="1315755" cy="1332215"/>
              <a:chOff x="5438727" y="4363540"/>
              <a:chExt cx="1177974" cy="1192710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FEAAC214-E12B-454F-82BD-B1B1B981C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16405" y="4577872"/>
                <a:ext cx="670822" cy="665456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EEC8D52-6A35-43FA-818E-C3B729FF9E02}"/>
                  </a:ext>
                </a:extLst>
              </p:cNvPr>
              <p:cNvSpPr/>
              <p:nvPr/>
            </p:nvSpPr>
            <p:spPr>
              <a:xfrm>
                <a:off x="543872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93EDC7-CB2C-41E1-AB0F-AA94DFD43B26}"/>
                </a:ext>
              </a:extLst>
            </p:cNvPr>
            <p:cNvGrpSpPr/>
            <p:nvPr/>
          </p:nvGrpSpPr>
          <p:grpSpPr>
            <a:xfrm rot="900000">
              <a:off x="7659439" y="3169110"/>
              <a:ext cx="899568" cy="910821"/>
              <a:chOff x="7616777" y="4363540"/>
              <a:chExt cx="1177974" cy="1192710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36449CC5-5B03-4CF3-A603-53AF8CCEC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82272" y="4622693"/>
                <a:ext cx="747378" cy="68710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E2F20B-A31E-482C-A96C-6E8F45CB22F0}"/>
                  </a:ext>
                </a:extLst>
              </p:cNvPr>
              <p:cNvSpPr/>
              <p:nvPr/>
            </p:nvSpPr>
            <p:spPr>
              <a:xfrm>
                <a:off x="761677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80F09C-52B3-43C6-964E-A8D0029F03CB}"/>
                </a:ext>
              </a:extLst>
            </p:cNvPr>
            <p:cNvGrpSpPr/>
            <p:nvPr/>
          </p:nvGrpSpPr>
          <p:grpSpPr>
            <a:xfrm rot="20700000">
              <a:off x="7275842" y="4996424"/>
              <a:ext cx="1956410" cy="1980884"/>
              <a:chOff x="6550324" y="2783241"/>
              <a:chExt cx="1177974" cy="1192710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18ECE08-84FF-4583-AF4F-A10221844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4017" y="3004162"/>
                <a:ext cx="710588" cy="710588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70A12ED-367F-42A8-AA4A-8AF787D3E8BA}"/>
                  </a:ext>
                </a:extLst>
              </p:cNvPr>
              <p:cNvSpPr/>
              <p:nvPr/>
            </p:nvSpPr>
            <p:spPr>
              <a:xfrm>
                <a:off x="65503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20000"/>
                    <a:lumOff val="8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B24FD1-3629-4FB8-BF8A-A04C240FB621}"/>
                </a:ext>
              </a:extLst>
            </p:cNvPr>
            <p:cNvGrpSpPr/>
            <p:nvPr/>
          </p:nvGrpSpPr>
          <p:grpSpPr>
            <a:xfrm rot="20700000">
              <a:off x="3520466" y="3038605"/>
              <a:ext cx="1663160" cy="1683965"/>
              <a:chOff x="4480224" y="2783241"/>
              <a:chExt cx="1177974" cy="1192710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E60C0B21-6334-4D14-9E36-3B969D467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808070" y="3005814"/>
                <a:ext cx="525930" cy="70728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EB8F1E5-EFC0-4A83-A7FC-D81EF383D7DC}"/>
                  </a:ext>
                </a:extLst>
              </p:cNvPr>
              <p:cNvSpPr/>
              <p:nvPr/>
            </p:nvSpPr>
            <p:spPr>
              <a:xfrm>
                <a:off x="44802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E0C321E-4512-4F3E-9549-B1357DC2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0000">
              <a:off x="8470449" y="4510127"/>
              <a:ext cx="384240" cy="38424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33B8F50-FA5C-497A-98E4-718D9676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8000000">
              <a:off x="4390093" y="5266742"/>
              <a:ext cx="426737" cy="42673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2C00804-FD3F-441E-BF7C-C600AB622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800000">
              <a:off x="5981653" y="5046624"/>
              <a:ext cx="209550" cy="21907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2507AD6-AE6F-4ADD-B736-8CCF5041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324622" y="3691060"/>
              <a:ext cx="342900" cy="3429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2B06A5C-14BE-49A7-9B62-D7AE4A555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20700000">
              <a:off x="6903686" y="6057158"/>
              <a:ext cx="228600" cy="2286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EA7779B-5497-4A58-A2FE-31409CC6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8900000">
              <a:off x="7233192" y="3820539"/>
              <a:ext cx="228600" cy="762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A8D72A0-53A2-44FD-ABB8-B3E749B9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132014" y="3771049"/>
              <a:ext cx="219075" cy="2190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1E90893-1850-49D7-95D6-C0D0FFDC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8000000">
              <a:off x="8312970" y="2993437"/>
              <a:ext cx="228600" cy="9525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A7CFE90-F8BD-4F11-9792-129DDA212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20700000">
              <a:off x="6366827" y="3517619"/>
              <a:ext cx="416582" cy="20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082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D1A0B0-8283-4C46-881A-E23E55BA7D6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735EC76-18FF-440E-A435-CCEEF476CB1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2534" y="3643981"/>
            <a:ext cx="6976004" cy="79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lang="en-US" sz="3000" b="0" kern="1200" cap="all" spc="113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1A6E2-D0CF-42B6-9D45-09C0359698AC}"/>
              </a:ext>
            </a:extLst>
          </p:cNvPr>
          <p:cNvSpPr txBox="1"/>
          <p:nvPr userDrawn="1"/>
        </p:nvSpPr>
        <p:spPr>
          <a:xfrm>
            <a:off x="183710" y="488554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/>
            <a:fld id="{59558037-1DC1-43BF-9425-D5E590FEF1EC}" type="slidenum">
              <a:rPr lang="en-US" sz="900">
                <a:solidFill>
                  <a:schemeClr val="bg1"/>
                </a:solidFill>
              </a:rPr>
              <a:pPr algn="l" defTabSz="342900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8CAE81-A11B-4675-A3B8-8A52624354F7}"/>
              </a:ext>
            </a:extLst>
          </p:cNvPr>
          <p:cNvGrpSpPr/>
          <p:nvPr userDrawn="1"/>
        </p:nvGrpSpPr>
        <p:grpSpPr>
          <a:xfrm>
            <a:off x="260507" y="-698118"/>
            <a:ext cx="8935796" cy="4497103"/>
            <a:chOff x="3132014" y="2883900"/>
            <a:chExt cx="6100238" cy="40934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F0CDD6-210D-4FB2-B70E-79C85AA7481C}"/>
                </a:ext>
              </a:extLst>
            </p:cNvPr>
            <p:cNvGrpSpPr/>
            <p:nvPr/>
          </p:nvGrpSpPr>
          <p:grpSpPr>
            <a:xfrm>
              <a:off x="6175640" y="3886037"/>
              <a:ext cx="1177974" cy="1177974"/>
              <a:chOff x="3571827" y="4370908"/>
              <a:chExt cx="1177974" cy="1177974"/>
            </a:xfrm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CFF80F0D-040C-434C-BA71-19856424D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71184" y="4577872"/>
                <a:ext cx="782978" cy="631642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5031D8-802F-4925-944D-E7E6D05CEE0E}"/>
                  </a:ext>
                </a:extLst>
              </p:cNvPr>
              <p:cNvSpPr/>
              <p:nvPr/>
            </p:nvSpPr>
            <p:spPr>
              <a:xfrm>
                <a:off x="3571827" y="4370908"/>
                <a:ext cx="1177974" cy="1177974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97A61F-9D86-41F4-8B28-C490B9CEC3EE}"/>
                </a:ext>
              </a:extLst>
            </p:cNvPr>
            <p:cNvGrpSpPr/>
            <p:nvPr/>
          </p:nvGrpSpPr>
          <p:grpSpPr>
            <a:xfrm>
              <a:off x="4911017" y="5240710"/>
              <a:ext cx="1315755" cy="1332215"/>
              <a:chOff x="5438727" y="4363540"/>
              <a:chExt cx="1177974" cy="1192710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FEAAC214-E12B-454F-82BD-B1B1B981C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16405" y="4577872"/>
                <a:ext cx="670822" cy="665456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EEC8D52-6A35-43FA-818E-C3B729FF9E02}"/>
                  </a:ext>
                </a:extLst>
              </p:cNvPr>
              <p:cNvSpPr/>
              <p:nvPr/>
            </p:nvSpPr>
            <p:spPr>
              <a:xfrm>
                <a:off x="543872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93EDC7-CB2C-41E1-AB0F-AA94DFD43B26}"/>
                </a:ext>
              </a:extLst>
            </p:cNvPr>
            <p:cNvGrpSpPr/>
            <p:nvPr/>
          </p:nvGrpSpPr>
          <p:grpSpPr>
            <a:xfrm rot="900000">
              <a:off x="7659439" y="3169110"/>
              <a:ext cx="899568" cy="910821"/>
              <a:chOff x="7616777" y="4363540"/>
              <a:chExt cx="1177974" cy="1192710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36449CC5-5B03-4CF3-A603-53AF8CCEC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82272" y="4622693"/>
                <a:ext cx="747378" cy="68710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E2F20B-A31E-482C-A96C-6E8F45CB22F0}"/>
                  </a:ext>
                </a:extLst>
              </p:cNvPr>
              <p:cNvSpPr/>
              <p:nvPr/>
            </p:nvSpPr>
            <p:spPr>
              <a:xfrm>
                <a:off x="761677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80F09C-52B3-43C6-964E-A8D0029F03CB}"/>
                </a:ext>
              </a:extLst>
            </p:cNvPr>
            <p:cNvGrpSpPr/>
            <p:nvPr/>
          </p:nvGrpSpPr>
          <p:grpSpPr>
            <a:xfrm rot="20700000">
              <a:off x="7275842" y="4996424"/>
              <a:ext cx="1956410" cy="1980884"/>
              <a:chOff x="6550324" y="2783241"/>
              <a:chExt cx="1177974" cy="1192710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18ECE08-84FF-4583-AF4F-A10221844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4017" y="3004162"/>
                <a:ext cx="710588" cy="710588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70A12ED-367F-42A8-AA4A-8AF787D3E8BA}"/>
                  </a:ext>
                </a:extLst>
              </p:cNvPr>
              <p:cNvSpPr/>
              <p:nvPr/>
            </p:nvSpPr>
            <p:spPr>
              <a:xfrm>
                <a:off x="65503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20000"/>
                    <a:lumOff val="8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B24FD1-3629-4FB8-BF8A-A04C240FB621}"/>
                </a:ext>
              </a:extLst>
            </p:cNvPr>
            <p:cNvGrpSpPr/>
            <p:nvPr/>
          </p:nvGrpSpPr>
          <p:grpSpPr>
            <a:xfrm rot="20700000">
              <a:off x="3520466" y="3038605"/>
              <a:ext cx="1663160" cy="1683965"/>
              <a:chOff x="4480224" y="2783241"/>
              <a:chExt cx="1177974" cy="1192710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E60C0B21-6334-4D14-9E36-3B969D467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808070" y="3005814"/>
                <a:ext cx="525930" cy="70728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EB8F1E5-EFC0-4A83-A7FC-D81EF383D7DC}"/>
                  </a:ext>
                </a:extLst>
              </p:cNvPr>
              <p:cNvSpPr/>
              <p:nvPr/>
            </p:nvSpPr>
            <p:spPr>
              <a:xfrm>
                <a:off x="44802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E0C321E-4512-4F3E-9549-B1357DC2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0000">
              <a:off x="8470449" y="4510127"/>
              <a:ext cx="384240" cy="38424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33B8F50-FA5C-497A-98E4-718D9676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8000000">
              <a:off x="4390093" y="5266742"/>
              <a:ext cx="426737" cy="42673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2C00804-FD3F-441E-BF7C-C600AB622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800000">
              <a:off x="5981653" y="5046624"/>
              <a:ext cx="209550" cy="21907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2507AD6-AE6F-4ADD-B736-8CCF5041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324622" y="3691060"/>
              <a:ext cx="342900" cy="3429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2B06A5C-14BE-49A7-9B62-D7AE4A555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20700000">
              <a:off x="6903686" y="6057158"/>
              <a:ext cx="228600" cy="2286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EA7779B-5497-4A58-A2FE-31409CC6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8900000">
              <a:off x="7233192" y="3820539"/>
              <a:ext cx="228600" cy="762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A8D72A0-53A2-44FD-ABB8-B3E749B9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132014" y="3771049"/>
              <a:ext cx="219075" cy="2190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1E90893-1850-49D7-95D6-C0D0FFDC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8000000">
              <a:off x="8312970" y="2993437"/>
              <a:ext cx="228600" cy="9525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A7CFE90-F8BD-4F11-9792-129DDA212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20700000">
              <a:off x="6366827" y="3517619"/>
              <a:ext cx="416582" cy="20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556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D1A0B0-8283-4C46-881A-E23E55BA7D6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735EC76-18FF-440E-A435-CCEEF476CB1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2534" y="3643981"/>
            <a:ext cx="6976004" cy="79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lang="en-US" sz="3000" b="0" kern="1200" cap="all" spc="113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1A6E2-D0CF-42B6-9D45-09C0359698AC}"/>
              </a:ext>
            </a:extLst>
          </p:cNvPr>
          <p:cNvSpPr txBox="1"/>
          <p:nvPr userDrawn="1"/>
        </p:nvSpPr>
        <p:spPr>
          <a:xfrm>
            <a:off x="183710" y="488554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/>
            <a:fld id="{59558037-1DC1-43BF-9425-D5E590FEF1EC}" type="slidenum">
              <a:rPr lang="en-US" sz="900">
                <a:solidFill>
                  <a:schemeClr val="bg1"/>
                </a:solidFill>
              </a:rPr>
              <a:pPr algn="l" defTabSz="342900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8CAE81-A11B-4675-A3B8-8A52624354F7}"/>
              </a:ext>
            </a:extLst>
          </p:cNvPr>
          <p:cNvGrpSpPr/>
          <p:nvPr userDrawn="1"/>
        </p:nvGrpSpPr>
        <p:grpSpPr>
          <a:xfrm>
            <a:off x="260507" y="-698118"/>
            <a:ext cx="8935796" cy="4497103"/>
            <a:chOff x="3132014" y="2883900"/>
            <a:chExt cx="6100238" cy="40934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F0CDD6-210D-4FB2-B70E-79C85AA7481C}"/>
                </a:ext>
              </a:extLst>
            </p:cNvPr>
            <p:cNvGrpSpPr/>
            <p:nvPr/>
          </p:nvGrpSpPr>
          <p:grpSpPr>
            <a:xfrm>
              <a:off x="6175640" y="3886037"/>
              <a:ext cx="1177974" cy="1177974"/>
              <a:chOff x="3571827" y="4370908"/>
              <a:chExt cx="1177974" cy="1177974"/>
            </a:xfrm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CFF80F0D-040C-434C-BA71-19856424D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71184" y="4577872"/>
                <a:ext cx="782978" cy="631642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5031D8-802F-4925-944D-E7E6D05CEE0E}"/>
                  </a:ext>
                </a:extLst>
              </p:cNvPr>
              <p:cNvSpPr/>
              <p:nvPr/>
            </p:nvSpPr>
            <p:spPr>
              <a:xfrm>
                <a:off x="3571827" y="4370908"/>
                <a:ext cx="1177974" cy="1177974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97A61F-9D86-41F4-8B28-C490B9CEC3EE}"/>
                </a:ext>
              </a:extLst>
            </p:cNvPr>
            <p:cNvGrpSpPr/>
            <p:nvPr/>
          </p:nvGrpSpPr>
          <p:grpSpPr>
            <a:xfrm>
              <a:off x="4911017" y="5240710"/>
              <a:ext cx="1315755" cy="1332215"/>
              <a:chOff x="5438727" y="4363540"/>
              <a:chExt cx="1177974" cy="1192710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FEAAC214-E12B-454F-82BD-B1B1B981C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16405" y="4577872"/>
                <a:ext cx="670822" cy="665456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EEC8D52-6A35-43FA-818E-C3B729FF9E02}"/>
                  </a:ext>
                </a:extLst>
              </p:cNvPr>
              <p:cNvSpPr/>
              <p:nvPr/>
            </p:nvSpPr>
            <p:spPr>
              <a:xfrm>
                <a:off x="543872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93EDC7-CB2C-41E1-AB0F-AA94DFD43B26}"/>
                </a:ext>
              </a:extLst>
            </p:cNvPr>
            <p:cNvGrpSpPr/>
            <p:nvPr/>
          </p:nvGrpSpPr>
          <p:grpSpPr>
            <a:xfrm rot="900000">
              <a:off x="7659439" y="3169110"/>
              <a:ext cx="899568" cy="910821"/>
              <a:chOff x="7616777" y="4363540"/>
              <a:chExt cx="1177974" cy="1192710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36449CC5-5B03-4CF3-A603-53AF8CCEC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82272" y="4622693"/>
                <a:ext cx="747378" cy="687104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E2F20B-A31E-482C-A96C-6E8F45CB22F0}"/>
                  </a:ext>
                </a:extLst>
              </p:cNvPr>
              <p:cNvSpPr/>
              <p:nvPr/>
            </p:nvSpPr>
            <p:spPr>
              <a:xfrm>
                <a:off x="761677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80F09C-52B3-43C6-964E-A8D0029F03CB}"/>
                </a:ext>
              </a:extLst>
            </p:cNvPr>
            <p:cNvGrpSpPr/>
            <p:nvPr/>
          </p:nvGrpSpPr>
          <p:grpSpPr>
            <a:xfrm rot="20700000">
              <a:off x="7275842" y="4996424"/>
              <a:ext cx="1956410" cy="1980884"/>
              <a:chOff x="6550324" y="2783241"/>
              <a:chExt cx="1177974" cy="1192710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18ECE08-84FF-4583-AF4F-A10221844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4017" y="3004162"/>
                <a:ext cx="710588" cy="710588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70A12ED-367F-42A8-AA4A-8AF787D3E8BA}"/>
                  </a:ext>
                </a:extLst>
              </p:cNvPr>
              <p:cNvSpPr/>
              <p:nvPr/>
            </p:nvSpPr>
            <p:spPr>
              <a:xfrm>
                <a:off x="65503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20000"/>
                    <a:lumOff val="8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B24FD1-3629-4FB8-BF8A-A04C240FB621}"/>
                </a:ext>
              </a:extLst>
            </p:cNvPr>
            <p:cNvGrpSpPr/>
            <p:nvPr/>
          </p:nvGrpSpPr>
          <p:grpSpPr>
            <a:xfrm rot="20700000">
              <a:off x="3520466" y="3038605"/>
              <a:ext cx="1663160" cy="1683965"/>
              <a:chOff x="4480224" y="2783241"/>
              <a:chExt cx="1177974" cy="1192710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E60C0B21-6334-4D14-9E36-3B969D467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808070" y="3005814"/>
                <a:ext cx="525930" cy="707284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EB8F1E5-EFC0-4A83-A7FC-D81EF383D7DC}"/>
                  </a:ext>
                </a:extLst>
              </p:cNvPr>
              <p:cNvSpPr/>
              <p:nvPr/>
            </p:nvSpPr>
            <p:spPr>
              <a:xfrm>
                <a:off x="44802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E0C321E-4512-4F3E-9549-B1357DC2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0000">
              <a:off x="8470449" y="4510127"/>
              <a:ext cx="384240" cy="38424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33B8F50-FA5C-497A-98E4-718D9676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8000000">
              <a:off x="4390093" y="5266742"/>
              <a:ext cx="426737" cy="42673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2C00804-FD3F-441E-BF7C-C600AB622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800000">
              <a:off x="5981653" y="5046624"/>
              <a:ext cx="209550" cy="21907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2507AD6-AE6F-4ADD-B736-8CCF5041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324622" y="3691060"/>
              <a:ext cx="342900" cy="3429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2B06A5C-14BE-49A7-9B62-D7AE4A555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20700000">
              <a:off x="6903686" y="6057158"/>
              <a:ext cx="228600" cy="2286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EA7779B-5497-4A58-A2FE-31409CC6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18900000">
              <a:off x="7233192" y="3820539"/>
              <a:ext cx="228600" cy="762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A8D72A0-53A2-44FD-ABB8-B3E749B9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132014" y="3771049"/>
              <a:ext cx="219075" cy="2190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1E90893-1850-49D7-95D6-C0D0FFDC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8000000">
              <a:off x="8312970" y="2993437"/>
              <a:ext cx="228600" cy="9525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A7CFE90-F8BD-4F11-9792-129DDA212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20700000">
              <a:off x="6366827" y="3517619"/>
              <a:ext cx="416582" cy="20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99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lank_Light_No Gly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183824"/>
            <a:ext cx="8635016" cy="543839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3000" dirty="0">
                <a:solidFill>
                  <a:schemeClr val="accent5"/>
                </a:solidFill>
              </a:defRPr>
            </a:lvl1pPr>
          </a:lstStyle>
          <a:p>
            <a:pPr lvl="0" defTabSz="685766"/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180711"/>
            <a:ext cx="8635016" cy="3452015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788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4865241"/>
            <a:ext cx="2743200" cy="273844"/>
          </a:xfrm>
        </p:spPr>
        <p:txBody>
          <a:bodyPr vert="horz" lIns="91440" tIns="45720" rIns="91440" bIns="45720" rtlCol="0" anchor="ctr"/>
          <a:lstStyle>
            <a:lvl1pPr>
              <a:defRPr lang="en-US" sz="750" baseline="0" smtClean="0">
                <a:solidFill>
                  <a:schemeClr val="accent1"/>
                </a:solidFill>
              </a:defRPr>
            </a:lvl1pPr>
          </a:lstStyle>
          <a:p>
            <a:pPr defTabSz="685800"/>
            <a:fld id="{38EA6B26-9CA0-4144-9BE8-9A34F496FA80}" type="slidenum">
              <a:rPr lang="en-US" smtClean="0"/>
              <a:pPr defTabSz="6858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735945"/>
            <a:ext cx="8635016" cy="321043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8633B-F982-4FE9-A01C-3DD37E89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31" y="4935546"/>
            <a:ext cx="742300" cy="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4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0C9D6C-1F4D-4804-B147-93661E288D6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 descr="A close up of a building&#10;&#10;Description automatically generated">
            <a:extLst>
              <a:ext uri="{FF2B5EF4-FFF2-40B4-BE49-F238E27FC236}">
                <a16:creationId xmlns:a16="http://schemas.microsoft.com/office/drawing/2014/main" id="{293070D3-BFCA-42F1-A807-423B95FB2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95"/>
            <a:ext cx="9145083" cy="51435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0353A5-9E97-4AA7-B2C2-2D6CE643F7C2}"/>
              </a:ext>
            </a:extLst>
          </p:cNvPr>
          <p:cNvGrpSpPr/>
          <p:nvPr userDrawn="1"/>
        </p:nvGrpSpPr>
        <p:grpSpPr>
          <a:xfrm>
            <a:off x="3132014" y="1209344"/>
            <a:ext cx="6100238" cy="3070056"/>
            <a:chOff x="3132014" y="2883900"/>
            <a:chExt cx="6100238" cy="40934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D2C48D-23EF-460E-AFEB-F905A237CD8D}"/>
                </a:ext>
              </a:extLst>
            </p:cNvPr>
            <p:cNvGrpSpPr/>
            <p:nvPr/>
          </p:nvGrpSpPr>
          <p:grpSpPr>
            <a:xfrm>
              <a:off x="6175640" y="3886037"/>
              <a:ext cx="1177974" cy="1177974"/>
              <a:chOff x="3571827" y="4370908"/>
              <a:chExt cx="1177974" cy="1177974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1B40E232-9D61-435E-8FFA-8CD6D785C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71184" y="4577872"/>
                <a:ext cx="782978" cy="631642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FDB547A-327F-43B8-9F89-919027A63375}"/>
                  </a:ext>
                </a:extLst>
              </p:cNvPr>
              <p:cNvSpPr/>
              <p:nvPr/>
            </p:nvSpPr>
            <p:spPr>
              <a:xfrm>
                <a:off x="3571827" y="4370908"/>
                <a:ext cx="1177974" cy="1177974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99ADF6-CE0D-4236-89CC-423D5560FFD2}"/>
                </a:ext>
              </a:extLst>
            </p:cNvPr>
            <p:cNvGrpSpPr/>
            <p:nvPr/>
          </p:nvGrpSpPr>
          <p:grpSpPr>
            <a:xfrm>
              <a:off x="4911017" y="5240710"/>
              <a:ext cx="1315755" cy="1332215"/>
              <a:chOff x="5438727" y="4363540"/>
              <a:chExt cx="1177974" cy="1192710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1D9969B8-6A97-4522-A693-2995B7323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16405" y="4577872"/>
                <a:ext cx="670822" cy="665456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8E43CC7-4128-4EF9-89D0-DCA59F3A57B5}"/>
                  </a:ext>
                </a:extLst>
              </p:cNvPr>
              <p:cNvSpPr/>
              <p:nvPr/>
            </p:nvSpPr>
            <p:spPr>
              <a:xfrm>
                <a:off x="543872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CBFB9D-2F00-46D3-B23F-49FD0CE3D0BF}"/>
                </a:ext>
              </a:extLst>
            </p:cNvPr>
            <p:cNvGrpSpPr/>
            <p:nvPr/>
          </p:nvGrpSpPr>
          <p:grpSpPr>
            <a:xfrm rot="900000">
              <a:off x="7659439" y="3169110"/>
              <a:ext cx="899568" cy="910821"/>
              <a:chOff x="7616777" y="4363540"/>
              <a:chExt cx="1177974" cy="1192710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2EB2FC58-4EEB-4694-80C3-255F37EC7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882272" y="4622693"/>
                <a:ext cx="747378" cy="68710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81E2FAE-D8F1-4CDD-AF3F-2A42546CEC3F}"/>
                  </a:ext>
                </a:extLst>
              </p:cNvPr>
              <p:cNvSpPr/>
              <p:nvPr/>
            </p:nvSpPr>
            <p:spPr>
              <a:xfrm>
                <a:off x="7616777" y="4363540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BC15B6-9EC1-4A4D-86A7-B94CD8A77968}"/>
                </a:ext>
              </a:extLst>
            </p:cNvPr>
            <p:cNvGrpSpPr/>
            <p:nvPr/>
          </p:nvGrpSpPr>
          <p:grpSpPr>
            <a:xfrm rot="20700000">
              <a:off x="7275842" y="4996424"/>
              <a:ext cx="1956410" cy="1980884"/>
              <a:chOff x="6550324" y="2783241"/>
              <a:chExt cx="1177974" cy="1192710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D87B5DD2-BEB3-4AF3-9300-1C163E8CE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784017" y="3004162"/>
                <a:ext cx="710588" cy="710588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8E583E2-3786-469E-8193-F91DC73F2612}"/>
                  </a:ext>
                </a:extLst>
              </p:cNvPr>
              <p:cNvSpPr/>
              <p:nvPr/>
            </p:nvSpPr>
            <p:spPr>
              <a:xfrm>
                <a:off x="65503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20000"/>
                    <a:lumOff val="8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09A7F9-FAFB-4A57-8D4B-5C01EA55C01A}"/>
                </a:ext>
              </a:extLst>
            </p:cNvPr>
            <p:cNvGrpSpPr/>
            <p:nvPr/>
          </p:nvGrpSpPr>
          <p:grpSpPr>
            <a:xfrm rot="20700000">
              <a:off x="3520466" y="3038605"/>
              <a:ext cx="1663160" cy="1683965"/>
              <a:chOff x="4480224" y="2783241"/>
              <a:chExt cx="1177974" cy="1192710"/>
            </a:xfrm>
          </p:grpSpPr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0D9BABC0-E79E-4A6A-A095-E6754B2A0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808070" y="3005814"/>
                <a:ext cx="525930" cy="707284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9E9F741-AF0D-4D90-93B4-39756382635F}"/>
                  </a:ext>
                </a:extLst>
              </p:cNvPr>
              <p:cNvSpPr/>
              <p:nvPr/>
            </p:nvSpPr>
            <p:spPr>
              <a:xfrm>
                <a:off x="4480224" y="2783241"/>
                <a:ext cx="1177974" cy="1192710"/>
              </a:xfrm>
              <a:prstGeom prst="ellipse">
                <a:avLst/>
              </a:prstGeom>
              <a:noFill/>
              <a:ln w="12700" cap="flat">
                <a:solidFill>
                  <a:schemeClr val="accent5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A8B6377-45FB-4A3F-91FB-44C6791A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00000">
              <a:off x="8470449" y="4510127"/>
              <a:ext cx="384240" cy="38424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4933310-BBC6-48E0-AEBA-9F6B93234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8000000">
              <a:off x="4390093" y="5266742"/>
              <a:ext cx="426737" cy="426737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943541D-A721-4AC8-96B8-1EC714B2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800000">
              <a:off x="5981653" y="5046624"/>
              <a:ext cx="209550" cy="21907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62D1DAB-0CEF-43F1-BA02-F55E7F9FB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324622" y="3691060"/>
              <a:ext cx="342900" cy="3429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47D18FC-5130-4119-A2C3-FB6288FD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20700000">
              <a:off x="6903686" y="6057158"/>
              <a:ext cx="228600" cy="2286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CA8FE64-847A-4776-9048-724BBB828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18900000">
              <a:off x="7233192" y="3820539"/>
              <a:ext cx="228600" cy="762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50FD179-A51F-4A4F-8466-E8BFC663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132014" y="3771049"/>
              <a:ext cx="219075" cy="21907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9FD2040-73B4-4FA7-B096-61867DCF8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8000000">
              <a:off x="8312970" y="2993437"/>
              <a:ext cx="228600" cy="9525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E9C19C9-146F-4172-8863-01A2E3B7F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 rot="20700000">
              <a:off x="6366827" y="3517619"/>
              <a:ext cx="416582" cy="208291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7404" y="917669"/>
            <a:ext cx="5964383" cy="65552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50" cap="all" spc="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07403" y="1575421"/>
            <a:ext cx="5958413" cy="93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spc="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07403" y="2508252"/>
            <a:ext cx="5959475" cy="304800"/>
          </a:xfrm>
          <a:prstGeom prst="rect">
            <a:avLst/>
          </a:prstGeom>
        </p:spPr>
        <p:txBody>
          <a:bodyPr/>
          <a:lstStyle>
            <a:lvl1pPr marL="0" marR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13" cap="all" spc="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add Date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96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1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3710" y="488554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/>
            <a:fld id="{59558037-1DC1-43BF-9425-D5E590FEF1EC}" type="slidenum">
              <a:rPr lang="en-US" sz="900">
                <a:solidFill>
                  <a:schemeClr val="bg1"/>
                </a:solidFill>
              </a:rPr>
              <a:pPr algn="l" defTabSz="342900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7F0AAF-BC41-4B71-B409-1C873250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7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4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2470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5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49" r:id="rId2"/>
    <p:sldLayoutId id="2147483697" r:id="rId3"/>
    <p:sldLayoutId id="2147483654" r:id="rId4"/>
    <p:sldLayoutId id="2147483696" r:id="rId5"/>
    <p:sldLayoutId id="2147483698" r:id="rId6"/>
    <p:sldLayoutId id="2147483650" r:id="rId7"/>
    <p:sldLayoutId id="214748370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3548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3548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50CD-2332-4295-A803-94237936EB8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243-7ABE-4841-95BC-749E75667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470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6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6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6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1085"/>
            <a:ext cx="9296400" cy="2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spc="1453" baseline="0" dirty="0"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  <a:endParaRPr lang="en-US" sz="926" spc="1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3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 dt="0"/>
  <p:txStyles>
    <p:titleStyle>
      <a:lvl1pPr algn="l" defTabSz="846624" rtl="0" eaLnBrk="1" latinLnBrk="0" hangingPunct="1">
        <a:spcBef>
          <a:spcPct val="0"/>
        </a:spcBef>
        <a:buNone/>
        <a:defRPr sz="3703" b="1" kern="1200">
          <a:solidFill>
            <a:srgbClr val="53548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17484" indent="-317484" algn="l" defTabSz="846624" rtl="0" eaLnBrk="1" latinLnBrk="0" hangingPunct="1">
        <a:spcBef>
          <a:spcPct val="20000"/>
        </a:spcBef>
        <a:buFont typeface="Arial" pitchFamily="34" charset="0"/>
        <a:buChar char="•"/>
        <a:defRPr sz="2592" kern="1200">
          <a:solidFill>
            <a:srgbClr val="535486"/>
          </a:solidFill>
          <a:latin typeface="Arial" pitchFamily="34" charset="0"/>
          <a:ea typeface="+mn-ea"/>
          <a:cs typeface="Arial" pitchFamily="34" charset="0"/>
        </a:defRPr>
      </a:lvl1pPr>
      <a:lvl2pPr marL="687882" indent="-264570" algn="l" defTabSz="846624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058280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481592" indent="-211656" algn="l" defTabSz="846624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904905" indent="-211656" algn="l" defTabSz="846624" rtl="0" eaLnBrk="1" latinLnBrk="0" hangingPunct="1">
        <a:spcBef>
          <a:spcPct val="20000"/>
        </a:spcBef>
        <a:buFont typeface="Arial" pitchFamily="34" charset="0"/>
        <a:buChar char="»"/>
        <a:defRPr sz="1482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328217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751529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174841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598154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23312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46624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269937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693249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116561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539873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963185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386497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6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533"/>
            <a:ext cx="8229600" cy="292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73DCA-A1B3-4F2E-9ECA-911613A9DCB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31" y="4935546"/>
            <a:ext cx="742300" cy="100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018AE-B0AD-4EDA-A43B-04EE66D95DB8}"/>
              </a:ext>
            </a:extLst>
          </p:cNvPr>
          <p:cNvSpPr txBox="1"/>
          <p:nvPr userDrawn="1"/>
        </p:nvSpPr>
        <p:spPr>
          <a:xfrm>
            <a:off x="183710" y="4885544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/>
            <a:fld id="{59558037-1DC1-43BF-9425-D5E590FEF1EC}" type="slidenum">
              <a:rPr lang="en-US" sz="900">
                <a:solidFill>
                  <a:schemeClr val="bg1"/>
                </a:solidFill>
              </a:rPr>
              <a:pPr algn="l" defTabSz="342900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7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5550"/>
            <a:ext cx="8077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Resource Program, Cost Effectiveness and EE </a:t>
            </a:r>
            <a:r>
              <a:rPr lang="en-US" smtClean="0"/>
              <a:t>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EF68D-4BBF-4284-8D35-7DF771E7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Residential by End Use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984C37-A761-443B-A5C6-EFD6D9040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77204"/>
              </p:ext>
            </p:extLst>
          </p:nvPr>
        </p:nvGraphicFramePr>
        <p:xfrm>
          <a:off x="718057" y="841376"/>
          <a:ext cx="7127160" cy="3635373"/>
        </p:xfrm>
        <a:graphic>
          <a:graphicData uri="http://schemas.openxmlformats.org/drawingml/2006/table">
            <a:tbl>
              <a:tblPr/>
              <a:tblGrid>
                <a:gridCol w="1678915">
                  <a:extLst>
                    <a:ext uri="{9D8B030D-6E8A-4147-A177-3AD203B41FA5}">
                      <a16:colId xmlns:a16="http://schemas.microsoft.com/office/drawing/2014/main" val="602492736"/>
                    </a:ext>
                  </a:extLst>
                </a:gridCol>
                <a:gridCol w="1497855">
                  <a:extLst>
                    <a:ext uri="{9D8B030D-6E8A-4147-A177-3AD203B41FA5}">
                      <a16:colId xmlns:a16="http://schemas.microsoft.com/office/drawing/2014/main" val="3897433593"/>
                    </a:ext>
                  </a:extLst>
                </a:gridCol>
                <a:gridCol w="790078">
                  <a:extLst>
                    <a:ext uri="{9D8B030D-6E8A-4147-A177-3AD203B41FA5}">
                      <a16:colId xmlns:a16="http://schemas.microsoft.com/office/drawing/2014/main" val="4219357451"/>
                    </a:ext>
                  </a:extLst>
                </a:gridCol>
                <a:gridCol w="790078">
                  <a:extLst>
                    <a:ext uri="{9D8B030D-6E8A-4147-A177-3AD203B41FA5}">
                      <a16:colId xmlns:a16="http://schemas.microsoft.com/office/drawing/2014/main" val="283067290"/>
                    </a:ext>
                  </a:extLst>
                </a:gridCol>
                <a:gridCol w="790078">
                  <a:extLst>
                    <a:ext uri="{9D8B030D-6E8A-4147-A177-3AD203B41FA5}">
                      <a16:colId xmlns:a16="http://schemas.microsoft.com/office/drawing/2014/main" val="1280854505"/>
                    </a:ext>
                  </a:extLst>
                </a:gridCol>
                <a:gridCol w="790078">
                  <a:extLst>
                    <a:ext uri="{9D8B030D-6E8A-4147-A177-3AD203B41FA5}">
                      <a16:colId xmlns:a16="http://schemas.microsoft.com/office/drawing/2014/main" val="200063338"/>
                    </a:ext>
                  </a:extLst>
                </a:gridCol>
                <a:gridCol w="790078">
                  <a:extLst>
                    <a:ext uri="{9D8B030D-6E8A-4147-A177-3AD203B41FA5}">
                      <a16:colId xmlns:a16="http://schemas.microsoft.com/office/drawing/2014/main" val="1612221658"/>
                    </a:ext>
                  </a:extLst>
                </a:gridCol>
              </a:tblGrid>
              <a:tr h="235533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32993"/>
                  </a:ext>
                </a:extLst>
              </a:tr>
              <a:tr h="233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80484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Heating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2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B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56513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F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60782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Electronics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4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76042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52561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Refrigeration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53615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Preparation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576535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83504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330307"/>
                  </a:ext>
                </a:extLst>
              </a:tr>
              <a:tr h="24246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Incremental Portfolio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19974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Heating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89098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Preparation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55093"/>
                  </a:ext>
                </a:extLst>
              </a:tr>
              <a:tr h="24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70392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27056"/>
                  </a:ext>
                </a:extLst>
              </a:tr>
              <a:tr h="256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 &amp; 2 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5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8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738BDD-3DD5-4E16-9236-E543D601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Residential Measures Selected by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Resource Program and Power Plan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93CD637B-A75F-42A4-BB4F-EDA5D92320DE}"/>
              </a:ext>
            </a:extLst>
          </p:cNvPr>
          <p:cNvSpPr/>
          <p:nvPr/>
        </p:nvSpPr>
        <p:spPr>
          <a:xfrm>
            <a:off x="1541668" y="943237"/>
            <a:ext cx="4343747" cy="2702873"/>
          </a:xfrm>
          <a:prstGeom prst="roundRect">
            <a:avLst/>
          </a:prstGeom>
          <a:solidFill>
            <a:schemeClr val="accent2">
              <a:alpha val="60000"/>
            </a:schemeClr>
          </a:solidFill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C35EEA50-3D28-40E2-95A6-DB6A1C9E0449}"/>
              </a:ext>
            </a:extLst>
          </p:cNvPr>
          <p:cNvSpPr/>
          <p:nvPr/>
        </p:nvSpPr>
        <p:spPr>
          <a:xfrm>
            <a:off x="3702269" y="943238"/>
            <a:ext cx="4019331" cy="2710327"/>
          </a:xfrm>
          <a:prstGeom prst="roundRect">
            <a:avLst/>
          </a:prstGeom>
          <a:solidFill>
            <a:schemeClr val="accent5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02B21-696C-4787-BEAB-5FF5E6075019}"/>
              </a:ext>
            </a:extLst>
          </p:cNvPr>
          <p:cNvSpPr txBox="1"/>
          <p:nvPr/>
        </p:nvSpPr>
        <p:spPr>
          <a:xfrm>
            <a:off x="2471565" y="994855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RP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0E40B-B459-4A42-81E0-008234EFA60A}"/>
              </a:ext>
            </a:extLst>
          </p:cNvPr>
          <p:cNvSpPr txBox="1"/>
          <p:nvPr/>
        </p:nvSpPr>
        <p:spPr>
          <a:xfrm>
            <a:off x="4478155" y="1014428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Both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5D63C-21D5-4AED-A1D6-64C53B741B09}"/>
              </a:ext>
            </a:extLst>
          </p:cNvPr>
          <p:cNvSpPr txBox="1"/>
          <p:nvPr/>
        </p:nvSpPr>
        <p:spPr>
          <a:xfrm>
            <a:off x="6552649" y="994855"/>
            <a:ext cx="415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18F65-C22A-4129-A1E4-18FC8C376C66}"/>
              </a:ext>
            </a:extLst>
          </p:cNvPr>
          <p:cNvSpPr txBox="1"/>
          <p:nvPr/>
        </p:nvSpPr>
        <p:spPr>
          <a:xfrm>
            <a:off x="1895973" y="4608544"/>
            <a:ext cx="5510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>
                <a:solidFill>
                  <a:srgbClr val="FFFFFF"/>
                </a:solidFill>
                <a:latin typeface="Arial" panose="020B0604020202020204"/>
              </a:rPr>
              <a:t>Note: These lists should be interpreted as indicative of general trends, as some measures have many variations with potentially different results.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88203-2FE7-489F-BE62-D9CCBA59CD22}"/>
              </a:ext>
            </a:extLst>
          </p:cNvPr>
          <p:cNvSpPr txBox="1"/>
          <p:nvPr/>
        </p:nvSpPr>
        <p:spPr>
          <a:xfrm>
            <a:off x="1682020" y="1362731"/>
            <a:ext cx="2176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Heat Pump Water Heaters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152B9-4C53-4CFC-852D-A604A1AA9CFD}"/>
              </a:ext>
            </a:extLst>
          </p:cNvPr>
          <p:cNvSpPr txBox="1"/>
          <p:nvPr/>
        </p:nvSpPr>
        <p:spPr>
          <a:xfrm>
            <a:off x="1682020" y="1651390"/>
            <a:ext cx="1489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Smart Thermostats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5D1D3-102E-4E82-A31E-8A1B34392D1D}"/>
              </a:ext>
            </a:extLst>
          </p:cNvPr>
          <p:cNvSpPr txBox="1"/>
          <p:nvPr/>
        </p:nvSpPr>
        <p:spPr>
          <a:xfrm>
            <a:off x="3916703" y="1372679"/>
            <a:ext cx="1347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Clothes Washers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1A639-4F2A-46EF-8096-57C342C546E0}"/>
              </a:ext>
            </a:extLst>
          </p:cNvPr>
          <p:cNvSpPr txBox="1"/>
          <p:nvPr/>
        </p:nvSpPr>
        <p:spPr>
          <a:xfrm>
            <a:off x="1682020" y="1954796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Insulation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8F0A4-04EA-4911-AA9D-EBB043C569F1}"/>
              </a:ext>
            </a:extLst>
          </p:cNvPr>
          <p:cNvSpPr txBox="1"/>
          <p:nvPr/>
        </p:nvSpPr>
        <p:spPr>
          <a:xfrm>
            <a:off x="1682020" y="2272951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Windows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FEA2D-F943-4FB8-867D-B27FA603A89C}"/>
              </a:ext>
            </a:extLst>
          </p:cNvPr>
          <p:cNvSpPr txBox="1"/>
          <p:nvPr/>
        </p:nvSpPr>
        <p:spPr>
          <a:xfrm>
            <a:off x="3916703" y="1655072"/>
            <a:ext cx="93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Televisions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98165-28A5-4B15-BAF1-D9D8B46E1923}"/>
              </a:ext>
            </a:extLst>
          </p:cNvPr>
          <p:cNvSpPr txBox="1"/>
          <p:nvPr/>
        </p:nvSpPr>
        <p:spPr>
          <a:xfrm>
            <a:off x="1682020" y="2583731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Clothes Dryers</a:t>
            </a:r>
          </a:p>
        </p:txBody>
      </p:sp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6A230B2D-8921-4028-8852-37DCC7D35322}"/>
              </a:ext>
            </a:extLst>
          </p:cNvPr>
          <p:cNvSpPr/>
          <p:nvPr/>
        </p:nvSpPr>
        <p:spPr>
          <a:xfrm>
            <a:off x="1541668" y="3795155"/>
            <a:ext cx="6179933" cy="449505"/>
          </a:xfrm>
          <a:prstGeom prst="roundRect">
            <a:avLst/>
          </a:prstGeom>
          <a:solidFill>
            <a:schemeClr val="accent4">
              <a:alpha val="60000"/>
            </a:schemeClr>
          </a:solidFill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9F359-40EA-42BB-8DF4-1AF38E698635}"/>
              </a:ext>
            </a:extLst>
          </p:cNvPr>
          <p:cNvSpPr txBox="1"/>
          <p:nvPr/>
        </p:nvSpPr>
        <p:spPr>
          <a:xfrm>
            <a:off x="1828749" y="3897461"/>
            <a:ext cx="944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Neither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6A73A7-67E1-46DE-A77E-29BB3DE5A151}"/>
              </a:ext>
            </a:extLst>
          </p:cNvPr>
          <p:cNvSpPr txBox="1"/>
          <p:nvPr/>
        </p:nvSpPr>
        <p:spPr>
          <a:xfrm>
            <a:off x="2893956" y="3892281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Power Strips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9DDDD7-4391-4194-842F-796882E322BC}"/>
              </a:ext>
            </a:extLst>
          </p:cNvPr>
          <p:cNvSpPr txBox="1"/>
          <p:nvPr/>
        </p:nvSpPr>
        <p:spPr>
          <a:xfrm>
            <a:off x="4088091" y="3899509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Air Sealing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546F4A-3FF1-44D3-AB82-81FFCD0DD7C7}"/>
              </a:ext>
            </a:extLst>
          </p:cNvPr>
          <p:cNvSpPr txBox="1"/>
          <p:nvPr/>
        </p:nvSpPr>
        <p:spPr>
          <a:xfrm>
            <a:off x="1682020" y="2888527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Duct Sealing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DE7E5B-8B2C-45A0-8D68-6BE1DE23BD6E}"/>
              </a:ext>
            </a:extLst>
          </p:cNvPr>
          <p:cNvSpPr txBox="1"/>
          <p:nvPr/>
        </p:nvSpPr>
        <p:spPr>
          <a:xfrm>
            <a:off x="3916703" y="1937465"/>
            <a:ext cx="1564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Thermostatic Valves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C9F0F9-FFA7-4C68-ABFF-C012D1609A2F}"/>
              </a:ext>
            </a:extLst>
          </p:cNvPr>
          <p:cNvSpPr txBox="1"/>
          <p:nvPr/>
        </p:nvSpPr>
        <p:spPr>
          <a:xfrm>
            <a:off x="5152384" y="3899509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Behavior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1BCC6E-5BF5-4DA7-859B-A5EAC2A557E4}"/>
              </a:ext>
            </a:extLst>
          </p:cNvPr>
          <p:cNvSpPr txBox="1"/>
          <p:nvPr/>
        </p:nvSpPr>
        <p:spPr>
          <a:xfrm>
            <a:off x="3916703" y="2219858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EV Chargers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BBF05E-AE46-47F2-9AC6-C2873685C239}"/>
              </a:ext>
            </a:extLst>
          </p:cNvPr>
          <p:cNvSpPr txBox="1"/>
          <p:nvPr/>
        </p:nvSpPr>
        <p:spPr>
          <a:xfrm>
            <a:off x="6080820" y="389950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ASHPs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E67227-25DA-4145-99D8-9EC1C2D43570}"/>
              </a:ext>
            </a:extLst>
          </p:cNvPr>
          <p:cNvSpPr txBox="1"/>
          <p:nvPr/>
        </p:nvSpPr>
        <p:spPr>
          <a:xfrm>
            <a:off x="3916703" y="250225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Lamps/Fixtures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F3EA1B-80DB-4F73-800C-711360CD094D}"/>
              </a:ext>
            </a:extLst>
          </p:cNvPr>
          <p:cNvSpPr txBox="1"/>
          <p:nvPr/>
        </p:nvSpPr>
        <p:spPr>
          <a:xfrm>
            <a:off x="3916703" y="2784643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Fridges/Freezers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44063-E4DF-4ABD-9E3E-9742FD663582}"/>
              </a:ext>
            </a:extLst>
          </p:cNvPr>
          <p:cNvSpPr txBox="1"/>
          <p:nvPr/>
        </p:nvSpPr>
        <p:spPr>
          <a:xfrm>
            <a:off x="1682020" y="3195923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DHPs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8FCD4-C501-4FEE-8CB9-AEFC1861DC48}"/>
              </a:ext>
            </a:extLst>
          </p:cNvPr>
          <p:cNvSpPr txBox="1"/>
          <p:nvPr/>
        </p:nvSpPr>
        <p:spPr>
          <a:xfrm>
            <a:off x="6897448" y="3887502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Cooking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238F8-5A9E-420E-B4FE-39894CBDA617}"/>
              </a:ext>
            </a:extLst>
          </p:cNvPr>
          <p:cNvSpPr txBox="1"/>
          <p:nvPr/>
        </p:nvSpPr>
        <p:spPr>
          <a:xfrm>
            <a:off x="1840974" y="4383123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 </a:t>
            </a:r>
            <a:r>
              <a:rPr lang="en-US" sz="1050">
                <a:solidFill>
                  <a:srgbClr val="FFF35F"/>
                </a:solidFill>
                <a:latin typeface="Arial" panose="020B0604020202020204"/>
              </a:rPr>
              <a:t>= Additional Portfolio 2 Selections</a:t>
            </a:r>
            <a:endParaRPr lang="en-US" sz="1200">
              <a:solidFill>
                <a:srgbClr val="FFF35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10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EF68D-4BBF-4284-8D35-7DF771E7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Commercial by End Use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B67C55-F002-4534-9BDF-4498FF139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7982"/>
              </p:ext>
            </p:extLst>
          </p:nvPr>
        </p:nvGraphicFramePr>
        <p:xfrm>
          <a:off x="1267265" y="713603"/>
          <a:ext cx="6650095" cy="4053337"/>
        </p:xfrm>
        <a:graphic>
          <a:graphicData uri="http://schemas.openxmlformats.org/drawingml/2006/table">
            <a:tbl>
              <a:tblPr/>
              <a:tblGrid>
                <a:gridCol w="1566535">
                  <a:extLst>
                    <a:ext uri="{9D8B030D-6E8A-4147-A177-3AD203B41FA5}">
                      <a16:colId xmlns:a16="http://schemas.microsoft.com/office/drawing/2014/main" val="3281367907"/>
                    </a:ext>
                  </a:extLst>
                </a:gridCol>
                <a:gridCol w="1397595">
                  <a:extLst>
                    <a:ext uri="{9D8B030D-6E8A-4147-A177-3AD203B41FA5}">
                      <a16:colId xmlns:a16="http://schemas.microsoft.com/office/drawing/2014/main" val="840808225"/>
                    </a:ext>
                  </a:extLst>
                </a:gridCol>
                <a:gridCol w="737193">
                  <a:extLst>
                    <a:ext uri="{9D8B030D-6E8A-4147-A177-3AD203B41FA5}">
                      <a16:colId xmlns:a16="http://schemas.microsoft.com/office/drawing/2014/main" val="960023067"/>
                    </a:ext>
                  </a:extLst>
                </a:gridCol>
                <a:gridCol w="737193">
                  <a:extLst>
                    <a:ext uri="{9D8B030D-6E8A-4147-A177-3AD203B41FA5}">
                      <a16:colId xmlns:a16="http://schemas.microsoft.com/office/drawing/2014/main" val="4044564211"/>
                    </a:ext>
                  </a:extLst>
                </a:gridCol>
                <a:gridCol w="737193">
                  <a:extLst>
                    <a:ext uri="{9D8B030D-6E8A-4147-A177-3AD203B41FA5}">
                      <a16:colId xmlns:a16="http://schemas.microsoft.com/office/drawing/2014/main" val="3210978567"/>
                    </a:ext>
                  </a:extLst>
                </a:gridCol>
                <a:gridCol w="737193">
                  <a:extLst>
                    <a:ext uri="{9D8B030D-6E8A-4147-A177-3AD203B41FA5}">
                      <a16:colId xmlns:a16="http://schemas.microsoft.com/office/drawing/2014/main" val="3321661708"/>
                    </a:ext>
                  </a:extLst>
                </a:gridCol>
                <a:gridCol w="737193">
                  <a:extLst>
                    <a:ext uri="{9D8B030D-6E8A-4147-A177-3AD203B41FA5}">
                      <a16:colId xmlns:a16="http://schemas.microsoft.com/office/drawing/2014/main" val="3526694859"/>
                    </a:ext>
                  </a:extLst>
                </a:gridCol>
              </a:tblGrid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32601"/>
                  </a:ext>
                </a:extLst>
              </a:tr>
              <a:tr h="21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6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C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6308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Electronics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50401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Refrigeration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81548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0415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Motors/Drives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56539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Preparation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94063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Loads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14116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Heating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54736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Bldg/Meter Level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809529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54338"/>
                  </a:ext>
                </a:extLst>
              </a:tr>
              <a:tr h="214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Incremental Portfolio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95324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Refrigeration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71917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Motors/Drives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89156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899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15886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Preparation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09323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Heating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83007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Bldg/Meter Level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33444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Compressed Air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55107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5987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02110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 &amp; 2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7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738BDD-3DD5-4E16-9236-E543D601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Commercial Measures Selected by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Resource Program and Power Plan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93CD637B-A75F-42A4-BB4F-EDA5D92320DE}"/>
              </a:ext>
            </a:extLst>
          </p:cNvPr>
          <p:cNvSpPr/>
          <p:nvPr/>
        </p:nvSpPr>
        <p:spPr>
          <a:xfrm>
            <a:off x="1422401" y="934400"/>
            <a:ext cx="4282533" cy="2711711"/>
          </a:xfrm>
          <a:prstGeom prst="roundRect">
            <a:avLst/>
          </a:prstGeom>
          <a:solidFill>
            <a:schemeClr val="accent2">
              <a:alpha val="60000"/>
            </a:schemeClr>
          </a:solidFill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C35EEA50-3D28-40E2-95A6-DB6A1C9E0449}"/>
              </a:ext>
            </a:extLst>
          </p:cNvPr>
          <p:cNvSpPr/>
          <p:nvPr/>
        </p:nvSpPr>
        <p:spPr>
          <a:xfrm>
            <a:off x="3207774" y="934400"/>
            <a:ext cx="4513825" cy="2719424"/>
          </a:xfrm>
          <a:prstGeom prst="roundRect">
            <a:avLst/>
          </a:prstGeom>
          <a:solidFill>
            <a:schemeClr val="accent5">
              <a:alpha val="60000"/>
            </a:schemeClr>
          </a:solidFill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02B21-696C-4787-BEAB-5FF5E6075019}"/>
              </a:ext>
            </a:extLst>
          </p:cNvPr>
          <p:cNvSpPr txBox="1"/>
          <p:nvPr/>
        </p:nvSpPr>
        <p:spPr>
          <a:xfrm>
            <a:off x="2268461" y="1008069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RP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0E40B-B459-4A42-81E0-008234EFA60A}"/>
              </a:ext>
            </a:extLst>
          </p:cNvPr>
          <p:cNvSpPr txBox="1"/>
          <p:nvPr/>
        </p:nvSpPr>
        <p:spPr>
          <a:xfrm>
            <a:off x="4293681" y="1012721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Both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5D63C-21D5-4AED-A1D6-64C53B741B09}"/>
              </a:ext>
            </a:extLst>
          </p:cNvPr>
          <p:cNvSpPr txBox="1"/>
          <p:nvPr/>
        </p:nvSpPr>
        <p:spPr>
          <a:xfrm>
            <a:off x="5999461" y="1007805"/>
            <a:ext cx="1557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18F65-C22A-4129-A1E4-18FC8C376C66}"/>
              </a:ext>
            </a:extLst>
          </p:cNvPr>
          <p:cNvSpPr txBox="1"/>
          <p:nvPr/>
        </p:nvSpPr>
        <p:spPr>
          <a:xfrm>
            <a:off x="1895973" y="4608544"/>
            <a:ext cx="54708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>
                <a:solidFill>
                  <a:srgbClr val="FFFFFF"/>
                </a:solidFill>
                <a:latin typeface="Arial" panose="020B0604020202020204"/>
              </a:rPr>
              <a:t>Note: These lists should be interpreted as indicative of general trends, as some measures have many variations with potentially different results.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88203-2FE7-489F-BE62-D9CCBA59CD22}"/>
              </a:ext>
            </a:extLst>
          </p:cNvPr>
          <p:cNvSpPr txBox="1"/>
          <p:nvPr/>
        </p:nvSpPr>
        <p:spPr>
          <a:xfrm>
            <a:off x="3345538" y="2394134"/>
            <a:ext cx="2176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Heat Pump Water Heaters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D1D3-102E-4E82-A31E-8A1B34392D1D}"/>
              </a:ext>
            </a:extLst>
          </p:cNvPr>
          <p:cNvSpPr txBox="1"/>
          <p:nvPr/>
        </p:nvSpPr>
        <p:spPr>
          <a:xfrm>
            <a:off x="3345538" y="1221882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Lighting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6A230B2D-8921-4028-8852-37DCC7D35322}"/>
              </a:ext>
            </a:extLst>
          </p:cNvPr>
          <p:cNvSpPr/>
          <p:nvPr/>
        </p:nvSpPr>
        <p:spPr>
          <a:xfrm>
            <a:off x="1422400" y="3786436"/>
            <a:ext cx="6299201" cy="537524"/>
          </a:xfrm>
          <a:prstGeom prst="roundRect">
            <a:avLst/>
          </a:prstGeom>
          <a:solidFill>
            <a:schemeClr val="accent4">
              <a:alpha val="60000"/>
            </a:schemeClr>
          </a:solidFill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9F359-40EA-42BB-8DF4-1AF38E698635}"/>
              </a:ext>
            </a:extLst>
          </p:cNvPr>
          <p:cNvSpPr txBox="1"/>
          <p:nvPr/>
        </p:nvSpPr>
        <p:spPr>
          <a:xfrm>
            <a:off x="1491007" y="3917969"/>
            <a:ext cx="944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Neither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6A73A7-67E1-46DE-A77E-29BB3DE5A151}"/>
              </a:ext>
            </a:extLst>
          </p:cNvPr>
          <p:cNvSpPr txBox="1"/>
          <p:nvPr/>
        </p:nvSpPr>
        <p:spPr>
          <a:xfrm>
            <a:off x="2428441" y="3928039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Power Strips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A741C-2AD1-4FBC-81A1-FBE80C09CE42}"/>
              </a:ext>
            </a:extLst>
          </p:cNvPr>
          <p:cNvSpPr txBox="1"/>
          <p:nvPr/>
        </p:nvSpPr>
        <p:spPr>
          <a:xfrm>
            <a:off x="3345538" y="1453363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Servers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DE95BB-7F47-4958-9591-71A2526CC91F}"/>
              </a:ext>
            </a:extLst>
          </p:cNvPr>
          <p:cNvSpPr txBox="1"/>
          <p:nvPr/>
        </p:nvSpPr>
        <p:spPr>
          <a:xfrm>
            <a:off x="3345538" y="1693221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Cooking Equipment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1F05A7-16E7-49BE-9305-BFC26F340C15}"/>
              </a:ext>
            </a:extLst>
          </p:cNvPr>
          <p:cNvSpPr txBox="1"/>
          <p:nvPr/>
        </p:nvSpPr>
        <p:spPr>
          <a:xfrm>
            <a:off x="3521191" y="392641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Windows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5578F-FA83-4F87-8DA6-19925850BB2B}"/>
              </a:ext>
            </a:extLst>
          </p:cNvPr>
          <p:cNvSpPr txBox="1"/>
          <p:nvPr/>
        </p:nvSpPr>
        <p:spPr>
          <a:xfrm>
            <a:off x="3345538" y="1917247"/>
            <a:ext cx="1580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ARC HVAC Controls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AA8FC7-34C5-49CF-8948-A398C7D9AE23}"/>
              </a:ext>
            </a:extLst>
          </p:cNvPr>
          <p:cNvSpPr txBox="1"/>
          <p:nvPr/>
        </p:nvSpPr>
        <p:spPr>
          <a:xfrm>
            <a:off x="4428088" y="3914353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Thermostats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0820AE-9BA3-4041-831F-9F78B6980E69}"/>
              </a:ext>
            </a:extLst>
          </p:cNvPr>
          <p:cNvSpPr txBox="1"/>
          <p:nvPr/>
        </p:nvSpPr>
        <p:spPr>
          <a:xfrm>
            <a:off x="3345538" y="2146082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Refrigeration System Controls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D66A6E-9245-4CDD-BC6E-4A8CDBB07213}"/>
              </a:ext>
            </a:extLst>
          </p:cNvPr>
          <p:cNvSpPr txBox="1"/>
          <p:nvPr/>
        </p:nvSpPr>
        <p:spPr>
          <a:xfrm>
            <a:off x="1561646" y="2003879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Power Supplies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C22722-3514-4660-AC1B-23CE56E890BE}"/>
              </a:ext>
            </a:extLst>
          </p:cNvPr>
          <p:cNvSpPr txBox="1"/>
          <p:nvPr/>
        </p:nvSpPr>
        <p:spPr>
          <a:xfrm>
            <a:off x="1561647" y="2245689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DHPs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209332-C5C5-4BAD-9E0F-A146B54F2E20}"/>
              </a:ext>
            </a:extLst>
          </p:cNvPr>
          <p:cNvSpPr txBox="1"/>
          <p:nvPr/>
        </p:nvSpPr>
        <p:spPr>
          <a:xfrm>
            <a:off x="5504869" y="3914353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PTHPs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B5C17-9F65-4C2A-8399-395AB951775F}"/>
              </a:ext>
            </a:extLst>
          </p:cNvPr>
          <p:cNvSpPr txBox="1"/>
          <p:nvPr/>
        </p:nvSpPr>
        <p:spPr>
          <a:xfrm>
            <a:off x="6188971" y="391435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VRF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6E6685-1417-4E4C-9E1C-6459D00A002A}"/>
              </a:ext>
            </a:extLst>
          </p:cNvPr>
          <p:cNvSpPr txBox="1"/>
          <p:nvPr/>
        </p:nvSpPr>
        <p:spPr>
          <a:xfrm>
            <a:off x="3345538" y="2622969"/>
            <a:ext cx="182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HVAC Systems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92AA0D-30C4-4F51-AC6F-6EA7B2356136}"/>
              </a:ext>
            </a:extLst>
          </p:cNvPr>
          <p:cNvSpPr txBox="1"/>
          <p:nvPr/>
        </p:nvSpPr>
        <p:spPr>
          <a:xfrm>
            <a:off x="3345538" y="2842507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Engine Block Heaters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F4068E-111E-4975-AC40-8D33B33B8D34}"/>
              </a:ext>
            </a:extLst>
          </p:cNvPr>
          <p:cNvSpPr txBox="1"/>
          <p:nvPr/>
        </p:nvSpPr>
        <p:spPr>
          <a:xfrm>
            <a:off x="6673719" y="3914353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Most SEM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9173F7-9C94-4E66-8BAD-B72807FD6E04}"/>
              </a:ext>
            </a:extLst>
          </p:cNvPr>
          <p:cNvSpPr txBox="1"/>
          <p:nvPr/>
        </p:nvSpPr>
        <p:spPr>
          <a:xfrm>
            <a:off x="5851978" y="1544676"/>
            <a:ext cx="145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Pumps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02AA44-E7CA-4D43-8A9D-5C20CCF6DB08}"/>
              </a:ext>
            </a:extLst>
          </p:cNvPr>
          <p:cNvSpPr txBox="1"/>
          <p:nvPr/>
        </p:nvSpPr>
        <p:spPr>
          <a:xfrm>
            <a:off x="5826167" y="1982110"/>
            <a:ext cx="1943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Exterior Lighting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073BCC-AA4B-42AD-9B92-BCDBCDC916CA}"/>
              </a:ext>
            </a:extLst>
          </p:cNvPr>
          <p:cNvSpPr txBox="1"/>
          <p:nvPr/>
        </p:nvSpPr>
        <p:spPr>
          <a:xfrm>
            <a:off x="5826168" y="2405722"/>
            <a:ext cx="166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Refrigeration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D2DE0C-5DCF-49FA-AB20-779624754A4E}"/>
              </a:ext>
            </a:extLst>
          </p:cNvPr>
          <p:cNvSpPr txBox="1"/>
          <p:nvPr/>
        </p:nvSpPr>
        <p:spPr>
          <a:xfrm>
            <a:off x="3353545" y="306194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Fans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125404-9027-4014-8611-D19B2A984541}"/>
              </a:ext>
            </a:extLst>
          </p:cNvPr>
          <p:cNvSpPr txBox="1"/>
          <p:nvPr/>
        </p:nvSpPr>
        <p:spPr>
          <a:xfrm>
            <a:off x="3361552" y="3281479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DHW Circulation Pumps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750678-061C-4A59-B16D-5430647BA204}"/>
              </a:ext>
            </a:extLst>
          </p:cNvPr>
          <p:cNvSpPr txBox="1"/>
          <p:nvPr/>
        </p:nvSpPr>
        <p:spPr>
          <a:xfrm>
            <a:off x="1895974" y="4400293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 </a:t>
            </a:r>
            <a:r>
              <a:rPr lang="en-US" sz="1050">
                <a:solidFill>
                  <a:srgbClr val="FFF35F"/>
                </a:solidFill>
                <a:latin typeface="Arial" panose="020B0604020202020204"/>
              </a:rPr>
              <a:t>= Additional Portfolio 2 Selections</a:t>
            </a:r>
            <a:endParaRPr lang="en-US" sz="1200">
              <a:solidFill>
                <a:srgbClr val="FFF35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4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EF68D-4BBF-4284-8D35-7DF771E7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Industrial by End Use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E4E986-5525-41E3-B3CE-553BC72213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14322" y="841376"/>
          <a:ext cx="6509710" cy="3893918"/>
        </p:xfrm>
        <a:graphic>
          <a:graphicData uri="http://schemas.openxmlformats.org/drawingml/2006/table">
            <a:tbl>
              <a:tblPr/>
              <a:tblGrid>
                <a:gridCol w="1641150">
                  <a:extLst>
                    <a:ext uri="{9D8B030D-6E8A-4147-A177-3AD203B41FA5}">
                      <a16:colId xmlns:a16="http://schemas.microsoft.com/office/drawing/2014/main" val="2510064739"/>
                    </a:ext>
                  </a:extLst>
                </a:gridCol>
                <a:gridCol w="1260405">
                  <a:extLst>
                    <a:ext uri="{9D8B030D-6E8A-4147-A177-3AD203B41FA5}">
                      <a16:colId xmlns:a16="http://schemas.microsoft.com/office/drawing/2014/main" val="252498326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3908645937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4179560875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1681943726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2336440446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3063947361"/>
                    </a:ext>
                  </a:extLst>
                </a:gridCol>
              </a:tblGrid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28115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Loads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8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38240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Bldg/Meter Level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B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0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75320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20964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Refrigeration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433436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Compressed Air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10667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55088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Water/Wastewater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57092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Motors/Drives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71777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2861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Incremental Portfolio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98069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34484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Bldg/Meter Level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95260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Compressed Air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67938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Motors/Drives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6229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87449"/>
                  </a:ext>
                </a:extLst>
              </a:tr>
              <a:tr h="22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 &amp; 2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0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6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738BDD-3DD5-4E16-9236-E543D601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4030"/>
            <a:ext cx="8610600" cy="791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Industrial Measures Selected by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Resource </a:t>
            </a:r>
            <a:r>
              <a:rPr lang="en-US" b="1" dirty="0">
                <a:solidFill>
                  <a:schemeClr val="bg1"/>
                </a:solidFill>
              </a:rPr>
              <a:t>Program and Power Plan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93CD637B-A75F-42A4-BB4F-EDA5D92320DE}"/>
              </a:ext>
            </a:extLst>
          </p:cNvPr>
          <p:cNvSpPr/>
          <p:nvPr/>
        </p:nvSpPr>
        <p:spPr>
          <a:xfrm>
            <a:off x="1488535" y="1030683"/>
            <a:ext cx="4282533" cy="2597418"/>
          </a:xfrm>
          <a:prstGeom prst="roundRect">
            <a:avLst/>
          </a:prstGeom>
          <a:solidFill>
            <a:schemeClr val="accent2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C35EEA50-3D28-40E2-95A6-DB6A1C9E0449}"/>
              </a:ext>
            </a:extLst>
          </p:cNvPr>
          <p:cNvSpPr/>
          <p:nvPr/>
        </p:nvSpPr>
        <p:spPr>
          <a:xfrm>
            <a:off x="3505200" y="1030683"/>
            <a:ext cx="4282534" cy="2597418"/>
          </a:xfrm>
          <a:prstGeom prst="roundRect">
            <a:avLst/>
          </a:prstGeom>
          <a:solidFill>
            <a:schemeClr val="accent5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02B21-696C-4787-BEAB-5FF5E6075019}"/>
              </a:ext>
            </a:extLst>
          </p:cNvPr>
          <p:cNvSpPr txBox="1"/>
          <p:nvPr/>
        </p:nvSpPr>
        <p:spPr>
          <a:xfrm>
            <a:off x="2306958" y="1143697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RP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0E40B-B459-4A42-81E0-008234EFA60A}"/>
              </a:ext>
            </a:extLst>
          </p:cNvPr>
          <p:cNvSpPr txBox="1"/>
          <p:nvPr/>
        </p:nvSpPr>
        <p:spPr>
          <a:xfrm>
            <a:off x="4323624" y="1145011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Both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5D63C-21D5-4AED-A1D6-64C53B741B09}"/>
              </a:ext>
            </a:extLst>
          </p:cNvPr>
          <p:cNvSpPr txBox="1"/>
          <p:nvPr/>
        </p:nvSpPr>
        <p:spPr>
          <a:xfrm>
            <a:off x="6069238" y="1145843"/>
            <a:ext cx="1483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18F65-C22A-4129-A1E4-18FC8C376C66}"/>
              </a:ext>
            </a:extLst>
          </p:cNvPr>
          <p:cNvSpPr txBox="1"/>
          <p:nvPr/>
        </p:nvSpPr>
        <p:spPr>
          <a:xfrm>
            <a:off x="1968804" y="4540413"/>
            <a:ext cx="5515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>
                <a:solidFill>
                  <a:srgbClr val="FFFFFF"/>
                </a:solidFill>
                <a:latin typeface="Arial" panose="020B0604020202020204"/>
              </a:rPr>
              <a:t>Note: These lists should be interpreted as indicative of general trends, as some measures have many variations with potentially different results.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A230B2D-8921-4028-8852-37DCC7D35322}"/>
              </a:ext>
            </a:extLst>
          </p:cNvPr>
          <p:cNvSpPr/>
          <p:nvPr/>
        </p:nvSpPr>
        <p:spPr>
          <a:xfrm>
            <a:off x="1488534" y="3750106"/>
            <a:ext cx="6299201" cy="508811"/>
          </a:xfrm>
          <a:prstGeom prst="roundRect">
            <a:avLst/>
          </a:prstGeom>
          <a:solidFill>
            <a:schemeClr val="accent4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9F359-40EA-42BB-8DF4-1AF38E698635}"/>
              </a:ext>
            </a:extLst>
          </p:cNvPr>
          <p:cNvSpPr txBox="1"/>
          <p:nvPr/>
        </p:nvSpPr>
        <p:spPr>
          <a:xfrm>
            <a:off x="1661376" y="3866012"/>
            <a:ext cx="944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Neither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73A7-67E1-46DE-A77E-29BB3DE5A151}"/>
              </a:ext>
            </a:extLst>
          </p:cNvPr>
          <p:cNvSpPr txBox="1"/>
          <p:nvPr/>
        </p:nvSpPr>
        <p:spPr>
          <a:xfrm>
            <a:off x="4323624" y="3866012"/>
            <a:ext cx="990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Wastewater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D66A6E-9245-4CDD-BC6E-4A8CDBB07213}"/>
              </a:ext>
            </a:extLst>
          </p:cNvPr>
          <p:cNvSpPr txBox="1"/>
          <p:nvPr/>
        </p:nvSpPr>
        <p:spPr>
          <a:xfrm>
            <a:off x="3707320" y="142582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Air Compressors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333CF-ADA8-40C1-84B7-C583228AEB97}"/>
              </a:ext>
            </a:extLst>
          </p:cNvPr>
          <p:cNvSpPr txBox="1"/>
          <p:nvPr/>
        </p:nvSpPr>
        <p:spPr>
          <a:xfrm>
            <a:off x="3707321" y="1665000"/>
            <a:ext cx="599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HVAC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2589AA-B70C-47C5-A9F0-0CF4105FF227}"/>
              </a:ext>
            </a:extLst>
          </p:cNvPr>
          <p:cNvSpPr txBox="1"/>
          <p:nvPr/>
        </p:nvSpPr>
        <p:spPr>
          <a:xfrm>
            <a:off x="3707321" y="18940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Lighting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 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F7781-A8B8-4CC1-A05A-16AFF6B3F4C8}"/>
              </a:ext>
            </a:extLst>
          </p:cNvPr>
          <p:cNvSpPr txBox="1"/>
          <p:nvPr/>
        </p:nvSpPr>
        <p:spPr>
          <a:xfrm>
            <a:off x="5965127" y="2196057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Advanced Motors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3C5BD6-8934-48AE-8EC4-29B67EFC3C1F}"/>
              </a:ext>
            </a:extLst>
          </p:cNvPr>
          <p:cNvSpPr txBox="1"/>
          <p:nvPr/>
        </p:nvSpPr>
        <p:spPr>
          <a:xfrm>
            <a:off x="3707321" y="2104043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Process Improvements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A551C0-885B-414D-AB96-5284C572BFC6}"/>
              </a:ext>
            </a:extLst>
          </p:cNvPr>
          <p:cNvSpPr txBox="1"/>
          <p:nvPr/>
        </p:nvSpPr>
        <p:spPr>
          <a:xfrm>
            <a:off x="3707321" y="231399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Pumps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F0C669-4173-4E11-8C5D-EA78B8A13DEC}"/>
              </a:ext>
            </a:extLst>
          </p:cNvPr>
          <p:cNvSpPr txBox="1"/>
          <p:nvPr/>
        </p:nvSpPr>
        <p:spPr>
          <a:xfrm>
            <a:off x="3707320" y="252395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Fans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2360B0-B733-40B7-828C-4D25B0B53080}"/>
              </a:ext>
            </a:extLst>
          </p:cNvPr>
          <p:cNvSpPr txBox="1"/>
          <p:nvPr/>
        </p:nvSpPr>
        <p:spPr>
          <a:xfrm>
            <a:off x="3707321" y="2740289"/>
            <a:ext cx="2077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Refrigeration Improvements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7EF67-9D79-4F9E-99A4-D6E9C75FE8D8}"/>
              </a:ext>
            </a:extLst>
          </p:cNvPr>
          <p:cNvSpPr txBox="1"/>
          <p:nvPr/>
        </p:nvSpPr>
        <p:spPr>
          <a:xfrm>
            <a:off x="3707320" y="2971040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Water Supply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7607-8E82-47DF-A95E-A6D26CB33FCC}"/>
              </a:ext>
            </a:extLst>
          </p:cNvPr>
          <p:cNvSpPr txBox="1"/>
          <p:nvPr/>
        </p:nvSpPr>
        <p:spPr>
          <a:xfrm>
            <a:off x="3707321" y="3209794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62C1E3-A2D9-4738-A085-310E430F09A5}"/>
              </a:ext>
            </a:extLst>
          </p:cNvPr>
          <p:cNvSpPr txBox="1"/>
          <p:nvPr/>
        </p:nvSpPr>
        <p:spPr>
          <a:xfrm>
            <a:off x="5954643" y="2543402"/>
            <a:ext cx="185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More Expensive SEM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 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964B6E-6FCA-49B3-870B-F2175DF31929}"/>
              </a:ext>
            </a:extLst>
          </p:cNvPr>
          <p:cNvSpPr txBox="1"/>
          <p:nvPr/>
        </p:nvSpPr>
        <p:spPr>
          <a:xfrm>
            <a:off x="5954644" y="2875997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Lighting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FAA1F-0470-4BA2-AE58-FD3EE1128B73}"/>
              </a:ext>
            </a:extLst>
          </p:cNvPr>
          <p:cNvSpPr txBox="1"/>
          <p:nvPr/>
        </p:nvSpPr>
        <p:spPr>
          <a:xfrm>
            <a:off x="5940641" y="1634549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Compressed Air</a:t>
            </a:r>
          </a:p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Demand Reductions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 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34702-F0F5-4257-BB41-FF13F000F7D7}"/>
              </a:ext>
            </a:extLst>
          </p:cNvPr>
          <p:cNvSpPr txBox="1"/>
          <p:nvPr/>
        </p:nvSpPr>
        <p:spPr>
          <a:xfrm>
            <a:off x="1927554" y="4336357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 </a:t>
            </a:r>
            <a:r>
              <a:rPr lang="en-US" sz="1050">
                <a:solidFill>
                  <a:srgbClr val="FFF35F"/>
                </a:solidFill>
                <a:latin typeface="Arial" panose="020B0604020202020204"/>
              </a:rPr>
              <a:t>= Additional Portfolio 2 Selections</a:t>
            </a:r>
            <a:endParaRPr lang="en-US" sz="1200">
              <a:solidFill>
                <a:srgbClr val="FFF35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0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EF68D-4BBF-4284-8D35-7DF771E7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Agricultural by End Use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4AEF3F-485C-4D7F-A6EF-2B3133971E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54" y="873268"/>
          <a:ext cx="6509711" cy="3810896"/>
        </p:xfrm>
        <a:graphic>
          <a:graphicData uri="http://schemas.openxmlformats.org/drawingml/2006/table">
            <a:tbl>
              <a:tblPr/>
              <a:tblGrid>
                <a:gridCol w="1533465">
                  <a:extLst>
                    <a:ext uri="{9D8B030D-6E8A-4147-A177-3AD203B41FA5}">
                      <a16:colId xmlns:a16="http://schemas.microsoft.com/office/drawing/2014/main" val="1868762408"/>
                    </a:ext>
                  </a:extLst>
                </a:gridCol>
                <a:gridCol w="1368091">
                  <a:extLst>
                    <a:ext uri="{9D8B030D-6E8A-4147-A177-3AD203B41FA5}">
                      <a16:colId xmlns:a16="http://schemas.microsoft.com/office/drawing/2014/main" val="2002360561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999597277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1782673069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3213741296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2537370119"/>
                    </a:ext>
                  </a:extLst>
                </a:gridCol>
                <a:gridCol w="721631">
                  <a:extLst>
                    <a:ext uri="{9D8B030D-6E8A-4147-A177-3AD203B41FA5}">
                      <a16:colId xmlns:a16="http://schemas.microsoft.com/office/drawing/2014/main" val="3667893100"/>
                    </a:ext>
                  </a:extLst>
                </a:gridCol>
              </a:tblGrid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90861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Irrigation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6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4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92440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66691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Refrigeration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1031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Motors/Drives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78269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Loads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43959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39101"/>
                  </a:ext>
                </a:extLst>
              </a:tr>
              <a:tr h="20574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Incremental Portfolio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786684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64672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Motors/Drives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303189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Loads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77985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48419"/>
                  </a:ext>
                </a:extLst>
              </a:tr>
              <a:tr h="27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42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90705"/>
                  </a:ext>
                </a:extLst>
              </a:tr>
              <a:tr h="29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 &amp; 2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40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738BDD-3DD5-4E16-9236-E543D601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Agricultural Measures Selected by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Resource </a:t>
            </a:r>
            <a:r>
              <a:rPr lang="en-US" b="1" dirty="0">
                <a:solidFill>
                  <a:schemeClr val="bg1"/>
                </a:solidFill>
              </a:rPr>
              <a:t>Program and Power Plan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93CD637B-A75F-42A4-BB4F-EDA5D92320DE}"/>
              </a:ext>
            </a:extLst>
          </p:cNvPr>
          <p:cNvSpPr/>
          <p:nvPr/>
        </p:nvSpPr>
        <p:spPr>
          <a:xfrm>
            <a:off x="1422401" y="1202823"/>
            <a:ext cx="4189478" cy="2285171"/>
          </a:xfrm>
          <a:prstGeom prst="roundRect">
            <a:avLst/>
          </a:prstGeom>
          <a:solidFill>
            <a:srgbClr val="009DD9">
              <a:alpha val="60000"/>
            </a:srgb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C35EEA50-3D28-40E2-95A6-DB6A1C9E0449}"/>
              </a:ext>
            </a:extLst>
          </p:cNvPr>
          <p:cNvSpPr/>
          <p:nvPr/>
        </p:nvSpPr>
        <p:spPr>
          <a:xfrm>
            <a:off x="3274143" y="1202824"/>
            <a:ext cx="4447457" cy="2285171"/>
          </a:xfrm>
          <a:prstGeom prst="roundRect">
            <a:avLst/>
          </a:prstGeom>
          <a:solidFill>
            <a:schemeClr val="accent5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02B21-696C-4787-BEAB-5FF5E6075019}"/>
              </a:ext>
            </a:extLst>
          </p:cNvPr>
          <p:cNvSpPr txBox="1"/>
          <p:nvPr/>
        </p:nvSpPr>
        <p:spPr>
          <a:xfrm>
            <a:off x="2282095" y="1316599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RP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0E40B-B459-4A42-81E0-008234EFA60A}"/>
              </a:ext>
            </a:extLst>
          </p:cNvPr>
          <p:cNvSpPr txBox="1"/>
          <p:nvPr/>
        </p:nvSpPr>
        <p:spPr>
          <a:xfrm>
            <a:off x="4151156" y="1316599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Both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5D63C-21D5-4AED-A1D6-64C53B741B09}"/>
              </a:ext>
            </a:extLst>
          </p:cNvPr>
          <p:cNvSpPr txBox="1"/>
          <p:nvPr/>
        </p:nvSpPr>
        <p:spPr>
          <a:xfrm>
            <a:off x="5940854" y="1336688"/>
            <a:ext cx="14681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18F65-C22A-4129-A1E4-18FC8C376C66}"/>
              </a:ext>
            </a:extLst>
          </p:cNvPr>
          <p:cNvSpPr txBox="1"/>
          <p:nvPr/>
        </p:nvSpPr>
        <p:spPr>
          <a:xfrm>
            <a:off x="1794347" y="4526408"/>
            <a:ext cx="5632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>
                <a:solidFill>
                  <a:srgbClr val="FFFFFF"/>
                </a:solidFill>
                <a:latin typeface="Arial" panose="020B0604020202020204"/>
              </a:rPr>
              <a:t>Note: These lists should be interpreted as indicative of general trends, as some measures have many variations with potentially different results.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A230B2D-8921-4028-8852-37DCC7D35322}"/>
              </a:ext>
            </a:extLst>
          </p:cNvPr>
          <p:cNvSpPr/>
          <p:nvPr/>
        </p:nvSpPr>
        <p:spPr>
          <a:xfrm>
            <a:off x="1422400" y="3614857"/>
            <a:ext cx="6299201" cy="477695"/>
          </a:xfrm>
          <a:prstGeom prst="roundRect">
            <a:avLst/>
          </a:prstGeom>
          <a:solidFill>
            <a:schemeClr val="accent4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9F359-40EA-42BB-8DF4-1AF38E698635}"/>
              </a:ext>
            </a:extLst>
          </p:cNvPr>
          <p:cNvSpPr txBox="1"/>
          <p:nvPr/>
        </p:nvSpPr>
        <p:spPr>
          <a:xfrm>
            <a:off x="1738182" y="3715205"/>
            <a:ext cx="944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Neither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66A6E-9245-4CDD-BC6E-4A8CDBB07213}"/>
              </a:ext>
            </a:extLst>
          </p:cNvPr>
          <p:cNvSpPr txBox="1"/>
          <p:nvPr/>
        </p:nvSpPr>
        <p:spPr>
          <a:xfrm>
            <a:off x="3360074" y="1706401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Irrigation Hardware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E3238-D5C5-4093-9446-C52960091413}"/>
              </a:ext>
            </a:extLst>
          </p:cNvPr>
          <p:cNvSpPr txBox="1"/>
          <p:nvPr/>
        </p:nvSpPr>
        <p:spPr>
          <a:xfrm>
            <a:off x="3360074" y="1928448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Irrigation System Improvements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25C2B7-7FB4-440C-BBD7-C84F061FA807}"/>
              </a:ext>
            </a:extLst>
          </p:cNvPr>
          <p:cNvSpPr txBox="1"/>
          <p:nvPr/>
        </p:nvSpPr>
        <p:spPr>
          <a:xfrm>
            <a:off x="3360074" y="2150494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Pump Replacements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05D33-8308-4DB6-AEE6-4EAC5251CE7C}"/>
              </a:ext>
            </a:extLst>
          </p:cNvPr>
          <p:cNvSpPr txBox="1"/>
          <p:nvPr/>
        </p:nvSpPr>
        <p:spPr>
          <a:xfrm>
            <a:off x="4068676" y="3712117"/>
            <a:ext cx="1740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Variable Rate Irrigation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1E56D-F2A5-4104-B010-7C34FEE23272}"/>
              </a:ext>
            </a:extLst>
          </p:cNvPr>
          <p:cNvSpPr txBox="1"/>
          <p:nvPr/>
        </p:nvSpPr>
        <p:spPr>
          <a:xfrm>
            <a:off x="3360074" y="2372541"/>
            <a:ext cx="1650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Dairy and Area Lights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112E2-A126-402C-8496-F905B4D3BC43}"/>
              </a:ext>
            </a:extLst>
          </p:cNvPr>
          <p:cNvSpPr txBox="1"/>
          <p:nvPr/>
        </p:nvSpPr>
        <p:spPr>
          <a:xfrm>
            <a:off x="3360074" y="2594587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Motor Rewinds</a:t>
            </a:r>
            <a:r>
              <a:rPr lang="hy-AM" sz="1200">
                <a:solidFill>
                  <a:srgbClr val="FFF35F"/>
                </a:solidFill>
                <a:latin typeface="Arial" panose="020B0604020202020204"/>
              </a:rPr>
              <a:t>▼</a:t>
            </a:r>
            <a:endParaRPr lang="en-US" sz="1200">
              <a:solidFill>
                <a:srgbClr val="FFF35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7F26A4-7384-4DC4-AA70-FB119C9D99FA}"/>
              </a:ext>
            </a:extLst>
          </p:cNvPr>
          <p:cNvSpPr txBox="1"/>
          <p:nvPr/>
        </p:nvSpPr>
        <p:spPr>
          <a:xfrm>
            <a:off x="5928337" y="2275079"/>
            <a:ext cx="1650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Some Stock Tanks</a:t>
            </a:r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 ▼</a:t>
            </a: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9E4A37-3AFE-4D29-A5D4-8216059AE621}"/>
              </a:ext>
            </a:extLst>
          </p:cNvPr>
          <p:cNvSpPr txBox="1"/>
          <p:nvPr/>
        </p:nvSpPr>
        <p:spPr>
          <a:xfrm>
            <a:off x="3360074" y="2816634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Engine Block Heaters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D68D7C-54CE-42C0-B697-B1E590E87B89}"/>
              </a:ext>
            </a:extLst>
          </p:cNvPr>
          <p:cNvSpPr txBox="1"/>
          <p:nvPr/>
        </p:nvSpPr>
        <p:spPr>
          <a:xfrm>
            <a:off x="3360074" y="3038680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FFFFFF"/>
                </a:solidFill>
                <a:latin typeface="Arial" panose="020B0604020202020204"/>
              </a:rPr>
              <a:t>Dairy Refrigeration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D5EBF2-130A-4B7D-BCF6-AE0103E33BED}"/>
              </a:ext>
            </a:extLst>
          </p:cNvPr>
          <p:cNvSpPr txBox="1"/>
          <p:nvPr/>
        </p:nvSpPr>
        <p:spPr>
          <a:xfrm>
            <a:off x="1780987" y="4243114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y-AM" sz="1200" i="1">
                <a:solidFill>
                  <a:srgbClr val="FFF35F"/>
                </a:solidFill>
                <a:latin typeface="Arial" panose="020B0604020202020204"/>
              </a:rPr>
              <a:t>▼ </a:t>
            </a:r>
            <a:r>
              <a:rPr lang="en-US" sz="1050">
                <a:solidFill>
                  <a:srgbClr val="FFF35F"/>
                </a:solidFill>
                <a:latin typeface="Arial" panose="020B0604020202020204"/>
              </a:rPr>
              <a:t>= Additional Portfolio 2 Selections</a:t>
            </a:r>
            <a:endParaRPr lang="en-US" sz="1200">
              <a:solidFill>
                <a:srgbClr val="FFF35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89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EF68D-4BBF-4284-8D35-7DF771E7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Utility System by End Use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BFD8B0-ADEF-4BC7-8D85-7190B6201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76388"/>
              </p:ext>
            </p:extLst>
          </p:nvPr>
        </p:nvGraphicFramePr>
        <p:xfrm>
          <a:off x="1143000" y="1428750"/>
          <a:ext cx="6285854" cy="1102328"/>
        </p:xfrm>
        <a:graphic>
          <a:graphicData uri="http://schemas.openxmlformats.org/drawingml/2006/table">
            <a:tbl>
              <a:tblPr/>
              <a:tblGrid>
                <a:gridCol w="1480733">
                  <a:extLst>
                    <a:ext uri="{9D8B030D-6E8A-4147-A177-3AD203B41FA5}">
                      <a16:colId xmlns:a16="http://schemas.microsoft.com/office/drawing/2014/main" val="4165744902"/>
                    </a:ext>
                  </a:extLst>
                </a:gridCol>
                <a:gridCol w="1321046">
                  <a:extLst>
                    <a:ext uri="{9D8B030D-6E8A-4147-A177-3AD203B41FA5}">
                      <a16:colId xmlns:a16="http://schemas.microsoft.com/office/drawing/2014/main" val="1920913484"/>
                    </a:ext>
                  </a:extLst>
                </a:gridCol>
                <a:gridCol w="696815">
                  <a:extLst>
                    <a:ext uri="{9D8B030D-6E8A-4147-A177-3AD203B41FA5}">
                      <a16:colId xmlns:a16="http://schemas.microsoft.com/office/drawing/2014/main" val="1296420695"/>
                    </a:ext>
                  </a:extLst>
                </a:gridCol>
                <a:gridCol w="696815">
                  <a:extLst>
                    <a:ext uri="{9D8B030D-6E8A-4147-A177-3AD203B41FA5}">
                      <a16:colId xmlns:a16="http://schemas.microsoft.com/office/drawing/2014/main" val="3234450851"/>
                    </a:ext>
                  </a:extLst>
                </a:gridCol>
                <a:gridCol w="696815">
                  <a:extLst>
                    <a:ext uri="{9D8B030D-6E8A-4147-A177-3AD203B41FA5}">
                      <a16:colId xmlns:a16="http://schemas.microsoft.com/office/drawing/2014/main" val="2280606787"/>
                    </a:ext>
                  </a:extLst>
                </a:gridCol>
                <a:gridCol w="696815">
                  <a:extLst>
                    <a:ext uri="{9D8B030D-6E8A-4147-A177-3AD203B41FA5}">
                      <a16:colId xmlns:a16="http://schemas.microsoft.com/office/drawing/2014/main" val="2790345961"/>
                    </a:ext>
                  </a:extLst>
                </a:gridCol>
                <a:gridCol w="696815">
                  <a:extLst>
                    <a:ext uri="{9D8B030D-6E8A-4147-A177-3AD203B41FA5}">
                      <a16:colId xmlns:a16="http://schemas.microsoft.com/office/drawing/2014/main" val="2765187763"/>
                    </a:ext>
                  </a:extLst>
                </a:gridCol>
              </a:tblGrid>
              <a:tr h="55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75335"/>
                  </a:ext>
                </a:extLst>
              </a:tr>
              <a:tr h="55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3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8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738BDD-3DD5-4E16-9236-E543D601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0208"/>
            <a:ext cx="8679611" cy="791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Utility Distribution System Measures Selected by Resource Program and Power Plan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93CD637B-A75F-42A4-BB4F-EDA5D92320DE}"/>
              </a:ext>
            </a:extLst>
          </p:cNvPr>
          <p:cNvSpPr/>
          <p:nvPr/>
        </p:nvSpPr>
        <p:spPr>
          <a:xfrm>
            <a:off x="1422400" y="1255108"/>
            <a:ext cx="4252844" cy="2004285"/>
          </a:xfrm>
          <a:prstGeom prst="roundRect">
            <a:avLst/>
          </a:prstGeom>
          <a:solidFill>
            <a:schemeClr val="accent2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C35EEA50-3D28-40E2-95A6-DB6A1C9E0449}"/>
              </a:ext>
            </a:extLst>
          </p:cNvPr>
          <p:cNvSpPr/>
          <p:nvPr/>
        </p:nvSpPr>
        <p:spPr>
          <a:xfrm>
            <a:off x="3468757" y="1255107"/>
            <a:ext cx="4252844" cy="2004286"/>
          </a:xfrm>
          <a:prstGeom prst="roundRect">
            <a:avLst/>
          </a:prstGeom>
          <a:solidFill>
            <a:schemeClr val="accent5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02B21-696C-4787-BEAB-5FF5E6075019}"/>
              </a:ext>
            </a:extLst>
          </p:cNvPr>
          <p:cNvSpPr txBox="1"/>
          <p:nvPr/>
        </p:nvSpPr>
        <p:spPr>
          <a:xfrm>
            <a:off x="2236097" y="1517506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RP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0E40B-B459-4A42-81E0-008234EFA60A}"/>
              </a:ext>
            </a:extLst>
          </p:cNvPr>
          <p:cNvSpPr txBox="1"/>
          <p:nvPr/>
        </p:nvSpPr>
        <p:spPr>
          <a:xfrm>
            <a:off x="4308400" y="1518295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Both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5D63C-21D5-4AED-A1D6-64C53B741B09}"/>
              </a:ext>
            </a:extLst>
          </p:cNvPr>
          <p:cNvSpPr txBox="1"/>
          <p:nvPr/>
        </p:nvSpPr>
        <p:spPr>
          <a:xfrm>
            <a:off x="5945700" y="1517506"/>
            <a:ext cx="1505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18F65-C22A-4129-A1E4-18FC8C376C66}"/>
              </a:ext>
            </a:extLst>
          </p:cNvPr>
          <p:cNvSpPr txBox="1"/>
          <p:nvPr/>
        </p:nvSpPr>
        <p:spPr>
          <a:xfrm>
            <a:off x="1766120" y="4447431"/>
            <a:ext cx="56117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>
                <a:solidFill>
                  <a:srgbClr val="FFFFFF"/>
                </a:solidFill>
                <a:latin typeface="Arial" panose="020B0604020202020204"/>
              </a:rPr>
              <a:t>Note: These lists should be interpreted as indicative of general trends, as some measures have many variations with potentially different results.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A230B2D-8921-4028-8852-37DCC7D35322}"/>
              </a:ext>
            </a:extLst>
          </p:cNvPr>
          <p:cNvSpPr/>
          <p:nvPr/>
        </p:nvSpPr>
        <p:spPr>
          <a:xfrm>
            <a:off x="1422400" y="3503271"/>
            <a:ext cx="6299201" cy="512771"/>
          </a:xfrm>
          <a:prstGeom prst="roundRect">
            <a:avLst/>
          </a:prstGeom>
          <a:solidFill>
            <a:schemeClr val="accent4">
              <a:alpha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9F359-40EA-42BB-8DF4-1AF38E698635}"/>
              </a:ext>
            </a:extLst>
          </p:cNvPr>
          <p:cNvSpPr txBox="1"/>
          <p:nvPr/>
        </p:nvSpPr>
        <p:spPr>
          <a:xfrm>
            <a:off x="1752561" y="3631736"/>
            <a:ext cx="944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cap="all">
                <a:solidFill>
                  <a:srgbClr val="FFFFFF"/>
                </a:solidFill>
                <a:latin typeface="Arial" panose="020B0604020202020204"/>
              </a:rPr>
              <a:t>Neither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66A6E-9245-4CDD-BC6E-4A8CDBB07213}"/>
              </a:ext>
            </a:extLst>
          </p:cNvPr>
          <p:cNvSpPr txBox="1"/>
          <p:nvPr/>
        </p:nvSpPr>
        <p:spPr>
          <a:xfrm>
            <a:off x="3794586" y="2205451"/>
            <a:ext cx="1554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>
                <a:solidFill>
                  <a:srgbClr val="FFFFFF"/>
                </a:solidFill>
                <a:latin typeface="Arial" panose="020B0604020202020204"/>
              </a:rPr>
              <a:t>Level I CVR: LDC with no VVO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205D33-8308-4DB6-AEE6-4EAC5251CE7C}"/>
              </a:ext>
            </a:extLst>
          </p:cNvPr>
          <p:cNvSpPr txBox="1"/>
          <p:nvPr/>
        </p:nvSpPr>
        <p:spPr>
          <a:xfrm>
            <a:off x="3635362" y="3625302"/>
            <a:ext cx="2877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>
                <a:solidFill>
                  <a:srgbClr val="FFFFFF"/>
                </a:solidFill>
                <a:latin typeface="Arial" panose="020B0604020202020204"/>
              </a:rPr>
              <a:t>Level II CVR: LDC with VVO &amp; AMI</a:t>
            </a:r>
          </a:p>
        </p:txBody>
      </p:sp>
    </p:spTree>
    <p:extLst>
      <p:ext uri="{BB962C8B-B14F-4D97-AF65-F5344CB8AC3E}">
        <p14:creationId xmlns:p14="http://schemas.microsoft.com/office/powerpoint/2010/main" val="19650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5550"/>
            <a:ext cx="8077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A Review of Resource Program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79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Elephant in the Room:</a:t>
            </a:r>
            <a:br>
              <a:rPr lang="en-US" dirty="0" smtClean="0"/>
            </a:br>
            <a:r>
              <a:rPr lang="en-US" sz="2700" dirty="0" smtClean="0"/>
              <a:t> Cost Effectiveness Constraints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3245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rgbClr val="535486"/>
                </a:solidFill>
                <a:latin typeface="Calibri" panose="020F0502020204030204"/>
                <a:cs typeface="+mn-cs"/>
              </a:rPr>
              <a:t>The Council uses the </a:t>
            </a:r>
            <a:r>
              <a:rPr lang="en-US" altLang="en-US" sz="27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Total Resource Cost </a:t>
            </a:r>
            <a:r>
              <a:rPr lang="en-US" altLang="en-US" sz="2700" dirty="0">
                <a:solidFill>
                  <a:srgbClr val="535486"/>
                </a:solidFill>
                <a:latin typeface="Calibri" panose="020F0502020204030204"/>
                <a:cs typeface="+mn-cs"/>
              </a:rPr>
              <a:t>(TRC) Test at the measure level to determine cost effectiveness.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rgbClr val="535486"/>
                </a:solidFill>
                <a:latin typeface="Calibri" panose="020F0502020204030204"/>
                <a:cs typeface="+mn-cs"/>
              </a:rPr>
              <a:t>BPA has historically </a:t>
            </a:r>
            <a:r>
              <a:rPr lang="en-US" altLang="en-US" sz="27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used the Council methodology </a:t>
            </a:r>
            <a:r>
              <a:rPr lang="en-US" altLang="en-US" sz="2700" dirty="0">
                <a:solidFill>
                  <a:srgbClr val="535486"/>
                </a:solidFill>
                <a:latin typeface="Calibri" panose="020F0502020204030204"/>
                <a:cs typeface="+mn-cs"/>
              </a:rPr>
              <a:t>averaged at a technology level.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rgbClr val="535486"/>
                </a:solidFill>
                <a:latin typeface="Calibri" panose="020F0502020204030204"/>
                <a:cs typeface="+mn-cs"/>
              </a:rPr>
              <a:t>When low cost conservation is abundant, and other resources are expensive, this produces a </a:t>
            </a:r>
            <a:r>
              <a:rPr lang="en-US" altLang="en-US" sz="27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robust portfolio of offerings.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26" b="0" dirty="0">
                <a:latin typeface="+mj-lt"/>
                <a:cs typeface="+mj-cs"/>
              </a:rPr>
              <a:t>Historical Context</a:t>
            </a:r>
          </a:p>
        </p:txBody>
      </p:sp>
    </p:spTree>
    <p:extLst>
      <p:ext uri="{BB962C8B-B14F-4D97-AF65-F5344CB8AC3E}">
        <p14:creationId xmlns:p14="http://schemas.microsoft.com/office/powerpoint/2010/main" val="101006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"/>
            <a:ext cx="2514601" cy="4959942"/>
          </a:xfrm>
        </p:spPr>
        <p:txBody>
          <a:bodyPr/>
          <a:lstStyle/>
          <a:p>
            <a:r>
              <a:rPr lang="en-US" sz="3426" dirty="0">
                <a:solidFill>
                  <a:prstClr val="white"/>
                </a:solidFill>
                <a:latin typeface="Calibri"/>
              </a:rPr>
              <a:t>How Cost Effectiveness is Calculated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0"/>
            <a:ext cx="4953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0"/>
          <a:stretch/>
        </p:blipFill>
        <p:spPr bwMode="auto">
          <a:xfrm>
            <a:off x="4419600" y="666750"/>
            <a:ext cx="441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"/>
            <a:ext cx="2514601" cy="4959942"/>
          </a:xfrm>
        </p:spPr>
        <p:txBody>
          <a:bodyPr/>
          <a:lstStyle/>
          <a:p>
            <a:r>
              <a:rPr lang="en-US" sz="3426" dirty="0" smtClean="0">
                <a:solidFill>
                  <a:prstClr val="white"/>
                </a:solidFill>
                <a:latin typeface="Calibri"/>
              </a:rPr>
              <a:t>Major Drivers of Cost Effectiveness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0"/>
            <a:ext cx="4953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2150265"/>
              </p:ext>
            </p:extLst>
          </p:nvPr>
        </p:nvGraphicFramePr>
        <p:xfrm>
          <a:off x="3619500" y="5051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84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26" b="0" dirty="0">
                <a:latin typeface="+mj-lt"/>
                <a:cs typeface="+mj-cs"/>
              </a:rPr>
              <a:t>What has Shifted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0330788"/>
              </p:ext>
            </p:extLst>
          </p:nvPr>
        </p:nvGraphicFramePr>
        <p:xfrm>
          <a:off x="0" y="1276350"/>
          <a:ext cx="9067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1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"/>
            <a:ext cx="2514601" cy="4959942"/>
          </a:xfrm>
        </p:spPr>
        <p:txBody>
          <a:bodyPr/>
          <a:lstStyle/>
          <a:p>
            <a:r>
              <a:rPr lang="en-US" sz="3426" dirty="0" smtClean="0">
                <a:solidFill>
                  <a:prstClr val="white"/>
                </a:solidFill>
                <a:latin typeface="Calibri"/>
              </a:rPr>
              <a:t>What Does this Mean?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0"/>
            <a:ext cx="4953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050" y="506333"/>
            <a:ext cx="4152900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</a:rPr>
              <a:t>UES portfolio </a:t>
            </a:r>
            <a:r>
              <a:rPr lang="en-US" altLang="en-US" sz="2400" dirty="0">
                <a:solidFill>
                  <a:srgbClr val="535486"/>
                </a:solidFill>
              </a:rPr>
              <a:t>at large is not cost effective under 2021 Power </a:t>
            </a:r>
            <a:r>
              <a:rPr lang="en-US" altLang="en-US" sz="2400" dirty="0" smtClean="0">
                <a:solidFill>
                  <a:srgbClr val="535486"/>
                </a:solidFill>
              </a:rPr>
              <a:t>Plan.</a:t>
            </a:r>
            <a:endParaRPr lang="en-US" altLang="en-US" sz="2400" dirty="0">
              <a:solidFill>
                <a:srgbClr val="535486"/>
              </a:solidFill>
            </a:endParaRPr>
          </a:p>
          <a:p>
            <a:pPr marL="4000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</a:rPr>
              <a:t>Residential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sector </a:t>
            </a:r>
            <a:r>
              <a:rPr lang="en-US" altLang="en-US" sz="2400" dirty="0" smtClean="0">
                <a:solidFill>
                  <a:srgbClr val="535486"/>
                </a:solidFill>
              </a:rPr>
              <a:t>would be </a:t>
            </a:r>
            <a:r>
              <a:rPr lang="en-US" altLang="en-US" sz="2400" dirty="0">
                <a:solidFill>
                  <a:srgbClr val="535486"/>
                </a:solidFill>
              </a:rPr>
              <a:t>most impacted by changes with many residential offerings no longer cost </a:t>
            </a:r>
            <a:r>
              <a:rPr lang="en-US" altLang="en-US" sz="2400" dirty="0" smtClean="0">
                <a:solidFill>
                  <a:srgbClr val="535486"/>
                </a:solidFill>
              </a:rPr>
              <a:t>effective.</a:t>
            </a:r>
            <a:endParaRPr lang="en-US" altLang="en-US" sz="2400" dirty="0">
              <a:solidFill>
                <a:srgbClr val="535486"/>
              </a:solidFill>
            </a:endParaRPr>
          </a:p>
          <a:p>
            <a:pPr marL="4000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35486"/>
                </a:solidFill>
              </a:rPr>
              <a:t>Residential </a:t>
            </a:r>
            <a:r>
              <a:rPr lang="en-US" altLang="en-US" sz="2400" b="1" dirty="0">
                <a:solidFill>
                  <a:srgbClr val="002060"/>
                </a:solidFill>
              </a:rPr>
              <a:t>HVAC (and DHPs specifically) </a:t>
            </a:r>
            <a:r>
              <a:rPr lang="en-US" altLang="en-US" sz="2400" dirty="0">
                <a:solidFill>
                  <a:srgbClr val="535486"/>
                </a:solidFill>
              </a:rPr>
              <a:t>has the most significant </a:t>
            </a:r>
            <a:r>
              <a:rPr lang="en-US" altLang="en-US" sz="2400" dirty="0" smtClean="0">
                <a:solidFill>
                  <a:srgbClr val="535486"/>
                </a:solidFill>
              </a:rPr>
              <a:t>impact.</a:t>
            </a:r>
            <a:endParaRPr lang="en-US" altLang="en-US" sz="2400" dirty="0">
              <a:solidFill>
                <a:srgbClr val="53548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BPA’s New Approach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199" y="1354444"/>
            <a:ext cx="4953001" cy="3274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535486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800" dirty="0" smtClean="0"/>
              <a:t>Move cost effectiveness threshold to the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portfolio level </a:t>
            </a:r>
          </a:p>
          <a:p>
            <a:pPr>
              <a:spcBef>
                <a:spcPts val="0"/>
              </a:spcBef>
            </a:pPr>
            <a:endParaRPr lang="en-US" altLang="en-US" sz="1050" dirty="0" smtClean="0"/>
          </a:p>
          <a:p>
            <a:pPr>
              <a:spcBef>
                <a:spcPts val="0"/>
              </a:spcBef>
            </a:pPr>
            <a:r>
              <a:rPr lang="en-US" altLang="en-US" sz="2800" dirty="0" smtClean="0"/>
              <a:t>Use a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screening procedure </a:t>
            </a:r>
            <a:r>
              <a:rPr lang="en-US" altLang="en-US" sz="2800" dirty="0" smtClean="0"/>
              <a:t>on non-C/E measures</a:t>
            </a:r>
          </a:p>
          <a:p>
            <a:pPr>
              <a:spcBef>
                <a:spcPts val="0"/>
              </a:spcBef>
            </a:pPr>
            <a:endParaRPr lang="en-US" altLang="en-US" sz="1050" dirty="0" smtClean="0"/>
          </a:p>
          <a:p>
            <a:pPr>
              <a:spcBef>
                <a:spcPts val="0"/>
              </a:spcBef>
            </a:pPr>
            <a:r>
              <a:rPr lang="en-US" altLang="en-US" sz="2800" dirty="0" smtClean="0"/>
              <a:t>Sector-specific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C/E plans</a:t>
            </a:r>
          </a:p>
          <a:p>
            <a:pPr>
              <a:spcBef>
                <a:spcPts val="0"/>
              </a:spcBef>
            </a:pPr>
            <a:endParaRPr lang="en-US" altLang="en-US" sz="1050" dirty="0" smtClean="0"/>
          </a:p>
          <a:p>
            <a:pPr>
              <a:spcBef>
                <a:spcPts val="0"/>
              </a:spcBef>
            </a:pPr>
            <a:r>
              <a:rPr lang="en-US" altLang="en-US" sz="2800" dirty="0" smtClean="0"/>
              <a:t>Work with regional stakeholders and the RTF to help steer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long term change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2146" y="1504950"/>
            <a:ext cx="3139750" cy="2485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800" dirty="0"/>
              <a:t>Gives BPA the most flexibility while ensuring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portfolio </a:t>
            </a:r>
            <a:r>
              <a:rPr lang="en-US" altLang="en-US" sz="2800" dirty="0" smtClean="0"/>
              <a:t>overall is </a:t>
            </a:r>
            <a:r>
              <a:rPr lang="en-US" altLang="en-US" sz="2800" dirty="0"/>
              <a:t>cost effective</a:t>
            </a:r>
          </a:p>
        </p:txBody>
      </p:sp>
    </p:spTree>
    <p:extLst>
      <p:ext uri="{BB962C8B-B14F-4D97-AF65-F5344CB8AC3E}">
        <p14:creationId xmlns:p14="http://schemas.microsoft.com/office/powerpoint/2010/main" val="4193956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7515"/>
            <a:ext cx="4876800" cy="35097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Screening criteria align with </a:t>
            </a:r>
            <a:r>
              <a:rPr lang="en-US" dirty="0" smtClean="0"/>
              <a:t>cover:</a:t>
            </a:r>
            <a:endParaRPr lang="en-US" dirty="0"/>
          </a:p>
          <a:p>
            <a:pPr lvl="1"/>
            <a:r>
              <a:rPr lang="en-US" dirty="0" smtClean="0"/>
              <a:t>Resource Program and Power Plan prioritization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needs</a:t>
            </a:r>
          </a:p>
          <a:p>
            <a:pPr lvl="1"/>
            <a:r>
              <a:rPr lang="en-US" dirty="0"/>
              <a:t>Capacity needs</a:t>
            </a:r>
          </a:p>
          <a:p>
            <a:pPr lvl="1"/>
            <a:r>
              <a:rPr lang="en-US" dirty="0"/>
              <a:t>Utility customer success</a:t>
            </a:r>
          </a:p>
          <a:p>
            <a:pPr lvl="1"/>
            <a:r>
              <a:rPr lang="en-US" dirty="0"/>
              <a:t>Market transformation</a:t>
            </a:r>
          </a:p>
          <a:p>
            <a:pPr lvl="1"/>
            <a:r>
              <a:rPr lang="en-US" dirty="0"/>
              <a:t>Program implementation (ease, feasibility)</a:t>
            </a:r>
          </a:p>
          <a:p>
            <a:pPr lvl="1"/>
            <a:r>
              <a:rPr lang="en-US" dirty="0"/>
              <a:t>Environmental benefits</a:t>
            </a:r>
          </a:p>
          <a:p>
            <a:pPr lvl="1"/>
            <a:endParaRPr lang="en-US" dirty="0"/>
          </a:p>
          <a:p>
            <a:r>
              <a:rPr lang="en-US" altLang="en-US" dirty="0"/>
              <a:t>Tool meant to structure decision-making and provide documentation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Process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81150"/>
            <a:ext cx="2996692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EE 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88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6002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Inputs from the </a:t>
            </a:r>
            <a:r>
              <a:rPr lang="en-US" dirty="0" smtClean="0">
                <a:solidFill>
                  <a:srgbClr val="002060"/>
                </a:solidFill>
              </a:rPr>
              <a:t>Power Plan </a:t>
            </a:r>
            <a:r>
              <a:rPr lang="en-US" dirty="0" smtClean="0"/>
              <a:t>and Resource Program may impact BPA’s programs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Increasing/decreasing incentives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Evolving regional infrastructure programs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Removing low priority measures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Updated approach to </a:t>
            </a:r>
            <a:r>
              <a:rPr lang="en-US" sz="1800" dirty="0" smtClean="0">
                <a:solidFill>
                  <a:schemeClr val="tx1"/>
                </a:solidFill>
              </a:rPr>
              <a:t>managing </a:t>
            </a:r>
            <a:r>
              <a:rPr lang="en-US" sz="1800" dirty="0">
                <a:solidFill>
                  <a:schemeClr val="tx1"/>
                </a:solidFill>
              </a:rPr>
              <a:t>cost effectiveness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Change in focus for research activities </a:t>
            </a:r>
            <a:r>
              <a:rPr lang="en-US" sz="1800" dirty="0" smtClean="0">
                <a:solidFill>
                  <a:schemeClr val="tx1"/>
                </a:solidFill>
              </a:rPr>
              <a:t>(Momentum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Emerging Tech</a:t>
            </a:r>
            <a:r>
              <a:rPr lang="en-US" sz="1800" dirty="0">
                <a:solidFill>
                  <a:schemeClr val="tx1"/>
                </a:solidFill>
              </a:rPr>
              <a:t>) to align with priorities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Greater focus on technologies with the greatest impact on managing peak load (thermostats, water heating, CVR/DVR, technologies with a EE/DR intersection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/>
              <a:t>To plan </a:t>
            </a:r>
            <a:r>
              <a:rPr lang="en-US" dirty="0" smtClean="0"/>
              <a:t>for </a:t>
            </a:r>
            <a:r>
              <a:rPr lang="en-US" dirty="0"/>
              <a:t>these changes </a:t>
            </a:r>
            <a:r>
              <a:rPr lang="en-US" dirty="0" smtClean="0"/>
              <a:t>and document our approach, BPA </a:t>
            </a:r>
            <a:r>
              <a:rPr lang="en-US" dirty="0"/>
              <a:t>publishes an EE Action Plan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sz="3426" b="0" dirty="0">
                <a:latin typeface="+mj-lt"/>
                <a:cs typeface="+mj-cs"/>
              </a:rPr>
              <a:t>Planning for Program Evolution</a:t>
            </a:r>
          </a:p>
        </p:txBody>
      </p:sp>
    </p:spTree>
    <p:extLst>
      <p:ext uri="{BB962C8B-B14F-4D97-AF65-F5344CB8AC3E}">
        <p14:creationId xmlns:p14="http://schemas.microsoft.com/office/powerpoint/2010/main" val="131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3220" r="5035" b="3042"/>
          <a:stretch/>
        </p:blipFill>
        <p:spPr bwMode="auto">
          <a:xfrm>
            <a:off x="2362200" y="1123950"/>
            <a:ext cx="4419600" cy="383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E12808-B71B-4BA2-AFD0-42AAED1FA85A}" type="slidenum">
              <a:rPr lang="en-US" altLang="en-US" baseline="-25000"/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baseline="-25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-25000"/>
              <a:t>Draft - For Discussion Purposes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b="0" dirty="0">
                <a:latin typeface="+mj-lt"/>
                <a:cs typeface="+mj-cs"/>
              </a:rPr>
              <a:t>2022 Resource Program Process</a:t>
            </a:r>
          </a:p>
        </p:txBody>
      </p:sp>
    </p:spTree>
    <p:extLst>
      <p:ext uri="{BB962C8B-B14F-4D97-AF65-F5344CB8AC3E}">
        <p14:creationId xmlns:p14="http://schemas.microsoft.com/office/powerpoint/2010/main" val="40383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85B30-909E-49A7-925B-14D07257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sz="3426" b="0" dirty="0">
                <a:latin typeface="+mj-lt"/>
                <a:cs typeface="+mj-cs"/>
              </a:rPr>
              <a:t>What is the EE Action Plan?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084AFA-D46D-4DFD-9864-B86F844F0AB5}"/>
              </a:ext>
            </a:extLst>
          </p:cNvPr>
          <p:cNvGrpSpPr/>
          <p:nvPr/>
        </p:nvGrpSpPr>
        <p:grpSpPr>
          <a:xfrm>
            <a:off x="1590834" y="1166011"/>
            <a:ext cx="2811559" cy="1117191"/>
            <a:chOff x="2460" y="608427"/>
            <a:chExt cx="1952095" cy="1171257"/>
          </a:xfrm>
          <a:solidFill>
            <a:srgbClr val="00498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E15012-E0BD-460E-9E9E-E6C87053FB13}"/>
                </a:ext>
              </a:extLst>
            </p:cNvPr>
            <p:cNvSpPr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209E7-F773-4F12-8AC6-1184A7E30109}"/>
                </a:ext>
              </a:extLst>
            </p:cNvPr>
            <p:cNvSpPr txBox="1"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>
              <a:defPPr>
                <a:defRPr lang="en-US"/>
              </a:defPPr>
              <a:lvl1pPr marR="0" lvl="0" indent="0" algn="ctr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5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en-US" dirty="0"/>
                <a:t>Plan for how BPA’s EE &amp; DR programs will balance the needs of the 2021 Power Plan, BPA Resource Program, and utility customers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2ACB27-8F08-4B7B-AD4B-7DEB75A21C31}"/>
              </a:ext>
            </a:extLst>
          </p:cNvPr>
          <p:cNvGrpSpPr/>
          <p:nvPr/>
        </p:nvGrpSpPr>
        <p:grpSpPr>
          <a:xfrm>
            <a:off x="4741609" y="1166011"/>
            <a:ext cx="2811559" cy="1117191"/>
            <a:chOff x="2460" y="608427"/>
            <a:chExt cx="1952095" cy="1171257"/>
          </a:xfrm>
          <a:solidFill>
            <a:srgbClr val="00498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AF2D35-D6FA-4E39-A2DE-99591DD9A2D9}"/>
                </a:ext>
              </a:extLst>
            </p:cNvPr>
            <p:cNvSpPr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8D24AA-7860-4425-98F0-33561F59F43C}"/>
                </a:ext>
              </a:extLst>
            </p:cNvPr>
            <p:cNvSpPr txBox="1"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Operational plan </a:t>
              </a:r>
              <a:r>
                <a:rPr kumimoji="0" lang="en-US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 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EE and </a:t>
              </a:r>
              <a:r>
                <a:rPr kumimoji="0" lang="en-US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DR for the next 6 years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B1B7C-0E19-4F73-B7F9-2FC5A42F4A46}"/>
              </a:ext>
            </a:extLst>
          </p:cNvPr>
          <p:cNvGrpSpPr/>
          <p:nvPr/>
        </p:nvGrpSpPr>
        <p:grpSpPr>
          <a:xfrm>
            <a:off x="1590834" y="2456971"/>
            <a:ext cx="2811559" cy="1117191"/>
            <a:chOff x="2460" y="608427"/>
            <a:chExt cx="1952095" cy="1171257"/>
          </a:xfrm>
          <a:solidFill>
            <a:srgbClr val="00498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F205DE-250F-41BA-BE5D-DA399FEC6CBC}"/>
                </a:ext>
              </a:extLst>
            </p:cNvPr>
            <p:cNvSpPr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1F362-E08A-4979-B0B4-93457DE79D28}"/>
                </a:ext>
              </a:extLst>
            </p:cNvPr>
            <p:cNvSpPr txBox="1"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Reference for BPA staff and external stakeholders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73B298-9BD5-4D9E-8F5D-4F4A82FF80DF}"/>
              </a:ext>
            </a:extLst>
          </p:cNvPr>
          <p:cNvGrpSpPr/>
          <p:nvPr/>
        </p:nvGrpSpPr>
        <p:grpSpPr>
          <a:xfrm>
            <a:off x="4741607" y="2451441"/>
            <a:ext cx="2811559" cy="1117191"/>
            <a:chOff x="2460" y="608427"/>
            <a:chExt cx="1952095" cy="1171257"/>
          </a:xfrm>
          <a:solidFill>
            <a:srgbClr val="00498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93F352-EEF5-4255-88BF-62029C631506}"/>
                </a:ext>
              </a:extLst>
            </p:cNvPr>
            <p:cNvSpPr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E52621-1F81-4386-B6D6-4B773D6D3DD1}"/>
                </a:ext>
              </a:extLst>
            </p:cNvPr>
            <p:cNvSpPr txBox="1"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Tool to communicate </a:t>
              </a:r>
              <a:r>
                <a:rPr kumimoji="0" lang="en-US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direction 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 BPA programs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3698CA-519A-4681-9849-71DA75208781}"/>
              </a:ext>
            </a:extLst>
          </p:cNvPr>
          <p:cNvGrpSpPr/>
          <p:nvPr/>
        </p:nvGrpSpPr>
        <p:grpSpPr>
          <a:xfrm>
            <a:off x="1590834" y="3740559"/>
            <a:ext cx="2811559" cy="1117191"/>
            <a:chOff x="2460" y="608427"/>
            <a:chExt cx="1952095" cy="1171257"/>
          </a:xfrm>
          <a:solidFill>
            <a:srgbClr val="004986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B2DE92-56F5-4D81-9E82-8EABBBB92B16}"/>
                </a:ext>
              </a:extLst>
            </p:cNvPr>
            <p:cNvSpPr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B4A3F1-C6F4-4F7E-AFF4-3AE91977F17C}"/>
                </a:ext>
              </a:extLst>
            </p:cNvPr>
            <p:cNvSpPr txBox="1"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Description of the value of EE &amp; DR beyond the savings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6E2BA0-0072-44DE-B4A2-668EE79C9506}"/>
              </a:ext>
            </a:extLst>
          </p:cNvPr>
          <p:cNvGrpSpPr/>
          <p:nvPr/>
        </p:nvGrpSpPr>
        <p:grpSpPr>
          <a:xfrm>
            <a:off x="4741607" y="3736870"/>
            <a:ext cx="2811559" cy="1117191"/>
            <a:chOff x="2460" y="608427"/>
            <a:chExt cx="1952095" cy="1171257"/>
          </a:xfrm>
          <a:solidFill>
            <a:srgbClr val="00498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0B1803-AD37-4903-A74B-B01D41B29171}"/>
                </a:ext>
              </a:extLst>
            </p:cNvPr>
            <p:cNvSpPr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9F4400-8F15-4F47-9F16-5459EBA65BAE}"/>
                </a:ext>
              </a:extLst>
            </p:cNvPr>
            <p:cNvSpPr txBox="1"/>
            <p:nvPr/>
          </p:nvSpPr>
          <p:spPr>
            <a:xfrm>
              <a:off x="2460" y="608427"/>
              <a:ext cx="1952095" cy="11712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Review of opportunities and risks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631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203943-F7C2-40BA-9955-A66922D4406D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31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>
              <a:defRPr/>
            </a:pPr>
            <a:r>
              <a:rPr lang="en-US"/>
              <a:t>Draft - For Discussion Purposes Only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Balancing Priorities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9875758"/>
              </p:ext>
            </p:extLst>
          </p:nvPr>
        </p:nvGraphicFramePr>
        <p:xfrm>
          <a:off x="457200" y="1223487"/>
          <a:ext cx="8542020" cy="359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855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Timeline and Process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70696606"/>
              </p:ext>
            </p:extLst>
          </p:nvPr>
        </p:nvGraphicFramePr>
        <p:xfrm>
          <a:off x="76200" y="1210761"/>
          <a:ext cx="4191000" cy="362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50877" y="1123950"/>
            <a:ext cx="51785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500" dirty="0"/>
              <a:t>Finalize and review model inputs</a:t>
            </a:r>
          </a:p>
          <a:p>
            <a:pPr lvl="1"/>
            <a:r>
              <a:rPr lang="en-US" sz="1500" dirty="0"/>
              <a:t>Internal workshops and input gathering</a:t>
            </a:r>
          </a:p>
          <a:p>
            <a:pPr lvl="1"/>
            <a:r>
              <a:rPr lang="en-US" sz="1500" dirty="0"/>
              <a:t>Create tools and resources to support bottoms up </a:t>
            </a:r>
            <a:r>
              <a:rPr lang="en-US" sz="1500" dirty="0" smtClean="0"/>
              <a:t>analysis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3250877" y="1956857"/>
            <a:ext cx="5207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500" dirty="0"/>
              <a:t>Portfolio screening for non cost effective measures</a:t>
            </a:r>
          </a:p>
          <a:p>
            <a:pPr lvl="1"/>
            <a:r>
              <a:rPr lang="en-US" sz="1500" dirty="0"/>
              <a:t>Bottoms up analysis and forecasting by the Programs </a:t>
            </a:r>
            <a:r>
              <a:rPr lang="en-US" sz="1500" dirty="0" smtClean="0"/>
              <a:t>team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250877" y="2619681"/>
            <a:ext cx="29379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500" dirty="0"/>
              <a:t>Balance sector level forecasts</a:t>
            </a:r>
          </a:p>
          <a:p>
            <a:pPr lvl="1"/>
            <a:r>
              <a:rPr lang="en-US" sz="1500" dirty="0"/>
              <a:t>Draft Action Plan content</a:t>
            </a:r>
          </a:p>
          <a:p>
            <a:pPr lvl="1"/>
            <a:r>
              <a:rPr lang="en-US" sz="1500" dirty="0"/>
              <a:t>Internal </a:t>
            </a:r>
            <a:r>
              <a:rPr lang="en-US" sz="1500" dirty="0" smtClean="0"/>
              <a:t>review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6544" y="3587140"/>
            <a:ext cx="4211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Publish draft for review and formal public </a:t>
            </a:r>
            <a:r>
              <a:rPr lang="en-US" sz="1500" dirty="0" smtClean="0"/>
              <a:t>comment</a:t>
            </a:r>
          </a:p>
          <a:p>
            <a:r>
              <a:rPr lang="en-US" sz="1500" dirty="0" smtClean="0"/>
              <a:t>Edit based on comments received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3716544" y="4408449"/>
            <a:ext cx="43865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Final plan incorporating public comments is </a:t>
            </a:r>
            <a:r>
              <a:rPr lang="en-US" sz="1500" dirty="0" smtClean="0"/>
              <a:t>published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92345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Outcomes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3893487"/>
              </p:ext>
            </p:extLst>
          </p:nvPr>
        </p:nvGraphicFramePr>
        <p:xfrm>
          <a:off x="-381000" y="1217375"/>
          <a:ext cx="9372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394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25" y="1354866"/>
            <a:ext cx="4448848" cy="3169028"/>
          </a:xfrm>
        </p:spPr>
        <p:txBody>
          <a:bodyPr>
            <a:normAutofit fontScale="92500" lnSpcReduction="10000"/>
          </a:bodyPr>
          <a:lstStyle/>
          <a:p>
            <a:r>
              <a:rPr lang="en-US" sz="1500" b="1" dirty="0"/>
              <a:t>Step 1</a:t>
            </a:r>
            <a:r>
              <a:rPr lang="en-US" sz="1500" dirty="0"/>
              <a:t>: </a:t>
            </a:r>
            <a:r>
              <a:rPr lang="en-US" sz="1500" u="sng" dirty="0"/>
              <a:t>Find Portfolio 1, the “least-COST”</a:t>
            </a:r>
            <a:r>
              <a:rPr lang="en-US" sz="1500" dirty="0"/>
              <a:t> mix of resources that meet P10 HLH Energy needs and don’t violate Market Purchase Limit</a:t>
            </a:r>
          </a:p>
          <a:p>
            <a:endParaRPr lang="en-US" sz="1500" dirty="0"/>
          </a:p>
          <a:p>
            <a:r>
              <a:rPr lang="en-US" sz="1500" b="1" dirty="0"/>
              <a:t>Step 2</a:t>
            </a:r>
            <a:r>
              <a:rPr lang="en-US" sz="1500" dirty="0"/>
              <a:t>: </a:t>
            </a:r>
            <a:r>
              <a:rPr lang="en-US" sz="1500" u="sng" dirty="0"/>
              <a:t>Find Portfolio 40, the “least-RISK*”</a:t>
            </a:r>
            <a:r>
              <a:rPr lang="en-US" sz="1500" dirty="0"/>
              <a:t> mix of resources that meet P10 HLH Energy needs and don’t violate Market Purchase Limit</a:t>
            </a:r>
          </a:p>
          <a:p>
            <a:endParaRPr lang="en-US" sz="1500" dirty="0"/>
          </a:p>
          <a:p>
            <a:r>
              <a:rPr lang="en-US" sz="1500" b="1" dirty="0"/>
              <a:t>Step 3-40</a:t>
            </a:r>
            <a:r>
              <a:rPr lang="en-US" sz="1500" dirty="0"/>
              <a:t>: Incrementally add budget to Portfolio 1’s budget value and remix resources to find risk minimizing combination at given budget level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1167" dirty="0"/>
              <a:t>*Risk is the variance in total portfolio cost across iterations, with expected resource costs and expected market prices causing most of the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634"/>
            <a:ext cx="8229600" cy="4107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b="0" dirty="0">
                <a:latin typeface="+mj-lt"/>
                <a:cs typeface="+mj-cs"/>
              </a:rPr>
              <a:t>Refresher: Portfolio Optimization	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641273" y="1354866"/>
          <a:ext cx="4045527" cy="316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33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4866"/>
            <a:ext cx="8229600" cy="3249766"/>
          </a:xfrm>
        </p:spPr>
        <p:txBody>
          <a:bodyPr>
            <a:normAutofit/>
          </a:bodyPr>
          <a:lstStyle/>
          <a:p>
            <a:r>
              <a:rPr lang="en-US" sz="2333" dirty="0"/>
              <a:t>EE aMWs are consistent with Council target in Power </a:t>
            </a:r>
            <a:r>
              <a:rPr lang="en-US" sz="2333" dirty="0" smtClean="0"/>
              <a:t>Plan. </a:t>
            </a:r>
            <a:endParaRPr lang="en-US" sz="2333" dirty="0"/>
          </a:p>
          <a:p>
            <a:endParaRPr lang="en-US" sz="1167" dirty="0"/>
          </a:p>
          <a:p>
            <a:r>
              <a:rPr lang="en-US" sz="2333" dirty="0"/>
              <a:t>DR shows up as a regularly deployed, low impact, low cost energy related load management </a:t>
            </a:r>
            <a:r>
              <a:rPr lang="en-US" sz="2333" dirty="0" smtClean="0"/>
              <a:t>product.</a:t>
            </a:r>
            <a:endParaRPr lang="en-US" sz="2333" dirty="0"/>
          </a:p>
          <a:p>
            <a:endParaRPr lang="en-US" sz="1167" dirty="0"/>
          </a:p>
          <a:p>
            <a:r>
              <a:rPr lang="en-US" sz="2333" dirty="0"/>
              <a:t>Renewables are selected to reduce volatility in risk reducing scenarios, highlighting the potential benefit of resource diversity from potential thin-market </a:t>
            </a:r>
            <a:r>
              <a:rPr lang="en-US" sz="2333" dirty="0" smtClean="0"/>
              <a:t>futures.</a:t>
            </a:r>
            <a:endParaRPr lang="en-US" sz="23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b="0" dirty="0">
                <a:latin typeface="+mj-lt"/>
                <a:cs typeface="+mj-cs"/>
              </a:rPr>
              <a:t>Preliminary Resource Solutions Summary</a:t>
            </a:r>
          </a:p>
        </p:txBody>
      </p:sp>
    </p:spTree>
    <p:extLst>
      <p:ext uri="{BB962C8B-B14F-4D97-AF65-F5344CB8AC3E}">
        <p14:creationId xmlns:p14="http://schemas.microsoft.com/office/powerpoint/2010/main" val="2110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b="0" dirty="0">
                <a:latin typeface="+mj-lt"/>
                <a:cs typeface="+mj-cs"/>
              </a:rPr>
              <a:t>EE Results and Comparison to 2020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3971"/>
          <a:ext cx="8229598" cy="2121240"/>
        </p:xfrm>
        <a:graphic>
          <a:graphicData uri="http://schemas.openxmlformats.org/drawingml/2006/table">
            <a:tbl>
              <a:tblPr/>
              <a:tblGrid>
                <a:gridCol w="1386016">
                  <a:extLst>
                    <a:ext uri="{9D8B030D-6E8A-4147-A177-3AD203B41FA5}">
                      <a16:colId xmlns:a16="http://schemas.microsoft.com/office/drawing/2014/main" val="3057908210"/>
                    </a:ext>
                  </a:extLst>
                </a:gridCol>
                <a:gridCol w="689919">
                  <a:extLst>
                    <a:ext uri="{9D8B030D-6E8A-4147-A177-3AD203B41FA5}">
                      <a16:colId xmlns:a16="http://schemas.microsoft.com/office/drawing/2014/main" val="410285216"/>
                    </a:ext>
                  </a:extLst>
                </a:gridCol>
                <a:gridCol w="731108">
                  <a:extLst>
                    <a:ext uri="{9D8B030D-6E8A-4147-A177-3AD203B41FA5}">
                      <a16:colId xmlns:a16="http://schemas.microsoft.com/office/drawing/2014/main" val="4010352712"/>
                    </a:ext>
                  </a:extLst>
                </a:gridCol>
                <a:gridCol w="875757">
                  <a:extLst>
                    <a:ext uri="{9D8B030D-6E8A-4147-A177-3AD203B41FA5}">
                      <a16:colId xmlns:a16="http://schemas.microsoft.com/office/drawing/2014/main" val="43447225"/>
                    </a:ext>
                  </a:extLst>
                </a:gridCol>
                <a:gridCol w="689433">
                  <a:extLst>
                    <a:ext uri="{9D8B030D-6E8A-4147-A177-3AD203B41FA5}">
                      <a16:colId xmlns:a16="http://schemas.microsoft.com/office/drawing/2014/main" val="2109863137"/>
                    </a:ext>
                  </a:extLst>
                </a:gridCol>
                <a:gridCol w="1647568">
                  <a:extLst>
                    <a:ext uri="{9D8B030D-6E8A-4147-A177-3AD203B41FA5}">
                      <a16:colId xmlns:a16="http://schemas.microsoft.com/office/drawing/2014/main" val="4133281203"/>
                    </a:ext>
                  </a:extLst>
                </a:gridCol>
                <a:gridCol w="669324">
                  <a:extLst>
                    <a:ext uri="{9D8B030D-6E8A-4147-A177-3AD203B41FA5}">
                      <a16:colId xmlns:a16="http://schemas.microsoft.com/office/drawing/2014/main" val="2897872285"/>
                    </a:ext>
                  </a:extLst>
                </a:gridCol>
                <a:gridCol w="731108">
                  <a:extLst>
                    <a:ext uri="{9D8B030D-6E8A-4147-A177-3AD203B41FA5}">
                      <a16:colId xmlns:a16="http://schemas.microsoft.com/office/drawing/2014/main" val="1828556941"/>
                    </a:ext>
                  </a:extLst>
                </a:gridCol>
                <a:gridCol w="809365">
                  <a:extLst>
                    <a:ext uri="{9D8B030D-6E8A-4147-A177-3AD203B41FA5}">
                      <a16:colId xmlns:a16="http://schemas.microsoft.com/office/drawing/2014/main" val="752894276"/>
                    </a:ext>
                  </a:extLst>
                </a:gridCol>
              </a:tblGrid>
              <a:tr h="4242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2022RP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Savings (aMW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2020RP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Savings (aMW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75386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18574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 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41797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 2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 2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339763"/>
                  </a:ext>
                </a:extLst>
              </a:tr>
              <a:tr h="42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 3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 3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3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2022 Resource Program </a:t>
            </a:r>
            <a:r>
              <a:rPr lang="en-US" dirty="0" smtClean="0"/>
              <a:t>uses updated EE supply </a:t>
            </a:r>
            <a:r>
              <a:rPr lang="en-US" dirty="0"/>
              <a:t>curves from the 2021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BPA’s market price forecast, needs assessment, market purchase limits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2022 RP, Portfolio 1 EE Savings over 2021 Plan Timeline: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NWPCC 2021 Draft Plan EE target for BPA is 270-360 cumulative </a:t>
            </a:r>
            <a:r>
              <a:rPr lang="en-US" dirty="0" err="1" smtClean="0"/>
              <a:t>aMW</a:t>
            </a:r>
            <a:r>
              <a:rPr lang="en-US" dirty="0" smtClean="0"/>
              <a:t> by 2027</a:t>
            </a:r>
            <a:r>
              <a:rPr lang="en-US" baseline="30000" dirty="0" smtClean="0"/>
              <a:t>1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For Discussion Purposes Only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b="0" dirty="0">
                <a:latin typeface="+mj-lt"/>
                <a:cs typeface="+mj-cs"/>
              </a:rPr>
              <a:t>Comparison to Council’s 2021 Power Plan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58987" y="2322236"/>
          <a:ext cx="6226028" cy="789096"/>
        </p:xfrm>
        <a:graphic>
          <a:graphicData uri="http://schemas.openxmlformats.org/drawingml/2006/table">
            <a:tbl>
              <a:tblPr/>
              <a:tblGrid>
                <a:gridCol w="1242650">
                  <a:extLst>
                    <a:ext uri="{9D8B030D-6E8A-4147-A177-3AD203B41FA5}">
                      <a16:colId xmlns:a16="http://schemas.microsoft.com/office/drawing/2014/main" val="1533738207"/>
                    </a:ext>
                  </a:extLst>
                </a:gridCol>
                <a:gridCol w="661623">
                  <a:extLst>
                    <a:ext uri="{9D8B030D-6E8A-4147-A177-3AD203B41FA5}">
                      <a16:colId xmlns:a16="http://schemas.microsoft.com/office/drawing/2014/main" val="870515540"/>
                    </a:ext>
                  </a:extLst>
                </a:gridCol>
                <a:gridCol w="864351">
                  <a:extLst>
                    <a:ext uri="{9D8B030D-6E8A-4147-A177-3AD203B41FA5}">
                      <a16:colId xmlns:a16="http://schemas.microsoft.com/office/drawing/2014/main" val="395264333"/>
                    </a:ext>
                  </a:extLst>
                </a:gridCol>
                <a:gridCol w="864351">
                  <a:extLst>
                    <a:ext uri="{9D8B030D-6E8A-4147-A177-3AD203B41FA5}">
                      <a16:colId xmlns:a16="http://schemas.microsoft.com/office/drawing/2014/main" val="776368557"/>
                    </a:ext>
                  </a:extLst>
                </a:gridCol>
                <a:gridCol w="864351">
                  <a:extLst>
                    <a:ext uri="{9D8B030D-6E8A-4147-A177-3AD203B41FA5}">
                      <a16:colId xmlns:a16="http://schemas.microsoft.com/office/drawing/2014/main" val="1082727395"/>
                    </a:ext>
                  </a:extLst>
                </a:gridCol>
                <a:gridCol w="864351">
                  <a:extLst>
                    <a:ext uri="{9D8B030D-6E8A-4147-A177-3AD203B41FA5}">
                      <a16:colId xmlns:a16="http://schemas.microsoft.com/office/drawing/2014/main" val="2621454161"/>
                    </a:ext>
                  </a:extLst>
                </a:gridCol>
                <a:gridCol w="864351">
                  <a:extLst>
                    <a:ext uri="{9D8B030D-6E8A-4147-A177-3AD203B41FA5}">
                      <a16:colId xmlns:a16="http://schemas.microsoft.com/office/drawing/2014/main" val="2567303684"/>
                    </a:ext>
                  </a:extLst>
                </a:gridCol>
              </a:tblGrid>
              <a:tr h="26193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Corresponding to NWPCC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Timeline (Cumulative aMW of EE)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23067"/>
                  </a:ext>
                </a:extLst>
              </a:tr>
              <a:tr h="26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313183"/>
                  </a:ext>
                </a:extLst>
              </a:tr>
              <a:tr h="261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RP Port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599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8987" y="4277591"/>
            <a:ext cx="6226027" cy="3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33" dirty="0">
                <a:latin typeface="Calibri" panose="020F0502020204030204" pitchFamily="34" charset="0"/>
                <a:cs typeface="Calibri" panose="020F0502020204030204" pitchFamily="34" charset="0"/>
              </a:rPr>
              <a:t>1Source: NWPCC 2021 Draft Plan, Section 8. https://www.nwcouncil.org/sites/default/files/2021powerplan_2021-5.pdf</a:t>
            </a:r>
            <a:endParaRPr lang="en-US" sz="833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33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833" dirty="0">
                <a:latin typeface="Calibri" panose="020F0502020204030204" pitchFamily="34" charset="0"/>
                <a:cs typeface="Calibri" panose="020F0502020204030204" pitchFamily="34" charset="0"/>
              </a:rPr>
              <a:t>Represents anticipated EE acquisitions for 2022 and 2023, prior to 2022 RP study horizon</a:t>
            </a:r>
            <a:endParaRPr lang="en-US" sz="833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Draft - For Discussion Purposes Only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b="0" dirty="0">
                <a:latin typeface="+mj-lt"/>
                <a:cs typeface="+mj-cs"/>
              </a:rPr>
              <a:t>Demand Response in 2022 RP 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76588"/>
          <a:ext cx="3744815" cy="2814628"/>
        </p:xfrm>
        <a:graphic>
          <a:graphicData uri="http://schemas.openxmlformats.org/drawingml/2006/table">
            <a:tbl>
              <a:tblPr/>
              <a:tblGrid>
                <a:gridCol w="748963">
                  <a:extLst>
                    <a:ext uri="{9D8B030D-6E8A-4147-A177-3AD203B41FA5}">
                      <a16:colId xmlns:a16="http://schemas.microsoft.com/office/drawing/2014/main" val="770292875"/>
                    </a:ext>
                  </a:extLst>
                </a:gridCol>
                <a:gridCol w="748963">
                  <a:extLst>
                    <a:ext uri="{9D8B030D-6E8A-4147-A177-3AD203B41FA5}">
                      <a16:colId xmlns:a16="http://schemas.microsoft.com/office/drawing/2014/main" val="3057908210"/>
                    </a:ext>
                  </a:extLst>
                </a:gridCol>
                <a:gridCol w="748963">
                  <a:extLst>
                    <a:ext uri="{9D8B030D-6E8A-4147-A177-3AD203B41FA5}">
                      <a16:colId xmlns:a16="http://schemas.microsoft.com/office/drawing/2014/main" val="410285216"/>
                    </a:ext>
                  </a:extLst>
                </a:gridCol>
                <a:gridCol w="748963">
                  <a:extLst>
                    <a:ext uri="{9D8B030D-6E8A-4147-A177-3AD203B41FA5}">
                      <a16:colId xmlns:a16="http://schemas.microsoft.com/office/drawing/2014/main" val="4010352712"/>
                    </a:ext>
                  </a:extLst>
                </a:gridCol>
                <a:gridCol w="748963">
                  <a:extLst>
                    <a:ext uri="{9D8B030D-6E8A-4147-A177-3AD203B41FA5}">
                      <a16:colId xmlns:a16="http://schemas.microsoft.com/office/drawing/2014/main" val="43447225"/>
                    </a:ext>
                  </a:extLst>
                </a:gridCol>
              </a:tblGrid>
              <a:tr h="6175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Response Capacity (Peak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75386"/>
                  </a:ext>
                </a:extLst>
              </a:tr>
              <a:tr h="313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10-year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18574"/>
                  </a:ext>
                </a:extLst>
              </a:tr>
              <a:tr h="3138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194897"/>
                  </a:ext>
                </a:extLst>
              </a:tr>
              <a:tr h="313870">
                <a:tc v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533677"/>
                  </a:ext>
                </a:extLst>
              </a:tr>
              <a:tr h="3138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38" marR="7938" marT="79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07986"/>
                  </a:ext>
                </a:extLst>
              </a:tr>
              <a:tr h="313870">
                <a:tc v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41797"/>
                  </a:ext>
                </a:extLst>
              </a:tr>
              <a:tr h="3138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938" marR="7938" marT="79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39763"/>
                  </a:ext>
                </a:extLst>
              </a:tr>
              <a:tr h="313870">
                <a:tc v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</a:p>
                  </a:txBody>
                  <a:tcPr marL="7938" marR="7938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3348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14671" y="1469531"/>
            <a:ext cx="4230625" cy="327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Least-cost DR totals are mainly comprised of four products: DVR, and Residential, Commercial, and Industrial CPP programs. 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667" dirty="0">
              <a:solidFill>
                <a:srgbClr val="002060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DVR comprises roughly half of the total for the 2-year and 4-year periods.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667" dirty="0">
              <a:solidFill>
                <a:srgbClr val="002060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Risk-reducing portfolios start to add other DR products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667" dirty="0">
              <a:solidFill>
                <a:srgbClr val="002060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Portfolio 1 acquires DVR and CPP</a:t>
            </a:r>
          </a:p>
          <a:p>
            <a:pPr marL="619100" lvl="1" indent="-23811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And winter residential BYOT in 2033</a:t>
            </a:r>
          </a:p>
          <a:p>
            <a:pPr marL="619100" lvl="1" indent="-238115">
              <a:buFont typeface="Arial" panose="020B0604020202020204" pitchFamily="34" charset="0"/>
              <a:buChar char="•"/>
            </a:pPr>
            <a:endParaRPr lang="en-US" sz="667" dirty="0">
              <a:solidFill>
                <a:srgbClr val="002060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Portfolios 2 and 3 acquire those and additionally Residential Summer TOU in 2024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5550"/>
            <a:ext cx="8077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What was Picked:</a:t>
            </a:r>
            <a:br>
              <a:rPr lang="en-US" dirty="0" smtClean="0"/>
            </a:br>
            <a:r>
              <a:rPr lang="en-US" sz="2800" dirty="0" smtClean="0"/>
              <a:t>Resource Program and Power Plan,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1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PA Gorge Wildflowers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A Gorge Wildflowers Theme" id="{A0F1BB62-78E8-4D6A-B346-25841EB8F3A4}" vid="{9EBE9632-F71A-4642-9C6D-A3304FD87430}"/>
    </a:ext>
  </a:extLst>
</a:theme>
</file>

<file path=ppt/theme/theme7.xml><?xml version="1.0" encoding="utf-8"?>
<a:theme xmlns:a="http://schemas.openxmlformats.org/drawingml/2006/main" name="21_Small footer no images">
  <a:themeElements>
    <a:clrScheme name="Cadmus">
      <a:dk1>
        <a:sysClr val="windowText" lastClr="000000"/>
      </a:dk1>
      <a:lt1>
        <a:sysClr val="window" lastClr="FFFFFF"/>
      </a:lt1>
      <a:dk2>
        <a:srgbClr val="5F636A"/>
      </a:dk2>
      <a:lt2>
        <a:srgbClr val="FFFFFF"/>
      </a:lt2>
      <a:accent1>
        <a:srgbClr val="0054A5"/>
      </a:accent1>
      <a:accent2>
        <a:srgbClr val="679A41"/>
      </a:accent2>
      <a:accent3>
        <a:srgbClr val="FFF35F"/>
      </a:accent3>
      <a:accent4>
        <a:srgbClr val="797E82"/>
      </a:accent4>
      <a:accent5>
        <a:srgbClr val="00B4EF"/>
      </a:accent5>
      <a:accent6>
        <a:srgbClr val="29285E"/>
      </a:accent6>
      <a:hlink>
        <a:srgbClr val="508FCC"/>
      </a:hlink>
      <a:folHlink>
        <a:srgbClr val="B2B4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dmus_branded PPT_example_slides_and_guide_MASTER_Sept2016.potx [Read-Only]" id="{B1AE22B9-4A99-42EA-BAC7-61C74968B6F8}" vid="{286716C8-3A26-4CD7-9E22-F69D35734A5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0fae02-c720-400a-8a0d-61ce5ade1677">
      <Value>1</Value>
    </TaxCatchAll>
    <BPACoverageYear xmlns="270fae02-c720-400a-8a0d-61ce5ade1677" xsi:nil="true"/>
    <me5e7f1982d9419f8468f3c9236234c7 xmlns="270fae02-c720-400a-8a0d-61ce5ade16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9b3ac6bf-9169-4ed2-8b6a-32bb27b4b3f6</TermId>
        </TermInfo>
      </Terms>
    </me5e7f1982d9419f8468f3c9236234c7>
    <d6cfeaf36b7b412d8e244c11ea7d8991 xmlns="270fae02-c720-400a-8a0d-61ce5ade1677">
      <Terms xmlns="http://schemas.microsoft.com/office/infopath/2007/PartnerControls"/>
    </d6cfeaf36b7b412d8e244c11ea7d8991>
    <h221791a7a8a443f8d77513151070451 xmlns="270fae02-c720-400a-8a0d-61ce5ade1677">
      <Terms xmlns="http://schemas.microsoft.com/office/infopath/2007/PartnerControls"/>
    </h221791a7a8a443f8d7751315107045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PA Connection Document" ma:contentTypeID="0x01010054EE158F8ADC47F2839B9353640B37B8004C201737A5BD5E469275835549173448" ma:contentTypeVersion="7" ma:contentTypeDescription="Use this to create a new BPA Connection Document." ma:contentTypeScope="" ma:versionID="273ddb9e02490a96725eddadf109aa9e">
  <xsd:schema xmlns:xsd="http://www.w3.org/2001/XMLSchema" xmlns:xs="http://www.w3.org/2001/XMLSchema" xmlns:p="http://schemas.microsoft.com/office/2006/metadata/properties" xmlns:ns2="270fae02-c720-400a-8a0d-61ce5ade1677" targetNamespace="http://schemas.microsoft.com/office/2006/metadata/properties" ma:root="true" ma:fieldsID="3548b170c1f9bf81fbbafe41eb2281df" ns2:_="">
    <xsd:import namespace="270fae02-c720-400a-8a0d-61ce5ade1677"/>
    <xsd:element name="properties">
      <xsd:complexType>
        <xsd:sequence>
          <xsd:element name="documentManagement">
            <xsd:complexType>
              <xsd:all>
                <xsd:element ref="ns2:BPACoverageYear" minOccurs="0"/>
                <xsd:element ref="ns2:h221791a7a8a443f8d77513151070451" minOccurs="0"/>
                <xsd:element ref="ns2:TaxCatchAll" minOccurs="0"/>
                <xsd:element ref="ns2:TaxCatchAllLabel" minOccurs="0"/>
                <xsd:element ref="ns2:d6cfeaf36b7b412d8e244c11ea7d8991" minOccurs="0"/>
                <xsd:element ref="ns2:me5e7f1982d9419f8468f3c9236234c7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fae02-c720-400a-8a0d-61ce5ade1677" elementFormDefault="qualified">
    <xsd:import namespace="http://schemas.microsoft.com/office/2006/documentManagement/types"/>
    <xsd:import namespace="http://schemas.microsoft.com/office/infopath/2007/PartnerControls"/>
    <xsd:element name="BPACoverageYear" ma:index="8" nillable="true" ma:displayName="Coverage/Year" ma:description="Use this to identify the coverage or year." ma:indexed="true" ma:internalName="BPACoverageYear">
      <xsd:simpleType>
        <xsd:restriction base="dms:Text">
          <xsd:maxLength value="255"/>
        </xsd:restriction>
      </xsd:simpleType>
    </xsd:element>
    <xsd:element name="h221791a7a8a443f8d77513151070451" ma:index="9" nillable="true" ma:taxonomy="true" ma:internalName="h221791a7a8a443f8d77513151070451" ma:taxonomyFieldName="BPAConnectionTags" ma:displayName="BPA Connection Tags" ma:default="" ma:fieldId="{1221791a-7a8a-443f-8d77-513151070451}" ma:taxonomyMulti="true" ma:sspId="56c3f2bb-ef35-4ccb-84d7-78602b998d1a" ma:termSetId="fd3ac2ca-434e-47bd-bbe0-baa1406c05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054177e-c449-456d-b1a8-91a5013622c6}" ma:internalName="TaxCatchAll" ma:showField="CatchAllData" ma:web="270fae02-c720-400a-8a0d-61ce5ade1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054177e-c449-456d-b1a8-91a5013622c6}" ma:internalName="TaxCatchAllLabel" ma:readOnly="true" ma:showField="CatchAllDataLabel" ma:web="270fae02-c720-400a-8a0d-61ce5ade1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6cfeaf36b7b412d8e244c11ea7d8991" ma:index="13" nillable="true" ma:taxonomy="true" ma:internalName="d6cfeaf36b7b412d8e244c11ea7d8991" ma:taxonomyFieldName="BPAConnectionNavigation" ma:displayName="BPA Connection Navigation" ma:default="" ma:fieldId="{d6cfeaf3-6b7b-412d-8e24-4c11ea7d8991}" ma:taxonomyMulti="true" ma:sspId="56c3f2bb-ef35-4ccb-84d7-78602b998d1a" ma:termSetId="652e9cc8-8e8a-453b-9967-8b0ea57c47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5e7f1982d9419f8468f3c9236234c7" ma:index="15" nillable="true" ma:taxonomy="true" ma:internalName="me5e7f1982d9419f8468f3c9236234c7" ma:taxonomyFieldName="BPALocation" ma:displayName="BPA Location" ma:default="1;#All|9b3ac6bf-9169-4ed2-8b6a-32bb27b4b3f6" ma:fieldId="{6e5e7f19-82d9-419f-8468-f3c9236234c7}" ma:taxonomyMulti="true" ma:sspId="56c3f2bb-ef35-4ccb-84d7-78602b998d1a" ma:termSetId="ad36499f-a366-4b92-9635-46cd9f2d24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56873-C33D-49C0-8CA2-08791C6A07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70fae02-c720-400a-8a0d-61ce5ade16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8C7501-7117-40C0-9E22-04B39A8AB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fae02-c720-400a-8a0d-61ce5ade1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43C1CB-4C1E-45FA-BB99-7439325E0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28901</TotalTime>
  <Words>2426</Words>
  <Application>Microsoft Office PowerPoint</Application>
  <PresentationFormat>On-screen Show (16:9)</PresentationFormat>
  <Paragraphs>872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2_Custom Design</vt:lpstr>
      <vt:lpstr>1_Custom Design</vt:lpstr>
      <vt:lpstr>Custom Design</vt:lpstr>
      <vt:lpstr>1_Office Theme</vt:lpstr>
      <vt:lpstr>BPA Gorge Wildflowers Theme</vt:lpstr>
      <vt:lpstr>21_Small footer no images</vt:lpstr>
      <vt:lpstr>Resource Program, Cost Effectiveness and EE Action Plan</vt:lpstr>
      <vt:lpstr>A Review of Resource Program Findings</vt:lpstr>
      <vt:lpstr>2022 Resource Program Process</vt:lpstr>
      <vt:lpstr>Refresher: Portfolio Optimization </vt:lpstr>
      <vt:lpstr>Preliminary Resource Solutions Summary</vt:lpstr>
      <vt:lpstr>EE Results and Comparison to 2020</vt:lpstr>
      <vt:lpstr>Comparison to Council’s 2021 Power Plan</vt:lpstr>
      <vt:lpstr>Demand Response in 2022 RP </vt:lpstr>
      <vt:lpstr>What was Picked: Resource Program and Power Plan, </vt:lpstr>
      <vt:lpstr>Residential by End Use</vt:lpstr>
      <vt:lpstr>Residential Measures Selected by  Resource Program and Power Plan</vt:lpstr>
      <vt:lpstr>Commercial by End Use</vt:lpstr>
      <vt:lpstr>Commercial Measures Selected by  Resource Program and Power Plan</vt:lpstr>
      <vt:lpstr>Industrial by End Use</vt:lpstr>
      <vt:lpstr>Industrial Measures Selected by  Resource Program and Power Plan</vt:lpstr>
      <vt:lpstr>Agricultural by End Use</vt:lpstr>
      <vt:lpstr>Agricultural Measures Selected by  Resource Program and Power Plan</vt:lpstr>
      <vt:lpstr>Utility System by End Use</vt:lpstr>
      <vt:lpstr>Utility Distribution System Measures Selected by Resource Program and Power Plan</vt:lpstr>
      <vt:lpstr>The Elephant in the Room:  Cost Effectiveness Constraints</vt:lpstr>
      <vt:lpstr>Historical Context</vt:lpstr>
      <vt:lpstr>How Cost Effectiveness is Calculated</vt:lpstr>
      <vt:lpstr>Major Drivers of Cost Effectiveness</vt:lpstr>
      <vt:lpstr>What has Shifted</vt:lpstr>
      <vt:lpstr>What Does this Mean?</vt:lpstr>
      <vt:lpstr>BPA’s New Approach</vt:lpstr>
      <vt:lpstr>Screening Process</vt:lpstr>
      <vt:lpstr>EE Action Plan</vt:lpstr>
      <vt:lpstr>Planning for Program Evolution</vt:lpstr>
      <vt:lpstr>What is the EE Action Plan?</vt:lpstr>
      <vt:lpstr>Balancing Priorities</vt:lpstr>
      <vt:lpstr>Timeline and Process</vt:lpstr>
      <vt:lpstr>Action Plan Outcomes</vt:lpstr>
      <vt:lpstr>Q&amp;A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Moody,David F (BPA) - PEJC-6</cp:lastModifiedBy>
  <cp:revision>357</cp:revision>
  <dcterms:created xsi:type="dcterms:W3CDTF">2013-09-16T17:48:00Z</dcterms:created>
  <dcterms:modified xsi:type="dcterms:W3CDTF">2022-10-12T15:23:03Z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0x01010054EE158F8ADC47F2839B9353640B37B8004C201737A5BD5E469275835549173448</vt:lpwstr>
  </property>
  <property fmtid="{D5CDD505-2E9C-101B-9397-08002B2CF9AE}" pid="3" name="BPAConnectionTags">
    <vt:lpwstr/>
  </property>
  <property fmtid="{D5CDD505-2E9C-101B-9397-08002B2CF9AE}" pid="4" name="BPALocation">
    <vt:lpwstr>1;#All|9b3ac6bf-9169-4ed2-8b6a-32bb27b4b3f6</vt:lpwstr>
  </property>
  <property fmtid="{D5CDD505-2E9C-101B-9397-08002B2CF9AE}" pid="5" name="BPAConnectionNavigation">
    <vt:lpwstr/>
  </property>
</Properties>
</file>