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EF76D120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72" r:id="rId5"/>
    <p:sldMasterId id="2147483660" r:id="rId6"/>
    <p:sldMasterId id="2147483700" r:id="rId7"/>
  </p:sldMasterIdLst>
  <p:notesMasterIdLst>
    <p:notesMasterId r:id="rId18"/>
  </p:notesMasterIdLst>
  <p:handoutMasterIdLst>
    <p:handoutMasterId r:id="rId19"/>
  </p:handoutMasterIdLst>
  <p:sldIdLst>
    <p:sldId id="256" r:id="rId8"/>
    <p:sldId id="278" r:id="rId9"/>
    <p:sldId id="273" r:id="rId10"/>
    <p:sldId id="266" r:id="rId11"/>
    <p:sldId id="268" r:id="rId12"/>
    <p:sldId id="274" r:id="rId13"/>
    <p:sldId id="275" r:id="rId14"/>
    <p:sldId id="276" r:id="rId15"/>
    <p:sldId id="279" r:id="rId16"/>
    <p:sldId id="26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1F4"/>
    <a:srgbClr val="7EF4A3"/>
    <a:srgbClr val="C1D82F"/>
    <a:srgbClr val="5E9732"/>
    <a:srgbClr val="00467F"/>
    <a:srgbClr val="0079C1"/>
    <a:srgbClr val="9A5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53" d="100"/>
          <a:sy n="53" d="100"/>
        </p:scale>
        <p:origin x="29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53ADE02-25B6-4ED3-BC1B-41B549CD1512}" type="slidenum">
              <a:rPr lang="en-US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US" altLang="en-US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146800" cy="34575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25" y="4379913"/>
            <a:ext cx="5556250" cy="41497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1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0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0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0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6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1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1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0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8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59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40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29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9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98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6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82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78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5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32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6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81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8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5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3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"/>
            <a:ext cx="12192000" cy="314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3"/>
            <a:ext cx="103632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10896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34783"/>
            <a:ext cx="1239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8"/>
            <a:ext cx="1156216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394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058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12192000" cy="3149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3200403"/>
            <a:ext cx="103632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10896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34783"/>
            <a:ext cx="1239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8"/>
            <a:ext cx="1156216" cy="814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626"/>
            <a:ext cx="12191993" cy="20604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042160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95" y="5898555"/>
            <a:ext cx="1228021" cy="6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81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438403"/>
            <a:ext cx="103632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8"/>
            <a:ext cx="1156216" cy="8143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0574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95" y="5899715"/>
            <a:ext cx="1228021" cy="6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47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240"/>
            <a:ext cx="12192000" cy="1463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09603"/>
            <a:ext cx="109728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34783"/>
            <a:ext cx="1239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15284"/>
            <a:ext cx="12192000" cy="722139"/>
          </a:xfrm>
          <a:prstGeom prst="rect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0574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6970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5"/>
            <a:ext cx="12192000" cy="14562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609603"/>
            <a:ext cx="109728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34783"/>
            <a:ext cx="1239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40574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6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7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3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91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91423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31F29C-0789-5145-B739-61E6FF51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Скругленный прямоугольник 508">
            <a:extLst>
              <a:ext uri="{FF2B5EF4-FFF2-40B4-BE49-F238E27FC236}">
                <a16:creationId xmlns:a16="http://schemas.microsoft.com/office/drawing/2014/main" id="{B4DCCDAD-AF11-7B41-8BF1-4FC5E0676118}"/>
              </a:ext>
            </a:extLst>
          </p:cNvPr>
          <p:cNvSpPr/>
          <p:nvPr/>
        </p:nvSpPr>
        <p:spPr>
          <a:xfrm>
            <a:off x="-10160" y="-3377"/>
            <a:ext cx="12202160" cy="914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52FAA-C3A0-324F-B2C5-DB495DFC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276577"/>
            <a:ext cx="108204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F262-A653-AF4A-8A2E-D373D615C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75" y="1685365"/>
            <a:ext cx="10820400" cy="4267200"/>
          </a:xfrm>
        </p:spPr>
        <p:txBody>
          <a:bodyPr/>
          <a:lstStyle>
            <a:lvl3pPr marL="205727" indent="-236449">
              <a:spcBef>
                <a:spcPts val="1350"/>
              </a:spcBef>
              <a:defRPr sz="2100"/>
            </a:lvl3pPr>
            <a:lvl4pPr marL="233166" indent="0">
              <a:spcAft>
                <a:spcPts val="450"/>
              </a:spcAft>
              <a:tabLst/>
              <a:defRPr sz="1800"/>
            </a:lvl4pPr>
            <a:lvl5pPr marL="601242" indent="-257168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1500"/>
            </a:lvl5pPr>
          </a:lstStyle>
          <a:p>
            <a:pPr lvl="2"/>
            <a:r>
              <a:rPr lang="en-US" dirty="0"/>
              <a:t>Enter Bulleted Title</a:t>
            </a:r>
          </a:p>
          <a:p>
            <a:pPr lvl="3"/>
            <a:r>
              <a:rPr lang="en-US" dirty="0"/>
              <a:t>Enter subtext</a:t>
            </a:r>
          </a:p>
          <a:p>
            <a:pPr lvl="4"/>
            <a:r>
              <a:rPr lang="en-US" sz="1500" dirty="0"/>
              <a:t>Enter sub bullets</a:t>
            </a:r>
            <a:endParaRPr lang="en-US" dirty="0"/>
          </a:p>
        </p:txBody>
      </p:sp>
      <p:sp>
        <p:nvSpPr>
          <p:cNvPr id="9" name="Скругленный прямоугольник 508">
            <a:extLst>
              <a:ext uri="{FF2B5EF4-FFF2-40B4-BE49-F238E27FC236}">
                <a16:creationId xmlns:a16="http://schemas.microsoft.com/office/drawing/2014/main" id="{8994D5CD-7278-FD4A-862A-D71E272F7E42}"/>
              </a:ext>
            </a:extLst>
          </p:cNvPr>
          <p:cNvSpPr/>
          <p:nvPr/>
        </p:nvSpPr>
        <p:spPr>
          <a:xfrm>
            <a:off x="696076" y="958273"/>
            <a:ext cx="831987" cy="9227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04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131119-7397-764A-9991-B9F3FD429D07}"/>
              </a:ext>
            </a:extLst>
          </p:cNvPr>
          <p:cNvCxnSpPr>
            <a:cxnSpLocks/>
          </p:cNvCxnSpPr>
          <p:nvPr/>
        </p:nvCxnSpPr>
        <p:spPr>
          <a:xfrm>
            <a:off x="247651" y="1404939"/>
            <a:ext cx="11715751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6D9A512-B017-B545-A727-FA67F4023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" y="624511"/>
            <a:ext cx="10515600" cy="193423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9C96AC-EBE8-AF49-8721-21F123431FEA}"/>
              </a:ext>
            </a:extLst>
          </p:cNvPr>
          <p:cNvCxnSpPr>
            <a:cxnSpLocks/>
          </p:cNvCxnSpPr>
          <p:nvPr/>
        </p:nvCxnSpPr>
        <p:spPr>
          <a:xfrm>
            <a:off x="247651" y="6400800"/>
            <a:ext cx="11715751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0FF205BF-0326-CB4C-BBF7-A791E8A2707C}"/>
              </a:ext>
            </a:extLst>
          </p:cNvPr>
          <p:cNvSpPr txBox="1">
            <a:spLocks/>
          </p:cNvSpPr>
          <p:nvPr/>
        </p:nvSpPr>
        <p:spPr>
          <a:xfrm>
            <a:off x="166423" y="6492878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F6DEB-DC31-EE45-9025-68F088E412AF}" type="datetime1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10/11/2022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185CF60-39B4-6A48-BB3C-849E3CE05B6E}"/>
              </a:ext>
            </a:extLst>
          </p:cNvPr>
          <p:cNvSpPr txBox="1">
            <a:spLocks/>
          </p:cNvSpPr>
          <p:nvPr/>
        </p:nvSpPr>
        <p:spPr>
          <a:xfrm>
            <a:off x="9333501" y="6492878"/>
            <a:ext cx="2714016" cy="3651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CB37DA-D66F-A84F-85CE-8A86BDB988E0}" type="slidenum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A9A1CC-E8E4-3444-BB95-00973B0533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453" y="521739"/>
            <a:ext cx="1810512" cy="3320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48DC-6FDE-FD43-9A03-4D36FF9C5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258" y="1703392"/>
            <a:ext cx="11710145" cy="466071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latin typeface="Gotham Bold" pitchFamily="2" charset="0"/>
                <a:cs typeface="Gotham Bold" pitchFamily="2" charset="0"/>
              </a:defRPr>
            </a:lvl1pPr>
            <a:lvl2pPr>
              <a:defRPr sz="105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9FB241-F90C-6B4B-B309-1BBEEC782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258" y="2079815"/>
            <a:ext cx="11710145" cy="4177553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342892" indent="0">
              <a:buNone/>
              <a:defRPr sz="105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685783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028675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1371566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29320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2" pos="10048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438401"/>
            <a:ext cx="103632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5E97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97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626"/>
            <a:ext cx="12191993" cy="20604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042160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95" y="5898555"/>
            <a:ext cx="1228021" cy="6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5E9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0574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438401"/>
            <a:ext cx="103632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95" y="5899715"/>
            <a:ext cx="1228021" cy="6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5284"/>
            <a:ext cx="12192000" cy="722139"/>
          </a:xfrm>
          <a:prstGeom prst="rect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9732"/>
                </a:solidFill>
              </a:defRPr>
            </a:lvl1pPr>
            <a:lvl2pPr>
              <a:defRPr>
                <a:solidFill>
                  <a:srgbClr val="5E9732"/>
                </a:solidFill>
              </a:defRPr>
            </a:lvl2pPr>
            <a:lvl3pPr>
              <a:defRPr>
                <a:solidFill>
                  <a:srgbClr val="5E9732"/>
                </a:solidFill>
              </a:defRPr>
            </a:lvl3pPr>
            <a:lvl4pPr>
              <a:defRPr>
                <a:solidFill>
                  <a:srgbClr val="5E9732"/>
                </a:solidFill>
              </a:defRPr>
            </a:lvl4pPr>
            <a:lvl5pPr>
              <a:defRPr>
                <a:solidFill>
                  <a:srgbClr val="5E973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40574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109728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9732"/>
                </a:solidFill>
              </a:defRPr>
            </a:lvl1pPr>
            <a:lvl2pPr>
              <a:defRPr>
                <a:solidFill>
                  <a:srgbClr val="5E9732"/>
                </a:solidFill>
              </a:defRPr>
            </a:lvl2pPr>
            <a:lvl3pPr>
              <a:defRPr>
                <a:solidFill>
                  <a:srgbClr val="5E9732"/>
                </a:solidFill>
              </a:defRPr>
            </a:lvl3pPr>
            <a:lvl4pPr>
              <a:defRPr>
                <a:solidFill>
                  <a:srgbClr val="5E9732"/>
                </a:solidFill>
              </a:defRPr>
            </a:lvl4pPr>
            <a:lvl5pPr>
              <a:defRPr>
                <a:solidFill>
                  <a:srgbClr val="5E973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40574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6"/>
            <a:ext cx="12192000" cy="457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2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E97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E9732"/>
                </a:solidFill>
              </a:defRPr>
            </a:lvl1pPr>
            <a:lvl2pPr>
              <a:defRPr>
                <a:solidFill>
                  <a:srgbClr val="5E9732"/>
                </a:solidFill>
              </a:defRPr>
            </a:lvl2pPr>
            <a:lvl3pPr>
              <a:defRPr>
                <a:solidFill>
                  <a:srgbClr val="5E9732"/>
                </a:solidFill>
              </a:defRPr>
            </a:lvl3pPr>
            <a:lvl4pPr>
              <a:defRPr>
                <a:solidFill>
                  <a:srgbClr val="5E9732"/>
                </a:solidFill>
              </a:defRPr>
            </a:lvl4pPr>
            <a:lvl5pPr>
              <a:defRPr>
                <a:solidFill>
                  <a:srgbClr val="5E973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31772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E9732"/>
                </a:solidFill>
              </a:defRPr>
            </a:lvl1pPr>
          </a:lstStyle>
          <a:p>
            <a:r>
              <a:rPr lang="en-US" dirty="0" smtClean="0"/>
              <a:t>5 Strategic 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768"/>
            <a:ext cx="121920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316"/>
            <a:ext cx="10972800" cy="59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4783"/>
            <a:ext cx="1239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16626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80"/>
            <a:ext cx="1239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 smtClean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97" r:id="rId11"/>
    <p:sldLayoutId id="2147483654" r:id="rId12"/>
    <p:sldLayoutId id="2147483696" r:id="rId13"/>
    <p:sldLayoutId id="2147483698" r:id="rId14"/>
    <p:sldLayoutId id="2147483650" r:id="rId15"/>
    <p:sldLayoutId id="2147483699" r:id="rId16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.gov/energy-and-services/efficiency/emerging-technologies/portfoli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EF76D120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bpa.gov/-/media/Aep/energy-efficiency/utility-toolkit/uds-no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40215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Oregon Roundtable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Utility Distribution Sector Update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181600"/>
            <a:ext cx="64008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 Tony Koch</a:t>
            </a:r>
          </a:p>
          <a:p>
            <a:r>
              <a:rPr lang="en-US" sz="1800" dirty="0"/>
              <a:t>October 19, 2022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0" y="4846783"/>
            <a:ext cx="1833180" cy="21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2200" b="0" dirty="0">
                <a:solidFill>
                  <a:srgbClr val="002060"/>
                </a:solidFill>
              </a:rPr>
              <a:t>Contact Info </a:t>
            </a:r>
            <a:r>
              <a:rPr lang="en-US" sz="2200" b="0" dirty="0" smtClean="0">
                <a:solidFill>
                  <a:srgbClr val="002060"/>
                </a:solidFill>
              </a:rPr>
              <a:t>for </a:t>
            </a:r>
            <a:r>
              <a:rPr lang="en-US" sz="2200" b="0" dirty="0">
                <a:solidFill>
                  <a:srgbClr val="002060"/>
                </a:solidFill>
              </a:rPr>
              <a:t/>
            </a:r>
            <a:br>
              <a:rPr lang="en-US" sz="2200" b="0" dirty="0">
                <a:solidFill>
                  <a:srgbClr val="002060"/>
                </a:solidFill>
              </a:rPr>
            </a:br>
            <a:r>
              <a:rPr lang="en-US" sz="2200" b="0" dirty="0">
                <a:solidFill>
                  <a:srgbClr val="002060"/>
                </a:solidFill>
              </a:rPr>
              <a:t>Technical Customer Service</a:t>
            </a:r>
            <a:endParaRPr lang="en-US" sz="2200" b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0" y="1752600"/>
            <a:ext cx="6934200" cy="3733801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n-US" sz="1600" dirty="0"/>
          </a:p>
          <a:p>
            <a:pPr marL="0" indent="0">
              <a:spcAft>
                <a:spcPts val="1000"/>
              </a:spcAft>
              <a:buNone/>
            </a:pPr>
            <a:endParaRPr lang="en-US" sz="16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Tony </a:t>
            </a:r>
            <a:r>
              <a:rPr lang="en-US" sz="2000" dirty="0"/>
              <a:t>Koch, PE, CEM,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Mechanical Engineer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jakoch@bpa.gov</a:t>
            </a: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206.220.6777</a:t>
            </a:r>
            <a:endParaRPr lang="en-US" sz="2000" dirty="0"/>
          </a:p>
        </p:txBody>
      </p:sp>
      <p:pic>
        <p:nvPicPr>
          <p:cNvPr id="9218" name="Picture 2" descr="Depositphotos_4348931_xl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6" y="2182812"/>
            <a:ext cx="42894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838201"/>
            <a:ext cx="91440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200" b="0" dirty="0">
                <a:solidFill>
                  <a:srgbClr val="002060"/>
                </a:solidFill>
                <a:ea typeface="+mn-ea"/>
              </a:rPr>
              <a:t>Implementation Manual – Section 12</a:t>
            </a:r>
            <a:br>
              <a:rPr lang="en-US" altLang="en-US" sz="2200" b="0" dirty="0">
                <a:solidFill>
                  <a:srgbClr val="002060"/>
                </a:solidFill>
                <a:ea typeface="+mn-ea"/>
              </a:rPr>
            </a:br>
            <a:r>
              <a:rPr lang="en-US" altLang="en-US" sz="2200" b="0" i="1" dirty="0">
                <a:solidFill>
                  <a:srgbClr val="002060"/>
                </a:solidFill>
                <a:ea typeface="+mn-ea"/>
              </a:rPr>
              <a:t>What </a:t>
            </a:r>
            <a:r>
              <a:rPr lang="en-US" altLang="en-US" sz="2200" b="0" i="1" dirty="0">
                <a:solidFill>
                  <a:srgbClr val="002060"/>
                </a:solidFill>
                <a:ea typeface="+mn-ea"/>
              </a:rPr>
              <a:t>Measures are in this </a:t>
            </a:r>
            <a:r>
              <a:rPr lang="en-US" altLang="en-US" sz="2200" b="0" i="1" dirty="0" smtClean="0">
                <a:solidFill>
                  <a:srgbClr val="002060"/>
                </a:solidFill>
                <a:ea typeface="+mn-ea"/>
              </a:rPr>
              <a:t>Sector?</a:t>
            </a:r>
            <a:endParaRPr lang="en-US" altLang="en-US" sz="2200" b="0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826491"/>
            <a:ext cx="5410200" cy="441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00467F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1400" dirty="0"/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00467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600" dirty="0"/>
              <a:t>Mainly two groups</a:t>
            </a:r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00467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2200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  <a:buClr>
                <a:srgbClr val="00467F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Re-conductor &amp;Transformers </a:t>
            </a:r>
            <a:r>
              <a:rPr lang="en-US" altLang="en-US" sz="2200" dirty="0"/>
              <a:t>(35 year measure): $0.35/kWh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  <a:buClr>
                <a:srgbClr val="00467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dirty="0"/>
              <a:t>There several other measures:  voltage increase, power factor correction,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 but they are infrequently submitted/reported</a:t>
            </a:r>
            <a:endParaRPr lang="en-US" altLang="en-US" sz="1800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  <a:buClr>
                <a:srgbClr val="00467F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2200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  <a:buClr>
                <a:srgbClr val="00467F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200" dirty="0"/>
              <a:t>CVR / VO  (10 year measure life):  $0.25/kWh incentive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  <a:buClr>
                <a:srgbClr val="00467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dirty="0"/>
              <a:t>Conservation Voltage Reduction,  also referred to Voltage Optimization</a:t>
            </a:r>
            <a:endParaRPr lang="en-US" altLang="en-US" sz="1800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  <a:buClr>
                <a:srgbClr val="00467F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2200" dirty="0"/>
          </a:p>
        </p:txBody>
      </p:sp>
      <p:sp>
        <p:nvSpPr>
          <p:cNvPr id="5124" name="Slide Number Placeholder 3"/>
          <p:cNvSpPr txBox="1">
            <a:spLocks/>
          </p:cNvSpPr>
          <p:nvPr/>
        </p:nvSpPr>
        <p:spPr bwMode="auto">
          <a:xfrm>
            <a:off x="9829800" y="624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5C5866F-E203-4598-A1C0-E438F4E658C5}" type="slidenum">
              <a:rPr lang="en-US" altLang="en-US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/>
          </a:p>
        </p:txBody>
      </p:sp>
      <p:pic>
        <p:nvPicPr>
          <p:cNvPr id="7170" name="Picture 2" descr="New-IM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59" y="2209799"/>
            <a:ext cx="2882116" cy="3731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0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Summary of Custom Projects reported to BPA in the past 8 years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b="0" dirty="0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 </a:t>
            </a:r>
            <a:r>
              <a:rPr lang="en-US" b="0" dirty="0" smtClean="0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upgrades/</a:t>
            </a:r>
            <a:endParaRPr lang="en-US" b="0" dirty="0">
              <a:solidFill>
                <a:srgbClr val="5E97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dirty="0" smtClean="0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en-US" b="0" dirty="0" err="1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dirty="0" err="1" smtClean="0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onductoring</a:t>
            </a:r>
            <a:endParaRPr lang="en-US" b="0" dirty="0">
              <a:solidFill>
                <a:srgbClr val="5E97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6451" y="2331244"/>
            <a:ext cx="5386917" cy="3951288"/>
          </a:xfrm>
          <a:solidFill>
            <a:srgbClr val="7CF1F4"/>
          </a:solidFill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0.35/kWh EEI incentive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 projects since 2014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incentives ranging from $3,500 to $210,000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savings in the range of 10,000 to 600,000 kWh/year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b="0" dirty="0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US" b="0" dirty="0" smtClean="0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Optimization/</a:t>
            </a:r>
            <a:endParaRPr lang="en-US" b="0" dirty="0">
              <a:solidFill>
                <a:srgbClr val="5E97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dirty="0" smtClean="0">
                <a:solidFill>
                  <a:srgbClr val="5E97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Voltage Reduction</a:t>
            </a:r>
            <a:endParaRPr lang="en-US" b="0" dirty="0">
              <a:solidFill>
                <a:srgbClr val="5E97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828896" y="2289969"/>
            <a:ext cx="4117975" cy="3951288"/>
          </a:xfrm>
          <a:solidFill>
            <a:srgbClr val="7EF4A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0.25/kWh EEI incentive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projects since 2014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incentives ranging from $40,000 to $550,000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savings ranging from 150,000 to 2,200,000 kWh/year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3905" y="609600"/>
            <a:ext cx="8610600" cy="56388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2200" dirty="0">
                <a:solidFill>
                  <a:srgbClr val="002060"/>
                </a:solidFill>
              </a:rPr>
              <a:t>Example of re-conductor energy savings calculation 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JAK1372\Documents\re-conductor ca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50" y="1330408"/>
            <a:ext cx="6501950" cy="5042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2 (No Border) 2"/>
          <p:cNvSpPr/>
          <p:nvPr/>
        </p:nvSpPr>
        <p:spPr>
          <a:xfrm>
            <a:off x="1676400" y="1853675"/>
            <a:ext cx="1524000" cy="508525"/>
          </a:xfrm>
          <a:prstGeom prst="callout2">
            <a:avLst>
              <a:gd name="adj1" fmla="val 33626"/>
              <a:gd name="adj2" fmla="val 108550"/>
              <a:gd name="adj3" fmla="val 33380"/>
              <a:gd name="adj4" fmla="val 117643"/>
              <a:gd name="adj5" fmla="val 112004"/>
              <a:gd name="adj6" fmla="val 150334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Section load inputs: annual average 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and peak, 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re-conductor length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Line Callout 2 (No Border) 7"/>
          <p:cNvSpPr/>
          <p:nvPr/>
        </p:nvSpPr>
        <p:spPr>
          <a:xfrm>
            <a:off x="1752600" y="3496384"/>
            <a:ext cx="1610276" cy="304799"/>
          </a:xfrm>
          <a:prstGeom prst="callout2">
            <a:avLst>
              <a:gd name="adj1" fmla="val 33626"/>
              <a:gd name="adj2" fmla="val 108550"/>
              <a:gd name="adj3" fmla="val 34866"/>
              <a:gd name="adj4" fmla="val 117022"/>
              <a:gd name="adj5" fmla="val 136797"/>
              <a:gd name="adj6" fmla="val 137194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Existing system configuration and materials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Line Callout 2 (No Border) 9"/>
          <p:cNvSpPr/>
          <p:nvPr/>
        </p:nvSpPr>
        <p:spPr>
          <a:xfrm>
            <a:off x="1723905" y="4495802"/>
            <a:ext cx="1610276" cy="304799"/>
          </a:xfrm>
          <a:prstGeom prst="callout2">
            <a:avLst>
              <a:gd name="adj1" fmla="val 33626"/>
              <a:gd name="adj2" fmla="val 108550"/>
              <a:gd name="adj3" fmla="val 34866"/>
              <a:gd name="adj4" fmla="val 117022"/>
              <a:gd name="adj5" fmla="val 109524"/>
              <a:gd name="adj6" fmla="val 136255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Proposed system configuration and materials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Line Callout 2 (No Border) 10"/>
          <p:cNvSpPr/>
          <p:nvPr/>
        </p:nvSpPr>
        <p:spPr>
          <a:xfrm>
            <a:off x="1726780" y="5310996"/>
            <a:ext cx="1610276" cy="304799"/>
          </a:xfrm>
          <a:prstGeom prst="callout2">
            <a:avLst>
              <a:gd name="adj1" fmla="val 33626"/>
              <a:gd name="adj2" fmla="val 108550"/>
              <a:gd name="adj3" fmla="val 34866"/>
              <a:gd name="adj4" fmla="val 117022"/>
              <a:gd name="adj5" fmla="val 114483"/>
              <a:gd name="adj6" fmla="val 140949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Annual energy savings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5257800" y="6026715"/>
            <a:ext cx="1969566" cy="304799"/>
          </a:xfrm>
          <a:prstGeom prst="callout2">
            <a:avLst>
              <a:gd name="adj1" fmla="val 33626"/>
              <a:gd name="adj2" fmla="val 108550"/>
              <a:gd name="adj3" fmla="val 34866"/>
              <a:gd name="adj4" fmla="val 117022"/>
              <a:gd name="adj5" fmla="val -91303"/>
              <a:gd name="adj6" fmla="val 148458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Distribution Factor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036" y="685800"/>
            <a:ext cx="10896600" cy="51816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2200" dirty="0">
                <a:solidFill>
                  <a:srgbClr val="002060"/>
                </a:solidFill>
              </a:rPr>
              <a:t>Example of transformer energy savings calculation 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Line Callout 2 (No Border) 2"/>
          <p:cNvSpPr/>
          <p:nvPr/>
        </p:nvSpPr>
        <p:spPr>
          <a:xfrm>
            <a:off x="1676400" y="1752601"/>
            <a:ext cx="1660656" cy="508525"/>
          </a:xfrm>
          <a:prstGeom prst="callout2">
            <a:avLst>
              <a:gd name="adj1" fmla="val 33626"/>
              <a:gd name="adj2" fmla="val 108550"/>
              <a:gd name="adj3" fmla="val 33380"/>
              <a:gd name="adj4" fmla="val 117643"/>
              <a:gd name="adj5" fmla="val 100115"/>
              <a:gd name="adj6" fmla="val 149878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Nameplate and Load inputs: annual average and peak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Line Callout 2 (No Border) 7"/>
          <p:cNvSpPr/>
          <p:nvPr/>
        </p:nvSpPr>
        <p:spPr>
          <a:xfrm>
            <a:off x="1676400" y="2895601"/>
            <a:ext cx="1838876" cy="304799"/>
          </a:xfrm>
          <a:prstGeom prst="callout2">
            <a:avLst>
              <a:gd name="adj1" fmla="val 33626"/>
              <a:gd name="adj2" fmla="val 108550"/>
              <a:gd name="adj3" fmla="val 34866"/>
              <a:gd name="adj4" fmla="val 117022"/>
              <a:gd name="adj5" fmla="val 116962"/>
              <a:gd name="adj6" fmla="val 137194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Existing system losses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Line Callout 2 (No Border) 10"/>
          <p:cNvSpPr/>
          <p:nvPr/>
        </p:nvSpPr>
        <p:spPr>
          <a:xfrm>
            <a:off x="1932709" y="4724401"/>
            <a:ext cx="1610276" cy="304799"/>
          </a:xfrm>
          <a:prstGeom prst="callout2">
            <a:avLst>
              <a:gd name="adj1" fmla="val 33626"/>
              <a:gd name="adj2" fmla="val 108550"/>
              <a:gd name="adj3" fmla="val 34866"/>
              <a:gd name="adj4" fmla="val 117022"/>
              <a:gd name="adj5" fmla="val 104566"/>
              <a:gd name="adj6" fmla="val 140949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Annual energy savings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JAK1372\Documents\transformer ca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08551"/>
            <a:ext cx="3505200" cy="53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Callout 2 (No Border) 11"/>
          <p:cNvSpPr/>
          <p:nvPr/>
        </p:nvSpPr>
        <p:spPr>
          <a:xfrm>
            <a:off x="1932709" y="3810001"/>
            <a:ext cx="1610276" cy="304799"/>
          </a:xfrm>
          <a:prstGeom prst="callout2">
            <a:avLst>
              <a:gd name="adj1" fmla="val 33626"/>
              <a:gd name="adj2" fmla="val 108550"/>
              <a:gd name="adj3" fmla="val 34866"/>
              <a:gd name="adj4" fmla="val 117022"/>
              <a:gd name="adj5" fmla="val 119442"/>
              <a:gd name="adj6" fmla="val 136725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Proposed system losses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200" b="0" dirty="0" err="1">
                <a:solidFill>
                  <a:srgbClr val="002060"/>
                </a:solidFill>
              </a:rPr>
              <a:t>Reconductor</a:t>
            </a:r>
            <a:r>
              <a:rPr lang="en-US" sz="2200" b="0" dirty="0">
                <a:solidFill>
                  <a:srgbClr val="002060"/>
                </a:solidFill>
              </a:rPr>
              <a:t>-Transformer Calculator (Program in Beets)</a:t>
            </a:r>
            <a:endParaRPr lang="en-US" sz="2200" b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403350"/>
            <a:ext cx="5105400" cy="4953001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000" b="1" dirty="0"/>
              <a:t>What is it?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New streamlined process for these two measures, an alternative to custom project submittal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Project support document files can be attached to the calculator    (all in 1 file)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More automated data entry fields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Can handle up to 6 transformer and 6 </a:t>
            </a:r>
            <a:r>
              <a:rPr lang="en-US" sz="2000" dirty="0" err="1"/>
              <a:t>reconductor</a:t>
            </a:r>
            <a:r>
              <a:rPr lang="en-US" sz="2000" dirty="0"/>
              <a:t> </a:t>
            </a:r>
            <a:r>
              <a:rPr lang="en-US" sz="2000" dirty="0"/>
              <a:t>measures in 1 file</a:t>
            </a:r>
          </a:p>
        </p:txBody>
      </p:sp>
      <p:pic>
        <p:nvPicPr>
          <p:cNvPr id="8194" name="Picture 2" descr="Depositphotos_34124971_xl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08" y="2278858"/>
            <a:ext cx="429736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23718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200" b="0" dirty="0">
                <a:solidFill>
                  <a:srgbClr val="002060"/>
                </a:solidFill>
              </a:rPr>
              <a:t>BPA Technical Support Team</a:t>
            </a:r>
            <a:endParaRPr lang="en-US" sz="2200" b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79525"/>
            <a:ext cx="8229600" cy="519747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000" u="sng" dirty="0"/>
              <a:t>Current team</a:t>
            </a:r>
            <a:r>
              <a:rPr lang="en-US" sz="2000" dirty="0"/>
              <a:t>:  	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Tony Koch, Nathan Kelly, and David Bell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Both Nathan and David are degreed Electrical Engineers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Tony is lead for customer support function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Nathan is lead for internal QC review function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David, brings 25+ years of CVR deployment experience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Can bring operational expertise to utility engineering staff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This is a relatively new offering from BPA in the area of CVR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We seek to engage on the topic of CVR with more utilities in the coming years.  This is currently a measure with very little uptake regionally </a:t>
            </a:r>
          </a:p>
          <a:p>
            <a:pPr marL="0" indent="0">
              <a:spcAft>
                <a:spcPts val="1000"/>
              </a:spcAft>
              <a:buNone/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7410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97162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200" b="0" dirty="0">
                <a:solidFill>
                  <a:srgbClr val="002060"/>
                </a:solidFill>
              </a:rPr>
              <a:t>Distribution Transformer Efficiency Study</a:t>
            </a:r>
            <a:endParaRPr lang="en-US" sz="2200" b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144877"/>
            <a:ext cx="9391073" cy="53940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dirty="0"/>
              <a:t>BPA has published two reports in 2021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The market review effort was performed to address incremental </a:t>
            </a:r>
            <a:r>
              <a:rPr lang="en-US" sz="2000" dirty="0"/>
              <a:t>efficiency (above </a:t>
            </a:r>
            <a:r>
              <a:rPr lang="en-US" sz="2000" dirty="0"/>
              <a:t>DOE-2016 Efficiency Requirement)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/>
              <a:t>The report identifies that liquid filled amorphous core transformers can offer cost effective energy savings beyond current practice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u="sng" dirty="0">
                <a:hlinkClick r:id="rId3"/>
              </a:rPr>
              <a:t>https://www.bpa.gov/energy-and-services/efficiency/emerging-technologies/portfolio</a:t>
            </a: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sz="1600" dirty="0"/>
          </a:p>
          <a:p>
            <a:pPr>
              <a:spcAft>
                <a:spcPts val="1000"/>
              </a:spcAft>
            </a:pPr>
            <a:endParaRPr lang="en-US" sz="2000" dirty="0"/>
          </a:p>
        </p:txBody>
      </p:sp>
      <p:pic>
        <p:nvPicPr>
          <p:cNvPr id="8" name="gmail-m_4688035676267709270Picture 1" descr="cid:image001.jpg@01D84904.23E1150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 b="3350"/>
          <a:stretch/>
        </p:blipFill>
        <p:spPr bwMode="auto">
          <a:xfrm>
            <a:off x="2229427" y="3902077"/>
            <a:ext cx="76962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7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23718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200" b="0" dirty="0">
                <a:solidFill>
                  <a:srgbClr val="002060"/>
                </a:solidFill>
              </a:rPr>
              <a:t>The Utility Distribution:  New Opportunities Guide</a:t>
            </a:r>
            <a:endParaRPr lang="en-US" sz="2200" b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32816"/>
            <a:ext cx="4038600" cy="5197475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000" u="sng" dirty="0"/>
              <a:t>A marketing document to share with other staff</a:t>
            </a: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r>
              <a:rPr lang="en-US" u="sng" dirty="0">
                <a:hlinkClick r:id="rId4"/>
              </a:rPr>
              <a:t>https://www.bpa.gov/-/media/Aep/energy-efficiency/utility-toolkit/uds-nog.pdf</a:t>
            </a:r>
            <a:endParaRPr lang="en-US" sz="9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55377"/>
              </p:ext>
            </p:extLst>
          </p:nvPr>
        </p:nvGraphicFramePr>
        <p:xfrm>
          <a:off x="6553200" y="1524000"/>
          <a:ext cx="2905712" cy="376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5" imgW="4663262" imgH="6035040" progId="Acrobat.Document.2017">
                  <p:embed/>
                </p:oleObj>
              </mc:Choice>
              <mc:Fallback>
                <p:oleObj name="Acrobat Document" r:id="rId5" imgW="4663262" imgH="603504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1524000"/>
                        <a:ext cx="2905712" cy="376149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5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T-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-template" id="{1B69F525-9E16-4BD8-935F-C8E25DC0C715}" vid="{AB5C2F6C-B169-47C0-AFE9-6F426E4E787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mple xmlns="fd532a8b-5fd4-47dd-96e5-764f25aaa94a">
      <Url>https://internal.bud.bpa.gov/Agency/PublishingImages/PowerPoint%20-%20Sky%20Green%20911%20Build%20GSA%20Auditorium%2017%20x%2010%20Reverse%20Projection_short.jpg</Url>
      <Description xsi:nil="true"/>
    </Sample>
    <_x007c_ xmlns="fd532a8b-5fd4-47dd-96e5-764f25aaa94a">Presentation Templates</_x007c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437DE0D34E84F95C077AD90B2FAB6" ma:contentTypeVersion="5" ma:contentTypeDescription="Create a new document." ma:contentTypeScope="" ma:versionID="c072059d375609666c787c5df623be75">
  <xsd:schema xmlns:xsd="http://www.w3.org/2001/XMLSchema" xmlns:xs="http://www.w3.org/2001/XMLSchema" xmlns:p="http://schemas.microsoft.com/office/2006/metadata/properties" xmlns:ns2="fd532a8b-5fd4-47dd-96e5-764f25aaa94a" targetNamespace="http://schemas.microsoft.com/office/2006/metadata/properties" ma:root="true" ma:fieldsID="8d3558540fc024bc00856d167d2489ed" ns2:_="">
    <xsd:import namespace="fd532a8b-5fd4-47dd-96e5-764f25aaa94a"/>
    <xsd:element name="properties">
      <xsd:complexType>
        <xsd:sequence>
          <xsd:element name="documentManagement">
            <xsd:complexType>
              <xsd:all>
                <xsd:element ref="ns2:_x007c_" minOccurs="0"/>
                <xsd:element ref="ns2:Samp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32a8b-5fd4-47dd-96e5-764f25aaa94a" elementFormDefault="qualified">
    <xsd:import namespace="http://schemas.microsoft.com/office/2006/documentManagement/types"/>
    <xsd:import namespace="http://schemas.microsoft.com/office/infopath/2007/PartnerControls"/>
    <xsd:element name="_x007c_" ma:index="8" nillable="true" ma:displayName="|" ma:default="Presentation Templates" ma:format="Dropdown" ma:internalName="_x007c_">
      <xsd:simpleType>
        <xsd:restriction base="dms:Choice">
          <xsd:enumeration value="Presentation Print Template"/>
          <xsd:enumeration value="Presentation Templates"/>
          <xsd:enumeration value="Word Templates"/>
          <xsd:enumeration value="Solid Color Presentation Templates"/>
          <xsd:enumeration value="75th"/>
          <xsd:enumeration value="Photos (less ink)"/>
          <xsd:enumeration value="Band of Color (less ink)"/>
        </xsd:restriction>
      </xsd:simpleType>
    </xsd:element>
    <xsd:element name="Sample" ma:index="9" nillable="true" ma:displayName="Sample" ma:format="Image" ma:internalName="Sampl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B7BCB-4850-4116-B831-44D2A6F301C1}">
  <ds:schemaRefs>
    <ds:schemaRef ds:uri="fd532a8b-5fd4-47dd-96e5-764f25aaa94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52A729-B51E-49EA-B289-6A7816888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66409-7E0C-47BD-8442-69E3281EA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32a8b-5fd4-47dd-96e5-764f25aaa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469</Words>
  <Application>Microsoft Office PowerPoint</Application>
  <PresentationFormat>Widescreen</PresentationFormat>
  <Paragraphs>91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Gotham Bold</vt:lpstr>
      <vt:lpstr>Helvetica Neue</vt:lpstr>
      <vt:lpstr>Helvetica Neue Light</vt:lpstr>
      <vt:lpstr>Times New Roman</vt:lpstr>
      <vt:lpstr>Wingdings</vt:lpstr>
      <vt:lpstr>2_Custom Design</vt:lpstr>
      <vt:lpstr>1_Custom Design</vt:lpstr>
      <vt:lpstr>Custom Design</vt:lpstr>
      <vt:lpstr>RT-template</vt:lpstr>
      <vt:lpstr>Acrobat Document</vt:lpstr>
      <vt:lpstr>Oregon Roundtable  Utility Distribution Sector Update</vt:lpstr>
      <vt:lpstr>Implementation Manual – Section 12 What Measures are in this Sector?</vt:lpstr>
      <vt:lpstr> Summary of Custom Projects reported to BPA in the past 8 years</vt:lpstr>
      <vt:lpstr>PowerPoint Presentation</vt:lpstr>
      <vt:lpstr>PowerPoint Presentation</vt:lpstr>
      <vt:lpstr>Reconductor-Transformer Calculator (Program in Beets)</vt:lpstr>
      <vt:lpstr>BPA Technical Support Team</vt:lpstr>
      <vt:lpstr>Distribution Transformer Efficiency Study</vt:lpstr>
      <vt:lpstr>The Utility Distribution:  New Opportunities Guide</vt:lpstr>
      <vt:lpstr>Contact Info for  Technical Customer Service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Gross,Michael C (CONTR) - PEJB-6</cp:lastModifiedBy>
  <cp:revision>235</cp:revision>
  <cp:lastPrinted>2018-01-23T21:58:55Z</cp:lastPrinted>
  <dcterms:created xsi:type="dcterms:W3CDTF">2013-09-16T17:48:00Z</dcterms:created>
  <dcterms:modified xsi:type="dcterms:W3CDTF">2022-10-12T01:37:14Z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0x010100BFE437DE0D34E84F95C077AD90B2FAB6</vt:lpwstr>
  </property>
</Properties>
</file>