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8" y="6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034" y="2980689"/>
            <a:ext cx="1769110" cy="72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252525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ill Sans MT"/>
                <a:cs typeface="Gill Sans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5B6973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284E8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ill Sans MT"/>
                <a:cs typeface="Gill Sans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5B6973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9257" y="2585465"/>
            <a:ext cx="2903220" cy="3496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84E8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ill Sans MT"/>
                <a:cs typeface="Gill Sans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5B6973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ill Sans MT"/>
                <a:cs typeface="Gill Sans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88888"/>
                </a:solidFill>
                <a:latin typeface="Gill Sans MT"/>
                <a:cs typeface="Gill Sans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1962" y="6357937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9525">
            <a:solidFill>
              <a:srgbClr val="58AF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9525">
            <a:solidFill>
              <a:srgbClr val="58AF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6429375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0"/>
                </a:moveTo>
                <a:lnTo>
                  <a:pt x="0" y="190500"/>
                </a:lnTo>
                <a:lnTo>
                  <a:pt x="1143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58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575" y="181610"/>
            <a:ext cx="8070850" cy="91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5B6973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129" y="1564957"/>
            <a:ext cx="7825740" cy="353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284E84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6750" y="6432050"/>
            <a:ext cx="267334" cy="23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88888"/>
                </a:solidFill>
                <a:latin typeface="Gill Sans MT"/>
                <a:cs typeface="Gill Sans MT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g"/><Relationship Id="rId3" Type="http://schemas.openxmlformats.org/officeDocument/2006/relationships/image" Target="../media/image10.png"/><Relationship Id="rId7" Type="http://schemas.openxmlformats.org/officeDocument/2006/relationships/image" Target="../media/image2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jpg"/><Relationship Id="rId5" Type="http://schemas.openxmlformats.org/officeDocument/2006/relationships/image" Target="../media/image210.jpg"/><Relationship Id="rId4" Type="http://schemas.openxmlformats.org/officeDocument/2006/relationships/image" Target="../media/image209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6.jp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g"/><Relationship Id="rId2" Type="http://schemas.openxmlformats.org/officeDocument/2006/relationships/hyperlink" Target="http://www.bpa.gov/EE/Sectors/R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a.gov/goto/reshvac" TargetMode="External"/><Relationship Id="rId2" Type="http://schemas.openxmlformats.org/officeDocument/2006/relationships/hyperlink" Target="https://www.bpa.gov/EE/Sectors/Residential/Documents/Tstat_Support_Sheets_AL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2.png"/><Relationship Id="rId7" Type="http://schemas.openxmlformats.org/officeDocument/2006/relationships/hyperlink" Target="https://ptcs.bpa.gov/" TargetMode="External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hyperlink" Target="http://www.bpa.gov/goto/reshvac" TargetMode="External"/><Relationship Id="rId5" Type="http://schemas.openxmlformats.org/officeDocument/2006/relationships/image" Target="../media/image224.png"/><Relationship Id="rId10" Type="http://schemas.openxmlformats.org/officeDocument/2006/relationships/hyperlink" Target="https://www.bpa.gov/EE/Sectors/Residential/Documents/Certified%20Technician%20Application%202015-11-05_Final.pdf" TargetMode="External"/><Relationship Id="rId4" Type="http://schemas.openxmlformats.org/officeDocument/2006/relationships/image" Target="../media/image223.png"/><Relationship Id="rId9" Type="http://schemas.openxmlformats.org/officeDocument/2006/relationships/image" Target="../media/image22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hyperlink" Target="https://ptcs.bp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jpg"/><Relationship Id="rId4" Type="http://schemas.openxmlformats.org/officeDocument/2006/relationships/image" Target="../media/image229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hyperlink" Target="https://ptcs.bpa.gov/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mailto:ResHVAC@bpa.gov" TargetMode="External"/><Relationship Id="rId2" Type="http://schemas.openxmlformats.org/officeDocument/2006/relationships/hyperlink" Target="http://www.bpa.gov/goto/reshva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jpg"/><Relationship Id="rId4" Type="http://schemas.openxmlformats.org/officeDocument/2006/relationships/image" Target="../media/image23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ptcs.bpa.gov/" TargetMode="External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https://ptcs.test.bpa.gov/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3.jpg"/><Relationship Id="rId4" Type="http://schemas.openxmlformats.org/officeDocument/2006/relationships/image" Target="../media/image242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hyperlink" Target="mailto:resHVAC@bpa.gov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hyperlink" Target="https://ptcs.bp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9.jp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hyperlink" Target="http://www.bpa.gov/goto/reshva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jpg"/><Relationship Id="rId2" Type="http://schemas.openxmlformats.org/officeDocument/2006/relationships/hyperlink" Target="mailto:eli.caudill@clearesult.com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jpg"/><Relationship Id="rId2" Type="http://schemas.openxmlformats.org/officeDocument/2006/relationships/hyperlink" Target="mailto:eli.caudill@clearesult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4.jpg"/><Relationship Id="rId4" Type="http://schemas.openxmlformats.org/officeDocument/2006/relationships/image" Target="../media/image25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sHVAC@bpa.gov" TargetMode="External"/><Relationship Id="rId5" Type="http://schemas.openxmlformats.org/officeDocument/2006/relationships/hyperlink" Target="https://tinyurl.com/ptcsnewsletter" TargetMode="External"/><Relationship Id="rId4" Type="http://schemas.openxmlformats.org/officeDocument/2006/relationships/hyperlink" Target="http://visitor.r20.constantcontact.com/manage/optin?v=001PBH0aFCnTvzGdEZQqe-Bh0Ed-ow4Py32ERC9WpKXBjYROtYLZsPDbF0vpS9LlqWYl2tdFEsZoiuA4AYQmGyWxcLF77Tk3dlL0ApoYJutJ4I%3D" TargetMode="Externa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earesult.moodle.school/" TargetMode="Externa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hyperlink" Target="mailto:ResHVAC@bpa.gov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mailto:ResHVAC@bpa.gov" TargetMode="External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0.jp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hyperlink" Target="mailto:Residentialforms@energytrust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yconservatory.com/calibration-repai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pa.gov/EE/Sectors/Residential/Documents/Heat_Pump_Sizing_Calculator_2012-05-01.xlsb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file.com/stock-photography/image/600-01791391/Aerial-View-of-Freeway-Intersection-Highway-404-and-Finch-Avenue-Willowdale-Ontario-Canada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png"/><Relationship Id="rId9" Type="http://schemas.openxmlformats.org/officeDocument/2006/relationships/image" Target="../media/image8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png"/><Relationship Id="rId7" Type="http://schemas.openxmlformats.org/officeDocument/2006/relationships/hyperlink" Target="https://www.bpa.gov/EE/Sectors/Residential/Documents/Flow_Conversion_Tables_for_TrueFlow_Metering_Plates.pdf" TargetMode="Externa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7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jp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9.jpg"/><Relationship Id="rId4" Type="http://schemas.openxmlformats.org/officeDocument/2006/relationships/image" Target="../media/image168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3.jpg"/><Relationship Id="rId4" Type="http://schemas.openxmlformats.org/officeDocument/2006/relationships/image" Target="../media/image17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7.jpg"/><Relationship Id="rId4" Type="http://schemas.openxmlformats.org/officeDocument/2006/relationships/image" Target="../media/image176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g"/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g"/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2.jp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yconservatory.com/wp-content/uploads/2014/07/Duct-Blaster-Manual-Series-B-DG700.pdf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g"/><Relationship Id="rId2" Type="http://schemas.openxmlformats.org/officeDocument/2006/relationships/image" Target="../media/image195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jpg"/><Relationship Id="rId4" Type="http://schemas.openxmlformats.org/officeDocument/2006/relationships/image" Target="../media/image2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P</a:t>
            </a:r>
            <a:r>
              <a:rPr spc="-110" dirty="0"/>
              <a:t>T</a:t>
            </a:r>
            <a:r>
              <a:rPr spc="20" dirty="0"/>
              <a:t>C</a:t>
            </a:r>
            <a:r>
              <a:rPr spc="-20" dirty="0"/>
              <a:t>S</a:t>
            </a:r>
            <a:r>
              <a:rPr sz="2775" spc="30" baseline="58558" dirty="0"/>
              <a:t>®</a:t>
            </a:r>
            <a:endParaRPr sz="2775" baseline="58558"/>
          </a:p>
        </p:txBody>
      </p:sp>
      <p:sp>
        <p:nvSpPr>
          <p:cNvPr id="3" name="object 3"/>
          <p:cNvSpPr txBox="1"/>
          <p:nvPr/>
        </p:nvSpPr>
        <p:spPr>
          <a:xfrm>
            <a:off x="2173325" y="2980689"/>
            <a:ext cx="6546850" cy="12807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30"/>
              </a:spcBef>
            </a:pPr>
            <a:r>
              <a:rPr sz="4550" b="0" spc="-10" dirty="0">
                <a:solidFill>
                  <a:srgbClr val="252525"/>
                </a:solidFill>
                <a:latin typeface="Bookman Old Style"/>
                <a:cs typeface="Bookman Old Style"/>
              </a:rPr>
              <a:t>Air </a:t>
            </a:r>
            <a:r>
              <a:rPr sz="4550" b="0" spc="5" dirty="0">
                <a:solidFill>
                  <a:srgbClr val="252525"/>
                </a:solidFill>
                <a:latin typeface="Bookman Old Style"/>
                <a:cs typeface="Bookman Old Style"/>
              </a:rPr>
              <a:t>Source </a:t>
            </a:r>
            <a:r>
              <a:rPr sz="4550" b="0" spc="35" dirty="0">
                <a:solidFill>
                  <a:srgbClr val="252525"/>
                </a:solidFill>
                <a:latin typeface="Bookman Old Style"/>
                <a:cs typeface="Bookman Old Style"/>
              </a:rPr>
              <a:t>Heat</a:t>
            </a:r>
            <a:r>
              <a:rPr sz="4550" b="0" spc="150" dirty="0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sz="4550" b="0" spc="5" dirty="0">
                <a:solidFill>
                  <a:srgbClr val="252525"/>
                </a:solidFill>
                <a:latin typeface="Bookman Old Style"/>
                <a:cs typeface="Bookman Old Style"/>
              </a:rPr>
              <a:t>Pump</a:t>
            </a:r>
            <a:endParaRPr sz="45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600" b="0" dirty="0">
                <a:solidFill>
                  <a:srgbClr val="252525"/>
                </a:solidFill>
                <a:latin typeface="Bookman Old Style"/>
                <a:cs typeface="Bookman Old Style"/>
              </a:rPr>
              <a:t>Certification</a:t>
            </a:r>
            <a:r>
              <a:rPr sz="3600" b="0" spc="70" dirty="0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sz="3600" b="0" spc="-5" dirty="0">
                <a:solidFill>
                  <a:srgbClr val="252525"/>
                </a:solidFill>
                <a:latin typeface="Bookman Old Style"/>
                <a:cs typeface="Bookman Old Style"/>
              </a:rPr>
              <a:t>Training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8609" y="4792598"/>
            <a:ext cx="579437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5" dirty="0">
                <a:solidFill>
                  <a:srgbClr val="252525"/>
                </a:solidFill>
                <a:latin typeface="Bookman Old Style"/>
                <a:cs typeface="Bookman Old Style"/>
              </a:rPr>
              <a:t>Effective January 1,</a:t>
            </a:r>
            <a:r>
              <a:rPr sz="3600" b="0" spc="75" dirty="0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sz="3600" b="0" spc="-5" dirty="0">
                <a:solidFill>
                  <a:srgbClr val="252525"/>
                </a:solidFill>
                <a:latin typeface="Bookman Old Style"/>
                <a:cs typeface="Bookman Old Style"/>
              </a:rPr>
              <a:t>2023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2" y="1300225"/>
            <a:ext cx="9139555" cy="457200"/>
          </a:xfrm>
          <a:custGeom>
            <a:avLst/>
            <a:gdLst/>
            <a:ahLst/>
            <a:cxnLst/>
            <a:rect l="l" t="t" r="r" b="b"/>
            <a:pathLst>
              <a:path w="9139555" h="457200">
                <a:moveTo>
                  <a:pt x="8915463" y="0"/>
                </a:moveTo>
                <a:lnTo>
                  <a:pt x="8915463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8915463" y="342900"/>
                </a:lnTo>
                <a:lnTo>
                  <a:pt x="8915463" y="457200"/>
                </a:lnTo>
                <a:lnTo>
                  <a:pt x="9139237" y="233425"/>
                </a:lnTo>
                <a:lnTo>
                  <a:pt x="9139237" y="223774"/>
                </a:lnTo>
                <a:lnTo>
                  <a:pt x="8915463" y="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2" y="1300225"/>
            <a:ext cx="9139555" cy="224154"/>
          </a:xfrm>
          <a:custGeom>
            <a:avLst/>
            <a:gdLst/>
            <a:ahLst/>
            <a:cxnLst/>
            <a:rect l="l" t="t" r="r" b="b"/>
            <a:pathLst>
              <a:path w="9139555" h="224155">
                <a:moveTo>
                  <a:pt x="0" y="114300"/>
                </a:moveTo>
                <a:lnTo>
                  <a:pt x="8915463" y="114300"/>
                </a:lnTo>
                <a:lnTo>
                  <a:pt x="8915463" y="0"/>
                </a:lnTo>
                <a:lnTo>
                  <a:pt x="9139237" y="223774"/>
                </a:lnTo>
              </a:path>
            </a:pathLst>
          </a:custGeom>
          <a:ln w="12700">
            <a:solidFill>
              <a:srgbClr val="E7A7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2" y="1414525"/>
            <a:ext cx="9139555" cy="342900"/>
          </a:xfrm>
          <a:custGeom>
            <a:avLst/>
            <a:gdLst/>
            <a:ahLst/>
            <a:cxnLst/>
            <a:rect l="l" t="t" r="r" b="b"/>
            <a:pathLst>
              <a:path w="9139555" h="342900">
                <a:moveTo>
                  <a:pt x="9139237" y="119125"/>
                </a:moveTo>
                <a:lnTo>
                  <a:pt x="8915463" y="342900"/>
                </a:lnTo>
                <a:lnTo>
                  <a:pt x="8915463" y="228600"/>
                </a:lnTo>
                <a:lnTo>
                  <a:pt x="0" y="228600"/>
                </a:lnTo>
                <a:lnTo>
                  <a:pt x="0" y="0"/>
                </a:lnTo>
              </a:path>
            </a:pathLst>
          </a:custGeom>
          <a:ln w="12700">
            <a:solidFill>
              <a:srgbClr val="E7A7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600" y="190500"/>
            <a:ext cx="3819525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6051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Think </a:t>
            </a:r>
            <a:r>
              <a:rPr sz="3200" dirty="0"/>
              <a:t>Outside </a:t>
            </a:r>
            <a:r>
              <a:rPr sz="3200" spc="-5" dirty="0"/>
              <a:t>the </a:t>
            </a:r>
            <a:r>
              <a:rPr sz="3200" spc="20" dirty="0"/>
              <a:t>Box</a:t>
            </a:r>
            <a:r>
              <a:rPr sz="3200" spc="-254" dirty="0"/>
              <a:t> </a:t>
            </a:r>
            <a:r>
              <a:rPr sz="3200" spc="25" dirty="0"/>
              <a:t>Spec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70660" y="1683448"/>
            <a:ext cx="7580630" cy="4111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290" indent="-276225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750" b="1" spc="15" dirty="0">
                <a:solidFill>
                  <a:srgbClr val="284E84"/>
                </a:solidFill>
                <a:latin typeface="Gill Sans MT"/>
                <a:cs typeface="Gill Sans MT"/>
              </a:rPr>
              <a:t>HSPF(2)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(Heating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Seasonal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Performance</a:t>
            </a:r>
            <a:r>
              <a:rPr sz="2400" spc="-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Factor(2))</a:t>
            </a:r>
            <a:endParaRPr sz="2400">
              <a:latin typeface="Gill Sans MT"/>
              <a:cs typeface="Gill Sans MT"/>
            </a:endParaRPr>
          </a:p>
          <a:p>
            <a:pPr marL="565150" lvl="1" indent="-277495">
              <a:lnSpc>
                <a:spcPct val="100000"/>
              </a:lnSpc>
              <a:spcBef>
                <a:spcPts val="186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b="1" dirty="0">
                <a:solidFill>
                  <a:srgbClr val="284E84"/>
                </a:solidFill>
                <a:latin typeface="Gill Sans MT"/>
                <a:cs typeface="Gill Sans MT"/>
              </a:rPr>
              <a:t>COP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(Coefficient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Performance):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Underlying</a:t>
            </a:r>
            <a:r>
              <a:rPr sz="2400" spc="-2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efficiency</a:t>
            </a:r>
            <a:endParaRPr sz="2400">
              <a:latin typeface="Gill Sans MT"/>
              <a:cs typeface="Gill Sans MT"/>
            </a:endParaRPr>
          </a:p>
          <a:p>
            <a:pPr marL="831850" lvl="2" indent="-229235">
              <a:lnSpc>
                <a:spcPct val="100000"/>
              </a:lnSpc>
              <a:spcBef>
                <a:spcPts val="2175"/>
              </a:spcBef>
              <a:buClr>
                <a:srgbClr val="BBBBBB"/>
              </a:buClr>
              <a:buSzPct val="76744"/>
              <a:buFont typeface="Wingdings 3"/>
              <a:buChar char=""/>
              <a:tabLst>
                <a:tab pos="832485" algn="l"/>
              </a:tabLst>
            </a:pPr>
            <a:r>
              <a:rPr sz="2150" dirty="0">
                <a:latin typeface="Gill Sans MT"/>
                <a:cs typeface="Gill Sans MT"/>
              </a:rPr>
              <a:t>Compressor</a:t>
            </a:r>
            <a:endParaRPr sz="2150">
              <a:latin typeface="Gill Sans MT"/>
              <a:cs typeface="Gill Sans MT"/>
            </a:endParaRPr>
          </a:p>
          <a:p>
            <a:pPr marL="831850" lvl="2" indent="-229235">
              <a:lnSpc>
                <a:spcPct val="100000"/>
              </a:lnSpc>
              <a:spcBef>
                <a:spcPts val="2225"/>
              </a:spcBef>
              <a:buClr>
                <a:srgbClr val="BBBBBB"/>
              </a:buClr>
              <a:buSzPct val="76744"/>
              <a:buFont typeface="Wingdings 3"/>
              <a:buChar char=""/>
              <a:tabLst>
                <a:tab pos="832485" algn="l"/>
              </a:tabLst>
            </a:pPr>
            <a:r>
              <a:rPr sz="2150" spc="10" dirty="0">
                <a:latin typeface="Gill Sans MT"/>
                <a:cs typeface="Gill Sans MT"/>
              </a:rPr>
              <a:t>Coils</a:t>
            </a:r>
            <a:endParaRPr sz="2150">
              <a:latin typeface="Gill Sans MT"/>
              <a:cs typeface="Gill Sans MT"/>
            </a:endParaRPr>
          </a:p>
          <a:p>
            <a:pPr marL="831850" lvl="2" indent="-229235">
              <a:lnSpc>
                <a:spcPct val="100000"/>
              </a:lnSpc>
              <a:spcBef>
                <a:spcPts val="2230"/>
              </a:spcBef>
              <a:buClr>
                <a:srgbClr val="BBBBBB"/>
              </a:buClr>
              <a:buSzPct val="76744"/>
              <a:buFont typeface="Wingdings 3"/>
              <a:buChar char=""/>
              <a:tabLst>
                <a:tab pos="832485" algn="l"/>
              </a:tabLst>
            </a:pPr>
            <a:r>
              <a:rPr sz="2150" spc="5" dirty="0">
                <a:latin typeface="Gill Sans MT"/>
                <a:cs typeface="Gill Sans MT"/>
              </a:rPr>
              <a:t>Fans (indoor </a:t>
            </a:r>
            <a:r>
              <a:rPr sz="2150" spc="10" dirty="0">
                <a:latin typeface="Gill Sans MT"/>
                <a:cs typeface="Gill Sans MT"/>
              </a:rPr>
              <a:t>and</a:t>
            </a:r>
            <a:r>
              <a:rPr sz="2150" spc="195" dirty="0">
                <a:latin typeface="Gill Sans MT"/>
                <a:cs typeface="Gill Sans MT"/>
              </a:rPr>
              <a:t> </a:t>
            </a:r>
            <a:r>
              <a:rPr sz="2150" spc="10" dirty="0">
                <a:latin typeface="Gill Sans MT"/>
                <a:cs typeface="Gill Sans MT"/>
              </a:rPr>
              <a:t>outdoor)</a:t>
            </a:r>
            <a:endParaRPr sz="2150">
              <a:latin typeface="Gill Sans MT"/>
              <a:cs typeface="Gill Sans MT"/>
            </a:endParaRPr>
          </a:p>
          <a:p>
            <a:pPr marL="565150" lvl="1" indent="-277495">
              <a:lnSpc>
                <a:spcPct val="100000"/>
              </a:lnSpc>
              <a:spcBef>
                <a:spcPts val="1625"/>
              </a:spcBef>
              <a:buClr>
                <a:srgbClr val="58AFB8"/>
              </a:buClr>
              <a:buSzPct val="6545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Defrost</a:t>
            </a:r>
            <a:endParaRPr sz="2750">
              <a:latin typeface="Gill Sans MT"/>
              <a:cs typeface="Gill Sans MT"/>
            </a:endParaRPr>
          </a:p>
          <a:p>
            <a:pPr marL="565150" lvl="1" indent="-277495">
              <a:lnSpc>
                <a:spcPct val="100000"/>
              </a:lnSpc>
              <a:spcBef>
                <a:spcPts val="1505"/>
              </a:spcBef>
              <a:buClr>
                <a:srgbClr val="58AFB8"/>
              </a:buClr>
              <a:buSzPct val="6545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Cycling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484" y="93281"/>
            <a:ext cx="18395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1:</a:t>
            </a:r>
            <a:r>
              <a:rPr sz="1400" spc="-114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85103" y="3276600"/>
            <a:ext cx="2368296" cy="192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10</a:t>
            </a:fld>
            <a:endParaRPr spc="1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3026" y="1833626"/>
            <a:ext cx="4491355" cy="304800"/>
          </a:xfrm>
          <a:custGeom>
            <a:avLst/>
            <a:gdLst/>
            <a:ahLst/>
            <a:cxnLst/>
            <a:rect l="l" t="t" r="r" b="b"/>
            <a:pathLst>
              <a:path w="4491355" h="304800">
                <a:moveTo>
                  <a:pt x="4343400" y="0"/>
                </a:moveTo>
                <a:lnTo>
                  <a:pt x="4343400" y="76073"/>
                </a:lnTo>
                <a:lnTo>
                  <a:pt x="0" y="76073"/>
                </a:lnTo>
                <a:lnTo>
                  <a:pt x="0" y="228600"/>
                </a:lnTo>
                <a:lnTo>
                  <a:pt x="4343400" y="228600"/>
                </a:lnTo>
                <a:lnTo>
                  <a:pt x="4343400" y="304800"/>
                </a:lnTo>
                <a:lnTo>
                  <a:pt x="4490974" y="157225"/>
                </a:lnTo>
                <a:lnTo>
                  <a:pt x="4490974" y="147574"/>
                </a:lnTo>
                <a:lnTo>
                  <a:pt x="4343400" y="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3026" y="1833626"/>
            <a:ext cx="4491355" cy="147955"/>
          </a:xfrm>
          <a:custGeom>
            <a:avLst/>
            <a:gdLst/>
            <a:ahLst/>
            <a:cxnLst/>
            <a:rect l="l" t="t" r="r" b="b"/>
            <a:pathLst>
              <a:path w="4491355" h="147955">
                <a:moveTo>
                  <a:pt x="0" y="76073"/>
                </a:moveTo>
                <a:lnTo>
                  <a:pt x="4343400" y="76073"/>
                </a:lnTo>
                <a:lnTo>
                  <a:pt x="4343400" y="0"/>
                </a:lnTo>
                <a:lnTo>
                  <a:pt x="4490974" y="147574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3026" y="1909698"/>
            <a:ext cx="4491355" cy="229235"/>
          </a:xfrm>
          <a:custGeom>
            <a:avLst/>
            <a:gdLst/>
            <a:ahLst/>
            <a:cxnLst/>
            <a:rect l="l" t="t" r="r" b="b"/>
            <a:pathLst>
              <a:path w="4491355" h="229235">
                <a:moveTo>
                  <a:pt x="4490974" y="81152"/>
                </a:moveTo>
                <a:lnTo>
                  <a:pt x="4343400" y="228726"/>
                </a:lnTo>
                <a:lnTo>
                  <a:pt x="4343400" y="152526"/>
                </a:lnTo>
                <a:lnTo>
                  <a:pt x="0" y="152526"/>
                </a:lnTo>
                <a:lnTo>
                  <a:pt x="0" y="0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975" y="1283588"/>
            <a:ext cx="3950970" cy="1377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5" dirty="0">
                <a:solidFill>
                  <a:srgbClr val="542479"/>
                </a:solidFill>
              </a:rPr>
              <a:t>Section </a:t>
            </a:r>
            <a:r>
              <a:rPr sz="4400" spc="15" dirty="0">
                <a:solidFill>
                  <a:srgbClr val="542479"/>
                </a:solidFill>
              </a:rPr>
              <a:t>5 </a:t>
            </a:r>
            <a:r>
              <a:rPr sz="4400" spc="10" dirty="0">
                <a:solidFill>
                  <a:srgbClr val="542479"/>
                </a:solidFill>
              </a:rPr>
              <a:t>of</a:t>
            </a:r>
            <a:r>
              <a:rPr sz="4400" spc="-165" dirty="0">
                <a:solidFill>
                  <a:srgbClr val="542479"/>
                </a:solidFill>
              </a:rPr>
              <a:t> </a:t>
            </a:r>
            <a:r>
              <a:rPr sz="4400" spc="25" dirty="0">
                <a:solidFill>
                  <a:srgbClr val="542479"/>
                </a:solidFill>
              </a:rPr>
              <a:t>7:</a:t>
            </a:r>
            <a:endParaRPr sz="44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400" b="1" spc="20" dirty="0">
                <a:solidFill>
                  <a:srgbClr val="542479"/>
                </a:solidFill>
                <a:latin typeface="Bookman Old Style"/>
                <a:cs typeface="Bookman Old Style"/>
              </a:rPr>
              <a:t>Controls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1428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6019800"/>
            <a:ext cx="2524125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8322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Section </a:t>
            </a:r>
            <a:r>
              <a:rPr sz="3200" spc="20" dirty="0"/>
              <a:t>5:</a:t>
            </a:r>
            <a:r>
              <a:rPr sz="3200" spc="-165" dirty="0"/>
              <a:t> </a:t>
            </a:r>
            <a:r>
              <a:rPr sz="3200" spc="5" dirty="0"/>
              <a:t>Controls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94092" y="1201307"/>
            <a:ext cx="4662170" cy="294386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37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About</a:t>
            </a:r>
            <a:r>
              <a:rPr sz="2750" spc="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Controls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28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Auxiliary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(Strip)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Heat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Lockout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35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Thermostats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28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Other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Control</a:t>
            </a:r>
            <a:r>
              <a:rPr sz="2750" spc="1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Requirements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28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Control</a:t>
            </a:r>
            <a:r>
              <a:rPr sz="2750" spc="1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40" dirty="0">
                <a:solidFill>
                  <a:srgbClr val="284E84"/>
                </a:solidFill>
                <a:latin typeface="Gill Sans MT"/>
                <a:cs typeface="Gill Sans MT"/>
              </a:rPr>
              <a:t>Summary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1650" y="1695450"/>
            <a:ext cx="352425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1905000"/>
            <a:ext cx="2924175" cy="2828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8162" y="5719762"/>
            <a:ext cx="8181975" cy="533400"/>
          </a:xfrm>
          <a:prstGeom prst="rect">
            <a:avLst/>
          </a:prstGeom>
          <a:solidFill>
            <a:srgbClr val="FFF3C5"/>
          </a:solidFill>
          <a:ln w="9525">
            <a:solidFill>
              <a:srgbClr val="D9D9D9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497840">
              <a:lnSpc>
                <a:spcPct val="100000"/>
              </a:lnSpc>
              <a:spcBef>
                <a:spcPts val="865"/>
              </a:spcBef>
            </a:pPr>
            <a:r>
              <a:rPr sz="215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Critical </a:t>
            </a:r>
            <a:r>
              <a:rPr sz="2150" u="sng" spc="15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section:</a:t>
            </a:r>
            <a:r>
              <a:rPr sz="2150" spc="15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controls </a:t>
            </a:r>
            <a:r>
              <a:rPr sz="2150" spc="-10" dirty="0">
                <a:latin typeface="Gill Sans MT"/>
                <a:cs typeface="Gill Sans MT"/>
              </a:rPr>
              <a:t>result in majority </a:t>
            </a:r>
            <a:r>
              <a:rPr sz="2150" spc="10" dirty="0">
                <a:latin typeface="Gill Sans MT"/>
                <a:cs typeface="Gill Sans MT"/>
              </a:rPr>
              <a:t>of </a:t>
            </a:r>
            <a:r>
              <a:rPr sz="2150" spc="15" dirty="0">
                <a:latin typeface="Gill Sans MT"/>
                <a:cs typeface="Gill Sans MT"/>
              </a:rPr>
              <a:t>inspection</a:t>
            </a:r>
            <a:r>
              <a:rPr sz="2150" spc="95" dirty="0">
                <a:latin typeface="Gill Sans MT"/>
                <a:cs typeface="Gill Sans MT"/>
              </a:rPr>
              <a:t> </a:t>
            </a:r>
            <a:r>
              <a:rPr sz="2150" spc="-15" dirty="0">
                <a:latin typeface="Gill Sans MT"/>
                <a:cs typeface="Gill Sans MT"/>
              </a:rPr>
              <a:t>failures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750" y="6432050"/>
            <a:ext cx="36258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101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0410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About</a:t>
            </a:r>
            <a:r>
              <a:rPr sz="3200" spc="-145" dirty="0"/>
              <a:t> </a:t>
            </a:r>
            <a:r>
              <a:rPr sz="3200" spc="5" dirty="0"/>
              <a:t>Controls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73797" y="1406842"/>
            <a:ext cx="7218045" cy="453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indent="-276860">
              <a:lnSpc>
                <a:spcPct val="100000"/>
              </a:lnSpc>
              <a:spcBef>
                <a:spcPts val="10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39725" algn="l"/>
                <a:tab pos="340360" algn="l"/>
              </a:tabLst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Prioritize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use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compressor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heat</a:t>
            </a:r>
            <a:r>
              <a:rPr sz="2400" spc="-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house</a:t>
            </a:r>
            <a:endParaRPr sz="2400">
              <a:latin typeface="Gill Sans MT"/>
              <a:cs typeface="Gill Sans MT"/>
            </a:endParaRPr>
          </a:p>
          <a:p>
            <a:pPr marL="339725" indent="-276860">
              <a:lnSpc>
                <a:spcPct val="100000"/>
              </a:lnSpc>
              <a:spcBef>
                <a:spcPts val="230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39725" algn="l"/>
                <a:tab pos="340360" algn="l"/>
              </a:tabLst>
            </a:pP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Auxiliary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(strip)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heat</a:t>
            </a:r>
            <a:r>
              <a:rPr sz="2400" spc="-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control</a:t>
            </a:r>
            <a:endParaRPr sz="2400">
              <a:latin typeface="Gill Sans MT"/>
              <a:cs typeface="Gill Sans MT"/>
            </a:endParaRPr>
          </a:p>
          <a:p>
            <a:pPr marL="339725" indent="-276860">
              <a:lnSpc>
                <a:spcPct val="100000"/>
              </a:lnSpc>
              <a:spcBef>
                <a:spcPts val="238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39725" algn="l"/>
                <a:tab pos="340360" algn="l"/>
              </a:tabLst>
            </a:pP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Compressor</a:t>
            </a:r>
            <a:r>
              <a:rPr sz="2400" spc="-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control</a:t>
            </a:r>
            <a:endParaRPr sz="2400">
              <a:latin typeface="Gill Sans MT"/>
              <a:cs typeface="Gill Sans MT"/>
            </a:endParaRPr>
          </a:p>
          <a:p>
            <a:pPr marL="339725" indent="-276860">
              <a:lnSpc>
                <a:spcPts val="2865"/>
              </a:lnSpc>
              <a:spcBef>
                <a:spcPts val="162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39725" algn="l"/>
                <a:tab pos="340360" algn="l"/>
              </a:tabLst>
            </a:pPr>
            <a:r>
              <a:rPr sz="2400" b="1" spc="15" dirty="0">
                <a:solidFill>
                  <a:srgbClr val="270B9C"/>
                </a:solidFill>
                <a:latin typeface="Gill Sans MT"/>
                <a:cs typeface="Gill Sans MT"/>
              </a:rPr>
              <a:t>Auxiliary </a:t>
            </a:r>
            <a:r>
              <a:rPr sz="2400" b="1" dirty="0">
                <a:solidFill>
                  <a:srgbClr val="270B9C"/>
                </a:solidFill>
                <a:latin typeface="Gill Sans MT"/>
                <a:cs typeface="Gill Sans MT"/>
              </a:rPr>
              <a:t>(strip) </a:t>
            </a:r>
            <a:r>
              <a:rPr sz="2400" b="1" spc="10" dirty="0">
                <a:solidFill>
                  <a:srgbClr val="270B9C"/>
                </a:solidFill>
                <a:latin typeface="Gill Sans MT"/>
                <a:cs typeface="Gill Sans MT"/>
              </a:rPr>
              <a:t>heat </a:t>
            </a:r>
            <a:r>
              <a:rPr sz="2400" b="1" spc="-5" dirty="0">
                <a:solidFill>
                  <a:srgbClr val="270B9C"/>
                </a:solidFill>
                <a:latin typeface="Gill Sans MT"/>
                <a:cs typeface="Gill Sans MT"/>
              </a:rPr>
              <a:t>lockout </a:t>
            </a:r>
            <a:r>
              <a:rPr sz="2400" b="1" spc="10" dirty="0">
                <a:solidFill>
                  <a:srgbClr val="270B9C"/>
                </a:solidFill>
                <a:latin typeface="Gill Sans MT"/>
                <a:cs typeface="Gill Sans MT"/>
              </a:rPr>
              <a:t>set </a:t>
            </a:r>
            <a:r>
              <a:rPr sz="2400" b="1" dirty="0">
                <a:solidFill>
                  <a:srgbClr val="270B9C"/>
                </a:solidFill>
                <a:latin typeface="Gill Sans MT"/>
                <a:cs typeface="Gill Sans MT"/>
              </a:rPr>
              <a:t>at 35</a:t>
            </a:r>
            <a:r>
              <a:rPr sz="2325" b="1" baseline="26881" dirty="0">
                <a:solidFill>
                  <a:srgbClr val="270B9C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srgbClr val="270B9C"/>
                </a:solidFill>
                <a:latin typeface="Gill Sans MT"/>
                <a:cs typeface="Gill Sans MT"/>
              </a:rPr>
              <a:t>F</a:t>
            </a:r>
            <a:r>
              <a:rPr sz="2400" b="1" spc="-35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400" b="1" spc="-5" dirty="0">
                <a:solidFill>
                  <a:srgbClr val="270B9C"/>
                </a:solidFill>
                <a:latin typeface="Gill Sans MT"/>
                <a:cs typeface="Gill Sans MT"/>
              </a:rPr>
              <a:t>or</a:t>
            </a:r>
            <a:endParaRPr sz="2400">
              <a:latin typeface="Gill Sans MT"/>
              <a:cs typeface="Gill Sans MT"/>
            </a:endParaRPr>
          </a:p>
          <a:p>
            <a:pPr marL="339725">
              <a:lnSpc>
                <a:spcPts val="2865"/>
              </a:lnSpc>
            </a:pPr>
            <a:r>
              <a:rPr sz="2400" b="1" spc="-5" dirty="0">
                <a:solidFill>
                  <a:srgbClr val="270B9C"/>
                </a:solidFill>
                <a:latin typeface="Gill Sans MT"/>
                <a:cs typeface="Gill Sans MT"/>
              </a:rPr>
              <a:t>below</a:t>
            </a:r>
            <a:endParaRPr sz="2400">
              <a:latin typeface="Gill Sans MT"/>
              <a:cs typeface="Gill Sans MT"/>
            </a:endParaRPr>
          </a:p>
          <a:p>
            <a:pPr marL="615950" marR="55880" lvl="1" indent="-276860">
              <a:lnSpc>
                <a:spcPct val="100000"/>
              </a:lnSpc>
              <a:spcBef>
                <a:spcPts val="120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615950" algn="l"/>
                <a:tab pos="616585" algn="l"/>
              </a:tabLst>
            </a:pP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Controlled</a:t>
            </a:r>
            <a:r>
              <a:rPr sz="2000" spc="-1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through</a:t>
            </a:r>
            <a:r>
              <a:rPr sz="2000" spc="-2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thermostat;</a:t>
            </a:r>
            <a:r>
              <a:rPr sz="2000" spc="-4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use</a:t>
            </a:r>
            <a:r>
              <a:rPr sz="2000" spc="-1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outdoor</a:t>
            </a:r>
            <a:r>
              <a:rPr sz="2000" spc="-15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thermistor</a:t>
            </a:r>
            <a:r>
              <a:rPr sz="2000" spc="-16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or</a:t>
            </a:r>
            <a:r>
              <a:rPr sz="2000" spc="-30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Wi- 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Fi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weather</a:t>
            </a:r>
            <a:r>
              <a:rPr sz="2000" spc="-20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station</a:t>
            </a:r>
            <a:endParaRPr sz="2000">
              <a:latin typeface="Gill Sans MT"/>
              <a:cs typeface="Gill Sans MT"/>
            </a:endParaRPr>
          </a:p>
          <a:p>
            <a:pPr marL="339725" indent="-276860">
              <a:lnSpc>
                <a:spcPct val="100000"/>
              </a:lnSpc>
              <a:spcBef>
                <a:spcPts val="19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39725" algn="l"/>
                <a:tab pos="340360" algn="l"/>
              </a:tabLst>
            </a:pP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Less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chances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problem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if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unit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sized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properly</a:t>
            </a:r>
            <a:r>
              <a:rPr sz="2400" spc="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endParaRPr sz="2400">
              <a:latin typeface="Gill Sans MT"/>
              <a:cs typeface="Gill Sans MT"/>
            </a:endParaRPr>
          </a:p>
          <a:p>
            <a:pPr marL="339725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ducts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are</a:t>
            </a:r>
            <a:r>
              <a:rPr sz="2400" spc="-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sealed/insulated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9697"/>
            <a:ext cx="15106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5: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Controls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725" y="3371850"/>
            <a:ext cx="336697" cy="364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633" y="3371850"/>
            <a:ext cx="300566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50" y="6432050"/>
            <a:ext cx="36258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102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6037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Auxiliary </a:t>
            </a:r>
            <a:r>
              <a:rPr sz="3200" spc="15" dirty="0"/>
              <a:t>Heat</a:t>
            </a:r>
            <a:r>
              <a:rPr sz="3200" spc="-170" dirty="0"/>
              <a:t> </a:t>
            </a:r>
            <a:r>
              <a:rPr sz="3200" spc="5" dirty="0"/>
              <a:t>Lockout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72970" y="1389697"/>
            <a:ext cx="6275705" cy="2419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marR="30480" indent="-276860">
              <a:lnSpc>
                <a:spcPct val="122600"/>
              </a:lnSpc>
              <a:spcBef>
                <a:spcPts val="9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14325" algn="l"/>
                <a:tab pos="314960" algn="l"/>
              </a:tabLst>
            </a:pP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Controlled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through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thermostat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or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outdoor</a:t>
            </a:r>
            <a:r>
              <a:rPr sz="2400" spc="-3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unit  control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board on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some</a:t>
            </a:r>
            <a:r>
              <a:rPr sz="2400" spc="-2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brands</a:t>
            </a:r>
            <a:endParaRPr sz="2400">
              <a:latin typeface="Gill Sans MT"/>
              <a:cs typeface="Gill Sans MT"/>
            </a:endParaRPr>
          </a:p>
          <a:p>
            <a:pPr marL="314325" indent="-276860">
              <a:lnSpc>
                <a:spcPct val="100000"/>
              </a:lnSpc>
              <a:spcBef>
                <a:spcPts val="150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14325" algn="l"/>
                <a:tab pos="314960" algn="l"/>
              </a:tabLst>
            </a:pP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Auxiliary</a:t>
            </a:r>
            <a:r>
              <a:rPr sz="2000" b="1" spc="-9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(strip)</a:t>
            </a:r>
            <a:r>
              <a:rPr sz="2000" b="1" spc="-6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heat</a:t>
            </a:r>
            <a:r>
              <a:rPr sz="2000" b="1" spc="-3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lockout</a:t>
            </a:r>
            <a:r>
              <a:rPr sz="2000" b="1" spc="-1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set</a:t>
            </a:r>
            <a:r>
              <a:rPr sz="2000" b="1" spc="-3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at</a:t>
            </a:r>
            <a:r>
              <a:rPr sz="2000" b="1" spc="-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35</a:t>
            </a:r>
            <a:r>
              <a:rPr sz="2025" b="1" spc="30" baseline="24691" dirty="0">
                <a:solidFill>
                  <a:srgbClr val="270B9C"/>
                </a:solidFill>
                <a:latin typeface="Gill Sans MT"/>
                <a:cs typeface="Gill Sans MT"/>
              </a:rPr>
              <a:t>o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F</a:t>
            </a:r>
            <a:r>
              <a:rPr sz="2000" b="1" spc="-13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or</a:t>
            </a:r>
            <a:r>
              <a:rPr sz="2000" b="1" spc="-4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below</a:t>
            </a:r>
            <a:endParaRPr sz="2000">
              <a:latin typeface="Gill Sans MT"/>
              <a:cs typeface="Gill Sans MT"/>
            </a:endParaRPr>
          </a:p>
          <a:p>
            <a:pPr marL="314325" marR="103505" indent="-276860">
              <a:lnSpc>
                <a:spcPct val="122500"/>
              </a:lnSpc>
              <a:spcBef>
                <a:spcPts val="8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14325" algn="l"/>
                <a:tab pos="314960" algn="l"/>
              </a:tabLst>
            </a:pP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Must use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outdoor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thermistor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or</a:t>
            </a:r>
            <a:r>
              <a:rPr sz="2400" spc="-509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Wi-Fi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weather 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station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5875" y="2495550"/>
            <a:ext cx="336697" cy="364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19697"/>
            <a:ext cx="15106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5: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Controls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4701" y="2495550"/>
            <a:ext cx="291173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3733736"/>
            <a:ext cx="2176526" cy="2405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825" y="3933825"/>
            <a:ext cx="1781175" cy="2009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81300" y="3990975"/>
            <a:ext cx="2914650" cy="1895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0230" y="3762255"/>
            <a:ext cx="2967189" cy="2348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1725" y="3933825"/>
            <a:ext cx="2628900" cy="2009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3675" y="3848100"/>
            <a:ext cx="1905000" cy="1943100"/>
          </a:xfrm>
          <a:custGeom>
            <a:avLst/>
            <a:gdLst/>
            <a:ahLst/>
            <a:cxnLst/>
            <a:rect l="l" t="t" r="r" b="b"/>
            <a:pathLst>
              <a:path w="1905000" h="1943100">
                <a:moveTo>
                  <a:pt x="952500" y="0"/>
                </a:moveTo>
                <a:lnTo>
                  <a:pt x="904962" y="1189"/>
                </a:lnTo>
                <a:lnTo>
                  <a:pt x="858027" y="4718"/>
                </a:lnTo>
                <a:lnTo>
                  <a:pt x="811750" y="10534"/>
                </a:lnTo>
                <a:lnTo>
                  <a:pt x="766185" y="18578"/>
                </a:lnTo>
                <a:lnTo>
                  <a:pt x="721387" y="28797"/>
                </a:lnTo>
                <a:lnTo>
                  <a:pt x="677411" y="41134"/>
                </a:lnTo>
                <a:lnTo>
                  <a:pt x="634311" y="55533"/>
                </a:lnTo>
                <a:lnTo>
                  <a:pt x="592141" y="71940"/>
                </a:lnTo>
                <a:lnTo>
                  <a:pt x="550957" y="90297"/>
                </a:lnTo>
                <a:lnTo>
                  <a:pt x="510812" y="110551"/>
                </a:lnTo>
                <a:lnTo>
                  <a:pt x="471762" y="132644"/>
                </a:lnTo>
                <a:lnTo>
                  <a:pt x="433861" y="156522"/>
                </a:lnTo>
                <a:lnTo>
                  <a:pt x="397163" y="182128"/>
                </a:lnTo>
                <a:lnTo>
                  <a:pt x="361723" y="209407"/>
                </a:lnTo>
                <a:lnTo>
                  <a:pt x="327597" y="238303"/>
                </a:lnTo>
                <a:lnTo>
                  <a:pt x="294837" y="268762"/>
                </a:lnTo>
                <a:lnTo>
                  <a:pt x="263499" y="300726"/>
                </a:lnTo>
                <a:lnTo>
                  <a:pt x="233638" y="334140"/>
                </a:lnTo>
                <a:lnTo>
                  <a:pt x="205307" y="368949"/>
                </a:lnTo>
                <a:lnTo>
                  <a:pt x="178562" y="405098"/>
                </a:lnTo>
                <a:lnTo>
                  <a:pt x="153457" y="442529"/>
                </a:lnTo>
                <a:lnTo>
                  <a:pt x="129953" y="481362"/>
                </a:lnTo>
                <a:lnTo>
                  <a:pt x="108387" y="521020"/>
                </a:lnTo>
                <a:lnTo>
                  <a:pt x="88530" y="561967"/>
                </a:lnTo>
                <a:lnTo>
                  <a:pt x="70532" y="603976"/>
                </a:lnTo>
                <a:lnTo>
                  <a:pt x="54446" y="646992"/>
                </a:lnTo>
                <a:lnTo>
                  <a:pt x="40329" y="690952"/>
                </a:lnTo>
                <a:lnTo>
                  <a:pt x="28233" y="735809"/>
                </a:lnTo>
                <a:lnTo>
                  <a:pt x="18215" y="781503"/>
                </a:lnTo>
                <a:lnTo>
                  <a:pt x="10327" y="827980"/>
                </a:lnTo>
                <a:lnTo>
                  <a:pt x="4626" y="875184"/>
                </a:lnTo>
                <a:lnTo>
                  <a:pt x="1165" y="923059"/>
                </a:lnTo>
                <a:lnTo>
                  <a:pt x="0" y="971550"/>
                </a:lnTo>
                <a:lnTo>
                  <a:pt x="1165" y="1020040"/>
                </a:lnTo>
                <a:lnTo>
                  <a:pt x="4626" y="1067915"/>
                </a:lnTo>
                <a:lnTo>
                  <a:pt x="10327" y="1115119"/>
                </a:lnTo>
                <a:lnTo>
                  <a:pt x="18215" y="1161596"/>
                </a:lnTo>
                <a:lnTo>
                  <a:pt x="28233" y="1207290"/>
                </a:lnTo>
                <a:lnTo>
                  <a:pt x="40329" y="1252147"/>
                </a:lnTo>
                <a:lnTo>
                  <a:pt x="54446" y="1296110"/>
                </a:lnTo>
                <a:lnTo>
                  <a:pt x="70532" y="1339123"/>
                </a:lnTo>
                <a:lnTo>
                  <a:pt x="88530" y="1381132"/>
                </a:lnTo>
                <a:lnTo>
                  <a:pt x="108387" y="1422079"/>
                </a:lnTo>
                <a:lnTo>
                  <a:pt x="130047" y="1461911"/>
                </a:lnTo>
                <a:lnTo>
                  <a:pt x="153473" y="1500593"/>
                </a:lnTo>
                <a:lnTo>
                  <a:pt x="178562" y="1538001"/>
                </a:lnTo>
                <a:lnTo>
                  <a:pt x="205307" y="1574150"/>
                </a:lnTo>
                <a:lnTo>
                  <a:pt x="233638" y="1608959"/>
                </a:lnTo>
                <a:lnTo>
                  <a:pt x="263499" y="1642373"/>
                </a:lnTo>
                <a:lnTo>
                  <a:pt x="294837" y="1674337"/>
                </a:lnTo>
                <a:lnTo>
                  <a:pt x="327597" y="1704796"/>
                </a:lnTo>
                <a:lnTo>
                  <a:pt x="361723" y="1733692"/>
                </a:lnTo>
                <a:lnTo>
                  <a:pt x="397163" y="1760971"/>
                </a:lnTo>
                <a:lnTo>
                  <a:pt x="433861" y="1786577"/>
                </a:lnTo>
                <a:lnTo>
                  <a:pt x="471762" y="1810455"/>
                </a:lnTo>
                <a:lnTo>
                  <a:pt x="510812" y="1832548"/>
                </a:lnTo>
                <a:lnTo>
                  <a:pt x="550957" y="1852802"/>
                </a:lnTo>
                <a:lnTo>
                  <a:pt x="592141" y="1871159"/>
                </a:lnTo>
                <a:lnTo>
                  <a:pt x="634311" y="1887566"/>
                </a:lnTo>
                <a:lnTo>
                  <a:pt x="677411" y="1901965"/>
                </a:lnTo>
                <a:lnTo>
                  <a:pt x="721387" y="1914302"/>
                </a:lnTo>
                <a:lnTo>
                  <a:pt x="766185" y="1924521"/>
                </a:lnTo>
                <a:lnTo>
                  <a:pt x="811750" y="1932565"/>
                </a:lnTo>
                <a:lnTo>
                  <a:pt x="858027" y="1938381"/>
                </a:lnTo>
                <a:lnTo>
                  <a:pt x="904962" y="1941910"/>
                </a:lnTo>
                <a:lnTo>
                  <a:pt x="952500" y="1943100"/>
                </a:lnTo>
                <a:lnTo>
                  <a:pt x="1000037" y="1941910"/>
                </a:lnTo>
                <a:lnTo>
                  <a:pt x="1046972" y="1938381"/>
                </a:lnTo>
                <a:lnTo>
                  <a:pt x="1093249" y="1932565"/>
                </a:lnTo>
                <a:lnTo>
                  <a:pt x="1138814" y="1924521"/>
                </a:lnTo>
                <a:lnTo>
                  <a:pt x="1183612" y="1914302"/>
                </a:lnTo>
                <a:lnTo>
                  <a:pt x="1227588" y="1901965"/>
                </a:lnTo>
                <a:lnTo>
                  <a:pt x="1270688" y="1887566"/>
                </a:lnTo>
                <a:lnTo>
                  <a:pt x="1312858" y="1871159"/>
                </a:lnTo>
                <a:lnTo>
                  <a:pt x="1354042" y="1852802"/>
                </a:lnTo>
                <a:lnTo>
                  <a:pt x="1394187" y="1832548"/>
                </a:lnTo>
                <a:lnTo>
                  <a:pt x="1395232" y="1831957"/>
                </a:lnTo>
                <a:lnTo>
                  <a:pt x="953500" y="1831957"/>
                </a:lnTo>
                <a:lnTo>
                  <a:pt x="907807" y="1830750"/>
                </a:lnTo>
                <a:lnTo>
                  <a:pt x="862219" y="1827013"/>
                </a:lnTo>
                <a:lnTo>
                  <a:pt x="816844" y="1820749"/>
                </a:lnTo>
                <a:lnTo>
                  <a:pt x="771787" y="1811955"/>
                </a:lnTo>
                <a:lnTo>
                  <a:pt x="727158" y="1800632"/>
                </a:lnTo>
                <a:lnTo>
                  <a:pt x="683064" y="1786780"/>
                </a:lnTo>
                <a:lnTo>
                  <a:pt x="639612" y="1770400"/>
                </a:lnTo>
                <a:lnTo>
                  <a:pt x="596909" y="1751489"/>
                </a:lnTo>
                <a:lnTo>
                  <a:pt x="555063" y="1730050"/>
                </a:lnTo>
                <a:lnTo>
                  <a:pt x="514181" y="1706081"/>
                </a:lnTo>
                <a:lnTo>
                  <a:pt x="474372" y="1679582"/>
                </a:lnTo>
                <a:lnTo>
                  <a:pt x="435742" y="1650554"/>
                </a:lnTo>
                <a:lnTo>
                  <a:pt x="398399" y="1618995"/>
                </a:lnTo>
                <a:lnTo>
                  <a:pt x="363352" y="1585818"/>
                </a:lnTo>
                <a:lnTo>
                  <a:pt x="330553" y="1551096"/>
                </a:lnTo>
                <a:lnTo>
                  <a:pt x="300010" y="1514933"/>
                </a:lnTo>
                <a:lnTo>
                  <a:pt x="271728" y="1477432"/>
                </a:lnTo>
                <a:lnTo>
                  <a:pt x="245715" y="1438694"/>
                </a:lnTo>
                <a:lnTo>
                  <a:pt x="221977" y="1398823"/>
                </a:lnTo>
                <a:lnTo>
                  <a:pt x="200521" y="1357921"/>
                </a:lnTo>
                <a:lnTo>
                  <a:pt x="181353" y="1316091"/>
                </a:lnTo>
                <a:lnTo>
                  <a:pt x="164481" y="1273435"/>
                </a:lnTo>
                <a:lnTo>
                  <a:pt x="149911" y="1230056"/>
                </a:lnTo>
                <a:lnTo>
                  <a:pt x="137650" y="1186057"/>
                </a:lnTo>
                <a:lnTo>
                  <a:pt x="127704" y="1141539"/>
                </a:lnTo>
                <a:lnTo>
                  <a:pt x="120080" y="1096606"/>
                </a:lnTo>
                <a:lnTo>
                  <a:pt x="114786" y="1051360"/>
                </a:lnTo>
                <a:lnTo>
                  <a:pt x="111826" y="1005904"/>
                </a:lnTo>
                <a:lnTo>
                  <a:pt x="111210" y="960340"/>
                </a:lnTo>
                <a:lnTo>
                  <a:pt x="112942" y="914771"/>
                </a:lnTo>
                <a:lnTo>
                  <a:pt x="117030" y="869299"/>
                </a:lnTo>
                <a:lnTo>
                  <a:pt x="123481" y="824027"/>
                </a:lnTo>
                <a:lnTo>
                  <a:pt x="132301" y="779058"/>
                </a:lnTo>
                <a:lnTo>
                  <a:pt x="143497" y="734494"/>
                </a:lnTo>
                <a:lnTo>
                  <a:pt x="157076" y="690438"/>
                </a:lnTo>
                <a:lnTo>
                  <a:pt x="173045" y="646989"/>
                </a:lnTo>
                <a:lnTo>
                  <a:pt x="191408" y="604259"/>
                </a:lnTo>
                <a:lnTo>
                  <a:pt x="212174" y="562341"/>
                </a:lnTo>
                <a:lnTo>
                  <a:pt x="235351" y="521341"/>
                </a:lnTo>
                <a:lnTo>
                  <a:pt x="261069" y="481188"/>
                </a:lnTo>
                <a:lnTo>
                  <a:pt x="288959" y="442506"/>
                </a:lnTo>
                <a:lnTo>
                  <a:pt x="319405" y="404876"/>
                </a:lnTo>
                <a:lnTo>
                  <a:pt x="474678" y="404876"/>
                </a:lnTo>
                <a:lnTo>
                  <a:pt x="396875" y="325501"/>
                </a:lnTo>
                <a:lnTo>
                  <a:pt x="434147" y="293851"/>
                </a:lnTo>
                <a:lnTo>
                  <a:pt x="472713" y="264728"/>
                </a:lnTo>
                <a:lnTo>
                  <a:pt x="512463" y="238131"/>
                </a:lnTo>
                <a:lnTo>
                  <a:pt x="553291" y="214061"/>
                </a:lnTo>
                <a:lnTo>
                  <a:pt x="595089" y="192518"/>
                </a:lnTo>
                <a:lnTo>
                  <a:pt x="637749" y="173501"/>
                </a:lnTo>
                <a:lnTo>
                  <a:pt x="681165" y="157012"/>
                </a:lnTo>
                <a:lnTo>
                  <a:pt x="725229" y="143050"/>
                </a:lnTo>
                <a:lnTo>
                  <a:pt x="769832" y="131616"/>
                </a:lnTo>
                <a:lnTo>
                  <a:pt x="814869" y="122709"/>
                </a:lnTo>
                <a:lnTo>
                  <a:pt x="860230" y="116330"/>
                </a:lnTo>
                <a:lnTo>
                  <a:pt x="905810" y="112479"/>
                </a:lnTo>
                <a:lnTo>
                  <a:pt x="951499" y="111156"/>
                </a:lnTo>
                <a:lnTo>
                  <a:pt x="1395257" y="111156"/>
                </a:lnTo>
                <a:lnTo>
                  <a:pt x="1394187" y="110551"/>
                </a:lnTo>
                <a:lnTo>
                  <a:pt x="1354042" y="90297"/>
                </a:lnTo>
                <a:lnTo>
                  <a:pt x="1312858" y="71940"/>
                </a:lnTo>
                <a:lnTo>
                  <a:pt x="1270688" y="55533"/>
                </a:lnTo>
                <a:lnTo>
                  <a:pt x="1227588" y="41134"/>
                </a:lnTo>
                <a:lnTo>
                  <a:pt x="1183612" y="28797"/>
                </a:lnTo>
                <a:lnTo>
                  <a:pt x="1138814" y="18578"/>
                </a:lnTo>
                <a:lnTo>
                  <a:pt x="1093249" y="10534"/>
                </a:lnTo>
                <a:lnTo>
                  <a:pt x="1046972" y="4718"/>
                </a:lnTo>
                <a:lnTo>
                  <a:pt x="1000037" y="1189"/>
                </a:lnTo>
                <a:lnTo>
                  <a:pt x="952500" y="0"/>
                </a:lnTo>
                <a:close/>
              </a:path>
              <a:path w="1905000" h="1943100">
                <a:moveTo>
                  <a:pt x="474678" y="404876"/>
                </a:moveTo>
                <a:lnTo>
                  <a:pt x="319405" y="404876"/>
                </a:lnTo>
                <a:lnTo>
                  <a:pt x="1508125" y="1617599"/>
                </a:lnTo>
                <a:lnTo>
                  <a:pt x="1470852" y="1649253"/>
                </a:lnTo>
                <a:lnTo>
                  <a:pt x="1432286" y="1678381"/>
                </a:lnTo>
                <a:lnTo>
                  <a:pt x="1392536" y="1704981"/>
                </a:lnTo>
                <a:lnTo>
                  <a:pt x="1351708" y="1729054"/>
                </a:lnTo>
                <a:lnTo>
                  <a:pt x="1309910" y="1750599"/>
                </a:lnTo>
                <a:lnTo>
                  <a:pt x="1267250" y="1769617"/>
                </a:lnTo>
                <a:lnTo>
                  <a:pt x="1223834" y="1786107"/>
                </a:lnTo>
                <a:lnTo>
                  <a:pt x="1179770" y="1800069"/>
                </a:lnTo>
                <a:lnTo>
                  <a:pt x="1135167" y="1811503"/>
                </a:lnTo>
                <a:lnTo>
                  <a:pt x="1090130" y="1820409"/>
                </a:lnTo>
                <a:lnTo>
                  <a:pt x="1044769" y="1826787"/>
                </a:lnTo>
                <a:lnTo>
                  <a:pt x="999189" y="1830636"/>
                </a:lnTo>
                <a:lnTo>
                  <a:pt x="953500" y="1831957"/>
                </a:lnTo>
                <a:lnTo>
                  <a:pt x="1395232" y="1831957"/>
                </a:lnTo>
                <a:lnTo>
                  <a:pt x="1433237" y="1810455"/>
                </a:lnTo>
                <a:lnTo>
                  <a:pt x="1471138" y="1786577"/>
                </a:lnTo>
                <a:lnTo>
                  <a:pt x="1507836" y="1760971"/>
                </a:lnTo>
                <a:lnTo>
                  <a:pt x="1543276" y="1733692"/>
                </a:lnTo>
                <a:lnTo>
                  <a:pt x="1577402" y="1704796"/>
                </a:lnTo>
                <a:lnTo>
                  <a:pt x="1610162" y="1674337"/>
                </a:lnTo>
                <a:lnTo>
                  <a:pt x="1641500" y="1642373"/>
                </a:lnTo>
                <a:lnTo>
                  <a:pt x="1671361" y="1608959"/>
                </a:lnTo>
                <a:lnTo>
                  <a:pt x="1699692" y="1574150"/>
                </a:lnTo>
                <a:lnTo>
                  <a:pt x="1726272" y="1538224"/>
                </a:lnTo>
                <a:lnTo>
                  <a:pt x="1585595" y="1538224"/>
                </a:lnTo>
                <a:lnTo>
                  <a:pt x="474678" y="404876"/>
                </a:lnTo>
                <a:close/>
              </a:path>
              <a:path w="1905000" h="1943100">
                <a:moveTo>
                  <a:pt x="1395257" y="111156"/>
                </a:moveTo>
                <a:lnTo>
                  <a:pt x="951499" y="111156"/>
                </a:lnTo>
                <a:lnTo>
                  <a:pt x="997192" y="112362"/>
                </a:lnTo>
                <a:lnTo>
                  <a:pt x="1042780" y="116096"/>
                </a:lnTo>
                <a:lnTo>
                  <a:pt x="1088155" y="122359"/>
                </a:lnTo>
                <a:lnTo>
                  <a:pt x="1133212" y="131150"/>
                </a:lnTo>
                <a:lnTo>
                  <a:pt x="1177841" y="142471"/>
                </a:lnTo>
                <a:lnTo>
                  <a:pt x="1221935" y="156321"/>
                </a:lnTo>
                <a:lnTo>
                  <a:pt x="1265387" y="172700"/>
                </a:lnTo>
                <a:lnTo>
                  <a:pt x="1308090" y="191609"/>
                </a:lnTo>
                <a:lnTo>
                  <a:pt x="1349936" y="213048"/>
                </a:lnTo>
                <a:lnTo>
                  <a:pt x="1390818" y="237017"/>
                </a:lnTo>
                <a:lnTo>
                  <a:pt x="1430627" y="263515"/>
                </a:lnTo>
                <a:lnTo>
                  <a:pt x="1469257" y="292544"/>
                </a:lnTo>
                <a:lnTo>
                  <a:pt x="1506601" y="324104"/>
                </a:lnTo>
                <a:lnTo>
                  <a:pt x="1541647" y="357281"/>
                </a:lnTo>
                <a:lnTo>
                  <a:pt x="1574446" y="392003"/>
                </a:lnTo>
                <a:lnTo>
                  <a:pt x="1604989" y="428166"/>
                </a:lnTo>
                <a:lnTo>
                  <a:pt x="1633271" y="465667"/>
                </a:lnTo>
                <a:lnTo>
                  <a:pt x="1659284" y="504405"/>
                </a:lnTo>
                <a:lnTo>
                  <a:pt x="1683022" y="544276"/>
                </a:lnTo>
                <a:lnTo>
                  <a:pt x="1704478" y="585178"/>
                </a:lnTo>
                <a:lnTo>
                  <a:pt x="1723646" y="627008"/>
                </a:lnTo>
                <a:lnTo>
                  <a:pt x="1740518" y="669664"/>
                </a:lnTo>
                <a:lnTo>
                  <a:pt x="1755088" y="713043"/>
                </a:lnTo>
                <a:lnTo>
                  <a:pt x="1767349" y="757042"/>
                </a:lnTo>
                <a:lnTo>
                  <a:pt x="1777295" y="801560"/>
                </a:lnTo>
                <a:lnTo>
                  <a:pt x="1784919" y="846493"/>
                </a:lnTo>
                <a:lnTo>
                  <a:pt x="1790213" y="891739"/>
                </a:lnTo>
                <a:lnTo>
                  <a:pt x="1793173" y="937195"/>
                </a:lnTo>
                <a:lnTo>
                  <a:pt x="1793789" y="982759"/>
                </a:lnTo>
                <a:lnTo>
                  <a:pt x="1792057" y="1028328"/>
                </a:lnTo>
                <a:lnTo>
                  <a:pt x="1787969" y="1073800"/>
                </a:lnTo>
                <a:lnTo>
                  <a:pt x="1781518" y="1119072"/>
                </a:lnTo>
                <a:lnTo>
                  <a:pt x="1772698" y="1164041"/>
                </a:lnTo>
                <a:lnTo>
                  <a:pt x="1761502" y="1208605"/>
                </a:lnTo>
                <a:lnTo>
                  <a:pt x="1747923" y="1252661"/>
                </a:lnTo>
                <a:lnTo>
                  <a:pt x="1731954" y="1296110"/>
                </a:lnTo>
                <a:lnTo>
                  <a:pt x="1713591" y="1338840"/>
                </a:lnTo>
                <a:lnTo>
                  <a:pt x="1692825" y="1380758"/>
                </a:lnTo>
                <a:lnTo>
                  <a:pt x="1669648" y="1421758"/>
                </a:lnTo>
                <a:lnTo>
                  <a:pt x="1643930" y="1461911"/>
                </a:lnTo>
                <a:lnTo>
                  <a:pt x="1616040" y="1500593"/>
                </a:lnTo>
                <a:lnTo>
                  <a:pt x="1585595" y="1538224"/>
                </a:lnTo>
                <a:lnTo>
                  <a:pt x="1726272" y="1538224"/>
                </a:lnTo>
                <a:lnTo>
                  <a:pt x="1751542" y="1500570"/>
                </a:lnTo>
                <a:lnTo>
                  <a:pt x="1775046" y="1461737"/>
                </a:lnTo>
                <a:lnTo>
                  <a:pt x="1796612" y="1422079"/>
                </a:lnTo>
                <a:lnTo>
                  <a:pt x="1816469" y="1381132"/>
                </a:lnTo>
                <a:lnTo>
                  <a:pt x="1834467" y="1339123"/>
                </a:lnTo>
                <a:lnTo>
                  <a:pt x="1850553" y="1296107"/>
                </a:lnTo>
                <a:lnTo>
                  <a:pt x="1864670" y="1252147"/>
                </a:lnTo>
                <a:lnTo>
                  <a:pt x="1876766" y="1207290"/>
                </a:lnTo>
                <a:lnTo>
                  <a:pt x="1886784" y="1161596"/>
                </a:lnTo>
                <a:lnTo>
                  <a:pt x="1894672" y="1115119"/>
                </a:lnTo>
                <a:lnTo>
                  <a:pt x="1900373" y="1067915"/>
                </a:lnTo>
                <a:lnTo>
                  <a:pt x="1903834" y="1020040"/>
                </a:lnTo>
                <a:lnTo>
                  <a:pt x="1905000" y="971550"/>
                </a:lnTo>
                <a:lnTo>
                  <a:pt x="1903834" y="923059"/>
                </a:lnTo>
                <a:lnTo>
                  <a:pt x="1900373" y="875184"/>
                </a:lnTo>
                <a:lnTo>
                  <a:pt x="1894672" y="827980"/>
                </a:lnTo>
                <a:lnTo>
                  <a:pt x="1886784" y="781503"/>
                </a:lnTo>
                <a:lnTo>
                  <a:pt x="1876766" y="735809"/>
                </a:lnTo>
                <a:lnTo>
                  <a:pt x="1864670" y="690952"/>
                </a:lnTo>
                <a:lnTo>
                  <a:pt x="1850553" y="646989"/>
                </a:lnTo>
                <a:lnTo>
                  <a:pt x="1834467" y="603976"/>
                </a:lnTo>
                <a:lnTo>
                  <a:pt x="1816469" y="561967"/>
                </a:lnTo>
                <a:lnTo>
                  <a:pt x="1796612" y="521020"/>
                </a:lnTo>
                <a:lnTo>
                  <a:pt x="1774952" y="481188"/>
                </a:lnTo>
                <a:lnTo>
                  <a:pt x="1751526" y="442506"/>
                </a:lnTo>
                <a:lnTo>
                  <a:pt x="1726437" y="405098"/>
                </a:lnTo>
                <a:lnTo>
                  <a:pt x="1699692" y="368949"/>
                </a:lnTo>
                <a:lnTo>
                  <a:pt x="1671361" y="334140"/>
                </a:lnTo>
                <a:lnTo>
                  <a:pt x="1641500" y="300726"/>
                </a:lnTo>
                <a:lnTo>
                  <a:pt x="1610162" y="268762"/>
                </a:lnTo>
                <a:lnTo>
                  <a:pt x="1577402" y="238303"/>
                </a:lnTo>
                <a:lnTo>
                  <a:pt x="1543276" y="209407"/>
                </a:lnTo>
                <a:lnTo>
                  <a:pt x="1507836" y="182128"/>
                </a:lnTo>
                <a:lnTo>
                  <a:pt x="1471138" y="156522"/>
                </a:lnTo>
                <a:lnTo>
                  <a:pt x="1433237" y="132644"/>
                </a:lnTo>
                <a:lnTo>
                  <a:pt x="1395257" y="1111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6750" y="6432050"/>
            <a:ext cx="36258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103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77507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Dual </a:t>
            </a:r>
            <a:r>
              <a:rPr sz="3200" spc="25" dirty="0"/>
              <a:t>Fuel</a:t>
            </a:r>
            <a:r>
              <a:rPr sz="3200" spc="-210" dirty="0"/>
              <a:t> </a:t>
            </a:r>
            <a:r>
              <a:rPr sz="3200" dirty="0"/>
              <a:t>Systems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66750" y="6432050"/>
            <a:ext cx="36258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104</a:t>
            </a:fld>
            <a:endParaRPr sz="1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205293"/>
            <a:ext cx="7746365" cy="4641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93980" indent="-276860">
              <a:lnSpc>
                <a:spcPct val="122600"/>
              </a:lnSpc>
              <a:spcBef>
                <a:spcPts val="9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Dual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fuel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or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Hybrid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systems are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typically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allowed depending 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on</a:t>
            </a:r>
            <a:r>
              <a:rPr sz="2400" spc="-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utility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78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heat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pump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is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spc="20" dirty="0">
                <a:solidFill>
                  <a:srgbClr val="284E84"/>
                </a:solidFill>
                <a:latin typeface="Gill Sans MT"/>
                <a:cs typeface="Gill Sans MT"/>
              </a:rPr>
              <a:t>primary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source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heat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r>
              <a:rPr sz="2400" spc="-3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switches</a:t>
            </a:r>
            <a:endParaRPr sz="240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645"/>
              </a:spcBef>
            </a:pPr>
            <a:r>
              <a:rPr sz="2400" spc="-25" dirty="0">
                <a:solidFill>
                  <a:srgbClr val="284E84"/>
                </a:solidFill>
                <a:latin typeface="Gill Sans MT"/>
                <a:cs typeface="Gill Sans MT"/>
              </a:rPr>
              <a:t>over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00" spc="15" dirty="0">
                <a:solidFill>
                  <a:srgbClr val="284E84"/>
                </a:solidFill>
                <a:latin typeface="Gill Sans MT"/>
                <a:cs typeface="Gill Sans MT"/>
              </a:rPr>
              <a:t>gas</a:t>
            </a:r>
            <a:r>
              <a:rPr sz="2400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backup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85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Switchover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point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should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be </a:t>
            </a:r>
            <a:r>
              <a:rPr sz="2400" spc="-20" dirty="0">
                <a:solidFill>
                  <a:srgbClr val="284E84"/>
                </a:solidFill>
                <a:latin typeface="Gill Sans MT"/>
                <a:cs typeface="Gill Sans MT"/>
              </a:rPr>
              <a:t>set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at</a:t>
            </a:r>
            <a:r>
              <a:rPr sz="2400" spc="-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25" dirty="0">
                <a:solidFill>
                  <a:srgbClr val="284E84"/>
                </a:solidFill>
                <a:latin typeface="Gill Sans MT"/>
                <a:cs typeface="Gill Sans MT"/>
              </a:rPr>
              <a:t>35</a:t>
            </a:r>
            <a:r>
              <a:rPr sz="2400" spc="25" dirty="0">
                <a:solidFill>
                  <a:srgbClr val="284E84"/>
                </a:solidFill>
                <a:latin typeface="Calibri"/>
                <a:cs typeface="Calibri"/>
              </a:rPr>
              <a:t>⁰</a:t>
            </a:r>
            <a:r>
              <a:rPr sz="2400" spc="25" dirty="0">
                <a:solidFill>
                  <a:srgbClr val="284E84"/>
                </a:solidFill>
                <a:latin typeface="Gill Sans MT"/>
                <a:cs typeface="Gill Sans MT"/>
              </a:rPr>
              <a:t>F</a:t>
            </a:r>
            <a:endParaRPr sz="2400">
              <a:latin typeface="Gill Sans MT"/>
              <a:cs typeface="Gill Sans MT"/>
            </a:endParaRPr>
          </a:p>
          <a:p>
            <a:pPr marL="288925" marR="42545" indent="-276860">
              <a:lnSpc>
                <a:spcPct val="122600"/>
              </a:lnSpc>
              <a:spcBef>
                <a:spcPts val="112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Most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 time the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systems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are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not </a:t>
            </a:r>
            <a:r>
              <a:rPr sz="2400" spc="-20" dirty="0">
                <a:solidFill>
                  <a:srgbClr val="284E84"/>
                </a:solidFill>
                <a:latin typeface="Gill Sans MT"/>
                <a:cs typeface="Gill Sans MT"/>
              </a:rPr>
              <a:t>wired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allow the</a:t>
            </a:r>
            <a:r>
              <a:rPr sz="2400" spc="-3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15" dirty="0">
                <a:solidFill>
                  <a:srgbClr val="284E84"/>
                </a:solidFill>
                <a:latin typeface="Gill Sans MT"/>
                <a:cs typeface="Gill Sans MT"/>
              </a:rPr>
              <a:t>gas 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furnace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engage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during</a:t>
            </a:r>
            <a:r>
              <a:rPr sz="2400" spc="-1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defrost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85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-55" dirty="0">
                <a:solidFill>
                  <a:srgbClr val="284E84"/>
                </a:solidFill>
                <a:latin typeface="Gill Sans MT"/>
                <a:cs typeface="Gill Sans MT"/>
              </a:rPr>
              <a:t>Keep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mind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that </a:t>
            </a:r>
            <a:r>
              <a:rPr sz="2400" spc="15" dirty="0">
                <a:solidFill>
                  <a:srgbClr val="284E84"/>
                </a:solidFill>
                <a:latin typeface="Gill Sans MT"/>
                <a:cs typeface="Gill Sans MT"/>
              </a:rPr>
              <a:t>gas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heat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is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lot hotter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than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strip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heat</a:t>
            </a:r>
            <a:r>
              <a:rPr sz="2400" spc="-3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endParaRPr sz="240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575"/>
              </a:spcBef>
            </a:pP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can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put </a:t>
            </a:r>
            <a:r>
              <a:rPr sz="2400" spc="-20" dirty="0">
                <a:solidFill>
                  <a:srgbClr val="284E84"/>
                </a:solidFill>
                <a:latin typeface="Gill Sans MT"/>
                <a:cs typeface="Gill Sans MT"/>
              </a:rPr>
              <a:t>stress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on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compressor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if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not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setup</a:t>
            </a:r>
            <a:r>
              <a:rPr sz="2400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correctly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9697"/>
            <a:ext cx="15106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5: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Controls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25273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Thermostats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08025" y="1969452"/>
            <a:ext cx="3681729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Wi-Fi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93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Communicating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92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Proprietary</a:t>
            </a:r>
            <a:r>
              <a:rPr sz="2400" spc="-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Models</a:t>
            </a:r>
            <a:endParaRPr sz="2400">
              <a:latin typeface="Gill Sans MT"/>
              <a:cs typeface="Gill Sans MT"/>
            </a:endParaRPr>
          </a:p>
          <a:p>
            <a:pPr marL="288925" marR="53975" indent="-276860">
              <a:lnSpc>
                <a:spcPct val="133000"/>
              </a:lnSpc>
              <a:spcBef>
                <a:spcPts val="97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Setting controls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on</a:t>
            </a:r>
            <a:r>
              <a:rPr sz="2400" spc="-2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various  thermostats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93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Thermostat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support</a:t>
            </a:r>
            <a:r>
              <a:rPr sz="2400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sheets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9697"/>
            <a:ext cx="15106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5: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Controls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0" y="1057275"/>
            <a:ext cx="3200400" cy="311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5950" y="1266825"/>
            <a:ext cx="2600325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8300" y="4362450"/>
            <a:ext cx="3095625" cy="1724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750" y="6432050"/>
            <a:ext cx="36258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105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7934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Strip </a:t>
            </a:r>
            <a:r>
              <a:rPr sz="3200" spc="15" dirty="0"/>
              <a:t>Heat</a:t>
            </a:r>
            <a:r>
              <a:rPr sz="3200" spc="-140" dirty="0"/>
              <a:t> </a:t>
            </a:r>
            <a:r>
              <a:rPr sz="3200" spc="5" dirty="0"/>
              <a:t>Lockout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6575" y="1235011"/>
            <a:ext cx="4151629" cy="37166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8925" marR="26670" indent="-276860">
              <a:lnSpc>
                <a:spcPct val="100499"/>
              </a:lnSpc>
              <a:spcBef>
                <a:spcPts val="11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i="1" spc="5" dirty="0">
                <a:solidFill>
                  <a:srgbClr val="284E84"/>
                </a:solidFill>
                <a:latin typeface="Gill Sans MT"/>
                <a:cs typeface="Gill Sans MT"/>
              </a:rPr>
              <a:t>Follow </a:t>
            </a:r>
            <a:r>
              <a:rPr sz="2600" i="1" dirty="0">
                <a:solidFill>
                  <a:srgbClr val="284E84"/>
                </a:solidFill>
                <a:latin typeface="Gill Sans MT"/>
                <a:cs typeface="Gill Sans MT"/>
              </a:rPr>
              <a:t>thermostat </a:t>
            </a: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support  </a:t>
            </a:r>
            <a:r>
              <a:rPr sz="2600" i="1" spc="-10" dirty="0">
                <a:solidFill>
                  <a:srgbClr val="284E84"/>
                </a:solidFill>
                <a:latin typeface="Gill Sans MT"/>
                <a:cs typeface="Gill Sans MT"/>
              </a:rPr>
              <a:t>sheets </a:t>
            </a:r>
            <a:r>
              <a:rPr sz="2600" i="1" spc="-25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600" i="1" dirty="0">
                <a:solidFill>
                  <a:srgbClr val="284E84"/>
                </a:solidFill>
                <a:latin typeface="Gill Sans MT"/>
                <a:cs typeface="Gill Sans MT"/>
              </a:rPr>
              <a:t>help </a:t>
            </a:r>
            <a:r>
              <a:rPr sz="2600" i="1" spc="25" dirty="0">
                <a:solidFill>
                  <a:srgbClr val="284E84"/>
                </a:solidFill>
                <a:latin typeface="Gill Sans MT"/>
                <a:cs typeface="Gill Sans MT"/>
              </a:rPr>
              <a:t>with </a:t>
            </a:r>
            <a:r>
              <a:rPr sz="2600" i="1" spc="-5" dirty="0">
                <a:solidFill>
                  <a:srgbClr val="284E84"/>
                </a:solidFill>
                <a:latin typeface="Gill Sans MT"/>
                <a:cs typeface="Gill Sans MT"/>
              </a:rPr>
              <a:t>settings: </a:t>
            </a:r>
            <a:r>
              <a:rPr sz="2600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 </a:t>
            </a:r>
            <a:r>
              <a:rPr sz="2400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https:</a:t>
            </a:r>
            <a:r>
              <a:rPr sz="2400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  <a:hlinkClick r:id="rId2"/>
              </a:rPr>
              <a:t>//w</a:t>
            </a:r>
            <a:r>
              <a:rPr sz="2400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ww</a:t>
            </a:r>
            <a:r>
              <a:rPr sz="2400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  <a:hlinkClick r:id="rId2"/>
              </a:rPr>
              <a:t>.bpa.gov/EE/Sectors/R </a:t>
            </a:r>
            <a:r>
              <a:rPr sz="2400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 </a:t>
            </a:r>
            <a:r>
              <a:rPr sz="2400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e</a:t>
            </a:r>
            <a:r>
              <a:rPr sz="2400" i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s</a:t>
            </a:r>
            <a:r>
              <a:rPr sz="2400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ide</a:t>
            </a:r>
            <a:r>
              <a:rPr sz="2400" i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n</a:t>
            </a:r>
            <a:r>
              <a:rPr sz="2400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tial/D</a:t>
            </a:r>
            <a:r>
              <a:rPr sz="2400" i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o</a:t>
            </a:r>
            <a:r>
              <a:rPr sz="2400" i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c</a:t>
            </a:r>
            <a:r>
              <a:rPr sz="2400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u</a:t>
            </a:r>
            <a:r>
              <a:rPr sz="2400" i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m</a:t>
            </a:r>
            <a:r>
              <a:rPr sz="2400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ent</a:t>
            </a:r>
            <a:r>
              <a:rPr sz="2400" i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s</a:t>
            </a:r>
            <a:r>
              <a:rPr sz="2400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/</a:t>
            </a:r>
            <a:r>
              <a:rPr sz="2400" i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Ts</a:t>
            </a:r>
            <a:r>
              <a:rPr sz="2400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tat_</a:t>
            </a:r>
            <a:r>
              <a:rPr sz="2400" i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S</a:t>
            </a:r>
            <a:r>
              <a:rPr sz="2400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u</a:t>
            </a:r>
            <a:r>
              <a:rPr sz="2400" i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p</a:t>
            </a:r>
            <a:r>
              <a:rPr sz="2400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p </a:t>
            </a:r>
            <a:r>
              <a:rPr sz="2400" i="1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sz="2400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ort_Sheets_ALL.pdf</a:t>
            </a:r>
            <a:endParaRPr sz="2400">
              <a:latin typeface="Gill Sans MT"/>
              <a:cs typeface="Gill Sans MT"/>
            </a:endParaRPr>
          </a:p>
          <a:p>
            <a:pPr marL="288925" marR="5080" indent="-276860">
              <a:lnSpc>
                <a:spcPct val="100299"/>
              </a:lnSpc>
              <a:spcBef>
                <a:spcPts val="157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i="1" spc="15" dirty="0">
                <a:solidFill>
                  <a:srgbClr val="284E84"/>
                </a:solidFill>
                <a:latin typeface="Gill Sans MT"/>
                <a:cs typeface="Gill Sans MT"/>
              </a:rPr>
              <a:t>QA </a:t>
            </a:r>
            <a:r>
              <a:rPr sz="2600" i="1" spc="-15" dirty="0">
                <a:solidFill>
                  <a:srgbClr val="284E84"/>
                </a:solidFill>
                <a:latin typeface="Gill Sans MT"/>
                <a:cs typeface="Gill Sans MT"/>
              </a:rPr>
              <a:t>has </a:t>
            </a:r>
            <a:r>
              <a:rPr sz="2600" i="1" spc="-10" dirty="0">
                <a:solidFill>
                  <a:srgbClr val="284E84"/>
                </a:solidFill>
                <a:latin typeface="Gill Sans MT"/>
                <a:cs typeface="Gill Sans MT"/>
              </a:rPr>
              <a:t>encountered </a:t>
            </a:r>
            <a:r>
              <a:rPr sz="2600" i="1" spc="-15" dirty="0">
                <a:solidFill>
                  <a:srgbClr val="284E84"/>
                </a:solidFill>
                <a:latin typeface="Gill Sans MT"/>
                <a:cs typeface="Gill Sans MT"/>
              </a:rPr>
              <a:t>zonal  </a:t>
            </a:r>
            <a:r>
              <a:rPr sz="2600" i="1" spc="-20" dirty="0">
                <a:solidFill>
                  <a:srgbClr val="284E84"/>
                </a:solidFill>
                <a:latin typeface="Gill Sans MT"/>
                <a:cs typeface="Gill Sans MT"/>
              </a:rPr>
              <a:t>boards </a:t>
            </a:r>
            <a:r>
              <a:rPr sz="2600" i="1" spc="-10" dirty="0">
                <a:solidFill>
                  <a:srgbClr val="284E84"/>
                </a:solidFill>
                <a:latin typeface="Gill Sans MT"/>
                <a:cs typeface="Gill Sans MT"/>
              </a:rPr>
              <a:t>that </a:t>
            </a:r>
            <a:r>
              <a:rPr sz="2600" i="1" spc="-15" dirty="0">
                <a:solidFill>
                  <a:srgbClr val="284E84"/>
                </a:solidFill>
                <a:latin typeface="Gill Sans MT"/>
                <a:cs typeface="Gill Sans MT"/>
              </a:rPr>
              <a:t>overrode  </a:t>
            </a:r>
            <a:r>
              <a:rPr sz="2600" i="1" dirty="0">
                <a:solidFill>
                  <a:srgbClr val="284E84"/>
                </a:solidFill>
                <a:latin typeface="Gill Sans MT"/>
                <a:cs typeface="Gill Sans MT"/>
              </a:rPr>
              <a:t>thermostat settings </a:t>
            </a:r>
            <a:r>
              <a:rPr sz="2600" i="1" spc="-10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r>
              <a:rPr sz="2600" i="1" spc="-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i="1" spc="-20" dirty="0">
                <a:solidFill>
                  <a:srgbClr val="284E84"/>
                </a:solidFill>
                <a:latin typeface="Gill Sans MT"/>
                <a:cs typeface="Gill Sans MT"/>
              </a:rPr>
              <a:t>caused  </a:t>
            </a: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jobs to</a:t>
            </a:r>
            <a:r>
              <a:rPr sz="2600" i="1" spc="-1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i="1" spc="-15" dirty="0">
                <a:solidFill>
                  <a:srgbClr val="284E84"/>
                </a:solidFill>
                <a:latin typeface="Gill Sans MT"/>
                <a:cs typeface="Gill Sans MT"/>
              </a:rPr>
              <a:t>fail.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8250" y="1219200"/>
            <a:ext cx="38100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19697"/>
            <a:ext cx="15106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5: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Controls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50" y="6432050"/>
            <a:ext cx="36258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106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4716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Thermostat </a:t>
            </a:r>
            <a:r>
              <a:rPr sz="3200" spc="20" dirty="0"/>
              <a:t>Test</a:t>
            </a:r>
            <a:r>
              <a:rPr sz="3200" spc="-254" dirty="0"/>
              <a:t> </a:t>
            </a:r>
            <a:r>
              <a:rPr sz="3200" spc="25" dirty="0"/>
              <a:t>Mode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19697"/>
            <a:ext cx="15106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5: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Controls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05343" y="1209502"/>
            <a:ext cx="4205413" cy="2881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6825" y="1381125"/>
            <a:ext cx="3867150" cy="2543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2150" y="1239075"/>
            <a:ext cx="7555865" cy="504698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45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If available,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use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“test mode”,</a:t>
            </a:r>
            <a:r>
              <a:rPr sz="2150" spc="-2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30" dirty="0">
                <a:solidFill>
                  <a:srgbClr val="284E84"/>
                </a:solidFill>
                <a:latin typeface="Gill Sans MT"/>
                <a:cs typeface="Gill Sans MT"/>
              </a:rPr>
              <a:t>but</a:t>
            </a:r>
            <a:endParaRPr sz="215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950"/>
              </a:spcBef>
            </a:pP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understand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what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it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actually</a:t>
            </a:r>
            <a:r>
              <a:rPr sz="2150" spc="2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does</a:t>
            </a:r>
            <a:endParaRPr sz="2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buClr>
                <a:srgbClr val="58AFB8"/>
              </a:buClr>
              <a:buSzPct val="75675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850" spc="25" dirty="0">
                <a:solidFill>
                  <a:srgbClr val="284E84"/>
                </a:solidFill>
                <a:latin typeface="Gill Sans MT"/>
                <a:cs typeface="Gill Sans MT"/>
              </a:rPr>
              <a:t>Use </a:t>
            </a:r>
            <a:r>
              <a:rPr sz="1850" spc="10" dirty="0">
                <a:solidFill>
                  <a:srgbClr val="284E84"/>
                </a:solidFill>
                <a:latin typeface="Gill Sans MT"/>
                <a:cs typeface="Gill Sans MT"/>
              </a:rPr>
              <a:t>thermostat </a:t>
            </a:r>
            <a:r>
              <a:rPr sz="1850" spc="40" dirty="0">
                <a:solidFill>
                  <a:srgbClr val="284E84"/>
                </a:solidFill>
                <a:latin typeface="Gill Sans MT"/>
                <a:cs typeface="Gill Sans MT"/>
              </a:rPr>
              <a:t>support </a:t>
            </a:r>
            <a:r>
              <a:rPr sz="1850" spc="15" dirty="0">
                <a:solidFill>
                  <a:srgbClr val="284E84"/>
                </a:solidFill>
                <a:latin typeface="Gill Sans MT"/>
                <a:cs typeface="Gill Sans MT"/>
              </a:rPr>
              <a:t>sheets </a:t>
            </a:r>
            <a:r>
              <a:rPr sz="1850" spc="20" dirty="0">
                <a:solidFill>
                  <a:srgbClr val="284E84"/>
                </a:solidFill>
                <a:latin typeface="Gill Sans MT"/>
                <a:cs typeface="Gill Sans MT"/>
              </a:rPr>
              <a:t>as</a:t>
            </a:r>
            <a:r>
              <a:rPr sz="1850" spc="-1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50" spc="10" dirty="0">
                <a:solidFill>
                  <a:srgbClr val="284E84"/>
                </a:solidFill>
                <a:latin typeface="Gill Sans MT"/>
                <a:cs typeface="Gill Sans MT"/>
              </a:rPr>
              <a:t>a</a:t>
            </a:r>
            <a:endParaRPr sz="1850">
              <a:latin typeface="Gill Sans MT"/>
              <a:cs typeface="Gill Sans MT"/>
            </a:endParaRPr>
          </a:p>
          <a:p>
            <a:pPr marL="565785">
              <a:lnSpc>
                <a:spcPct val="100000"/>
              </a:lnSpc>
              <a:spcBef>
                <a:spcPts val="1310"/>
              </a:spcBef>
            </a:pPr>
            <a:r>
              <a:rPr sz="1850" spc="-5" dirty="0">
                <a:solidFill>
                  <a:srgbClr val="284E84"/>
                </a:solidFill>
                <a:latin typeface="Gill Sans MT"/>
                <a:cs typeface="Gill Sans MT"/>
              </a:rPr>
              <a:t>reference</a:t>
            </a:r>
            <a:endParaRPr sz="1850">
              <a:latin typeface="Gill Sans MT"/>
              <a:cs typeface="Gill Sans MT"/>
            </a:endParaRPr>
          </a:p>
          <a:p>
            <a:pPr marL="288925" marR="3837940" indent="-276860">
              <a:lnSpc>
                <a:spcPct val="135400"/>
              </a:lnSpc>
              <a:spcBef>
                <a:spcPts val="1670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Also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called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equipment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test, 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charge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check,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test</a:t>
            </a:r>
            <a:r>
              <a:rPr sz="2150" spc="-1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compressor 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heat/cool,</a:t>
            </a:r>
            <a:r>
              <a:rPr sz="2150" spc="-1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35" dirty="0">
                <a:solidFill>
                  <a:srgbClr val="284E84"/>
                </a:solidFill>
                <a:latin typeface="Gill Sans MT"/>
                <a:cs typeface="Gill Sans MT"/>
              </a:rPr>
              <a:t>etc.</a:t>
            </a:r>
            <a:endParaRPr sz="2150">
              <a:latin typeface="Gill Sans MT"/>
              <a:cs typeface="Gill Sans MT"/>
            </a:endParaRPr>
          </a:p>
          <a:p>
            <a:pPr marL="298450" marR="5080" indent="-276860">
              <a:lnSpc>
                <a:spcPct val="135400"/>
              </a:lnSpc>
              <a:spcBef>
                <a:spcPts val="1795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98450" algn="l"/>
                <a:tab pos="299085" algn="l"/>
              </a:tabLst>
            </a:pP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Variable-speed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systems often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will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not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heat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highest capacity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at 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mild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outdoor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conditions,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therefore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running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system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in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 “test”  mode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if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often</a:t>
            </a:r>
            <a:r>
              <a:rPr sz="2150" spc="1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required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750" y="6432050"/>
            <a:ext cx="36258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107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58330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Control</a:t>
            </a:r>
            <a:r>
              <a:rPr sz="3200" spc="-120" dirty="0"/>
              <a:t> </a:t>
            </a:r>
            <a:r>
              <a:rPr sz="3200" dirty="0"/>
              <a:t>Summary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96022" y="1523428"/>
            <a:ext cx="6968490" cy="3325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30480" indent="-276860">
              <a:lnSpc>
                <a:spcPct val="138200"/>
              </a:lnSpc>
              <a:spcBef>
                <a:spcPts val="10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14325" algn="l"/>
                <a:tab pos="314960" algn="l"/>
              </a:tabLst>
            </a:pPr>
            <a:r>
              <a:rPr sz="2400" b="1" spc="15" dirty="0">
                <a:solidFill>
                  <a:srgbClr val="270B9C"/>
                </a:solidFill>
                <a:latin typeface="Gill Sans MT"/>
                <a:cs typeface="Gill Sans MT"/>
              </a:rPr>
              <a:t>Auxiliary </a:t>
            </a:r>
            <a:r>
              <a:rPr sz="2400" b="1" dirty="0">
                <a:solidFill>
                  <a:srgbClr val="270B9C"/>
                </a:solidFill>
                <a:latin typeface="Gill Sans MT"/>
                <a:cs typeface="Gill Sans MT"/>
              </a:rPr>
              <a:t>(strip) </a:t>
            </a:r>
            <a:r>
              <a:rPr sz="2400" b="1" spc="10" dirty="0">
                <a:solidFill>
                  <a:srgbClr val="270B9C"/>
                </a:solidFill>
                <a:latin typeface="Gill Sans MT"/>
                <a:cs typeface="Gill Sans MT"/>
              </a:rPr>
              <a:t>heat shall be </a:t>
            </a:r>
            <a:r>
              <a:rPr sz="2400" b="1" spc="-5" dirty="0">
                <a:solidFill>
                  <a:srgbClr val="270B9C"/>
                </a:solidFill>
                <a:latin typeface="Gill Sans MT"/>
                <a:cs typeface="Gill Sans MT"/>
              </a:rPr>
              <a:t>locked </a:t>
            </a:r>
            <a:r>
              <a:rPr sz="2400" b="1" spc="5" dirty="0">
                <a:solidFill>
                  <a:srgbClr val="270B9C"/>
                </a:solidFill>
                <a:latin typeface="Gill Sans MT"/>
                <a:cs typeface="Gill Sans MT"/>
              </a:rPr>
              <a:t>out</a:t>
            </a:r>
            <a:r>
              <a:rPr sz="2400" b="1" spc="-47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400" b="1" spc="-30" dirty="0">
                <a:solidFill>
                  <a:srgbClr val="270B9C"/>
                </a:solidFill>
                <a:latin typeface="Gill Sans MT"/>
                <a:cs typeface="Gill Sans MT"/>
              </a:rPr>
              <a:t>above  </a:t>
            </a:r>
            <a:r>
              <a:rPr sz="2400" b="1" spc="5" dirty="0">
                <a:solidFill>
                  <a:srgbClr val="270B9C"/>
                </a:solidFill>
                <a:latin typeface="Gill Sans MT"/>
                <a:cs typeface="Gill Sans MT"/>
              </a:rPr>
              <a:t>35</a:t>
            </a:r>
            <a:r>
              <a:rPr sz="2325" b="1" spc="7" baseline="26881" dirty="0">
                <a:solidFill>
                  <a:srgbClr val="270B9C"/>
                </a:solidFill>
                <a:latin typeface="Gill Sans MT"/>
                <a:cs typeface="Gill Sans MT"/>
              </a:rPr>
              <a:t>o</a:t>
            </a:r>
            <a:r>
              <a:rPr sz="2400" b="1" spc="5" dirty="0">
                <a:solidFill>
                  <a:srgbClr val="270B9C"/>
                </a:solidFill>
                <a:latin typeface="Gill Sans MT"/>
                <a:cs typeface="Gill Sans MT"/>
              </a:rPr>
              <a:t>F outdoor</a:t>
            </a:r>
            <a:r>
              <a:rPr sz="2400" b="1" spc="-6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400" b="1" spc="-5" dirty="0">
                <a:solidFill>
                  <a:srgbClr val="270B9C"/>
                </a:solidFill>
                <a:latin typeface="Gill Sans MT"/>
                <a:cs typeface="Gill Sans MT"/>
              </a:rPr>
              <a:t>temperature</a:t>
            </a:r>
            <a:endParaRPr sz="2400">
              <a:latin typeface="Gill Sans MT"/>
              <a:cs typeface="Gill Sans MT"/>
            </a:endParaRPr>
          </a:p>
          <a:p>
            <a:pPr marL="314325" indent="-276860">
              <a:lnSpc>
                <a:spcPct val="100000"/>
              </a:lnSpc>
              <a:spcBef>
                <a:spcPts val="215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14325" algn="l"/>
                <a:tab pos="314960" algn="l"/>
              </a:tabLst>
            </a:pP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Advise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consumers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use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no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more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than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3</a:t>
            </a:r>
            <a:r>
              <a:rPr sz="2325" spc="7" baseline="34050" dirty="0">
                <a:solidFill>
                  <a:srgbClr val="284E84"/>
                </a:solidFill>
                <a:latin typeface="Gill Sans MT"/>
                <a:cs typeface="Gill Sans MT"/>
              </a:rPr>
              <a:t>o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F</a:t>
            </a:r>
            <a:r>
              <a:rPr sz="2400" spc="-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night</a:t>
            </a:r>
            <a:endParaRPr sz="2400">
              <a:latin typeface="Gill Sans MT"/>
              <a:cs typeface="Gill Sans MT"/>
            </a:endParaRPr>
          </a:p>
          <a:p>
            <a:pPr marL="314325">
              <a:lnSpc>
                <a:spcPct val="100000"/>
              </a:lnSpc>
              <a:spcBef>
                <a:spcPts val="1100"/>
              </a:spcBef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setback</a:t>
            </a:r>
            <a:endParaRPr sz="2400">
              <a:latin typeface="Gill Sans MT"/>
              <a:cs typeface="Gill Sans MT"/>
            </a:endParaRPr>
          </a:p>
          <a:p>
            <a:pPr marL="276225" marR="882015" indent="-276225">
              <a:lnSpc>
                <a:spcPct val="100000"/>
              </a:lnSpc>
              <a:spcBef>
                <a:spcPts val="215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76225" algn="l"/>
                <a:tab pos="314960" algn="l"/>
              </a:tabLst>
            </a:pPr>
            <a:r>
              <a:rPr sz="2400" b="1" i="1" spc="-5" dirty="0">
                <a:solidFill>
                  <a:srgbClr val="284E84"/>
                </a:solidFill>
                <a:latin typeface="Gill Sans MT"/>
                <a:cs typeface="Gill Sans MT"/>
              </a:rPr>
              <a:t>Responsibility </a:t>
            </a:r>
            <a:r>
              <a:rPr sz="2400" b="1" i="1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b="1" i="1" spc="1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b="1" i="1" spc="-5" dirty="0">
                <a:solidFill>
                  <a:srgbClr val="284E84"/>
                </a:solidFill>
                <a:latin typeface="Gill Sans MT"/>
                <a:cs typeface="Gill Sans MT"/>
              </a:rPr>
              <a:t>installer </a:t>
            </a:r>
            <a:r>
              <a:rPr sz="2400" b="1" i="1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00" b="1" i="1" spc="5" dirty="0">
                <a:solidFill>
                  <a:srgbClr val="284E84"/>
                </a:solidFill>
                <a:latin typeface="Gill Sans MT"/>
                <a:cs typeface="Gill Sans MT"/>
              </a:rPr>
              <a:t>ensure</a:t>
            </a:r>
            <a:r>
              <a:rPr sz="2400" b="1" i="1" spc="-1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b="1" i="1" spc="1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endParaRPr sz="2400">
              <a:latin typeface="Gill Sans MT"/>
              <a:cs typeface="Gill Sans MT"/>
            </a:endParaRPr>
          </a:p>
          <a:p>
            <a:pPr marR="817244" algn="ctr">
              <a:lnSpc>
                <a:spcPct val="100000"/>
              </a:lnSpc>
              <a:spcBef>
                <a:spcPts val="1105"/>
              </a:spcBef>
            </a:pPr>
            <a:r>
              <a:rPr sz="2400" b="1" i="1" spc="-10" dirty="0">
                <a:solidFill>
                  <a:srgbClr val="284E84"/>
                </a:solidFill>
                <a:latin typeface="Gill Sans MT"/>
                <a:cs typeface="Gill Sans MT"/>
              </a:rPr>
              <a:t>controls </a:t>
            </a:r>
            <a:r>
              <a:rPr sz="2400" b="1" i="1" dirty="0">
                <a:solidFill>
                  <a:srgbClr val="284E84"/>
                </a:solidFill>
                <a:latin typeface="Gill Sans MT"/>
                <a:cs typeface="Gill Sans MT"/>
              </a:rPr>
              <a:t>used </a:t>
            </a:r>
            <a:r>
              <a:rPr sz="2400" b="1" i="1" spc="-20" dirty="0">
                <a:solidFill>
                  <a:srgbClr val="284E84"/>
                </a:solidFill>
                <a:latin typeface="Gill Sans MT"/>
                <a:cs typeface="Gill Sans MT"/>
              </a:rPr>
              <a:t>meet </a:t>
            </a:r>
            <a:r>
              <a:rPr sz="2400" b="1" i="1" spc="1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b="1" i="1" spc="-5" dirty="0">
                <a:solidFill>
                  <a:srgbClr val="284E84"/>
                </a:solidFill>
                <a:latin typeface="Gill Sans MT"/>
                <a:cs typeface="Gill Sans MT"/>
              </a:rPr>
              <a:t>letter </a:t>
            </a:r>
            <a:r>
              <a:rPr sz="2400" b="1" i="1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b="1" i="1" spc="10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400" b="1" i="1" spc="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b="1" i="1" spc="-5" dirty="0">
                <a:solidFill>
                  <a:srgbClr val="284E84"/>
                </a:solidFill>
                <a:latin typeface="Gill Sans MT"/>
                <a:cs typeface="Gill Sans MT"/>
              </a:rPr>
              <a:t>specs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6775" y="1781175"/>
            <a:ext cx="336697" cy="364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19697"/>
            <a:ext cx="15106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5: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Controls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1025" y="1781175"/>
            <a:ext cx="295275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50" y="6432050"/>
            <a:ext cx="36258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108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6357937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9525">
            <a:solidFill>
              <a:srgbClr val="58AF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429375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0"/>
                </a:moveTo>
                <a:lnTo>
                  <a:pt x="0" y="190500"/>
                </a:lnTo>
                <a:lnTo>
                  <a:pt x="1143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58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262" y="651763"/>
            <a:ext cx="825563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48030" algn="l"/>
                <a:tab pos="8242300" algn="l"/>
              </a:tabLst>
            </a:pPr>
            <a:r>
              <a:rPr sz="3200" u="dash" spc="5" dirty="0">
                <a:solidFill>
                  <a:srgbClr val="6E5600"/>
                </a:solidFill>
                <a:uFill>
                  <a:solidFill>
                    <a:srgbClr val="58AFB8"/>
                  </a:solidFill>
                </a:uFill>
              </a:rPr>
              <a:t> 	Exercise	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261110" y="2430970"/>
            <a:ext cx="6143625" cy="166623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92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u="heavy" spc="-1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Review </a:t>
            </a:r>
            <a:r>
              <a:rPr sz="2750" u="heavy" spc="1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Thermostat </a:t>
            </a:r>
            <a:r>
              <a:rPr sz="2750" u="heavy" spc="3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support</a:t>
            </a:r>
            <a:r>
              <a:rPr sz="2750" u="heavy" spc="-15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 </a:t>
            </a:r>
            <a:r>
              <a:rPr sz="2750" u="heavy" spc="1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sheets</a:t>
            </a:r>
            <a:endParaRPr sz="2750">
              <a:latin typeface="Gill Sans MT"/>
              <a:cs typeface="Gill Sans MT"/>
            </a:endParaRPr>
          </a:p>
          <a:p>
            <a:pPr marL="832485" lvl="1" indent="-229235">
              <a:lnSpc>
                <a:spcPct val="100000"/>
              </a:lnSpc>
              <a:spcBef>
                <a:spcPts val="830"/>
              </a:spcBef>
              <a:buClr>
                <a:srgbClr val="BBBBBB"/>
              </a:buClr>
              <a:buSzPct val="76363"/>
              <a:buFont typeface="Wingdings 3"/>
              <a:buChar char=""/>
              <a:tabLst>
                <a:tab pos="833119" algn="l"/>
              </a:tabLst>
            </a:pPr>
            <a:r>
              <a:rPr sz="2750" spc="-20" dirty="0">
                <a:solidFill>
                  <a:srgbClr val="5B6973"/>
                </a:solidFill>
                <a:latin typeface="Gill Sans MT"/>
                <a:cs typeface="Gill Sans MT"/>
              </a:rPr>
              <a:t>Review </a:t>
            </a:r>
            <a:r>
              <a:rPr sz="2750" spc="25" dirty="0">
                <a:solidFill>
                  <a:srgbClr val="5B6973"/>
                </a:solidFill>
                <a:latin typeface="Gill Sans MT"/>
                <a:cs typeface="Gill Sans MT"/>
              </a:rPr>
              <a:t>example </a:t>
            </a:r>
            <a:r>
              <a:rPr sz="2750" spc="5" dirty="0">
                <a:solidFill>
                  <a:srgbClr val="5B6973"/>
                </a:solidFill>
                <a:latin typeface="Gill Sans MT"/>
                <a:cs typeface="Gill Sans MT"/>
              </a:rPr>
              <a:t>in </a:t>
            </a:r>
            <a:r>
              <a:rPr sz="2750" spc="-40" dirty="0">
                <a:solidFill>
                  <a:srgbClr val="5B6973"/>
                </a:solidFill>
                <a:latin typeface="Gill Sans MT"/>
                <a:cs typeface="Gill Sans MT"/>
              </a:rPr>
              <a:t>Trainee</a:t>
            </a:r>
            <a:r>
              <a:rPr sz="2750" spc="-229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750" spc="25" dirty="0">
                <a:solidFill>
                  <a:srgbClr val="5B6973"/>
                </a:solidFill>
                <a:latin typeface="Gill Sans MT"/>
                <a:cs typeface="Gill Sans MT"/>
              </a:rPr>
              <a:t>Manual</a:t>
            </a:r>
            <a:endParaRPr sz="2750">
              <a:latin typeface="Gill Sans MT"/>
              <a:cs typeface="Gill Sans MT"/>
            </a:endParaRPr>
          </a:p>
          <a:p>
            <a:pPr marL="832485" lvl="1" indent="-229235">
              <a:lnSpc>
                <a:spcPct val="100000"/>
              </a:lnSpc>
              <a:spcBef>
                <a:spcPts val="1355"/>
              </a:spcBef>
              <a:buClr>
                <a:srgbClr val="BBBBBB"/>
              </a:buClr>
              <a:buSzPct val="76363"/>
              <a:buFont typeface="Wingdings 3"/>
              <a:buChar char=""/>
              <a:tabLst>
                <a:tab pos="833119" algn="l"/>
              </a:tabLst>
            </a:pPr>
            <a:r>
              <a:rPr sz="2750" spc="-5" dirty="0">
                <a:solidFill>
                  <a:srgbClr val="5B6973"/>
                </a:solidFill>
                <a:latin typeface="Gill Sans MT"/>
                <a:cs typeface="Gill Sans MT"/>
              </a:rPr>
              <a:t>Found on</a:t>
            </a:r>
            <a:r>
              <a:rPr sz="2750" spc="170" dirty="0">
                <a:solidFill>
                  <a:srgbClr val="25CAEB"/>
                </a:solidFill>
                <a:latin typeface="Gill Sans MT"/>
                <a:cs typeface="Gill Sans MT"/>
              </a:rPr>
              <a:t> </a:t>
            </a:r>
            <a:r>
              <a:rPr sz="2750" u="heavy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3"/>
              </a:rPr>
              <a:t>www.bpa.gov/goto/reshvac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33375"/>
            <a:ext cx="685800" cy="781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857" y="119697"/>
            <a:ext cx="15106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5: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Controls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750" y="6432050"/>
            <a:ext cx="36258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109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0327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COP </a:t>
            </a:r>
            <a:r>
              <a:rPr sz="3200" spc="5" dirty="0"/>
              <a:t>and</a:t>
            </a:r>
            <a:r>
              <a:rPr sz="3200" spc="-135" dirty="0"/>
              <a:t> </a:t>
            </a:r>
            <a:r>
              <a:rPr sz="3200" spc="5" dirty="0"/>
              <a:t>HSPF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80845" y="1361707"/>
            <a:ext cx="6411595" cy="391667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130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750" b="1" spc="20" dirty="0">
                <a:solidFill>
                  <a:srgbClr val="284E84"/>
                </a:solidFill>
                <a:latin typeface="Gill Sans MT"/>
                <a:cs typeface="Gill Sans MT"/>
              </a:rPr>
              <a:t>COP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= heating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or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cooling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out/energy</a:t>
            </a:r>
            <a:r>
              <a:rPr sz="2400" spc="-3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</a:t>
            </a:r>
            <a:endParaRPr sz="240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1030"/>
              </a:spcBef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(at </a:t>
            </a:r>
            <a:r>
              <a:rPr sz="2400" spc="-20" dirty="0">
                <a:solidFill>
                  <a:srgbClr val="284E84"/>
                </a:solidFill>
                <a:latin typeface="Gill Sans MT"/>
                <a:cs typeface="Gill Sans MT"/>
              </a:rPr>
              <a:t>given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outdoor</a:t>
            </a:r>
            <a:r>
              <a:rPr sz="2400" spc="-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temperature)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buClr>
                <a:srgbClr val="97C622"/>
              </a:buClr>
              <a:buSzPct val="76363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750" b="1" spc="5" dirty="0">
                <a:solidFill>
                  <a:srgbClr val="284E84"/>
                </a:solidFill>
                <a:latin typeface="Gill Sans MT"/>
                <a:cs typeface="Gill Sans MT"/>
              </a:rPr>
              <a:t>HSPF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= COP x</a:t>
            </a:r>
            <a:r>
              <a:rPr sz="2400" spc="-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3.413</a:t>
            </a:r>
            <a:endParaRPr sz="240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1035"/>
              </a:spcBef>
            </a:pP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(subtractions made for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defrost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cycling</a:t>
            </a:r>
            <a:r>
              <a:rPr sz="2400" spc="-2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losses)</a:t>
            </a:r>
            <a:endParaRPr sz="24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725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Avg</a:t>
            </a:r>
            <a:r>
              <a:rPr sz="2300" spc="-6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30" dirty="0">
                <a:solidFill>
                  <a:srgbClr val="5B6973"/>
                </a:solidFill>
                <a:latin typeface="Gill Sans MT"/>
                <a:cs typeface="Gill Sans MT"/>
              </a:rPr>
              <a:t>COP</a:t>
            </a:r>
            <a:r>
              <a:rPr sz="2300" spc="-1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of</a:t>
            </a:r>
            <a:r>
              <a:rPr sz="2300" spc="-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2</a:t>
            </a:r>
            <a:r>
              <a:rPr sz="2300" spc="-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x</a:t>
            </a:r>
            <a:r>
              <a:rPr sz="23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35" dirty="0">
                <a:solidFill>
                  <a:srgbClr val="5B6973"/>
                </a:solidFill>
                <a:latin typeface="Gill Sans MT"/>
                <a:cs typeface="Gill Sans MT"/>
              </a:rPr>
              <a:t>3.413</a:t>
            </a:r>
            <a:r>
              <a:rPr sz="2300" spc="-229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=</a:t>
            </a:r>
            <a:r>
              <a:rPr sz="2300" spc="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HSPF</a:t>
            </a:r>
            <a:r>
              <a:rPr sz="2300" spc="-16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25" dirty="0">
                <a:solidFill>
                  <a:srgbClr val="5B6973"/>
                </a:solidFill>
                <a:latin typeface="Gill Sans MT"/>
                <a:cs typeface="Gill Sans MT"/>
              </a:rPr>
              <a:t>6.8</a:t>
            </a:r>
            <a:endParaRPr sz="23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745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Avg</a:t>
            </a:r>
            <a:r>
              <a:rPr sz="2300" spc="-6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30" dirty="0">
                <a:solidFill>
                  <a:srgbClr val="5B6973"/>
                </a:solidFill>
                <a:latin typeface="Gill Sans MT"/>
                <a:cs typeface="Gill Sans MT"/>
              </a:rPr>
              <a:t>COP</a:t>
            </a:r>
            <a:r>
              <a:rPr sz="2300" spc="-1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of</a:t>
            </a:r>
            <a:r>
              <a:rPr sz="2300" spc="-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30" dirty="0">
                <a:solidFill>
                  <a:srgbClr val="5B6973"/>
                </a:solidFill>
                <a:latin typeface="Gill Sans MT"/>
                <a:cs typeface="Gill Sans MT"/>
              </a:rPr>
              <a:t>2.64</a:t>
            </a:r>
            <a:r>
              <a:rPr sz="2300" spc="-16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x</a:t>
            </a:r>
            <a:r>
              <a:rPr sz="23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35" dirty="0">
                <a:solidFill>
                  <a:srgbClr val="5B6973"/>
                </a:solidFill>
                <a:latin typeface="Gill Sans MT"/>
                <a:cs typeface="Gill Sans MT"/>
              </a:rPr>
              <a:t>3.413</a:t>
            </a:r>
            <a:r>
              <a:rPr sz="2300" spc="-15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=</a:t>
            </a:r>
            <a:r>
              <a:rPr sz="2300" spc="-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HSPF</a:t>
            </a:r>
            <a:r>
              <a:rPr sz="2300" spc="-8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25" dirty="0">
                <a:solidFill>
                  <a:srgbClr val="5B6973"/>
                </a:solidFill>
                <a:latin typeface="Gill Sans MT"/>
                <a:cs typeface="Gill Sans MT"/>
              </a:rPr>
              <a:t>9.0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484" y="93281"/>
            <a:ext cx="18395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1:</a:t>
            </a:r>
            <a:r>
              <a:rPr sz="1400" spc="-114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5562600"/>
            <a:ext cx="5943600" cy="733425"/>
          </a:xfrm>
          <a:custGeom>
            <a:avLst/>
            <a:gdLst/>
            <a:ahLst/>
            <a:cxnLst/>
            <a:rect l="l" t="t" r="r" b="b"/>
            <a:pathLst>
              <a:path w="5943600" h="733425">
                <a:moveTo>
                  <a:pt x="0" y="733425"/>
                </a:moveTo>
                <a:lnTo>
                  <a:pt x="5943600" y="733425"/>
                </a:lnTo>
                <a:lnTo>
                  <a:pt x="5943600" y="0"/>
                </a:lnTo>
                <a:lnTo>
                  <a:pt x="0" y="0"/>
                </a:lnTo>
                <a:lnTo>
                  <a:pt x="0" y="733425"/>
                </a:lnTo>
                <a:close/>
              </a:path>
            </a:pathLst>
          </a:custGeom>
          <a:solidFill>
            <a:srgbClr val="F3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0" y="5570801"/>
            <a:ext cx="5943600" cy="4775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00965" algn="ctr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solidFill>
                  <a:srgbClr val="270B9C"/>
                </a:solidFill>
                <a:latin typeface="Gill Sans MT"/>
                <a:cs typeface="Gill Sans MT"/>
              </a:rPr>
              <a:t>R</a:t>
            </a:r>
            <a:r>
              <a:rPr sz="1000" dirty="0">
                <a:solidFill>
                  <a:srgbClr val="270B9C"/>
                </a:solidFill>
                <a:latin typeface="Gill Sans MT"/>
                <a:cs typeface="Gill Sans MT"/>
              </a:rPr>
              <a:t>eminder…PTCS Certified: </a:t>
            </a:r>
            <a:r>
              <a:rPr sz="1000" u="sng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At </a:t>
            </a:r>
            <a:r>
              <a:rPr sz="1000" u="sng" spc="-5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least</a:t>
            </a:r>
            <a:r>
              <a:rPr sz="1000" spc="-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270B9C"/>
                </a:solidFill>
                <a:latin typeface="Gill Sans MT"/>
                <a:cs typeface="Gill Sans MT"/>
              </a:rPr>
              <a:t>9.0 HSPF/14 SEER, 7.6 HSPF2/13.4</a:t>
            </a:r>
            <a:r>
              <a:rPr sz="1000" spc="-1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270B9C"/>
                </a:solidFill>
                <a:latin typeface="Gill Sans MT"/>
                <a:cs typeface="Gill Sans MT"/>
              </a:rPr>
              <a:t>SEER2.</a:t>
            </a:r>
            <a:endParaRPr sz="1000">
              <a:latin typeface="Gill Sans MT"/>
              <a:cs typeface="Gill Sans MT"/>
            </a:endParaRPr>
          </a:p>
          <a:p>
            <a:pPr marL="100965" algn="ctr">
              <a:lnSpc>
                <a:spcPct val="100000"/>
              </a:lnSpc>
              <a:spcBef>
                <a:spcPts val="420"/>
              </a:spcBef>
            </a:pPr>
            <a:r>
              <a:rPr sz="1000" dirty="0">
                <a:solidFill>
                  <a:srgbClr val="270B9C"/>
                </a:solidFill>
                <a:latin typeface="Gill Sans MT"/>
                <a:cs typeface="Gill Sans MT"/>
              </a:rPr>
              <a:t>Commissioning, </a:t>
            </a:r>
            <a:r>
              <a:rPr sz="1000" spc="-15" dirty="0">
                <a:solidFill>
                  <a:srgbClr val="270B9C"/>
                </a:solidFill>
                <a:latin typeface="Gill Sans MT"/>
                <a:cs typeface="Gill Sans MT"/>
              </a:rPr>
              <a:t>Controls, </a:t>
            </a:r>
            <a:r>
              <a:rPr sz="1000" dirty="0">
                <a:solidFill>
                  <a:srgbClr val="270B9C"/>
                </a:solidFill>
                <a:latin typeface="Gill Sans MT"/>
                <a:cs typeface="Gill Sans MT"/>
              </a:rPr>
              <a:t>and Sizing: </a:t>
            </a:r>
            <a:r>
              <a:rPr sz="1000" u="sng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Below</a:t>
            </a:r>
            <a:r>
              <a:rPr sz="1000" dirty="0">
                <a:solidFill>
                  <a:srgbClr val="270B9C"/>
                </a:solidFill>
                <a:latin typeface="Gill Sans MT"/>
                <a:cs typeface="Gill Sans MT"/>
              </a:rPr>
              <a:t> 9.0 HSPF/14 SEER, 7.6 HSPF2/13.4</a:t>
            </a:r>
            <a:r>
              <a:rPr sz="1000" spc="-15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000" dirty="0">
                <a:solidFill>
                  <a:srgbClr val="270B9C"/>
                </a:solidFill>
                <a:latin typeface="Gill Sans MT"/>
                <a:cs typeface="Gill Sans MT"/>
              </a:rPr>
              <a:t>SEER2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8800" y="5667375"/>
            <a:ext cx="276225" cy="28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11</a:t>
            </a:fld>
            <a:endParaRPr spc="1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5626" y="1833626"/>
            <a:ext cx="2738755" cy="304800"/>
          </a:xfrm>
          <a:custGeom>
            <a:avLst/>
            <a:gdLst/>
            <a:ahLst/>
            <a:cxnLst/>
            <a:rect l="l" t="t" r="r" b="b"/>
            <a:pathLst>
              <a:path w="2738754" h="304800">
                <a:moveTo>
                  <a:pt x="2590800" y="0"/>
                </a:moveTo>
                <a:lnTo>
                  <a:pt x="25908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2590800" y="228600"/>
                </a:lnTo>
                <a:lnTo>
                  <a:pt x="2590800" y="304800"/>
                </a:lnTo>
                <a:lnTo>
                  <a:pt x="2738374" y="157225"/>
                </a:lnTo>
                <a:lnTo>
                  <a:pt x="2738374" y="147574"/>
                </a:lnTo>
                <a:lnTo>
                  <a:pt x="2590800" y="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5626" y="1833626"/>
            <a:ext cx="2738755" cy="147955"/>
          </a:xfrm>
          <a:custGeom>
            <a:avLst/>
            <a:gdLst/>
            <a:ahLst/>
            <a:cxnLst/>
            <a:rect l="l" t="t" r="r" b="b"/>
            <a:pathLst>
              <a:path w="2738754" h="147955">
                <a:moveTo>
                  <a:pt x="0" y="76200"/>
                </a:moveTo>
                <a:lnTo>
                  <a:pt x="2590800" y="76200"/>
                </a:lnTo>
                <a:lnTo>
                  <a:pt x="2590800" y="0"/>
                </a:lnTo>
                <a:lnTo>
                  <a:pt x="2738374" y="147574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5626" y="1909826"/>
            <a:ext cx="2738755" cy="228600"/>
          </a:xfrm>
          <a:custGeom>
            <a:avLst/>
            <a:gdLst/>
            <a:ahLst/>
            <a:cxnLst/>
            <a:rect l="l" t="t" r="r" b="b"/>
            <a:pathLst>
              <a:path w="2738754" h="228600">
                <a:moveTo>
                  <a:pt x="2738374" y="81025"/>
                </a:moveTo>
                <a:lnTo>
                  <a:pt x="2590800" y="228600"/>
                </a:lnTo>
                <a:lnTo>
                  <a:pt x="2590800" y="152400"/>
                </a:lnTo>
                <a:lnTo>
                  <a:pt x="0" y="152400"/>
                </a:lnTo>
                <a:lnTo>
                  <a:pt x="0" y="0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975" y="947356"/>
            <a:ext cx="5640070" cy="20459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4"/>
              </a:spcBef>
            </a:pPr>
            <a:r>
              <a:rPr sz="4400" spc="5" dirty="0">
                <a:solidFill>
                  <a:srgbClr val="542479"/>
                </a:solidFill>
              </a:rPr>
              <a:t>Section </a:t>
            </a:r>
            <a:r>
              <a:rPr sz="4400" spc="20" dirty="0">
                <a:solidFill>
                  <a:srgbClr val="542479"/>
                </a:solidFill>
              </a:rPr>
              <a:t>6 </a:t>
            </a:r>
            <a:r>
              <a:rPr sz="4400" spc="10" dirty="0">
                <a:solidFill>
                  <a:srgbClr val="542479"/>
                </a:solidFill>
              </a:rPr>
              <a:t>of </a:t>
            </a:r>
            <a:r>
              <a:rPr sz="4400" spc="25" dirty="0">
                <a:solidFill>
                  <a:srgbClr val="542479"/>
                </a:solidFill>
              </a:rPr>
              <a:t>7:  </a:t>
            </a:r>
            <a:r>
              <a:rPr sz="4400" b="1" spc="5" dirty="0">
                <a:solidFill>
                  <a:srgbClr val="542479"/>
                </a:solidFill>
                <a:latin typeface="Bookman Old Style"/>
                <a:cs typeface="Bookman Old Style"/>
              </a:rPr>
              <a:t>Participation</a:t>
            </a:r>
            <a:r>
              <a:rPr sz="4400" b="1" spc="-130" dirty="0">
                <a:solidFill>
                  <a:srgbClr val="542479"/>
                </a:solidFill>
                <a:latin typeface="Bookman Old Style"/>
                <a:cs typeface="Bookman Old Style"/>
              </a:rPr>
              <a:t> </a:t>
            </a:r>
            <a:r>
              <a:rPr sz="4400" b="1" spc="10" dirty="0">
                <a:solidFill>
                  <a:srgbClr val="542479"/>
                </a:solidFill>
                <a:latin typeface="Bookman Old Style"/>
                <a:cs typeface="Bookman Old Style"/>
              </a:rPr>
              <a:t>Rules  </a:t>
            </a:r>
            <a:r>
              <a:rPr sz="4400" b="1" spc="25" dirty="0">
                <a:solidFill>
                  <a:srgbClr val="542479"/>
                </a:solidFill>
                <a:latin typeface="Bookman Old Style"/>
                <a:cs typeface="Bookman Old Style"/>
              </a:rPr>
              <a:t>&amp;</a:t>
            </a:r>
            <a:r>
              <a:rPr sz="4400" b="1" spc="-20" dirty="0">
                <a:solidFill>
                  <a:srgbClr val="542479"/>
                </a:solidFill>
                <a:latin typeface="Bookman Old Style"/>
                <a:cs typeface="Bookman Old Style"/>
              </a:rPr>
              <a:t> </a:t>
            </a:r>
            <a:r>
              <a:rPr sz="4400" b="1" spc="5" dirty="0">
                <a:solidFill>
                  <a:srgbClr val="542479"/>
                </a:solidFill>
                <a:latin typeface="Bookman Old Style"/>
                <a:cs typeface="Bookman Old Style"/>
              </a:rPr>
              <a:t>Paperwork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1428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6019800"/>
            <a:ext cx="2524125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608965"/>
            <a:ext cx="8071484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10" dirty="0"/>
              <a:t>Section </a:t>
            </a:r>
            <a:r>
              <a:rPr sz="3000" spc="5" dirty="0"/>
              <a:t>6: </a:t>
            </a:r>
            <a:r>
              <a:rPr sz="3000" spc="-5" dirty="0"/>
              <a:t>Participation </a:t>
            </a:r>
            <a:r>
              <a:rPr sz="3000" dirty="0"/>
              <a:t>Rules &amp;</a:t>
            </a:r>
            <a:r>
              <a:rPr sz="3000" spc="-10" dirty="0"/>
              <a:t> </a:t>
            </a:r>
            <a:r>
              <a:rPr sz="3000" dirty="0"/>
              <a:t>Paperwork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111</a:t>
            </a:fld>
            <a:endParaRPr sz="1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4391" y="2112581"/>
            <a:ext cx="5507355" cy="3020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Next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Steps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2600" spc="-3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Certification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989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Online</a:t>
            </a:r>
            <a:r>
              <a:rPr sz="2600" spc="-4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Account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98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-20" dirty="0">
                <a:solidFill>
                  <a:srgbClr val="284E84"/>
                </a:solidFill>
                <a:latin typeface="Gill Sans MT"/>
                <a:cs typeface="Gill Sans MT"/>
              </a:rPr>
              <a:t>Technician</a:t>
            </a:r>
            <a:r>
              <a:rPr sz="2600" spc="-3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Application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98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Entering</a:t>
            </a:r>
            <a:r>
              <a:rPr sz="2600" spc="-1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a</a:t>
            </a:r>
            <a:r>
              <a:rPr sz="2600" spc="-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20" dirty="0">
                <a:solidFill>
                  <a:srgbClr val="284E84"/>
                </a:solidFill>
                <a:latin typeface="Gill Sans MT"/>
                <a:cs typeface="Gill Sans MT"/>
              </a:rPr>
              <a:t>Job</a:t>
            </a:r>
            <a:r>
              <a:rPr sz="2600" spc="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into</a:t>
            </a:r>
            <a:r>
              <a:rPr sz="2600" spc="-1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600" spc="-1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Mobile</a:t>
            </a:r>
            <a:r>
              <a:rPr sz="2600" spc="-1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Registry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989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Quality</a:t>
            </a:r>
            <a:r>
              <a:rPr sz="2600" spc="-5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Assurance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Inspections</a:t>
            </a:r>
            <a:endParaRPr sz="26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2520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Next </a:t>
            </a:r>
            <a:r>
              <a:rPr sz="3200" spc="15" dirty="0"/>
              <a:t>Steps </a:t>
            </a:r>
            <a:r>
              <a:rPr sz="3200" spc="-5" dirty="0"/>
              <a:t>to</a:t>
            </a:r>
            <a:r>
              <a:rPr sz="3200" spc="-275" dirty="0"/>
              <a:t> </a:t>
            </a:r>
            <a:r>
              <a:rPr sz="3200" spc="10" dirty="0"/>
              <a:t>Certification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09476" y="1276130"/>
            <a:ext cx="1338395" cy="1862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775" y="1266825"/>
            <a:ext cx="7129526" cy="1290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775" y="1609661"/>
            <a:ext cx="3138551" cy="642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00276" y="1300225"/>
            <a:ext cx="6991350" cy="1152525"/>
          </a:xfrm>
          <a:custGeom>
            <a:avLst/>
            <a:gdLst/>
            <a:ahLst/>
            <a:cxnLst/>
            <a:rect l="l" t="t" r="r" b="b"/>
            <a:pathLst>
              <a:path w="6991350" h="1152525">
                <a:moveTo>
                  <a:pt x="6799199" y="0"/>
                </a:moveTo>
                <a:lnTo>
                  <a:pt x="0" y="0"/>
                </a:lnTo>
                <a:lnTo>
                  <a:pt x="0" y="1152525"/>
                </a:lnTo>
                <a:lnTo>
                  <a:pt x="6799199" y="1152525"/>
                </a:lnTo>
                <a:lnTo>
                  <a:pt x="6843233" y="1147446"/>
                </a:lnTo>
                <a:lnTo>
                  <a:pt x="6883668" y="1132981"/>
                </a:lnTo>
                <a:lnTo>
                  <a:pt x="6919347" y="1110287"/>
                </a:lnTo>
                <a:lnTo>
                  <a:pt x="6949112" y="1080522"/>
                </a:lnTo>
                <a:lnTo>
                  <a:pt x="6971806" y="1044843"/>
                </a:lnTo>
                <a:lnTo>
                  <a:pt x="6986271" y="1004408"/>
                </a:lnTo>
                <a:lnTo>
                  <a:pt x="6991350" y="960374"/>
                </a:lnTo>
                <a:lnTo>
                  <a:pt x="6991350" y="192024"/>
                </a:lnTo>
                <a:lnTo>
                  <a:pt x="6986271" y="147996"/>
                </a:lnTo>
                <a:lnTo>
                  <a:pt x="6971806" y="107579"/>
                </a:lnTo>
                <a:lnTo>
                  <a:pt x="6949112" y="71925"/>
                </a:lnTo>
                <a:lnTo>
                  <a:pt x="6919347" y="42187"/>
                </a:lnTo>
                <a:lnTo>
                  <a:pt x="6883668" y="19518"/>
                </a:lnTo>
                <a:lnTo>
                  <a:pt x="6843233" y="5071"/>
                </a:lnTo>
                <a:lnTo>
                  <a:pt x="679919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0276" y="1300225"/>
            <a:ext cx="6991350" cy="1152525"/>
          </a:xfrm>
          <a:custGeom>
            <a:avLst/>
            <a:gdLst/>
            <a:ahLst/>
            <a:cxnLst/>
            <a:rect l="l" t="t" r="r" b="b"/>
            <a:pathLst>
              <a:path w="6991350" h="1152525">
                <a:moveTo>
                  <a:pt x="6991350" y="192024"/>
                </a:moveTo>
                <a:lnTo>
                  <a:pt x="6991350" y="960374"/>
                </a:lnTo>
                <a:lnTo>
                  <a:pt x="6986271" y="1004408"/>
                </a:lnTo>
                <a:lnTo>
                  <a:pt x="6971806" y="1044843"/>
                </a:lnTo>
                <a:lnTo>
                  <a:pt x="6949112" y="1080522"/>
                </a:lnTo>
                <a:lnTo>
                  <a:pt x="6919347" y="1110287"/>
                </a:lnTo>
                <a:lnTo>
                  <a:pt x="6883668" y="1132981"/>
                </a:lnTo>
                <a:lnTo>
                  <a:pt x="6843233" y="1147446"/>
                </a:lnTo>
                <a:lnTo>
                  <a:pt x="6799199" y="1152525"/>
                </a:lnTo>
                <a:lnTo>
                  <a:pt x="0" y="1152525"/>
                </a:lnTo>
                <a:lnTo>
                  <a:pt x="0" y="0"/>
                </a:lnTo>
                <a:lnTo>
                  <a:pt x="6799199" y="0"/>
                </a:lnTo>
                <a:lnTo>
                  <a:pt x="6843233" y="5071"/>
                </a:lnTo>
                <a:lnTo>
                  <a:pt x="6883668" y="19518"/>
                </a:lnTo>
                <a:lnTo>
                  <a:pt x="6919347" y="42187"/>
                </a:lnTo>
                <a:lnTo>
                  <a:pt x="6949112" y="71925"/>
                </a:lnTo>
                <a:lnTo>
                  <a:pt x="6971806" y="107579"/>
                </a:lnTo>
                <a:lnTo>
                  <a:pt x="6986271" y="147996"/>
                </a:lnTo>
                <a:lnTo>
                  <a:pt x="6991350" y="192024"/>
                </a:lnTo>
                <a:close/>
              </a:path>
            </a:pathLst>
          </a:custGeom>
          <a:ln w="9525">
            <a:solidFill>
              <a:srgbClr val="88B4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6755" y="1683702"/>
            <a:ext cx="3863340" cy="6553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63345" indent="-229235">
              <a:lnSpc>
                <a:spcPts val="2370"/>
              </a:lnSpc>
              <a:spcBef>
                <a:spcPts val="125"/>
              </a:spcBef>
              <a:buChar char="•"/>
              <a:tabLst>
                <a:tab pos="1363345" algn="l"/>
                <a:tab pos="1363980" algn="l"/>
              </a:tabLst>
            </a:pPr>
            <a:r>
              <a:rPr sz="2000" spc="15" dirty="0">
                <a:latin typeface="Gill Sans MT"/>
                <a:cs typeface="Gill Sans MT"/>
              </a:rPr>
              <a:t>Pass this </a:t>
            </a:r>
            <a:r>
              <a:rPr sz="2000" dirty="0">
                <a:latin typeface="Gill Sans MT"/>
                <a:cs typeface="Gill Sans MT"/>
              </a:rPr>
              <a:t>training’s</a:t>
            </a:r>
            <a:r>
              <a:rPr sz="2000" spc="-390" dirty="0">
                <a:latin typeface="Gill Sans MT"/>
                <a:cs typeface="Gill Sans MT"/>
              </a:rPr>
              <a:t> </a:t>
            </a:r>
            <a:r>
              <a:rPr sz="2000" spc="30" dirty="0">
                <a:latin typeface="Gill Sans MT"/>
                <a:cs typeface="Gill Sans MT"/>
              </a:rPr>
              <a:t>exam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550"/>
              </a:lnSpc>
            </a:pPr>
            <a:r>
              <a:rPr sz="2150" spc="10" dirty="0">
                <a:solidFill>
                  <a:srgbClr val="0D0D0D"/>
                </a:solidFill>
                <a:latin typeface="Gill Sans MT"/>
                <a:cs typeface="Gill Sans MT"/>
              </a:rPr>
              <a:t>Step</a:t>
            </a:r>
            <a:r>
              <a:rPr sz="2150" spc="40" dirty="0">
                <a:solidFill>
                  <a:srgbClr val="0D0D0D"/>
                </a:solidFill>
                <a:latin typeface="Gill Sans MT"/>
                <a:cs typeface="Gill Sans MT"/>
              </a:rPr>
              <a:t> </a:t>
            </a:r>
            <a:r>
              <a:rPr sz="2150" spc="10" dirty="0">
                <a:solidFill>
                  <a:srgbClr val="0D0D0D"/>
                </a:solidFill>
                <a:latin typeface="Gill Sans MT"/>
                <a:cs typeface="Gill Sans MT"/>
              </a:rPr>
              <a:t>1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2819273"/>
            <a:ext cx="1395349" cy="1938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8775" y="2857500"/>
            <a:ext cx="7129526" cy="1290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8775" y="3200336"/>
            <a:ext cx="4624451" cy="6429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0276" y="2890901"/>
            <a:ext cx="6991350" cy="1152525"/>
          </a:xfrm>
          <a:custGeom>
            <a:avLst/>
            <a:gdLst/>
            <a:ahLst/>
            <a:cxnLst/>
            <a:rect l="l" t="t" r="r" b="b"/>
            <a:pathLst>
              <a:path w="6991350" h="1152525">
                <a:moveTo>
                  <a:pt x="6799199" y="0"/>
                </a:moveTo>
                <a:lnTo>
                  <a:pt x="0" y="0"/>
                </a:lnTo>
                <a:lnTo>
                  <a:pt x="0" y="1152525"/>
                </a:lnTo>
                <a:lnTo>
                  <a:pt x="6799199" y="1152525"/>
                </a:lnTo>
                <a:lnTo>
                  <a:pt x="6843233" y="1147446"/>
                </a:lnTo>
                <a:lnTo>
                  <a:pt x="6883668" y="1132981"/>
                </a:lnTo>
                <a:lnTo>
                  <a:pt x="6919347" y="1110287"/>
                </a:lnTo>
                <a:lnTo>
                  <a:pt x="6949112" y="1080522"/>
                </a:lnTo>
                <a:lnTo>
                  <a:pt x="6971806" y="1044843"/>
                </a:lnTo>
                <a:lnTo>
                  <a:pt x="6986271" y="1004408"/>
                </a:lnTo>
                <a:lnTo>
                  <a:pt x="6991350" y="960374"/>
                </a:lnTo>
                <a:lnTo>
                  <a:pt x="6991350" y="192024"/>
                </a:lnTo>
                <a:lnTo>
                  <a:pt x="6986271" y="147996"/>
                </a:lnTo>
                <a:lnTo>
                  <a:pt x="6971806" y="107579"/>
                </a:lnTo>
                <a:lnTo>
                  <a:pt x="6949112" y="71925"/>
                </a:lnTo>
                <a:lnTo>
                  <a:pt x="6919347" y="42187"/>
                </a:lnTo>
                <a:lnTo>
                  <a:pt x="6883668" y="19518"/>
                </a:lnTo>
                <a:lnTo>
                  <a:pt x="6843233" y="5071"/>
                </a:lnTo>
                <a:lnTo>
                  <a:pt x="679919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0276" y="2890901"/>
            <a:ext cx="6991350" cy="1152525"/>
          </a:xfrm>
          <a:custGeom>
            <a:avLst/>
            <a:gdLst/>
            <a:ahLst/>
            <a:cxnLst/>
            <a:rect l="l" t="t" r="r" b="b"/>
            <a:pathLst>
              <a:path w="6991350" h="1152525">
                <a:moveTo>
                  <a:pt x="6991350" y="192024"/>
                </a:moveTo>
                <a:lnTo>
                  <a:pt x="6991350" y="960374"/>
                </a:lnTo>
                <a:lnTo>
                  <a:pt x="6986271" y="1004408"/>
                </a:lnTo>
                <a:lnTo>
                  <a:pt x="6971806" y="1044843"/>
                </a:lnTo>
                <a:lnTo>
                  <a:pt x="6949112" y="1080522"/>
                </a:lnTo>
                <a:lnTo>
                  <a:pt x="6919347" y="1110287"/>
                </a:lnTo>
                <a:lnTo>
                  <a:pt x="6883668" y="1132981"/>
                </a:lnTo>
                <a:lnTo>
                  <a:pt x="6843233" y="1147446"/>
                </a:lnTo>
                <a:lnTo>
                  <a:pt x="6799199" y="1152525"/>
                </a:lnTo>
                <a:lnTo>
                  <a:pt x="0" y="1152525"/>
                </a:lnTo>
                <a:lnTo>
                  <a:pt x="0" y="0"/>
                </a:lnTo>
                <a:lnTo>
                  <a:pt x="6799199" y="0"/>
                </a:lnTo>
                <a:lnTo>
                  <a:pt x="6843233" y="5071"/>
                </a:lnTo>
                <a:lnTo>
                  <a:pt x="6883668" y="19518"/>
                </a:lnTo>
                <a:lnTo>
                  <a:pt x="6919347" y="42187"/>
                </a:lnTo>
                <a:lnTo>
                  <a:pt x="6949112" y="71925"/>
                </a:lnTo>
                <a:lnTo>
                  <a:pt x="6971806" y="107579"/>
                </a:lnTo>
                <a:lnTo>
                  <a:pt x="6986271" y="147996"/>
                </a:lnTo>
                <a:lnTo>
                  <a:pt x="6991350" y="192024"/>
                </a:lnTo>
                <a:close/>
              </a:path>
            </a:pathLst>
          </a:custGeom>
          <a:ln w="9525">
            <a:solidFill>
              <a:srgbClr val="A4D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6755" y="3274377"/>
            <a:ext cx="5357495" cy="646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63345" indent="-229235">
              <a:lnSpc>
                <a:spcPts val="2335"/>
              </a:lnSpc>
              <a:spcBef>
                <a:spcPts val="125"/>
              </a:spcBef>
              <a:buChar char="•"/>
              <a:tabLst>
                <a:tab pos="1363345" algn="l"/>
                <a:tab pos="1363980" algn="l"/>
              </a:tabLst>
            </a:pPr>
            <a:r>
              <a:rPr sz="2000" spc="5" dirty="0">
                <a:latin typeface="Gill Sans MT"/>
                <a:cs typeface="Gill Sans MT"/>
              </a:rPr>
              <a:t>Create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spc="20" dirty="0">
                <a:latin typeface="Gill Sans MT"/>
                <a:cs typeface="Gill Sans MT"/>
              </a:rPr>
              <a:t>online</a:t>
            </a:r>
            <a:r>
              <a:rPr sz="2000" spc="-185" dirty="0">
                <a:latin typeface="Gill Sans MT"/>
                <a:cs typeface="Gill Sans MT"/>
              </a:rPr>
              <a:t> </a:t>
            </a:r>
            <a:r>
              <a:rPr sz="2000" spc="30" dirty="0">
                <a:latin typeface="Gill Sans MT"/>
                <a:cs typeface="Gill Sans MT"/>
              </a:rPr>
              <a:t>account</a:t>
            </a:r>
            <a:r>
              <a:rPr sz="2000" spc="-185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on</a:t>
            </a:r>
            <a:r>
              <a:rPr sz="2000" spc="-65" dirty="0">
                <a:solidFill>
                  <a:srgbClr val="25CAEB"/>
                </a:solidFill>
                <a:latin typeface="Gill Sans MT"/>
                <a:cs typeface="Gill Sans MT"/>
              </a:rPr>
              <a:t> </a:t>
            </a:r>
            <a:r>
              <a:rPr sz="2000" u="sng" spc="1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7"/>
              </a:rPr>
              <a:t>ptcs.bpa.gov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ts val="2515"/>
              </a:lnSpc>
            </a:pPr>
            <a:r>
              <a:rPr sz="2150" spc="10" dirty="0">
                <a:solidFill>
                  <a:srgbClr val="0D0D0D"/>
                </a:solidFill>
                <a:latin typeface="Gill Sans MT"/>
                <a:cs typeface="Gill Sans MT"/>
              </a:rPr>
              <a:t>Step</a:t>
            </a:r>
            <a:r>
              <a:rPr sz="2150" spc="40" dirty="0">
                <a:solidFill>
                  <a:srgbClr val="0D0D0D"/>
                </a:solidFill>
                <a:latin typeface="Gill Sans MT"/>
                <a:cs typeface="Gill Sans MT"/>
              </a:rPr>
              <a:t> </a:t>
            </a:r>
            <a:r>
              <a:rPr sz="2150" spc="10" dirty="0">
                <a:solidFill>
                  <a:srgbClr val="0D0D0D"/>
                </a:solidFill>
                <a:latin typeface="Gill Sans MT"/>
                <a:cs typeface="Gill Sans MT"/>
              </a:rPr>
              <a:t>2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000" y="4400486"/>
            <a:ext cx="1395349" cy="19384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755" y="5144833"/>
            <a:ext cx="73660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10" dirty="0">
                <a:solidFill>
                  <a:srgbClr val="0D0D0D"/>
                </a:solidFill>
                <a:latin typeface="Gill Sans MT"/>
                <a:cs typeface="Gill Sans MT"/>
              </a:rPr>
              <a:t>Step</a:t>
            </a:r>
            <a:r>
              <a:rPr sz="2150" spc="-25" dirty="0">
                <a:solidFill>
                  <a:srgbClr val="0D0D0D"/>
                </a:solidFill>
                <a:latin typeface="Gill Sans MT"/>
                <a:cs typeface="Gill Sans MT"/>
              </a:rPr>
              <a:t> </a:t>
            </a:r>
            <a:r>
              <a:rPr sz="2150" spc="10" dirty="0">
                <a:solidFill>
                  <a:srgbClr val="0D0D0D"/>
                </a:solidFill>
                <a:latin typeface="Gill Sans MT"/>
                <a:cs typeface="Gill Sans MT"/>
              </a:rPr>
              <a:t>3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28775" y="4429188"/>
            <a:ext cx="7129526" cy="1290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8775" y="4638738"/>
            <a:ext cx="6586601" cy="909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0276" y="4462526"/>
            <a:ext cx="6991350" cy="1152525"/>
          </a:xfrm>
          <a:custGeom>
            <a:avLst/>
            <a:gdLst/>
            <a:ahLst/>
            <a:cxnLst/>
            <a:rect l="l" t="t" r="r" b="b"/>
            <a:pathLst>
              <a:path w="6991350" h="1152525">
                <a:moveTo>
                  <a:pt x="6799199" y="0"/>
                </a:moveTo>
                <a:lnTo>
                  <a:pt x="0" y="0"/>
                </a:lnTo>
                <a:lnTo>
                  <a:pt x="0" y="1152461"/>
                </a:lnTo>
                <a:lnTo>
                  <a:pt x="6799199" y="1152461"/>
                </a:lnTo>
                <a:lnTo>
                  <a:pt x="6843233" y="1147386"/>
                </a:lnTo>
                <a:lnTo>
                  <a:pt x="6883668" y="1132930"/>
                </a:lnTo>
                <a:lnTo>
                  <a:pt x="6919347" y="1110248"/>
                </a:lnTo>
                <a:lnTo>
                  <a:pt x="6949112" y="1080497"/>
                </a:lnTo>
                <a:lnTo>
                  <a:pt x="6971806" y="1044830"/>
                </a:lnTo>
                <a:lnTo>
                  <a:pt x="6986271" y="1004404"/>
                </a:lnTo>
                <a:lnTo>
                  <a:pt x="6991350" y="960374"/>
                </a:lnTo>
                <a:lnTo>
                  <a:pt x="6991350" y="192024"/>
                </a:lnTo>
                <a:lnTo>
                  <a:pt x="6986271" y="147996"/>
                </a:lnTo>
                <a:lnTo>
                  <a:pt x="6971806" y="107579"/>
                </a:lnTo>
                <a:lnTo>
                  <a:pt x="6949112" y="71925"/>
                </a:lnTo>
                <a:lnTo>
                  <a:pt x="6919347" y="42187"/>
                </a:lnTo>
                <a:lnTo>
                  <a:pt x="6883668" y="19518"/>
                </a:lnTo>
                <a:lnTo>
                  <a:pt x="6843233" y="5071"/>
                </a:lnTo>
                <a:lnTo>
                  <a:pt x="679919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0276" y="4462526"/>
            <a:ext cx="6991350" cy="1152525"/>
          </a:xfrm>
          <a:custGeom>
            <a:avLst/>
            <a:gdLst/>
            <a:ahLst/>
            <a:cxnLst/>
            <a:rect l="l" t="t" r="r" b="b"/>
            <a:pathLst>
              <a:path w="6991350" h="1152525">
                <a:moveTo>
                  <a:pt x="6991350" y="192024"/>
                </a:moveTo>
                <a:lnTo>
                  <a:pt x="6991350" y="960374"/>
                </a:lnTo>
                <a:lnTo>
                  <a:pt x="6986271" y="1004404"/>
                </a:lnTo>
                <a:lnTo>
                  <a:pt x="6971806" y="1044830"/>
                </a:lnTo>
                <a:lnTo>
                  <a:pt x="6949112" y="1080497"/>
                </a:lnTo>
                <a:lnTo>
                  <a:pt x="6919347" y="1110248"/>
                </a:lnTo>
                <a:lnTo>
                  <a:pt x="6883668" y="1132930"/>
                </a:lnTo>
                <a:lnTo>
                  <a:pt x="6843233" y="1147386"/>
                </a:lnTo>
                <a:lnTo>
                  <a:pt x="6799199" y="1152461"/>
                </a:lnTo>
                <a:lnTo>
                  <a:pt x="0" y="1152461"/>
                </a:lnTo>
                <a:lnTo>
                  <a:pt x="0" y="0"/>
                </a:lnTo>
                <a:lnTo>
                  <a:pt x="6799199" y="0"/>
                </a:lnTo>
                <a:lnTo>
                  <a:pt x="6843233" y="5071"/>
                </a:lnTo>
                <a:lnTo>
                  <a:pt x="6883668" y="19518"/>
                </a:lnTo>
                <a:lnTo>
                  <a:pt x="6919347" y="42187"/>
                </a:lnTo>
                <a:lnTo>
                  <a:pt x="6949112" y="71925"/>
                </a:lnTo>
                <a:lnTo>
                  <a:pt x="6971806" y="107579"/>
                </a:lnTo>
                <a:lnTo>
                  <a:pt x="6986271" y="147996"/>
                </a:lnTo>
                <a:lnTo>
                  <a:pt x="6991350" y="192024"/>
                </a:lnTo>
                <a:close/>
              </a:path>
            </a:pathLst>
          </a:custGeom>
          <a:ln w="9525">
            <a:solidFill>
              <a:srgbClr val="BEDA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29180" y="4714557"/>
            <a:ext cx="6123940" cy="601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20" dirty="0">
                <a:latin typeface="Gill Sans MT"/>
                <a:cs typeface="Gill Sans MT"/>
              </a:rPr>
              <a:t>Submit</a:t>
            </a:r>
            <a:r>
              <a:rPr sz="2000" spc="-95" dirty="0">
                <a:solidFill>
                  <a:srgbClr val="25CAEB"/>
                </a:solidFill>
                <a:latin typeface="Gill Sans MT"/>
                <a:cs typeface="Gill Sans MT"/>
              </a:rPr>
              <a:t> </a:t>
            </a:r>
            <a:r>
              <a:rPr sz="2000" u="sng" spc="2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10"/>
              </a:rPr>
              <a:t>Certified</a:t>
            </a:r>
            <a:r>
              <a:rPr sz="2000" u="sng" spc="-32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10"/>
              </a:rPr>
              <a:t> </a:t>
            </a:r>
            <a:r>
              <a:rPr sz="2000" u="sng" spc="-2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10"/>
              </a:rPr>
              <a:t>Technician</a:t>
            </a:r>
            <a:r>
              <a:rPr sz="2000" u="sng" spc="-36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10"/>
              </a:rPr>
              <a:t> </a:t>
            </a:r>
            <a:r>
              <a:rPr sz="2000" u="sng" spc="1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10"/>
              </a:rPr>
              <a:t>Application</a:t>
            </a:r>
            <a:r>
              <a:rPr sz="2000" spc="-170" dirty="0">
                <a:solidFill>
                  <a:srgbClr val="25CAEB"/>
                </a:solidFill>
                <a:latin typeface="Gill Sans MT"/>
                <a:cs typeface="Gill Sans MT"/>
                <a:hlinkClick r:id="rId10"/>
              </a:rPr>
              <a:t> </a:t>
            </a:r>
            <a:r>
              <a:rPr sz="2000" spc="25" dirty="0">
                <a:latin typeface="Gill Sans MT"/>
                <a:cs typeface="Gill Sans MT"/>
              </a:rPr>
              <a:t>found</a:t>
            </a:r>
            <a:r>
              <a:rPr sz="2000" spc="-16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in</a:t>
            </a:r>
            <a:r>
              <a:rPr sz="2000" spc="-290" dirty="0">
                <a:latin typeface="Gill Sans MT"/>
                <a:cs typeface="Gill Sans MT"/>
              </a:rPr>
              <a:t> </a:t>
            </a:r>
            <a:r>
              <a:rPr sz="2000" spc="25" dirty="0">
                <a:latin typeface="Gill Sans MT"/>
                <a:cs typeface="Gill Sans MT"/>
              </a:rPr>
              <a:t>“How</a:t>
            </a:r>
            <a:r>
              <a:rPr sz="2000" spc="-13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to</a:t>
            </a:r>
            <a:endParaRPr sz="2000">
              <a:latin typeface="Gill Sans MT"/>
              <a:cs typeface="Gill Sans MT"/>
            </a:endParaRPr>
          </a:p>
          <a:p>
            <a:pPr marL="241300">
              <a:lnSpc>
                <a:spcPts val="2250"/>
              </a:lnSpc>
            </a:pPr>
            <a:r>
              <a:rPr sz="2000" spc="20" dirty="0">
                <a:latin typeface="Gill Sans MT"/>
                <a:cs typeface="Gill Sans MT"/>
              </a:rPr>
              <a:t>Participate” </a:t>
            </a:r>
            <a:r>
              <a:rPr sz="2000" spc="10" dirty="0">
                <a:latin typeface="Gill Sans MT"/>
                <a:cs typeface="Gill Sans MT"/>
              </a:rPr>
              <a:t>section </a:t>
            </a:r>
            <a:r>
              <a:rPr sz="2000" spc="15" dirty="0">
                <a:latin typeface="Gill Sans MT"/>
                <a:cs typeface="Gill Sans MT"/>
              </a:rPr>
              <a:t>on</a:t>
            </a:r>
            <a:r>
              <a:rPr sz="2000" spc="-385" dirty="0">
                <a:latin typeface="Gill Sans MT"/>
                <a:cs typeface="Gill Sans MT"/>
              </a:rPr>
              <a:t> </a:t>
            </a:r>
            <a:r>
              <a:rPr sz="2000" u="sng" spc="-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11"/>
              </a:rPr>
              <a:t>www.bpa.gov/goto/reshvac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112</a:t>
            </a:fld>
            <a:endParaRPr sz="14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68960"/>
            <a:ext cx="71799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5" dirty="0">
                <a:latin typeface="Bookman Old Style"/>
                <a:cs typeface="Bookman Old Style"/>
              </a:rPr>
              <a:t>Step </a:t>
            </a:r>
            <a:r>
              <a:rPr sz="3200" i="1" spc="25" dirty="0">
                <a:latin typeface="Bookman Old Style"/>
                <a:cs typeface="Bookman Old Style"/>
              </a:rPr>
              <a:t>2: </a:t>
            </a:r>
            <a:r>
              <a:rPr sz="3200" i="1" spc="-35" dirty="0">
                <a:latin typeface="Bookman Old Style"/>
                <a:cs typeface="Bookman Old Style"/>
              </a:rPr>
              <a:t>Create </a:t>
            </a:r>
            <a:r>
              <a:rPr sz="3200" i="1" spc="10" dirty="0">
                <a:latin typeface="Bookman Old Style"/>
                <a:cs typeface="Bookman Old Style"/>
              </a:rPr>
              <a:t>Online </a:t>
            </a:r>
            <a:r>
              <a:rPr sz="3200" i="1" spc="20" dirty="0">
                <a:latin typeface="Bookman Old Style"/>
                <a:cs typeface="Bookman Old Style"/>
              </a:rPr>
              <a:t>Account</a:t>
            </a:r>
            <a:r>
              <a:rPr sz="3200" i="1" spc="-120" dirty="0">
                <a:latin typeface="Bookman Old Style"/>
                <a:cs typeface="Bookman Old Style"/>
              </a:rPr>
              <a:t> </a:t>
            </a:r>
            <a:r>
              <a:rPr sz="3200" i="1" spc="10" dirty="0">
                <a:latin typeface="Bookman Old Style"/>
                <a:cs typeface="Bookman Old Style"/>
              </a:rPr>
              <a:t>Today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277" y="1511617"/>
            <a:ext cx="7504430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dirty="0">
                <a:solidFill>
                  <a:srgbClr val="284E84"/>
                </a:solidFill>
                <a:latin typeface="Gill Sans MT"/>
                <a:cs typeface="Gill Sans MT"/>
              </a:rPr>
              <a:t>Go </a:t>
            </a:r>
            <a:r>
              <a:rPr sz="245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50" u="heavy" spc="1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ptcs.bpa.gov</a:t>
            </a:r>
            <a:r>
              <a:rPr sz="2450" spc="10" dirty="0">
                <a:solidFill>
                  <a:srgbClr val="25CAEB"/>
                </a:solidFill>
                <a:latin typeface="Gill Sans MT"/>
                <a:cs typeface="Gill Sans MT"/>
                <a:hlinkClick r:id="rId2"/>
              </a:rPr>
              <a:t> </a:t>
            </a:r>
            <a:r>
              <a:rPr sz="2450" spc="15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450" spc="-15" dirty="0">
                <a:solidFill>
                  <a:srgbClr val="284E84"/>
                </a:solidFill>
                <a:latin typeface="Gill Sans MT"/>
                <a:cs typeface="Gill Sans MT"/>
              </a:rPr>
              <a:t>click </a:t>
            </a:r>
            <a:r>
              <a:rPr sz="2450" spc="10" dirty="0">
                <a:solidFill>
                  <a:srgbClr val="284E84"/>
                </a:solidFill>
                <a:latin typeface="Gill Sans MT"/>
                <a:cs typeface="Gill Sans MT"/>
              </a:rPr>
              <a:t>“Register” to </a:t>
            </a:r>
            <a:r>
              <a:rPr sz="2450" spc="-10" dirty="0">
                <a:solidFill>
                  <a:srgbClr val="284E84"/>
                </a:solidFill>
                <a:latin typeface="Gill Sans MT"/>
                <a:cs typeface="Gill Sans MT"/>
              </a:rPr>
              <a:t>create </a:t>
            </a:r>
            <a:r>
              <a:rPr sz="2450" spc="10" dirty="0">
                <a:solidFill>
                  <a:srgbClr val="284E84"/>
                </a:solidFill>
                <a:latin typeface="Gill Sans MT"/>
                <a:cs typeface="Gill Sans MT"/>
              </a:rPr>
              <a:t>a</a:t>
            </a:r>
            <a:r>
              <a:rPr sz="2450" spc="3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50" dirty="0">
                <a:solidFill>
                  <a:srgbClr val="284E84"/>
                </a:solidFill>
                <a:latin typeface="Gill Sans MT"/>
                <a:cs typeface="Gill Sans MT"/>
              </a:rPr>
              <a:t>profile.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6272" y="2533486"/>
            <a:ext cx="3243380" cy="240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813" y="3635375"/>
            <a:ext cx="247015" cy="356870"/>
          </a:xfrm>
          <a:custGeom>
            <a:avLst/>
            <a:gdLst/>
            <a:ahLst/>
            <a:cxnLst/>
            <a:rect l="l" t="t" r="r" b="b"/>
            <a:pathLst>
              <a:path w="247015" h="356870">
                <a:moveTo>
                  <a:pt x="140792" y="273938"/>
                </a:moveTo>
                <a:lnTo>
                  <a:pt x="132257" y="276860"/>
                </a:lnTo>
                <a:lnTo>
                  <a:pt x="125387" y="291083"/>
                </a:lnTo>
                <a:lnTo>
                  <a:pt x="128371" y="299593"/>
                </a:lnTo>
                <a:lnTo>
                  <a:pt x="246900" y="356869"/>
                </a:lnTo>
                <a:lnTo>
                  <a:pt x="245896" y="341375"/>
                </a:lnTo>
                <a:lnTo>
                  <a:pt x="219201" y="341375"/>
                </a:lnTo>
                <a:lnTo>
                  <a:pt x="189698" y="297564"/>
                </a:lnTo>
                <a:lnTo>
                  <a:pt x="140792" y="273938"/>
                </a:lnTo>
                <a:close/>
              </a:path>
              <a:path w="247015" h="356870">
                <a:moveTo>
                  <a:pt x="189698" y="297564"/>
                </a:moveTo>
                <a:lnTo>
                  <a:pt x="219201" y="341375"/>
                </a:lnTo>
                <a:lnTo>
                  <a:pt x="229740" y="334263"/>
                </a:lnTo>
                <a:lnTo>
                  <a:pt x="216801" y="334263"/>
                </a:lnTo>
                <a:lnTo>
                  <a:pt x="215221" y="309894"/>
                </a:lnTo>
                <a:lnTo>
                  <a:pt x="189698" y="297564"/>
                </a:lnTo>
                <a:close/>
              </a:path>
              <a:path w="247015" h="356870">
                <a:moveTo>
                  <a:pt x="231584" y="219582"/>
                </a:moveTo>
                <a:lnTo>
                  <a:pt x="215836" y="220599"/>
                </a:lnTo>
                <a:lnTo>
                  <a:pt x="209867" y="227330"/>
                </a:lnTo>
                <a:lnTo>
                  <a:pt x="213383" y="281543"/>
                </a:lnTo>
                <a:lnTo>
                  <a:pt x="242912" y="325374"/>
                </a:lnTo>
                <a:lnTo>
                  <a:pt x="219201" y="341375"/>
                </a:lnTo>
                <a:lnTo>
                  <a:pt x="245896" y="341375"/>
                </a:lnTo>
                <a:lnTo>
                  <a:pt x="238391" y="225551"/>
                </a:lnTo>
                <a:lnTo>
                  <a:pt x="231584" y="219582"/>
                </a:lnTo>
                <a:close/>
              </a:path>
              <a:path w="247015" h="356870">
                <a:moveTo>
                  <a:pt x="215221" y="309894"/>
                </a:moveTo>
                <a:lnTo>
                  <a:pt x="216801" y="334263"/>
                </a:lnTo>
                <a:lnTo>
                  <a:pt x="237274" y="320548"/>
                </a:lnTo>
                <a:lnTo>
                  <a:pt x="215221" y="309894"/>
                </a:lnTo>
                <a:close/>
              </a:path>
              <a:path w="247015" h="356870">
                <a:moveTo>
                  <a:pt x="213383" y="281543"/>
                </a:moveTo>
                <a:lnTo>
                  <a:pt x="215221" y="309894"/>
                </a:lnTo>
                <a:lnTo>
                  <a:pt x="237274" y="320548"/>
                </a:lnTo>
                <a:lnTo>
                  <a:pt x="216801" y="334263"/>
                </a:lnTo>
                <a:lnTo>
                  <a:pt x="229740" y="334263"/>
                </a:lnTo>
                <a:lnTo>
                  <a:pt x="242912" y="325374"/>
                </a:lnTo>
                <a:lnTo>
                  <a:pt x="213383" y="281543"/>
                </a:lnTo>
                <a:close/>
              </a:path>
              <a:path w="247015" h="356870">
                <a:moveTo>
                  <a:pt x="23698" y="0"/>
                </a:moveTo>
                <a:lnTo>
                  <a:pt x="0" y="15875"/>
                </a:lnTo>
                <a:lnTo>
                  <a:pt x="189698" y="297564"/>
                </a:lnTo>
                <a:lnTo>
                  <a:pt x="215221" y="309894"/>
                </a:lnTo>
                <a:lnTo>
                  <a:pt x="213383" y="281543"/>
                </a:lnTo>
                <a:lnTo>
                  <a:pt x="236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72385" y="2284031"/>
            <a:ext cx="9194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5" dirty="0">
                <a:solidFill>
                  <a:srgbClr val="7E7E7E"/>
                </a:solidFill>
                <a:latin typeface="Gill Sans MT"/>
                <a:cs typeface="Gill Sans MT"/>
              </a:rPr>
              <a:t>Mobile view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62416" y="3314591"/>
            <a:ext cx="3938707" cy="1224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1500" y="3333750"/>
            <a:ext cx="3848100" cy="1133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79976" y="3332098"/>
            <a:ext cx="3851275" cy="1136650"/>
          </a:xfrm>
          <a:custGeom>
            <a:avLst/>
            <a:gdLst/>
            <a:ahLst/>
            <a:cxnLst/>
            <a:rect l="l" t="t" r="r" b="b"/>
            <a:pathLst>
              <a:path w="3851275" h="1136650">
                <a:moveTo>
                  <a:pt x="0" y="1136650"/>
                </a:moveTo>
                <a:lnTo>
                  <a:pt x="3851275" y="1136650"/>
                </a:lnTo>
                <a:lnTo>
                  <a:pt x="3851275" y="0"/>
                </a:lnTo>
                <a:lnTo>
                  <a:pt x="0" y="0"/>
                </a:lnTo>
                <a:lnTo>
                  <a:pt x="0" y="11366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5698" y="3073526"/>
            <a:ext cx="221615" cy="329565"/>
          </a:xfrm>
          <a:custGeom>
            <a:avLst/>
            <a:gdLst/>
            <a:ahLst/>
            <a:cxnLst/>
            <a:rect l="l" t="t" r="r" b="b"/>
            <a:pathLst>
              <a:path w="221615" h="329564">
                <a:moveTo>
                  <a:pt x="13207" y="191770"/>
                </a:moveTo>
                <a:lnTo>
                  <a:pt x="6603" y="197865"/>
                </a:lnTo>
                <a:lnTo>
                  <a:pt x="6223" y="205739"/>
                </a:lnTo>
                <a:lnTo>
                  <a:pt x="0" y="329311"/>
                </a:lnTo>
                <a:lnTo>
                  <a:pt x="31900" y="313309"/>
                </a:lnTo>
                <a:lnTo>
                  <a:pt x="27431" y="313309"/>
                </a:lnTo>
                <a:lnTo>
                  <a:pt x="3555" y="297688"/>
                </a:lnTo>
                <a:lnTo>
                  <a:pt x="32415" y="253417"/>
                </a:lnTo>
                <a:lnTo>
                  <a:pt x="35051" y="199262"/>
                </a:lnTo>
                <a:lnTo>
                  <a:pt x="29082" y="192532"/>
                </a:lnTo>
                <a:lnTo>
                  <a:pt x="13207" y="191770"/>
                </a:lnTo>
                <a:close/>
              </a:path>
              <a:path w="221615" h="329564">
                <a:moveTo>
                  <a:pt x="32415" y="253417"/>
                </a:moveTo>
                <a:lnTo>
                  <a:pt x="3555" y="297688"/>
                </a:lnTo>
                <a:lnTo>
                  <a:pt x="27431" y="313309"/>
                </a:lnTo>
                <a:lnTo>
                  <a:pt x="32071" y="306197"/>
                </a:lnTo>
                <a:lnTo>
                  <a:pt x="29845" y="306197"/>
                </a:lnTo>
                <a:lnTo>
                  <a:pt x="9144" y="292735"/>
                </a:lnTo>
                <a:lnTo>
                  <a:pt x="31034" y="281760"/>
                </a:lnTo>
                <a:lnTo>
                  <a:pt x="32415" y="253417"/>
                </a:lnTo>
                <a:close/>
              </a:path>
              <a:path w="221615" h="329564">
                <a:moveTo>
                  <a:pt x="104901" y="244728"/>
                </a:moveTo>
                <a:lnTo>
                  <a:pt x="56260" y="269114"/>
                </a:lnTo>
                <a:lnTo>
                  <a:pt x="27431" y="313309"/>
                </a:lnTo>
                <a:lnTo>
                  <a:pt x="31900" y="313309"/>
                </a:lnTo>
                <a:lnTo>
                  <a:pt x="117728" y="270256"/>
                </a:lnTo>
                <a:lnTo>
                  <a:pt x="120523" y="261620"/>
                </a:lnTo>
                <a:lnTo>
                  <a:pt x="116967" y="254635"/>
                </a:lnTo>
                <a:lnTo>
                  <a:pt x="113410" y="247523"/>
                </a:lnTo>
                <a:lnTo>
                  <a:pt x="104901" y="244728"/>
                </a:lnTo>
                <a:close/>
              </a:path>
              <a:path w="221615" h="329564">
                <a:moveTo>
                  <a:pt x="31034" y="281760"/>
                </a:moveTo>
                <a:lnTo>
                  <a:pt x="9144" y="292735"/>
                </a:lnTo>
                <a:lnTo>
                  <a:pt x="29845" y="306197"/>
                </a:lnTo>
                <a:lnTo>
                  <a:pt x="31034" y="281760"/>
                </a:lnTo>
                <a:close/>
              </a:path>
              <a:path w="221615" h="329564">
                <a:moveTo>
                  <a:pt x="56260" y="269114"/>
                </a:moveTo>
                <a:lnTo>
                  <a:pt x="31034" y="281760"/>
                </a:lnTo>
                <a:lnTo>
                  <a:pt x="29845" y="306197"/>
                </a:lnTo>
                <a:lnTo>
                  <a:pt x="32071" y="306197"/>
                </a:lnTo>
                <a:lnTo>
                  <a:pt x="56260" y="269114"/>
                </a:lnTo>
                <a:close/>
              </a:path>
              <a:path w="221615" h="329564">
                <a:moveTo>
                  <a:pt x="197611" y="0"/>
                </a:moveTo>
                <a:lnTo>
                  <a:pt x="32415" y="253417"/>
                </a:lnTo>
                <a:lnTo>
                  <a:pt x="31034" y="281760"/>
                </a:lnTo>
                <a:lnTo>
                  <a:pt x="56260" y="269114"/>
                </a:lnTo>
                <a:lnTo>
                  <a:pt x="221615" y="15621"/>
                </a:lnTo>
                <a:lnTo>
                  <a:pt x="1976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65800" y="3075622"/>
            <a:ext cx="104330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5" dirty="0">
                <a:solidFill>
                  <a:srgbClr val="7E7E7E"/>
                </a:solidFill>
                <a:latin typeface="Gill Sans MT"/>
                <a:cs typeface="Gill Sans MT"/>
              </a:rPr>
              <a:t>Desktop</a:t>
            </a:r>
            <a:r>
              <a:rPr sz="1550" i="1" spc="70" dirty="0">
                <a:solidFill>
                  <a:srgbClr val="7E7E7E"/>
                </a:solidFill>
                <a:latin typeface="Gill Sans MT"/>
                <a:cs typeface="Gill Sans MT"/>
              </a:rPr>
              <a:t> </a:t>
            </a:r>
            <a:r>
              <a:rPr sz="1550" i="1" spc="5" dirty="0">
                <a:solidFill>
                  <a:srgbClr val="7E7E7E"/>
                </a:solidFill>
                <a:latin typeface="Gill Sans MT"/>
                <a:cs typeface="Gill Sans MT"/>
              </a:rPr>
              <a:t>view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0599" y="5365115"/>
            <a:ext cx="6011545" cy="784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450" spc="5" dirty="0">
                <a:solidFill>
                  <a:srgbClr val="284E84"/>
                </a:solidFill>
                <a:latin typeface="Gill Sans MT"/>
                <a:cs typeface="Gill Sans MT"/>
              </a:rPr>
              <a:t>Account </a:t>
            </a:r>
            <a:r>
              <a:rPr sz="2450" dirty="0">
                <a:solidFill>
                  <a:srgbClr val="284E84"/>
                </a:solidFill>
                <a:latin typeface="Gill Sans MT"/>
                <a:cs typeface="Gill Sans MT"/>
              </a:rPr>
              <a:t>will </a:t>
            </a:r>
            <a:r>
              <a:rPr sz="2450" spc="25" dirty="0">
                <a:solidFill>
                  <a:srgbClr val="284E84"/>
                </a:solidFill>
                <a:latin typeface="Gill Sans MT"/>
                <a:cs typeface="Gill Sans MT"/>
              </a:rPr>
              <a:t>be </a:t>
            </a:r>
            <a:r>
              <a:rPr sz="2450" spc="-5" dirty="0">
                <a:solidFill>
                  <a:srgbClr val="284E84"/>
                </a:solidFill>
                <a:latin typeface="Gill Sans MT"/>
                <a:cs typeface="Gill Sans MT"/>
              </a:rPr>
              <a:t>activated </a:t>
            </a:r>
            <a:r>
              <a:rPr sz="2450" spc="15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450" dirty="0">
                <a:solidFill>
                  <a:srgbClr val="284E84"/>
                </a:solidFill>
                <a:latin typeface="Gill Sans MT"/>
                <a:cs typeface="Gill Sans MT"/>
              </a:rPr>
              <a:t>tech ID</a:t>
            </a:r>
            <a:r>
              <a:rPr sz="2450" spc="-1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50" spc="15" dirty="0">
                <a:solidFill>
                  <a:srgbClr val="284E84"/>
                </a:solidFill>
                <a:latin typeface="Gill Sans MT"/>
                <a:cs typeface="Gill Sans MT"/>
              </a:rPr>
              <a:t>assigned</a:t>
            </a:r>
            <a:endParaRPr sz="2450">
              <a:latin typeface="Gill Sans MT"/>
              <a:cs typeface="Gill Sans MT"/>
            </a:endParaRPr>
          </a:p>
          <a:p>
            <a:pPr marL="3810" algn="ctr">
              <a:lnSpc>
                <a:spcPct val="100000"/>
              </a:lnSpc>
              <a:spcBef>
                <a:spcPts val="65"/>
              </a:spcBef>
            </a:pPr>
            <a:r>
              <a:rPr sz="2450" spc="25" dirty="0">
                <a:solidFill>
                  <a:srgbClr val="284E84"/>
                </a:solidFill>
                <a:latin typeface="Gill Sans MT"/>
                <a:cs typeface="Gill Sans MT"/>
              </a:rPr>
              <a:t>when </a:t>
            </a:r>
            <a:r>
              <a:rPr sz="2450" spc="-5" dirty="0">
                <a:solidFill>
                  <a:srgbClr val="284E84"/>
                </a:solidFill>
                <a:latin typeface="Gill Sans MT"/>
                <a:cs typeface="Gill Sans MT"/>
              </a:rPr>
              <a:t>all </a:t>
            </a:r>
            <a:r>
              <a:rPr sz="2450" spc="20" dirty="0">
                <a:solidFill>
                  <a:srgbClr val="284E84"/>
                </a:solidFill>
                <a:latin typeface="Gill Sans MT"/>
                <a:cs typeface="Gill Sans MT"/>
              </a:rPr>
              <a:t>the steps </a:t>
            </a:r>
            <a:r>
              <a:rPr sz="2450" spc="-20" dirty="0">
                <a:solidFill>
                  <a:srgbClr val="284E84"/>
                </a:solidFill>
                <a:latin typeface="Gill Sans MT"/>
                <a:cs typeface="Gill Sans MT"/>
              </a:rPr>
              <a:t>are</a:t>
            </a:r>
            <a:r>
              <a:rPr sz="2450" spc="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50" spc="5" dirty="0">
                <a:solidFill>
                  <a:srgbClr val="284E84"/>
                </a:solidFill>
                <a:latin typeface="Gill Sans MT"/>
                <a:cs typeface="Gill Sans MT"/>
              </a:rPr>
              <a:t>completed.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8745" y="2706623"/>
            <a:ext cx="142875" cy="386080"/>
          </a:xfrm>
          <a:custGeom>
            <a:avLst/>
            <a:gdLst/>
            <a:ahLst/>
            <a:cxnLst/>
            <a:rect l="l" t="t" r="r" b="b"/>
            <a:pathLst>
              <a:path w="142875" h="386080">
                <a:moveTo>
                  <a:pt x="19303" y="247396"/>
                </a:moveTo>
                <a:lnTo>
                  <a:pt x="4317" y="251967"/>
                </a:lnTo>
                <a:lnTo>
                  <a:pt x="0" y="259968"/>
                </a:lnTo>
                <a:lnTo>
                  <a:pt x="38353" y="385825"/>
                </a:lnTo>
                <a:lnTo>
                  <a:pt x="61442" y="361568"/>
                </a:lnTo>
                <a:lnTo>
                  <a:pt x="58800" y="361568"/>
                </a:lnTo>
                <a:lnTo>
                  <a:pt x="30987" y="354964"/>
                </a:lnTo>
                <a:lnTo>
                  <a:pt x="43146" y="303554"/>
                </a:lnTo>
                <a:lnTo>
                  <a:pt x="27304" y="251587"/>
                </a:lnTo>
                <a:lnTo>
                  <a:pt x="19303" y="247396"/>
                </a:lnTo>
                <a:close/>
              </a:path>
              <a:path w="142875" h="386080">
                <a:moveTo>
                  <a:pt x="43146" y="303554"/>
                </a:moveTo>
                <a:lnTo>
                  <a:pt x="30987" y="354964"/>
                </a:lnTo>
                <a:lnTo>
                  <a:pt x="58800" y="361568"/>
                </a:lnTo>
                <a:lnTo>
                  <a:pt x="60572" y="354075"/>
                </a:lnTo>
                <a:lnTo>
                  <a:pt x="58546" y="354075"/>
                </a:lnTo>
                <a:lnTo>
                  <a:pt x="34543" y="348361"/>
                </a:lnTo>
                <a:lnTo>
                  <a:pt x="51406" y="330653"/>
                </a:lnTo>
                <a:lnTo>
                  <a:pt x="43146" y="303554"/>
                </a:lnTo>
                <a:close/>
              </a:path>
              <a:path w="142875" h="386080">
                <a:moveTo>
                  <a:pt x="117475" y="270510"/>
                </a:moveTo>
                <a:lnTo>
                  <a:pt x="108330" y="270763"/>
                </a:lnTo>
                <a:lnTo>
                  <a:pt x="102996" y="276478"/>
                </a:lnTo>
                <a:lnTo>
                  <a:pt x="70965" y="310115"/>
                </a:lnTo>
                <a:lnTo>
                  <a:pt x="58800" y="361568"/>
                </a:lnTo>
                <a:lnTo>
                  <a:pt x="61442" y="361568"/>
                </a:lnTo>
                <a:lnTo>
                  <a:pt x="129158" y="290449"/>
                </a:lnTo>
                <a:lnTo>
                  <a:pt x="128904" y="281431"/>
                </a:lnTo>
                <a:lnTo>
                  <a:pt x="117475" y="270510"/>
                </a:lnTo>
                <a:close/>
              </a:path>
              <a:path w="142875" h="386080">
                <a:moveTo>
                  <a:pt x="51406" y="330653"/>
                </a:moveTo>
                <a:lnTo>
                  <a:pt x="34543" y="348361"/>
                </a:lnTo>
                <a:lnTo>
                  <a:pt x="58546" y="354075"/>
                </a:lnTo>
                <a:lnTo>
                  <a:pt x="51406" y="330653"/>
                </a:lnTo>
                <a:close/>
              </a:path>
              <a:path w="142875" h="386080">
                <a:moveTo>
                  <a:pt x="70965" y="310115"/>
                </a:moveTo>
                <a:lnTo>
                  <a:pt x="51406" y="330653"/>
                </a:lnTo>
                <a:lnTo>
                  <a:pt x="58546" y="354075"/>
                </a:lnTo>
                <a:lnTo>
                  <a:pt x="60572" y="354075"/>
                </a:lnTo>
                <a:lnTo>
                  <a:pt x="70965" y="310115"/>
                </a:lnTo>
                <a:close/>
              </a:path>
              <a:path w="142875" h="386080">
                <a:moveTo>
                  <a:pt x="114934" y="0"/>
                </a:moveTo>
                <a:lnTo>
                  <a:pt x="43146" y="303554"/>
                </a:lnTo>
                <a:lnTo>
                  <a:pt x="51406" y="330653"/>
                </a:lnTo>
                <a:lnTo>
                  <a:pt x="70965" y="310115"/>
                </a:lnTo>
                <a:lnTo>
                  <a:pt x="142747" y="6476"/>
                </a:lnTo>
                <a:lnTo>
                  <a:pt x="1149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113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68960"/>
            <a:ext cx="77038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25" dirty="0">
                <a:latin typeface="Bookman Old Style"/>
                <a:cs typeface="Bookman Old Style"/>
              </a:rPr>
              <a:t>Optional: </a:t>
            </a:r>
            <a:r>
              <a:rPr sz="3200" i="1" spc="-35" dirty="0">
                <a:latin typeface="Bookman Old Style"/>
                <a:cs typeface="Bookman Old Style"/>
              </a:rPr>
              <a:t>Create </a:t>
            </a:r>
            <a:r>
              <a:rPr sz="3200" i="1" spc="5" dirty="0">
                <a:latin typeface="Bookman Old Style"/>
                <a:cs typeface="Bookman Old Style"/>
              </a:rPr>
              <a:t>Your </a:t>
            </a:r>
            <a:r>
              <a:rPr sz="3200" i="1" spc="20" dirty="0">
                <a:latin typeface="Bookman Old Style"/>
                <a:cs typeface="Bookman Old Style"/>
              </a:rPr>
              <a:t>Account </a:t>
            </a:r>
            <a:r>
              <a:rPr sz="3200" i="1" spc="-20" dirty="0">
                <a:latin typeface="Bookman Old Style"/>
                <a:cs typeface="Bookman Old Style"/>
              </a:rPr>
              <a:t>In</a:t>
            </a:r>
            <a:r>
              <a:rPr sz="3200" i="1" spc="180" dirty="0">
                <a:latin typeface="Bookman Old Style"/>
                <a:cs typeface="Bookman Old Style"/>
              </a:rPr>
              <a:t> </a:t>
            </a:r>
            <a:r>
              <a:rPr sz="3200" i="1" spc="-40" dirty="0">
                <a:latin typeface="Bookman Old Style"/>
                <a:cs typeface="Bookman Old Style"/>
              </a:rPr>
              <a:t>Class!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4702" y="1483042"/>
            <a:ext cx="7560945" cy="139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93725">
              <a:lnSpc>
                <a:spcPct val="100000"/>
              </a:lnSpc>
              <a:spcBef>
                <a:spcPts val="125"/>
              </a:spcBef>
            </a:pP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If</a:t>
            </a:r>
            <a:r>
              <a:rPr sz="2300" spc="-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-5" dirty="0">
                <a:solidFill>
                  <a:srgbClr val="284E84"/>
                </a:solidFill>
                <a:latin typeface="Gill Sans MT"/>
                <a:cs typeface="Gill Sans MT"/>
              </a:rPr>
              <a:t>you </a:t>
            </a:r>
            <a:r>
              <a:rPr sz="2300" spc="-15" dirty="0">
                <a:solidFill>
                  <a:srgbClr val="284E84"/>
                </a:solidFill>
                <a:latin typeface="Gill Sans MT"/>
                <a:cs typeface="Gill Sans MT"/>
              </a:rPr>
              <a:t>have</a:t>
            </a:r>
            <a:r>
              <a:rPr sz="2300" spc="-1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a</a:t>
            </a:r>
            <a:r>
              <a:rPr sz="2300" spc="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20" dirty="0">
                <a:solidFill>
                  <a:srgbClr val="284E84"/>
                </a:solidFill>
                <a:latin typeface="Gill Sans MT"/>
                <a:cs typeface="Gill Sans MT"/>
              </a:rPr>
              <a:t>mobile</a:t>
            </a:r>
            <a:r>
              <a:rPr sz="2300" spc="-1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30" dirty="0">
                <a:solidFill>
                  <a:srgbClr val="284E84"/>
                </a:solidFill>
                <a:latin typeface="Gill Sans MT"/>
                <a:cs typeface="Gill Sans MT"/>
              </a:rPr>
              <a:t>device,</a:t>
            </a:r>
            <a:r>
              <a:rPr sz="2300" spc="-4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-10" dirty="0">
                <a:solidFill>
                  <a:srgbClr val="284E84"/>
                </a:solidFill>
                <a:latin typeface="Gill Sans MT"/>
                <a:cs typeface="Gill Sans MT"/>
              </a:rPr>
              <a:t>create</a:t>
            </a:r>
            <a:r>
              <a:rPr sz="2300" spc="-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5" dirty="0">
                <a:solidFill>
                  <a:srgbClr val="284E84"/>
                </a:solidFill>
                <a:latin typeface="Gill Sans MT"/>
                <a:cs typeface="Gill Sans MT"/>
              </a:rPr>
              <a:t>your</a:t>
            </a:r>
            <a:r>
              <a:rPr sz="2300" spc="-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20" dirty="0">
                <a:solidFill>
                  <a:srgbClr val="284E84"/>
                </a:solidFill>
                <a:latin typeface="Gill Sans MT"/>
                <a:cs typeface="Gill Sans MT"/>
              </a:rPr>
              <a:t>account</a:t>
            </a:r>
            <a:r>
              <a:rPr sz="2300" spc="-1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now!</a:t>
            </a:r>
            <a:endParaRPr sz="2300">
              <a:latin typeface="Gill Sans MT"/>
              <a:cs typeface="Gill Sans MT"/>
            </a:endParaRPr>
          </a:p>
          <a:p>
            <a:pPr marL="346075" marR="5080" indent="-334010">
              <a:lnSpc>
                <a:spcPct val="114300"/>
              </a:lnSpc>
              <a:spcBef>
                <a:spcPts val="1650"/>
              </a:spcBef>
            </a:pPr>
            <a:r>
              <a:rPr sz="2300" spc="15" dirty="0">
                <a:solidFill>
                  <a:srgbClr val="284E84"/>
                </a:solidFill>
                <a:latin typeface="Gill Sans MT"/>
                <a:cs typeface="Gill Sans MT"/>
              </a:rPr>
              <a:t>Go</a:t>
            </a:r>
            <a:r>
              <a:rPr sz="2300" spc="-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-5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2300" spc="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u="heavy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ptcs.bpa.gov</a:t>
            </a:r>
            <a:r>
              <a:rPr sz="2300" dirty="0">
                <a:solidFill>
                  <a:srgbClr val="284E84"/>
                </a:solidFill>
                <a:latin typeface="Gill Sans MT"/>
                <a:cs typeface="Gill Sans MT"/>
              </a:rPr>
              <a:t>,</a:t>
            </a:r>
            <a:r>
              <a:rPr sz="2300" spc="-4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25" dirty="0">
                <a:solidFill>
                  <a:srgbClr val="284E84"/>
                </a:solidFill>
                <a:latin typeface="Gill Sans MT"/>
                <a:cs typeface="Gill Sans MT"/>
              </a:rPr>
              <a:t>click</a:t>
            </a:r>
            <a:r>
              <a:rPr sz="2300" spc="-1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on</a:t>
            </a:r>
            <a:r>
              <a:rPr sz="2300" spc="-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300" spc="-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b="1" dirty="0">
                <a:solidFill>
                  <a:srgbClr val="284E84"/>
                </a:solidFill>
                <a:latin typeface="Gill Sans MT"/>
                <a:cs typeface="Gill Sans MT"/>
              </a:rPr>
              <a:t>three</a:t>
            </a:r>
            <a:r>
              <a:rPr sz="2300" b="1" spc="-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b="1" dirty="0">
                <a:solidFill>
                  <a:srgbClr val="284E84"/>
                </a:solidFill>
                <a:latin typeface="Gill Sans MT"/>
                <a:cs typeface="Gill Sans MT"/>
              </a:rPr>
              <a:t>lined-button</a:t>
            </a:r>
            <a:r>
              <a:rPr sz="2300" b="1" spc="-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284E84"/>
                </a:solidFill>
                <a:latin typeface="Gill Sans MT"/>
                <a:cs typeface="Gill Sans MT"/>
              </a:rPr>
              <a:t>in</a:t>
            </a:r>
            <a:r>
              <a:rPr sz="2300" spc="-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300" spc="-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-5" dirty="0">
                <a:solidFill>
                  <a:srgbClr val="284E84"/>
                </a:solidFill>
                <a:latin typeface="Gill Sans MT"/>
                <a:cs typeface="Gill Sans MT"/>
              </a:rPr>
              <a:t>top  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right-hand </a:t>
            </a:r>
            <a:r>
              <a:rPr sz="2300" spc="-25" dirty="0">
                <a:solidFill>
                  <a:srgbClr val="284E84"/>
                </a:solidFill>
                <a:latin typeface="Gill Sans MT"/>
                <a:cs typeface="Gill Sans MT"/>
              </a:rPr>
              <a:t>corner, 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then </a:t>
            </a:r>
            <a:r>
              <a:rPr sz="2300" spc="20" dirty="0">
                <a:solidFill>
                  <a:srgbClr val="284E84"/>
                </a:solidFill>
                <a:latin typeface="Gill Sans MT"/>
                <a:cs typeface="Gill Sans MT"/>
              </a:rPr>
              <a:t>click 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“</a:t>
            </a:r>
            <a:r>
              <a:rPr sz="2300" b="1" spc="10" dirty="0">
                <a:solidFill>
                  <a:srgbClr val="284E84"/>
                </a:solidFill>
                <a:latin typeface="Gill Sans MT"/>
                <a:cs typeface="Gill Sans MT"/>
              </a:rPr>
              <a:t>Register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” </a:t>
            </a:r>
            <a:r>
              <a:rPr sz="230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300" spc="-10" dirty="0">
                <a:solidFill>
                  <a:srgbClr val="284E84"/>
                </a:solidFill>
                <a:latin typeface="Gill Sans MT"/>
                <a:cs typeface="Gill Sans MT"/>
              </a:rPr>
              <a:t>create </a:t>
            </a:r>
            <a:r>
              <a:rPr sz="2300" spc="10" dirty="0">
                <a:solidFill>
                  <a:srgbClr val="284E84"/>
                </a:solidFill>
                <a:latin typeface="Gill Sans MT"/>
                <a:cs typeface="Gill Sans MT"/>
              </a:rPr>
              <a:t>a</a:t>
            </a:r>
            <a:r>
              <a:rPr sz="2300" spc="-3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284E84"/>
                </a:solidFill>
                <a:latin typeface="Gill Sans MT"/>
                <a:cs typeface="Gill Sans MT"/>
              </a:rPr>
              <a:t>profile.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38332" y="3076483"/>
            <a:ext cx="5110260" cy="3176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9411" y="4414520"/>
            <a:ext cx="407034" cy="422909"/>
          </a:xfrm>
          <a:custGeom>
            <a:avLst/>
            <a:gdLst/>
            <a:ahLst/>
            <a:cxnLst/>
            <a:rect l="l" t="t" r="r" b="b"/>
            <a:pathLst>
              <a:path w="407035" h="422910">
                <a:moveTo>
                  <a:pt x="287781" y="359282"/>
                </a:moveTo>
                <a:lnTo>
                  <a:pt x="279907" y="363600"/>
                </a:lnTo>
                <a:lnTo>
                  <a:pt x="275589" y="378840"/>
                </a:lnTo>
                <a:lnTo>
                  <a:pt x="280035" y="386714"/>
                </a:lnTo>
                <a:lnTo>
                  <a:pt x="406526" y="422909"/>
                </a:lnTo>
                <a:lnTo>
                  <a:pt x="403961" y="412241"/>
                </a:lnTo>
                <a:lnTo>
                  <a:pt x="376555" y="412241"/>
                </a:lnTo>
                <a:lnTo>
                  <a:pt x="340030" y="374165"/>
                </a:lnTo>
                <a:lnTo>
                  <a:pt x="287781" y="359282"/>
                </a:lnTo>
                <a:close/>
              </a:path>
              <a:path w="407035" h="422910">
                <a:moveTo>
                  <a:pt x="340030" y="374165"/>
                </a:moveTo>
                <a:lnTo>
                  <a:pt x="376555" y="412241"/>
                </a:lnTo>
                <a:lnTo>
                  <a:pt x="383366" y="405764"/>
                </a:lnTo>
                <a:lnTo>
                  <a:pt x="372999" y="405764"/>
                </a:lnTo>
                <a:lnTo>
                  <a:pt x="367257" y="381920"/>
                </a:lnTo>
                <a:lnTo>
                  <a:pt x="340030" y="374165"/>
                </a:lnTo>
                <a:close/>
              </a:path>
              <a:path w="407035" h="422910">
                <a:moveTo>
                  <a:pt x="367919" y="290194"/>
                </a:moveTo>
                <a:lnTo>
                  <a:pt x="360299" y="291972"/>
                </a:lnTo>
                <a:lnTo>
                  <a:pt x="352679" y="293877"/>
                </a:lnTo>
                <a:lnTo>
                  <a:pt x="347980" y="301624"/>
                </a:lnTo>
                <a:lnTo>
                  <a:pt x="349757" y="309244"/>
                </a:lnTo>
                <a:lnTo>
                  <a:pt x="360622" y="354367"/>
                </a:lnTo>
                <a:lnTo>
                  <a:pt x="397256" y="392556"/>
                </a:lnTo>
                <a:lnTo>
                  <a:pt x="376555" y="412241"/>
                </a:lnTo>
                <a:lnTo>
                  <a:pt x="403961" y="412241"/>
                </a:lnTo>
                <a:lnTo>
                  <a:pt x="377570" y="302513"/>
                </a:lnTo>
                <a:lnTo>
                  <a:pt x="375665" y="294893"/>
                </a:lnTo>
                <a:lnTo>
                  <a:pt x="367919" y="290194"/>
                </a:lnTo>
                <a:close/>
              </a:path>
              <a:path w="407035" h="422910">
                <a:moveTo>
                  <a:pt x="367257" y="381920"/>
                </a:moveTo>
                <a:lnTo>
                  <a:pt x="372999" y="405764"/>
                </a:lnTo>
                <a:lnTo>
                  <a:pt x="390779" y="388619"/>
                </a:lnTo>
                <a:lnTo>
                  <a:pt x="367257" y="381920"/>
                </a:lnTo>
                <a:close/>
              </a:path>
              <a:path w="407035" h="422910">
                <a:moveTo>
                  <a:pt x="360622" y="354367"/>
                </a:moveTo>
                <a:lnTo>
                  <a:pt x="367257" y="381920"/>
                </a:lnTo>
                <a:lnTo>
                  <a:pt x="390779" y="388619"/>
                </a:lnTo>
                <a:lnTo>
                  <a:pt x="372999" y="405764"/>
                </a:lnTo>
                <a:lnTo>
                  <a:pt x="383366" y="405764"/>
                </a:lnTo>
                <a:lnTo>
                  <a:pt x="397256" y="392556"/>
                </a:lnTo>
                <a:lnTo>
                  <a:pt x="360622" y="354367"/>
                </a:lnTo>
                <a:close/>
              </a:path>
              <a:path w="407035" h="422910">
                <a:moveTo>
                  <a:pt x="20700" y="0"/>
                </a:moveTo>
                <a:lnTo>
                  <a:pt x="0" y="19684"/>
                </a:lnTo>
                <a:lnTo>
                  <a:pt x="340030" y="374165"/>
                </a:lnTo>
                <a:lnTo>
                  <a:pt x="367257" y="381920"/>
                </a:lnTo>
                <a:lnTo>
                  <a:pt x="360622" y="354367"/>
                </a:lnTo>
                <a:lnTo>
                  <a:pt x="20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2698" y="3078607"/>
            <a:ext cx="464820" cy="287655"/>
          </a:xfrm>
          <a:custGeom>
            <a:avLst/>
            <a:gdLst/>
            <a:ahLst/>
            <a:cxnLst/>
            <a:rect l="l" t="t" r="r" b="b"/>
            <a:pathLst>
              <a:path w="464820" h="287654">
                <a:moveTo>
                  <a:pt x="71881" y="169417"/>
                </a:moveTo>
                <a:lnTo>
                  <a:pt x="63246" y="171957"/>
                </a:lnTo>
                <a:lnTo>
                  <a:pt x="0" y="287400"/>
                </a:lnTo>
                <a:lnTo>
                  <a:pt x="131572" y="285622"/>
                </a:lnTo>
                <a:lnTo>
                  <a:pt x="132070" y="285114"/>
                </a:lnTo>
                <a:lnTo>
                  <a:pt x="31623" y="285114"/>
                </a:lnTo>
                <a:lnTo>
                  <a:pt x="16891" y="260603"/>
                </a:lnTo>
                <a:lnTo>
                  <a:pt x="62173" y="233346"/>
                </a:lnTo>
                <a:lnTo>
                  <a:pt x="88265" y="185673"/>
                </a:lnTo>
                <a:lnTo>
                  <a:pt x="85725" y="177037"/>
                </a:lnTo>
                <a:lnTo>
                  <a:pt x="78867" y="173227"/>
                </a:lnTo>
                <a:lnTo>
                  <a:pt x="71881" y="169417"/>
                </a:lnTo>
                <a:close/>
              </a:path>
              <a:path w="464820" h="287654">
                <a:moveTo>
                  <a:pt x="62173" y="233346"/>
                </a:moveTo>
                <a:lnTo>
                  <a:pt x="16891" y="260603"/>
                </a:lnTo>
                <a:lnTo>
                  <a:pt x="31623" y="285114"/>
                </a:lnTo>
                <a:lnTo>
                  <a:pt x="40698" y="279653"/>
                </a:lnTo>
                <a:lnTo>
                  <a:pt x="36829" y="279653"/>
                </a:lnTo>
                <a:lnTo>
                  <a:pt x="24129" y="258571"/>
                </a:lnTo>
                <a:lnTo>
                  <a:pt x="48556" y="258227"/>
                </a:lnTo>
                <a:lnTo>
                  <a:pt x="62173" y="233346"/>
                </a:lnTo>
                <a:close/>
              </a:path>
              <a:path w="464820" h="287654">
                <a:moveTo>
                  <a:pt x="131191" y="257047"/>
                </a:moveTo>
                <a:lnTo>
                  <a:pt x="76968" y="257827"/>
                </a:lnTo>
                <a:lnTo>
                  <a:pt x="31623" y="285114"/>
                </a:lnTo>
                <a:lnTo>
                  <a:pt x="132070" y="285114"/>
                </a:lnTo>
                <a:lnTo>
                  <a:pt x="137922" y="279145"/>
                </a:lnTo>
                <a:lnTo>
                  <a:pt x="137668" y="263397"/>
                </a:lnTo>
                <a:lnTo>
                  <a:pt x="131191" y="257047"/>
                </a:lnTo>
                <a:close/>
              </a:path>
              <a:path w="464820" h="287654">
                <a:moveTo>
                  <a:pt x="48556" y="258227"/>
                </a:moveTo>
                <a:lnTo>
                  <a:pt x="24129" y="258571"/>
                </a:lnTo>
                <a:lnTo>
                  <a:pt x="36829" y="279653"/>
                </a:lnTo>
                <a:lnTo>
                  <a:pt x="48556" y="258227"/>
                </a:lnTo>
                <a:close/>
              </a:path>
              <a:path w="464820" h="287654">
                <a:moveTo>
                  <a:pt x="76968" y="257827"/>
                </a:moveTo>
                <a:lnTo>
                  <a:pt x="48556" y="258227"/>
                </a:lnTo>
                <a:lnTo>
                  <a:pt x="36829" y="279653"/>
                </a:lnTo>
                <a:lnTo>
                  <a:pt x="40698" y="279653"/>
                </a:lnTo>
                <a:lnTo>
                  <a:pt x="76968" y="257827"/>
                </a:lnTo>
                <a:close/>
              </a:path>
              <a:path w="464820" h="287654">
                <a:moveTo>
                  <a:pt x="449833" y="0"/>
                </a:moveTo>
                <a:lnTo>
                  <a:pt x="62173" y="233346"/>
                </a:lnTo>
                <a:lnTo>
                  <a:pt x="48556" y="258227"/>
                </a:lnTo>
                <a:lnTo>
                  <a:pt x="76968" y="257827"/>
                </a:lnTo>
                <a:lnTo>
                  <a:pt x="464693" y="24510"/>
                </a:lnTo>
                <a:lnTo>
                  <a:pt x="4498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114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68960"/>
            <a:ext cx="764285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5" dirty="0">
                <a:latin typeface="Bookman Old Style"/>
                <a:cs typeface="Bookman Old Style"/>
              </a:rPr>
              <a:t>Step </a:t>
            </a:r>
            <a:r>
              <a:rPr sz="3200" i="1" spc="25" dirty="0">
                <a:latin typeface="Bookman Old Style"/>
                <a:cs typeface="Bookman Old Style"/>
              </a:rPr>
              <a:t>3: </a:t>
            </a:r>
            <a:r>
              <a:rPr sz="3200" i="1" spc="-20" dirty="0">
                <a:latin typeface="Bookman Old Style"/>
                <a:cs typeface="Bookman Old Style"/>
              </a:rPr>
              <a:t>Certified </a:t>
            </a:r>
            <a:r>
              <a:rPr sz="3200" i="1" spc="-5" dirty="0">
                <a:latin typeface="Bookman Old Style"/>
                <a:cs typeface="Bookman Old Style"/>
              </a:rPr>
              <a:t>Technician</a:t>
            </a:r>
            <a:r>
              <a:rPr sz="3200" i="1" spc="130" dirty="0">
                <a:latin typeface="Bookman Old Style"/>
                <a:cs typeface="Bookman Old Style"/>
              </a:rPr>
              <a:t> </a:t>
            </a:r>
            <a:r>
              <a:rPr sz="3200" i="1" spc="-25" dirty="0">
                <a:latin typeface="Bookman Old Style"/>
                <a:cs typeface="Bookman Old Style"/>
              </a:rPr>
              <a:t>Application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40"/>
              </a:spcBef>
            </a:pPr>
            <a:r>
              <a:rPr sz="1800" b="1" spc="15" dirty="0">
                <a:latin typeface="Gill Sans MT"/>
                <a:cs typeface="Gill Sans MT"/>
              </a:rPr>
              <a:t>Find</a:t>
            </a:r>
            <a:r>
              <a:rPr sz="1800" b="1" spc="-50" dirty="0">
                <a:latin typeface="Gill Sans MT"/>
                <a:cs typeface="Gill Sans MT"/>
              </a:rPr>
              <a:t> </a:t>
            </a:r>
            <a:r>
              <a:rPr sz="1800" b="1" spc="15" dirty="0">
                <a:latin typeface="Gill Sans MT"/>
                <a:cs typeface="Gill Sans MT"/>
              </a:rPr>
              <a:t>it</a:t>
            </a:r>
            <a:r>
              <a:rPr sz="1800" b="1" spc="-114" dirty="0">
                <a:latin typeface="Gill Sans MT"/>
                <a:cs typeface="Gill Sans MT"/>
              </a:rPr>
              <a:t> </a:t>
            </a:r>
            <a:r>
              <a:rPr sz="1800" u="sng" spc="-10" dirty="0">
                <a:uFill>
                  <a:solidFill>
                    <a:srgbClr val="284E84"/>
                  </a:solidFill>
                </a:uFill>
              </a:rPr>
              <a:t>at</a:t>
            </a:r>
            <a:r>
              <a:rPr sz="1800" u="sng" spc="20" dirty="0">
                <a:uFill>
                  <a:solidFill>
                    <a:srgbClr val="284E84"/>
                  </a:solidFill>
                </a:uFill>
              </a:rPr>
              <a:t> </a:t>
            </a:r>
            <a:r>
              <a:rPr sz="1800" u="sng" dirty="0">
                <a:uFill>
                  <a:solidFill>
                    <a:srgbClr val="284E84"/>
                  </a:solidFill>
                </a:uFill>
              </a:rPr>
              <a:t>the</a:t>
            </a:r>
            <a:r>
              <a:rPr sz="1800" u="sng" spc="-20" dirty="0">
                <a:uFill>
                  <a:solidFill>
                    <a:srgbClr val="284E84"/>
                  </a:solidFill>
                </a:uFill>
              </a:rPr>
              <a:t> </a:t>
            </a:r>
            <a:r>
              <a:rPr sz="1800" u="sng" spc="10" dirty="0">
                <a:uFill>
                  <a:solidFill>
                    <a:srgbClr val="284E84"/>
                  </a:solidFill>
                </a:uFill>
              </a:rPr>
              <a:t>end</a:t>
            </a:r>
            <a:r>
              <a:rPr sz="1800" u="sng" dirty="0">
                <a:uFill>
                  <a:solidFill>
                    <a:srgbClr val="284E84"/>
                  </a:solidFill>
                </a:uFill>
              </a:rPr>
              <a:t> </a:t>
            </a:r>
            <a:r>
              <a:rPr sz="1800" u="sng" spc="-10" dirty="0">
                <a:uFill>
                  <a:solidFill>
                    <a:srgbClr val="284E84"/>
                  </a:solidFill>
                </a:uFill>
              </a:rPr>
              <a:t>of</a:t>
            </a:r>
            <a:r>
              <a:rPr sz="1800" u="sng" spc="20" dirty="0">
                <a:uFill>
                  <a:solidFill>
                    <a:srgbClr val="284E84"/>
                  </a:solidFill>
                </a:uFill>
              </a:rPr>
              <a:t> </a:t>
            </a:r>
            <a:r>
              <a:rPr sz="1800" u="sng" dirty="0">
                <a:uFill>
                  <a:solidFill>
                    <a:srgbClr val="284E84"/>
                  </a:solidFill>
                </a:uFill>
              </a:rPr>
              <a:t>your</a:t>
            </a:r>
            <a:r>
              <a:rPr sz="1800" u="sng" spc="-245" dirty="0">
                <a:uFill>
                  <a:solidFill>
                    <a:srgbClr val="284E84"/>
                  </a:solidFill>
                </a:uFill>
              </a:rPr>
              <a:t> </a:t>
            </a:r>
            <a:r>
              <a:rPr sz="1800" u="sng" spc="-25" dirty="0">
                <a:uFill>
                  <a:solidFill>
                    <a:srgbClr val="284E84"/>
                  </a:solidFill>
                </a:uFill>
              </a:rPr>
              <a:t>Trainee</a:t>
            </a:r>
            <a:r>
              <a:rPr sz="1800" u="sng" spc="-170" dirty="0">
                <a:uFill>
                  <a:solidFill>
                    <a:srgbClr val="284E84"/>
                  </a:solidFill>
                </a:uFill>
              </a:rPr>
              <a:t> </a:t>
            </a:r>
            <a:r>
              <a:rPr sz="1800" u="sng" spc="-5" dirty="0">
                <a:uFill>
                  <a:solidFill>
                    <a:srgbClr val="284E84"/>
                  </a:solidFill>
                </a:uFill>
              </a:rPr>
              <a:t>Manual</a:t>
            </a:r>
            <a:r>
              <a:rPr sz="1800" spc="50" dirty="0"/>
              <a:t> </a:t>
            </a:r>
            <a:r>
              <a:rPr sz="1800" spc="-10" dirty="0"/>
              <a:t>or</a:t>
            </a:r>
            <a:r>
              <a:rPr sz="1800" spc="-20" dirty="0"/>
              <a:t> </a:t>
            </a:r>
            <a:r>
              <a:rPr sz="1800" spc="-15" dirty="0"/>
              <a:t>in</a:t>
            </a:r>
            <a:r>
              <a:rPr sz="1800" spc="20" dirty="0"/>
              <a:t> </a:t>
            </a:r>
            <a:r>
              <a:rPr sz="1800" dirty="0"/>
              <a:t>the</a:t>
            </a:r>
            <a:r>
              <a:rPr sz="1800" spc="-165" dirty="0"/>
              <a:t> </a:t>
            </a:r>
            <a:r>
              <a:rPr sz="1800" dirty="0"/>
              <a:t>“How to</a:t>
            </a:r>
            <a:r>
              <a:rPr sz="1800" spc="-70" dirty="0"/>
              <a:t> </a:t>
            </a:r>
            <a:r>
              <a:rPr sz="1800" dirty="0"/>
              <a:t>Participate” section</a:t>
            </a:r>
            <a:r>
              <a:rPr sz="1800" spc="15" dirty="0"/>
              <a:t> </a:t>
            </a:r>
            <a:r>
              <a:rPr sz="1800" spc="-10" dirty="0"/>
              <a:t>on</a:t>
            </a:r>
            <a:endParaRPr sz="1800">
              <a:latin typeface="Gill Sans MT"/>
              <a:cs typeface="Gill Sans MT"/>
            </a:endParaRPr>
          </a:p>
          <a:p>
            <a:pPr marL="5080" algn="ctr">
              <a:lnSpc>
                <a:spcPct val="100000"/>
              </a:lnSpc>
              <a:spcBef>
                <a:spcPts val="245"/>
              </a:spcBef>
            </a:pPr>
            <a:r>
              <a:rPr sz="1800" u="sng" spc="-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hlinkClick r:id="rId2"/>
              </a:rPr>
              <a:t>www.bpa.gov/goto/reshvac</a:t>
            </a:r>
            <a:r>
              <a:rPr sz="1800" spc="-5" dirty="0"/>
              <a:t>.</a:t>
            </a:r>
            <a:endParaRPr sz="1800"/>
          </a:p>
          <a:p>
            <a:pPr marL="604520" marR="581660" algn="ctr">
              <a:lnSpc>
                <a:spcPct val="114799"/>
              </a:lnSpc>
              <a:spcBef>
                <a:spcPts val="1200"/>
              </a:spcBef>
            </a:pPr>
            <a:r>
              <a:rPr sz="1800" b="1" spc="10" dirty="0">
                <a:latin typeface="Gill Sans MT"/>
                <a:cs typeface="Gill Sans MT"/>
              </a:rPr>
              <a:t>Submit </a:t>
            </a:r>
            <a:r>
              <a:rPr sz="1800" spc="-10" dirty="0"/>
              <a:t>photos or </a:t>
            </a:r>
            <a:r>
              <a:rPr sz="1800" spc="-5" dirty="0"/>
              <a:t>scans </a:t>
            </a:r>
            <a:r>
              <a:rPr sz="1800" spc="-10" dirty="0"/>
              <a:t>of </a:t>
            </a:r>
            <a:r>
              <a:rPr sz="1800" spc="10" dirty="0"/>
              <a:t>completed </a:t>
            </a:r>
            <a:r>
              <a:rPr sz="1800" dirty="0"/>
              <a:t>&amp; </a:t>
            </a:r>
            <a:r>
              <a:rPr sz="1800" spc="-5" dirty="0"/>
              <a:t>signed </a:t>
            </a:r>
            <a:r>
              <a:rPr sz="1800" spc="-10" dirty="0"/>
              <a:t>application </a:t>
            </a:r>
            <a:r>
              <a:rPr sz="1800" dirty="0"/>
              <a:t>by </a:t>
            </a:r>
            <a:r>
              <a:rPr sz="1800" spc="5" dirty="0"/>
              <a:t>email</a:t>
            </a:r>
            <a:r>
              <a:rPr sz="1800" spc="-130" dirty="0"/>
              <a:t> </a:t>
            </a:r>
            <a:r>
              <a:rPr sz="1800" dirty="0"/>
              <a:t>to  </a:t>
            </a:r>
            <a:r>
              <a:rPr sz="1800" u="sng" spc="-1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hlinkClick r:id="rId3"/>
              </a:rPr>
              <a:t>ResHVAC@bpa.gov</a:t>
            </a:r>
            <a:r>
              <a:rPr sz="1800" spc="-15" dirty="0">
                <a:solidFill>
                  <a:srgbClr val="25CAEB"/>
                </a:solidFill>
                <a:hlinkClick r:id="rId3"/>
              </a:rPr>
              <a:t> </a:t>
            </a:r>
            <a:r>
              <a:rPr sz="1800" spc="-10" dirty="0"/>
              <a:t>or fax </a:t>
            </a:r>
            <a:r>
              <a:rPr sz="1800" spc="-15" dirty="0"/>
              <a:t>it </a:t>
            </a:r>
            <a:r>
              <a:rPr sz="1800" dirty="0"/>
              <a:t>to</a:t>
            </a:r>
            <a:r>
              <a:rPr sz="1800" spc="-10" dirty="0"/>
              <a:t> </a:t>
            </a:r>
            <a:r>
              <a:rPr sz="1800" dirty="0"/>
              <a:t>1-877-848-4074.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2124" y="3066935"/>
            <a:ext cx="5215051" cy="2567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3238500"/>
            <a:ext cx="4876800" cy="2228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0610" y="5670232"/>
            <a:ext cx="689229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i="1" spc="15" dirty="0">
                <a:solidFill>
                  <a:srgbClr val="284E84"/>
                </a:solidFill>
                <a:latin typeface="Gill Sans MT"/>
                <a:cs typeface="Gill Sans MT"/>
              </a:rPr>
              <a:t>Note:</a:t>
            </a:r>
            <a:r>
              <a:rPr sz="1800" i="1" spc="-2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-15" dirty="0">
                <a:solidFill>
                  <a:srgbClr val="284E84"/>
                </a:solidFill>
                <a:latin typeface="Gill Sans MT"/>
                <a:cs typeface="Gill Sans MT"/>
              </a:rPr>
              <a:t>Submit</a:t>
            </a:r>
            <a:r>
              <a:rPr sz="1800" i="1" spc="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5" dirty="0">
                <a:solidFill>
                  <a:srgbClr val="284E84"/>
                </a:solidFill>
                <a:latin typeface="Gill Sans MT"/>
                <a:cs typeface="Gill Sans MT"/>
              </a:rPr>
              <a:t>this</a:t>
            </a:r>
            <a:r>
              <a:rPr sz="1800" i="1" spc="-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15" dirty="0">
                <a:solidFill>
                  <a:srgbClr val="284E84"/>
                </a:solidFill>
                <a:latin typeface="Gill Sans MT"/>
                <a:cs typeface="Gill Sans MT"/>
              </a:rPr>
              <a:t>form</a:t>
            </a:r>
            <a:r>
              <a:rPr sz="1800" i="1" spc="-1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5" dirty="0">
                <a:solidFill>
                  <a:srgbClr val="284E84"/>
                </a:solidFill>
                <a:latin typeface="Gill Sans MT"/>
                <a:cs typeface="Gill Sans MT"/>
              </a:rPr>
              <a:t>when</a:t>
            </a:r>
            <a:r>
              <a:rPr sz="1800" i="1" spc="-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5" dirty="0">
                <a:solidFill>
                  <a:srgbClr val="284E84"/>
                </a:solidFill>
                <a:latin typeface="Gill Sans MT"/>
                <a:cs typeface="Gill Sans MT"/>
              </a:rPr>
              <a:t>tech </a:t>
            </a:r>
            <a:r>
              <a:rPr sz="1800" i="1" spc="15" dirty="0">
                <a:solidFill>
                  <a:srgbClr val="284E84"/>
                </a:solidFill>
                <a:latin typeface="Gill Sans MT"/>
                <a:cs typeface="Gill Sans MT"/>
              </a:rPr>
              <a:t>is</a:t>
            </a:r>
            <a:r>
              <a:rPr sz="1800" i="1" spc="-15" dirty="0">
                <a:solidFill>
                  <a:srgbClr val="284E84"/>
                </a:solidFill>
                <a:latin typeface="Gill Sans MT"/>
                <a:cs typeface="Gill Sans MT"/>
              </a:rPr>
              <a:t> new,</a:t>
            </a:r>
            <a:r>
              <a:rPr sz="1800" i="1" spc="-1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15" dirty="0">
                <a:solidFill>
                  <a:srgbClr val="284E84"/>
                </a:solidFill>
                <a:latin typeface="Gill Sans MT"/>
                <a:cs typeface="Gill Sans MT"/>
              </a:rPr>
              <a:t>receives</a:t>
            </a:r>
            <a:r>
              <a:rPr sz="1800" i="1" spc="-2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-5" dirty="0">
                <a:solidFill>
                  <a:srgbClr val="284E84"/>
                </a:solidFill>
                <a:latin typeface="Gill Sans MT"/>
                <a:cs typeface="Gill Sans MT"/>
              </a:rPr>
              <a:t>additional</a:t>
            </a:r>
            <a:r>
              <a:rPr sz="1800" i="1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dirty="0">
                <a:solidFill>
                  <a:srgbClr val="284E84"/>
                </a:solidFill>
                <a:latin typeface="Gill Sans MT"/>
                <a:cs typeface="Gill Sans MT"/>
              </a:rPr>
              <a:t>training,</a:t>
            </a:r>
            <a:r>
              <a:rPr sz="1800" i="1" spc="-25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5" dirty="0">
                <a:solidFill>
                  <a:srgbClr val="284E84"/>
                </a:solidFill>
                <a:latin typeface="Gill Sans MT"/>
                <a:cs typeface="Gill Sans MT"/>
              </a:rPr>
              <a:t>or</a:t>
            </a:r>
            <a:r>
              <a:rPr sz="1800" i="1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dirty="0">
                <a:solidFill>
                  <a:srgbClr val="284E84"/>
                </a:solidFill>
                <a:latin typeface="Gill Sans MT"/>
                <a:cs typeface="Gill Sans MT"/>
              </a:rPr>
              <a:t>needs</a:t>
            </a:r>
            <a:r>
              <a:rPr sz="1800" i="1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5" dirty="0">
                <a:solidFill>
                  <a:srgbClr val="284E84"/>
                </a:solidFill>
                <a:latin typeface="Gill Sans MT"/>
                <a:cs typeface="Gill Sans MT"/>
              </a:rPr>
              <a:t>to  </a:t>
            </a:r>
            <a:r>
              <a:rPr sz="1800" i="1" spc="-10" dirty="0">
                <a:solidFill>
                  <a:srgbClr val="284E84"/>
                </a:solidFill>
                <a:latin typeface="Gill Sans MT"/>
                <a:cs typeface="Gill Sans MT"/>
              </a:rPr>
              <a:t>update </a:t>
            </a:r>
            <a:r>
              <a:rPr sz="1800" i="1" spc="-15" dirty="0">
                <a:solidFill>
                  <a:srgbClr val="284E84"/>
                </a:solidFill>
                <a:latin typeface="Gill Sans MT"/>
                <a:cs typeface="Gill Sans MT"/>
              </a:rPr>
              <a:t>company</a:t>
            </a:r>
            <a:r>
              <a:rPr sz="1800" i="1" spc="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i="1" spc="10" dirty="0">
                <a:solidFill>
                  <a:srgbClr val="284E84"/>
                </a:solidFill>
                <a:latin typeface="Gill Sans MT"/>
                <a:cs typeface="Gill Sans MT"/>
              </a:rPr>
              <a:t>info.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115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0807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Next </a:t>
            </a:r>
            <a:r>
              <a:rPr sz="3200" spc="10" dirty="0"/>
              <a:t>Steps: </a:t>
            </a:r>
            <a:r>
              <a:rPr sz="3200" dirty="0"/>
              <a:t>Some</a:t>
            </a:r>
            <a:r>
              <a:rPr sz="3200" spc="-280" dirty="0"/>
              <a:t> </a:t>
            </a:r>
            <a:r>
              <a:rPr sz="3200" spc="10" dirty="0"/>
              <a:t>Clarification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116</a:t>
            </a:fld>
            <a:endParaRPr sz="1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492" y="1594872"/>
            <a:ext cx="7370445" cy="293497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520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Technician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must </a:t>
            </a:r>
            <a:r>
              <a:rPr sz="2150" spc="25" dirty="0">
                <a:solidFill>
                  <a:srgbClr val="284E84"/>
                </a:solidFill>
                <a:latin typeface="Gill Sans MT"/>
                <a:cs typeface="Gill Sans MT"/>
              </a:rPr>
              <a:t>be </a:t>
            </a:r>
            <a:r>
              <a:rPr sz="2150" spc="30" dirty="0">
                <a:solidFill>
                  <a:srgbClr val="284E84"/>
                </a:solidFill>
                <a:latin typeface="Gill Sans MT"/>
                <a:cs typeface="Gill Sans MT"/>
              </a:rPr>
              <a:t>PTCS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Heat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Pump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Certified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2150" spc="3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work</a:t>
            </a:r>
            <a:endParaRPr sz="215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425"/>
              </a:spcBef>
            </a:pP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through </a:t>
            </a:r>
            <a:r>
              <a:rPr sz="2150" spc="30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150" spc="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program.</a:t>
            </a:r>
            <a:endParaRPr sz="2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buClr>
                <a:srgbClr val="97C622"/>
              </a:buClr>
              <a:buSzPct val="76744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Certified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technician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must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do </a:t>
            </a:r>
            <a:r>
              <a:rPr sz="2150" spc="3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work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cannot</a:t>
            </a:r>
            <a:r>
              <a:rPr sz="2150" spc="-1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sign</a:t>
            </a:r>
            <a:endParaRPr sz="215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425"/>
              </a:spcBef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someone </a:t>
            </a:r>
            <a:r>
              <a:rPr sz="2150" spc="-25" dirty="0">
                <a:solidFill>
                  <a:srgbClr val="284E84"/>
                </a:solidFill>
                <a:latin typeface="Gill Sans MT"/>
                <a:cs typeface="Gill Sans MT"/>
              </a:rPr>
              <a:t>else’s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installation</a:t>
            </a:r>
            <a:r>
              <a:rPr sz="2150" spc="4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forms.</a:t>
            </a:r>
            <a:endParaRPr sz="2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5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5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Certification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will follow you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any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company.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Must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submit</a:t>
            </a:r>
            <a:r>
              <a:rPr sz="2150" spc="-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25" dirty="0">
                <a:solidFill>
                  <a:srgbClr val="284E84"/>
                </a:solidFill>
                <a:latin typeface="Gill Sans MT"/>
                <a:cs typeface="Gill Sans MT"/>
              </a:rPr>
              <a:t>new</a:t>
            </a:r>
            <a:endParaRPr sz="215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420"/>
              </a:spcBef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Certified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Technician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Application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to update</a:t>
            </a:r>
            <a:r>
              <a:rPr sz="2150" spc="-1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information.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0989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Beyond</a:t>
            </a:r>
            <a:r>
              <a:rPr sz="3200" spc="-140" dirty="0"/>
              <a:t> </a:t>
            </a:r>
            <a:r>
              <a:rPr sz="3200" spc="10" dirty="0"/>
              <a:t>Certification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066800" y="1301750"/>
            <a:ext cx="7772400" cy="4470400"/>
          </a:xfrm>
          <a:custGeom>
            <a:avLst/>
            <a:gdLst/>
            <a:ahLst/>
            <a:cxnLst/>
            <a:rect l="l" t="t" r="r" b="b"/>
            <a:pathLst>
              <a:path w="7772400" h="4470400">
                <a:moveTo>
                  <a:pt x="6590157" y="0"/>
                </a:moveTo>
                <a:lnTo>
                  <a:pt x="6653276" y="558800"/>
                </a:lnTo>
                <a:lnTo>
                  <a:pt x="5355270" y="825500"/>
                </a:lnTo>
                <a:lnTo>
                  <a:pt x="5296743" y="850900"/>
                </a:lnTo>
                <a:lnTo>
                  <a:pt x="5008584" y="914400"/>
                </a:lnTo>
                <a:lnTo>
                  <a:pt x="4951847" y="939800"/>
                </a:lnTo>
                <a:lnTo>
                  <a:pt x="4783428" y="977900"/>
                </a:lnTo>
                <a:lnTo>
                  <a:pt x="4727885" y="1003300"/>
                </a:lnTo>
                <a:lnTo>
                  <a:pt x="4563047" y="1041400"/>
                </a:lnTo>
                <a:lnTo>
                  <a:pt x="4508697" y="1066800"/>
                </a:lnTo>
                <a:lnTo>
                  <a:pt x="4400894" y="1092200"/>
                </a:lnTo>
                <a:lnTo>
                  <a:pt x="4347440" y="1117600"/>
                </a:lnTo>
                <a:lnTo>
                  <a:pt x="4294285" y="1130300"/>
                </a:lnTo>
                <a:lnTo>
                  <a:pt x="4241428" y="1155700"/>
                </a:lnTo>
                <a:lnTo>
                  <a:pt x="4136609" y="1181100"/>
                </a:lnTo>
                <a:lnTo>
                  <a:pt x="4084647" y="1206500"/>
                </a:lnTo>
                <a:lnTo>
                  <a:pt x="4032984" y="1219200"/>
                </a:lnTo>
                <a:lnTo>
                  <a:pt x="3981619" y="1244600"/>
                </a:lnTo>
                <a:lnTo>
                  <a:pt x="3879784" y="1270000"/>
                </a:lnTo>
                <a:lnTo>
                  <a:pt x="3829314" y="1295400"/>
                </a:lnTo>
                <a:lnTo>
                  <a:pt x="3779143" y="1308100"/>
                </a:lnTo>
                <a:lnTo>
                  <a:pt x="3729270" y="1333500"/>
                </a:lnTo>
                <a:lnTo>
                  <a:pt x="3679696" y="1346200"/>
                </a:lnTo>
                <a:lnTo>
                  <a:pt x="3630420" y="1371600"/>
                </a:lnTo>
                <a:lnTo>
                  <a:pt x="3581442" y="1384300"/>
                </a:lnTo>
                <a:lnTo>
                  <a:pt x="3484383" y="1435100"/>
                </a:lnTo>
                <a:lnTo>
                  <a:pt x="3436300" y="1447800"/>
                </a:lnTo>
                <a:lnTo>
                  <a:pt x="3388516" y="1473200"/>
                </a:lnTo>
                <a:lnTo>
                  <a:pt x="3341031" y="1485900"/>
                </a:lnTo>
                <a:lnTo>
                  <a:pt x="3293844" y="1511300"/>
                </a:lnTo>
                <a:lnTo>
                  <a:pt x="3246955" y="1524000"/>
                </a:lnTo>
                <a:lnTo>
                  <a:pt x="3154074" y="1574800"/>
                </a:lnTo>
                <a:lnTo>
                  <a:pt x="3108080" y="1587500"/>
                </a:lnTo>
                <a:lnTo>
                  <a:pt x="3016989" y="1638300"/>
                </a:lnTo>
                <a:lnTo>
                  <a:pt x="2971891" y="1651000"/>
                </a:lnTo>
                <a:lnTo>
                  <a:pt x="2882591" y="1701800"/>
                </a:lnTo>
                <a:lnTo>
                  <a:pt x="2838388" y="1714500"/>
                </a:lnTo>
                <a:lnTo>
                  <a:pt x="2707570" y="1790700"/>
                </a:lnTo>
                <a:lnTo>
                  <a:pt x="2664561" y="1803400"/>
                </a:lnTo>
                <a:lnTo>
                  <a:pt x="2495510" y="1905000"/>
                </a:lnTo>
                <a:lnTo>
                  <a:pt x="2453993" y="1917700"/>
                </a:lnTo>
                <a:lnTo>
                  <a:pt x="2331233" y="1993900"/>
                </a:lnTo>
                <a:lnTo>
                  <a:pt x="2171732" y="2095500"/>
                </a:lnTo>
                <a:lnTo>
                  <a:pt x="2132602" y="2108200"/>
                </a:lnTo>
                <a:lnTo>
                  <a:pt x="2093771" y="2133600"/>
                </a:lnTo>
                <a:lnTo>
                  <a:pt x="1979069" y="2209800"/>
                </a:lnTo>
                <a:lnTo>
                  <a:pt x="1867053" y="2286000"/>
                </a:lnTo>
                <a:lnTo>
                  <a:pt x="1757723" y="2362200"/>
                </a:lnTo>
                <a:lnTo>
                  <a:pt x="1651078" y="2438400"/>
                </a:lnTo>
                <a:lnTo>
                  <a:pt x="1616127" y="2476500"/>
                </a:lnTo>
                <a:lnTo>
                  <a:pt x="1547120" y="2527300"/>
                </a:lnTo>
                <a:lnTo>
                  <a:pt x="1445847" y="2603500"/>
                </a:lnTo>
                <a:lnTo>
                  <a:pt x="1379824" y="2654300"/>
                </a:lnTo>
                <a:lnTo>
                  <a:pt x="1347260" y="2692400"/>
                </a:lnTo>
                <a:lnTo>
                  <a:pt x="1283028" y="2743200"/>
                </a:lnTo>
                <a:lnTo>
                  <a:pt x="1219990" y="2794000"/>
                </a:lnTo>
                <a:lnTo>
                  <a:pt x="1188918" y="2832100"/>
                </a:lnTo>
                <a:lnTo>
                  <a:pt x="1158145" y="2857500"/>
                </a:lnTo>
                <a:lnTo>
                  <a:pt x="1097494" y="2908300"/>
                </a:lnTo>
                <a:lnTo>
                  <a:pt x="1067616" y="2946400"/>
                </a:lnTo>
                <a:lnTo>
                  <a:pt x="1008756" y="2997200"/>
                </a:lnTo>
                <a:lnTo>
                  <a:pt x="979773" y="3035300"/>
                </a:lnTo>
                <a:lnTo>
                  <a:pt x="922704" y="3086100"/>
                </a:lnTo>
                <a:lnTo>
                  <a:pt x="894616" y="3124200"/>
                </a:lnTo>
                <a:lnTo>
                  <a:pt x="839337" y="3175000"/>
                </a:lnTo>
                <a:lnTo>
                  <a:pt x="812145" y="3213100"/>
                </a:lnTo>
                <a:lnTo>
                  <a:pt x="785252" y="3238500"/>
                </a:lnTo>
                <a:lnTo>
                  <a:pt x="758657" y="3276600"/>
                </a:lnTo>
                <a:lnTo>
                  <a:pt x="732360" y="3302000"/>
                </a:lnTo>
                <a:lnTo>
                  <a:pt x="706362" y="3340100"/>
                </a:lnTo>
                <a:lnTo>
                  <a:pt x="680663" y="3365500"/>
                </a:lnTo>
                <a:lnTo>
                  <a:pt x="655261" y="3390900"/>
                </a:lnTo>
                <a:lnTo>
                  <a:pt x="630159" y="3429000"/>
                </a:lnTo>
                <a:lnTo>
                  <a:pt x="605354" y="3454400"/>
                </a:lnTo>
                <a:lnTo>
                  <a:pt x="580848" y="3492500"/>
                </a:lnTo>
                <a:lnTo>
                  <a:pt x="556641" y="3517900"/>
                </a:lnTo>
                <a:lnTo>
                  <a:pt x="532732" y="3556000"/>
                </a:lnTo>
                <a:lnTo>
                  <a:pt x="509121" y="3581400"/>
                </a:lnTo>
                <a:lnTo>
                  <a:pt x="485809" y="3619500"/>
                </a:lnTo>
                <a:lnTo>
                  <a:pt x="462795" y="3657600"/>
                </a:lnTo>
                <a:lnTo>
                  <a:pt x="440080" y="3683000"/>
                </a:lnTo>
                <a:lnTo>
                  <a:pt x="417663" y="3721100"/>
                </a:lnTo>
                <a:lnTo>
                  <a:pt x="395545" y="3746500"/>
                </a:lnTo>
                <a:lnTo>
                  <a:pt x="373725" y="3784600"/>
                </a:lnTo>
                <a:lnTo>
                  <a:pt x="352203" y="3822700"/>
                </a:lnTo>
                <a:lnTo>
                  <a:pt x="330980" y="3848100"/>
                </a:lnTo>
                <a:lnTo>
                  <a:pt x="310056" y="3886200"/>
                </a:lnTo>
                <a:lnTo>
                  <a:pt x="289430" y="3911600"/>
                </a:lnTo>
                <a:lnTo>
                  <a:pt x="269102" y="3949700"/>
                </a:lnTo>
                <a:lnTo>
                  <a:pt x="249073" y="3987800"/>
                </a:lnTo>
                <a:lnTo>
                  <a:pt x="229342" y="4013200"/>
                </a:lnTo>
                <a:lnTo>
                  <a:pt x="209909" y="4051300"/>
                </a:lnTo>
                <a:lnTo>
                  <a:pt x="190775" y="4089400"/>
                </a:lnTo>
                <a:lnTo>
                  <a:pt x="171940" y="4127500"/>
                </a:lnTo>
                <a:lnTo>
                  <a:pt x="153403" y="4152900"/>
                </a:lnTo>
                <a:lnTo>
                  <a:pt x="135164" y="4191000"/>
                </a:lnTo>
                <a:lnTo>
                  <a:pt x="117224" y="4229100"/>
                </a:lnTo>
                <a:lnTo>
                  <a:pt x="99582" y="4267200"/>
                </a:lnTo>
                <a:lnTo>
                  <a:pt x="82239" y="4292600"/>
                </a:lnTo>
                <a:lnTo>
                  <a:pt x="65194" y="4330700"/>
                </a:lnTo>
                <a:lnTo>
                  <a:pt x="48448" y="4368800"/>
                </a:lnTo>
                <a:lnTo>
                  <a:pt x="32000" y="4406900"/>
                </a:lnTo>
                <a:lnTo>
                  <a:pt x="15851" y="4445000"/>
                </a:lnTo>
                <a:lnTo>
                  <a:pt x="0" y="4470400"/>
                </a:lnTo>
                <a:lnTo>
                  <a:pt x="51294" y="4419600"/>
                </a:lnTo>
                <a:lnTo>
                  <a:pt x="77312" y="4381500"/>
                </a:lnTo>
                <a:lnTo>
                  <a:pt x="103577" y="4356100"/>
                </a:lnTo>
                <a:lnTo>
                  <a:pt x="130089" y="4318000"/>
                </a:lnTo>
                <a:lnTo>
                  <a:pt x="156848" y="4292600"/>
                </a:lnTo>
                <a:lnTo>
                  <a:pt x="183855" y="4254500"/>
                </a:lnTo>
                <a:lnTo>
                  <a:pt x="238610" y="4203700"/>
                </a:lnTo>
                <a:lnTo>
                  <a:pt x="266358" y="4165600"/>
                </a:lnTo>
                <a:lnTo>
                  <a:pt x="322595" y="4114800"/>
                </a:lnTo>
                <a:lnTo>
                  <a:pt x="351085" y="4076700"/>
                </a:lnTo>
                <a:lnTo>
                  <a:pt x="408806" y="4025900"/>
                </a:lnTo>
                <a:lnTo>
                  <a:pt x="438037" y="3987800"/>
                </a:lnTo>
                <a:lnTo>
                  <a:pt x="497240" y="3937000"/>
                </a:lnTo>
                <a:lnTo>
                  <a:pt x="527213" y="3911600"/>
                </a:lnTo>
                <a:lnTo>
                  <a:pt x="557433" y="3873500"/>
                </a:lnTo>
                <a:lnTo>
                  <a:pt x="649575" y="3797300"/>
                </a:lnTo>
                <a:lnTo>
                  <a:pt x="680783" y="3771900"/>
                </a:lnTo>
                <a:lnTo>
                  <a:pt x="712239" y="3733800"/>
                </a:lnTo>
                <a:lnTo>
                  <a:pt x="808089" y="3657600"/>
                </a:lnTo>
                <a:lnTo>
                  <a:pt x="906163" y="3581400"/>
                </a:lnTo>
                <a:lnTo>
                  <a:pt x="1006462" y="3505200"/>
                </a:lnTo>
                <a:lnTo>
                  <a:pt x="1108985" y="3429000"/>
                </a:lnTo>
                <a:lnTo>
                  <a:pt x="1213733" y="3352800"/>
                </a:lnTo>
                <a:lnTo>
                  <a:pt x="1356857" y="3251200"/>
                </a:lnTo>
                <a:lnTo>
                  <a:pt x="1466796" y="3175000"/>
                </a:lnTo>
                <a:lnTo>
                  <a:pt x="1503937" y="3162300"/>
                </a:lnTo>
                <a:lnTo>
                  <a:pt x="1654970" y="3060700"/>
                </a:lnTo>
                <a:lnTo>
                  <a:pt x="1693347" y="3048000"/>
                </a:lnTo>
                <a:lnTo>
                  <a:pt x="1809959" y="2971800"/>
                </a:lnTo>
                <a:lnTo>
                  <a:pt x="1849324" y="2959100"/>
                </a:lnTo>
                <a:lnTo>
                  <a:pt x="1928796" y="2908300"/>
                </a:lnTo>
                <a:lnTo>
                  <a:pt x="1968903" y="2895600"/>
                </a:lnTo>
                <a:lnTo>
                  <a:pt x="2049857" y="2844800"/>
                </a:lnTo>
                <a:lnTo>
                  <a:pt x="2090706" y="2832100"/>
                </a:lnTo>
                <a:lnTo>
                  <a:pt x="2173144" y="2781300"/>
                </a:lnTo>
                <a:lnTo>
                  <a:pt x="2214733" y="2768600"/>
                </a:lnTo>
                <a:lnTo>
                  <a:pt x="2256570" y="2743200"/>
                </a:lnTo>
                <a:lnTo>
                  <a:pt x="2298654" y="2730500"/>
                </a:lnTo>
                <a:lnTo>
                  <a:pt x="2340985" y="2705100"/>
                </a:lnTo>
                <a:lnTo>
                  <a:pt x="2383564" y="2692400"/>
                </a:lnTo>
                <a:lnTo>
                  <a:pt x="2426389" y="2667000"/>
                </a:lnTo>
                <a:lnTo>
                  <a:pt x="2469462" y="2654300"/>
                </a:lnTo>
                <a:lnTo>
                  <a:pt x="2512782" y="2628900"/>
                </a:lnTo>
                <a:lnTo>
                  <a:pt x="2556349" y="2616200"/>
                </a:lnTo>
                <a:lnTo>
                  <a:pt x="2600164" y="2590800"/>
                </a:lnTo>
                <a:lnTo>
                  <a:pt x="2644225" y="2578100"/>
                </a:lnTo>
                <a:lnTo>
                  <a:pt x="2688534" y="2552700"/>
                </a:lnTo>
                <a:lnTo>
                  <a:pt x="2733090" y="2540000"/>
                </a:lnTo>
                <a:lnTo>
                  <a:pt x="2777893" y="2514600"/>
                </a:lnTo>
                <a:lnTo>
                  <a:pt x="2868240" y="2489200"/>
                </a:lnTo>
                <a:lnTo>
                  <a:pt x="2913785" y="2463800"/>
                </a:lnTo>
                <a:lnTo>
                  <a:pt x="3005616" y="2438400"/>
                </a:lnTo>
                <a:lnTo>
                  <a:pt x="3051902" y="2413000"/>
                </a:lnTo>
                <a:lnTo>
                  <a:pt x="3145216" y="2387600"/>
                </a:lnTo>
                <a:lnTo>
                  <a:pt x="3192243" y="2362200"/>
                </a:lnTo>
                <a:lnTo>
                  <a:pt x="3334809" y="2324100"/>
                </a:lnTo>
                <a:lnTo>
                  <a:pt x="3382826" y="2298700"/>
                </a:lnTo>
                <a:lnTo>
                  <a:pt x="3528358" y="2260600"/>
                </a:lnTo>
                <a:lnTo>
                  <a:pt x="3577363" y="2235200"/>
                </a:lnTo>
                <a:lnTo>
                  <a:pt x="4029533" y="2120900"/>
                </a:lnTo>
                <a:lnTo>
                  <a:pt x="4081010" y="2095500"/>
                </a:lnTo>
                <a:lnTo>
                  <a:pt x="4342103" y="2032000"/>
                </a:lnTo>
                <a:lnTo>
                  <a:pt x="4395063" y="2032000"/>
                </a:lnTo>
                <a:lnTo>
                  <a:pt x="4827643" y="1930400"/>
                </a:lnTo>
                <a:lnTo>
                  <a:pt x="4882828" y="1930400"/>
                </a:lnTo>
                <a:lnTo>
                  <a:pt x="5106039" y="1879600"/>
                </a:lnTo>
                <a:lnTo>
                  <a:pt x="5162460" y="1879600"/>
                </a:lnTo>
                <a:lnTo>
                  <a:pt x="5333205" y="1841500"/>
                </a:lnTo>
                <a:lnTo>
                  <a:pt x="5390615" y="1841500"/>
                </a:lnTo>
                <a:lnTo>
                  <a:pt x="5506175" y="1816100"/>
                </a:lnTo>
                <a:lnTo>
                  <a:pt x="5564326" y="1816100"/>
                </a:lnTo>
                <a:lnTo>
                  <a:pt x="5681370" y="1790700"/>
                </a:lnTo>
                <a:lnTo>
                  <a:pt x="5740263" y="1790700"/>
                </a:lnTo>
                <a:lnTo>
                  <a:pt x="5799403" y="1778000"/>
                </a:lnTo>
                <a:lnTo>
                  <a:pt x="5858790" y="1778000"/>
                </a:lnTo>
                <a:lnTo>
                  <a:pt x="5978306" y="1752600"/>
                </a:lnTo>
                <a:lnTo>
                  <a:pt x="6038434" y="1752600"/>
                </a:lnTo>
                <a:lnTo>
                  <a:pt x="6098810" y="1739900"/>
                </a:lnTo>
                <a:lnTo>
                  <a:pt x="6159433" y="1739900"/>
                </a:lnTo>
                <a:lnTo>
                  <a:pt x="6220303" y="1727200"/>
                </a:lnTo>
                <a:lnTo>
                  <a:pt x="6281421" y="1727200"/>
                </a:lnTo>
                <a:lnTo>
                  <a:pt x="6342786" y="1714500"/>
                </a:lnTo>
                <a:lnTo>
                  <a:pt x="6404397" y="1714500"/>
                </a:lnTo>
                <a:lnTo>
                  <a:pt x="6466256" y="1701800"/>
                </a:lnTo>
                <a:lnTo>
                  <a:pt x="6528363" y="1701800"/>
                </a:lnTo>
                <a:lnTo>
                  <a:pt x="6590716" y="1689100"/>
                </a:lnTo>
                <a:lnTo>
                  <a:pt x="6716164" y="1689100"/>
                </a:lnTo>
                <a:lnTo>
                  <a:pt x="6779259" y="1676400"/>
                </a:lnTo>
                <a:lnTo>
                  <a:pt x="7228425" y="1676400"/>
                </a:lnTo>
                <a:lnTo>
                  <a:pt x="7772400" y="889000"/>
                </a:lnTo>
                <a:lnTo>
                  <a:pt x="6590157" y="0"/>
                </a:lnTo>
                <a:close/>
              </a:path>
              <a:path w="7772400" h="4470400">
                <a:moveTo>
                  <a:pt x="7228425" y="1676400"/>
                </a:moveTo>
                <a:lnTo>
                  <a:pt x="6779259" y="1676400"/>
                </a:lnTo>
                <a:lnTo>
                  <a:pt x="6842379" y="2235200"/>
                </a:lnTo>
                <a:lnTo>
                  <a:pt x="7228425" y="1676400"/>
                </a:lnTo>
                <a:close/>
              </a:path>
            </a:pathLst>
          </a:custGeom>
          <a:solidFill>
            <a:srgbClr val="DDE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4600511"/>
            <a:ext cx="309562" cy="309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8798" y="4638198"/>
            <a:ext cx="181927" cy="181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58035" y="4680013"/>
            <a:ext cx="1177925" cy="7772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sz="1800" spc="-10" dirty="0">
                <a:latin typeface="Gill Sans MT"/>
                <a:cs typeface="Gill Sans MT"/>
              </a:rPr>
              <a:t>Install </a:t>
            </a:r>
            <a:r>
              <a:rPr sz="1800" dirty="0">
                <a:latin typeface="Gill Sans MT"/>
                <a:cs typeface="Gill Sans MT"/>
              </a:rPr>
              <a:t>&amp;  C</a:t>
            </a:r>
            <a:r>
              <a:rPr sz="1800" spc="-25" dirty="0">
                <a:latin typeface="Gill Sans MT"/>
                <a:cs typeface="Gill Sans MT"/>
              </a:rPr>
              <a:t>o</a:t>
            </a:r>
            <a:r>
              <a:rPr sz="1800" spc="30" dirty="0">
                <a:latin typeface="Gill Sans MT"/>
                <a:cs typeface="Gill Sans MT"/>
              </a:rPr>
              <a:t>mm</a:t>
            </a:r>
            <a:r>
              <a:rPr sz="1800" spc="-25" dirty="0">
                <a:latin typeface="Gill Sans MT"/>
                <a:cs typeface="Gill Sans MT"/>
              </a:rPr>
              <a:t>i</a:t>
            </a:r>
            <a:r>
              <a:rPr sz="1800" spc="-20" dirty="0">
                <a:latin typeface="Gill Sans MT"/>
                <a:cs typeface="Gill Sans MT"/>
              </a:rPr>
              <a:t>ss</a:t>
            </a:r>
            <a:r>
              <a:rPr sz="1800" spc="-25" dirty="0">
                <a:latin typeface="Gill Sans MT"/>
                <a:cs typeface="Gill Sans MT"/>
              </a:rPr>
              <a:t>i</a:t>
            </a:r>
            <a:r>
              <a:rPr sz="1800" spc="-20" dirty="0">
                <a:latin typeface="Gill Sans MT"/>
                <a:cs typeface="Gill Sans MT"/>
              </a:rPr>
              <a:t>o</a:t>
            </a:r>
            <a:r>
              <a:rPr sz="1800" dirty="0">
                <a:latin typeface="Gill Sans MT"/>
                <a:cs typeface="Gill Sans MT"/>
              </a:rPr>
              <a:t>n  </a:t>
            </a:r>
            <a:r>
              <a:rPr sz="1800" spc="5" dirty="0">
                <a:latin typeface="Gill Sans MT"/>
                <a:cs typeface="Gill Sans MT"/>
              </a:rPr>
              <a:t>Equipment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5600" y="3533711"/>
            <a:ext cx="433387" cy="433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1800" y="35814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97731" y="7287"/>
                </a:lnTo>
                <a:lnTo>
                  <a:pt x="58512" y="27578"/>
                </a:lnTo>
                <a:lnTo>
                  <a:pt x="27578" y="58512"/>
                </a:lnTo>
                <a:lnTo>
                  <a:pt x="7287" y="97731"/>
                </a:lnTo>
                <a:lnTo>
                  <a:pt x="0" y="142875"/>
                </a:lnTo>
                <a:lnTo>
                  <a:pt x="7287" y="188018"/>
                </a:lnTo>
                <a:lnTo>
                  <a:pt x="27578" y="227237"/>
                </a:lnTo>
                <a:lnTo>
                  <a:pt x="58512" y="258171"/>
                </a:lnTo>
                <a:lnTo>
                  <a:pt x="97731" y="278462"/>
                </a:lnTo>
                <a:lnTo>
                  <a:pt x="142875" y="285750"/>
                </a:lnTo>
                <a:lnTo>
                  <a:pt x="188018" y="278462"/>
                </a:lnTo>
                <a:lnTo>
                  <a:pt x="227237" y="258171"/>
                </a:lnTo>
                <a:lnTo>
                  <a:pt x="258171" y="227237"/>
                </a:lnTo>
                <a:lnTo>
                  <a:pt x="278462" y="188018"/>
                </a:lnTo>
                <a:lnTo>
                  <a:pt x="285750" y="142875"/>
                </a:lnTo>
                <a:lnTo>
                  <a:pt x="278462" y="97731"/>
                </a:lnTo>
                <a:lnTo>
                  <a:pt x="258171" y="58512"/>
                </a:lnTo>
                <a:lnTo>
                  <a:pt x="227237" y="27578"/>
                </a:lnTo>
                <a:lnTo>
                  <a:pt x="188018" y="7287"/>
                </a:lnTo>
                <a:lnTo>
                  <a:pt x="142875" y="0"/>
                </a:lnTo>
                <a:close/>
              </a:path>
            </a:pathLst>
          </a:custGeom>
          <a:solidFill>
            <a:srgbClr val="9FD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1800" y="35814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142875"/>
                </a:moveTo>
                <a:lnTo>
                  <a:pt x="7287" y="97731"/>
                </a:lnTo>
                <a:lnTo>
                  <a:pt x="27578" y="58512"/>
                </a:lnTo>
                <a:lnTo>
                  <a:pt x="58512" y="27578"/>
                </a:lnTo>
                <a:lnTo>
                  <a:pt x="97731" y="7287"/>
                </a:lnTo>
                <a:lnTo>
                  <a:pt x="142875" y="0"/>
                </a:lnTo>
                <a:lnTo>
                  <a:pt x="188018" y="7287"/>
                </a:lnTo>
                <a:lnTo>
                  <a:pt x="227237" y="27578"/>
                </a:lnTo>
                <a:lnTo>
                  <a:pt x="258171" y="58512"/>
                </a:lnTo>
                <a:lnTo>
                  <a:pt x="278462" y="97731"/>
                </a:lnTo>
                <a:lnTo>
                  <a:pt x="285750" y="142875"/>
                </a:lnTo>
                <a:lnTo>
                  <a:pt x="278462" y="188018"/>
                </a:lnTo>
                <a:lnTo>
                  <a:pt x="258171" y="227237"/>
                </a:lnTo>
                <a:lnTo>
                  <a:pt x="227237" y="258171"/>
                </a:lnTo>
                <a:lnTo>
                  <a:pt x="188018" y="278462"/>
                </a:lnTo>
                <a:lnTo>
                  <a:pt x="142875" y="285750"/>
                </a:lnTo>
                <a:lnTo>
                  <a:pt x="97731" y="278462"/>
                </a:lnTo>
                <a:lnTo>
                  <a:pt x="58512" y="258171"/>
                </a:lnTo>
                <a:lnTo>
                  <a:pt x="27578" y="227237"/>
                </a:lnTo>
                <a:lnTo>
                  <a:pt x="7287" y="188018"/>
                </a:lnTo>
                <a:lnTo>
                  <a:pt x="0" y="142875"/>
                </a:lnTo>
                <a:close/>
              </a:path>
            </a:pathLst>
          </a:custGeom>
          <a:ln w="20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9201" y="3783647"/>
            <a:ext cx="891540" cy="8343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sz="1800" spc="5" dirty="0">
                <a:latin typeface="Gill Sans MT"/>
                <a:cs typeface="Gill Sans MT"/>
              </a:rPr>
              <a:t>Enter </a:t>
            </a:r>
            <a:r>
              <a:rPr sz="1800" spc="-15" dirty="0">
                <a:latin typeface="Gill Sans MT"/>
                <a:cs typeface="Gill Sans MT"/>
              </a:rPr>
              <a:t>in  </a:t>
            </a:r>
            <a:r>
              <a:rPr sz="1800" spc="-5" dirty="0">
                <a:latin typeface="Gill Sans MT"/>
                <a:cs typeface="Gill Sans MT"/>
              </a:rPr>
              <a:t>Online  </a:t>
            </a:r>
            <a:r>
              <a:rPr sz="1800" spc="30" dirty="0">
                <a:latin typeface="Gill Sans MT"/>
                <a:cs typeface="Gill Sans MT"/>
              </a:rPr>
              <a:t>Re</a:t>
            </a:r>
            <a:r>
              <a:rPr sz="1800" spc="-20" dirty="0">
                <a:latin typeface="Gill Sans MT"/>
                <a:cs typeface="Gill Sans MT"/>
              </a:rPr>
              <a:t>g</a:t>
            </a:r>
            <a:r>
              <a:rPr sz="1800" spc="-25" dirty="0">
                <a:latin typeface="Gill Sans MT"/>
                <a:cs typeface="Gill Sans MT"/>
              </a:rPr>
              <a:t>i</a:t>
            </a:r>
            <a:r>
              <a:rPr sz="1800" spc="-20" dirty="0">
                <a:latin typeface="Gill Sans MT"/>
                <a:cs typeface="Gill Sans MT"/>
              </a:rPr>
              <a:t>s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spc="105" dirty="0">
                <a:latin typeface="Gill Sans MT"/>
                <a:cs typeface="Gill Sans MT"/>
              </a:rPr>
              <a:t>r</a:t>
            </a:r>
            <a:r>
              <a:rPr sz="1800" spc="30" dirty="0">
                <a:latin typeface="Gill Sans MT"/>
                <a:cs typeface="Gill Sans MT"/>
              </a:rPr>
              <a:t>y</a:t>
            </a:r>
            <a:r>
              <a:rPr sz="1800" dirty="0">
                <a:latin typeface="Gill Sans MT"/>
                <a:cs typeface="Gill Sans MT"/>
              </a:rPr>
              <a:t>*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81500" y="2771711"/>
            <a:ext cx="528637" cy="528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77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ACD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77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20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1451" y="3153981"/>
            <a:ext cx="1482725" cy="7772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95"/>
              </a:spcBef>
            </a:pPr>
            <a:r>
              <a:rPr sz="1800" dirty="0">
                <a:latin typeface="Gill Sans MT"/>
                <a:cs typeface="Gill Sans MT"/>
              </a:rPr>
              <a:t>Submit  D</a:t>
            </a:r>
            <a:r>
              <a:rPr sz="1800" spc="-25" dirty="0">
                <a:latin typeface="Gill Sans MT"/>
                <a:cs typeface="Gill Sans MT"/>
              </a:rPr>
              <a:t>o</a:t>
            </a:r>
            <a:r>
              <a:rPr sz="1800" spc="30" dirty="0">
                <a:latin typeface="Gill Sans MT"/>
                <a:cs typeface="Gill Sans MT"/>
              </a:rPr>
              <a:t>c</a:t>
            </a:r>
            <a:r>
              <a:rPr sz="1800" dirty="0">
                <a:latin typeface="Gill Sans MT"/>
                <a:cs typeface="Gill Sans MT"/>
              </a:rPr>
              <a:t>u</a:t>
            </a:r>
            <a:r>
              <a:rPr sz="1800" spc="30" dirty="0">
                <a:latin typeface="Gill Sans MT"/>
                <a:cs typeface="Gill Sans MT"/>
              </a:rPr>
              <a:t>me</a:t>
            </a:r>
            <a:r>
              <a:rPr sz="1800" dirty="0">
                <a:latin typeface="Gill Sans MT"/>
                <a:cs typeface="Gill Sans MT"/>
              </a:rPr>
              <a:t>nt</a:t>
            </a:r>
            <a:r>
              <a:rPr sz="1800" spc="-25" dirty="0">
                <a:latin typeface="Gill Sans MT"/>
                <a:cs typeface="Gill Sans MT"/>
              </a:rPr>
              <a:t>a</a:t>
            </a:r>
            <a:r>
              <a:rPr sz="1800" dirty="0">
                <a:latin typeface="Gill Sans MT"/>
                <a:cs typeface="Gill Sans MT"/>
              </a:rPr>
              <a:t>t</a:t>
            </a:r>
            <a:r>
              <a:rPr sz="1800" spc="-20" dirty="0">
                <a:latin typeface="Gill Sans MT"/>
                <a:cs typeface="Gill Sans MT"/>
              </a:rPr>
              <a:t>io</a:t>
            </a:r>
            <a:r>
              <a:rPr sz="1800" dirty="0">
                <a:latin typeface="Gill Sans MT"/>
                <a:cs typeface="Gill Sans MT"/>
              </a:rPr>
              <a:t>n  to</a:t>
            </a:r>
            <a:r>
              <a:rPr sz="1800" spc="-10" dirty="0">
                <a:latin typeface="Gill Sans MT"/>
                <a:cs typeface="Gill Sans MT"/>
              </a:rPr>
              <a:t> Utility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00750" y="2257361"/>
            <a:ext cx="661987" cy="661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76950" y="2305050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257175" y="0"/>
                </a:moveTo>
                <a:lnTo>
                  <a:pt x="210960" y="4145"/>
                </a:lnTo>
                <a:lnTo>
                  <a:pt x="167457" y="16095"/>
                </a:lnTo>
                <a:lnTo>
                  <a:pt x="127395" y="35122"/>
                </a:lnTo>
                <a:lnTo>
                  <a:pt x="91500" y="60500"/>
                </a:lnTo>
                <a:lnTo>
                  <a:pt x="60500" y="91500"/>
                </a:lnTo>
                <a:lnTo>
                  <a:pt x="35122" y="127395"/>
                </a:lnTo>
                <a:lnTo>
                  <a:pt x="16095" y="167457"/>
                </a:lnTo>
                <a:lnTo>
                  <a:pt x="4145" y="210960"/>
                </a:lnTo>
                <a:lnTo>
                  <a:pt x="0" y="257175"/>
                </a:lnTo>
                <a:lnTo>
                  <a:pt x="4145" y="303389"/>
                </a:lnTo>
                <a:lnTo>
                  <a:pt x="16095" y="346892"/>
                </a:lnTo>
                <a:lnTo>
                  <a:pt x="35122" y="386954"/>
                </a:lnTo>
                <a:lnTo>
                  <a:pt x="60500" y="422849"/>
                </a:lnTo>
                <a:lnTo>
                  <a:pt x="91500" y="453849"/>
                </a:lnTo>
                <a:lnTo>
                  <a:pt x="127395" y="479227"/>
                </a:lnTo>
                <a:lnTo>
                  <a:pt x="167457" y="498254"/>
                </a:lnTo>
                <a:lnTo>
                  <a:pt x="210960" y="510204"/>
                </a:lnTo>
                <a:lnTo>
                  <a:pt x="257175" y="514350"/>
                </a:lnTo>
                <a:lnTo>
                  <a:pt x="303389" y="510204"/>
                </a:lnTo>
                <a:lnTo>
                  <a:pt x="346892" y="498254"/>
                </a:lnTo>
                <a:lnTo>
                  <a:pt x="386954" y="479227"/>
                </a:lnTo>
                <a:lnTo>
                  <a:pt x="422849" y="453849"/>
                </a:lnTo>
                <a:lnTo>
                  <a:pt x="453849" y="422849"/>
                </a:lnTo>
                <a:lnTo>
                  <a:pt x="479227" y="386954"/>
                </a:lnTo>
                <a:lnTo>
                  <a:pt x="498254" y="346892"/>
                </a:lnTo>
                <a:lnTo>
                  <a:pt x="510204" y="303389"/>
                </a:lnTo>
                <a:lnTo>
                  <a:pt x="514350" y="257175"/>
                </a:lnTo>
                <a:lnTo>
                  <a:pt x="510204" y="210960"/>
                </a:lnTo>
                <a:lnTo>
                  <a:pt x="498254" y="167457"/>
                </a:lnTo>
                <a:lnTo>
                  <a:pt x="479227" y="127395"/>
                </a:lnTo>
                <a:lnTo>
                  <a:pt x="453849" y="91500"/>
                </a:lnTo>
                <a:lnTo>
                  <a:pt x="422849" y="60500"/>
                </a:lnTo>
                <a:lnTo>
                  <a:pt x="386954" y="35122"/>
                </a:lnTo>
                <a:lnTo>
                  <a:pt x="346892" y="16095"/>
                </a:lnTo>
                <a:lnTo>
                  <a:pt x="303389" y="4145"/>
                </a:lnTo>
                <a:lnTo>
                  <a:pt x="257175" y="0"/>
                </a:lnTo>
                <a:close/>
              </a:path>
            </a:pathLst>
          </a:custGeom>
          <a:solidFill>
            <a:srgbClr val="BEDA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76950" y="2305050"/>
            <a:ext cx="514350" cy="514350"/>
          </a:xfrm>
          <a:custGeom>
            <a:avLst/>
            <a:gdLst/>
            <a:ahLst/>
            <a:cxnLst/>
            <a:rect l="l" t="t" r="r" b="b"/>
            <a:pathLst>
              <a:path w="514350" h="514350">
                <a:moveTo>
                  <a:pt x="0" y="257175"/>
                </a:moveTo>
                <a:lnTo>
                  <a:pt x="4145" y="210960"/>
                </a:lnTo>
                <a:lnTo>
                  <a:pt x="16095" y="167457"/>
                </a:lnTo>
                <a:lnTo>
                  <a:pt x="35122" y="127395"/>
                </a:lnTo>
                <a:lnTo>
                  <a:pt x="60500" y="91500"/>
                </a:lnTo>
                <a:lnTo>
                  <a:pt x="91500" y="60500"/>
                </a:lnTo>
                <a:lnTo>
                  <a:pt x="127395" y="35122"/>
                </a:lnTo>
                <a:lnTo>
                  <a:pt x="167457" y="16095"/>
                </a:lnTo>
                <a:lnTo>
                  <a:pt x="210960" y="4145"/>
                </a:lnTo>
                <a:lnTo>
                  <a:pt x="257175" y="0"/>
                </a:lnTo>
                <a:lnTo>
                  <a:pt x="303389" y="4145"/>
                </a:lnTo>
                <a:lnTo>
                  <a:pt x="346892" y="16095"/>
                </a:lnTo>
                <a:lnTo>
                  <a:pt x="386954" y="35122"/>
                </a:lnTo>
                <a:lnTo>
                  <a:pt x="422849" y="60500"/>
                </a:lnTo>
                <a:lnTo>
                  <a:pt x="453849" y="91500"/>
                </a:lnTo>
                <a:lnTo>
                  <a:pt x="479227" y="127395"/>
                </a:lnTo>
                <a:lnTo>
                  <a:pt x="498254" y="167457"/>
                </a:lnTo>
                <a:lnTo>
                  <a:pt x="510204" y="210960"/>
                </a:lnTo>
                <a:lnTo>
                  <a:pt x="514350" y="257175"/>
                </a:lnTo>
                <a:lnTo>
                  <a:pt x="510204" y="303389"/>
                </a:lnTo>
                <a:lnTo>
                  <a:pt x="498254" y="346892"/>
                </a:lnTo>
                <a:lnTo>
                  <a:pt x="479227" y="386954"/>
                </a:lnTo>
                <a:lnTo>
                  <a:pt x="453849" y="422849"/>
                </a:lnTo>
                <a:lnTo>
                  <a:pt x="422849" y="453849"/>
                </a:lnTo>
                <a:lnTo>
                  <a:pt x="386954" y="479227"/>
                </a:lnTo>
                <a:lnTo>
                  <a:pt x="346892" y="498254"/>
                </a:lnTo>
                <a:lnTo>
                  <a:pt x="303389" y="510204"/>
                </a:lnTo>
                <a:lnTo>
                  <a:pt x="257175" y="514350"/>
                </a:lnTo>
                <a:lnTo>
                  <a:pt x="210960" y="510204"/>
                </a:lnTo>
                <a:lnTo>
                  <a:pt x="167457" y="498254"/>
                </a:lnTo>
                <a:lnTo>
                  <a:pt x="127395" y="479227"/>
                </a:lnTo>
                <a:lnTo>
                  <a:pt x="91500" y="453849"/>
                </a:lnTo>
                <a:lnTo>
                  <a:pt x="60500" y="422849"/>
                </a:lnTo>
                <a:lnTo>
                  <a:pt x="35122" y="386954"/>
                </a:lnTo>
                <a:lnTo>
                  <a:pt x="16095" y="346892"/>
                </a:lnTo>
                <a:lnTo>
                  <a:pt x="4145" y="303389"/>
                </a:lnTo>
                <a:lnTo>
                  <a:pt x="0" y="257175"/>
                </a:lnTo>
                <a:close/>
              </a:path>
            </a:pathLst>
          </a:custGeom>
          <a:ln w="200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98666" y="2619692"/>
            <a:ext cx="1194435" cy="10160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87000"/>
              </a:lnSpc>
              <a:spcBef>
                <a:spcPts val="380"/>
              </a:spcBef>
            </a:pPr>
            <a:r>
              <a:rPr sz="1800" spc="-30" dirty="0">
                <a:latin typeface="Gill Sans MT"/>
                <a:cs typeface="Gill Sans MT"/>
              </a:rPr>
              <a:t>May </a:t>
            </a:r>
            <a:r>
              <a:rPr sz="1800" spc="-10" dirty="0">
                <a:latin typeface="Gill Sans MT"/>
                <a:cs typeface="Gill Sans MT"/>
              </a:rPr>
              <a:t>qualify  for </a:t>
            </a:r>
            <a:r>
              <a:rPr sz="1800" dirty="0">
                <a:latin typeface="Gill Sans MT"/>
                <a:cs typeface="Gill Sans MT"/>
              </a:rPr>
              <a:t>a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Quality  </a:t>
            </a:r>
            <a:r>
              <a:rPr sz="1800" dirty="0">
                <a:latin typeface="Gill Sans MT"/>
                <a:cs typeface="Gill Sans MT"/>
              </a:rPr>
              <a:t>Assurance  Inspection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117</a:t>
            </a:fld>
            <a:endParaRPr sz="14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375" y="5746432"/>
            <a:ext cx="1275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Gill Sans MT"/>
                <a:cs typeface="Gill Sans MT"/>
              </a:rPr>
              <a:t>Get</a:t>
            </a:r>
            <a:r>
              <a:rPr sz="1800" spc="-110" dirty="0">
                <a:latin typeface="Gill Sans MT"/>
                <a:cs typeface="Gill Sans MT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Certified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67279" y="5836602"/>
            <a:ext cx="64738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latin typeface="Gill Sans MT"/>
                <a:cs typeface="Gill Sans MT"/>
              </a:rPr>
              <a:t>*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Enter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using</a:t>
            </a:r>
            <a:r>
              <a:rPr sz="1400" spc="-10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mobile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device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with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internet</a:t>
            </a:r>
            <a:r>
              <a:rPr sz="1400" spc="-19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access</a:t>
            </a:r>
            <a:r>
              <a:rPr sz="1400" spc="4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or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use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the</a:t>
            </a:r>
            <a:r>
              <a:rPr sz="1400" spc="-9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optional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form</a:t>
            </a:r>
            <a:r>
              <a:rPr sz="1400" spc="-6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later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spc="30" dirty="0">
                <a:latin typeface="Gill Sans MT"/>
                <a:cs typeface="Gill Sans MT"/>
              </a:rPr>
              <a:t>entry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28713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Entering </a:t>
            </a:r>
            <a:r>
              <a:rPr sz="3200" spc="15" dirty="0"/>
              <a:t>a Job: </a:t>
            </a:r>
            <a:r>
              <a:rPr sz="3200" spc="20" dirty="0"/>
              <a:t>Mobile</a:t>
            </a:r>
            <a:r>
              <a:rPr sz="3200" spc="-275" dirty="0"/>
              <a:t> </a:t>
            </a:r>
            <a:r>
              <a:rPr sz="3200" spc="5" dirty="0"/>
              <a:t>Registry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81253" y="3524153"/>
            <a:ext cx="4052994" cy="263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975" y="1431600"/>
            <a:ext cx="7666355" cy="2072639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515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Log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in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installing technician’s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account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at</a:t>
            </a:r>
            <a:r>
              <a:rPr sz="2150" spc="-10" dirty="0">
                <a:solidFill>
                  <a:srgbClr val="25CAEB"/>
                </a:solidFill>
                <a:latin typeface="Gill Sans MT"/>
                <a:cs typeface="Gill Sans MT"/>
              </a:rPr>
              <a:t> </a:t>
            </a:r>
            <a:r>
              <a:rPr sz="2150" u="sng" spc="1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3"/>
              </a:rPr>
              <a:t>ptcs.bpa.gov</a:t>
            </a:r>
            <a:r>
              <a:rPr sz="2150" spc="10" dirty="0">
                <a:solidFill>
                  <a:srgbClr val="25CAEB"/>
                </a:solidFill>
                <a:latin typeface="Gill Sans MT"/>
                <a:cs typeface="Gill Sans MT"/>
                <a:hlinkClick r:id="rId3"/>
              </a:rPr>
              <a:t>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r>
              <a:rPr sz="2150" spc="5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click</a:t>
            </a:r>
            <a:endParaRPr sz="215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420"/>
              </a:spcBef>
            </a:pP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“Enter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Project”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or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click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“Contractors” and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select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“Enter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</a:t>
            </a:r>
            <a:r>
              <a:rPr sz="2150" spc="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Job”.</a:t>
            </a:r>
            <a:endParaRPr sz="2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guide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on entering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job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online,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see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page </a:t>
            </a:r>
            <a:r>
              <a:rPr sz="2150" spc="30" dirty="0">
                <a:solidFill>
                  <a:srgbClr val="284E84"/>
                </a:solidFill>
                <a:latin typeface="Gill Sans MT"/>
                <a:cs typeface="Gill Sans MT"/>
              </a:rPr>
              <a:t>14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in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your</a:t>
            </a:r>
            <a:r>
              <a:rPr sz="2150" spc="-1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35" dirty="0">
                <a:solidFill>
                  <a:srgbClr val="284E84"/>
                </a:solidFill>
                <a:latin typeface="Gill Sans MT"/>
                <a:cs typeface="Gill Sans MT"/>
              </a:rPr>
              <a:t>Trainee</a:t>
            </a:r>
            <a:endParaRPr sz="2150">
              <a:latin typeface="Gill Sans MT"/>
              <a:cs typeface="Gill Sans MT"/>
            </a:endParaRPr>
          </a:p>
          <a:p>
            <a:pPr marL="288925">
              <a:lnSpc>
                <a:spcPts val="2575"/>
              </a:lnSpc>
              <a:spcBef>
                <a:spcPts val="425"/>
              </a:spcBef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Manual.</a:t>
            </a:r>
            <a:endParaRPr sz="2150">
              <a:latin typeface="Gill Sans MT"/>
              <a:cs typeface="Gill Sans MT"/>
            </a:endParaRPr>
          </a:p>
          <a:p>
            <a:pPr marR="28575" algn="ctr">
              <a:lnSpc>
                <a:spcPts val="1855"/>
              </a:lnSpc>
            </a:pPr>
            <a:r>
              <a:rPr sz="1550" i="1" spc="5" dirty="0">
                <a:solidFill>
                  <a:srgbClr val="7E7E7E"/>
                </a:solidFill>
                <a:latin typeface="Gill Sans MT"/>
                <a:cs typeface="Gill Sans MT"/>
              </a:rPr>
              <a:t>Mobile</a:t>
            </a:r>
            <a:r>
              <a:rPr sz="1550" i="1" spc="70" dirty="0">
                <a:solidFill>
                  <a:srgbClr val="7E7E7E"/>
                </a:solidFill>
                <a:latin typeface="Gill Sans MT"/>
                <a:cs typeface="Gill Sans MT"/>
              </a:rPr>
              <a:t> </a:t>
            </a:r>
            <a:r>
              <a:rPr sz="1550" i="1" spc="5" dirty="0">
                <a:solidFill>
                  <a:srgbClr val="7E7E7E"/>
                </a:solidFill>
                <a:latin typeface="Gill Sans MT"/>
                <a:cs typeface="Gill Sans MT"/>
              </a:rPr>
              <a:t>view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62351" y="5339079"/>
            <a:ext cx="469265" cy="132715"/>
          </a:xfrm>
          <a:custGeom>
            <a:avLst/>
            <a:gdLst/>
            <a:ahLst/>
            <a:cxnLst/>
            <a:rect l="l" t="t" r="r" b="b"/>
            <a:pathLst>
              <a:path w="469264" h="132714">
                <a:moveTo>
                  <a:pt x="412364" y="66357"/>
                </a:moveTo>
                <a:lnTo>
                  <a:pt x="340995" y="107950"/>
                </a:lnTo>
                <a:lnTo>
                  <a:pt x="338709" y="116713"/>
                </a:lnTo>
                <a:lnTo>
                  <a:pt x="342646" y="123571"/>
                </a:lnTo>
                <a:lnTo>
                  <a:pt x="346710" y="130429"/>
                </a:lnTo>
                <a:lnTo>
                  <a:pt x="355473" y="132715"/>
                </a:lnTo>
                <a:lnTo>
                  <a:pt x="362204" y="128651"/>
                </a:lnTo>
                <a:lnTo>
                  <a:pt x="444695" y="80645"/>
                </a:lnTo>
                <a:lnTo>
                  <a:pt x="440817" y="80645"/>
                </a:lnTo>
                <a:lnTo>
                  <a:pt x="440817" y="78740"/>
                </a:lnTo>
                <a:lnTo>
                  <a:pt x="433578" y="78740"/>
                </a:lnTo>
                <a:lnTo>
                  <a:pt x="412364" y="66357"/>
                </a:lnTo>
                <a:close/>
              </a:path>
              <a:path w="469264" h="132714">
                <a:moveTo>
                  <a:pt x="387887" y="52070"/>
                </a:moveTo>
                <a:lnTo>
                  <a:pt x="0" y="52070"/>
                </a:lnTo>
                <a:lnTo>
                  <a:pt x="0" y="80645"/>
                </a:lnTo>
                <a:lnTo>
                  <a:pt x="387887" y="80645"/>
                </a:lnTo>
                <a:lnTo>
                  <a:pt x="412364" y="66357"/>
                </a:lnTo>
                <a:lnTo>
                  <a:pt x="387887" y="52070"/>
                </a:lnTo>
                <a:close/>
              </a:path>
              <a:path w="469264" h="132714">
                <a:moveTo>
                  <a:pt x="444527" y="52070"/>
                </a:moveTo>
                <a:lnTo>
                  <a:pt x="440817" y="52070"/>
                </a:lnTo>
                <a:lnTo>
                  <a:pt x="440817" y="80645"/>
                </a:lnTo>
                <a:lnTo>
                  <a:pt x="444695" y="80645"/>
                </a:lnTo>
                <a:lnTo>
                  <a:pt x="469138" y="66421"/>
                </a:lnTo>
                <a:lnTo>
                  <a:pt x="444527" y="52070"/>
                </a:lnTo>
                <a:close/>
              </a:path>
              <a:path w="469264" h="132714">
                <a:moveTo>
                  <a:pt x="433578" y="53975"/>
                </a:moveTo>
                <a:lnTo>
                  <a:pt x="412364" y="66357"/>
                </a:lnTo>
                <a:lnTo>
                  <a:pt x="433578" y="78740"/>
                </a:lnTo>
                <a:lnTo>
                  <a:pt x="433578" y="53975"/>
                </a:lnTo>
                <a:close/>
              </a:path>
              <a:path w="469264" h="132714">
                <a:moveTo>
                  <a:pt x="440817" y="53975"/>
                </a:moveTo>
                <a:lnTo>
                  <a:pt x="433578" y="53975"/>
                </a:lnTo>
                <a:lnTo>
                  <a:pt x="433578" y="78740"/>
                </a:lnTo>
                <a:lnTo>
                  <a:pt x="440817" y="78740"/>
                </a:lnTo>
                <a:lnTo>
                  <a:pt x="440817" y="53975"/>
                </a:lnTo>
                <a:close/>
              </a:path>
              <a:path w="469264" h="132714">
                <a:moveTo>
                  <a:pt x="355473" y="0"/>
                </a:moveTo>
                <a:lnTo>
                  <a:pt x="346710" y="2286"/>
                </a:lnTo>
                <a:lnTo>
                  <a:pt x="342646" y="9144"/>
                </a:lnTo>
                <a:lnTo>
                  <a:pt x="338709" y="16002"/>
                </a:lnTo>
                <a:lnTo>
                  <a:pt x="340995" y="24765"/>
                </a:lnTo>
                <a:lnTo>
                  <a:pt x="412364" y="66357"/>
                </a:lnTo>
                <a:lnTo>
                  <a:pt x="433578" y="53975"/>
                </a:lnTo>
                <a:lnTo>
                  <a:pt x="440817" y="53975"/>
                </a:lnTo>
                <a:lnTo>
                  <a:pt x="440817" y="52070"/>
                </a:lnTo>
                <a:lnTo>
                  <a:pt x="444527" y="52070"/>
                </a:lnTo>
                <a:lnTo>
                  <a:pt x="362204" y="4064"/>
                </a:lnTo>
                <a:lnTo>
                  <a:pt x="3554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118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8691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Mobile </a:t>
            </a:r>
            <a:r>
              <a:rPr sz="3200" spc="5" dirty="0"/>
              <a:t>Registry</a:t>
            </a:r>
            <a:r>
              <a:rPr sz="3200" spc="-254" dirty="0"/>
              <a:t> </a:t>
            </a:r>
            <a:r>
              <a:rPr sz="3200" spc="25" dirty="0"/>
              <a:t>Updates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119</a:t>
            </a:fld>
            <a:endParaRPr sz="1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256860"/>
            <a:ext cx="7472045" cy="486219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500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Online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registry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optimized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use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on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any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mobile</a:t>
            </a:r>
            <a:r>
              <a:rPr sz="2150" spc="1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device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1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800" spc="-5" dirty="0">
                <a:solidFill>
                  <a:srgbClr val="5B6973"/>
                </a:solidFill>
                <a:latin typeface="Gill Sans MT"/>
                <a:cs typeface="Gill Sans MT"/>
              </a:rPr>
              <a:t>Not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an app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you</a:t>
            </a:r>
            <a:r>
              <a:rPr sz="1800" spc="-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15" dirty="0">
                <a:solidFill>
                  <a:srgbClr val="5B6973"/>
                </a:solidFill>
                <a:latin typeface="Gill Sans MT"/>
                <a:cs typeface="Gill Sans MT"/>
              </a:rPr>
              <a:t>download</a:t>
            </a:r>
            <a:endParaRPr sz="180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8AFB8"/>
              </a:buClr>
              <a:buFont typeface="Wingdings 3"/>
              <a:buChar char=""/>
            </a:pPr>
            <a:endParaRPr sz="17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-35" dirty="0">
                <a:solidFill>
                  <a:srgbClr val="284E84"/>
                </a:solidFill>
                <a:latin typeface="Gill Sans MT"/>
                <a:cs typeface="Gill Sans MT"/>
              </a:rPr>
              <a:t>Save </a:t>
            </a:r>
            <a:r>
              <a:rPr sz="2150" spc="-20" dirty="0">
                <a:solidFill>
                  <a:srgbClr val="284E84"/>
                </a:solidFill>
                <a:latin typeface="Gill Sans MT"/>
                <a:cs typeface="Gill Sans MT"/>
              </a:rPr>
              <a:t>progress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function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complete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entered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data</a:t>
            </a:r>
            <a:r>
              <a:rPr sz="2150" spc="-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later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1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800" spc="5" dirty="0">
                <a:solidFill>
                  <a:srgbClr val="5B6973"/>
                </a:solidFill>
                <a:latin typeface="Gill Sans MT"/>
                <a:cs typeface="Gill Sans MT"/>
              </a:rPr>
              <a:t>Enter </a:t>
            </a:r>
            <a:r>
              <a:rPr sz="1800" spc="-15" dirty="0">
                <a:solidFill>
                  <a:srgbClr val="5B6973"/>
                </a:solidFill>
                <a:latin typeface="Gill Sans MT"/>
                <a:cs typeface="Gill Sans MT"/>
              </a:rPr>
              <a:t>job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data </a:t>
            </a:r>
            <a:r>
              <a:rPr sz="1800" spc="10" dirty="0">
                <a:solidFill>
                  <a:srgbClr val="5B6973"/>
                </a:solidFill>
                <a:latin typeface="Gill Sans MT"/>
                <a:cs typeface="Gill Sans MT"/>
              </a:rPr>
              <a:t>before, </a:t>
            </a:r>
            <a:r>
              <a:rPr sz="1800" spc="-5" dirty="0">
                <a:solidFill>
                  <a:srgbClr val="5B6973"/>
                </a:solidFill>
                <a:latin typeface="Gill Sans MT"/>
                <a:cs typeface="Gill Sans MT"/>
              </a:rPr>
              <a:t>during,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and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after </a:t>
            </a:r>
            <a:r>
              <a:rPr sz="1800" spc="-15" dirty="0">
                <a:solidFill>
                  <a:srgbClr val="5B6973"/>
                </a:solidFill>
                <a:latin typeface="Gill Sans MT"/>
                <a:cs typeface="Gill Sans MT"/>
              </a:rPr>
              <a:t>installation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by </a:t>
            </a:r>
            <a:r>
              <a:rPr sz="1800" spc="-20" dirty="0">
                <a:solidFill>
                  <a:srgbClr val="5B6973"/>
                </a:solidFill>
                <a:latin typeface="Gill Sans MT"/>
                <a:cs typeface="Gill Sans MT"/>
              </a:rPr>
              <a:t>saving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your</a:t>
            </a:r>
            <a:r>
              <a:rPr sz="1800" spc="-3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B6973"/>
                </a:solidFill>
                <a:latin typeface="Gill Sans MT"/>
                <a:cs typeface="Gill Sans MT"/>
              </a:rPr>
              <a:t>progress</a:t>
            </a:r>
            <a:endParaRPr sz="1800">
              <a:latin typeface="Gill Sans MT"/>
              <a:cs typeface="Gill Sans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8AFB8"/>
              </a:buClr>
              <a:buFont typeface="Wingdings 3"/>
              <a:buChar char=""/>
            </a:pPr>
            <a:endParaRPr sz="17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Times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out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after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4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hours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of</a:t>
            </a:r>
            <a:r>
              <a:rPr sz="2150" spc="2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inactivity</a:t>
            </a:r>
            <a:endParaRPr sz="21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2000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Informational </a:t>
            </a:r>
            <a:r>
              <a:rPr sz="2150" spc="25" dirty="0">
                <a:solidFill>
                  <a:srgbClr val="284E84"/>
                </a:solidFill>
                <a:latin typeface="Gill Sans MT"/>
                <a:cs typeface="Gill Sans MT"/>
              </a:rPr>
              <a:t>bubbles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explaining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some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program</a:t>
            </a:r>
            <a:r>
              <a:rPr sz="2150" spc="-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components</a:t>
            </a:r>
            <a:endParaRPr sz="21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2075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Some</a:t>
            </a:r>
            <a:r>
              <a:rPr sz="2150" spc="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limitations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1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800" spc="5" dirty="0">
                <a:solidFill>
                  <a:srgbClr val="5B6973"/>
                </a:solidFill>
                <a:latin typeface="Gill Sans MT"/>
                <a:cs typeface="Gill Sans MT"/>
              </a:rPr>
              <a:t>No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offline </a:t>
            </a:r>
            <a:r>
              <a:rPr sz="1800" spc="25" dirty="0">
                <a:solidFill>
                  <a:srgbClr val="5B6973"/>
                </a:solidFill>
                <a:latin typeface="Gill Sans MT"/>
                <a:cs typeface="Gill Sans MT"/>
              </a:rPr>
              <a:t>entry </a:t>
            </a:r>
            <a:r>
              <a:rPr sz="1800" spc="5" dirty="0">
                <a:solidFill>
                  <a:srgbClr val="5B6973"/>
                </a:solidFill>
                <a:latin typeface="Gill Sans MT"/>
                <a:cs typeface="Gill Sans MT"/>
              </a:rPr>
              <a:t>mode. </a:t>
            </a:r>
            <a:r>
              <a:rPr sz="1800" spc="-25" dirty="0">
                <a:solidFill>
                  <a:srgbClr val="5B6973"/>
                </a:solidFill>
                <a:latin typeface="Gill Sans MT"/>
                <a:cs typeface="Gill Sans MT"/>
              </a:rPr>
              <a:t>Can’t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use without </a:t>
            </a:r>
            <a:r>
              <a:rPr sz="1800" spc="5" dirty="0">
                <a:solidFill>
                  <a:srgbClr val="5B6973"/>
                </a:solidFill>
                <a:latin typeface="Gill Sans MT"/>
                <a:cs typeface="Gill Sans MT"/>
              </a:rPr>
              <a:t>internet</a:t>
            </a:r>
            <a:r>
              <a:rPr sz="1800" spc="-28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5B6973"/>
                </a:solidFill>
                <a:latin typeface="Gill Sans MT"/>
                <a:cs typeface="Gill Sans MT"/>
              </a:rPr>
              <a:t>access.</a:t>
            </a:r>
            <a:endParaRPr sz="1800">
              <a:latin typeface="Gill Sans MT"/>
              <a:cs typeface="Gill Sans MT"/>
            </a:endParaRPr>
          </a:p>
          <a:p>
            <a:pPr marL="565785" marR="5080" lvl="1" indent="-276860">
              <a:lnSpc>
                <a:spcPct val="114700"/>
              </a:lnSpc>
              <a:spcBef>
                <a:spcPts val="8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Optional</a:t>
            </a:r>
            <a:r>
              <a:rPr sz="1800" spc="5" dirty="0">
                <a:solidFill>
                  <a:srgbClr val="5B6973"/>
                </a:solidFill>
                <a:latin typeface="Gill Sans MT"/>
                <a:cs typeface="Gill Sans MT"/>
              </a:rPr>
              <a:t> forms</a:t>
            </a:r>
            <a:r>
              <a:rPr sz="1800" spc="-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20" dirty="0">
                <a:solidFill>
                  <a:srgbClr val="5B6973"/>
                </a:solidFill>
                <a:latin typeface="Gill Sans MT"/>
                <a:cs typeface="Gill Sans MT"/>
              </a:rPr>
              <a:t>available</a:t>
            </a:r>
            <a:r>
              <a:rPr sz="1800" spc="13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to</a:t>
            </a:r>
            <a:r>
              <a:rPr sz="1800" spc="-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5B6973"/>
                </a:solidFill>
                <a:latin typeface="Gill Sans MT"/>
                <a:cs typeface="Gill Sans MT"/>
              </a:rPr>
              <a:t>record</a:t>
            </a:r>
            <a:r>
              <a:rPr sz="1800" spc="-1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data</a:t>
            </a:r>
            <a:r>
              <a:rPr sz="1800" spc="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for</a:t>
            </a:r>
            <a:r>
              <a:rPr sz="1800" spc="-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B6973"/>
                </a:solidFill>
                <a:latin typeface="Gill Sans MT"/>
                <a:cs typeface="Gill Sans MT"/>
              </a:rPr>
              <a:t>later</a:t>
            </a:r>
            <a:r>
              <a:rPr sz="1800" spc="-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entry,</a:t>
            </a:r>
            <a:r>
              <a:rPr sz="1800" spc="-2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but</a:t>
            </a:r>
            <a:r>
              <a:rPr sz="1800" spc="2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not</a:t>
            </a:r>
            <a:r>
              <a:rPr sz="1800" spc="-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10" dirty="0">
                <a:solidFill>
                  <a:srgbClr val="5B6973"/>
                </a:solidFill>
                <a:latin typeface="Gill Sans MT"/>
                <a:cs typeface="Gill Sans MT"/>
              </a:rPr>
              <a:t>required</a:t>
            </a:r>
            <a:r>
              <a:rPr sz="1800" spc="-1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to  </a:t>
            </a:r>
            <a:r>
              <a:rPr sz="1800" spc="-5" dirty="0">
                <a:solidFill>
                  <a:srgbClr val="5B6973"/>
                </a:solidFill>
                <a:latin typeface="Gill Sans MT"/>
                <a:cs typeface="Gill Sans MT"/>
              </a:rPr>
              <a:t>submit.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455" y="1191323"/>
            <a:ext cx="7473315" cy="5048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b="1" spc="15" dirty="0">
                <a:solidFill>
                  <a:srgbClr val="284E84"/>
                </a:solidFill>
                <a:latin typeface="Gill Sans MT"/>
                <a:cs typeface="Gill Sans MT"/>
              </a:rPr>
              <a:t>Sizing</a:t>
            </a:r>
            <a:endParaRPr sz="1850">
              <a:latin typeface="Gill Sans MT"/>
              <a:cs typeface="Gill Sans MT"/>
            </a:endParaRPr>
          </a:p>
          <a:p>
            <a:pPr marL="832485" lvl="1" indent="-229235">
              <a:lnSpc>
                <a:spcPct val="100000"/>
              </a:lnSpc>
              <a:spcBef>
                <a:spcPts val="1610"/>
              </a:spcBef>
              <a:buClr>
                <a:srgbClr val="BBBBBB"/>
              </a:buClr>
              <a:buSzPct val="73529"/>
              <a:buFont typeface="Wingdings 3"/>
              <a:buChar char=""/>
              <a:tabLst>
                <a:tab pos="831850" algn="l"/>
                <a:tab pos="832485" algn="l"/>
              </a:tabLst>
            </a:pPr>
            <a:r>
              <a:rPr sz="1700" spc="15" dirty="0">
                <a:solidFill>
                  <a:srgbClr val="270B9C"/>
                </a:solidFill>
                <a:latin typeface="Gill Sans MT"/>
                <a:cs typeface="Gill Sans MT"/>
              </a:rPr>
              <a:t>Balance</a:t>
            </a:r>
            <a:r>
              <a:rPr sz="1700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5" dirty="0">
                <a:solidFill>
                  <a:srgbClr val="270B9C"/>
                </a:solidFill>
                <a:latin typeface="Gill Sans MT"/>
                <a:cs typeface="Gill Sans MT"/>
              </a:rPr>
              <a:t>point</a:t>
            </a:r>
            <a:r>
              <a:rPr sz="1700" spc="-15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5" dirty="0">
                <a:solidFill>
                  <a:srgbClr val="270B9C"/>
                </a:solidFill>
                <a:latin typeface="Gill Sans MT"/>
                <a:cs typeface="Gill Sans MT"/>
              </a:rPr>
              <a:t>sizing:</a:t>
            </a:r>
            <a:r>
              <a:rPr sz="1700" spc="12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270B9C"/>
                </a:solidFill>
                <a:latin typeface="Gill Sans MT"/>
                <a:cs typeface="Gill Sans MT"/>
              </a:rPr>
              <a:t>30</a:t>
            </a:r>
            <a:r>
              <a:rPr sz="1700" spc="-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0" dirty="0">
                <a:solidFill>
                  <a:srgbClr val="270B9C"/>
                </a:solidFill>
                <a:latin typeface="Gill Sans MT"/>
                <a:cs typeface="Gill Sans MT"/>
              </a:rPr>
              <a:t>degrees</a:t>
            </a:r>
            <a:r>
              <a:rPr sz="1700" spc="-1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or</a:t>
            </a:r>
            <a:r>
              <a:rPr sz="1700" spc="-3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below</a:t>
            </a:r>
            <a:endParaRPr sz="17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639"/>
              </a:spcBef>
              <a:buClr>
                <a:srgbClr val="97C622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b="1" spc="10" dirty="0">
                <a:solidFill>
                  <a:srgbClr val="284E84"/>
                </a:solidFill>
                <a:latin typeface="Gill Sans MT"/>
                <a:cs typeface="Gill Sans MT"/>
              </a:rPr>
              <a:t>Airflow</a:t>
            </a:r>
            <a:endParaRPr sz="1850">
              <a:latin typeface="Gill Sans MT"/>
              <a:cs typeface="Gill Sans MT"/>
            </a:endParaRPr>
          </a:p>
          <a:p>
            <a:pPr marL="832485" lvl="1" indent="-229235">
              <a:lnSpc>
                <a:spcPct val="100000"/>
              </a:lnSpc>
              <a:spcBef>
                <a:spcPts val="1610"/>
              </a:spcBef>
              <a:buClr>
                <a:srgbClr val="BBBBBB"/>
              </a:buClr>
              <a:buSzPct val="73529"/>
              <a:buFont typeface="Wingdings 3"/>
              <a:buChar char=""/>
              <a:tabLst>
                <a:tab pos="831850" algn="l"/>
                <a:tab pos="832485" algn="l"/>
              </a:tabLst>
            </a:pPr>
            <a:r>
              <a:rPr sz="1700" dirty="0">
                <a:solidFill>
                  <a:srgbClr val="270B9C"/>
                </a:solidFill>
                <a:latin typeface="Gill Sans MT"/>
                <a:cs typeface="Gill Sans MT"/>
              </a:rPr>
              <a:t>At </a:t>
            </a:r>
            <a:r>
              <a:rPr sz="1700" spc="10" dirty="0">
                <a:solidFill>
                  <a:srgbClr val="270B9C"/>
                </a:solidFill>
                <a:latin typeface="Gill Sans MT"/>
                <a:cs typeface="Gill Sans MT"/>
              </a:rPr>
              <a:t>least</a:t>
            </a:r>
            <a:r>
              <a:rPr sz="1700" spc="-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270B9C"/>
                </a:solidFill>
                <a:latin typeface="Gill Sans MT"/>
                <a:cs typeface="Gill Sans MT"/>
              </a:rPr>
              <a:t>325</a:t>
            </a:r>
            <a:r>
              <a:rPr sz="1700" spc="-14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5" dirty="0">
                <a:solidFill>
                  <a:srgbClr val="270B9C"/>
                </a:solidFill>
                <a:latin typeface="Gill Sans MT"/>
                <a:cs typeface="Gill Sans MT"/>
              </a:rPr>
              <a:t>and</a:t>
            </a:r>
            <a:r>
              <a:rPr sz="1700" spc="-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270B9C"/>
                </a:solidFill>
                <a:latin typeface="Gill Sans MT"/>
                <a:cs typeface="Gill Sans MT"/>
              </a:rPr>
              <a:t>up</a:t>
            </a:r>
            <a:r>
              <a:rPr sz="1700" spc="-6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to</a:t>
            </a:r>
            <a:r>
              <a:rPr sz="1700" spc="-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35" dirty="0">
                <a:solidFill>
                  <a:srgbClr val="270B9C"/>
                </a:solidFill>
                <a:latin typeface="Gill Sans MT"/>
                <a:cs typeface="Gill Sans MT"/>
              </a:rPr>
              <a:t>500</a:t>
            </a:r>
            <a:r>
              <a:rPr sz="1700" spc="-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0" dirty="0">
                <a:solidFill>
                  <a:srgbClr val="270B9C"/>
                </a:solidFill>
                <a:latin typeface="Gill Sans MT"/>
                <a:cs typeface="Gill Sans MT"/>
              </a:rPr>
              <a:t>CFM/ton</a:t>
            </a:r>
            <a:r>
              <a:rPr sz="1700" spc="-14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5" dirty="0">
                <a:solidFill>
                  <a:srgbClr val="270B9C"/>
                </a:solidFill>
                <a:latin typeface="Gill Sans MT"/>
                <a:cs typeface="Gill Sans MT"/>
              </a:rPr>
              <a:t>(or</a:t>
            </a:r>
            <a:r>
              <a:rPr sz="1700" spc="-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per</a:t>
            </a:r>
            <a:r>
              <a:rPr sz="1700" spc="-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0" dirty="0">
                <a:solidFill>
                  <a:srgbClr val="270B9C"/>
                </a:solidFill>
                <a:latin typeface="Gill Sans MT"/>
                <a:cs typeface="Gill Sans MT"/>
              </a:rPr>
              <a:t>manufacturer)</a:t>
            </a:r>
            <a:endParaRPr sz="1700">
              <a:latin typeface="Gill Sans MT"/>
              <a:cs typeface="Gill Sans MT"/>
            </a:endParaRPr>
          </a:p>
          <a:p>
            <a:pPr marL="832485" lvl="1" indent="-229235">
              <a:lnSpc>
                <a:spcPct val="100000"/>
              </a:lnSpc>
              <a:spcBef>
                <a:spcPts val="1714"/>
              </a:spcBef>
              <a:buClr>
                <a:srgbClr val="BBBBBB"/>
              </a:buClr>
              <a:buSzPct val="73529"/>
              <a:buFont typeface="Wingdings 3"/>
              <a:buChar char=""/>
              <a:tabLst>
                <a:tab pos="831850" algn="l"/>
                <a:tab pos="832485" algn="l"/>
              </a:tabLst>
            </a:pPr>
            <a:r>
              <a:rPr sz="1700" spc="25" dirty="0">
                <a:solidFill>
                  <a:srgbClr val="270B9C"/>
                </a:solidFill>
                <a:latin typeface="Gill Sans MT"/>
                <a:cs typeface="Gill Sans MT"/>
              </a:rPr>
              <a:t>External</a:t>
            </a:r>
            <a:r>
              <a:rPr sz="1700" spc="-18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static</a:t>
            </a:r>
            <a:r>
              <a:rPr sz="1700" spc="-1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pressure</a:t>
            </a:r>
            <a:r>
              <a:rPr sz="1700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0.8</a:t>
            </a:r>
            <a:r>
              <a:rPr sz="1700" spc="-14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IWC</a:t>
            </a:r>
            <a:r>
              <a:rPr sz="1700" spc="-4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(200</a:t>
            </a:r>
            <a:r>
              <a:rPr sz="1700" spc="-14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5" dirty="0">
                <a:solidFill>
                  <a:srgbClr val="270B9C"/>
                </a:solidFill>
                <a:latin typeface="Gill Sans MT"/>
                <a:cs typeface="Gill Sans MT"/>
              </a:rPr>
              <a:t>Pa)</a:t>
            </a:r>
            <a:r>
              <a:rPr sz="1700" spc="-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or</a:t>
            </a:r>
            <a:r>
              <a:rPr sz="1700" spc="-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5" dirty="0">
                <a:solidFill>
                  <a:srgbClr val="270B9C"/>
                </a:solidFill>
                <a:latin typeface="Gill Sans MT"/>
                <a:cs typeface="Gill Sans MT"/>
              </a:rPr>
              <a:t>less</a:t>
            </a:r>
            <a:endParaRPr sz="17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565"/>
              </a:spcBef>
              <a:buClr>
                <a:srgbClr val="97C622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b="1" spc="15" dirty="0">
                <a:solidFill>
                  <a:srgbClr val="284E84"/>
                </a:solidFill>
                <a:latin typeface="Gill Sans MT"/>
                <a:cs typeface="Gill Sans MT"/>
              </a:rPr>
              <a:t>Refrigerant</a:t>
            </a:r>
            <a:r>
              <a:rPr sz="1850" b="1" spc="-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50" b="1" spc="10" dirty="0">
                <a:solidFill>
                  <a:srgbClr val="284E84"/>
                </a:solidFill>
                <a:latin typeface="Gill Sans MT"/>
                <a:cs typeface="Gill Sans MT"/>
              </a:rPr>
              <a:t>Charge</a:t>
            </a:r>
            <a:endParaRPr sz="1850">
              <a:latin typeface="Gill Sans MT"/>
              <a:cs typeface="Gill Sans MT"/>
            </a:endParaRPr>
          </a:p>
          <a:p>
            <a:pPr marL="832485" lvl="1" indent="-229235">
              <a:lnSpc>
                <a:spcPct val="100000"/>
              </a:lnSpc>
              <a:spcBef>
                <a:spcPts val="1685"/>
              </a:spcBef>
              <a:buClr>
                <a:srgbClr val="BBBBBB"/>
              </a:buClr>
              <a:buSzPct val="73529"/>
              <a:buFont typeface="Wingdings 3"/>
              <a:buChar char=""/>
              <a:tabLst>
                <a:tab pos="831850" algn="l"/>
                <a:tab pos="832485" algn="l"/>
              </a:tabLst>
            </a:pPr>
            <a:r>
              <a:rPr sz="1700" dirty="0">
                <a:solidFill>
                  <a:srgbClr val="270B9C"/>
                </a:solidFill>
                <a:latin typeface="Gill Sans MT"/>
                <a:cs typeface="Gill Sans MT"/>
              </a:rPr>
              <a:t>Heating:Temperature</a:t>
            </a:r>
            <a:r>
              <a:rPr sz="1700" spc="-10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5" dirty="0">
                <a:solidFill>
                  <a:srgbClr val="270B9C"/>
                </a:solidFill>
                <a:latin typeface="Gill Sans MT"/>
                <a:cs typeface="Gill Sans MT"/>
              </a:rPr>
              <a:t>split</a:t>
            </a:r>
            <a:endParaRPr sz="1700">
              <a:latin typeface="Gill Sans MT"/>
              <a:cs typeface="Gill Sans MT"/>
            </a:endParaRPr>
          </a:p>
          <a:p>
            <a:pPr marL="832485" lvl="1" indent="-229235">
              <a:lnSpc>
                <a:spcPct val="100000"/>
              </a:lnSpc>
              <a:spcBef>
                <a:spcPts val="1639"/>
              </a:spcBef>
              <a:buClr>
                <a:srgbClr val="BBBBBB"/>
              </a:buClr>
              <a:buSzPct val="73529"/>
              <a:buFont typeface="Wingdings 3"/>
              <a:buChar char=""/>
              <a:tabLst>
                <a:tab pos="831850" algn="l"/>
                <a:tab pos="832485" algn="l"/>
              </a:tabLst>
            </a:pPr>
            <a:r>
              <a:rPr sz="1700" spc="15" dirty="0">
                <a:solidFill>
                  <a:srgbClr val="270B9C"/>
                </a:solidFill>
                <a:latin typeface="Gill Sans MT"/>
                <a:cs typeface="Gill Sans MT"/>
              </a:rPr>
              <a:t>Cooling:</a:t>
            </a:r>
            <a:r>
              <a:rPr sz="1700" spc="-3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Subcooling</a:t>
            </a:r>
            <a:endParaRPr sz="1700">
              <a:latin typeface="Gill Sans MT"/>
              <a:cs typeface="Gill Sans MT"/>
            </a:endParaRPr>
          </a:p>
          <a:p>
            <a:pPr marL="832485" lvl="1" indent="-229235">
              <a:lnSpc>
                <a:spcPct val="100000"/>
              </a:lnSpc>
              <a:spcBef>
                <a:spcPts val="1639"/>
              </a:spcBef>
              <a:buClr>
                <a:srgbClr val="BBBBBB"/>
              </a:buClr>
              <a:buSzPct val="73529"/>
              <a:buFont typeface="Wingdings 3"/>
              <a:buChar char=""/>
              <a:tabLst>
                <a:tab pos="831850" algn="l"/>
                <a:tab pos="832485" algn="l"/>
              </a:tabLst>
            </a:pPr>
            <a:r>
              <a:rPr sz="1700" spc="25" dirty="0">
                <a:solidFill>
                  <a:srgbClr val="270B9C"/>
                </a:solidFill>
                <a:latin typeface="Gill Sans MT"/>
                <a:cs typeface="Gill Sans MT"/>
              </a:rPr>
              <a:t>Optional</a:t>
            </a:r>
            <a:r>
              <a:rPr sz="1700" spc="-18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5" dirty="0">
                <a:solidFill>
                  <a:srgbClr val="270B9C"/>
                </a:solidFill>
                <a:latin typeface="Gill Sans MT"/>
                <a:cs typeface="Gill Sans MT"/>
              </a:rPr>
              <a:t>methods</a:t>
            </a:r>
            <a:r>
              <a:rPr sz="1700" spc="-16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0" dirty="0">
                <a:solidFill>
                  <a:srgbClr val="270B9C"/>
                </a:solidFill>
                <a:latin typeface="Gill Sans MT"/>
                <a:cs typeface="Gill Sans MT"/>
              </a:rPr>
              <a:t>(per</a:t>
            </a:r>
            <a:r>
              <a:rPr sz="1700" spc="-10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0" dirty="0">
                <a:solidFill>
                  <a:srgbClr val="270B9C"/>
                </a:solidFill>
                <a:latin typeface="Gill Sans MT"/>
                <a:cs typeface="Gill Sans MT"/>
              </a:rPr>
              <a:t>manufacturer)</a:t>
            </a:r>
            <a:endParaRPr sz="17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639"/>
              </a:spcBef>
              <a:buClr>
                <a:srgbClr val="97C622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b="1" dirty="0">
                <a:solidFill>
                  <a:srgbClr val="284E84"/>
                </a:solidFill>
                <a:latin typeface="Gill Sans MT"/>
                <a:cs typeface="Gill Sans MT"/>
              </a:rPr>
              <a:t>Controls</a:t>
            </a:r>
            <a:endParaRPr sz="1850">
              <a:latin typeface="Gill Sans MT"/>
              <a:cs typeface="Gill Sans MT"/>
            </a:endParaRPr>
          </a:p>
          <a:p>
            <a:pPr marL="832485" lvl="1" indent="-229235">
              <a:lnSpc>
                <a:spcPct val="100000"/>
              </a:lnSpc>
              <a:spcBef>
                <a:spcPts val="1610"/>
              </a:spcBef>
              <a:buClr>
                <a:srgbClr val="BBBBBB"/>
              </a:buClr>
              <a:buSzPct val="73529"/>
              <a:buFont typeface="Wingdings 3"/>
              <a:buChar char=""/>
              <a:tabLst>
                <a:tab pos="831850" algn="l"/>
                <a:tab pos="832485" algn="l"/>
              </a:tabLst>
            </a:pP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Auxiliary</a:t>
            </a:r>
            <a:r>
              <a:rPr sz="1700" spc="-10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heat</a:t>
            </a:r>
            <a:r>
              <a:rPr sz="1700" spc="-14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5" dirty="0">
                <a:solidFill>
                  <a:srgbClr val="270B9C"/>
                </a:solidFill>
                <a:latin typeface="Gill Sans MT"/>
                <a:cs typeface="Gill Sans MT"/>
              </a:rPr>
              <a:t>must</a:t>
            </a:r>
            <a:r>
              <a:rPr sz="1700" spc="-15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270B9C"/>
                </a:solidFill>
                <a:latin typeface="Gill Sans MT"/>
                <a:cs typeface="Gill Sans MT"/>
              </a:rPr>
              <a:t>not</a:t>
            </a:r>
            <a:r>
              <a:rPr sz="1700" spc="-7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0" dirty="0">
                <a:solidFill>
                  <a:srgbClr val="270B9C"/>
                </a:solidFill>
                <a:latin typeface="Gill Sans MT"/>
                <a:cs typeface="Gill Sans MT"/>
              </a:rPr>
              <a:t>engage</a:t>
            </a:r>
            <a:r>
              <a:rPr sz="1700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270B9C"/>
                </a:solidFill>
                <a:latin typeface="Gill Sans MT"/>
                <a:cs typeface="Gill Sans MT"/>
              </a:rPr>
              <a:t>when</a:t>
            </a:r>
            <a:r>
              <a:rPr sz="1700" spc="-1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270B9C"/>
                </a:solidFill>
                <a:latin typeface="Gill Sans MT"/>
                <a:cs typeface="Gill Sans MT"/>
              </a:rPr>
              <a:t>outdoor</a:t>
            </a:r>
            <a:r>
              <a:rPr sz="1700" spc="-1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0" dirty="0">
                <a:solidFill>
                  <a:srgbClr val="270B9C"/>
                </a:solidFill>
                <a:latin typeface="Gill Sans MT"/>
                <a:cs typeface="Gill Sans MT"/>
              </a:rPr>
              <a:t>air</a:t>
            </a:r>
            <a:r>
              <a:rPr sz="1700" spc="-3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15" dirty="0">
                <a:solidFill>
                  <a:srgbClr val="270B9C"/>
                </a:solidFill>
                <a:latin typeface="Gill Sans MT"/>
                <a:cs typeface="Gill Sans MT"/>
              </a:rPr>
              <a:t>temperature</a:t>
            </a:r>
            <a:r>
              <a:rPr sz="1700" spc="-9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5" dirty="0">
                <a:solidFill>
                  <a:srgbClr val="270B9C"/>
                </a:solidFill>
                <a:latin typeface="Gill Sans MT"/>
                <a:cs typeface="Gill Sans MT"/>
              </a:rPr>
              <a:t>is</a:t>
            </a:r>
            <a:r>
              <a:rPr sz="1700" spc="-17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25" dirty="0">
                <a:solidFill>
                  <a:srgbClr val="270B9C"/>
                </a:solidFill>
                <a:latin typeface="Gill Sans MT"/>
                <a:cs typeface="Gill Sans MT"/>
              </a:rPr>
              <a:t>above</a:t>
            </a:r>
            <a:r>
              <a:rPr sz="1700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700" spc="30" dirty="0">
                <a:solidFill>
                  <a:srgbClr val="270B9C"/>
                </a:solidFill>
                <a:latin typeface="Gill Sans MT"/>
                <a:cs typeface="Gill Sans MT"/>
              </a:rPr>
              <a:t>35°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484" y="93281"/>
            <a:ext cx="18395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1:</a:t>
            </a:r>
            <a:r>
              <a:rPr sz="1400" spc="-114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1625" y="1733550"/>
            <a:ext cx="228600" cy="233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7240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Quality Installation: </a:t>
            </a:r>
            <a:r>
              <a:rPr sz="3200" spc="10" dirty="0"/>
              <a:t>The </a:t>
            </a:r>
            <a:r>
              <a:rPr sz="3200" spc="15" dirty="0"/>
              <a:t>Big</a:t>
            </a:r>
            <a:r>
              <a:rPr sz="3200" spc="-170" dirty="0"/>
              <a:t> </a:t>
            </a:r>
            <a:r>
              <a:rPr sz="3200" spc="15" dirty="0"/>
              <a:t>Four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1328283" y="1733550"/>
            <a:ext cx="176666" cy="14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1625" y="4114800"/>
            <a:ext cx="219075" cy="233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8057" y="4114800"/>
            <a:ext cx="167367" cy="14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1625" y="6029325"/>
            <a:ext cx="219075" cy="233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8057" y="6029325"/>
            <a:ext cx="167367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0510" y="2677414"/>
            <a:ext cx="249260" cy="260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1625" y="4581525"/>
            <a:ext cx="228600" cy="233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2033" y="3131692"/>
            <a:ext cx="249260" cy="260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7582" y="4591050"/>
            <a:ext cx="167367" cy="14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12</a:t>
            </a:fld>
            <a:endParaRPr spc="10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80625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Exercise: Optional </a:t>
            </a:r>
            <a:r>
              <a:rPr sz="3200" spc="20" dirty="0"/>
              <a:t>Mobile </a:t>
            </a:r>
            <a:r>
              <a:rPr sz="3200" spc="-15" dirty="0"/>
              <a:t>Entry</a:t>
            </a:r>
            <a:r>
              <a:rPr sz="3200" spc="-254" dirty="0"/>
              <a:t> </a:t>
            </a:r>
            <a:r>
              <a:rPr sz="3200" spc="5" dirty="0"/>
              <a:t>Practice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120</a:t>
            </a:fld>
            <a:endParaRPr sz="1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114615"/>
            <a:ext cx="8312150" cy="516509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7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Information at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 back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your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trainee</a:t>
            </a:r>
            <a:r>
              <a:rPr sz="2400" spc="-4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manual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17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Go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test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site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on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mobile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device:</a:t>
            </a:r>
            <a:r>
              <a:rPr sz="2400" spc="-350" dirty="0">
                <a:solidFill>
                  <a:srgbClr val="25CAEB"/>
                </a:solidFill>
                <a:latin typeface="Gill Sans MT"/>
                <a:cs typeface="Gill Sans MT"/>
              </a:rPr>
              <a:t> </a:t>
            </a:r>
            <a:r>
              <a:rPr sz="2400" u="heavy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https://ptcs.test.bpa.gov</a:t>
            </a:r>
            <a:endParaRPr sz="24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0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Only</a:t>
            </a:r>
            <a:r>
              <a:rPr sz="2000" spc="-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srgbClr val="5B6973"/>
                </a:solidFill>
                <a:latin typeface="Gill Sans MT"/>
                <a:cs typeface="Gill Sans MT"/>
              </a:rPr>
              <a:t> test</a:t>
            </a:r>
            <a:r>
              <a:rPr sz="2000" spc="-3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environment.</a:t>
            </a:r>
            <a:r>
              <a:rPr sz="2000" spc="-4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Nothing</a:t>
            </a:r>
            <a:r>
              <a:rPr sz="2000" spc="-1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5B6973"/>
                </a:solidFill>
                <a:latin typeface="Gill Sans MT"/>
                <a:cs typeface="Gill Sans MT"/>
              </a:rPr>
              <a:t>will</a:t>
            </a:r>
            <a:r>
              <a:rPr sz="2000" spc="-10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publish</a:t>
            </a:r>
            <a:r>
              <a:rPr sz="2000" spc="-15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-10" dirty="0">
                <a:solidFill>
                  <a:srgbClr val="5B6973"/>
                </a:solidFill>
                <a:latin typeface="Gill Sans MT"/>
                <a:cs typeface="Gill Sans MT"/>
              </a:rPr>
              <a:t>live</a:t>
            </a:r>
            <a:r>
              <a:rPr sz="2000" spc="-3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on</a:t>
            </a:r>
            <a:r>
              <a:rPr sz="2000" spc="-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this</a:t>
            </a:r>
            <a:r>
              <a:rPr sz="2000" spc="-5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site.</a:t>
            </a:r>
            <a:endParaRPr sz="20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95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Sign</a:t>
            </a:r>
            <a:r>
              <a:rPr sz="2400" spc="-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in:</a:t>
            </a:r>
            <a:endParaRPr sz="24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97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-5" dirty="0">
                <a:solidFill>
                  <a:srgbClr val="5B6973"/>
                </a:solidFill>
                <a:latin typeface="Gill Sans MT"/>
                <a:cs typeface="Gill Sans MT"/>
              </a:rPr>
              <a:t>Username:TestContractor</a:t>
            </a:r>
            <a:endParaRPr sz="20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75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dirty="0">
                <a:solidFill>
                  <a:srgbClr val="5B6973"/>
                </a:solidFill>
                <a:latin typeface="Gill Sans MT"/>
                <a:cs typeface="Gill Sans MT"/>
              </a:rPr>
              <a:t>Password:</a:t>
            </a:r>
            <a:r>
              <a:rPr sz="2000" spc="-33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Ptcs1234</a:t>
            </a:r>
            <a:endParaRPr sz="20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95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Click “Enter a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Job”</a:t>
            </a:r>
            <a:r>
              <a:rPr sz="2400" spc="-3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button</a:t>
            </a:r>
            <a:endParaRPr sz="24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97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-5" dirty="0">
                <a:solidFill>
                  <a:srgbClr val="5B6973"/>
                </a:solidFill>
                <a:latin typeface="Gill Sans MT"/>
                <a:cs typeface="Gill Sans MT"/>
              </a:rPr>
              <a:t>Use 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an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active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physical</a:t>
            </a:r>
            <a:r>
              <a:rPr sz="2000" spc="-4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address</a:t>
            </a:r>
            <a:endParaRPr sz="20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75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AHRI </a:t>
            </a:r>
            <a:r>
              <a:rPr sz="2000" spc="40" dirty="0">
                <a:solidFill>
                  <a:srgbClr val="5B6973"/>
                </a:solidFill>
                <a:latin typeface="Gill Sans MT"/>
                <a:cs typeface="Gill Sans MT"/>
              </a:rPr>
              <a:t>number:</a:t>
            </a:r>
            <a:r>
              <a:rPr sz="2000" spc="-50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7565113</a:t>
            </a:r>
            <a:endParaRPr sz="20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7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-5" dirty="0">
                <a:solidFill>
                  <a:srgbClr val="5B6973"/>
                </a:solidFill>
                <a:latin typeface="Gill Sans MT"/>
                <a:cs typeface="Gill Sans MT"/>
              </a:rPr>
              <a:t>Use</a:t>
            </a:r>
            <a:r>
              <a:rPr sz="2000" spc="-3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any</a:t>
            </a:r>
            <a:r>
              <a:rPr sz="2000" spc="-1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data</a:t>
            </a:r>
            <a:r>
              <a:rPr sz="2000" spc="-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for</a:t>
            </a:r>
            <a:r>
              <a:rPr sz="2000" spc="-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the</a:t>
            </a:r>
            <a:r>
              <a:rPr sz="2000" spc="-10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-15" dirty="0">
                <a:solidFill>
                  <a:srgbClr val="5B6973"/>
                </a:solidFill>
                <a:latin typeface="Gill Sans MT"/>
                <a:cs typeface="Gill Sans MT"/>
              </a:rPr>
              <a:t>rest</a:t>
            </a:r>
            <a:r>
              <a:rPr sz="2000" spc="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of</a:t>
            </a:r>
            <a:r>
              <a:rPr sz="2000" spc="-8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the</a:t>
            </a:r>
            <a:r>
              <a:rPr sz="2000" spc="-2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entry.</a:t>
            </a:r>
            <a:r>
              <a:rPr sz="2000" spc="-4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Some</a:t>
            </a:r>
            <a:r>
              <a:rPr sz="2000" spc="-10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suggestions:</a:t>
            </a:r>
            <a:endParaRPr sz="2000">
              <a:latin typeface="Gill Sans MT"/>
              <a:cs typeface="Gill Sans MT"/>
            </a:endParaRPr>
          </a:p>
          <a:p>
            <a:pPr marL="832485" marR="5080" lvl="2" indent="-228600">
              <a:lnSpc>
                <a:spcPct val="117100"/>
              </a:lnSpc>
              <a:spcBef>
                <a:spcPts val="665"/>
              </a:spcBef>
              <a:buClr>
                <a:srgbClr val="BBBBBB"/>
              </a:buClr>
              <a:buSzPct val="77419"/>
              <a:buFont typeface="Wingdings 3"/>
              <a:buChar char=""/>
              <a:tabLst>
                <a:tab pos="831850" algn="l"/>
                <a:tab pos="832485" algn="l"/>
              </a:tabLst>
            </a:pPr>
            <a:r>
              <a:rPr sz="1550" spc="20" dirty="0">
                <a:solidFill>
                  <a:srgbClr val="5B6973"/>
                </a:solidFill>
                <a:latin typeface="Gill Sans MT"/>
                <a:cs typeface="Gill Sans MT"/>
              </a:rPr>
              <a:t>External </a:t>
            </a:r>
            <a:r>
              <a:rPr sz="1550" spc="15" dirty="0">
                <a:solidFill>
                  <a:srgbClr val="5B6973"/>
                </a:solidFill>
                <a:latin typeface="Gill Sans MT"/>
                <a:cs typeface="Gill Sans MT"/>
              </a:rPr>
              <a:t>Static </a:t>
            </a:r>
            <a:r>
              <a:rPr sz="1550" spc="30" dirty="0">
                <a:solidFill>
                  <a:srgbClr val="5B6973"/>
                </a:solidFill>
                <a:latin typeface="Gill Sans MT"/>
                <a:cs typeface="Gill Sans MT"/>
              </a:rPr>
              <a:t>(0.70 </a:t>
            </a:r>
            <a:r>
              <a:rPr sz="1550" spc="10" dirty="0">
                <a:solidFill>
                  <a:srgbClr val="5B6973"/>
                </a:solidFill>
                <a:latin typeface="Gill Sans MT"/>
                <a:cs typeface="Gill Sans MT"/>
              </a:rPr>
              <a:t>H2O), </a:t>
            </a:r>
            <a:r>
              <a:rPr sz="1550" spc="-5" dirty="0">
                <a:solidFill>
                  <a:srgbClr val="5B6973"/>
                </a:solidFill>
                <a:latin typeface="Gill Sans MT"/>
                <a:cs typeface="Gill Sans MT"/>
              </a:rPr>
              <a:t>TrueFlow </a:t>
            </a:r>
            <a:r>
              <a:rPr sz="1550" spc="10" dirty="0">
                <a:solidFill>
                  <a:srgbClr val="5B6973"/>
                </a:solidFill>
                <a:latin typeface="Gill Sans MT"/>
                <a:cs typeface="Gill Sans MT"/>
              </a:rPr>
              <a:t>(NSOP </a:t>
            </a:r>
            <a:r>
              <a:rPr sz="1550" spc="35" dirty="0">
                <a:solidFill>
                  <a:srgbClr val="5B6973"/>
                </a:solidFill>
                <a:latin typeface="Gill Sans MT"/>
                <a:cs typeface="Gill Sans MT"/>
              </a:rPr>
              <a:t>0.45, </a:t>
            </a:r>
            <a:r>
              <a:rPr sz="1550" spc="20" dirty="0">
                <a:solidFill>
                  <a:srgbClr val="5B6973"/>
                </a:solidFill>
                <a:latin typeface="Gill Sans MT"/>
                <a:cs typeface="Gill Sans MT"/>
              </a:rPr>
              <a:t>Plate </a:t>
            </a:r>
            <a:r>
              <a:rPr sz="1550" spc="30" dirty="0">
                <a:solidFill>
                  <a:srgbClr val="5B6973"/>
                </a:solidFill>
                <a:latin typeface="Gill Sans MT"/>
                <a:cs typeface="Gill Sans MT"/>
              </a:rPr>
              <a:t>20, </a:t>
            </a:r>
            <a:r>
              <a:rPr sz="1550" spc="20" dirty="0">
                <a:solidFill>
                  <a:srgbClr val="5B6973"/>
                </a:solidFill>
                <a:latin typeface="Gill Sans MT"/>
                <a:cs typeface="Gill Sans MT"/>
              </a:rPr>
              <a:t>TFSOP </a:t>
            </a:r>
            <a:r>
              <a:rPr sz="1550" spc="35" dirty="0">
                <a:solidFill>
                  <a:srgbClr val="5B6973"/>
                </a:solidFill>
                <a:latin typeface="Gill Sans MT"/>
                <a:cs typeface="Gill Sans MT"/>
              </a:rPr>
              <a:t>0.40, </a:t>
            </a:r>
            <a:r>
              <a:rPr sz="1550" spc="20" dirty="0">
                <a:solidFill>
                  <a:srgbClr val="5B6973"/>
                </a:solidFill>
                <a:latin typeface="Gill Sans MT"/>
                <a:cs typeface="Gill Sans MT"/>
              </a:rPr>
              <a:t>Plate </a:t>
            </a:r>
            <a:r>
              <a:rPr sz="1550" spc="10" dirty="0">
                <a:solidFill>
                  <a:srgbClr val="5B6973"/>
                </a:solidFill>
                <a:latin typeface="Gill Sans MT"/>
                <a:cs typeface="Gill Sans MT"/>
              </a:rPr>
              <a:t>Pressure  </a:t>
            </a:r>
            <a:r>
              <a:rPr sz="1550" spc="35" dirty="0">
                <a:solidFill>
                  <a:srgbClr val="5B6973"/>
                </a:solidFill>
                <a:latin typeface="Gill Sans MT"/>
                <a:cs typeface="Gill Sans MT"/>
              </a:rPr>
              <a:t>0.26,</a:t>
            </a:r>
            <a:r>
              <a:rPr sz="1550" spc="-25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30" dirty="0">
                <a:solidFill>
                  <a:srgbClr val="5B6973"/>
                </a:solidFill>
                <a:latin typeface="Gill Sans MT"/>
                <a:cs typeface="Gill Sans MT"/>
              </a:rPr>
              <a:t>3.5</a:t>
            </a:r>
            <a:r>
              <a:rPr sz="1550" spc="-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25" dirty="0">
                <a:solidFill>
                  <a:srgbClr val="5B6973"/>
                </a:solidFill>
                <a:latin typeface="Gill Sans MT"/>
                <a:cs typeface="Gill Sans MT"/>
              </a:rPr>
              <a:t>ton),</a:t>
            </a:r>
            <a:r>
              <a:rPr sz="1550" spc="-1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10" dirty="0">
                <a:solidFill>
                  <a:srgbClr val="5B6973"/>
                </a:solidFill>
                <a:latin typeface="Gill Sans MT"/>
                <a:cs typeface="Gill Sans MT"/>
              </a:rPr>
              <a:t>Refrigerant</a:t>
            </a:r>
            <a:r>
              <a:rPr sz="1550" spc="18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15" dirty="0">
                <a:solidFill>
                  <a:srgbClr val="5B6973"/>
                </a:solidFill>
                <a:latin typeface="Gill Sans MT"/>
                <a:cs typeface="Gill Sans MT"/>
              </a:rPr>
              <a:t>Charge</a:t>
            </a:r>
            <a:r>
              <a:rPr sz="1550" spc="2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15" dirty="0">
                <a:solidFill>
                  <a:srgbClr val="5B6973"/>
                </a:solidFill>
                <a:latin typeface="Gill Sans MT"/>
                <a:cs typeface="Gill Sans MT"/>
              </a:rPr>
              <a:t>(Heating</a:t>
            </a:r>
            <a:r>
              <a:rPr sz="1550" spc="1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20" dirty="0">
                <a:solidFill>
                  <a:srgbClr val="5B6973"/>
                </a:solidFill>
                <a:latin typeface="Gill Sans MT"/>
                <a:cs typeface="Gill Sans MT"/>
              </a:rPr>
              <a:t>mode,</a:t>
            </a:r>
            <a:r>
              <a:rPr sz="1550" spc="-1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25" dirty="0">
                <a:solidFill>
                  <a:srgbClr val="5B6973"/>
                </a:solidFill>
                <a:latin typeface="Gill Sans MT"/>
                <a:cs typeface="Gill Sans MT"/>
              </a:rPr>
              <a:t>Outdoor</a:t>
            </a:r>
            <a:r>
              <a:rPr sz="1550" spc="-1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-45" dirty="0">
                <a:solidFill>
                  <a:srgbClr val="5B6973"/>
                </a:solidFill>
                <a:latin typeface="Gill Sans MT"/>
                <a:cs typeface="Gill Sans MT"/>
              </a:rPr>
              <a:t>Temp</a:t>
            </a:r>
            <a:r>
              <a:rPr sz="1550" spc="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30" dirty="0">
                <a:solidFill>
                  <a:srgbClr val="5B6973"/>
                </a:solidFill>
                <a:latin typeface="Gill Sans MT"/>
                <a:cs typeface="Gill Sans MT"/>
              </a:rPr>
              <a:t>57,</a:t>
            </a:r>
            <a:r>
              <a:rPr sz="1550" spc="-17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35" dirty="0">
                <a:solidFill>
                  <a:srgbClr val="5B6973"/>
                </a:solidFill>
                <a:latin typeface="Gill Sans MT"/>
                <a:cs typeface="Gill Sans MT"/>
              </a:rPr>
              <a:t>Supply</a:t>
            </a:r>
            <a:r>
              <a:rPr sz="1550" spc="-1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30" dirty="0">
                <a:solidFill>
                  <a:srgbClr val="5B6973"/>
                </a:solidFill>
                <a:latin typeface="Gill Sans MT"/>
                <a:cs typeface="Gill Sans MT"/>
              </a:rPr>
              <a:t>98,</a:t>
            </a:r>
            <a:r>
              <a:rPr sz="1550" spc="-17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15" dirty="0">
                <a:solidFill>
                  <a:srgbClr val="5B6973"/>
                </a:solidFill>
                <a:latin typeface="Gill Sans MT"/>
                <a:cs typeface="Gill Sans MT"/>
              </a:rPr>
              <a:t>Return</a:t>
            </a:r>
            <a:r>
              <a:rPr sz="1550" spc="6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550" spc="35" dirty="0">
                <a:solidFill>
                  <a:srgbClr val="5B6973"/>
                </a:solidFill>
                <a:latin typeface="Gill Sans MT"/>
                <a:cs typeface="Gill Sans MT"/>
              </a:rPr>
              <a:t>68)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8915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Troubleshooting </a:t>
            </a:r>
            <a:r>
              <a:rPr sz="3200" spc="-15" dirty="0"/>
              <a:t>Entry</a:t>
            </a:r>
            <a:r>
              <a:rPr sz="3200" spc="-190" dirty="0"/>
              <a:t> </a:t>
            </a:r>
            <a:r>
              <a:rPr sz="3200" spc="10" dirty="0"/>
              <a:t>Issues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121</a:t>
            </a:fld>
            <a:endParaRPr sz="1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975" y="1260190"/>
            <a:ext cx="7127240" cy="321881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355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Contact </a:t>
            </a:r>
            <a:r>
              <a:rPr sz="2150" spc="2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150" spc="30" dirty="0">
                <a:solidFill>
                  <a:srgbClr val="284E84"/>
                </a:solidFill>
                <a:latin typeface="Gill Sans MT"/>
                <a:cs typeface="Gill Sans MT"/>
              </a:rPr>
              <a:t>PTCS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team</a:t>
            </a:r>
            <a:r>
              <a:rPr sz="2150" spc="-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if: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17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Address </a:t>
            </a:r>
            <a:r>
              <a:rPr sz="2000" spc="-10" dirty="0">
                <a:solidFill>
                  <a:srgbClr val="5B6973"/>
                </a:solidFill>
                <a:latin typeface="Gill Sans MT"/>
                <a:cs typeface="Gill Sans MT"/>
              </a:rPr>
              <a:t>isn’t</a:t>
            </a:r>
            <a:r>
              <a:rPr sz="2000" spc="-18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validating</a:t>
            </a:r>
            <a:endParaRPr sz="20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1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AHRI </a:t>
            </a:r>
            <a:r>
              <a:rPr sz="2000" spc="30" dirty="0">
                <a:solidFill>
                  <a:srgbClr val="5B6973"/>
                </a:solidFill>
                <a:latin typeface="Gill Sans MT"/>
                <a:cs typeface="Gill Sans MT"/>
              </a:rPr>
              <a:t>number </a:t>
            </a:r>
            <a:r>
              <a:rPr sz="2000" spc="-10" dirty="0">
                <a:solidFill>
                  <a:srgbClr val="5B6973"/>
                </a:solidFill>
                <a:latin typeface="Gill Sans MT"/>
                <a:cs typeface="Gill Sans MT"/>
              </a:rPr>
              <a:t>isn’t</a:t>
            </a:r>
            <a:r>
              <a:rPr sz="2000" spc="-40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validating</a:t>
            </a:r>
            <a:endParaRPr sz="20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1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Need</a:t>
            </a:r>
            <a:r>
              <a:rPr sz="2000" spc="-9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to</a:t>
            </a:r>
            <a:r>
              <a:rPr sz="2000" spc="-2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enter</a:t>
            </a:r>
            <a:r>
              <a:rPr sz="2000" spc="-8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in</a:t>
            </a:r>
            <a:r>
              <a:rPr sz="2000" spc="-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a</a:t>
            </a:r>
            <a:r>
              <a:rPr sz="20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second</a:t>
            </a:r>
            <a:r>
              <a:rPr sz="2000" spc="-9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5B6973"/>
                </a:solidFill>
                <a:latin typeface="Gill Sans MT"/>
                <a:cs typeface="Gill Sans MT"/>
              </a:rPr>
              <a:t>system</a:t>
            </a:r>
            <a:endParaRPr sz="20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20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Can’t</a:t>
            </a:r>
            <a:r>
              <a:rPr sz="2000" spc="-1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find</a:t>
            </a:r>
            <a:r>
              <a:rPr sz="2000" spc="-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an</a:t>
            </a:r>
            <a:r>
              <a:rPr sz="2000" spc="-7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entered</a:t>
            </a:r>
            <a:r>
              <a:rPr sz="2000" spc="-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job</a:t>
            </a:r>
            <a:endParaRPr sz="20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1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Need</a:t>
            </a:r>
            <a:r>
              <a:rPr sz="2000" spc="-9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to</a:t>
            </a:r>
            <a:r>
              <a:rPr sz="2000" spc="-2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edit</a:t>
            </a:r>
            <a:r>
              <a:rPr sz="2000" spc="-3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an</a:t>
            </a:r>
            <a:r>
              <a:rPr sz="2000" spc="-7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address</a:t>
            </a:r>
            <a:r>
              <a:rPr sz="2000" spc="-1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or</a:t>
            </a:r>
            <a:r>
              <a:rPr sz="2000" spc="-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submitted</a:t>
            </a:r>
            <a:r>
              <a:rPr sz="2000" spc="-1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data</a:t>
            </a:r>
            <a:endParaRPr sz="20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1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Need</a:t>
            </a:r>
            <a:r>
              <a:rPr sz="2000" spc="-9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immediate</a:t>
            </a:r>
            <a:r>
              <a:rPr sz="2000" spc="-18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review</a:t>
            </a:r>
            <a:r>
              <a:rPr sz="2000" spc="-1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of</a:t>
            </a:r>
            <a:r>
              <a:rPr sz="2000" spc="-2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“Pending”</a:t>
            </a:r>
            <a:r>
              <a:rPr sz="2000" spc="-15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35" dirty="0">
                <a:solidFill>
                  <a:srgbClr val="5B6973"/>
                </a:solidFill>
                <a:latin typeface="Gill Sans MT"/>
                <a:cs typeface="Gill Sans MT"/>
              </a:rPr>
              <a:t>entry</a:t>
            </a:r>
            <a:r>
              <a:rPr sz="2000" spc="-1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5B6973"/>
                </a:solidFill>
                <a:latin typeface="Gill Sans MT"/>
                <a:cs typeface="Gill Sans MT"/>
              </a:rPr>
              <a:t>(reviewed</a:t>
            </a:r>
            <a:r>
              <a:rPr sz="2000" spc="-1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regularly)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669924"/>
            <a:ext cx="801560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5" dirty="0"/>
              <a:t>Optional </a:t>
            </a:r>
            <a:r>
              <a:rPr sz="2600" dirty="0"/>
              <a:t>Air </a:t>
            </a:r>
            <a:r>
              <a:rPr sz="2600" spc="10" dirty="0"/>
              <a:t>Source </a:t>
            </a:r>
            <a:r>
              <a:rPr sz="2600" spc="40" dirty="0"/>
              <a:t>Heat </a:t>
            </a:r>
            <a:r>
              <a:rPr sz="2600" spc="25" dirty="0"/>
              <a:t>Pump </a:t>
            </a:r>
            <a:r>
              <a:rPr sz="2600" spc="-10" dirty="0"/>
              <a:t>Installation</a:t>
            </a:r>
            <a:r>
              <a:rPr sz="2600" spc="-535" dirty="0"/>
              <a:t> </a:t>
            </a:r>
            <a:r>
              <a:rPr sz="2600" spc="5" dirty="0"/>
              <a:t>Form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3000" y="1276258"/>
            <a:ext cx="3633911" cy="4691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1295400"/>
            <a:ext cx="3533775" cy="460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6901" y="1290637"/>
            <a:ext cx="3543300" cy="4610100"/>
          </a:xfrm>
          <a:custGeom>
            <a:avLst/>
            <a:gdLst/>
            <a:ahLst/>
            <a:cxnLst/>
            <a:rect l="l" t="t" r="r" b="b"/>
            <a:pathLst>
              <a:path w="3543300" h="4610100">
                <a:moveTo>
                  <a:pt x="0" y="4610100"/>
                </a:moveTo>
                <a:lnTo>
                  <a:pt x="3543300" y="4610100"/>
                </a:lnTo>
                <a:lnTo>
                  <a:pt x="3543300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1975" y="1628711"/>
            <a:ext cx="3576701" cy="4662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1676400"/>
            <a:ext cx="3429000" cy="4514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4901" y="1671637"/>
            <a:ext cx="3438525" cy="4524375"/>
          </a:xfrm>
          <a:custGeom>
            <a:avLst/>
            <a:gdLst/>
            <a:ahLst/>
            <a:cxnLst/>
            <a:rect l="l" t="t" r="r" b="b"/>
            <a:pathLst>
              <a:path w="3438525" h="4524375">
                <a:moveTo>
                  <a:pt x="0" y="4524375"/>
                </a:moveTo>
                <a:lnTo>
                  <a:pt x="3438525" y="4524375"/>
                </a:lnTo>
                <a:lnTo>
                  <a:pt x="3438525" y="0"/>
                </a:lnTo>
                <a:lnTo>
                  <a:pt x="0" y="0"/>
                </a:lnTo>
                <a:lnTo>
                  <a:pt x="0" y="4524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8975" y="1681670"/>
            <a:ext cx="3392170" cy="41078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33350">
              <a:lnSpc>
                <a:spcPct val="119900"/>
              </a:lnSpc>
              <a:spcBef>
                <a:spcPts val="60"/>
              </a:spcBef>
            </a:pP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If no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internet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or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mobile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device </a:t>
            </a:r>
            <a:r>
              <a:rPr sz="1800" spc="-15" dirty="0">
                <a:solidFill>
                  <a:srgbClr val="284E84"/>
                </a:solidFill>
                <a:latin typeface="Gill Sans MT"/>
                <a:cs typeface="Gill Sans MT"/>
              </a:rPr>
              <a:t>is  </a:t>
            </a:r>
            <a:r>
              <a:rPr sz="1800" spc="-20" dirty="0">
                <a:solidFill>
                  <a:srgbClr val="284E84"/>
                </a:solidFill>
                <a:latin typeface="Gill Sans MT"/>
                <a:cs typeface="Gill Sans MT"/>
              </a:rPr>
              <a:t>available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or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1800" spc="-15" dirty="0">
                <a:solidFill>
                  <a:srgbClr val="284E84"/>
                </a:solidFill>
                <a:latin typeface="Gill Sans MT"/>
                <a:cs typeface="Gill Sans MT"/>
              </a:rPr>
              <a:t>job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cannot be  </a:t>
            </a:r>
            <a:r>
              <a:rPr sz="1800" spc="20" dirty="0">
                <a:solidFill>
                  <a:srgbClr val="284E84"/>
                </a:solidFill>
                <a:latin typeface="Gill Sans MT"/>
                <a:cs typeface="Gill Sans MT"/>
              </a:rPr>
              <a:t>entered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online for any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reason,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this  </a:t>
            </a: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form </a:t>
            </a:r>
            <a:r>
              <a:rPr sz="1800" spc="-15" dirty="0">
                <a:solidFill>
                  <a:srgbClr val="284E84"/>
                </a:solidFill>
                <a:latin typeface="Gill Sans MT"/>
                <a:cs typeface="Gill Sans MT"/>
              </a:rPr>
              <a:t>is </a:t>
            </a:r>
            <a:r>
              <a:rPr sz="1800" spc="-20" dirty="0">
                <a:solidFill>
                  <a:srgbClr val="284E84"/>
                </a:solidFill>
                <a:latin typeface="Gill Sans MT"/>
                <a:cs typeface="Gill Sans MT"/>
              </a:rPr>
              <a:t>available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1800" spc="20" dirty="0">
                <a:solidFill>
                  <a:srgbClr val="284E84"/>
                </a:solidFill>
                <a:latin typeface="Gill Sans MT"/>
                <a:cs typeface="Gill Sans MT"/>
              </a:rPr>
              <a:t>record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1800" spc="-2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data  for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later</a:t>
            </a:r>
            <a:r>
              <a:rPr sz="1800" spc="-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entry.</a:t>
            </a:r>
            <a:endParaRPr sz="1800">
              <a:latin typeface="Gill Sans MT"/>
              <a:cs typeface="Gill Sans MT"/>
            </a:endParaRPr>
          </a:p>
          <a:p>
            <a:pPr marL="12700" marR="5080">
              <a:lnSpc>
                <a:spcPct val="118100"/>
              </a:lnSpc>
              <a:spcBef>
                <a:spcPts val="1880"/>
              </a:spcBef>
            </a:pP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Can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be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found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on </a:t>
            </a:r>
            <a:r>
              <a:rPr sz="1800" u="sng" spc="-10" dirty="0">
                <a:solidFill>
                  <a:srgbClr val="284E84"/>
                </a:solidFill>
                <a:uFill>
                  <a:solidFill>
                    <a:srgbClr val="284E84"/>
                  </a:solidFill>
                </a:uFill>
                <a:latin typeface="Gill Sans MT"/>
                <a:cs typeface="Gill Sans MT"/>
              </a:rPr>
              <a:t>ptcs.bpa.gov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 and at 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end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your</a:t>
            </a:r>
            <a:r>
              <a:rPr sz="1800" spc="-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manual.</a:t>
            </a:r>
            <a:endParaRPr sz="1800">
              <a:latin typeface="Gill Sans MT"/>
              <a:cs typeface="Gill Sans MT"/>
            </a:endParaRPr>
          </a:p>
          <a:p>
            <a:pPr marL="12700" marR="325755">
              <a:lnSpc>
                <a:spcPct val="120500"/>
              </a:lnSpc>
              <a:spcBef>
                <a:spcPts val="1830"/>
              </a:spcBef>
            </a:pPr>
            <a:r>
              <a:rPr sz="1800" b="1" i="1" spc="10" dirty="0">
                <a:solidFill>
                  <a:srgbClr val="284E84"/>
                </a:solidFill>
                <a:latin typeface="Gill Sans MT"/>
                <a:cs typeface="Gill Sans MT"/>
              </a:rPr>
              <a:t>Note: </a:t>
            </a: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Some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participating</a:t>
            </a:r>
            <a:r>
              <a:rPr sz="1800" spc="-2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utilities 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require </a:t>
            </a:r>
            <a:r>
              <a:rPr sz="1800" spc="-15" dirty="0">
                <a:solidFill>
                  <a:srgbClr val="284E84"/>
                </a:solidFill>
                <a:latin typeface="Gill Sans MT"/>
                <a:cs typeface="Gill Sans MT"/>
              </a:rPr>
              <a:t>installation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form,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please  </a:t>
            </a:r>
            <a:r>
              <a:rPr sz="1800" spc="20" dirty="0">
                <a:solidFill>
                  <a:srgbClr val="284E84"/>
                </a:solidFill>
                <a:latin typeface="Gill Sans MT"/>
                <a:cs typeface="Gill Sans MT"/>
              </a:rPr>
              <a:t>check </a:t>
            </a:r>
            <a:r>
              <a:rPr sz="1800" spc="-15" dirty="0">
                <a:solidFill>
                  <a:srgbClr val="284E84"/>
                </a:solidFill>
                <a:latin typeface="Gill Sans MT"/>
                <a:cs typeface="Gill Sans MT"/>
              </a:rPr>
              <a:t>with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utility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prior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1800" spc="-15" dirty="0">
                <a:solidFill>
                  <a:srgbClr val="284E84"/>
                </a:solidFill>
                <a:latin typeface="Gill Sans MT"/>
                <a:cs typeface="Gill Sans MT"/>
              </a:rPr>
              <a:t>job 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submission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122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975" y="1546098"/>
            <a:ext cx="7606665" cy="3345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50165" indent="-276860">
              <a:lnSpc>
                <a:spcPct val="113100"/>
              </a:lnSpc>
              <a:spcBef>
                <a:spcPts val="9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-20" dirty="0">
                <a:solidFill>
                  <a:srgbClr val="284E84"/>
                </a:solidFill>
                <a:latin typeface="Gill Sans MT"/>
                <a:cs typeface="Gill Sans MT"/>
              </a:rPr>
              <a:t>Technician</a:t>
            </a:r>
            <a:r>
              <a:rPr sz="2600" spc="-1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or</a:t>
            </a:r>
            <a:r>
              <a:rPr sz="2600" spc="-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company</a:t>
            </a:r>
            <a:r>
              <a:rPr sz="2600" spc="-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required</a:t>
            </a:r>
            <a:r>
              <a:rPr sz="2600" spc="-1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2600" spc="-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notify</a:t>
            </a:r>
            <a:r>
              <a:rPr sz="2600" spc="-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600" spc="-1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utility</a:t>
            </a:r>
            <a:r>
              <a:rPr sz="2600" spc="-1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284E84"/>
                </a:solidFill>
                <a:latin typeface="Gill Sans MT"/>
                <a:cs typeface="Gill Sans MT"/>
              </a:rPr>
              <a:t>of 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completed</a:t>
            </a:r>
            <a:r>
              <a:rPr sz="2600" spc="-3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job.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7C622"/>
              </a:buClr>
              <a:buFont typeface="Wingdings 3"/>
              <a:buChar char=""/>
            </a:pP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Contact</a:t>
            </a:r>
            <a:r>
              <a:rPr sz="2600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srgbClr val="284E84"/>
                </a:solidFill>
                <a:latin typeface="Gill Sans MT"/>
                <a:cs typeface="Gill Sans MT"/>
              </a:rPr>
              <a:t>customer’s</a:t>
            </a:r>
            <a:r>
              <a:rPr sz="2600" spc="-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utility</a:t>
            </a:r>
            <a:r>
              <a:rPr sz="2600" spc="-2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for</a:t>
            </a:r>
            <a:r>
              <a:rPr sz="2600" spc="-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information</a:t>
            </a:r>
            <a:r>
              <a:rPr sz="2600" spc="-229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on</a:t>
            </a:r>
            <a:r>
              <a:rPr sz="2600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required</a:t>
            </a:r>
            <a:endParaRPr sz="260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484"/>
              </a:spcBef>
            </a:pP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paperwork.</a:t>
            </a:r>
            <a:endParaRPr sz="2600">
              <a:latin typeface="Gill Sans MT"/>
              <a:cs typeface="Gill Sans MT"/>
            </a:endParaRPr>
          </a:p>
          <a:p>
            <a:pPr marL="288925" marR="5080" indent="-276860">
              <a:lnSpc>
                <a:spcPct val="115500"/>
              </a:lnSpc>
              <a:spcBef>
                <a:spcPts val="233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Utilities</a:t>
            </a:r>
            <a:r>
              <a:rPr sz="2600" spc="-2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25" dirty="0">
                <a:solidFill>
                  <a:srgbClr val="284E84"/>
                </a:solidFill>
                <a:latin typeface="Gill Sans MT"/>
                <a:cs typeface="Gill Sans MT"/>
              </a:rPr>
              <a:t>have</a:t>
            </a:r>
            <a:r>
              <a:rPr sz="2600" spc="-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access</a:t>
            </a:r>
            <a:r>
              <a:rPr sz="2600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2600" spc="-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600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online</a:t>
            </a:r>
            <a:r>
              <a:rPr sz="2600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registry</a:t>
            </a:r>
            <a:r>
              <a:rPr sz="2600" spc="-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r>
              <a:rPr sz="2600" spc="-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srgbClr val="284E84"/>
                </a:solidFill>
                <a:latin typeface="Gill Sans MT"/>
                <a:cs typeface="Gill Sans MT"/>
              </a:rPr>
              <a:t>are</a:t>
            </a:r>
            <a:r>
              <a:rPr sz="2600" spc="-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able 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600" spc="-20" dirty="0">
                <a:solidFill>
                  <a:srgbClr val="284E84"/>
                </a:solidFill>
                <a:latin typeface="Gill Sans MT"/>
                <a:cs typeface="Gill Sans MT"/>
              </a:rPr>
              <a:t>review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completed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job</a:t>
            </a:r>
            <a:r>
              <a:rPr sz="2600" spc="-2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details.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48410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Notifying Utility </a:t>
            </a:r>
            <a:r>
              <a:rPr sz="3200" spc="10" dirty="0"/>
              <a:t>of </a:t>
            </a:r>
            <a:r>
              <a:rPr sz="3200" spc="-5" dirty="0"/>
              <a:t>the </a:t>
            </a:r>
            <a:r>
              <a:rPr sz="3200" spc="20" dirty="0"/>
              <a:t>Completed</a:t>
            </a:r>
            <a:r>
              <a:rPr sz="3200" spc="-459" dirty="0"/>
              <a:t> </a:t>
            </a:r>
            <a:r>
              <a:rPr sz="3200" spc="15" dirty="0"/>
              <a:t>Job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8875" y="4791138"/>
            <a:ext cx="1614424" cy="161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123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1207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Quality </a:t>
            </a:r>
            <a:r>
              <a:rPr sz="3200" spc="-5" dirty="0"/>
              <a:t>Assurance</a:t>
            </a:r>
            <a:r>
              <a:rPr sz="3200" spc="15" dirty="0"/>
              <a:t> </a:t>
            </a:r>
            <a:r>
              <a:rPr sz="3200" spc="5" dirty="0"/>
              <a:t>Inspections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41692" y="1270774"/>
            <a:ext cx="6200775" cy="3932554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4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At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least </a:t>
            </a:r>
            <a:r>
              <a:rPr sz="2750" spc="35" dirty="0">
                <a:solidFill>
                  <a:srgbClr val="284E84"/>
                </a:solidFill>
                <a:latin typeface="Gill Sans MT"/>
                <a:cs typeface="Gill Sans MT"/>
              </a:rPr>
              <a:t>10%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all jobs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are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inspected</a:t>
            </a:r>
            <a:r>
              <a:rPr sz="2750" spc="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for:</a:t>
            </a:r>
            <a:endParaRPr sz="275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80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Equipment</a:t>
            </a:r>
            <a:r>
              <a:rPr sz="2400" spc="-35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85" dirty="0">
                <a:solidFill>
                  <a:srgbClr val="5B6973"/>
                </a:solidFill>
                <a:latin typeface="Gill Sans MT"/>
                <a:cs typeface="Gill Sans MT"/>
              </a:rPr>
              <a:t>Type</a:t>
            </a:r>
            <a:endParaRPr sz="24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87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External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Static</a:t>
            </a:r>
            <a:r>
              <a:rPr sz="2400" spc="-15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30" dirty="0">
                <a:solidFill>
                  <a:srgbClr val="5B6973"/>
                </a:solidFill>
                <a:latin typeface="Gill Sans MT"/>
                <a:cs typeface="Gill Sans MT"/>
              </a:rPr>
              <a:t>Pressure</a:t>
            </a:r>
            <a:endParaRPr sz="24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9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Airflow</a:t>
            </a:r>
            <a:endParaRPr sz="24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9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Refrigerant</a:t>
            </a:r>
            <a:r>
              <a:rPr sz="2400" spc="-5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Charge</a:t>
            </a:r>
            <a:endParaRPr sz="24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87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Control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Set</a:t>
            </a:r>
            <a:r>
              <a:rPr sz="2400" spc="-13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Up</a:t>
            </a:r>
            <a:endParaRPr sz="2400">
              <a:latin typeface="Gill Sans MT"/>
              <a:cs typeface="Gill Sans MT"/>
            </a:endParaRPr>
          </a:p>
          <a:p>
            <a:pPr marL="832485" lvl="2" indent="-229235">
              <a:lnSpc>
                <a:spcPct val="100000"/>
              </a:lnSpc>
              <a:spcBef>
                <a:spcPts val="950"/>
              </a:spcBef>
              <a:buClr>
                <a:srgbClr val="BBBBBB"/>
              </a:buClr>
              <a:buSzPct val="75000"/>
              <a:buFont typeface="Wingdings 3"/>
              <a:buChar char=""/>
              <a:tabLst>
                <a:tab pos="833119" algn="l"/>
              </a:tabLst>
            </a:pP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Auxiliary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(Strip) </a:t>
            </a: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Heat</a:t>
            </a:r>
            <a:r>
              <a:rPr sz="2400" spc="-8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Lockout</a:t>
            </a:r>
            <a:endParaRPr sz="24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9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Sizing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7976" y="2699004"/>
            <a:ext cx="1599391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2986" y="1990725"/>
            <a:ext cx="272388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17565" y="6032500"/>
            <a:ext cx="2785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20" dirty="0">
                <a:solidFill>
                  <a:srgbClr val="623660"/>
                </a:solidFill>
                <a:latin typeface="Gill Sans MT"/>
                <a:cs typeface="Gill Sans MT"/>
              </a:rPr>
              <a:t>Common </a:t>
            </a:r>
            <a:r>
              <a:rPr sz="1800" b="1" i="1" spc="-5" dirty="0">
                <a:solidFill>
                  <a:srgbClr val="623660"/>
                </a:solidFill>
                <a:latin typeface="Gill Sans MT"/>
                <a:cs typeface="Gill Sans MT"/>
              </a:rPr>
              <a:t>Inspection</a:t>
            </a:r>
            <a:r>
              <a:rPr sz="1800" b="1" i="1" spc="-190" dirty="0">
                <a:solidFill>
                  <a:srgbClr val="623660"/>
                </a:solidFill>
                <a:latin typeface="Gill Sans MT"/>
                <a:cs typeface="Gill Sans MT"/>
              </a:rPr>
              <a:t> </a:t>
            </a:r>
            <a:r>
              <a:rPr sz="1800" b="1" i="1" spc="-10" dirty="0">
                <a:solidFill>
                  <a:srgbClr val="623660"/>
                </a:solidFill>
                <a:latin typeface="Gill Sans MT"/>
                <a:cs typeface="Gill Sans MT"/>
              </a:rPr>
              <a:t>Failure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6700" y="6048375"/>
            <a:ext cx="291173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86" y="3448050"/>
            <a:ext cx="272388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8261" y="4419600"/>
            <a:ext cx="272388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2986" y="4905375"/>
            <a:ext cx="272388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124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66153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Remote </a:t>
            </a:r>
            <a:r>
              <a:rPr sz="3200" dirty="0"/>
              <a:t>QA</a:t>
            </a:r>
            <a:r>
              <a:rPr sz="3200" spc="-125" dirty="0"/>
              <a:t> </a:t>
            </a:r>
            <a:r>
              <a:rPr sz="3200" spc="5" dirty="0"/>
              <a:t>Inspections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6575" y="1206118"/>
            <a:ext cx="7678420" cy="45224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8925" marR="137160" indent="-276860">
              <a:lnSpc>
                <a:spcPct val="91000"/>
              </a:lnSpc>
              <a:spcBef>
                <a:spcPts val="42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Remote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QA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inspections can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now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be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performed 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virtually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with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an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inspector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by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using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a video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sharing 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application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on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750" spc="35" dirty="0">
                <a:solidFill>
                  <a:srgbClr val="284E84"/>
                </a:solidFill>
                <a:latin typeface="Gill Sans MT"/>
                <a:cs typeface="Gill Sans MT"/>
              </a:rPr>
              <a:t>smart phone.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Photo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QA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option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is 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available.</a:t>
            </a:r>
            <a:endParaRPr sz="2750">
              <a:latin typeface="Gill Sans MT"/>
              <a:cs typeface="Gill Sans MT"/>
            </a:endParaRPr>
          </a:p>
          <a:p>
            <a:pPr marL="288925" marR="52705" indent="-276860">
              <a:lnSpc>
                <a:spcPts val="3000"/>
              </a:lnSpc>
              <a:spcBef>
                <a:spcPts val="126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After completion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PTCS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staff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enters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project 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into the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PTCS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registry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for</a:t>
            </a:r>
            <a:r>
              <a:rPr sz="2750" spc="2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15" dirty="0">
                <a:solidFill>
                  <a:srgbClr val="284E84"/>
                </a:solidFill>
                <a:latin typeface="Gill Sans MT"/>
                <a:cs typeface="Gill Sans MT"/>
              </a:rPr>
              <a:t>you!</a:t>
            </a:r>
            <a:endParaRPr sz="2750">
              <a:latin typeface="Gill Sans MT"/>
              <a:cs typeface="Gill Sans MT"/>
            </a:endParaRPr>
          </a:p>
          <a:p>
            <a:pPr marL="288925" marR="5080" indent="-276860">
              <a:lnSpc>
                <a:spcPct val="102400"/>
              </a:lnSpc>
              <a:spcBef>
                <a:spcPts val="115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Report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PTCS </a:t>
            </a:r>
            <a:r>
              <a:rPr sz="2750" spc="30" dirty="0">
                <a:solidFill>
                  <a:srgbClr val="284E84"/>
                </a:solidFill>
                <a:latin typeface="Gill Sans MT"/>
                <a:cs typeface="Gill Sans MT"/>
              </a:rPr>
              <a:t>when </a:t>
            </a:r>
            <a:r>
              <a:rPr sz="2750" spc="-30" dirty="0">
                <a:solidFill>
                  <a:srgbClr val="284E84"/>
                </a:solidFill>
                <a:latin typeface="Gill Sans MT"/>
                <a:cs typeface="Gill Sans MT"/>
              </a:rPr>
              <a:t>you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are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commissioning </a:t>
            </a:r>
            <a:r>
              <a:rPr sz="2750" spc="-15" dirty="0">
                <a:solidFill>
                  <a:srgbClr val="284E84"/>
                </a:solidFill>
                <a:latin typeface="Gill Sans MT"/>
                <a:cs typeface="Gill Sans MT"/>
              </a:rPr>
              <a:t>your 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first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3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projects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so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we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can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perform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remote</a:t>
            </a:r>
            <a:r>
              <a:rPr sz="2750" spc="4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QA.</a:t>
            </a:r>
            <a:endParaRPr sz="2750">
              <a:latin typeface="Gill Sans MT"/>
              <a:cs typeface="Gill Sans MT"/>
            </a:endParaRPr>
          </a:p>
          <a:p>
            <a:pPr marL="288925" marR="6985" indent="-276860">
              <a:lnSpc>
                <a:spcPct val="102400"/>
              </a:lnSpc>
              <a:spcBef>
                <a:spcPts val="112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Contact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us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at</a:t>
            </a:r>
            <a:r>
              <a:rPr sz="2750" spc="15" dirty="0">
                <a:solidFill>
                  <a:srgbClr val="25CAEB"/>
                </a:solidFill>
                <a:latin typeface="Gill Sans MT"/>
                <a:cs typeface="Gill Sans MT"/>
              </a:rPr>
              <a:t> </a:t>
            </a:r>
            <a:r>
              <a:rPr sz="2750" u="heavy" spc="-1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resHVAC@bpa.gov</a:t>
            </a:r>
            <a:r>
              <a:rPr sz="2750" spc="-10" dirty="0">
                <a:solidFill>
                  <a:srgbClr val="25CAEB"/>
                </a:solidFill>
                <a:latin typeface="Gill Sans MT"/>
                <a:cs typeface="Gill Sans MT"/>
                <a:hlinkClick r:id="rId2"/>
              </a:rPr>
              <a:t>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schedule </a:t>
            </a:r>
            <a:r>
              <a:rPr sz="2750" spc="-15" dirty="0">
                <a:solidFill>
                  <a:srgbClr val="284E84"/>
                </a:solidFill>
                <a:latin typeface="Gill Sans MT"/>
                <a:cs typeface="Gill Sans MT"/>
              </a:rPr>
              <a:t>your 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first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3</a:t>
            </a:r>
            <a:r>
              <a:rPr sz="2750" spc="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projects.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91475" y="5010150"/>
            <a:ext cx="1152525" cy="163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125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9394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QA </a:t>
            </a:r>
            <a:r>
              <a:rPr sz="3200" spc="10" dirty="0"/>
              <a:t>Inspection </a:t>
            </a:r>
            <a:r>
              <a:rPr sz="3200" spc="30" dirty="0"/>
              <a:t>Feedback </a:t>
            </a:r>
            <a:r>
              <a:rPr sz="3200" spc="20" dirty="0"/>
              <a:t>&amp;</a:t>
            </a:r>
            <a:r>
              <a:rPr sz="3200" spc="-495" dirty="0"/>
              <a:t> </a:t>
            </a:r>
            <a:r>
              <a:rPr sz="3200" spc="20" dirty="0"/>
              <a:t>Remediation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14934"/>
            <a:ext cx="3122930" cy="219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250" dirty="0">
                <a:solidFill>
                  <a:srgbClr val="96B5E0"/>
                </a:solidFill>
                <a:latin typeface="Tahoma"/>
                <a:cs typeface="Tahoma"/>
              </a:rPr>
              <a:t>6: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25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25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250" spc="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250" spc="5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775" y="1249004"/>
            <a:ext cx="7706359" cy="2313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6500"/>
              </a:lnSpc>
              <a:spcBef>
                <a:spcPts val="90"/>
              </a:spcBef>
            </a:pP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Inspection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feedback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will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be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communicated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technician  and/or</a:t>
            </a:r>
            <a:r>
              <a:rPr sz="2400" spc="-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their</a:t>
            </a:r>
            <a:r>
              <a:rPr sz="2400" spc="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30" dirty="0">
                <a:solidFill>
                  <a:srgbClr val="284E84"/>
                </a:solidFill>
                <a:latin typeface="Gill Sans MT"/>
                <a:cs typeface="Gill Sans MT"/>
              </a:rPr>
              <a:t>company.</a:t>
            </a:r>
            <a:r>
              <a:rPr sz="2400" spc="-2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See</a:t>
            </a:r>
            <a:r>
              <a:rPr sz="2400" spc="-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400" spc="-2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“PTCS</a:t>
            </a:r>
            <a:r>
              <a:rPr sz="2400" spc="-3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40" dirty="0">
                <a:solidFill>
                  <a:srgbClr val="284E84"/>
                </a:solidFill>
                <a:latin typeface="Gill Sans MT"/>
                <a:cs typeface="Gill Sans MT"/>
              </a:rPr>
              <a:t>Technician</a:t>
            </a:r>
            <a:r>
              <a:rPr sz="2400" spc="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20" dirty="0">
                <a:solidFill>
                  <a:srgbClr val="284E84"/>
                </a:solidFill>
                <a:latin typeface="Gill Sans MT"/>
                <a:cs typeface="Gill Sans MT"/>
              </a:rPr>
              <a:t>Support</a:t>
            </a:r>
            <a:r>
              <a:rPr sz="2400" spc="-1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Plan” 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at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end </a:t>
            </a:r>
            <a:r>
              <a:rPr sz="2400" spc="15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your </a:t>
            </a:r>
            <a:r>
              <a:rPr sz="2400" spc="-45" dirty="0">
                <a:solidFill>
                  <a:srgbClr val="284E84"/>
                </a:solidFill>
                <a:latin typeface="Gill Sans MT"/>
                <a:cs typeface="Gill Sans MT"/>
              </a:rPr>
              <a:t>Trainee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Manual for what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expect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if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a 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project does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not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pass</a:t>
            </a:r>
            <a:r>
              <a:rPr sz="2400" spc="-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inspection.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3137" y="3724140"/>
            <a:ext cx="3359526" cy="2528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750" y="6420938"/>
            <a:ext cx="362585" cy="256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126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3026" y="1833626"/>
            <a:ext cx="4491355" cy="304800"/>
          </a:xfrm>
          <a:custGeom>
            <a:avLst/>
            <a:gdLst/>
            <a:ahLst/>
            <a:cxnLst/>
            <a:rect l="l" t="t" r="r" b="b"/>
            <a:pathLst>
              <a:path w="4491355" h="304800">
                <a:moveTo>
                  <a:pt x="4343400" y="0"/>
                </a:moveTo>
                <a:lnTo>
                  <a:pt x="4343400" y="76073"/>
                </a:lnTo>
                <a:lnTo>
                  <a:pt x="0" y="76073"/>
                </a:lnTo>
                <a:lnTo>
                  <a:pt x="0" y="228600"/>
                </a:lnTo>
                <a:lnTo>
                  <a:pt x="4343400" y="228600"/>
                </a:lnTo>
                <a:lnTo>
                  <a:pt x="4343400" y="304800"/>
                </a:lnTo>
                <a:lnTo>
                  <a:pt x="4490974" y="157225"/>
                </a:lnTo>
                <a:lnTo>
                  <a:pt x="4490974" y="147574"/>
                </a:lnTo>
                <a:lnTo>
                  <a:pt x="4343400" y="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3026" y="1833626"/>
            <a:ext cx="4491355" cy="147955"/>
          </a:xfrm>
          <a:custGeom>
            <a:avLst/>
            <a:gdLst/>
            <a:ahLst/>
            <a:cxnLst/>
            <a:rect l="l" t="t" r="r" b="b"/>
            <a:pathLst>
              <a:path w="4491355" h="147955">
                <a:moveTo>
                  <a:pt x="0" y="76073"/>
                </a:moveTo>
                <a:lnTo>
                  <a:pt x="4343400" y="76073"/>
                </a:lnTo>
                <a:lnTo>
                  <a:pt x="4343400" y="0"/>
                </a:lnTo>
                <a:lnTo>
                  <a:pt x="4490974" y="147574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3026" y="1909698"/>
            <a:ext cx="4491355" cy="229235"/>
          </a:xfrm>
          <a:custGeom>
            <a:avLst/>
            <a:gdLst/>
            <a:ahLst/>
            <a:cxnLst/>
            <a:rect l="l" t="t" r="r" b="b"/>
            <a:pathLst>
              <a:path w="4491355" h="229235">
                <a:moveTo>
                  <a:pt x="4490974" y="81152"/>
                </a:moveTo>
                <a:lnTo>
                  <a:pt x="4343400" y="228726"/>
                </a:lnTo>
                <a:lnTo>
                  <a:pt x="4343400" y="152526"/>
                </a:lnTo>
                <a:lnTo>
                  <a:pt x="0" y="152526"/>
                </a:lnTo>
                <a:lnTo>
                  <a:pt x="0" y="0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975" y="1283588"/>
            <a:ext cx="3949700" cy="1377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5" dirty="0">
                <a:solidFill>
                  <a:srgbClr val="542479"/>
                </a:solidFill>
              </a:rPr>
              <a:t>Section </a:t>
            </a:r>
            <a:r>
              <a:rPr sz="4400" spc="15" dirty="0">
                <a:solidFill>
                  <a:srgbClr val="542479"/>
                </a:solidFill>
              </a:rPr>
              <a:t>7 </a:t>
            </a:r>
            <a:r>
              <a:rPr sz="4400" spc="10" dirty="0">
                <a:solidFill>
                  <a:srgbClr val="542479"/>
                </a:solidFill>
              </a:rPr>
              <a:t>of</a:t>
            </a:r>
            <a:r>
              <a:rPr sz="4400" spc="-175" dirty="0">
                <a:solidFill>
                  <a:srgbClr val="542479"/>
                </a:solidFill>
              </a:rPr>
              <a:t> </a:t>
            </a:r>
            <a:r>
              <a:rPr sz="4400" spc="25" dirty="0">
                <a:solidFill>
                  <a:srgbClr val="542479"/>
                </a:solidFill>
              </a:rPr>
              <a:t>7:</a:t>
            </a:r>
            <a:endParaRPr sz="44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400" b="1" spc="10" dirty="0">
                <a:solidFill>
                  <a:srgbClr val="542479"/>
                </a:solidFill>
                <a:latin typeface="Bookman Old Style"/>
                <a:cs typeface="Bookman Old Style"/>
              </a:rPr>
              <a:t>Resources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1428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6019800"/>
            <a:ext cx="2524125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4036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Program</a:t>
            </a:r>
            <a:r>
              <a:rPr sz="3200" spc="-125" dirty="0"/>
              <a:t> </a:t>
            </a:r>
            <a:r>
              <a:rPr sz="3200" spc="10" dirty="0"/>
              <a:t>Website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48360" y="1275975"/>
            <a:ext cx="5939790" cy="459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5080" indent="-276860">
              <a:lnSpc>
                <a:spcPct val="116199"/>
              </a:lnSpc>
              <a:spcBef>
                <a:spcPts val="9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All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following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are on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this website: </a:t>
            </a:r>
            <a:r>
              <a:rPr sz="2750" u="heavy" spc="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 https://ptcs.bpa.gov</a:t>
            </a:r>
            <a:endParaRPr sz="27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730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5" dirty="0">
                <a:solidFill>
                  <a:srgbClr val="5B6973"/>
                </a:solidFill>
                <a:latin typeface="Gill Sans MT"/>
                <a:cs typeface="Gill Sans MT"/>
              </a:rPr>
              <a:t>Specifications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475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10" dirty="0">
                <a:solidFill>
                  <a:srgbClr val="5B6973"/>
                </a:solidFill>
                <a:latin typeface="Gill Sans MT"/>
                <a:cs typeface="Gill Sans MT"/>
              </a:rPr>
              <a:t>Requirements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400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-35" dirty="0">
                <a:solidFill>
                  <a:srgbClr val="5B6973"/>
                </a:solidFill>
                <a:latin typeface="Gill Sans MT"/>
                <a:cs typeface="Gill Sans MT"/>
              </a:rPr>
              <a:t>Training </a:t>
            </a:r>
            <a:r>
              <a:rPr sz="2150" spc="10" dirty="0">
                <a:solidFill>
                  <a:srgbClr val="5B6973"/>
                </a:solidFill>
                <a:latin typeface="Gill Sans MT"/>
                <a:cs typeface="Gill Sans MT"/>
              </a:rPr>
              <a:t>and </a:t>
            </a:r>
            <a:r>
              <a:rPr sz="2150" spc="-15" dirty="0">
                <a:solidFill>
                  <a:srgbClr val="5B6973"/>
                </a:solidFill>
                <a:latin typeface="Gill Sans MT"/>
                <a:cs typeface="Gill Sans MT"/>
              </a:rPr>
              <a:t>Technical</a:t>
            </a:r>
            <a:r>
              <a:rPr sz="2150" spc="-1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150" spc="5" dirty="0">
                <a:solidFill>
                  <a:srgbClr val="5B6973"/>
                </a:solidFill>
                <a:latin typeface="Gill Sans MT"/>
                <a:cs typeface="Gill Sans MT"/>
              </a:rPr>
              <a:t>Resources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400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10" dirty="0">
                <a:solidFill>
                  <a:srgbClr val="5B6973"/>
                </a:solidFill>
                <a:latin typeface="Gill Sans MT"/>
                <a:cs typeface="Gill Sans MT"/>
              </a:rPr>
              <a:t>Online Registry</a:t>
            </a:r>
            <a:r>
              <a:rPr sz="2150" spc="15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150" spc="5" dirty="0">
                <a:solidFill>
                  <a:srgbClr val="5B6973"/>
                </a:solidFill>
                <a:latin typeface="Gill Sans MT"/>
                <a:cs typeface="Gill Sans MT"/>
              </a:rPr>
              <a:t>Resources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475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5" dirty="0">
                <a:solidFill>
                  <a:srgbClr val="5B6973"/>
                </a:solidFill>
                <a:latin typeface="Gill Sans MT"/>
                <a:cs typeface="Gill Sans MT"/>
              </a:rPr>
              <a:t>Link </a:t>
            </a:r>
            <a:r>
              <a:rPr sz="2150" spc="20" dirty="0">
                <a:solidFill>
                  <a:srgbClr val="5B6973"/>
                </a:solidFill>
                <a:latin typeface="Gill Sans MT"/>
                <a:cs typeface="Gill Sans MT"/>
              </a:rPr>
              <a:t>to </a:t>
            </a:r>
            <a:r>
              <a:rPr sz="2150" spc="10" dirty="0">
                <a:solidFill>
                  <a:srgbClr val="5B6973"/>
                </a:solidFill>
                <a:latin typeface="Gill Sans MT"/>
                <a:cs typeface="Gill Sans MT"/>
              </a:rPr>
              <a:t>Online </a:t>
            </a:r>
            <a:r>
              <a:rPr sz="2150" dirty="0">
                <a:solidFill>
                  <a:srgbClr val="5B6973"/>
                </a:solidFill>
                <a:latin typeface="Gill Sans MT"/>
                <a:cs typeface="Gill Sans MT"/>
              </a:rPr>
              <a:t>Marketing</a:t>
            </a:r>
            <a:r>
              <a:rPr sz="2150" spc="15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150" dirty="0">
                <a:solidFill>
                  <a:srgbClr val="5B6973"/>
                </a:solidFill>
                <a:latin typeface="Gill Sans MT"/>
                <a:cs typeface="Gill Sans MT"/>
              </a:rPr>
              <a:t>Portal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400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dirty="0">
                <a:solidFill>
                  <a:srgbClr val="5B6973"/>
                </a:solidFill>
                <a:latin typeface="Gill Sans MT"/>
                <a:cs typeface="Gill Sans MT"/>
              </a:rPr>
              <a:t>Installation</a:t>
            </a:r>
            <a:r>
              <a:rPr sz="2150" spc="1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150" spc="5" dirty="0">
                <a:solidFill>
                  <a:srgbClr val="5B6973"/>
                </a:solidFill>
                <a:latin typeface="Gill Sans MT"/>
                <a:cs typeface="Gill Sans MT"/>
              </a:rPr>
              <a:t>Forms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400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5" dirty="0">
                <a:solidFill>
                  <a:srgbClr val="5B6973"/>
                </a:solidFill>
                <a:latin typeface="Gill Sans MT"/>
                <a:cs typeface="Gill Sans MT"/>
              </a:rPr>
              <a:t>Thermostat </a:t>
            </a:r>
            <a:r>
              <a:rPr sz="2150" spc="25" dirty="0">
                <a:solidFill>
                  <a:srgbClr val="5B6973"/>
                </a:solidFill>
                <a:latin typeface="Gill Sans MT"/>
                <a:cs typeface="Gill Sans MT"/>
              </a:rPr>
              <a:t>Support</a:t>
            </a:r>
            <a:r>
              <a:rPr sz="2150" spc="1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150" spc="15" dirty="0">
                <a:solidFill>
                  <a:srgbClr val="5B6973"/>
                </a:solidFill>
                <a:latin typeface="Gill Sans MT"/>
                <a:cs typeface="Gill Sans MT"/>
              </a:rPr>
              <a:t>Sheets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712" y="128841"/>
            <a:ext cx="16770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7:</a:t>
            </a:r>
            <a:r>
              <a:rPr sz="1400" spc="-13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96B5E0"/>
                </a:solidFill>
                <a:latin typeface="Tahoma"/>
                <a:cs typeface="Tahoma"/>
              </a:rPr>
              <a:t>Resources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7775" y="2704973"/>
            <a:ext cx="4014851" cy="2500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800" y="2905125"/>
            <a:ext cx="3619500" cy="210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750" y="6420938"/>
            <a:ext cx="362585" cy="247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128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7298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Program Website: </a:t>
            </a:r>
            <a:r>
              <a:rPr sz="3200" spc="5" dirty="0"/>
              <a:t>Technical</a:t>
            </a:r>
            <a:r>
              <a:rPr sz="3200" spc="-420" dirty="0"/>
              <a:t> </a:t>
            </a:r>
            <a:r>
              <a:rPr sz="3200" spc="15" dirty="0"/>
              <a:t>Resources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41692" y="1275975"/>
            <a:ext cx="6758940" cy="46431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63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Go to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“Heat </a:t>
            </a:r>
            <a:r>
              <a:rPr sz="2750" spc="35" dirty="0">
                <a:solidFill>
                  <a:srgbClr val="284E84"/>
                </a:solidFill>
                <a:latin typeface="Gill Sans MT"/>
                <a:cs typeface="Gill Sans MT"/>
              </a:rPr>
              <a:t>Pump”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section</a:t>
            </a:r>
            <a:r>
              <a:rPr sz="2750" spc="-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on</a:t>
            </a:r>
            <a:endParaRPr sz="275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530"/>
              </a:spcBef>
            </a:pPr>
            <a:r>
              <a:rPr sz="2750" u="heavy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www.bpa.gov/goto/reshvac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286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-40" dirty="0">
                <a:solidFill>
                  <a:srgbClr val="284E84"/>
                </a:solidFill>
                <a:latin typeface="Gill Sans MT"/>
                <a:cs typeface="Gill Sans MT"/>
              </a:rPr>
              <a:t>Technical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Resources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Heat </a:t>
            </a:r>
            <a:r>
              <a:rPr sz="2750" spc="35" dirty="0">
                <a:solidFill>
                  <a:srgbClr val="284E84"/>
                </a:solidFill>
                <a:latin typeface="Gill Sans MT"/>
                <a:cs typeface="Gill Sans MT"/>
              </a:rPr>
              <a:t>Pumps</a:t>
            </a:r>
            <a:r>
              <a:rPr sz="2750" spc="2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include:</a:t>
            </a:r>
            <a:endParaRPr sz="275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1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b="1" dirty="0">
                <a:solidFill>
                  <a:srgbClr val="464652"/>
                </a:solidFill>
                <a:latin typeface="Gill Sans MT"/>
                <a:cs typeface="Gill Sans MT"/>
              </a:rPr>
              <a:t>Heat </a:t>
            </a:r>
            <a:r>
              <a:rPr sz="2000" b="1" spc="25" dirty="0">
                <a:solidFill>
                  <a:srgbClr val="464652"/>
                </a:solidFill>
                <a:latin typeface="Gill Sans MT"/>
                <a:cs typeface="Gill Sans MT"/>
              </a:rPr>
              <a:t>Pump </a:t>
            </a:r>
            <a:r>
              <a:rPr sz="2000" b="1" dirty="0">
                <a:solidFill>
                  <a:srgbClr val="464652"/>
                </a:solidFill>
                <a:latin typeface="Gill Sans MT"/>
                <a:cs typeface="Gill Sans MT"/>
              </a:rPr>
              <a:t>Sizing</a:t>
            </a:r>
            <a:r>
              <a:rPr sz="2000" b="1" spc="-235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464652"/>
                </a:solidFill>
                <a:latin typeface="Gill Sans MT"/>
                <a:cs typeface="Gill Sans MT"/>
              </a:rPr>
              <a:t>Calculator</a:t>
            </a:r>
            <a:endParaRPr sz="20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4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5" dirty="0">
                <a:solidFill>
                  <a:srgbClr val="464652"/>
                </a:solidFill>
                <a:latin typeface="Gill Sans MT"/>
                <a:cs typeface="Gill Sans MT"/>
              </a:rPr>
              <a:t>Airflow</a:t>
            </a:r>
            <a:r>
              <a:rPr sz="2000" spc="-325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-80" dirty="0">
                <a:solidFill>
                  <a:srgbClr val="464652"/>
                </a:solidFill>
                <a:latin typeface="Gill Sans MT"/>
                <a:cs typeface="Gill Sans MT"/>
              </a:rPr>
              <a:t>Test </a:t>
            </a:r>
            <a:r>
              <a:rPr sz="2000" spc="10" dirty="0">
                <a:solidFill>
                  <a:srgbClr val="464652"/>
                </a:solidFill>
                <a:latin typeface="Gill Sans MT"/>
                <a:cs typeface="Gill Sans MT"/>
              </a:rPr>
              <a:t>Instructions</a:t>
            </a:r>
            <a:endParaRPr sz="20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35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35" dirty="0">
                <a:solidFill>
                  <a:srgbClr val="464652"/>
                </a:solidFill>
                <a:latin typeface="Gill Sans MT"/>
                <a:cs typeface="Gill Sans MT"/>
              </a:rPr>
              <a:t>Charts</a:t>
            </a:r>
            <a:r>
              <a:rPr sz="2000" spc="-220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30" dirty="0">
                <a:solidFill>
                  <a:srgbClr val="464652"/>
                </a:solidFill>
                <a:latin typeface="Gill Sans MT"/>
                <a:cs typeface="Gill Sans MT"/>
              </a:rPr>
              <a:t>and</a:t>
            </a:r>
            <a:r>
              <a:rPr sz="2000" spc="-95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464652"/>
                </a:solidFill>
                <a:latin typeface="Gill Sans MT"/>
                <a:cs typeface="Gill Sans MT"/>
              </a:rPr>
              <a:t>Conversion</a:t>
            </a:r>
            <a:r>
              <a:rPr sz="2000" spc="-300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-35" dirty="0">
                <a:solidFill>
                  <a:srgbClr val="464652"/>
                </a:solidFill>
                <a:latin typeface="Gill Sans MT"/>
                <a:cs typeface="Gill Sans MT"/>
              </a:rPr>
              <a:t>Tables</a:t>
            </a:r>
            <a:endParaRPr sz="20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4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5" dirty="0">
                <a:solidFill>
                  <a:srgbClr val="464652"/>
                </a:solidFill>
                <a:latin typeface="Gill Sans MT"/>
                <a:cs typeface="Gill Sans MT"/>
              </a:rPr>
              <a:t>Strip </a:t>
            </a:r>
            <a:r>
              <a:rPr sz="2000" spc="25" dirty="0">
                <a:solidFill>
                  <a:srgbClr val="464652"/>
                </a:solidFill>
                <a:latin typeface="Gill Sans MT"/>
                <a:cs typeface="Gill Sans MT"/>
              </a:rPr>
              <a:t>Heat </a:t>
            </a:r>
            <a:r>
              <a:rPr sz="2000" spc="20" dirty="0">
                <a:solidFill>
                  <a:srgbClr val="464652"/>
                </a:solidFill>
                <a:latin typeface="Gill Sans MT"/>
                <a:cs typeface="Gill Sans MT"/>
              </a:rPr>
              <a:t>Cut-Out</a:t>
            </a:r>
            <a:r>
              <a:rPr sz="2000" spc="-400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464652"/>
                </a:solidFill>
                <a:latin typeface="Gill Sans MT"/>
                <a:cs typeface="Gill Sans MT"/>
              </a:rPr>
              <a:t>Procedure</a:t>
            </a:r>
            <a:endParaRPr sz="20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4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dirty="0">
                <a:solidFill>
                  <a:srgbClr val="464652"/>
                </a:solidFill>
                <a:latin typeface="Gill Sans MT"/>
                <a:cs typeface="Gill Sans MT"/>
              </a:rPr>
              <a:t>Variable</a:t>
            </a:r>
            <a:r>
              <a:rPr sz="2000" spc="-180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464652"/>
                </a:solidFill>
                <a:latin typeface="Gill Sans MT"/>
                <a:cs typeface="Gill Sans MT"/>
              </a:rPr>
              <a:t>Speed</a:t>
            </a:r>
            <a:r>
              <a:rPr sz="2000" spc="-90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464652"/>
                </a:solidFill>
                <a:latin typeface="Gill Sans MT"/>
                <a:cs typeface="Gill Sans MT"/>
              </a:rPr>
              <a:t>Heat</a:t>
            </a:r>
            <a:r>
              <a:rPr sz="2000" spc="-110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30" dirty="0">
                <a:solidFill>
                  <a:srgbClr val="464652"/>
                </a:solidFill>
                <a:latin typeface="Gill Sans MT"/>
                <a:cs typeface="Gill Sans MT"/>
              </a:rPr>
              <a:t>Pumps</a:t>
            </a:r>
            <a:r>
              <a:rPr sz="2000" spc="-215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464652"/>
                </a:solidFill>
                <a:latin typeface="Gill Sans MT"/>
                <a:cs typeface="Gill Sans MT"/>
              </a:rPr>
              <a:t>Fact</a:t>
            </a:r>
            <a:r>
              <a:rPr sz="2000" spc="-110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464652"/>
                </a:solidFill>
                <a:latin typeface="Gill Sans MT"/>
                <a:cs typeface="Gill Sans MT"/>
              </a:rPr>
              <a:t>Sheet</a:t>
            </a:r>
            <a:endParaRPr sz="20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35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5" dirty="0">
                <a:solidFill>
                  <a:srgbClr val="464652"/>
                </a:solidFill>
                <a:latin typeface="Gill Sans MT"/>
                <a:cs typeface="Gill Sans MT"/>
              </a:rPr>
              <a:t>Thermostat </a:t>
            </a:r>
            <a:r>
              <a:rPr sz="2000" spc="35" dirty="0">
                <a:solidFill>
                  <a:srgbClr val="464652"/>
                </a:solidFill>
                <a:latin typeface="Gill Sans MT"/>
                <a:cs typeface="Gill Sans MT"/>
              </a:rPr>
              <a:t>Support</a:t>
            </a:r>
            <a:r>
              <a:rPr sz="2000" spc="-465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464652"/>
                </a:solidFill>
                <a:latin typeface="Gill Sans MT"/>
                <a:cs typeface="Gill Sans MT"/>
              </a:rPr>
              <a:t>Sheets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18808" y="4963254"/>
            <a:ext cx="1867991" cy="1389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68211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7:</a:t>
            </a:r>
            <a:r>
              <a:rPr sz="1400" spc="-13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96B5E0"/>
                </a:solidFill>
                <a:latin typeface="Tahoma"/>
                <a:cs typeface="Tahoma"/>
              </a:rPr>
              <a:t>Resources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50" y="6420938"/>
            <a:ext cx="362585" cy="247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129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76020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Commissioning </a:t>
            </a:r>
            <a:r>
              <a:rPr sz="3200" spc="5" dirty="0"/>
              <a:t>Equipment</a:t>
            </a:r>
            <a:r>
              <a:rPr sz="3200" spc="-165" dirty="0"/>
              <a:t> </a:t>
            </a:r>
            <a:r>
              <a:rPr sz="3200" spc="40" dirty="0"/>
              <a:t>Needs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044189" y="1797748"/>
            <a:ext cx="5370195" cy="33832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306705" indent="-276860">
              <a:lnSpc>
                <a:spcPct val="127600"/>
              </a:lnSpc>
              <a:spcBef>
                <a:spcPts val="9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DG700,</a:t>
            </a:r>
            <a:r>
              <a:rPr sz="2600" spc="-4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DG1000</a:t>
            </a:r>
            <a:r>
              <a:rPr sz="2600" spc="-2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284E84"/>
                </a:solidFill>
                <a:latin typeface="Gill Sans MT"/>
                <a:cs typeface="Gill Sans MT"/>
              </a:rPr>
              <a:t>or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other</a:t>
            </a:r>
            <a:r>
              <a:rPr sz="2600" spc="-1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srgbClr val="284E84"/>
                </a:solidFill>
                <a:latin typeface="Gill Sans MT"/>
                <a:cs typeface="Gill Sans MT"/>
              </a:rPr>
              <a:t>pressure 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sensing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differential</a:t>
            </a:r>
            <a:r>
              <a:rPr sz="2600" spc="-3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manometers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54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-30" dirty="0">
                <a:solidFill>
                  <a:srgbClr val="284E84"/>
                </a:solidFill>
                <a:latin typeface="Gill Sans MT"/>
                <a:cs typeface="Gill Sans MT"/>
              </a:rPr>
              <a:t>TrueFlow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Plate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(preferred</a:t>
            </a:r>
            <a:r>
              <a:rPr sz="2600" spc="-4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method)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4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-10" dirty="0">
                <a:solidFill>
                  <a:srgbClr val="284E84"/>
                </a:solidFill>
                <a:latin typeface="Gill Sans MT"/>
                <a:cs typeface="Gill Sans MT"/>
              </a:rPr>
              <a:t>Pressure</a:t>
            </a:r>
            <a:r>
              <a:rPr sz="2600" spc="-4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90" dirty="0">
                <a:solidFill>
                  <a:srgbClr val="284E84"/>
                </a:solidFill>
                <a:latin typeface="Gill Sans MT"/>
                <a:cs typeface="Gill Sans MT"/>
              </a:rPr>
              <a:t>Tap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4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-25" dirty="0">
                <a:solidFill>
                  <a:srgbClr val="284E84"/>
                </a:solidFill>
                <a:latin typeface="Gill Sans MT"/>
                <a:cs typeface="Gill Sans MT"/>
              </a:rPr>
              <a:t>Temperature</a:t>
            </a:r>
            <a:r>
              <a:rPr sz="2600" spc="-1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Probe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5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Refrigerant</a:t>
            </a:r>
            <a:r>
              <a:rPr sz="2600" spc="-2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Charge</a:t>
            </a:r>
            <a:r>
              <a:rPr sz="2600" spc="-4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40" dirty="0">
                <a:solidFill>
                  <a:srgbClr val="284E84"/>
                </a:solidFill>
                <a:latin typeface="Gill Sans MT"/>
                <a:cs typeface="Gill Sans MT"/>
              </a:rPr>
              <a:t>Testing</a:t>
            </a:r>
            <a:r>
              <a:rPr sz="2600" spc="-2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Equipment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484" y="93281"/>
            <a:ext cx="18395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1:</a:t>
            </a:r>
            <a:r>
              <a:rPr sz="1400" spc="-114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6300" y="3019425"/>
            <a:ext cx="1676400" cy="117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13</a:t>
            </a:fld>
            <a:endParaRPr spc="10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64997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Spanish</a:t>
            </a:r>
            <a:r>
              <a:rPr sz="3200" spc="-155" dirty="0"/>
              <a:t> </a:t>
            </a:r>
            <a:r>
              <a:rPr sz="3200" spc="20" dirty="0"/>
              <a:t>Materials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60425" y="1079892"/>
            <a:ext cx="4036695" cy="347726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88290" indent="-276225">
              <a:lnSpc>
                <a:spcPct val="100000"/>
              </a:lnSpc>
              <a:spcBef>
                <a:spcPts val="104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Now available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</a:t>
            </a:r>
            <a:r>
              <a:rPr sz="2400" spc="-1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Spanish:</a:t>
            </a:r>
            <a:endParaRPr sz="2400">
              <a:latin typeface="Gill Sans MT"/>
              <a:cs typeface="Gill Sans MT"/>
            </a:endParaRPr>
          </a:p>
          <a:p>
            <a:pPr marL="565150" lvl="1" indent="-277495">
              <a:lnSpc>
                <a:spcPct val="100000"/>
              </a:lnSpc>
              <a:spcBef>
                <a:spcPts val="82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5" dirty="0">
                <a:solidFill>
                  <a:srgbClr val="464652"/>
                </a:solidFill>
                <a:latin typeface="Gill Sans MT"/>
                <a:cs typeface="Gill Sans MT"/>
              </a:rPr>
              <a:t>PTCS </a:t>
            </a:r>
            <a:r>
              <a:rPr sz="2000" spc="10" dirty="0">
                <a:solidFill>
                  <a:srgbClr val="464652"/>
                </a:solidFill>
                <a:latin typeface="Gill Sans MT"/>
                <a:cs typeface="Gill Sans MT"/>
              </a:rPr>
              <a:t>training</a:t>
            </a:r>
            <a:r>
              <a:rPr sz="2000" spc="-305" dirty="0">
                <a:solidFill>
                  <a:srgbClr val="464652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464652"/>
                </a:solidFill>
                <a:latin typeface="Gill Sans MT"/>
                <a:cs typeface="Gill Sans MT"/>
              </a:rPr>
              <a:t>presentations</a:t>
            </a:r>
            <a:endParaRPr sz="2000">
              <a:latin typeface="Gill Sans MT"/>
              <a:cs typeface="Gill Sans MT"/>
            </a:endParaRPr>
          </a:p>
          <a:p>
            <a:pPr marL="565150" lvl="1" indent="-277495">
              <a:lnSpc>
                <a:spcPct val="100000"/>
              </a:lnSpc>
              <a:spcBef>
                <a:spcPts val="11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10" dirty="0">
                <a:solidFill>
                  <a:srgbClr val="464652"/>
                </a:solidFill>
                <a:latin typeface="Gill Sans MT"/>
                <a:cs typeface="Gill Sans MT"/>
              </a:rPr>
              <a:t>Manuals</a:t>
            </a:r>
            <a:endParaRPr sz="2000">
              <a:latin typeface="Gill Sans MT"/>
              <a:cs typeface="Gill Sans MT"/>
            </a:endParaRPr>
          </a:p>
          <a:p>
            <a:pPr marL="565150" lvl="1" indent="-277495">
              <a:lnSpc>
                <a:spcPct val="100000"/>
              </a:lnSpc>
              <a:spcBef>
                <a:spcPts val="105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-55" dirty="0">
                <a:solidFill>
                  <a:srgbClr val="464652"/>
                </a:solidFill>
                <a:latin typeface="Gill Sans MT"/>
                <a:cs typeface="Gill Sans MT"/>
              </a:rPr>
              <a:t>Tests</a:t>
            </a:r>
            <a:endParaRPr sz="2000">
              <a:latin typeface="Gill Sans MT"/>
              <a:cs typeface="Gill Sans MT"/>
            </a:endParaRPr>
          </a:p>
          <a:p>
            <a:pPr marL="565150" lvl="1" indent="-277495">
              <a:lnSpc>
                <a:spcPct val="100000"/>
              </a:lnSpc>
              <a:spcBef>
                <a:spcPts val="11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5" dirty="0">
                <a:solidFill>
                  <a:srgbClr val="464652"/>
                </a:solidFill>
                <a:latin typeface="Gill Sans MT"/>
                <a:cs typeface="Gill Sans MT"/>
              </a:rPr>
              <a:t>Forms</a:t>
            </a:r>
            <a:endParaRPr sz="2000">
              <a:latin typeface="Gill Sans MT"/>
              <a:cs typeface="Gill Sans MT"/>
            </a:endParaRPr>
          </a:p>
          <a:p>
            <a:pPr marL="288290" marR="5080" indent="-276225">
              <a:lnSpc>
                <a:spcPct val="101600"/>
              </a:lnSpc>
              <a:spcBef>
                <a:spcPts val="8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400" dirty="0">
                <a:solidFill>
                  <a:srgbClr val="284E84"/>
                </a:solidFill>
                <a:latin typeface="Arial"/>
                <a:cs typeface="Arial"/>
              </a:rPr>
              <a:t>Contact Kyle </a:t>
            </a:r>
            <a:r>
              <a:rPr sz="2400" spc="-5" dirty="0">
                <a:solidFill>
                  <a:srgbClr val="284E84"/>
                </a:solidFill>
                <a:latin typeface="Arial"/>
                <a:cs typeface="Arial"/>
              </a:rPr>
              <a:t>Chase </a:t>
            </a:r>
            <a:r>
              <a:rPr sz="2400" dirty="0">
                <a:solidFill>
                  <a:srgbClr val="284E84"/>
                </a:solidFill>
                <a:latin typeface="Arial"/>
                <a:cs typeface="Arial"/>
              </a:rPr>
              <a:t>at  CLEAResult: </a:t>
            </a:r>
            <a:r>
              <a:rPr sz="2400" u="heavy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Arial"/>
                <a:cs typeface="Arial"/>
                <a:hlinkClick r:id="rId2"/>
              </a:rPr>
              <a:t>kyle.chase@clea</a:t>
            </a:r>
            <a:r>
              <a:rPr sz="2400" u="heavy" spc="10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Arial"/>
                <a:cs typeface="Arial"/>
                <a:hlinkClick r:id="rId2"/>
              </a:rPr>
              <a:t>r</a:t>
            </a:r>
            <a:r>
              <a:rPr sz="2400" u="heavy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Arial"/>
                <a:cs typeface="Arial"/>
                <a:hlinkClick r:id="rId2"/>
              </a:rPr>
              <a:t>esult.com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68211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7:</a:t>
            </a:r>
            <a:r>
              <a:rPr sz="1400" spc="-13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96B5E0"/>
                </a:solidFill>
                <a:latin typeface="Tahoma"/>
                <a:cs typeface="Tahoma"/>
              </a:rPr>
              <a:t>Resources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57775" y="3845906"/>
            <a:ext cx="3019425" cy="216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750" y="6420938"/>
            <a:ext cx="362585" cy="247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130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601344"/>
            <a:ext cx="396684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10" dirty="0"/>
              <a:t>Equipment</a:t>
            </a:r>
            <a:r>
              <a:rPr sz="3050" spc="-180" dirty="0"/>
              <a:t> </a:t>
            </a:r>
            <a:r>
              <a:rPr sz="3050" spc="5" dirty="0"/>
              <a:t>Discount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536575" y="1338008"/>
            <a:ext cx="7364095" cy="3983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925" marR="5080" indent="-276860">
              <a:lnSpc>
                <a:spcPct val="139700"/>
              </a:lnSpc>
              <a:spcBef>
                <a:spcPts val="95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Discount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now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available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purchase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Ducted Heat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Pump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testing  equipment: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400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12.5% discount for </a:t>
            </a:r>
            <a:r>
              <a:rPr sz="2150" spc="-25" dirty="0">
                <a:solidFill>
                  <a:srgbClr val="284E84"/>
                </a:solidFill>
                <a:latin typeface="Gill Sans MT"/>
                <a:cs typeface="Gill Sans MT"/>
              </a:rPr>
              <a:t>TrueFlow</a:t>
            </a:r>
            <a:r>
              <a:rPr sz="2150" spc="-1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Plate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475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12.5% discount for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digital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gauges </a:t>
            </a:r>
            <a:r>
              <a:rPr sz="2150" spc="-20" dirty="0">
                <a:solidFill>
                  <a:srgbClr val="284E84"/>
                </a:solidFill>
                <a:latin typeface="Gill Sans MT"/>
                <a:cs typeface="Gill Sans MT"/>
              </a:rPr>
              <a:t>from</a:t>
            </a:r>
            <a:r>
              <a:rPr sz="2150" spc="1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TEC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475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8%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discount for</a:t>
            </a:r>
            <a:r>
              <a:rPr sz="2150" spc="-4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65" dirty="0">
                <a:solidFill>
                  <a:srgbClr val="284E84"/>
                </a:solidFill>
                <a:latin typeface="Gill Sans MT"/>
                <a:cs typeface="Gill Sans MT"/>
              </a:rPr>
              <a:t>TruTech </a:t>
            </a:r>
            <a:r>
              <a:rPr sz="2150" spc="-45" dirty="0">
                <a:solidFill>
                  <a:srgbClr val="284E84"/>
                </a:solidFill>
                <a:latin typeface="Gill Sans MT"/>
                <a:cs typeface="Gill Sans MT"/>
              </a:rPr>
              <a:t>Tools</a:t>
            </a:r>
            <a:endParaRPr sz="21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550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Discount form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included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at the end of your </a:t>
            </a:r>
            <a:r>
              <a:rPr sz="2150" spc="-30" dirty="0">
                <a:solidFill>
                  <a:srgbClr val="284E84"/>
                </a:solidFill>
                <a:latin typeface="Gill Sans MT"/>
                <a:cs typeface="Gill Sans MT"/>
              </a:rPr>
              <a:t>Trainee</a:t>
            </a:r>
            <a:r>
              <a:rPr sz="2150" spc="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Manual</a:t>
            </a:r>
            <a:endParaRPr sz="21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550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Submit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this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form to Kyle Chase</a:t>
            </a:r>
            <a:r>
              <a:rPr sz="2150" spc="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at</a:t>
            </a:r>
            <a:endParaRPr sz="215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1025"/>
              </a:spcBef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CLEAResult:</a:t>
            </a:r>
            <a:r>
              <a:rPr sz="2150" spc="-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50" u="sng" spc="1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kyle.chase@clearesult.com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3800" y="0"/>
            <a:ext cx="1466850" cy="765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9675" y="4276661"/>
            <a:ext cx="4124325" cy="2033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700" y="4476750"/>
            <a:ext cx="3790950" cy="163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857" y="106997"/>
            <a:ext cx="168211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7:</a:t>
            </a:r>
            <a:r>
              <a:rPr sz="1400" spc="-13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96B5E0"/>
                </a:solidFill>
                <a:latin typeface="Tahoma"/>
                <a:cs typeface="Tahoma"/>
              </a:rPr>
              <a:t>Resources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750" y="6420938"/>
            <a:ext cx="362585" cy="247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131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29686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Stay</a:t>
            </a:r>
            <a:r>
              <a:rPr sz="3200" spc="-65" dirty="0"/>
              <a:t> </a:t>
            </a:r>
            <a:r>
              <a:rPr sz="3200" spc="15" dirty="0"/>
              <a:t>Informed!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5492" y="1298828"/>
            <a:ext cx="7346950" cy="941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5080" indent="-276225">
              <a:lnSpc>
                <a:spcPct val="109300"/>
              </a:lnSpc>
              <a:spcBef>
                <a:spcPts val="9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Sign </a:t>
            </a:r>
            <a:r>
              <a:rPr sz="2750" spc="30" dirty="0">
                <a:solidFill>
                  <a:srgbClr val="284E84"/>
                </a:solidFill>
                <a:latin typeface="Gill Sans MT"/>
                <a:cs typeface="Gill Sans MT"/>
              </a:rPr>
              <a:t>up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Quarterly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Newsletter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or visit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the 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PTCS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website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latest</a:t>
            </a:r>
            <a:r>
              <a:rPr sz="2750" spc="3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announcements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1717" y="2468562"/>
            <a:ext cx="248348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58AFB8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spc="20" dirty="0">
                <a:solidFill>
                  <a:srgbClr val="284E84"/>
                </a:solidFill>
                <a:latin typeface="Gill Sans MT"/>
                <a:cs typeface="Gill Sans MT"/>
              </a:rPr>
              <a:t>Updated</a:t>
            </a:r>
            <a:r>
              <a:rPr sz="1850" spc="5" dirty="0">
                <a:solidFill>
                  <a:srgbClr val="284E84"/>
                </a:solidFill>
                <a:latin typeface="Gill Sans MT"/>
                <a:cs typeface="Gill Sans MT"/>
              </a:rPr>
              <a:t> specifications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1717" y="3021647"/>
            <a:ext cx="260731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58AFB8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spc="15" dirty="0">
                <a:solidFill>
                  <a:srgbClr val="284E84"/>
                </a:solidFill>
                <a:latin typeface="Gill Sans MT"/>
                <a:cs typeface="Gill Sans MT"/>
              </a:rPr>
              <a:t>Online </a:t>
            </a:r>
            <a:r>
              <a:rPr sz="1850" spc="5" dirty="0">
                <a:solidFill>
                  <a:srgbClr val="284E84"/>
                </a:solidFill>
                <a:latin typeface="Gill Sans MT"/>
                <a:cs typeface="Gill Sans MT"/>
              </a:rPr>
              <a:t>registry</a:t>
            </a:r>
            <a:r>
              <a:rPr sz="1850" spc="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50" spc="25" dirty="0">
                <a:solidFill>
                  <a:srgbClr val="284E84"/>
                </a:solidFill>
                <a:latin typeface="Gill Sans MT"/>
                <a:cs typeface="Gill Sans MT"/>
              </a:rPr>
              <a:t>changes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717" y="3584638"/>
            <a:ext cx="294259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58AFB8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spc="15" dirty="0">
                <a:solidFill>
                  <a:srgbClr val="284E84"/>
                </a:solidFill>
                <a:latin typeface="Gill Sans MT"/>
                <a:cs typeface="Gill Sans MT"/>
              </a:rPr>
              <a:t>Common issues </a:t>
            </a:r>
            <a:r>
              <a:rPr sz="1850" spc="-15" dirty="0">
                <a:solidFill>
                  <a:srgbClr val="284E84"/>
                </a:solidFill>
                <a:latin typeface="Gill Sans MT"/>
                <a:cs typeface="Gill Sans MT"/>
              </a:rPr>
              <a:t>in </a:t>
            </a:r>
            <a:r>
              <a:rPr sz="1850" spc="1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1850" spc="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50" spc="-10" dirty="0">
                <a:solidFill>
                  <a:srgbClr val="284E84"/>
                </a:solidFill>
                <a:latin typeface="Gill Sans MT"/>
                <a:cs typeface="Gill Sans MT"/>
              </a:rPr>
              <a:t>field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1717" y="4147248"/>
            <a:ext cx="7085965" cy="2010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58AFB8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spc="20" dirty="0">
                <a:solidFill>
                  <a:srgbClr val="284E84"/>
                </a:solidFill>
                <a:latin typeface="Gill Sans MT"/>
                <a:cs typeface="Gill Sans MT"/>
              </a:rPr>
              <a:t>Updated </a:t>
            </a:r>
            <a:r>
              <a:rPr sz="1850" spc="15" dirty="0">
                <a:solidFill>
                  <a:srgbClr val="284E84"/>
                </a:solidFill>
                <a:latin typeface="Gill Sans MT"/>
                <a:cs typeface="Gill Sans MT"/>
              </a:rPr>
              <a:t>program</a:t>
            </a:r>
            <a:r>
              <a:rPr sz="1850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50" dirty="0">
                <a:solidFill>
                  <a:srgbClr val="284E84"/>
                </a:solidFill>
                <a:latin typeface="Gill Sans MT"/>
                <a:cs typeface="Gill Sans MT"/>
              </a:rPr>
              <a:t>requirements</a:t>
            </a:r>
            <a:endParaRPr sz="1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8AFB8"/>
              </a:buClr>
              <a:buFont typeface="Wingdings 3"/>
              <a:buChar char=""/>
            </a:pPr>
            <a:endParaRPr sz="18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5"/>
              </a:spcBef>
              <a:buClr>
                <a:srgbClr val="58AFB8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spc="25" dirty="0">
                <a:solidFill>
                  <a:srgbClr val="284E84"/>
                </a:solidFill>
                <a:latin typeface="Gill Sans MT"/>
                <a:cs typeface="Gill Sans MT"/>
              </a:rPr>
              <a:t>New </a:t>
            </a:r>
            <a:r>
              <a:rPr sz="1850" spc="15" dirty="0">
                <a:solidFill>
                  <a:srgbClr val="284E84"/>
                </a:solidFill>
                <a:latin typeface="Gill Sans MT"/>
                <a:cs typeface="Gill Sans MT"/>
              </a:rPr>
              <a:t>technical </a:t>
            </a:r>
            <a:r>
              <a:rPr sz="1850" spc="40" dirty="0">
                <a:solidFill>
                  <a:srgbClr val="284E84"/>
                </a:solidFill>
                <a:latin typeface="Gill Sans MT"/>
                <a:cs typeface="Gill Sans MT"/>
              </a:rPr>
              <a:t>support</a:t>
            </a:r>
            <a:r>
              <a:rPr sz="1850" spc="-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50" spc="5" dirty="0">
                <a:solidFill>
                  <a:srgbClr val="284E84"/>
                </a:solidFill>
                <a:latin typeface="Gill Sans MT"/>
                <a:cs typeface="Gill Sans MT"/>
              </a:rPr>
              <a:t>resources</a:t>
            </a:r>
            <a:endParaRPr sz="1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8AFB8"/>
              </a:buClr>
              <a:buFont typeface="Wingdings 3"/>
              <a:buChar char=""/>
            </a:pPr>
            <a:endParaRPr sz="19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buClr>
                <a:srgbClr val="58AFB8"/>
              </a:buClr>
              <a:buSzPct val="75675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50" spc="5" dirty="0">
                <a:solidFill>
                  <a:srgbClr val="284E84"/>
                </a:solidFill>
                <a:latin typeface="Gill Sans MT"/>
                <a:cs typeface="Gill Sans MT"/>
              </a:rPr>
              <a:t>Tips </a:t>
            </a:r>
            <a:r>
              <a:rPr sz="1850" spc="30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r>
              <a:rPr sz="185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50" dirty="0">
                <a:solidFill>
                  <a:srgbClr val="284E84"/>
                </a:solidFill>
                <a:latin typeface="Gill Sans MT"/>
                <a:cs typeface="Gill Sans MT"/>
              </a:rPr>
              <a:t>tricks</a:t>
            </a:r>
            <a:endParaRPr sz="18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Gill Sans MT"/>
              <a:cs typeface="Gill Sans MT"/>
            </a:endParaRPr>
          </a:p>
          <a:p>
            <a:pPr marL="95885">
              <a:lnSpc>
                <a:spcPct val="100000"/>
              </a:lnSpc>
            </a:pPr>
            <a:r>
              <a:rPr sz="2000" u="sng" spc="-6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We</a:t>
            </a:r>
            <a:r>
              <a:rPr sz="2000" u="sng" spc="-3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1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guarantee</a:t>
            </a:r>
            <a:r>
              <a:rPr sz="2000" u="sng" spc="-17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-4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we</a:t>
            </a:r>
            <a:r>
              <a:rPr sz="2000" u="sng" spc="-2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will</a:t>
            </a:r>
            <a:r>
              <a:rPr sz="2000" u="sng" spc="-2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2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not</a:t>
            </a:r>
            <a:r>
              <a:rPr sz="2000" u="sng" spc="-2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2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spam</a:t>
            </a:r>
            <a:r>
              <a:rPr sz="2000" u="sng" spc="-17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-1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you</a:t>
            </a:r>
            <a:r>
              <a:rPr sz="2000" u="sng" spc="1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1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or</a:t>
            </a:r>
            <a:r>
              <a:rPr sz="2000" u="sng" spc="-7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sell</a:t>
            </a:r>
            <a:r>
              <a:rPr sz="2000" u="sng" spc="4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any</a:t>
            </a:r>
            <a:r>
              <a:rPr sz="2000" u="sng" spc="-9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1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of</a:t>
            </a:r>
            <a:r>
              <a:rPr sz="2000" u="sng" spc="-80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your</a:t>
            </a:r>
            <a:r>
              <a:rPr sz="2000" u="sng" spc="-8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u="sng" spc="15" dirty="0">
                <a:solidFill>
                  <a:srgbClr val="6E5600"/>
                </a:solidFill>
                <a:uFill>
                  <a:solidFill>
                    <a:srgbClr val="6E5600"/>
                  </a:solidFill>
                </a:uFill>
                <a:latin typeface="Gill Sans MT"/>
                <a:cs typeface="Gill Sans MT"/>
              </a:rPr>
              <a:t>information.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857" y="106997"/>
            <a:ext cx="168211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7:</a:t>
            </a:r>
            <a:r>
              <a:rPr sz="1400" spc="-13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96B5E0"/>
                </a:solidFill>
                <a:latin typeface="Tahoma"/>
                <a:cs typeface="Tahoma"/>
              </a:rPr>
              <a:t>Resources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38249" y="4625193"/>
            <a:ext cx="2851702" cy="65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62429" y="2504878"/>
            <a:ext cx="4177057" cy="1852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94579" y="2601404"/>
            <a:ext cx="3964940" cy="15798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10795" algn="ctr">
              <a:lnSpc>
                <a:spcPct val="100000"/>
              </a:lnSpc>
              <a:spcBef>
                <a:spcPts val="340"/>
              </a:spcBef>
            </a:pP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Go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to</a:t>
            </a:r>
            <a:endParaRPr sz="1800">
              <a:latin typeface="Gill Sans MT"/>
              <a:cs typeface="Gill Sans MT"/>
            </a:endParaRPr>
          </a:p>
          <a:p>
            <a:pPr marR="31115" algn="ctr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25CAEB"/>
                </a:solidFill>
                <a:latin typeface="Gill Sans MT"/>
                <a:cs typeface="Gill Sans MT"/>
                <a:hlinkClick r:id="rId5"/>
              </a:rPr>
              <a:t>https://tinyurl.com/ptcsnewsletter</a:t>
            </a:r>
            <a:endParaRPr sz="18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or 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email </a:t>
            </a:r>
            <a:r>
              <a:rPr sz="1800" b="1" spc="-20" dirty="0">
                <a:solidFill>
                  <a:srgbClr val="25CAEB"/>
                </a:solidFill>
                <a:latin typeface="Gill Sans MT"/>
                <a:cs typeface="Gill Sans MT"/>
                <a:hlinkClick r:id="rId6"/>
              </a:rPr>
              <a:t>ResHVAC@bpa.gov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to </a:t>
            </a:r>
            <a:r>
              <a:rPr sz="1800" spc="-2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sign</a:t>
            </a:r>
            <a:r>
              <a:rPr sz="1800" spc="-4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 </a:t>
            </a:r>
            <a:r>
              <a:rPr sz="1800" spc="-3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up.</a:t>
            </a:r>
            <a:endParaRPr sz="1800">
              <a:latin typeface="Gill Sans MT"/>
              <a:cs typeface="Gill Sans MT"/>
            </a:endParaRPr>
          </a:p>
          <a:p>
            <a:pPr marR="26034" algn="ctr">
              <a:lnSpc>
                <a:spcPct val="100000"/>
              </a:lnSpc>
              <a:spcBef>
                <a:spcPts val="320"/>
              </a:spcBef>
            </a:pPr>
            <a:r>
              <a:rPr sz="1800" spc="-15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Also </a:t>
            </a:r>
            <a:r>
              <a:rPr sz="1800" spc="-2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sign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up </a:t>
            </a:r>
            <a:r>
              <a:rPr sz="1800" spc="-15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from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the </a:t>
            </a:r>
            <a:r>
              <a:rPr sz="1800" spc="-25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“Stay</a:t>
            </a: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 </a:t>
            </a:r>
            <a:r>
              <a:rPr sz="1800" spc="5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Informed!”</a:t>
            </a:r>
            <a:endParaRPr sz="18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spc="-15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link </a:t>
            </a:r>
            <a:r>
              <a:rPr sz="1800" spc="-1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on </a:t>
            </a:r>
            <a:r>
              <a:rPr sz="180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the</a:t>
            </a:r>
            <a:r>
              <a:rPr sz="1800" spc="70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ill Sans MT"/>
                <a:cs typeface="Gill Sans MT"/>
                <a:hlinkClick r:id="rId4"/>
              </a:rPr>
              <a:t>website.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6750" y="6420938"/>
            <a:ext cx="362585" cy="247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132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4818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On-Demand</a:t>
            </a:r>
            <a:r>
              <a:rPr sz="3200" spc="-80" dirty="0"/>
              <a:t> </a:t>
            </a:r>
            <a:r>
              <a:rPr sz="3200" spc="20" dirty="0"/>
              <a:t>Webinars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3390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9: </a:t>
            </a: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Participation </a:t>
            </a:r>
            <a:r>
              <a:rPr sz="1400" spc="10" dirty="0">
                <a:solidFill>
                  <a:srgbClr val="96B5E0"/>
                </a:solidFill>
                <a:latin typeface="Tahoma"/>
                <a:cs typeface="Tahoma"/>
              </a:rPr>
              <a:t>Rules </a:t>
            </a:r>
            <a:r>
              <a:rPr sz="1400" spc="15" dirty="0">
                <a:solidFill>
                  <a:srgbClr val="96B5E0"/>
                </a:solidFill>
                <a:latin typeface="Tahoma"/>
                <a:cs typeface="Tahoma"/>
              </a:rPr>
              <a:t>&amp;</a:t>
            </a:r>
            <a:r>
              <a:rPr sz="1400" spc="-21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96B5E0"/>
                </a:solidFill>
                <a:latin typeface="Tahoma"/>
                <a:cs typeface="Tahoma"/>
              </a:rPr>
              <a:t>Paperwork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7650" y="2695511"/>
            <a:ext cx="4081526" cy="3729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4350" y="2762186"/>
            <a:ext cx="4710176" cy="358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9792" y="1009078"/>
            <a:ext cx="5610225" cy="1685289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Self-led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trainings </a:t>
            </a:r>
            <a:r>
              <a:rPr sz="1800" spc="-20" dirty="0">
                <a:solidFill>
                  <a:srgbClr val="284E84"/>
                </a:solidFill>
                <a:latin typeface="Gill Sans MT"/>
                <a:cs typeface="Gill Sans MT"/>
              </a:rPr>
              <a:t>available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at</a:t>
            </a:r>
            <a:r>
              <a:rPr sz="1800" spc="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u="sng" spc="-5" dirty="0">
                <a:solidFill>
                  <a:srgbClr val="284E84"/>
                </a:solidFill>
                <a:uFill>
                  <a:solidFill>
                    <a:srgbClr val="284E84"/>
                  </a:solidFill>
                </a:uFill>
                <a:latin typeface="Gill Sans MT"/>
                <a:cs typeface="Gill Sans MT"/>
                <a:hlinkClick r:id="rId4"/>
              </a:rPr>
              <a:t>https://clearesult.moodle.school</a:t>
            </a:r>
            <a:endParaRPr sz="18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14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Prescriptive Duct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Sealing</a:t>
            </a:r>
            <a:r>
              <a:rPr sz="1800" spc="-2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Certification</a:t>
            </a:r>
            <a:endParaRPr sz="18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06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Duct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Sealing admin/sales</a:t>
            </a:r>
            <a:r>
              <a:rPr sz="1800" spc="-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training</a:t>
            </a:r>
            <a:endParaRPr sz="18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07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Heat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Pump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admin/sales</a:t>
            </a:r>
            <a:r>
              <a:rPr sz="1800" spc="-1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training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750" y="6420938"/>
            <a:ext cx="362585" cy="247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133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02627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NATE </a:t>
            </a:r>
            <a:r>
              <a:rPr sz="3200" dirty="0"/>
              <a:t>Continuing Education</a:t>
            </a:r>
            <a:r>
              <a:rPr sz="3200" spc="-245" dirty="0"/>
              <a:t> </a:t>
            </a:r>
            <a:r>
              <a:rPr sz="3200" dirty="0"/>
              <a:t>Hours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66750" y="6420938"/>
            <a:ext cx="362585" cy="247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134</a:t>
            </a:fld>
            <a:endParaRPr sz="1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158430"/>
            <a:ext cx="4535170" cy="222123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73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Email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us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at</a:t>
            </a:r>
            <a:r>
              <a:rPr sz="2600" spc="-260" dirty="0">
                <a:solidFill>
                  <a:srgbClr val="25CAEB"/>
                </a:solidFill>
                <a:latin typeface="Gill Sans MT"/>
                <a:cs typeface="Gill Sans MT"/>
              </a:rPr>
              <a:t> </a:t>
            </a:r>
            <a:r>
              <a:rPr sz="2600" u="heavy" spc="-1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2"/>
              </a:rPr>
              <a:t>ResHVAC@bpa.gov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6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-10" dirty="0">
                <a:solidFill>
                  <a:srgbClr val="284E84"/>
                </a:solidFill>
                <a:latin typeface="Gill Sans MT"/>
                <a:cs typeface="Gill Sans MT"/>
              </a:rPr>
              <a:t>Give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us</a:t>
            </a:r>
            <a:r>
              <a:rPr sz="2600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your:</a:t>
            </a:r>
            <a:endParaRPr sz="26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484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Name</a:t>
            </a:r>
            <a:endParaRPr sz="23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545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-10" dirty="0">
                <a:solidFill>
                  <a:srgbClr val="5B6973"/>
                </a:solidFill>
                <a:latin typeface="Gill Sans MT"/>
                <a:cs typeface="Gill Sans MT"/>
              </a:rPr>
              <a:t>Date </a:t>
            </a: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of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class</a:t>
            </a:r>
            <a:endParaRPr sz="23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465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-35" dirty="0">
                <a:solidFill>
                  <a:srgbClr val="5B6973"/>
                </a:solidFill>
                <a:latin typeface="Gill Sans MT"/>
                <a:cs typeface="Gill Sans MT"/>
              </a:rPr>
              <a:t>NATE</a:t>
            </a:r>
            <a:r>
              <a:rPr sz="2300" spc="-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ID#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68211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7:</a:t>
            </a:r>
            <a:r>
              <a:rPr sz="1400" spc="-13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96B5E0"/>
                </a:solidFill>
                <a:latin typeface="Tahoma"/>
                <a:cs typeface="Tahoma"/>
              </a:rPr>
              <a:t>Resources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6799" y="1227455"/>
            <a:ext cx="601789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15" dirty="0"/>
              <a:t>Good </a:t>
            </a:r>
            <a:r>
              <a:rPr sz="3950" spc="20" dirty="0"/>
              <a:t>luck </a:t>
            </a:r>
            <a:r>
              <a:rPr sz="3950" spc="25" dirty="0"/>
              <a:t>on </a:t>
            </a:r>
            <a:r>
              <a:rPr sz="3950" spc="15" dirty="0"/>
              <a:t>the</a:t>
            </a:r>
            <a:r>
              <a:rPr sz="3950" spc="-45" dirty="0"/>
              <a:t> </a:t>
            </a:r>
            <a:r>
              <a:rPr sz="3950" spc="20" dirty="0"/>
              <a:t>Exam!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1471549" y="3069452"/>
            <a:ext cx="1733550" cy="103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150">
              <a:lnSpc>
                <a:spcPct val="120700"/>
              </a:lnSpc>
              <a:spcBef>
                <a:spcPts val="95"/>
              </a:spcBef>
            </a:pP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Questions? 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C</a:t>
            </a:r>
            <a:r>
              <a:rPr sz="2750" spc="-20" dirty="0">
                <a:solidFill>
                  <a:srgbClr val="284E84"/>
                </a:solidFill>
                <a:latin typeface="Gill Sans MT"/>
                <a:cs typeface="Gill Sans MT"/>
              </a:rPr>
              <a:t>o</a:t>
            </a:r>
            <a:r>
              <a:rPr sz="2750" spc="50" dirty="0">
                <a:solidFill>
                  <a:srgbClr val="284E84"/>
                </a:solidFill>
                <a:latin typeface="Gill Sans MT"/>
                <a:cs typeface="Gill Sans MT"/>
              </a:rPr>
              <a:t>mm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e</a:t>
            </a:r>
            <a:r>
              <a:rPr sz="2750" spc="40" dirty="0">
                <a:solidFill>
                  <a:srgbClr val="284E84"/>
                </a:solidFill>
                <a:latin typeface="Gill Sans MT"/>
                <a:cs typeface="Gill Sans MT"/>
              </a:rPr>
              <a:t>n</a:t>
            </a:r>
            <a:r>
              <a:rPr sz="2750" spc="-20" dirty="0">
                <a:solidFill>
                  <a:srgbClr val="284E84"/>
                </a:solidFill>
                <a:latin typeface="Gill Sans MT"/>
                <a:cs typeface="Gill Sans MT"/>
              </a:rPr>
              <a:t>t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s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?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1551" y="2443226"/>
            <a:ext cx="0" cy="2362200"/>
          </a:xfrm>
          <a:custGeom>
            <a:avLst/>
            <a:gdLst/>
            <a:ahLst/>
            <a:cxnLst/>
            <a:rect l="l" t="t" r="r" b="b"/>
            <a:pathLst>
              <a:path h="2362200">
                <a:moveTo>
                  <a:pt x="0" y="0"/>
                </a:moveTo>
                <a:lnTo>
                  <a:pt x="0" y="2362200"/>
                </a:lnTo>
              </a:path>
            </a:pathLst>
          </a:custGeom>
          <a:ln w="952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18379" y="2712728"/>
            <a:ext cx="3340735" cy="179070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35"/>
              </a:spcBef>
            </a:pP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Contact</a:t>
            </a:r>
            <a:r>
              <a:rPr sz="2600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600" spc="-1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PTCS</a:t>
            </a:r>
            <a:r>
              <a:rPr sz="2600" spc="-43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65" dirty="0">
                <a:solidFill>
                  <a:srgbClr val="284E84"/>
                </a:solidFill>
                <a:latin typeface="Gill Sans MT"/>
                <a:cs typeface="Gill Sans MT"/>
              </a:rPr>
              <a:t>Team:</a:t>
            </a:r>
            <a:endParaRPr sz="2600">
              <a:latin typeface="Gill Sans MT"/>
              <a:cs typeface="Gill Sans MT"/>
            </a:endParaRPr>
          </a:p>
          <a:p>
            <a:pPr marL="11430" algn="ctr">
              <a:lnSpc>
                <a:spcPct val="100000"/>
              </a:lnSpc>
              <a:spcBef>
                <a:spcPts val="1535"/>
              </a:spcBef>
            </a:pPr>
            <a:r>
              <a:rPr sz="2600" i="1" dirty="0">
                <a:solidFill>
                  <a:srgbClr val="284E84"/>
                </a:solidFill>
                <a:latin typeface="Gill Sans MT"/>
                <a:cs typeface="Gill Sans MT"/>
              </a:rPr>
              <a:t>Phone: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(800)</a:t>
            </a:r>
            <a:r>
              <a:rPr sz="2400" spc="-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941-3867</a:t>
            </a:r>
            <a:endParaRPr sz="24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1460"/>
              </a:spcBef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Email:</a:t>
            </a:r>
            <a:r>
              <a:rPr sz="2600" i="1" spc="-1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u="heavy" spc="-3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Gill Sans MT"/>
                <a:cs typeface="Gill Sans MT"/>
                <a:hlinkClick r:id="rId3"/>
              </a:rPr>
              <a:t>ResHVAC@bpa.gov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81425" y="5105400"/>
            <a:ext cx="1171575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7473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Energy </a:t>
            </a:r>
            <a:r>
              <a:rPr sz="3200" spc="5" dirty="0"/>
              <a:t>Trust </a:t>
            </a:r>
            <a:r>
              <a:rPr sz="3200" spc="10" dirty="0"/>
              <a:t>of </a:t>
            </a:r>
            <a:r>
              <a:rPr sz="3200" spc="15" dirty="0"/>
              <a:t>Oregon</a:t>
            </a:r>
            <a:r>
              <a:rPr sz="3200" spc="-260" dirty="0"/>
              <a:t> </a:t>
            </a:r>
            <a:r>
              <a:rPr sz="3200" spc="20" dirty="0"/>
              <a:t>Jobs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92150" y="6408102"/>
            <a:ext cx="3117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solidFill>
                  <a:srgbClr val="888888"/>
                </a:solidFill>
                <a:latin typeface="Gill Sans MT"/>
                <a:cs typeface="Gill Sans MT"/>
              </a:rPr>
              <a:t>136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78014" rIns="0" bIns="0" rtlCol="0">
            <a:spAutoFit/>
          </a:bodyPr>
          <a:lstStyle/>
          <a:p>
            <a:pPr marL="6350" marR="5080" indent="-3175" algn="ctr">
              <a:lnSpc>
                <a:spcPct val="109200"/>
              </a:lnSpc>
              <a:spcBef>
                <a:spcPts val="95"/>
              </a:spcBef>
            </a:pPr>
            <a:r>
              <a:rPr spc="-35" dirty="0"/>
              <a:t>For </a:t>
            </a:r>
            <a:r>
              <a:rPr spc="10" dirty="0"/>
              <a:t>questions </a:t>
            </a:r>
            <a:r>
              <a:rPr spc="15" dirty="0"/>
              <a:t>concerning </a:t>
            </a:r>
            <a:r>
              <a:rPr spc="5" dirty="0"/>
              <a:t>PTCS installations </a:t>
            </a:r>
            <a:r>
              <a:rPr spc="-10" dirty="0"/>
              <a:t>for  </a:t>
            </a:r>
            <a:r>
              <a:rPr spc="10" dirty="0"/>
              <a:t>customers </a:t>
            </a:r>
            <a:r>
              <a:rPr spc="-10" dirty="0"/>
              <a:t>of </a:t>
            </a:r>
            <a:r>
              <a:rPr dirty="0"/>
              <a:t>Pacific </a:t>
            </a:r>
            <a:r>
              <a:rPr spc="-15" dirty="0"/>
              <a:t>Power </a:t>
            </a:r>
            <a:r>
              <a:rPr spc="-5" dirty="0"/>
              <a:t>or </a:t>
            </a:r>
            <a:r>
              <a:rPr spc="10" dirty="0"/>
              <a:t>Portland </a:t>
            </a:r>
            <a:r>
              <a:rPr spc="20" dirty="0"/>
              <a:t>General  </a:t>
            </a:r>
            <a:r>
              <a:rPr spc="15" dirty="0"/>
              <a:t>Electric, please </a:t>
            </a:r>
            <a:r>
              <a:rPr dirty="0"/>
              <a:t>call </a:t>
            </a:r>
            <a:r>
              <a:rPr spc="35" dirty="0"/>
              <a:t>1-866-365-3526 </a:t>
            </a:r>
            <a:r>
              <a:rPr spc="-5" dirty="0"/>
              <a:t>or </a:t>
            </a:r>
            <a:r>
              <a:rPr spc="20" dirty="0"/>
              <a:t>email  </a:t>
            </a:r>
            <a:r>
              <a:rPr u="heavy" spc="15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hlinkClick r:id="rId2"/>
              </a:rPr>
              <a:t>Residentialforms@energytrust.org</a:t>
            </a:r>
            <a:r>
              <a:rPr spc="15" dirty="0"/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3733800" y="4648200"/>
            <a:ext cx="16764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042" y="560387"/>
            <a:ext cx="492950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5" dirty="0"/>
              <a:t>Equipment</a:t>
            </a:r>
            <a:r>
              <a:rPr sz="3200" spc="-95" dirty="0"/>
              <a:t> </a:t>
            </a:r>
            <a:r>
              <a:rPr sz="3200" spc="5" dirty="0"/>
              <a:t>Maintenance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14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380365" y="1196657"/>
            <a:ext cx="8282940" cy="473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00" b="1" spc="-5" dirty="0">
                <a:solidFill>
                  <a:srgbClr val="284E84"/>
                </a:solidFill>
                <a:latin typeface="Arial"/>
                <a:cs typeface="Arial"/>
              </a:rPr>
              <a:t>Manometers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7C622"/>
              </a:buClr>
              <a:buFont typeface="Wingdings 3"/>
              <a:buChar char=""/>
            </a:pPr>
            <a:endParaRPr sz="1800">
              <a:latin typeface="Arial"/>
              <a:cs typeface="Arial"/>
            </a:endParaRPr>
          </a:p>
          <a:p>
            <a:pPr marL="565785" lvl="1" indent="-276860">
              <a:lnSpc>
                <a:spcPct val="100000"/>
              </a:lnSpc>
              <a:buClr>
                <a:srgbClr val="58AFB8"/>
              </a:buClr>
              <a:buSzPct val="77419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550" spc="-15" dirty="0">
                <a:solidFill>
                  <a:srgbClr val="284E84"/>
                </a:solidFill>
                <a:latin typeface="Arial"/>
                <a:cs typeface="Arial"/>
              </a:rPr>
              <a:t>Should be </a:t>
            </a:r>
            <a:r>
              <a:rPr sz="1550" spc="10" dirty="0">
                <a:solidFill>
                  <a:srgbClr val="284E84"/>
                </a:solidFill>
                <a:latin typeface="Arial"/>
                <a:cs typeface="Arial"/>
              </a:rPr>
              <a:t>recalibrated </a:t>
            </a:r>
            <a:r>
              <a:rPr sz="1550" spc="25" dirty="0">
                <a:solidFill>
                  <a:srgbClr val="284E84"/>
                </a:solidFill>
                <a:latin typeface="Arial"/>
                <a:cs typeface="Arial"/>
              </a:rPr>
              <a:t>every </a:t>
            </a:r>
            <a:r>
              <a:rPr sz="1550" spc="10" dirty="0">
                <a:solidFill>
                  <a:srgbClr val="284E84"/>
                </a:solidFill>
                <a:latin typeface="Arial"/>
                <a:cs typeface="Arial"/>
              </a:rPr>
              <a:t>two</a:t>
            </a:r>
            <a:r>
              <a:rPr sz="1550" spc="-70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550" spc="25" dirty="0">
                <a:solidFill>
                  <a:srgbClr val="284E84"/>
                </a:solidFill>
                <a:latin typeface="Arial"/>
                <a:cs typeface="Arial"/>
              </a:rPr>
              <a:t>years</a:t>
            </a:r>
            <a:endParaRPr sz="15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58AFB8"/>
              </a:buClr>
              <a:buFont typeface="Wingdings 3"/>
              <a:buChar char=""/>
            </a:pPr>
            <a:endParaRPr sz="2000">
              <a:latin typeface="Arial"/>
              <a:cs typeface="Arial"/>
            </a:endParaRPr>
          </a:p>
          <a:p>
            <a:pPr marL="565785" marR="5080" lvl="1" indent="-276860">
              <a:lnSpc>
                <a:spcPts val="1580"/>
              </a:lnSpc>
              <a:buClr>
                <a:srgbClr val="58AFB8"/>
              </a:buClr>
              <a:buSzPct val="77419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550" spc="15" dirty="0">
                <a:solidFill>
                  <a:srgbClr val="284E84"/>
                </a:solidFill>
                <a:latin typeface="Arial"/>
                <a:cs typeface="Arial"/>
              </a:rPr>
              <a:t>A </a:t>
            </a:r>
            <a:r>
              <a:rPr sz="1550" spc="5" dirty="0">
                <a:solidFill>
                  <a:srgbClr val="284E84"/>
                </a:solidFill>
                <a:latin typeface="Arial"/>
                <a:cs typeface="Arial"/>
              </a:rPr>
              <a:t>field </a:t>
            </a:r>
            <a:r>
              <a:rPr sz="1550" spc="10" dirty="0">
                <a:solidFill>
                  <a:srgbClr val="284E84"/>
                </a:solidFill>
                <a:latin typeface="Arial"/>
                <a:cs typeface="Arial"/>
              </a:rPr>
              <a:t>calibration </a:t>
            </a:r>
            <a:r>
              <a:rPr sz="1550" spc="15" dirty="0">
                <a:solidFill>
                  <a:srgbClr val="284E84"/>
                </a:solidFill>
                <a:latin typeface="Arial"/>
                <a:cs typeface="Arial"/>
              </a:rPr>
              <a:t>check </a:t>
            </a:r>
            <a:r>
              <a:rPr sz="1550" spc="-10" dirty="0">
                <a:solidFill>
                  <a:srgbClr val="284E84"/>
                </a:solidFill>
                <a:latin typeface="Arial"/>
                <a:cs typeface="Arial"/>
              </a:rPr>
              <a:t>should </a:t>
            </a:r>
            <a:r>
              <a:rPr sz="1550" spc="-15" dirty="0">
                <a:solidFill>
                  <a:srgbClr val="284E84"/>
                </a:solidFill>
                <a:latin typeface="Arial"/>
                <a:cs typeface="Arial"/>
              </a:rPr>
              <a:t>be </a:t>
            </a:r>
            <a:r>
              <a:rPr sz="1550" spc="-5" dirty="0">
                <a:solidFill>
                  <a:srgbClr val="284E84"/>
                </a:solidFill>
                <a:latin typeface="Arial"/>
                <a:cs typeface="Arial"/>
              </a:rPr>
              <a:t>completed </a:t>
            </a:r>
            <a:r>
              <a:rPr sz="1550" spc="-20" dirty="0">
                <a:solidFill>
                  <a:srgbClr val="284E84"/>
                </a:solidFill>
                <a:latin typeface="Arial"/>
                <a:cs typeface="Arial"/>
              </a:rPr>
              <a:t>annually </a:t>
            </a:r>
            <a:r>
              <a:rPr sz="1550" spc="20" dirty="0">
                <a:solidFill>
                  <a:srgbClr val="284E84"/>
                </a:solidFill>
                <a:latin typeface="Arial"/>
                <a:cs typeface="Arial"/>
              </a:rPr>
              <a:t>or </a:t>
            </a:r>
            <a:r>
              <a:rPr sz="1550" spc="10" dirty="0">
                <a:solidFill>
                  <a:srgbClr val="284E84"/>
                </a:solidFill>
                <a:latin typeface="Arial"/>
                <a:cs typeface="Arial"/>
              </a:rPr>
              <a:t>whenever </a:t>
            </a:r>
            <a:r>
              <a:rPr sz="1550" spc="15" dirty="0">
                <a:solidFill>
                  <a:srgbClr val="284E84"/>
                </a:solidFill>
                <a:latin typeface="Arial"/>
                <a:cs typeface="Arial"/>
              </a:rPr>
              <a:t>a </a:t>
            </a:r>
            <a:r>
              <a:rPr sz="1550" spc="-15" dirty="0">
                <a:solidFill>
                  <a:srgbClr val="284E84"/>
                </a:solidFill>
                <a:latin typeface="Arial"/>
                <a:cs typeface="Arial"/>
              </a:rPr>
              <a:t>gauge </a:t>
            </a:r>
            <a:r>
              <a:rPr sz="1550" dirty="0">
                <a:solidFill>
                  <a:srgbClr val="284E84"/>
                </a:solidFill>
                <a:latin typeface="Arial"/>
                <a:cs typeface="Arial"/>
              </a:rPr>
              <a:t>has </a:t>
            </a:r>
            <a:r>
              <a:rPr sz="1550" spc="10" dirty="0">
                <a:solidFill>
                  <a:srgbClr val="284E84"/>
                </a:solidFill>
                <a:latin typeface="Arial"/>
                <a:cs typeface="Arial"/>
              </a:rPr>
              <a:t>been  </a:t>
            </a:r>
            <a:r>
              <a:rPr sz="1550" spc="-5" dirty="0">
                <a:solidFill>
                  <a:srgbClr val="284E84"/>
                </a:solidFill>
                <a:latin typeface="Arial"/>
                <a:cs typeface="Arial"/>
              </a:rPr>
              <a:t>dropped </a:t>
            </a:r>
            <a:r>
              <a:rPr sz="1550" spc="20" dirty="0">
                <a:solidFill>
                  <a:srgbClr val="284E84"/>
                </a:solidFill>
                <a:latin typeface="Arial"/>
                <a:cs typeface="Arial"/>
              </a:rPr>
              <a:t>or </a:t>
            </a:r>
            <a:r>
              <a:rPr sz="1550" spc="-15" dirty="0">
                <a:solidFill>
                  <a:srgbClr val="284E84"/>
                </a:solidFill>
                <a:latin typeface="Arial"/>
                <a:cs typeface="Arial"/>
              </a:rPr>
              <a:t>damage </a:t>
            </a:r>
            <a:r>
              <a:rPr sz="1550" spc="10" dirty="0">
                <a:solidFill>
                  <a:srgbClr val="284E84"/>
                </a:solidFill>
                <a:latin typeface="Arial"/>
                <a:cs typeface="Arial"/>
              </a:rPr>
              <a:t>suspected. </a:t>
            </a:r>
            <a:r>
              <a:rPr sz="1550" spc="-15" dirty="0">
                <a:solidFill>
                  <a:srgbClr val="284E84"/>
                </a:solidFill>
                <a:latin typeface="Arial"/>
                <a:cs typeface="Arial"/>
              </a:rPr>
              <a:t>This </a:t>
            </a:r>
            <a:r>
              <a:rPr sz="1550" dirty="0">
                <a:solidFill>
                  <a:srgbClr val="284E84"/>
                </a:solidFill>
                <a:latin typeface="Arial"/>
                <a:cs typeface="Arial"/>
              </a:rPr>
              <a:t>procedure </a:t>
            </a:r>
            <a:r>
              <a:rPr sz="1550" spc="30" dirty="0">
                <a:solidFill>
                  <a:srgbClr val="284E84"/>
                </a:solidFill>
                <a:latin typeface="Arial"/>
                <a:cs typeface="Arial"/>
              </a:rPr>
              <a:t>can </a:t>
            </a:r>
            <a:r>
              <a:rPr sz="1550" spc="-15" dirty="0">
                <a:solidFill>
                  <a:srgbClr val="284E84"/>
                </a:solidFill>
                <a:latin typeface="Arial"/>
                <a:cs typeface="Arial"/>
              </a:rPr>
              <a:t>be </a:t>
            </a:r>
            <a:r>
              <a:rPr sz="1550" spc="-5" dirty="0">
                <a:solidFill>
                  <a:srgbClr val="284E84"/>
                </a:solidFill>
                <a:latin typeface="Arial"/>
                <a:cs typeface="Arial"/>
              </a:rPr>
              <a:t>found </a:t>
            </a:r>
            <a:r>
              <a:rPr sz="1550" spc="20" dirty="0">
                <a:solidFill>
                  <a:srgbClr val="284E84"/>
                </a:solidFill>
                <a:latin typeface="Arial"/>
                <a:cs typeface="Arial"/>
              </a:rPr>
              <a:t>at </a:t>
            </a:r>
            <a:r>
              <a:rPr sz="1550" spc="-5" dirty="0">
                <a:solidFill>
                  <a:srgbClr val="284E84"/>
                </a:solidFill>
                <a:latin typeface="Arial"/>
                <a:cs typeface="Arial"/>
              </a:rPr>
              <a:t>the </a:t>
            </a:r>
            <a:r>
              <a:rPr sz="1550" spc="-15" dirty="0">
                <a:solidFill>
                  <a:srgbClr val="284E84"/>
                </a:solidFill>
                <a:latin typeface="Arial"/>
                <a:cs typeface="Arial"/>
              </a:rPr>
              <a:t>link</a:t>
            </a:r>
            <a:r>
              <a:rPr sz="1550" spc="40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284E84"/>
                </a:solidFill>
                <a:latin typeface="Arial"/>
                <a:cs typeface="Arial"/>
              </a:rPr>
              <a:t>below.</a:t>
            </a:r>
            <a:endParaRPr sz="15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58AFB8"/>
              </a:buClr>
              <a:buFont typeface="Wingdings 3"/>
              <a:buChar char=""/>
            </a:pPr>
            <a:endParaRPr sz="1650">
              <a:latin typeface="Arial"/>
              <a:cs typeface="Arial"/>
            </a:endParaRPr>
          </a:p>
          <a:p>
            <a:pPr marL="288925" indent="-276860">
              <a:lnSpc>
                <a:spcPct val="100000"/>
              </a:lnSpc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00" b="1" spc="15" dirty="0">
                <a:solidFill>
                  <a:srgbClr val="284E84"/>
                </a:solidFill>
                <a:latin typeface="Arial"/>
                <a:cs typeface="Arial"/>
              </a:rPr>
              <a:t>Flow</a:t>
            </a:r>
            <a:r>
              <a:rPr sz="1800" b="1" spc="-110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84E84"/>
                </a:solidFill>
                <a:latin typeface="Arial"/>
                <a:cs typeface="Arial"/>
              </a:rPr>
              <a:t>Plates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7C622"/>
              </a:buClr>
              <a:buFont typeface="Wingdings 3"/>
              <a:buChar char=""/>
            </a:pPr>
            <a:endParaRPr sz="1800">
              <a:latin typeface="Arial"/>
              <a:cs typeface="Arial"/>
            </a:endParaRPr>
          </a:p>
          <a:p>
            <a:pPr marL="565785" lvl="1" indent="-276860">
              <a:lnSpc>
                <a:spcPct val="100000"/>
              </a:lnSpc>
              <a:buClr>
                <a:srgbClr val="58AFB8"/>
              </a:buClr>
              <a:buSzPct val="77419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550" spc="10" dirty="0">
                <a:solidFill>
                  <a:srgbClr val="284E84"/>
                </a:solidFill>
                <a:latin typeface="Arial"/>
                <a:cs typeface="Arial"/>
              </a:rPr>
              <a:t>Modified </a:t>
            </a:r>
            <a:r>
              <a:rPr sz="1550" dirty="0">
                <a:solidFill>
                  <a:srgbClr val="284E84"/>
                </a:solidFill>
                <a:latin typeface="Arial"/>
                <a:cs typeface="Arial"/>
              </a:rPr>
              <a:t>and </a:t>
            </a:r>
            <a:r>
              <a:rPr sz="1550" spc="-10" dirty="0">
                <a:solidFill>
                  <a:srgbClr val="284E84"/>
                </a:solidFill>
                <a:latin typeface="Arial"/>
                <a:cs typeface="Arial"/>
              </a:rPr>
              <a:t>damaged </a:t>
            </a:r>
            <a:r>
              <a:rPr sz="1550" dirty="0">
                <a:solidFill>
                  <a:srgbClr val="284E84"/>
                </a:solidFill>
                <a:latin typeface="Arial"/>
                <a:cs typeface="Arial"/>
              </a:rPr>
              <a:t>flow plates </a:t>
            </a:r>
            <a:r>
              <a:rPr sz="1550" spc="-5" dirty="0">
                <a:solidFill>
                  <a:srgbClr val="284E84"/>
                </a:solidFill>
                <a:latin typeface="Arial"/>
                <a:cs typeface="Arial"/>
              </a:rPr>
              <a:t>will </a:t>
            </a:r>
            <a:r>
              <a:rPr sz="1550" spc="10" dirty="0">
                <a:solidFill>
                  <a:srgbClr val="284E84"/>
                </a:solidFill>
                <a:latin typeface="Arial"/>
                <a:cs typeface="Arial"/>
              </a:rPr>
              <a:t>give </a:t>
            </a:r>
            <a:r>
              <a:rPr sz="1550" spc="30" dirty="0">
                <a:solidFill>
                  <a:srgbClr val="284E84"/>
                </a:solidFill>
                <a:latin typeface="Arial"/>
                <a:cs typeface="Arial"/>
              </a:rPr>
              <a:t>you </a:t>
            </a:r>
            <a:r>
              <a:rPr sz="1550" spc="15" dirty="0">
                <a:solidFill>
                  <a:srgbClr val="284E84"/>
                </a:solidFill>
                <a:latin typeface="Arial"/>
                <a:cs typeface="Arial"/>
              </a:rPr>
              <a:t>incorrect</a:t>
            </a:r>
            <a:r>
              <a:rPr sz="1550" spc="235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284E84"/>
                </a:solidFill>
                <a:latin typeface="Arial"/>
                <a:cs typeface="Arial"/>
              </a:rPr>
              <a:t>readings</a:t>
            </a:r>
            <a:endParaRPr sz="15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58AFB8"/>
              </a:buClr>
              <a:buFont typeface="Wingdings 3"/>
              <a:buChar char=""/>
            </a:pPr>
            <a:endParaRPr sz="1800">
              <a:latin typeface="Arial"/>
              <a:cs typeface="Arial"/>
            </a:endParaRPr>
          </a:p>
          <a:p>
            <a:pPr marL="565785" lvl="1" indent="-276860">
              <a:lnSpc>
                <a:spcPct val="100000"/>
              </a:lnSpc>
              <a:buClr>
                <a:srgbClr val="58AFB8"/>
              </a:buClr>
              <a:buSzPct val="77419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550" spc="-5" dirty="0">
                <a:solidFill>
                  <a:srgbClr val="284E84"/>
                </a:solidFill>
                <a:latin typeface="Arial"/>
                <a:cs typeface="Arial"/>
              </a:rPr>
              <a:t>Energy </a:t>
            </a:r>
            <a:r>
              <a:rPr sz="1550" spc="15" dirty="0">
                <a:solidFill>
                  <a:srgbClr val="284E84"/>
                </a:solidFill>
                <a:latin typeface="Arial"/>
                <a:cs typeface="Arial"/>
              </a:rPr>
              <a:t>Conservatory </a:t>
            </a:r>
            <a:r>
              <a:rPr sz="1550" spc="30" dirty="0">
                <a:solidFill>
                  <a:srgbClr val="284E84"/>
                </a:solidFill>
                <a:latin typeface="Arial"/>
                <a:cs typeface="Arial"/>
              </a:rPr>
              <a:t>can </a:t>
            </a:r>
            <a:r>
              <a:rPr sz="1550" spc="5" dirty="0">
                <a:solidFill>
                  <a:srgbClr val="284E84"/>
                </a:solidFill>
                <a:latin typeface="Arial"/>
                <a:cs typeface="Arial"/>
              </a:rPr>
              <a:t>provide gasket</a:t>
            </a:r>
            <a:r>
              <a:rPr sz="1550" spc="-114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284E84"/>
                </a:solidFill>
                <a:latin typeface="Arial"/>
                <a:cs typeface="Arial"/>
              </a:rPr>
              <a:t>replacements</a:t>
            </a:r>
            <a:endParaRPr sz="15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58AFB8"/>
              </a:buClr>
              <a:buFont typeface="Wingdings 3"/>
              <a:buChar char=""/>
            </a:pPr>
            <a:endParaRPr sz="1650">
              <a:latin typeface="Arial"/>
              <a:cs typeface="Arial"/>
            </a:endParaRPr>
          </a:p>
          <a:p>
            <a:pPr marL="288925" indent="-276860">
              <a:lnSpc>
                <a:spcPct val="100000"/>
              </a:lnSpc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1800" b="1" dirty="0">
                <a:solidFill>
                  <a:srgbClr val="284E84"/>
                </a:solidFill>
                <a:latin typeface="Arial"/>
                <a:cs typeface="Arial"/>
              </a:rPr>
              <a:t>Blower Door </a:t>
            </a:r>
            <a:r>
              <a:rPr sz="1800" b="1" spc="-5" dirty="0">
                <a:solidFill>
                  <a:srgbClr val="284E84"/>
                </a:solidFill>
                <a:latin typeface="Arial"/>
                <a:cs typeface="Arial"/>
              </a:rPr>
              <a:t>and </a:t>
            </a:r>
            <a:r>
              <a:rPr sz="1800" b="1" spc="-10" dirty="0">
                <a:solidFill>
                  <a:srgbClr val="284E84"/>
                </a:solidFill>
                <a:latin typeface="Arial"/>
                <a:cs typeface="Arial"/>
              </a:rPr>
              <a:t>Duct </a:t>
            </a:r>
            <a:r>
              <a:rPr sz="1800" b="1" spc="-15" dirty="0">
                <a:solidFill>
                  <a:srgbClr val="284E84"/>
                </a:solidFill>
                <a:latin typeface="Arial"/>
                <a:cs typeface="Arial"/>
              </a:rPr>
              <a:t>Blaster</a:t>
            </a:r>
            <a:r>
              <a:rPr sz="1800" b="1" spc="55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84E84"/>
                </a:solidFill>
                <a:latin typeface="Arial"/>
                <a:cs typeface="Arial"/>
              </a:rPr>
              <a:t>Fans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7C622"/>
              </a:buClr>
              <a:buFont typeface="Wingdings 3"/>
              <a:buChar char=""/>
            </a:pPr>
            <a:endParaRPr sz="1800">
              <a:latin typeface="Arial"/>
              <a:cs typeface="Arial"/>
            </a:endParaRPr>
          </a:p>
          <a:p>
            <a:pPr marL="565785" lvl="1" indent="-276860">
              <a:lnSpc>
                <a:spcPts val="1720"/>
              </a:lnSpc>
              <a:buClr>
                <a:srgbClr val="58AFB8"/>
              </a:buClr>
              <a:buSzPct val="77419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550" dirty="0">
                <a:solidFill>
                  <a:srgbClr val="5B6973"/>
                </a:solidFill>
                <a:latin typeface="Arial"/>
                <a:cs typeface="Arial"/>
              </a:rPr>
              <a:t>These maintain </a:t>
            </a:r>
            <a:r>
              <a:rPr sz="1550" spc="5" dirty="0">
                <a:solidFill>
                  <a:srgbClr val="5B6973"/>
                </a:solidFill>
                <a:latin typeface="Arial"/>
                <a:cs typeface="Arial"/>
              </a:rPr>
              <a:t>their </a:t>
            </a:r>
            <a:r>
              <a:rPr sz="1550" spc="10" dirty="0">
                <a:solidFill>
                  <a:srgbClr val="5B6973"/>
                </a:solidFill>
                <a:latin typeface="Arial"/>
                <a:cs typeface="Arial"/>
              </a:rPr>
              <a:t>calibration </a:t>
            </a:r>
            <a:r>
              <a:rPr sz="1550" spc="-10" dirty="0">
                <a:solidFill>
                  <a:srgbClr val="5B6973"/>
                </a:solidFill>
                <a:latin typeface="Arial"/>
                <a:cs typeface="Arial"/>
              </a:rPr>
              <a:t>unless </a:t>
            </a:r>
            <a:r>
              <a:rPr sz="1550" spc="15" dirty="0">
                <a:solidFill>
                  <a:srgbClr val="5B6973"/>
                </a:solidFill>
                <a:latin typeface="Arial"/>
                <a:cs typeface="Arial"/>
              </a:rPr>
              <a:t>physical </a:t>
            </a:r>
            <a:r>
              <a:rPr sz="1550" spc="-20" dirty="0">
                <a:solidFill>
                  <a:srgbClr val="5B6973"/>
                </a:solidFill>
                <a:latin typeface="Arial"/>
                <a:cs typeface="Arial"/>
              </a:rPr>
              <a:t>damage </a:t>
            </a:r>
            <a:r>
              <a:rPr sz="1550" spc="15" dirty="0">
                <a:solidFill>
                  <a:srgbClr val="5B6973"/>
                </a:solidFill>
                <a:latin typeface="Arial"/>
                <a:cs typeface="Arial"/>
              </a:rPr>
              <a:t>occurs to </a:t>
            </a:r>
            <a:r>
              <a:rPr sz="1550" spc="-5" dirty="0">
                <a:solidFill>
                  <a:srgbClr val="5B6973"/>
                </a:solidFill>
                <a:latin typeface="Arial"/>
                <a:cs typeface="Arial"/>
              </a:rPr>
              <a:t>the </a:t>
            </a:r>
            <a:r>
              <a:rPr sz="1550" spc="20" dirty="0">
                <a:solidFill>
                  <a:srgbClr val="5B6973"/>
                </a:solidFill>
                <a:latin typeface="Arial"/>
                <a:cs typeface="Arial"/>
              </a:rPr>
              <a:t>fan or</a:t>
            </a:r>
            <a:r>
              <a:rPr sz="1550" spc="95" dirty="0">
                <a:solidFill>
                  <a:srgbClr val="5B6973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5B6973"/>
                </a:solidFill>
                <a:latin typeface="Arial"/>
                <a:cs typeface="Arial"/>
              </a:rPr>
              <a:t>flow</a:t>
            </a:r>
            <a:endParaRPr sz="1550">
              <a:latin typeface="Arial"/>
              <a:cs typeface="Arial"/>
            </a:endParaRPr>
          </a:p>
          <a:p>
            <a:pPr marL="565785">
              <a:lnSpc>
                <a:spcPts val="1714"/>
              </a:lnSpc>
            </a:pPr>
            <a:r>
              <a:rPr sz="1550" spc="10" dirty="0">
                <a:solidFill>
                  <a:srgbClr val="5B6973"/>
                </a:solidFill>
                <a:latin typeface="Arial"/>
                <a:cs typeface="Arial"/>
              </a:rPr>
              <a:t>sensing system. </a:t>
            </a:r>
            <a:r>
              <a:rPr sz="1550" spc="15" dirty="0">
                <a:solidFill>
                  <a:srgbClr val="5B6973"/>
                </a:solidFill>
                <a:latin typeface="Arial"/>
                <a:cs typeface="Arial"/>
              </a:rPr>
              <a:t>A </a:t>
            </a:r>
            <a:r>
              <a:rPr sz="1550" spc="20" dirty="0">
                <a:solidFill>
                  <a:srgbClr val="5B6973"/>
                </a:solidFill>
                <a:latin typeface="Arial"/>
                <a:cs typeface="Arial"/>
              </a:rPr>
              <a:t>fan </a:t>
            </a:r>
            <a:r>
              <a:rPr sz="1550" spc="5" dirty="0">
                <a:solidFill>
                  <a:srgbClr val="5B6973"/>
                </a:solidFill>
                <a:latin typeface="Arial"/>
                <a:cs typeface="Arial"/>
              </a:rPr>
              <a:t>field </a:t>
            </a:r>
            <a:r>
              <a:rPr sz="1550" spc="15" dirty="0">
                <a:solidFill>
                  <a:srgbClr val="5B6973"/>
                </a:solidFill>
                <a:latin typeface="Arial"/>
                <a:cs typeface="Arial"/>
              </a:rPr>
              <a:t>check </a:t>
            </a:r>
            <a:r>
              <a:rPr sz="1550" dirty="0">
                <a:solidFill>
                  <a:srgbClr val="5B6973"/>
                </a:solidFill>
                <a:latin typeface="Arial"/>
                <a:cs typeface="Arial"/>
              </a:rPr>
              <a:t>procedure </a:t>
            </a:r>
            <a:r>
              <a:rPr sz="1550" spc="30" dirty="0">
                <a:solidFill>
                  <a:srgbClr val="5B6973"/>
                </a:solidFill>
                <a:latin typeface="Arial"/>
                <a:cs typeface="Arial"/>
              </a:rPr>
              <a:t>can </a:t>
            </a:r>
            <a:r>
              <a:rPr sz="1550" spc="-15" dirty="0">
                <a:solidFill>
                  <a:srgbClr val="5B6973"/>
                </a:solidFill>
                <a:latin typeface="Arial"/>
                <a:cs typeface="Arial"/>
              </a:rPr>
              <a:t>be </a:t>
            </a:r>
            <a:r>
              <a:rPr sz="1550" spc="-5" dirty="0">
                <a:solidFill>
                  <a:srgbClr val="5B6973"/>
                </a:solidFill>
                <a:latin typeface="Arial"/>
                <a:cs typeface="Arial"/>
              </a:rPr>
              <a:t>found </a:t>
            </a:r>
            <a:r>
              <a:rPr sz="1550" spc="20" dirty="0">
                <a:solidFill>
                  <a:srgbClr val="5B6973"/>
                </a:solidFill>
                <a:latin typeface="Arial"/>
                <a:cs typeface="Arial"/>
              </a:rPr>
              <a:t>at </a:t>
            </a:r>
            <a:r>
              <a:rPr sz="1550" spc="-5" dirty="0">
                <a:solidFill>
                  <a:srgbClr val="5B6973"/>
                </a:solidFill>
                <a:latin typeface="Arial"/>
                <a:cs typeface="Arial"/>
              </a:rPr>
              <a:t>the </a:t>
            </a:r>
            <a:r>
              <a:rPr sz="1550" spc="-15" dirty="0">
                <a:solidFill>
                  <a:srgbClr val="5B6973"/>
                </a:solidFill>
                <a:latin typeface="Arial"/>
                <a:cs typeface="Arial"/>
              </a:rPr>
              <a:t>link</a:t>
            </a:r>
            <a:r>
              <a:rPr sz="1550" spc="-220" dirty="0">
                <a:solidFill>
                  <a:srgbClr val="5B6973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5B6973"/>
                </a:solidFill>
                <a:latin typeface="Arial"/>
                <a:cs typeface="Arial"/>
              </a:rPr>
              <a:t>below.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Arial"/>
              <a:cs typeface="Arial"/>
            </a:endParaRPr>
          </a:p>
          <a:p>
            <a:pPr marL="565785" lvl="1" indent="-276860">
              <a:lnSpc>
                <a:spcPct val="100000"/>
              </a:lnSpc>
              <a:buClr>
                <a:srgbClr val="58AFB8"/>
              </a:buClr>
              <a:buSzPct val="77419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1550" spc="5" dirty="0">
                <a:solidFill>
                  <a:srgbClr val="284E84"/>
                </a:solidFill>
                <a:latin typeface="Arial"/>
                <a:cs typeface="Arial"/>
              </a:rPr>
              <a:t>Visit:</a:t>
            </a:r>
            <a:r>
              <a:rPr sz="1550" spc="5" dirty="0">
                <a:solidFill>
                  <a:srgbClr val="25CAEB"/>
                </a:solidFill>
                <a:latin typeface="Arial"/>
                <a:cs typeface="Arial"/>
              </a:rPr>
              <a:t> </a:t>
            </a:r>
            <a:r>
              <a:rPr sz="1550" u="heavy" spc="1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Arial"/>
                <a:cs typeface="Arial"/>
                <a:hlinkClick r:id="rId2"/>
              </a:rPr>
              <a:t>https://energyconservatory.com/calibration-repair/</a:t>
            </a:r>
            <a:r>
              <a:rPr sz="1550" spc="10" dirty="0">
                <a:solidFill>
                  <a:srgbClr val="25CAEB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5B6973"/>
                </a:solidFill>
                <a:latin typeface="Arial"/>
                <a:cs typeface="Arial"/>
              </a:rPr>
              <a:t>for </a:t>
            </a:r>
            <a:r>
              <a:rPr sz="1550" spc="-10" dirty="0">
                <a:solidFill>
                  <a:srgbClr val="5B6973"/>
                </a:solidFill>
                <a:latin typeface="Arial"/>
                <a:cs typeface="Arial"/>
              </a:rPr>
              <a:t>more</a:t>
            </a:r>
            <a:r>
              <a:rPr sz="1550" spc="185" dirty="0">
                <a:solidFill>
                  <a:srgbClr val="5B6973"/>
                </a:solidFill>
                <a:latin typeface="Arial"/>
                <a:cs typeface="Arial"/>
              </a:rPr>
              <a:t> </a:t>
            </a:r>
            <a:r>
              <a:rPr sz="1550" spc="5" dirty="0">
                <a:solidFill>
                  <a:srgbClr val="5B6973"/>
                </a:solidFill>
                <a:latin typeface="Arial"/>
                <a:cs typeface="Arial"/>
              </a:rPr>
              <a:t>info.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484" y="93281"/>
            <a:ext cx="18395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1:</a:t>
            </a:r>
            <a:r>
              <a:rPr sz="1400" spc="-114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3026" y="1833626"/>
            <a:ext cx="4491355" cy="304800"/>
          </a:xfrm>
          <a:custGeom>
            <a:avLst/>
            <a:gdLst/>
            <a:ahLst/>
            <a:cxnLst/>
            <a:rect l="l" t="t" r="r" b="b"/>
            <a:pathLst>
              <a:path w="4491355" h="304800">
                <a:moveTo>
                  <a:pt x="4343400" y="0"/>
                </a:moveTo>
                <a:lnTo>
                  <a:pt x="4343400" y="76073"/>
                </a:lnTo>
                <a:lnTo>
                  <a:pt x="0" y="76073"/>
                </a:lnTo>
                <a:lnTo>
                  <a:pt x="0" y="228600"/>
                </a:lnTo>
                <a:lnTo>
                  <a:pt x="4343400" y="228600"/>
                </a:lnTo>
                <a:lnTo>
                  <a:pt x="4343400" y="304800"/>
                </a:lnTo>
                <a:lnTo>
                  <a:pt x="4490974" y="157225"/>
                </a:lnTo>
                <a:lnTo>
                  <a:pt x="4490974" y="147574"/>
                </a:lnTo>
                <a:lnTo>
                  <a:pt x="4343400" y="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3026" y="1833626"/>
            <a:ext cx="4491355" cy="147955"/>
          </a:xfrm>
          <a:custGeom>
            <a:avLst/>
            <a:gdLst/>
            <a:ahLst/>
            <a:cxnLst/>
            <a:rect l="l" t="t" r="r" b="b"/>
            <a:pathLst>
              <a:path w="4491355" h="147955">
                <a:moveTo>
                  <a:pt x="0" y="76073"/>
                </a:moveTo>
                <a:lnTo>
                  <a:pt x="4343400" y="76073"/>
                </a:lnTo>
                <a:lnTo>
                  <a:pt x="4343400" y="0"/>
                </a:lnTo>
                <a:lnTo>
                  <a:pt x="4490974" y="147574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3026" y="1909698"/>
            <a:ext cx="4491355" cy="229235"/>
          </a:xfrm>
          <a:custGeom>
            <a:avLst/>
            <a:gdLst/>
            <a:ahLst/>
            <a:cxnLst/>
            <a:rect l="l" t="t" r="r" b="b"/>
            <a:pathLst>
              <a:path w="4491355" h="229235">
                <a:moveTo>
                  <a:pt x="4490974" y="81152"/>
                </a:moveTo>
                <a:lnTo>
                  <a:pt x="4343400" y="228726"/>
                </a:lnTo>
                <a:lnTo>
                  <a:pt x="4343400" y="152526"/>
                </a:lnTo>
                <a:lnTo>
                  <a:pt x="0" y="152526"/>
                </a:lnTo>
                <a:lnTo>
                  <a:pt x="0" y="0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975" y="1283588"/>
            <a:ext cx="3950970" cy="1377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5" dirty="0">
                <a:solidFill>
                  <a:srgbClr val="542479"/>
                </a:solidFill>
              </a:rPr>
              <a:t>Section </a:t>
            </a:r>
            <a:r>
              <a:rPr sz="4400" spc="15" dirty="0">
                <a:solidFill>
                  <a:srgbClr val="542479"/>
                </a:solidFill>
              </a:rPr>
              <a:t>2 </a:t>
            </a:r>
            <a:r>
              <a:rPr sz="4400" spc="10" dirty="0">
                <a:solidFill>
                  <a:srgbClr val="542479"/>
                </a:solidFill>
              </a:rPr>
              <a:t>of</a:t>
            </a:r>
            <a:r>
              <a:rPr sz="4400" spc="-165" dirty="0">
                <a:solidFill>
                  <a:srgbClr val="542479"/>
                </a:solidFill>
              </a:rPr>
              <a:t> </a:t>
            </a:r>
            <a:r>
              <a:rPr sz="4400" spc="25" dirty="0">
                <a:solidFill>
                  <a:srgbClr val="542479"/>
                </a:solidFill>
              </a:rPr>
              <a:t>7:</a:t>
            </a:r>
            <a:endParaRPr sz="44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400" b="1" spc="5" dirty="0">
                <a:solidFill>
                  <a:srgbClr val="542479"/>
                </a:solidFill>
                <a:latin typeface="Bookman Old Style"/>
                <a:cs typeface="Bookman Old Style"/>
              </a:rPr>
              <a:t>Sizing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1428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6019800"/>
            <a:ext cx="2524125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33565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Section </a:t>
            </a:r>
            <a:r>
              <a:rPr sz="3200" spc="20" dirty="0"/>
              <a:t>2:</a:t>
            </a:r>
            <a:r>
              <a:rPr sz="3200" spc="-155" dirty="0"/>
              <a:t> </a:t>
            </a:r>
            <a:r>
              <a:rPr sz="3200" spc="5" dirty="0"/>
              <a:t>Sizing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969130" y="1082815"/>
            <a:ext cx="4387850" cy="407098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40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b="1" spc="30" dirty="0">
                <a:solidFill>
                  <a:srgbClr val="284E84"/>
                </a:solidFill>
                <a:latin typeface="Gill Sans MT"/>
                <a:cs typeface="Gill Sans MT"/>
              </a:rPr>
              <a:t>Load</a:t>
            </a:r>
            <a:r>
              <a:rPr sz="2600" b="1" spc="-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b="1" dirty="0">
                <a:solidFill>
                  <a:srgbClr val="284E84"/>
                </a:solidFill>
                <a:latin typeface="Gill Sans MT"/>
                <a:cs typeface="Gill Sans MT"/>
              </a:rPr>
              <a:t>Calculations</a:t>
            </a:r>
            <a:endParaRPr sz="2600">
              <a:latin typeface="Gill Sans MT"/>
              <a:cs typeface="Gill Sans MT"/>
            </a:endParaRPr>
          </a:p>
          <a:p>
            <a:pPr marL="565150" marR="5080" lvl="1" indent="-276860">
              <a:lnSpc>
                <a:spcPct val="127899"/>
              </a:lnSpc>
              <a:spcBef>
                <a:spcPts val="390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Calculating Heating</a:t>
            </a:r>
            <a:r>
              <a:rPr sz="2300" spc="-48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and Cooling  </a:t>
            </a: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Loads</a:t>
            </a:r>
            <a:endParaRPr sz="23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220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Balance</a:t>
            </a:r>
            <a:r>
              <a:rPr sz="2300" spc="-11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dirty="0">
                <a:solidFill>
                  <a:srgbClr val="5B6973"/>
                </a:solidFill>
                <a:latin typeface="Gill Sans MT"/>
                <a:cs typeface="Gill Sans MT"/>
              </a:rPr>
              <a:t>Point</a:t>
            </a:r>
            <a:endParaRPr sz="23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00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b="1" spc="-15" dirty="0">
                <a:solidFill>
                  <a:srgbClr val="284E84"/>
                </a:solidFill>
                <a:latin typeface="Gill Sans MT"/>
                <a:cs typeface="Gill Sans MT"/>
              </a:rPr>
              <a:t>Sizing</a:t>
            </a:r>
            <a:endParaRPr sz="26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160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Selecting</a:t>
            </a:r>
            <a:r>
              <a:rPr sz="2300" spc="-2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Systems</a:t>
            </a:r>
            <a:endParaRPr sz="23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220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-10" dirty="0">
                <a:solidFill>
                  <a:srgbClr val="5B6973"/>
                </a:solidFill>
                <a:latin typeface="Gill Sans MT"/>
                <a:cs typeface="Gill Sans MT"/>
              </a:rPr>
              <a:t>Variable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Speed</a:t>
            </a:r>
            <a:r>
              <a:rPr sz="2300" spc="-2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Equipment</a:t>
            </a:r>
            <a:endParaRPr sz="2300">
              <a:latin typeface="Gill Sans MT"/>
              <a:cs typeface="Gill Sans MT"/>
            </a:endParaRPr>
          </a:p>
          <a:p>
            <a:pPr marL="565150" lvl="1" indent="-276860">
              <a:lnSpc>
                <a:spcPct val="100000"/>
              </a:lnSpc>
              <a:spcBef>
                <a:spcPts val="1220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-45" dirty="0">
                <a:solidFill>
                  <a:srgbClr val="5B6973"/>
                </a:solidFill>
                <a:latin typeface="Gill Sans MT"/>
                <a:cs typeface="Gill Sans MT"/>
              </a:rPr>
              <a:t>BPA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Sizing</a:t>
            </a:r>
            <a:r>
              <a:rPr sz="2300" spc="-1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Calculator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7472" y="2266659"/>
            <a:ext cx="2781804" cy="2400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175" y="2438400"/>
            <a:ext cx="2257425" cy="1876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16</a:t>
            </a:fld>
            <a:endParaRPr spc="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6131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Load</a:t>
            </a:r>
            <a:r>
              <a:rPr sz="3200" spc="-165" dirty="0"/>
              <a:t> </a:t>
            </a:r>
            <a:r>
              <a:rPr sz="3200" spc="5" dirty="0"/>
              <a:t>Calculations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75791" y="1553400"/>
            <a:ext cx="6729730" cy="399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marR="5080" indent="-276225">
              <a:lnSpc>
                <a:spcPct val="156500"/>
              </a:lnSpc>
              <a:spcBef>
                <a:spcPts val="10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Both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heating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cooling loads must be calculated  (Wrightsoft,</a:t>
            </a:r>
            <a:r>
              <a:rPr sz="2400" spc="-2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PTCS</a:t>
            </a:r>
            <a:r>
              <a:rPr sz="2400" spc="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calculator,</a:t>
            </a:r>
            <a:r>
              <a:rPr sz="2400" spc="-3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95" dirty="0">
                <a:solidFill>
                  <a:srgbClr val="284E84"/>
                </a:solidFill>
                <a:latin typeface="Gill Sans MT"/>
                <a:cs typeface="Gill Sans MT"/>
              </a:rPr>
              <a:t>HVAC</a:t>
            </a:r>
            <a:r>
              <a:rPr sz="2400" spc="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Sizing</a:t>
            </a:r>
            <a:r>
              <a:rPr sz="2400" spc="-2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90" dirty="0">
                <a:solidFill>
                  <a:srgbClr val="284E84"/>
                </a:solidFill>
                <a:latin typeface="Gill Sans MT"/>
                <a:cs typeface="Gill Sans MT"/>
              </a:rPr>
              <a:t>Tool</a:t>
            </a:r>
            <a:r>
              <a:rPr sz="2400" spc="-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etc.)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7C622"/>
              </a:buClr>
              <a:buFont typeface="Wingdings 3"/>
              <a:buChar char=""/>
            </a:pP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Heating is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typically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dominant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load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</a:t>
            </a:r>
            <a:r>
              <a:rPr sz="2400" spc="-1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PNW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7C622"/>
              </a:buClr>
              <a:buFont typeface="Wingdings 3"/>
              <a:buChar char=""/>
            </a:pPr>
            <a:endParaRPr sz="255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Heat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pump capacity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drops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at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colder</a:t>
            </a:r>
            <a:r>
              <a:rPr sz="2400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temperatures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7C622"/>
              </a:buClr>
              <a:buFont typeface="Wingdings 3"/>
              <a:buChar char=""/>
            </a:pP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400" b="1" dirty="0">
                <a:solidFill>
                  <a:srgbClr val="270B9C"/>
                </a:solidFill>
                <a:latin typeface="Gill Sans MT"/>
                <a:cs typeface="Gill Sans MT"/>
              </a:rPr>
              <a:t>Balance </a:t>
            </a:r>
            <a:r>
              <a:rPr sz="2400" b="1" spc="10" dirty="0">
                <a:solidFill>
                  <a:srgbClr val="270B9C"/>
                </a:solidFill>
                <a:latin typeface="Gill Sans MT"/>
                <a:cs typeface="Gill Sans MT"/>
              </a:rPr>
              <a:t>point no </a:t>
            </a:r>
            <a:r>
              <a:rPr sz="2400" b="1" spc="-15" dirty="0">
                <a:solidFill>
                  <a:srgbClr val="270B9C"/>
                </a:solidFill>
                <a:latin typeface="Gill Sans MT"/>
                <a:cs typeface="Gill Sans MT"/>
              </a:rPr>
              <a:t>greater </a:t>
            </a:r>
            <a:r>
              <a:rPr sz="2400" b="1" spc="5" dirty="0">
                <a:solidFill>
                  <a:srgbClr val="270B9C"/>
                </a:solidFill>
                <a:latin typeface="Gill Sans MT"/>
                <a:cs typeface="Gill Sans MT"/>
              </a:rPr>
              <a:t>than</a:t>
            </a:r>
            <a:r>
              <a:rPr sz="2400" b="1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400" b="1" spc="15" dirty="0">
                <a:solidFill>
                  <a:srgbClr val="270B9C"/>
                </a:solidFill>
                <a:latin typeface="Gill Sans MT"/>
                <a:cs typeface="Gill Sans MT"/>
              </a:rPr>
              <a:t>30°F</a:t>
            </a:r>
            <a:endParaRPr sz="240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1630"/>
              </a:spcBef>
            </a:pPr>
            <a:r>
              <a:rPr sz="2400" b="1" spc="5" dirty="0">
                <a:solidFill>
                  <a:srgbClr val="270B9C"/>
                </a:solidFill>
                <a:latin typeface="Gill Sans MT"/>
                <a:cs typeface="Gill Sans MT"/>
              </a:rPr>
              <a:t>maximizes </a:t>
            </a:r>
            <a:r>
              <a:rPr sz="2400" b="1" spc="15" dirty="0">
                <a:solidFill>
                  <a:srgbClr val="270B9C"/>
                </a:solidFill>
                <a:latin typeface="Gill Sans MT"/>
                <a:cs typeface="Gill Sans MT"/>
              </a:rPr>
              <a:t>efficiency </a:t>
            </a:r>
            <a:r>
              <a:rPr sz="2400" b="1" spc="5" dirty="0">
                <a:solidFill>
                  <a:srgbClr val="270B9C"/>
                </a:solidFill>
                <a:latin typeface="Gill Sans MT"/>
                <a:cs typeface="Gill Sans MT"/>
              </a:rPr>
              <a:t>without</a:t>
            </a:r>
            <a:r>
              <a:rPr sz="2400" b="1" spc="-44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270B9C"/>
                </a:solidFill>
                <a:latin typeface="Gill Sans MT"/>
                <a:cs typeface="Gill Sans MT"/>
              </a:rPr>
              <a:t>oversizing</a:t>
            </a:r>
            <a:r>
              <a:rPr sz="2400" b="1" spc="-10" dirty="0">
                <a:solidFill>
                  <a:srgbClr val="C00000"/>
                </a:solidFill>
                <a:latin typeface="Gill Sans MT"/>
                <a:cs typeface="Gill Sans MT"/>
              </a:rPr>
              <a:t>**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9697"/>
            <a:ext cx="1329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2: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Sizing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0125" y="4648200"/>
            <a:ext cx="336697" cy="364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458" y="4648200"/>
            <a:ext cx="300566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2450" y="5943600"/>
            <a:ext cx="7991475" cy="371475"/>
          </a:xfrm>
          <a:prstGeom prst="rect">
            <a:avLst/>
          </a:prstGeom>
          <a:solidFill>
            <a:srgbClr val="FFF3C5"/>
          </a:solidFill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b="1" spc="-15" dirty="0">
                <a:solidFill>
                  <a:srgbClr val="C00000"/>
                </a:solidFill>
                <a:latin typeface="Gill Sans MT"/>
                <a:cs typeface="Gill Sans MT"/>
              </a:rPr>
              <a:t>** </a:t>
            </a:r>
            <a:r>
              <a:rPr sz="1550" spc="5" dirty="0">
                <a:solidFill>
                  <a:srgbClr val="270B9C"/>
                </a:solidFill>
                <a:latin typeface="Gill Sans MT"/>
                <a:cs typeface="Gill Sans MT"/>
              </a:rPr>
              <a:t>Best practice: </a:t>
            </a:r>
            <a:r>
              <a:rPr sz="1550" spc="10" dirty="0">
                <a:solidFill>
                  <a:srgbClr val="270B9C"/>
                </a:solidFill>
                <a:latin typeface="Gill Sans MT"/>
                <a:cs typeface="Gill Sans MT"/>
              </a:rPr>
              <a:t>for a </a:t>
            </a:r>
            <a:r>
              <a:rPr sz="1550" spc="20" dirty="0">
                <a:solidFill>
                  <a:srgbClr val="270B9C"/>
                </a:solidFill>
                <a:latin typeface="Gill Sans MT"/>
                <a:cs typeface="Gill Sans MT"/>
              </a:rPr>
              <a:t>single </a:t>
            </a:r>
            <a:r>
              <a:rPr sz="1550" spc="10" dirty="0">
                <a:solidFill>
                  <a:srgbClr val="270B9C"/>
                </a:solidFill>
                <a:latin typeface="Gill Sans MT"/>
                <a:cs typeface="Gill Sans MT"/>
              </a:rPr>
              <a:t>speed </a:t>
            </a:r>
            <a:r>
              <a:rPr sz="1550" spc="25" dirty="0">
                <a:solidFill>
                  <a:srgbClr val="270B9C"/>
                </a:solidFill>
                <a:latin typeface="Gill Sans MT"/>
                <a:cs typeface="Gill Sans MT"/>
              </a:rPr>
              <a:t>unit, </a:t>
            </a:r>
            <a:r>
              <a:rPr sz="1550" spc="15" dirty="0">
                <a:solidFill>
                  <a:srgbClr val="270B9C"/>
                </a:solidFill>
                <a:latin typeface="Gill Sans MT"/>
                <a:cs typeface="Gill Sans MT"/>
              </a:rPr>
              <a:t>size </a:t>
            </a:r>
            <a:r>
              <a:rPr sz="1550" spc="25" dirty="0">
                <a:solidFill>
                  <a:srgbClr val="270B9C"/>
                </a:solidFill>
                <a:latin typeface="Gill Sans MT"/>
                <a:cs typeface="Gill Sans MT"/>
              </a:rPr>
              <a:t>no </a:t>
            </a:r>
            <a:r>
              <a:rPr sz="1550" spc="15" dirty="0">
                <a:solidFill>
                  <a:srgbClr val="270B9C"/>
                </a:solidFill>
                <a:latin typeface="Gill Sans MT"/>
                <a:cs typeface="Gill Sans MT"/>
              </a:rPr>
              <a:t>lower than</a:t>
            </a:r>
            <a:r>
              <a:rPr sz="1550" spc="-22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550" spc="30" dirty="0">
                <a:solidFill>
                  <a:srgbClr val="270B9C"/>
                </a:solidFill>
                <a:latin typeface="Gill Sans MT"/>
                <a:cs typeface="Gill Sans MT"/>
              </a:rPr>
              <a:t>20F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17</a:t>
            </a:fld>
            <a:endParaRPr spc="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0572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Heat </a:t>
            </a:r>
            <a:r>
              <a:rPr sz="3200" spc="10" dirty="0"/>
              <a:t>Pump </a:t>
            </a:r>
            <a:r>
              <a:rPr sz="3200" spc="5" dirty="0"/>
              <a:t>Balance </a:t>
            </a:r>
            <a:r>
              <a:rPr sz="3200" spc="10" dirty="0"/>
              <a:t>Point</a:t>
            </a:r>
            <a:r>
              <a:rPr sz="3200" spc="-320" dirty="0"/>
              <a:t> </a:t>
            </a:r>
            <a:r>
              <a:rPr sz="3200" spc="20" dirty="0"/>
              <a:t>(BP)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19697"/>
            <a:ext cx="1329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2: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Sizing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1400175"/>
            <a:ext cx="7620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18</a:t>
            </a:fld>
            <a:endParaRPr spc="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608965"/>
            <a:ext cx="7947659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5" dirty="0"/>
              <a:t>Single Speed Heat </a:t>
            </a:r>
            <a:r>
              <a:rPr sz="3000" spc="5" dirty="0"/>
              <a:t>Pump Curves </a:t>
            </a:r>
            <a:r>
              <a:rPr sz="3000" dirty="0"/>
              <a:t>&amp; </a:t>
            </a:r>
            <a:r>
              <a:rPr sz="3000" spc="5" dirty="0"/>
              <a:t>30F</a:t>
            </a:r>
            <a:r>
              <a:rPr sz="3000" spc="-105" dirty="0"/>
              <a:t> </a:t>
            </a:r>
            <a:r>
              <a:rPr sz="3000" spc="15" dirty="0"/>
              <a:t>BP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83857" y="119697"/>
            <a:ext cx="1329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2: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Sizing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" y="1447800"/>
            <a:ext cx="7915275" cy="474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19</a:t>
            </a:fld>
            <a:endParaRPr spc="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7839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The </a:t>
            </a:r>
            <a:r>
              <a:rPr sz="3200" spc="30" dirty="0"/>
              <a:t>PTCS</a:t>
            </a:r>
            <a:r>
              <a:rPr sz="3200" spc="-225" dirty="0"/>
              <a:t> </a:t>
            </a:r>
            <a:r>
              <a:rPr sz="3200" spc="15" dirty="0"/>
              <a:t>Program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6575" y="1200340"/>
            <a:ext cx="7578725" cy="18764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88925" marR="5080" indent="-276860">
              <a:lnSpc>
                <a:spcPct val="121300"/>
              </a:lnSpc>
              <a:spcBef>
                <a:spcPts val="1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Pacific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Northwest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regional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program promoting quality</a:t>
            </a:r>
            <a:r>
              <a:rPr sz="2400" spc="-3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duct  sealing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installation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spc="-25" dirty="0">
                <a:solidFill>
                  <a:srgbClr val="284E84"/>
                </a:solidFill>
                <a:latin typeface="Gill Sans MT"/>
                <a:cs typeface="Gill Sans MT"/>
              </a:rPr>
              <a:t>AHRI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rated high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efficiency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heat  pumps.</a:t>
            </a:r>
            <a:endParaRPr sz="24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6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Measures offered</a:t>
            </a:r>
            <a:r>
              <a:rPr sz="2000" spc="-23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5B6973"/>
                </a:solidFill>
                <a:latin typeface="Gill Sans MT"/>
                <a:cs typeface="Gill Sans MT"/>
              </a:rPr>
              <a:t>are: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117" y="3886517"/>
            <a:ext cx="7602855" cy="2051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000" b="1" spc="10" dirty="0">
                <a:solidFill>
                  <a:srgbClr val="5B6973"/>
                </a:solidFill>
                <a:latin typeface="Gill Sans MT"/>
                <a:cs typeface="Gill Sans MT"/>
              </a:rPr>
              <a:t>76</a:t>
            </a:r>
            <a:r>
              <a:rPr sz="1800" b="1" spc="10" dirty="0">
                <a:solidFill>
                  <a:srgbClr val="5B6973"/>
                </a:solidFill>
                <a:latin typeface="Gill Sans MT"/>
                <a:cs typeface="Gill Sans MT"/>
              </a:rPr>
              <a:t>*</a:t>
            </a:r>
            <a:r>
              <a:rPr sz="1800" b="1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participating</a:t>
            </a:r>
            <a:r>
              <a:rPr sz="2000" spc="-22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Pacific</a:t>
            </a:r>
            <a:r>
              <a:rPr sz="2000" spc="-1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Northwest</a:t>
            </a:r>
            <a:r>
              <a:rPr sz="2000" spc="-18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Utilities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8AFB8"/>
              </a:buClr>
              <a:buFont typeface="Wingdings 3"/>
              <a:buChar char=""/>
            </a:pPr>
            <a:endParaRPr sz="18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buClr>
                <a:srgbClr val="58AFB8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000" b="1" spc="10" dirty="0">
                <a:solidFill>
                  <a:srgbClr val="5B6973"/>
                </a:solidFill>
                <a:latin typeface="Gill Sans MT"/>
                <a:cs typeface="Gill Sans MT"/>
              </a:rPr>
              <a:t>2,100</a:t>
            </a:r>
            <a:r>
              <a:rPr sz="1800" b="1" spc="10" dirty="0">
                <a:solidFill>
                  <a:srgbClr val="5B6973"/>
                </a:solidFill>
                <a:latin typeface="Gill Sans MT"/>
                <a:cs typeface="Gill Sans MT"/>
              </a:rPr>
              <a:t>*</a:t>
            </a:r>
            <a:r>
              <a:rPr sz="1800" b="1" spc="-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active</a:t>
            </a:r>
            <a:r>
              <a:rPr sz="2000" spc="-10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technicians</a:t>
            </a:r>
            <a:r>
              <a:rPr sz="2000" spc="-2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(April</a:t>
            </a:r>
            <a:r>
              <a:rPr sz="2000" spc="-1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2016-2021)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8AFB8"/>
              </a:buClr>
              <a:buFont typeface="Wingdings 3"/>
              <a:buChar char=""/>
            </a:pPr>
            <a:endParaRPr sz="18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000" b="1" spc="10" dirty="0">
                <a:solidFill>
                  <a:srgbClr val="5B6973"/>
                </a:solidFill>
                <a:latin typeface="Gill Sans MT"/>
                <a:cs typeface="Gill Sans MT"/>
              </a:rPr>
              <a:t>118,500</a:t>
            </a:r>
            <a:r>
              <a:rPr sz="1800" b="1" spc="10" dirty="0">
                <a:solidFill>
                  <a:srgbClr val="5B6973"/>
                </a:solidFill>
                <a:latin typeface="Gill Sans MT"/>
                <a:cs typeface="Gill Sans MT"/>
              </a:rPr>
              <a:t>*</a:t>
            </a:r>
            <a:r>
              <a:rPr sz="1800" b="1" spc="-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approved</a:t>
            </a:r>
            <a:r>
              <a:rPr sz="2000" spc="-2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-40" dirty="0">
                <a:solidFill>
                  <a:srgbClr val="5B6973"/>
                </a:solidFill>
                <a:latin typeface="Gill Sans MT"/>
                <a:cs typeface="Gill Sans MT"/>
              </a:rPr>
              <a:t>HVAC</a:t>
            </a:r>
            <a:r>
              <a:rPr sz="2000" spc="-11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installations</a:t>
            </a:r>
            <a:r>
              <a:rPr sz="2000" spc="-2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since</a:t>
            </a:r>
            <a:r>
              <a:rPr sz="2000" spc="-10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40" dirty="0">
                <a:solidFill>
                  <a:srgbClr val="5B6973"/>
                </a:solidFill>
                <a:latin typeface="Gill Sans MT"/>
                <a:cs typeface="Gill Sans MT"/>
              </a:rPr>
              <a:t>2006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8AFB8"/>
              </a:buClr>
              <a:buFont typeface="Wingdings 3"/>
              <a:buChar char=""/>
            </a:pPr>
            <a:endParaRPr sz="18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buClr>
                <a:srgbClr val="58AFB8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000" b="1" spc="5" dirty="0">
                <a:solidFill>
                  <a:srgbClr val="5B6973"/>
                </a:solidFill>
                <a:latin typeface="Gill Sans MT"/>
                <a:cs typeface="Gill Sans MT"/>
              </a:rPr>
              <a:t>6.4</a:t>
            </a:r>
            <a:r>
              <a:rPr sz="2000" b="1" spc="-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5B6973"/>
                </a:solidFill>
                <a:latin typeface="Gill Sans MT"/>
                <a:cs typeface="Gill Sans MT"/>
              </a:rPr>
              <a:t>million</a:t>
            </a:r>
            <a:r>
              <a:rPr sz="2000" b="1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population</a:t>
            </a:r>
            <a:r>
              <a:rPr sz="2000" spc="-2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30" dirty="0">
                <a:solidFill>
                  <a:srgbClr val="5B6973"/>
                </a:solidFill>
                <a:latin typeface="Gill Sans MT"/>
                <a:cs typeface="Gill Sans MT"/>
              </a:rPr>
              <a:t>and</a:t>
            </a:r>
            <a:r>
              <a:rPr sz="2000" spc="-1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5B6973"/>
                </a:solidFill>
                <a:latin typeface="Gill Sans MT"/>
                <a:cs typeface="Gill Sans MT"/>
              </a:rPr>
              <a:t>2.5</a:t>
            </a:r>
            <a:r>
              <a:rPr sz="2000" b="1" spc="-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5B6973"/>
                </a:solidFill>
                <a:latin typeface="Gill Sans MT"/>
                <a:cs typeface="Gill Sans MT"/>
              </a:rPr>
              <a:t>million</a:t>
            </a:r>
            <a:r>
              <a:rPr sz="2000" b="1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housing</a:t>
            </a:r>
            <a:r>
              <a:rPr sz="2000" spc="-1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units</a:t>
            </a:r>
            <a:r>
              <a:rPr sz="2000" spc="-20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in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-35" dirty="0">
                <a:solidFill>
                  <a:srgbClr val="5B6973"/>
                </a:solidFill>
                <a:latin typeface="Gill Sans MT"/>
                <a:cs typeface="Gill Sans MT"/>
              </a:rPr>
              <a:t>BPA</a:t>
            </a:r>
            <a:r>
              <a:rPr sz="2000" spc="-2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territory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150" y="6419215"/>
            <a:ext cx="1162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2</a:t>
            </a:r>
            <a:endParaRPr sz="1400">
              <a:latin typeface="Gill Sans MT"/>
              <a:cs typeface="Gill Sans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18945" y="3264812"/>
          <a:ext cx="6185535" cy="47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709">
                <a:tc>
                  <a:txBody>
                    <a:bodyPr/>
                    <a:lstStyle/>
                    <a:p>
                      <a:pPr marL="412750" indent="-286385">
                        <a:lnSpc>
                          <a:spcPts val="1775"/>
                        </a:lnSpc>
                        <a:buFont typeface="Arial"/>
                        <a:buChar char="•"/>
                        <a:tabLst>
                          <a:tab pos="412750" algn="l"/>
                          <a:tab pos="413384" algn="l"/>
                        </a:tabLst>
                      </a:pPr>
                      <a:r>
                        <a:rPr sz="1550" spc="2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PTCS </a:t>
                      </a:r>
                      <a:r>
                        <a:rPr sz="1550" spc="2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and </a:t>
                      </a:r>
                      <a:r>
                        <a:rPr sz="1550" spc="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Prescriptive </a:t>
                      </a:r>
                      <a:r>
                        <a:rPr sz="1550" spc="2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Duct</a:t>
                      </a:r>
                      <a:r>
                        <a:rPr sz="1550" spc="2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 Sealing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412750" indent="-286385">
                        <a:lnSpc>
                          <a:spcPts val="1814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412750" algn="l"/>
                          <a:tab pos="413384" algn="l"/>
                        </a:tabLst>
                      </a:pPr>
                      <a:r>
                        <a:rPr sz="1550" spc="2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Air </a:t>
                      </a:r>
                      <a:r>
                        <a:rPr sz="1550" spc="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Source </a:t>
                      </a:r>
                      <a:r>
                        <a:rPr sz="155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Heat</a:t>
                      </a:r>
                      <a:r>
                        <a:rPr sz="1550" spc="13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2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Pump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730" indent="-286385">
                        <a:lnSpc>
                          <a:spcPts val="1775"/>
                        </a:lnSpc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550" spc="1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Variable </a:t>
                      </a:r>
                      <a:r>
                        <a:rPr sz="1550" spc="2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Speed </a:t>
                      </a:r>
                      <a:r>
                        <a:rPr sz="155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Heat</a:t>
                      </a:r>
                      <a:r>
                        <a:rPr sz="1550" spc="-2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2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Pump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379730" indent="-286385">
                        <a:lnSpc>
                          <a:spcPts val="1814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550" spc="1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Ground </a:t>
                      </a:r>
                      <a:r>
                        <a:rPr sz="1550" spc="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Source </a:t>
                      </a:r>
                      <a:r>
                        <a:rPr sz="155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Heat</a:t>
                      </a:r>
                      <a:r>
                        <a:rPr sz="1550" spc="14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2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Pump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740150" y="6442709"/>
            <a:ext cx="163258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dirty="0">
                <a:solidFill>
                  <a:srgbClr val="5B6973"/>
                </a:solidFill>
                <a:latin typeface="Gill Sans MT"/>
                <a:cs typeface="Gill Sans MT"/>
              </a:rPr>
              <a:t>*As </a:t>
            </a:r>
            <a:r>
              <a:rPr sz="1550" i="1" spc="-10" dirty="0">
                <a:solidFill>
                  <a:srgbClr val="5B6973"/>
                </a:solidFill>
                <a:latin typeface="Gill Sans MT"/>
                <a:cs typeface="Gill Sans MT"/>
              </a:rPr>
              <a:t>of </a:t>
            </a:r>
            <a:r>
              <a:rPr sz="1550" i="1" spc="15" dirty="0">
                <a:solidFill>
                  <a:srgbClr val="5B6973"/>
                </a:solidFill>
                <a:latin typeface="Arial"/>
                <a:cs typeface="Arial"/>
              </a:rPr>
              <a:t>March</a:t>
            </a:r>
            <a:r>
              <a:rPr sz="1550" i="1" spc="145" dirty="0">
                <a:solidFill>
                  <a:srgbClr val="5B6973"/>
                </a:solidFill>
                <a:latin typeface="Arial"/>
                <a:cs typeface="Arial"/>
              </a:rPr>
              <a:t> </a:t>
            </a:r>
            <a:r>
              <a:rPr sz="1550" i="1" spc="30" dirty="0">
                <a:solidFill>
                  <a:srgbClr val="5B6973"/>
                </a:solidFill>
                <a:latin typeface="Arial"/>
                <a:cs typeface="Arial"/>
              </a:rPr>
              <a:t>2021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2782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Balance </a:t>
            </a:r>
            <a:r>
              <a:rPr sz="3200" spc="10" dirty="0"/>
              <a:t>Point Using </a:t>
            </a:r>
            <a:r>
              <a:rPr sz="3200" dirty="0"/>
              <a:t>AHRI</a:t>
            </a:r>
            <a:r>
              <a:rPr sz="3200" spc="-310" dirty="0"/>
              <a:t> </a:t>
            </a:r>
            <a:r>
              <a:rPr sz="3200" dirty="0"/>
              <a:t>Data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19697"/>
            <a:ext cx="1329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2: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Sizing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5950" y="5062473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8325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85950" y="4652898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8325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5950" y="4233798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8325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5950" y="3814698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8325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5950" y="3405123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8325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5950" y="2986151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8325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5950" y="2567051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8325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5950" y="2157476"/>
            <a:ext cx="3567429" cy="0"/>
          </a:xfrm>
          <a:custGeom>
            <a:avLst/>
            <a:gdLst/>
            <a:ahLst/>
            <a:cxnLst/>
            <a:rect l="l" t="t" r="r" b="b"/>
            <a:pathLst>
              <a:path w="3567429">
                <a:moveTo>
                  <a:pt x="0" y="0"/>
                </a:moveTo>
                <a:lnTo>
                  <a:pt x="3567049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5950" y="1738376"/>
            <a:ext cx="3567429" cy="0"/>
          </a:xfrm>
          <a:custGeom>
            <a:avLst/>
            <a:gdLst/>
            <a:ahLst/>
            <a:cxnLst/>
            <a:rect l="l" t="t" r="r" b="b"/>
            <a:pathLst>
              <a:path w="3567429">
                <a:moveTo>
                  <a:pt x="0" y="0"/>
                </a:moveTo>
                <a:lnTo>
                  <a:pt x="3567049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5950" y="1738376"/>
            <a:ext cx="0" cy="3743325"/>
          </a:xfrm>
          <a:custGeom>
            <a:avLst/>
            <a:gdLst/>
            <a:ahLst/>
            <a:cxnLst/>
            <a:rect l="l" t="t" r="r" b="b"/>
            <a:pathLst>
              <a:path h="3743325">
                <a:moveTo>
                  <a:pt x="0" y="3743325"/>
                </a:moveTo>
                <a:lnTo>
                  <a:pt x="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47850" y="54817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7850" y="50624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7850" y="46528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7850" y="42337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7850" y="38146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7850" y="34051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7850" y="29861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7850" y="25670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7850" y="21574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7850" y="17383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5950" y="5481701"/>
            <a:ext cx="5648325" cy="0"/>
          </a:xfrm>
          <a:custGeom>
            <a:avLst/>
            <a:gdLst/>
            <a:ahLst/>
            <a:cxnLst/>
            <a:rect l="l" t="t" r="r" b="b"/>
            <a:pathLst>
              <a:path w="5648325">
                <a:moveTo>
                  <a:pt x="0" y="0"/>
                </a:moveTo>
                <a:lnTo>
                  <a:pt x="5648325" y="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5950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5975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647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650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700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5750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5752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802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4805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3855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857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2907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1957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960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1010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1012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0062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0065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9115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8165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8167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7217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7220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6270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6272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5322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4372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4375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4251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34276" y="5481701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57475" y="2819400"/>
            <a:ext cx="2914650" cy="914400"/>
          </a:xfrm>
          <a:custGeom>
            <a:avLst/>
            <a:gdLst/>
            <a:ahLst/>
            <a:cxnLst/>
            <a:rect l="l" t="t" r="r" b="b"/>
            <a:pathLst>
              <a:path w="2914650" h="914400">
                <a:moveTo>
                  <a:pt x="0" y="914400"/>
                </a:moveTo>
                <a:lnTo>
                  <a:pt x="190500" y="857250"/>
                </a:lnTo>
                <a:lnTo>
                  <a:pt x="381000" y="790575"/>
                </a:lnTo>
                <a:lnTo>
                  <a:pt x="581025" y="733425"/>
                </a:lnTo>
                <a:lnTo>
                  <a:pt x="771525" y="676275"/>
                </a:lnTo>
                <a:lnTo>
                  <a:pt x="971550" y="609600"/>
                </a:lnTo>
                <a:lnTo>
                  <a:pt x="1162050" y="552450"/>
                </a:lnTo>
                <a:lnTo>
                  <a:pt x="1362075" y="485775"/>
                </a:lnTo>
                <a:lnTo>
                  <a:pt x="1552575" y="428625"/>
                </a:lnTo>
                <a:lnTo>
                  <a:pt x="1743075" y="371475"/>
                </a:lnTo>
                <a:lnTo>
                  <a:pt x="1943100" y="304800"/>
                </a:lnTo>
                <a:lnTo>
                  <a:pt x="2133600" y="247650"/>
                </a:lnTo>
                <a:lnTo>
                  <a:pt x="2333625" y="180975"/>
                </a:lnTo>
                <a:lnTo>
                  <a:pt x="2524125" y="123825"/>
                </a:lnTo>
                <a:lnTo>
                  <a:pt x="2724150" y="66675"/>
                </a:lnTo>
                <a:lnTo>
                  <a:pt x="291465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5900" y="2019300"/>
            <a:ext cx="5448300" cy="2981325"/>
          </a:xfrm>
          <a:custGeom>
            <a:avLst/>
            <a:gdLst/>
            <a:ahLst/>
            <a:cxnLst/>
            <a:rect l="l" t="t" r="r" b="b"/>
            <a:pathLst>
              <a:path w="5448300" h="2981325">
                <a:moveTo>
                  <a:pt x="0" y="0"/>
                </a:moveTo>
                <a:lnTo>
                  <a:pt x="190500" y="114300"/>
                </a:lnTo>
                <a:lnTo>
                  <a:pt x="390525" y="219075"/>
                </a:lnTo>
                <a:lnTo>
                  <a:pt x="581025" y="323850"/>
                </a:lnTo>
                <a:lnTo>
                  <a:pt x="781050" y="428625"/>
                </a:lnTo>
                <a:lnTo>
                  <a:pt x="971550" y="533400"/>
                </a:lnTo>
                <a:lnTo>
                  <a:pt x="1171575" y="638175"/>
                </a:lnTo>
                <a:lnTo>
                  <a:pt x="1362075" y="752475"/>
                </a:lnTo>
                <a:lnTo>
                  <a:pt x="1552575" y="857250"/>
                </a:lnTo>
                <a:lnTo>
                  <a:pt x="1752600" y="962025"/>
                </a:lnTo>
                <a:lnTo>
                  <a:pt x="1943100" y="1066800"/>
                </a:lnTo>
                <a:lnTo>
                  <a:pt x="2143125" y="1171575"/>
                </a:lnTo>
                <a:lnTo>
                  <a:pt x="2333625" y="1276350"/>
                </a:lnTo>
                <a:lnTo>
                  <a:pt x="2533650" y="1390650"/>
                </a:lnTo>
                <a:lnTo>
                  <a:pt x="2724150" y="1495425"/>
                </a:lnTo>
                <a:lnTo>
                  <a:pt x="2914650" y="1600200"/>
                </a:lnTo>
                <a:lnTo>
                  <a:pt x="3114675" y="1704975"/>
                </a:lnTo>
                <a:lnTo>
                  <a:pt x="3305175" y="1809750"/>
                </a:lnTo>
                <a:lnTo>
                  <a:pt x="3505200" y="1924050"/>
                </a:lnTo>
                <a:lnTo>
                  <a:pt x="3695700" y="2028825"/>
                </a:lnTo>
                <a:lnTo>
                  <a:pt x="3895725" y="2133600"/>
                </a:lnTo>
                <a:lnTo>
                  <a:pt x="4086225" y="2238375"/>
                </a:lnTo>
                <a:lnTo>
                  <a:pt x="4276725" y="2343150"/>
                </a:lnTo>
                <a:lnTo>
                  <a:pt x="4476750" y="2447925"/>
                </a:lnTo>
                <a:lnTo>
                  <a:pt x="4667250" y="2562225"/>
                </a:lnTo>
                <a:lnTo>
                  <a:pt x="4867275" y="2667000"/>
                </a:lnTo>
                <a:lnTo>
                  <a:pt x="5057775" y="2771775"/>
                </a:lnTo>
                <a:lnTo>
                  <a:pt x="5257800" y="2876550"/>
                </a:lnTo>
                <a:lnTo>
                  <a:pt x="5448300" y="2981325"/>
                </a:lnTo>
              </a:path>
            </a:pathLst>
          </a:custGeom>
          <a:ln w="38100">
            <a:solidFill>
              <a:srgbClr val="270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137919" y="3723322"/>
            <a:ext cx="15938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45" dirty="0">
                <a:latin typeface="Gill Sans MT"/>
                <a:cs typeface="Gill Sans MT"/>
              </a:rPr>
              <a:t>20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37919" y="3306762"/>
            <a:ext cx="15938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45" dirty="0">
                <a:latin typeface="Gill Sans MT"/>
                <a:cs typeface="Gill Sans MT"/>
              </a:rPr>
              <a:t>25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37919" y="2474023"/>
            <a:ext cx="159385" cy="5911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45" dirty="0">
                <a:latin typeface="Gill Sans MT"/>
                <a:cs typeface="Gill Sans MT"/>
              </a:rPr>
              <a:t>35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950" spc="45" dirty="0">
                <a:latin typeface="Gill Sans MT"/>
                <a:cs typeface="Gill Sans MT"/>
              </a:rPr>
              <a:t>30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37919" y="2058034"/>
            <a:ext cx="1587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45" dirty="0">
                <a:latin typeface="Gill Sans MT"/>
                <a:cs typeface="Gill Sans MT"/>
              </a:rPr>
              <a:t>40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37919" y="1641475"/>
            <a:ext cx="15875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45" dirty="0">
                <a:latin typeface="Gill Sans MT"/>
                <a:cs typeface="Gill Sans MT"/>
              </a:rPr>
              <a:t>45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229475" y="355282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650" y="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29475" y="383857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650" y="0"/>
                </a:lnTo>
              </a:path>
            </a:pathLst>
          </a:custGeom>
          <a:ln w="38100">
            <a:solidFill>
              <a:srgbClr val="270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494905" y="3354895"/>
            <a:ext cx="252729" cy="587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600"/>
              </a:lnSpc>
              <a:spcBef>
                <a:spcPts val="95"/>
              </a:spcBef>
            </a:pPr>
            <a:r>
              <a:rPr sz="1400" spc="15" dirty="0">
                <a:latin typeface="Gill Sans MT"/>
                <a:cs typeface="Gill Sans MT"/>
              </a:rPr>
              <a:t>HP  HL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37919" y="4140200"/>
            <a:ext cx="5886450" cy="19259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45" dirty="0">
                <a:latin typeface="Gill Sans MT"/>
                <a:cs typeface="Gill Sans MT"/>
              </a:rPr>
              <a:t>15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1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950" spc="45" dirty="0">
                <a:latin typeface="Gill Sans MT"/>
                <a:cs typeface="Gill Sans MT"/>
              </a:rPr>
              <a:t>10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100">
              <a:latin typeface="Gill Sans MT"/>
              <a:cs typeface="Gill Sans MT"/>
            </a:endParaRPr>
          </a:p>
          <a:p>
            <a:pPr marL="76200">
              <a:lnSpc>
                <a:spcPct val="100000"/>
              </a:lnSpc>
              <a:spcBef>
                <a:spcPts val="865"/>
              </a:spcBef>
            </a:pPr>
            <a:r>
              <a:rPr sz="950" spc="10" dirty="0">
                <a:latin typeface="Gill Sans MT"/>
                <a:cs typeface="Gill Sans MT"/>
              </a:rPr>
              <a:t>5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100">
              <a:latin typeface="Gill Sans MT"/>
              <a:cs typeface="Gill Sans MT"/>
            </a:endParaRPr>
          </a:p>
          <a:p>
            <a:pPr marL="76200">
              <a:lnSpc>
                <a:spcPct val="100000"/>
              </a:lnSpc>
              <a:spcBef>
                <a:spcPts val="865"/>
              </a:spcBef>
            </a:pPr>
            <a:r>
              <a:rPr sz="950" spc="10" dirty="0">
                <a:latin typeface="Gill Sans MT"/>
                <a:cs typeface="Gill Sans MT"/>
              </a:rPr>
              <a:t>0</a:t>
            </a:r>
            <a:endParaRPr sz="950">
              <a:latin typeface="Gill Sans MT"/>
              <a:cs typeface="Gill Sans MT"/>
            </a:endParaRPr>
          </a:p>
          <a:p>
            <a:pPr marL="318135">
              <a:lnSpc>
                <a:spcPct val="100000"/>
              </a:lnSpc>
              <a:spcBef>
                <a:spcPts val="100"/>
              </a:spcBef>
              <a:tabLst>
                <a:tab pos="512445" algn="l"/>
                <a:tab pos="707390" algn="l"/>
              </a:tabLst>
            </a:pPr>
            <a:r>
              <a:rPr sz="950" spc="10" dirty="0">
                <a:latin typeface="Gill Sans MT"/>
                <a:cs typeface="Gill Sans MT"/>
              </a:rPr>
              <a:t>5	7	9</a:t>
            </a:r>
            <a:r>
              <a:rPr sz="950" spc="245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11</a:t>
            </a:r>
            <a:r>
              <a:rPr sz="950" spc="254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13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15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17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19</a:t>
            </a:r>
            <a:r>
              <a:rPr sz="950" spc="254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21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23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25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27</a:t>
            </a:r>
            <a:r>
              <a:rPr sz="950" spc="254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29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31</a:t>
            </a:r>
            <a:r>
              <a:rPr sz="950" spc="254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33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35</a:t>
            </a:r>
            <a:r>
              <a:rPr sz="950" spc="254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37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39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41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43</a:t>
            </a:r>
            <a:r>
              <a:rPr sz="950" spc="254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45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47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49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51</a:t>
            </a:r>
            <a:r>
              <a:rPr sz="950" spc="254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53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55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57</a:t>
            </a:r>
            <a:r>
              <a:rPr sz="950" spc="254" dirty="0">
                <a:latin typeface="Gill Sans MT"/>
                <a:cs typeface="Gill Sans MT"/>
              </a:rPr>
              <a:t> </a:t>
            </a:r>
            <a:r>
              <a:rPr sz="950" spc="30" dirty="0">
                <a:latin typeface="Gill Sans MT"/>
                <a:cs typeface="Gill Sans MT"/>
              </a:rPr>
              <a:t>59</a:t>
            </a:r>
            <a:r>
              <a:rPr sz="950" spc="250" dirty="0">
                <a:latin typeface="Gill Sans MT"/>
                <a:cs typeface="Gill Sans MT"/>
              </a:rPr>
              <a:t> </a:t>
            </a:r>
            <a:r>
              <a:rPr sz="950" spc="50" dirty="0">
                <a:latin typeface="Gill Sans MT"/>
                <a:cs typeface="Gill Sans MT"/>
              </a:rPr>
              <a:t>61</a:t>
            </a:r>
            <a:endParaRPr sz="9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Gill Sans MT"/>
              <a:cs typeface="Gill Sans MT"/>
            </a:endParaRPr>
          </a:p>
          <a:p>
            <a:pPr marL="1852930">
              <a:lnSpc>
                <a:spcPct val="100000"/>
              </a:lnSpc>
            </a:pPr>
            <a:r>
              <a:rPr sz="1400" b="1" spc="10" dirty="0">
                <a:latin typeface="Gill Sans MT"/>
                <a:cs typeface="Gill Sans MT"/>
              </a:rPr>
              <a:t>Outside</a:t>
            </a:r>
            <a:r>
              <a:rPr sz="1400" b="1" spc="-285" dirty="0">
                <a:latin typeface="Gill Sans MT"/>
                <a:cs typeface="Gill Sans MT"/>
              </a:rPr>
              <a:t> </a:t>
            </a:r>
            <a:r>
              <a:rPr sz="1400" b="1" spc="10" dirty="0">
                <a:latin typeface="Gill Sans MT"/>
                <a:cs typeface="Gill Sans MT"/>
              </a:rPr>
              <a:t>Air</a:t>
            </a:r>
            <a:r>
              <a:rPr sz="1400" b="1" spc="-210" dirty="0">
                <a:latin typeface="Gill Sans MT"/>
                <a:cs typeface="Gill Sans MT"/>
              </a:rPr>
              <a:t> </a:t>
            </a:r>
            <a:r>
              <a:rPr sz="1400" b="1" spc="-10" dirty="0">
                <a:latin typeface="Gill Sans MT"/>
                <a:cs typeface="Gill Sans MT"/>
              </a:rPr>
              <a:t>Temperature</a:t>
            </a:r>
            <a:r>
              <a:rPr sz="1400" b="1" spc="-204" dirty="0">
                <a:latin typeface="Gill Sans MT"/>
                <a:cs typeface="Gill Sans MT"/>
              </a:rPr>
              <a:t> </a:t>
            </a:r>
            <a:r>
              <a:rPr sz="1400" b="1" spc="-25" dirty="0">
                <a:latin typeface="Gill Sans MT"/>
                <a:cs typeface="Gill Sans MT"/>
              </a:rPr>
              <a:t>(OAT)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2580" y="3012317"/>
            <a:ext cx="235585" cy="116141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b="1" spc="20" dirty="0">
                <a:latin typeface="Gill Sans MT"/>
                <a:cs typeface="Gill Sans MT"/>
              </a:rPr>
              <a:t>BTUs</a:t>
            </a:r>
            <a:r>
              <a:rPr sz="1400" b="1" spc="-165" dirty="0">
                <a:latin typeface="Gill Sans MT"/>
                <a:cs typeface="Gill Sans MT"/>
              </a:rPr>
              <a:t> </a:t>
            </a:r>
            <a:r>
              <a:rPr sz="1400" b="1" spc="-20" dirty="0">
                <a:latin typeface="Gill Sans MT"/>
                <a:cs typeface="Gill Sans MT"/>
              </a:rPr>
              <a:t>(x1000)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953000" y="1524000"/>
            <a:ext cx="1391285" cy="370840"/>
          </a:xfrm>
          <a:custGeom>
            <a:avLst/>
            <a:gdLst/>
            <a:ahLst/>
            <a:cxnLst/>
            <a:rect l="l" t="t" r="r" b="b"/>
            <a:pathLst>
              <a:path w="1391285" h="370839">
                <a:moveTo>
                  <a:pt x="0" y="370839"/>
                </a:moveTo>
                <a:lnTo>
                  <a:pt x="1391030" y="370839"/>
                </a:lnTo>
                <a:lnTo>
                  <a:pt x="139103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57A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44030" y="1524000"/>
            <a:ext cx="1123950" cy="370840"/>
          </a:xfrm>
          <a:custGeom>
            <a:avLst/>
            <a:gdLst/>
            <a:ahLst/>
            <a:cxnLst/>
            <a:rect l="l" t="t" r="r" b="b"/>
            <a:pathLst>
              <a:path w="1123950" h="370839">
                <a:moveTo>
                  <a:pt x="0" y="370839"/>
                </a:moveTo>
                <a:lnTo>
                  <a:pt x="1123632" y="370839"/>
                </a:lnTo>
                <a:lnTo>
                  <a:pt x="1123632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57A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67600" y="1524000"/>
            <a:ext cx="1143000" cy="370840"/>
          </a:xfrm>
          <a:custGeom>
            <a:avLst/>
            <a:gdLst/>
            <a:ahLst/>
            <a:cxnLst/>
            <a:rect l="l" t="t" r="r" b="b"/>
            <a:pathLst>
              <a:path w="1143000" h="370839">
                <a:moveTo>
                  <a:pt x="0" y="370839"/>
                </a:moveTo>
                <a:lnTo>
                  <a:pt x="1143000" y="370839"/>
                </a:lnTo>
                <a:lnTo>
                  <a:pt x="1143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57A1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53000" y="1894839"/>
            <a:ext cx="1391285" cy="370840"/>
          </a:xfrm>
          <a:custGeom>
            <a:avLst/>
            <a:gdLst/>
            <a:ahLst/>
            <a:cxnLst/>
            <a:rect l="l" t="t" r="r" b="b"/>
            <a:pathLst>
              <a:path w="1391285" h="370839">
                <a:moveTo>
                  <a:pt x="0" y="370839"/>
                </a:moveTo>
                <a:lnTo>
                  <a:pt x="1391030" y="370839"/>
                </a:lnTo>
                <a:lnTo>
                  <a:pt x="139103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44030" y="1894839"/>
            <a:ext cx="1123950" cy="370840"/>
          </a:xfrm>
          <a:custGeom>
            <a:avLst/>
            <a:gdLst/>
            <a:ahLst/>
            <a:cxnLst/>
            <a:rect l="l" t="t" r="r" b="b"/>
            <a:pathLst>
              <a:path w="1123950" h="370839">
                <a:moveTo>
                  <a:pt x="0" y="370839"/>
                </a:moveTo>
                <a:lnTo>
                  <a:pt x="1123632" y="370839"/>
                </a:lnTo>
                <a:lnTo>
                  <a:pt x="1123632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67600" y="1894839"/>
            <a:ext cx="1143000" cy="370840"/>
          </a:xfrm>
          <a:custGeom>
            <a:avLst/>
            <a:gdLst/>
            <a:ahLst/>
            <a:cxnLst/>
            <a:rect l="l" t="t" r="r" b="b"/>
            <a:pathLst>
              <a:path w="1143000" h="370839">
                <a:moveTo>
                  <a:pt x="0" y="370839"/>
                </a:moveTo>
                <a:lnTo>
                  <a:pt x="1143000" y="370839"/>
                </a:lnTo>
                <a:lnTo>
                  <a:pt x="11430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46650" y="1894839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53000" y="151130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80">
                <a:moveTo>
                  <a:pt x="0" y="0"/>
                </a:moveTo>
                <a:lnTo>
                  <a:pt x="0" y="7670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10600" y="1511300"/>
            <a:ext cx="0" cy="767080"/>
          </a:xfrm>
          <a:custGeom>
            <a:avLst/>
            <a:gdLst/>
            <a:ahLst/>
            <a:cxnLst/>
            <a:rect l="l" t="t" r="r" b="b"/>
            <a:pathLst>
              <a:path h="767080">
                <a:moveTo>
                  <a:pt x="0" y="0"/>
                </a:moveTo>
                <a:lnTo>
                  <a:pt x="0" y="7670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46650" y="1524000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46650" y="2265679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036820" y="1549717"/>
            <a:ext cx="986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3 </a:t>
            </a:r>
            <a:r>
              <a:rPr sz="1800" b="1" spc="-114" dirty="0">
                <a:solidFill>
                  <a:srgbClr val="FFFFFF"/>
                </a:solidFill>
                <a:latin typeface="Gill Sans MT"/>
                <a:cs typeface="Gill Sans MT"/>
              </a:rPr>
              <a:t>Ton</a:t>
            </a:r>
            <a:r>
              <a:rPr sz="1800" b="1" spc="-2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HP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633209" y="1549717"/>
            <a:ext cx="558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17</a:t>
            </a:r>
            <a:r>
              <a:rPr sz="1800" b="1" spc="-7" baseline="23148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767701" y="1549717"/>
            <a:ext cx="558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47</a:t>
            </a:r>
            <a:r>
              <a:rPr sz="1800" b="1" spc="-7" baseline="23148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036820" y="1920938"/>
            <a:ext cx="1183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ill Sans MT"/>
                <a:cs typeface="Gill Sans MT"/>
              </a:rPr>
              <a:t>Single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15" dirty="0">
                <a:latin typeface="Gill Sans MT"/>
                <a:cs typeface="Gill Sans MT"/>
              </a:rPr>
              <a:t>Speed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591934" y="1920938"/>
            <a:ext cx="645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21</a:t>
            </a:r>
            <a:r>
              <a:rPr sz="1800" spc="-25" dirty="0">
                <a:latin typeface="Gill Sans MT"/>
                <a:cs typeface="Gill Sans MT"/>
              </a:rPr>
              <a:t>,</a:t>
            </a:r>
            <a:r>
              <a:rPr sz="1800" dirty="0">
                <a:latin typeface="Gill Sans MT"/>
                <a:cs typeface="Gill Sans MT"/>
              </a:rPr>
              <a:t>600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726426" y="1920938"/>
            <a:ext cx="6457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34</a:t>
            </a:r>
            <a:r>
              <a:rPr sz="1800" spc="-20" dirty="0">
                <a:latin typeface="Gill Sans MT"/>
                <a:cs typeface="Gill Sans MT"/>
              </a:rPr>
              <a:t>,</a:t>
            </a:r>
            <a:r>
              <a:rPr sz="1800" dirty="0">
                <a:latin typeface="Gill Sans MT"/>
                <a:cs typeface="Gill Sans MT"/>
              </a:rPr>
              <a:t>200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624201" y="2595626"/>
            <a:ext cx="0" cy="2920365"/>
          </a:xfrm>
          <a:custGeom>
            <a:avLst/>
            <a:gdLst/>
            <a:ahLst/>
            <a:cxnLst/>
            <a:rect l="l" t="t" r="r" b="b"/>
            <a:pathLst>
              <a:path h="2920365">
                <a:moveTo>
                  <a:pt x="0" y="0"/>
                </a:moveTo>
                <a:lnTo>
                  <a:pt x="0" y="292011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43626" y="2595626"/>
            <a:ext cx="0" cy="2895600"/>
          </a:xfrm>
          <a:custGeom>
            <a:avLst/>
            <a:gdLst/>
            <a:ahLst/>
            <a:cxnLst/>
            <a:rect l="l" t="t" r="r" b="b"/>
            <a:pathLst>
              <a:path h="2895600">
                <a:moveTo>
                  <a:pt x="0" y="0"/>
                </a:moveTo>
                <a:lnTo>
                  <a:pt x="0" y="289560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20</a:t>
            </a:fld>
            <a:endParaRPr spc="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3276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Variable </a:t>
            </a:r>
            <a:r>
              <a:rPr sz="3200" spc="30" dirty="0"/>
              <a:t>Speed</a:t>
            </a:r>
            <a:r>
              <a:rPr sz="3200" spc="-395" dirty="0"/>
              <a:t> </a:t>
            </a:r>
            <a:r>
              <a:rPr sz="3200" spc="5" dirty="0"/>
              <a:t>Equipment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21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57592" y="1988185"/>
            <a:ext cx="6650355" cy="40817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290" indent="-276225">
              <a:lnSpc>
                <a:spcPct val="100000"/>
              </a:lnSpc>
              <a:spcBef>
                <a:spcPts val="13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-15" dirty="0">
                <a:solidFill>
                  <a:srgbClr val="284E84"/>
                </a:solidFill>
                <a:latin typeface="Gill Sans MT"/>
                <a:cs typeface="Gill Sans MT"/>
              </a:rPr>
              <a:t>Inverter-driven</a:t>
            </a:r>
            <a:r>
              <a:rPr sz="2600" spc="-2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compressor</a:t>
            </a:r>
            <a:endParaRPr sz="2600">
              <a:latin typeface="Gill Sans MT"/>
              <a:cs typeface="Gill Sans MT"/>
            </a:endParaRPr>
          </a:p>
          <a:p>
            <a:pPr marL="288290" marR="46990" indent="-276225">
              <a:lnSpc>
                <a:spcPct val="130000"/>
              </a:lnSpc>
              <a:spcBef>
                <a:spcPts val="112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-10" dirty="0">
                <a:solidFill>
                  <a:srgbClr val="284E84"/>
                </a:solidFill>
                <a:latin typeface="Gill Sans MT"/>
                <a:cs typeface="Gill Sans MT"/>
              </a:rPr>
              <a:t>Lower</a:t>
            </a:r>
            <a:r>
              <a:rPr sz="2600" spc="-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operating</a:t>
            </a:r>
            <a:r>
              <a:rPr sz="2600" spc="-1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costs,</a:t>
            </a:r>
            <a:r>
              <a:rPr sz="2600" spc="-2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possible</a:t>
            </a:r>
            <a:r>
              <a:rPr sz="2600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higher</a:t>
            </a:r>
            <a:r>
              <a:rPr sz="2600" spc="-1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up</a:t>
            </a:r>
            <a:r>
              <a:rPr sz="2600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front  equipment</a:t>
            </a:r>
            <a:r>
              <a:rPr sz="2600" spc="-2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cost</a:t>
            </a:r>
            <a:endParaRPr sz="2600">
              <a:latin typeface="Gill Sans MT"/>
              <a:cs typeface="Gill Sans MT"/>
            </a:endParaRPr>
          </a:p>
          <a:p>
            <a:pPr marL="288290" indent="-276225">
              <a:lnSpc>
                <a:spcPct val="100000"/>
              </a:lnSpc>
              <a:spcBef>
                <a:spcPts val="20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Higher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HSPF/HSPF2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under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most</a:t>
            </a:r>
            <a:r>
              <a:rPr sz="2600" spc="-4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circumstances</a:t>
            </a:r>
            <a:endParaRPr sz="2600">
              <a:latin typeface="Gill Sans MT"/>
              <a:cs typeface="Gill Sans MT"/>
            </a:endParaRPr>
          </a:p>
          <a:p>
            <a:pPr marL="288290" indent="-276225">
              <a:lnSpc>
                <a:spcPct val="100000"/>
              </a:lnSpc>
              <a:spcBef>
                <a:spcPts val="206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-25" dirty="0">
                <a:solidFill>
                  <a:srgbClr val="284E84"/>
                </a:solidFill>
                <a:latin typeface="Gill Sans MT"/>
                <a:cs typeface="Gill Sans MT"/>
              </a:rPr>
              <a:t>Typically</a:t>
            </a:r>
            <a:r>
              <a:rPr sz="2600" spc="-1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higher</a:t>
            </a:r>
            <a:r>
              <a:rPr sz="2600" spc="-1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output</a:t>
            </a:r>
            <a:r>
              <a:rPr sz="2600" spc="-1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at</a:t>
            </a:r>
            <a:r>
              <a:rPr sz="260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30°F</a:t>
            </a:r>
            <a:r>
              <a:rPr sz="2600" spc="-1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Balance</a:t>
            </a:r>
            <a:r>
              <a:rPr sz="2600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Point</a:t>
            </a:r>
            <a:endParaRPr sz="2600">
              <a:latin typeface="Gill Sans MT"/>
              <a:cs typeface="Gill Sans MT"/>
            </a:endParaRPr>
          </a:p>
          <a:p>
            <a:pPr marL="565150" marR="5080" lvl="1" indent="-276860">
              <a:lnSpc>
                <a:spcPct val="144200"/>
              </a:lnSpc>
              <a:spcBef>
                <a:spcPts val="1215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Home </a:t>
            </a: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with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higher heat </a:t>
            </a: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loss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could use 3-ton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VSHP  </a:t>
            </a: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instead</a:t>
            </a:r>
            <a:r>
              <a:rPr sz="2300" spc="-10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of</a:t>
            </a:r>
            <a:r>
              <a:rPr sz="2300" spc="-2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3.5</a:t>
            </a:r>
            <a:r>
              <a:rPr sz="2300" spc="-8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ton</a:t>
            </a:r>
            <a:r>
              <a:rPr sz="2300" spc="-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or higher</a:t>
            </a:r>
            <a:r>
              <a:rPr sz="2300" spc="-2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single-speed</a:t>
            </a:r>
            <a:r>
              <a:rPr sz="2300" spc="-26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heat</a:t>
            </a:r>
            <a:r>
              <a:rPr sz="2300" spc="-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pump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9697"/>
            <a:ext cx="1329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2: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Sizing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3276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Variable </a:t>
            </a:r>
            <a:r>
              <a:rPr sz="3200" spc="30" dirty="0"/>
              <a:t>Speed</a:t>
            </a:r>
            <a:r>
              <a:rPr sz="3200" spc="-395" dirty="0"/>
              <a:t> </a:t>
            </a:r>
            <a:r>
              <a:rPr sz="3200" spc="5" dirty="0"/>
              <a:t>Equipment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22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528063" y="2522219"/>
            <a:ext cx="6116955" cy="1084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3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Less</a:t>
            </a:r>
            <a:r>
              <a:rPr sz="260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heat</a:t>
            </a:r>
            <a:r>
              <a:rPr sz="2600" spc="-1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pump</a:t>
            </a:r>
            <a:r>
              <a:rPr sz="2600" spc="-1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cycling</a:t>
            </a:r>
            <a:r>
              <a:rPr sz="2600" spc="-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284E84"/>
                </a:solidFill>
                <a:latin typeface="Gill Sans MT"/>
                <a:cs typeface="Gill Sans MT"/>
              </a:rPr>
              <a:t>above</a:t>
            </a:r>
            <a:r>
              <a:rPr sz="2600" spc="-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balance</a:t>
            </a:r>
            <a:r>
              <a:rPr sz="2600" spc="-1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point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20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-10" dirty="0">
                <a:solidFill>
                  <a:srgbClr val="284E84"/>
                </a:solidFill>
                <a:latin typeface="Gill Sans MT"/>
                <a:cs typeface="Gill Sans MT"/>
              </a:rPr>
              <a:t>Over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sizing/under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sizing</a:t>
            </a:r>
            <a:r>
              <a:rPr sz="2600" spc="-4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concerns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19697"/>
            <a:ext cx="1329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2: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Sizing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3690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Single </a:t>
            </a:r>
            <a:r>
              <a:rPr sz="3200" spc="30" dirty="0"/>
              <a:t>Speed </a:t>
            </a:r>
            <a:r>
              <a:rPr sz="3200" spc="-10" dirty="0"/>
              <a:t>vs. </a:t>
            </a:r>
            <a:r>
              <a:rPr sz="3200" spc="15" dirty="0"/>
              <a:t>Variable</a:t>
            </a:r>
            <a:r>
              <a:rPr sz="3200" spc="-350" dirty="0"/>
              <a:t> </a:t>
            </a:r>
            <a:r>
              <a:rPr sz="3200" spc="30" dirty="0"/>
              <a:t>Speed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76169" y="2238287"/>
            <a:ext cx="6410436" cy="4067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419350"/>
            <a:ext cx="5867400" cy="3524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437" y="2414587"/>
            <a:ext cx="5876925" cy="3533775"/>
          </a:xfrm>
          <a:custGeom>
            <a:avLst/>
            <a:gdLst/>
            <a:ahLst/>
            <a:cxnLst/>
            <a:rect l="l" t="t" r="r" b="b"/>
            <a:pathLst>
              <a:path w="5876925" h="3533775">
                <a:moveTo>
                  <a:pt x="0" y="3533775"/>
                </a:moveTo>
                <a:lnTo>
                  <a:pt x="5876925" y="3533775"/>
                </a:lnTo>
                <a:lnTo>
                  <a:pt x="5876925" y="0"/>
                </a:lnTo>
                <a:lnTo>
                  <a:pt x="0" y="0"/>
                </a:lnTo>
                <a:lnTo>
                  <a:pt x="0" y="3533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2069719"/>
            <a:ext cx="1598295" cy="370840"/>
          </a:xfrm>
          <a:custGeom>
            <a:avLst/>
            <a:gdLst/>
            <a:ahLst/>
            <a:cxnLst/>
            <a:rect l="l" t="t" r="r" b="b"/>
            <a:pathLst>
              <a:path w="1598295" h="370839">
                <a:moveTo>
                  <a:pt x="0" y="370839"/>
                </a:moveTo>
                <a:lnTo>
                  <a:pt x="1597913" y="370839"/>
                </a:lnTo>
                <a:lnTo>
                  <a:pt x="1597913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539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3314" y="2069719"/>
            <a:ext cx="993140" cy="370840"/>
          </a:xfrm>
          <a:custGeom>
            <a:avLst/>
            <a:gdLst/>
            <a:ahLst/>
            <a:cxnLst/>
            <a:rect l="l" t="t" r="r" b="b"/>
            <a:pathLst>
              <a:path w="993140" h="370839">
                <a:moveTo>
                  <a:pt x="0" y="370839"/>
                </a:moveTo>
                <a:lnTo>
                  <a:pt x="992885" y="370839"/>
                </a:lnTo>
                <a:lnTo>
                  <a:pt x="992885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539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6200" y="2069719"/>
            <a:ext cx="990600" cy="370840"/>
          </a:xfrm>
          <a:custGeom>
            <a:avLst/>
            <a:gdLst/>
            <a:ahLst/>
            <a:cxnLst/>
            <a:rect l="l" t="t" r="r" b="b"/>
            <a:pathLst>
              <a:path w="990600" h="370839">
                <a:moveTo>
                  <a:pt x="0" y="370839"/>
                </a:moveTo>
                <a:lnTo>
                  <a:pt x="990600" y="370839"/>
                </a:lnTo>
                <a:lnTo>
                  <a:pt x="9906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539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5400" y="2440558"/>
            <a:ext cx="1598295" cy="370840"/>
          </a:xfrm>
          <a:custGeom>
            <a:avLst/>
            <a:gdLst/>
            <a:ahLst/>
            <a:cxnLst/>
            <a:rect l="l" t="t" r="r" b="b"/>
            <a:pathLst>
              <a:path w="1598295" h="370839">
                <a:moveTo>
                  <a:pt x="0" y="370839"/>
                </a:moveTo>
                <a:lnTo>
                  <a:pt x="1597913" y="370839"/>
                </a:lnTo>
                <a:lnTo>
                  <a:pt x="1597913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3314" y="2440558"/>
            <a:ext cx="993140" cy="370840"/>
          </a:xfrm>
          <a:custGeom>
            <a:avLst/>
            <a:gdLst/>
            <a:ahLst/>
            <a:cxnLst/>
            <a:rect l="l" t="t" r="r" b="b"/>
            <a:pathLst>
              <a:path w="993140" h="370839">
                <a:moveTo>
                  <a:pt x="0" y="370839"/>
                </a:moveTo>
                <a:lnTo>
                  <a:pt x="992885" y="370839"/>
                </a:lnTo>
                <a:lnTo>
                  <a:pt x="992885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200" y="2440558"/>
            <a:ext cx="990600" cy="370840"/>
          </a:xfrm>
          <a:custGeom>
            <a:avLst/>
            <a:gdLst/>
            <a:ahLst/>
            <a:cxnLst/>
            <a:rect l="l" t="t" r="r" b="b"/>
            <a:pathLst>
              <a:path w="990600" h="370839">
                <a:moveTo>
                  <a:pt x="0" y="370839"/>
                </a:moveTo>
                <a:lnTo>
                  <a:pt x="990600" y="370839"/>
                </a:lnTo>
                <a:lnTo>
                  <a:pt x="99060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5400" y="2811398"/>
            <a:ext cx="1598295" cy="370840"/>
          </a:xfrm>
          <a:custGeom>
            <a:avLst/>
            <a:gdLst/>
            <a:ahLst/>
            <a:cxnLst/>
            <a:rect l="l" t="t" r="r" b="b"/>
            <a:pathLst>
              <a:path w="1598295" h="370839">
                <a:moveTo>
                  <a:pt x="0" y="370839"/>
                </a:moveTo>
                <a:lnTo>
                  <a:pt x="1597913" y="370839"/>
                </a:lnTo>
                <a:lnTo>
                  <a:pt x="1597913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9050" y="2440558"/>
            <a:ext cx="3594100" cy="0"/>
          </a:xfrm>
          <a:custGeom>
            <a:avLst/>
            <a:gdLst/>
            <a:ahLst/>
            <a:cxnLst/>
            <a:rect l="l" t="t" r="r" b="b"/>
            <a:pathLst>
              <a:path w="3594100">
                <a:moveTo>
                  <a:pt x="0" y="0"/>
                </a:moveTo>
                <a:lnTo>
                  <a:pt x="3594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5400" y="2057019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6800" y="2057019"/>
            <a:ext cx="0" cy="1137920"/>
          </a:xfrm>
          <a:custGeom>
            <a:avLst/>
            <a:gdLst/>
            <a:ahLst/>
            <a:cxnLst/>
            <a:rect l="l" t="t" r="r" b="b"/>
            <a:pathLst>
              <a:path h="1137920">
                <a:moveTo>
                  <a:pt x="0" y="0"/>
                </a:moveTo>
                <a:lnTo>
                  <a:pt x="0" y="11379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9050" y="2069719"/>
            <a:ext cx="3594100" cy="0"/>
          </a:xfrm>
          <a:custGeom>
            <a:avLst/>
            <a:gdLst/>
            <a:ahLst/>
            <a:cxnLst/>
            <a:rect l="l" t="t" r="r" b="b"/>
            <a:pathLst>
              <a:path w="3594100">
                <a:moveTo>
                  <a:pt x="0" y="0"/>
                </a:moveTo>
                <a:lnTo>
                  <a:pt x="3594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9050" y="3182239"/>
            <a:ext cx="3594100" cy="0"/>
          </a:xfrm>
          <a:custGeom>
            <a:avLst/>
            <a:gdLst/>
            <a:ahLst/>
            <a:cxnLst/>
            <a:rect l="l" t="t" r="r" b="b"/>
            <a:pathLst>
              <a:path w="3594100">
                <a:moveTo>
                  <a:pt x="0" y="0"/>
                </a:moveTo>
                <a:lnTo>
                  <a:pt x="3594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20355" y="2096198"/>
            <a:ext cx="558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47</a:t>
            </a:r>
            <a:r>
              <a:rPr sz="1800" b="1" spc="-7" baseline="23148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9080" y="2467292"/>
            <a:ext cx="645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34</a:t>
            </a:r>
            <a:r>
              <a:rPr sz="1800" spc="-25" dirty="0">
                <a:latin typeface="Gill Sans MT"/>
                <a:cs typeface="Gill Sans MT"/>
              </a:rPr>
              <a:t>,</a:t>
            </a:r>
            <a:r>
              <a:rPr sz="1800" dirty="0">
                <a:latin typeface="Gill Sans MT"/>
                <a:cs typeface="Gill Sans MT"/>
              </a:rPr>
              <a:t>200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9613" y="1486598"/>
            <a:ext cx="6599555" cy="165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3 </a:t>
            </a:r>
            <a:r>
              <a:rPr sz="2100" spc="-114" dirty="0">
                <a:solidFill>
                  <a:srgbClr val="284E84"/>
                </a:solidFill>
                <a:latin typeface="Gill Sans MT"/>
                <a:cs typeface="Gill Sans MT"/>
              </a:rPr>
              <a:t>Ton </a:t>
            </a:r>
            <a:r>
              <a:rPr sz="2100" spc="-5" dirty="0">
                <a:solidFill>
                  <a:srgbClr val="284E84"/>
                </a:solidFill>
                <a:latin typeface="Gill Sans MT"/>
                <a:cs typeface="Gill Sans MT"/>
              </a:rPr>
              <a:t>Single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Speed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100" spc="-25" dirty="0">
                <a:solidFill>
                  <a:srgbClr val="284E84"/>
                </a:solidFill>
                <a:latin typeface="Gill Sans MT"/>
                <a:cs typeface="Gill Sans MT"/>
              </a:rPr>
              <a:t>Variable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Speed </a:t>
            </a:r>
            <a:r>
              <a:rPr sz="2100" spc="-20" dirty="0">
                <a:solidFill>
                  <a:srgbClr val="284E84"/>
                </a:solidFill>
                <a:latin typeface="Gill Sans MT"/>
                <a:cs typeface="Gill Sans MT"/>
              </a:rPr>
              <a:t>HPs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Using </a:t>
            </a:r>
            <a:r>
              <a:rPr sz="2100" spc="-5" dirty="0">
                <a:solidFill>
                  <a:srgbClr val="284E84"/>
                </a:solidFill>
                <a:latin typeface="Gill Sans MT"/>
                <a:cs typeface="Gill Sans MT"/>
              </a:rPr>
              <a:t>AHRI</a:t>
            </a:r>
            <a:r>
              <a:rPr sz="2100" spc="-3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Data</a:t>
            </a:r>
            <a:endParaRPr sz="21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Gill Sans MT"/>
              <a:cs typeface="Gill Sans MT"/>
            </a:endParaRPr>
          </a:p>
          <a:p>
            <a:pPr marL="3972560">
              <a:lnSpc>
                <a:spcPct val="100000"/>
              </a:lnSpc>
              <a:tabLst>
                <a:tab pos="5734050" algn="l"/>
              </a:tabLst>
            </a:pP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r>
              <a:rPr sz="1800" b="1" spc="-2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Gill Sans MT"/>
                <a:cs typeface="Gill Sans MT"/>
              </a:rPr>
              <a:t>Ton</a:t>
            </a:r>
            <a:r>
              <a:rPr sz="1800" b="1" spc="1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ill Sans MT"/>
                <a:cs typeface="Gill Sans MT"/>
              </a:rPr>
              <a:t>HP	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17</a:t>
            </a:r>
            <a:r>
              <a:rPr sz="1800" b="1" spc="-7" baseline="23148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endParaRPr sz="1800">
              <a:latin typeface="Gill Sans MT"/>
              <a:cs typeface="Gill Sans MT"/>
            </a:endParaRPr>
          </a:p>
          <a:p>
            <a:pPr marL="3972560">
              <a:lnSpc>
                <a:spcPct val="100000"/>
              </a:lnSpc>
              <a:spcBef>
                <a:spcPts val="760"/>
              </a:spcBef>
              <a:tabLst>
                <a:tab pos="5667375" algn="l"/>
              </a:tabLst>
            </a:pPr>
            <a:r>
              <a:rPr sz="1800" spc="-15" dirty="0">
                <a:latin typeface="Gill Sans MT"/>
                <a:cs typeface="Gill Sans MT"/>
              </a:rPr>
              <a:t>Single</a:t>
            </a:r>
            <a:r>
              <a:rPr sz="1800" spc="65" dirty="0">
                <a:latin typeface="Gill Sans MT"/>
                <a:cs typeface="Gill Sans MT"/>
              </a:rPr>
              <a:t> </a:t>
            </a:r>
            <a:r>
              <a:rPr sz="1800" spc="10" dirty="0">
                <a:latin typeface="Gill Sans MT"/>
                <a:cs typeface="Gill Sans MT"/>
              </a:rPr>
              <a:t>Speed	</a:t>
            </a:r>
            <a:r>
              <a:rPr sz="1800" spc="-5" dirty="0">
                <a:latin typeface="Gill Sans MT"/>
                <a:cs typeface="Gill Sans MT"/>
              </a:rPr>
              <a:t>21,600</a:t>
            </a:r>
            <a:endParaRPr sz="1800">
              <a:latin typeface="Gill Sans MT"/>
              <a:cs typeface="Gill Sans MT"/>
            </a:endParaRPr>
          </a:p>
          <a:p>
            <a:pPr marL="3972560">
              <a:lnSpc>
                <a:spcPct val="100000"/>
              </a:lnSpc>
              <a:spcBef>
                <a:spcPts val="765"/>
              </a:spcBef>
              <a:tabLst>
                <a:tab pos="5667375" algn="l"/>
              </a:tabLst>
            </a:pPr>
            <a:r>
              <a:rPr sz="1800" spc="-15" dirty="0">
                <a:latin typeface="Gill Sans MT"/>
                <a:cs typeface="Gill Sans MT"/>
              </a:rPr>
              <a:t>Variable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10" dirty="0">
                <a:latin typeface="Gill Sans MT"/>
                <a:cs typeface="Gill Sans MT"/>
              </a:rPr>
              <a:t>Speed	</a:t>
            </a:r>
            <a:r>
              <a:rPr sz="1800" spc="-5" dirty="0">
                <a:latin typeface="Gill Sans MT"/>
                <a:cs typeface="Gill Sans MT"/>
              </a:rPr>
              <a:t>27,000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9080" y="2838767"/>
            <a:ext cx="645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33</a:t>
            </a:r>
            <a:r>
              <a:rPr sz="1800" spc="-25" dirty="0">
                <a:latin typeface="Gill Sans MT"/>
                <a:cs typeface="Gill Sans MT"/>
              </a:rPr>
              <a:t>,</a:t>
            </a:r>
            <a:r>
              <a:rPr sz="1800" dirty="0">
                <a:latin typeface="Gill Sans MT"/>
                <a:cs typeface="Gill Sans MT"/>
              </a:rPr>
              <a:t>000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5000" y="5562600"/>
            <a:ext cx="2286000" cy="276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latin typeface="Gill Sans MT"/>
                <a:cs typeface="Gill Sans MT"/>
              </a:rPr>
              <a:t>AHRI </a:t>
            </a:r>
            <a:r>
              <a:rPr sz="1200" b="1" spc="5" dirty="0">
                <a:latin typeface="Gill Sans MT"/>
                <a:cs typeface="Gill Sans MT"/>
              </a:rPr>
              <a:t>Outdoor</a:t>
            </a:r>
            <a:r>
              <a:rPr sz="1200" b="1" spc="-125" dirty="0">
                <a:latin typeface="Gill Sans MT"/>
                <a:cs typeface="Gill Sans MT"/>
              </a:rPr>
              <a:t> </a:t>
            </a:r>
            <a:r>
              <a:rPr sz="1200" b="1" spc="-10" dirty="0">
                <a:latin typeface="Gill Sans MT"/>
                <a:cs typeface="Gill Sans MT"/>
              </a:rPr>
              <a:t>Conditions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4350" y="3190875"/>
            <a:ext cx="381000" cy="1533525"/>
          </a:xfrm>
          <a:custGeom>
            <a:avLst/>
            <a:gdLst/>
            <a:ahLst/>
            <a:cxnLst/>
            <a:rect l="l" t="t" r="r" b="b"/>
            <a:pathLst>
              <a:path w="381000" h="1533525">
                <a:moveTo>
                  <a:pt x="0" y="1533525"/>
                </a:moveTo>
                <a:lnTo>
                  <a:pt x="381000" y="1533525"/>
                </a:lnTo>
                <a:lnTo>
                  <a:pt x="381000" y="0"/>
                </a:lnTo>
                <a:lnTo>
                  <a:pt x="0" y="0"/>
                </a:lnTo>
                <a:lnTo>
                  <a:pt x="0" y="1533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4894" y="3403260"/>
            <a:ext cx="213995" cy="111315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50" b="1" spc="10" dirty="0">
                <a:latin typeface="Gill Sans MT"/>
                <a:cs typeface="Gill Sans MT"/>
              </a:rPr>
              <a:t>HP</a:t>
            </a:r>
            <a:r>
              <a:rPr sz="1250" b="1" spc="25" dirty="0">
                <a:latin typeface="Gill Sans MT"/>
                <a:cs typeface="Gill Sans MT"/>
              </a:rPr>
              <a:t> </a:t>
            </a:r>
            <a:r>
              <a:rPr sz="1250" b="1" spc="15" dirty="0">
                <a:latin typeface="Gill Sans MT"/>
                <a:cs typeface="Gill Sans MT"/>
              </a:rPr>
              <a:t>Capacities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23</a:t>
            </a:fld>
            <a:endParaRPr spc="10" dirty="0"/>
          </a:p>
        </p:txBody>
      </p:sp>
      <p:sp>
        <p:nvSpPr>
          <p:cNvPr id="25" name="object 25"/>
          <p:cNvSpPr txBox="1"/>
          <p:nvPr/>
        </p:nvSpPr>
        <p:spPr>
          <a:xfrm>
            <a:off x="1905000" y="5248275"/>
            <a:ext cx="685800" cy="304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335"/>
              </a:spcBef>
            </a:pPr>
            <a:r>
              <a:rPr sz="1400" spc="35" dirty="0">
                <a:latin typeface="Gill Sans MT"/>
                <a:cs typeface="Gill Sans MT"/>
              </a:rPr>
              <a:t>17</a:t>
            </a:r>
            <a:r>
              <a:rPr sz="1350" spc="52" baseline="27777" dirty="0">
                <a:latin typeface="Gill Sans MT"/>
                <a:cs typeface="Gill Sans MT"/>
              </a:rPr>
              <a:t>o</a:t>
            </a:r>
            <a:r>
              <a:rPr sz="1400" spc="35" dirty="0">
                <a:latin typeface="Gill Sans MT"/>
                <a:cs typeface="Gill Sans MT"/>
              </a:rPr>
              <a:t>F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29000" y="5248275"/>
            <a:ext cx="609600" cy="304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719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359"/>
              </a:spcBef>
            </a:pPr>
            <a:r>
              <a:rPr sz="1400" spc="30" dirty="0">
                <a:latin typeface="Gill Sans MT"/>
                <a:cs typeface="Gill Sans MT"/>
              </a:rPr>
              <a:t>47</a:t>
            </a:r>
            <a:r>
              <a:rPr sz="1350" spc="44" baseline="27777" dirty="0">
                <a:latin typeface="Gill Sans MT"/>
                <a:cs typeface="Gill Sans MT"/>
              </a:rPr>
              <a:t>o</a:t>
            </a:r>
            <a:r>
              <a:rPr sz="1400" spc="30" dirty="0">
                <a:latin typeface="Gill Sans MT"/>
                <a:cs typeface="Gill Sans MT"/>
              </a:rPr>
              <a:t>F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3857" y="119697"/>
            <a:ext cx="1329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2: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Sizing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0402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BPA’s </a:t>
            </a:r>
            <a:r>
              <a:rPr sz="3200" spc="15" dirty="0"/>
              <a:t>Heat </a:t>
            </a:r>
            <a:r>
              <a:rPr sz="3200" spc="10" dirty="0"/>
              <a:t>Pump </a:t>
            </a:r>
            <a:r>
              <a:rPr sz="3200" spc="5" dirty="0"/>
              <a:t>Sizing</a:t>
            </a:r>
            <a:r>
              <a:rPr sz="3200" spc="-300" dirty="0"/>
              <a:t> </a:t>
            </a:r>
            <a:r>
              <a:rPr sz="3200" spc="5" dirty="0"/>
              <a:t>Calculator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96126" y="1662176"/>
            <a:ext cx="1295400" cy="342900"/>
          </a:xfrm>
          <a:prstGeom prst="rect">
            <a:avLst/>
          </a:prstGeom>
          <a:solidFill>
            <a:srgbClr val="CDE0FF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310"/>
              </a:spcBef>
            </a:pPr>
            <a:r>
              <a:rPr sz="1550" b="1" dirty="0">
                <a:latin typeface="Calibri"/>
                <a:cs typeface="Calibri"/>
              </a:rPr>
              <a:t>Location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65265" y="1833498"/>
            <a:ext cx="530860" cy="353695"/>
          </a:xfrm>
          <a:custGeom>
            <a:avLst/>
            <a:gdLst/>
            <a:ahLst/>
            <a:cxnLst/>
            <a:rect l="l" t="t" r="r" b="b"/>
            <a:pathLst>
              <a:path w="530859" h="353694">
                <a:moveTo>
                  <a:pt x="488352" y="27674"/>
                </a:moveTo>
                <a:lnTo>
                  <a:pt x="463141" y="28981"/>
                </a:lnTo>
                <a:lnTo>
                  <a:pt x="0" y="332359"/>
                </a:lnTo>
                <a:lnTo>
                  <a:pt x="13843" y="353567"/>
                </a:lnTo>
                <a:lnTo>
                  <a:pt x="477114" y="50223"/>
                </a:lnTo>
                <a:lnTo>
                  <a:pt x="488352" y="27674"/>
                </a:lnTo>
                <a:close/>
              </a:path>
              <a:path w="530859" h="353694">
                <a:moveTo>
                  <a:pt x="528897" y="3175"/>
                </a:moveTo>
                <a:lnTo>
                  <a:pt x="502538" y="3175"/>
                </a:lnTo>
                <a:lnTo>
                  <a:pt x="516382" y="24511"/>
                </a:lnTo>
                <a:lnTo>
                  <a:pt x="477114" y="50223"/>
                </a:lnTo>
                <a:lnTo>
                  <a:pt x="458724" y="87122"/>
                </a:lnTo>
                <a:lnTo>
                  <a:pt x="455549" y="93345"/>
                </a:lnTo>
                <a:lnTo>
                  <a:pt x="458088" y="100964"/>
                </a:lnTo>
                <a:lnTo>
                  <a:pt x="464438" y="104139"/>
                </a:lnTo>
                <a:lnTo>
                  <a:pt x="470662" y="107314"/>
                </a:lnTo>
                <a:lnTo>
                  <a:pt x="478282" y="104775"/>
                </a:lnTo>
                <a:lnTo>
                  <a:pt x="528897" y="3175"/>
                </a:lnTo>
                <a:close/>
              </a:path>
              <a:path w="530859" h="353694">
                <a:moveTo>
                  <a:pt x="505752" y="8127"/>
                </a:moveTo>
                <a:lnTo>
                  <a:pt x="498093" y="8127"/>
                </a:lnTo>
                <a:lnTo>
                  <a:pt x="510159" y="26542"/>
                </a:lnTo>
                <a:lnTo>
                  <a:pt x="488352" y="27674"/>
                </a:lnTo>
                <a:lnTo>
                  <a:pt x="477114" y="50223"/>
                </a:lnTo>
                <a:lnTo>
                  <a:pt x="516382" y="24511"/>
                </a:lnTo>
                <a:lnTo>
                  <a:pt x="505752" y="8127"/>
                </a:lnTo>
                <a:close/>
              </a:path>
              <a:path w="530859" h="353694">
                <a:moveTo>
                  <a:pt x="530479" y="0"/>
                </a:moveTo>
                <a:lnTo>
                  <a:pt x="413638" y="6096"/>
                </a:lnTo>
                <a:lnTo>
                  <a:pt x="408305" y="12064"/>
                </a:lnTo>
                <a:lnTo>
                  <a:pt x="409067" y="26035"/>
                </a:lnTo>
                <a:lnTo>
                  <a:pt x="415036" y="31496"/>
                </a:lnTo>
                <a:lnTo>
                  <a:pt x="463141" y="28981"/>
                </a:lnTo>
                <a:lnTo>
                  <a:pt x="502538" y="3175"/>
                </a:lnTo>
                <a:lnTo>
                  <a:pt x="528897" y="3175"/>
                </a:lnTo>
                <a:lnTo>
                  <a:pt x="530479" y="0"/>
                </a:lnTo>
                <a:close/>
              </a:path>
              <a:path w="530859" h="353694">
                <a:moveTo>
                  <a:pt x="502538" y="3175"/>
                </a:moveTo>
                <a:lnTo>
                  <a:pt x="463141" y="28981"/>
                </a:lnTo>
                <a:lnTo>
                  <a:pt x="488352" y="27674"/>
                </a:lnTo>
                <a:lnTo>
                  <a:pt x="498093" y="8127"/>
                </a:lnTo>
                <a:lnTo>
                  <a:pt x="505752" y="8127"/>
                </a:lnTo>
                <a:lnTo>
                  <a:pt x="502538" y="3175"/>
                </a:lnTo>
                <a:close/>
              </a:path>
              <a:path w="530859" h="353694">
                <a:moveTo>
                  <a:pt x="498093" y="8127"/>
                </a:moveTo>
                <a:lnTo>
                  <a:pt x="488352" y="27674"/>
                </a:lnTo>
                <a:lnTo>
                  <a:pt x="510159" y="26542"/>
                </a:lnTo>
                <a:lnTo>
                  <a:pt x="498093" y="8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81851" y="2128901"/>
            <a:ext cx="1295400" cy="333375"/>
          </a:xfrm>
          <a:prstGeom prst="rect">
            <a:avLst/>
          </a:prstGeom>
          <a:solidFill>
            <a:srgbClr val="CDE0FF"/>
          </a:solidFill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270"/>
              </a:spcBef>
            </a:pPr>
            <a:r>
              <a:rPr sz="1550" b="1" spc="-10" dirty="0">
                <a:latin typeface="Calibri"/>
                <a:cs typeface="Calibri"/>
              </a:rPr>
              <a:t>Vintage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0990" y="2290698"/>
            <a:ext cx="540385" cy="358140"/>
          </a:xfrm>
          <a:custGeom>
            <a:avLst/>
            <a:gdLst/>
            <a:ahLst/>
            <a:cxnLst/>
            <a:rect l="l" t="t" r="r" b="b"/>
            <a:pathLst>
              <a:path w="540384" h="358139">
                <a:moveTo>
                  <a:pt x="498134" y="27479"/>
                </a:moveTo>
                <a:lnTo>
                  <a:pt x="473094" y="28707"/>
                </a:lnTo>
                <a:lnTo>
                  <a:pt x="0" y="336676"/>
                </a:lnTo>
                <a:lnTo>
                  <a:pt x="13843" y="358013"/>
                </a:lnTo>
                <a:lnTo>
                  <a:pt x="486790" y="50022"/>
                </a:lnTo>
                <a:lnTo>
                  <a:pt x="498134" y="27479"/>
                </a:lnTo>
                <a:close/>
              </a:path>
              <a:path w="540384" h="358139">
                <a:moveTo>
                  <a:pt x="538789" y="3175"/>
                </a:moveTo>
                <a:lnTo>
                  <a:pt x="512317" y="3175"/>
                </a:lnTo>
                <a:lnTo>
                  <a:pt x="526161" y="24384"/>
                </a:lnTo>
                <a:lnTo>
                  <a:pt x="486790" y="50022"/>
                </a:lnTo>
                <a:lnTo>
                  <a:pt x="468249" y="86867"/>
                </a:lnTo>
                <a:lnTo>
                  <a:pt x="465201" y="93217"/>
                </a:lnTo>
                <a:lnTo>
                  <a:pt x="467613" y="100837"/>
                </a:lnTo>
                <a:lnTo>
                  <a:pt x="473963" y="104012"/>
                </a:lnTo>
                <a:lnTo>
                  <a:pt x="480187" y="107061"/>
                </a:lnTo>
                <a:lnTo>
                  <a:pt x="487807" y="104521"/>
                </a:lnTo>
                <a:lnTo>
                  <a:pt x="490982" y="98298"/>
                </a:lnTo>
                <a:lnTo>
                  <a:pt x="538789" y="3175"/>
                </a:lnTo>
                <a:close/>
              </a:path>
              <a:path w="540384" h="358139">
                <a:moveTo>
                  <a:pt x="515550" y="8127"/>
                </a:moveTo>
                <a:lnTo>
                  <a:pt x="507873" y="8127"/>
                </a:lnTo>
                <a:lnTo>
                  <a:pt x="519811" y="26415"/>
                </a:lnTo>
                <a:lnTo>
                  <a:pt x="498134" y="27479"/>
                </a:lnTo>
                <a:lnTo>
                  <a:pt x="486790" y="50022"/>
                </a:lnTo>
                <a:lnTo>
                  <a:pt x="526161" y="24384"/>
                </a:lnTo>
                <a:lnTo>
                  <a:pt x="515550" y="8127"/>
                </a:lnTo>
                <a:close/>
              </a:path>
              <a:path w="540384" h="358139">
                <a:moveTo>
                  <a:pt x="540385" y="0"/>
                </a:moveTo>
                <a:lnTo>
                  <a:pt x="430530" y="5461"/>
                </a:lnTo>
                <a:lnTo>
                  <a:pt x="423544" y="5714"/>
                </a:lnTo>
                <a:lnTo>
                  <a:pt x="418084" y="11684"/>
                </a:lnTo>
                <a:lnTo>
                  <a:pt x="418845" y="25780"/>
                </a:lnTo>
                <a:lnTo>
                  <a:pt x="424814" y="31114"/>
                </a:lnTo>
                <a:lnTo>
                  <a:pt x="473094" y="28707"/>
                </a:lnTo>
                <a:lnTo>
                  <a:pt x="512317" y="3175"/>
                </a:lnTo>
                <a:lnTo>
                  <a:pt x="538789" y="3175"/>
                </a:lnTo>
                <a:lnTo>
                  <a:pt x="540385" y="0"/>
                </a:lnTo>
                <a:close/>
              </a:path>
              <a:path w="540384" h="358139">
                <a:moveTo>
                  <a:pt x="512317" y="3175"/>
                </a:moveTo>
                <a:lnTo>
                  <a:pt x="473094" y="28707"/>
                </a:lnTo>
                <a:lnTo>
                  <a:pt x="498134" y="27479"/>
                </a:lnTo>
                <a:lnTo>
                  <a:pt x="507873" y="8127"/>
                </a:lnTo>
                <a:lnTo>
                  <a:pt x="515550" y="8127"/>
                </a:lnTo>
                <a:lnTo>
                  <a:pt x="512317" y="3175"/>
                </a:lnTo>
                <a:close/>
              </a:path>
              <a:path w="540384" h="358139">
                <a:moveTo>
                  <a:pt x="507873" y="8127"/>
                </a:moveTo>
                <a:lnTo>
                  <a:pt x="498134" y="27479"/>
                </a:lnTo>
                <a:lnTo>
                  <a:pt x="519811" y="26415"/>
                </a:lnTo>
                <a:lnTo>
                  <a:pt x="507873" y="8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34226" y="3090926"/>
            <a:ext cx="1447800" cy="342900"/>
          </a:xfrm>
          <a:prstGeom prst="rect">
            <a:avLst/>
          </a:prstGeom>
          <a:solidFill>
            <a:srgbClr val="CDE0FF"/>
          </a:solidFill>
          <a:ln w="9525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340"/>
              </a:spcBef>
            </a:pPr>
            <a:r>
              <a:rPr sz="1550" b="1" dirty="0">
                <a:latin typeface="Calibri"/>
                <a:cs typeface="Calibri"/>
              </a:rPr>
              <a:t>Window</a:t>
            </a:r>
            <a:r>
              <a:rPr sz="1550" b="1" spc="170" dirty="0">
                <a:latin typeface="Calibri"/>
                <a:cs typeface="Calibri"/>
              </a:rPr>
              <a:t> </a:t>
            </a:r>
            <a:r>
              <a:rPr sz="1550" b="1" spc="-20" dirty="0">
                <a:latin typeface="Calibri"/>
                <a:cs typeface="Calibri"/>
              </a:rPr>
              <a:t>Type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4039" y="3256026"/>
            <a:ext cx="480059" cy="189865"/>
          </a:xfrm>
          <a:custGeom>
            <a:avLst/>
            <a:gdLst/>
            <a:ahLst/>
            <a:cxnLst/>
            <a:rect l="l" t="t" r="r" b="b"/>
            <a:pathLst>
              <a:path w="480059" h="189864">
                <a:moveTo>
                  <a:pt x="407126" y="35277"/>
                </a:moveTo>
                <a:lnTo>
                  <a:pt x="0" y="165608"/>
                </a:lnTo>
                <a:lnTo>
                  <a:pt x="7747" y="189864"/>
                </a:lnTo>
                <a:lnTo>
                  <a:pt x="414793" y="59445"/>
                </a:lnTo>
                <a:lnTo>
                  <a:pt x="431652" y="40738"/>
                </a:lnTo>
                <a:lnTo>
                  <a:pt x="407126" y="35277"/>
                </a:lnTo>
                <a:close/>
              </a:path>
              <a:path w="480059" h="189864">
                <a:moveTo>
                  <a:pt x="460172" y="20954"/>
                </a:moveTo>
                <a:lnTo>
                  <a:pt x="451865" y="20954"/>
                </a:lnTo>
                <a:lnTo>
                  <a:pt x="459613" y="45085"/>
                </a:lnTo>
                <a:lnTo>
                  <a:pt x="414793" y="59445"/>
                </a:lnTo>
                <a:lnTo>
                  <a:pt x="382524" y="95250"/>
                </a:lnTo>
                <a:lnTo>
                  <a:pt x="383032" y="103377"/>
                </a:lnTo>
                <a:lnTo>
                  <a:pt x="393445" y="112775"/>
                </a:lnTo>
                <a:lnTo>
                  <a:pt x="401446" y="112268"/>
                </a:lnTo>
                <a:lnTo>
                  <a:pt x="479679" y="25273"/>
                </a:lnTo>
                <a:lnTo>
                  <a:pt x="460172" y="20954"/>
                </a:lnTo>
                <a:close/>
              </a:path>
              <a:path w="480059" h="189864">
                <a:moveTo>
                  <a:pt x="431652" y="40738"/>
                </a:moveTo>
                <a:lnTo>
                  <a:pt x="414793" y="59445"/>
                </a:lnTo>
                <a:lnTo>
                  <a:pt x="458423" y="45465"/>
                </a:lnTo>
                <a:lnTo>
                  <a:pt x="452882" y="45465"/>
                </a:lnTo>
                <a:lnTo>
                  <a:pt x="431652" y="40738"/>
                </a:lnTo>
                <a:close/>
              </a:path>
              <a:path w="480059" h="189864">
                <a:moveTo>
                  <a:pt x="446278" y="24511"/>
                </a:moveTo>
                <a:lnTo>
                  <a:pt x="431652" y="40738"/>
                </a:lnTo>
                <a:lnTo>
                  <a:pt x="452882" y="45465"/>
                </a:lnTo>
                <a:lnTo>
                  <a:pt x="446278" y="24511"/>
                </a:lnTo>
                <a:close/>
              </a:path>
              <a:path w="480059" h="189864">
                <a:moveTo>
                  <a:pt x="453007" y="24511"/>
                </a:moveTo>
                <a:lnTo>
                  <a:pt x="446278" y="24511"/>
                </a:lnTo>
                <a:lnTo>
                  <a:pt x="452882" y="45465"/>
                </a:lnTo>
                <a:lnTo>
                  <a:pt x="458423" y="45465"/>
                </a:lnTo>
                <a:lnTo>
                  <a:pt x="459613" y="45085"/>
                </a:lnTo>
                <a:lnTo>
                  <a:pt x="453007" y="24511"/>
                </a:lnTo>
                <a:close/>
              </a:path>
              <a:path w="480059" h="189864">
                <a:moveTo>
                  <a:pt x="451865" y="20954"/>
                </a:moveTo>
                <a:lnTo>
                  <a:pt x="407126" y="35277"/>
                </a:lnTo>
                <a:lnTo>
                  <a:pt x="431652" y="40738"/>
                </a:lnTo>
                <a:lnTo>
                  <a:pt x="446278" y="24511"/>
                </a:lnTo>
                <a:lnTo>
                  <a:pt x="453007" y="24511"/>
                </a:lnTo>
                <a:lnTo>
                  <a:pt x="451865" y="20954"/>
                </a:lnTo>
                <a:close/>
              </a:path>
              <a:path w="480059" h="189864">
                <a:moveTo>
                  <a:pt x="365506" y="0"/>
                </a:moveTo>
                <a:lnTo>
                  <a:pt x="358647" y="4318"/>
                </a:lnTo>
                <a:lnTo>
                  <a:pt x="355600" y="18034"/>
                </a:lnTo>
                <a:lnTo>
                  <a:pt x="359917" y="24764"/>
                </a:lnTo>
                <a:lnTo>
                  <a:pt x="407126" y="35277"/>
                </a:lnTo>
                <a:lnTo>
                  <a:pt x="451865" y="20954"/>
                </a:lnTo>
                <a:lnTo>
                  <a:pt x="460172" y="20954"/>
                </a:lnTo>
                <a:lnTo>
                  <a:pt x="365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91376" y="4500626"/>
            <a:ext cx="1447800" cy="333375"/>
          </a:xfrm>
          <a:prstGeom prst="rect">
            <a:avLst/>
          </a:prstGeom>
          <a:solidFill>
            <a:srgbClr val="CDE0FF"/>
          </a:solidFill>
          <a:ln w="9525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309"/>
              </a:spcBef>
            </a:pPr>
            <a:r>
              <a:rPr sz="1550" b="1" dirty="0">
                <a:latin typeface="Calibri"/>
                <a:cs typeface="Calibri"/>
              </a:rPr>
              <a:t>Balance</a:t>
            </a:r>
            <a:r>
              <a:rPr sz="1550" b="1" spc="100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Point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48323" y="4671948"/>
            <a:ext cx="543560" cy="618490"/>
          </a:xfrm>
          <a:custGeom>
            <a:avLst/>
            <a:gdLst/>
            <a:ahLst/>
            <a:cxnLst/>
            <a:rect l="l" t="t" r="r" b="b"/>
            <a:pathLst>
              <a:path w="543559" h="618489">
                <a:moveTo>
                  <a:pt x="509852" y="37905"/>
                </a:moveTo>
                <a:lnTo>
                  <a:pt x="486078" y="45878"/>
                </a:lnTo>
                <a:lnTo>
                  <a:pt x="0" y="601344"/>
                </a:lnTo>
                <a:lnTo>
                  <a:pt x="19176" y="617982"/>
                </a:lnTo>
                <a:lnTo>
                  <a:pt x="505076" y="62583"/>
                </a:lnTo>
                <a:lnTo>
                  <a:pt x="509852" y="37905"/>
                </a:lnTo>
                <a:close/>
              </a:path>
              <a:path w="543559" h="618489">
                <a:moveTo>
                  <a:pt x="540993" y="10668"/>
                </a:moveTo>
                <a:lnTo>
                  <a:pt x="516890" y="10668"/>
                </a:lnTo>
                <a:lnTo>
                  <a:pt x="535940" y="27305"/>
                </a:lnTo>
                <a:lnTo>
                  <a:pt x="505076" y="62583"/>
                </a:lnTo>
                <a:lnTo>
                  <a:pt x="497204" y="103250"/>
                </a:lnTo>
                <a:lnTo>
                  <a:pt x="495934" y="110108"/>
                </a:lnTo>
                <a:lnTo>
                  <a:pt x="500379" y="116712"/>
                </a:lnTo>
                <a:lnTo>
                  <a:pt x="507237" y="118109"/>
                </a:lnTo>
                <a:lnTo>
                  <a:pt x="514223" y="119380"/>
                </a:lnTo>
                <a:lnTo>
                  <a:pt x="520826" y="114934"/>
                </a:lnTo>
                <a:lnTo>
                  <a:pt x="522224" y="107950"/>
                </a:lnTo>
                <a:lnTo>
                  <a:pt x="540993" y="10668"/>
                </a:lnTo>
                <a:close/>
              </a:path>
              <a:path w="543559" h="618489">
                <a:moveTo>
                  <a:pt x="523724" y="16637"/>
                </a:moveTo>
                <a:lnTo>
                  <a:pt x="513969" y="16637"/>
                </a:lnTo>
                <a:lnTo>
                  <a:pt x="530478" y="30987"/>
                </a:lnTo>
                <a:lnTo>
                  <a:pt x="509852" y="37905"/>
                </a:lnTo>
                <a:lnTo>
                  <a:pt x="505076" y="62583"/>
                </a:lnTo>
                <a:lnTo>
                  <a:pt x="535940" y="27305"/>
                </a:lnTo>
                <a:lnTo>
                  <a:pt x="523724" y="16637"/>
                </a:lnTo>
                <a:close/>
              </a:path>
              <a:path w="543559" h="618489">
                <a:moveTo>
                  <a:pt x="543051" y="0"/>
                </a:moveTo>
                <a:lnTo>
                  <a:pt x="438784" y="35051"/>
                </a:lnTo>
                <a:lnTo>
                  <a:pt x="432053" y="37211"/>
                </a:lnTo>
                <a:lnTo>
                  <a:pt x="428498" y="44450"/>
                </a:lnTo>
                <a:lnTo>
                  <a:pt x="430783" y="51053"/>
                </a:lnTo>
                <a:lnTo>
                  <a:pt x="432943" y="57784"/>
                </a:lnTo>
                <a:lnTo>
                  <a:pt x="440181" y="61340"/>
                </a:lnTo>
                <a:lnTo>
                  <a:pt x="446785" y="59055"/>
                </a:lnTo>
                <a:lnTo>
                  <a:pt x="486078" y="45878"/>
                </a:lnTo>
                <a:lnTo>
                  <a:pt x="516890" y="10668"/>
                </a:lnTo>
                <a:lnTo>
                  <a:pt x="540993" y="10668"/>
                </a:lnTo>
                <a:lnTo>
                  <a:pt x="543051" y="0"/>
                </a:lnTo>
                <a:close/>
              </a:path>
              <a:path w="543559" h="618489">
                <a:moveTo>
                  <a:pt x="516890" y="10668"/>
                </a:moveTo>
                <a:lnTo>
                  <a:pt x="486078" y="45878"/>
                </a:lnTo>
                <a:lnTo>
                  <a:pt x="509852" y="37905"/>
                </a:lnTo>
                <a:lnTo>
                  <a:pt x="513969" y="16637"/>
                </a:lnTo>
                <a:lnTo>
                  <a:pt x="523724" y="16637"/>
                </a:lnTo>
                <a:lnTo>
                  <a:pt x="516890" y="10668"/>
                </a:lnTo>
                <a:close/>
              </a:path>
              <a:path w="543559" h="618489">
                <a:moveTo>
                  <a:pt x="513969" y="16637"/>
                </a:moveTo>
                <a:lnTo>
                  <a:pt x="509852" y="37905"/>
                </a:lnTo>
                <a:lnTo>
                  <a:pt x="530478" y="30987"/>
                </a:lnTo>
                <a:lnTo>
                  <a:pt x="513969" y="16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15176" y="4986401"/>
            <a:ext cx="1524000" cy="581025"/>
          </a:xfrm>
          <a:prstGeom prst="rect">
            <a:avLst/>
          </a:prstGeom>
          <a:solidFill>
            <a:srgbClr val="CDE0FF"/>
          </a:solidFill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30200" marR="97790" indent="-228600">
              <a:lnSpc>
                <a:spcPct val="104900"/>
              </a:lnSpc>
              <a:spcBef>
                <a:spcPts val="240"/>
              </a:spcBef>
            </a:pPr>
            <a:r>
              <a:rPr sz="1550" b="1" dirty="0">
                <a:latin typeface="Calibri"/>
                <a:cs typeface="Calibri"/>
              </a:rPr>
              <a:t>Calculated </a:t>
            </a:r>
            <a:r>
              <a:rPr sz="1550" b="1" spc="5" dirty="0">
                <a:latin typeface="Calibri"/>
                <a:cs typeface="Calibri"/>
              </a:rPr>
              <a:t>Heat  Pump</a:t>
            </a:r>
            <a:r>
              <a:rPr sz="1550" b="1" spc="6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Size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53911" y="5257672"/>
            <a:ext cx="461645" cy="188595"/>
          </a:xfrm>
          <a:custGeom>
            <a:avLst/>
            <a:gdLst/>
            <a:ahLst/>
            <a:cxnLst/>
            <a:rect l="l" t="t" r="r" b="b"/>
            <a:pathLst>
              <a:path w="461645" h="188595">
                <a:moveTo>
                  <a:pt x="388668" y="34706"/>
                </a:moveTo>
                <a:lnTo>
                  <a:pt x="0" y="164337"/>
                </a:lnTo>
                <a:lnTo>
                  <a:pt x="8000" y="188340"/>
                </a:lnTo>
                <a:lnTo>
                  <a:pt x="396857" y="58760"/>
                </a:lnTo>
                <a:lnTo>
                  <a:pt x="413455" y="39882"/>
                </a:lnTo>
                <a:lnTo>
                  <a:pt x="388668" y="34706"/>
                </a:lnTo>
                <a:close/>
              </a:path>
              <a:path w="461645" h="188595">
                <a:moveTo>
                  <a:pt x="441793" y="19811"/>
                </a:moveTo>
                <a:lnTo>
                  <a:pt x="433323" y="19811"/>
                </a:lnTo>
                <a:lnTo>
                  <a:pt x="441324" y="43941"/>
                </a:lnTo>
                <a:lnTo>
                  <a:pt x="396857" y="58760"/>
                </a:lnTo>
                <a:lnTo>
                  <a:pt x="364997" y="94995"/>
                </a:lnTo>
                <a:lnTo>
                  <a:pt x="365506" y="103123"/>
                </a:lnTo>
                <a:lnTo>
                  <a:pt x="370713" y="107695"/>
                </a:lnTo>
                <a:lnTo>
                  <a:pt x="376046" y="112267"/>
                </a:lnTo>
                <a:lnTo>
                  <a:pt x="384047" y="111759"/>
                </a:lnTo>
                <a:lnTo>
                  <a:pt x="461263" y="23875"/>
                </a:lnTo>
                <a:lnTo>
                  <a:pt x="441793" y="19811"/>
                </a:lnTo>
                <a:close/>
              </a:path>
              <a:path w="461645" h="188595">
                <a:moveTo>
                  <a:pt x="413455" y="39882"/>
                </a:moveTo>
                <a:lnTo>
                  <a:pt x="396857" y="58760"/>
                </a:lnTo>
                <a:lnTo>
                  <a:pt x="440181" y="44322"/>
                </a:lnTo>
                <a:lnTo>
                  <a:pt x="434720" y="44322"/>
                </a:lnTo>
                <a:lnTo>
                  <a:pt x="413455" y="39882"/>
                </a:lnTo>
                <a:close/>
              </a:path>
              <a:path w="461645" h="188595">
                <a:moveTo>
                  <a:pt x="427863" y="23494"/>
                </a:moveTo>
                <a:lnTo>
                  <a:pt x="413455" y="39882"/>
                </a:lnTo>
                <a:lnTo>
                  <a:pt x="434720" y="44322"/>
                </a:lnTo>
                <a:lnTo>
                  <a:pt x="427863" y="23494"/>
                </a:lnTo>
                <a:close/>
              </a:path>
              <a:path w="461645" h="188595">
                <a:moveTo>
                  <a:pt x="434545" y="23494"/>
                </a:moveTo>
                <a:lnTo>
                  <a:pt x="427863" y="23494"/>
                </a:lnTo>
                <a:lnTo>
                  <a:pt x="434720" y="44322"/>
                </a:lnTo>
                <a:lnTo>
                  <a:pt x="440181" y="44322"/>
                </a:lnTo>
                <a:lnTo>
                  <a:pt x="441324" y="43941"/>
                </a:lnTo>
                <a:lnTo>
                  <a:pt x="434545" y="23494"/>
                </a:lnTo>
                <a:close/>
              </a:path>
              <a:path w="461645" h="188595">
                <a:moveTo>
                  <a:pt x="433323" y="19811"/>
                </a:moveTo>
                <a:lnTo>
                  <a:pt x="388668" y="34706"/>
                </a:lnTo>
                <a:lnTo>
                  <a:pt x="413455" y="39882"/>
                </a:lnTo>
                <a:lnTo>
                  <a:pt x="427863" y="23494"/>
                </a:lnTo>
                <a:lnTo>
                  <a:pt x="434545" y="23494"/>
                </a:lnTo>
                <a:lnTo>
                  <a:pt x="433323" y="19811"/>
                </a:lnTo>
                <a:close/>
              </a:path>
              <a:path w="461645" h="188595">
                <a:moveTo>
                  <a:pt x="346710" y="0"/>
                </a:moveTo>
                <a:lnTo>
                  <a:pt x="339978" y="4317"/>
                </a:lnTo>
                <a:lnTo>
                  <a:pt x="337185" y="18033"/>
                </a:lnTo>
                <a:lnTo>
                  <a:pt x="341502" y="24764"/>
                </a:lnTo>
                <a:lnTo>
                  <a:pt x="348361" y="26288"/>
                </a:lnTo>
                <a:lnTo>
                  <a:pt x="388668" y="34706"/>
                </a:lnTo>
                <a:lnTo>
                  <a:pt x="433323" y="19811"/>
                </a:lnTo>
                <a:lnTo>
                  <a:pt x="441793" y="19811"/>
                </a:lnTo>
                <a:lnTo>
                  <a:pt x="346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15176" y="5681662"/>
            <a:ext cx="1524000" cy="581025"/>
          </a:xfrm>
          <a:prstGeom prst="rect">
            <a:avLst/>
          </a:prstGeom>
          <a:solidFill>
            <a:srgbClr val="CDE0FF"/>
          </a:solidFill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67970" marR="243204" indent="66675">
              <a:lnSpc>
                <a:spcPct val="105000"/>
              </a:lnSpc>
              <a:spcBef>
                <a:spcPts val="225"/>
              </a:spcBef>
            </a:pPr>
            <a:r>
              <a:rPr sz="1550" b="1" dirty="0">
                <a:latin typeface="Calibri"/>
                <a:cs typeface="Calibri"/>
              </a:rPr>
              <a:t>Calculated  </a:t>
            </a:r>
            <a:r>
              <a:rPr sz="1550" b="1" spc="5" dirty="0">
                <a:latin typeface="Calibri"/>
                <a:cs typeface="Calibri"/>
              </a:rPr>
              <a:t>Design </a:t>
            </a:r>
            <a:r>
              <a:rPr sz="1550" b="1" dirty="0">
                <a:latin typeface="Calibri"/>
                <a:cs typeface="Calibri"/>
              </a:rPr>
              <a:t>Load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41592" y="5670893"/>
            <a:ext cx="473709" cy="303530"/>
          </a:xfrm>
          <a:custGeom>
            <a:avLst/>
            <a:gdLst/>
            <a:ahLst/>
            <a:cxnLst/>
            <a:rect l="l" t="t" r="r" b="b"/>
            <a:pathLst>
              <a:path w="473709" h="303529">
                <a:moveTo>
                  <a:pt x="357378" y="274104"/>
                </a:moveTo>
                <a:lnTo>
                  <a:pt x="351536" y="279615"/>
                </a:lnTo>
                <a:lnTo>
                  <a:pt x="351282" y="286626"/>
                </a:lnTo>
                <a:lnTo>
                  <a:pt x="351155" y="293636"/>
                </a:lnTo>
                <a:lnTo>
                  <a:pt x="356616" y="299491"/>
                </a:lnTo>
                <a:lnTo>
                  <a:pt x="473583" y="303187"/>
                </a:lnTo>
                <a:lnTo>
                  <a:pt x="472211" y="300570"/>
                </a:lnTo>
                <a:lnTo>
                  <a:pt x="445515" y="300570"/>
                </a:lnTo>
                <a:lnTo>
                  <a:pt x="405697" y="275630"/>
                </a:lnTo>
                <a:lnTo>
                  <a:pt x="357378" y="274104"/>
                </a:lnTo>
                <a:close/>
              </a:path>
              <a:path w="473709" h="303529">
                <a:moveTo>
                  <a:pt x="405697" y="275630"/>
                </a:moveTo>
                <a:lnTo>
                  <a:pt x="445515" y="300570"/>
                </a:lnTo>
                <a:lnTo>
                  <a:pt x="448557" y="295706"/>
                </a:lnTo>
                <a:lnTo>
                  <a:pt x="440943" y="295706"/>
                </a:lnTo>
                <a:lnTo>
                  <a:pt x="430850" y="276425"/>
                </a:lnTo>
                <a:lnTo>
                  <a:pt x="405697" y="275630"/>
                </a:lnTo>
                <a:close/>
              </a:path>
              <a:path w="473709" h="303529">
                <a:moveTo>
                  <a:pt x="411607" y="197180"/>
                </a:moveTo>
                <a:lnTo>
                  <a:pt x="399161" y="203695"/>
                </a:lnTo>
                <a:lnTo>
                  <a:pt x="396748" y="211366"/>
                </a:lnTo>
                <a:lnTo>
                  <a:pt x="400050" y="217589"/>
                </a:lnTo>
                <a:lnTo>
                  <a:pt x="419162" y="254099"/>
                </a:lnTo>
                <a:lnTo>
                  <a:pt x="458978" y="279044"/>
                </a:lnTo>
                <a:lnTo>
                  <a:pt x="445515" y="300570"/>
                </a:lnTo>
                <a:lnTo>
                  <a:pt x="472211" y="300570"/>
                </a:lnTo>
                <a:lnTo>
                  <a:pt x="422529" y="205790"/>
                </a:lnTo>
                <a:lnTo>
                  <a:pt x="419227" y="199567"/>
                </a:lnTo>
                <a:lnTo>
                  <a:pt x="411607" y="197180"/>
                </a:lnTo>
                <a:close/>
              </a:path>
              <a:path w="473709" h="303529">
                <a:moveTo>
                  <a:pt x="430850" y="276425"/>
                </a:moveTo>
                <a:lnTo>
                  <a:pt x="440943" y="295706"/>
                </a:lnTo>
                <a:lnTo>
                  <a:pt x="452628" y="277114"/>
                </a:lnTo>
                <a:lnTo>
                  <a:pt x="430850" y="276425"/>
                </a:lnTo>
                <a:close/>
              </a:path>
              <a:path w="473709" h="303529">
                <a:moveTo>
                  <a:pt x="419162" y="254099"/>
                </a:moveTo>
                <a:lnTo>
                  <a:pt x="430850" y="276425"/>
                </a:lnTo>
                <a:lnTo>
                  <a:pt x="452628" y="277114"/>
                </a:lnTo>
                <a:lnTo>
                  <a:pt x="440943" y="295706"/>
                </a:lnTo>
                <a:lnTo>
                  <a:pt x="448557" y="295706"/>
                </a:lnTo>
                <a:lnTo>
                  <a:pt x="458978" y="279044"/>
                </a:lnTo>
                <a:lnTo>
                  <a:pt x="419162" y="254099"/>
                </a:lnTo>
                <a:close/>
              </a:path>
              <a:path w="473709" h="303529">
                <a:moveTo>
                  <a:pt x="13589" y="0"/>
                </a:moveTo>
                <a:lnTo>
                  <a:pt x="0" y="21526"/>
                </a:lnTo>
                <a:lnTo>
                  <a:pt x="405697" y="275630"/>
                </a:lnTo>
                <a:lnTo>
                  <a:pt x="430850" y="276425"/>
                </a:lnTo>
                <a:lnTo>
                  <a:pt x="419162" y="254099"/>
                </a:lnTo>
                <a:lnTo>
                  <a:pt x="13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5370" y="5821845"/>
            <a:ext cx="478790" cy="177165"/>
          </a:xfrm>
          <a:custGeom>
            <a:avLst/>
            <a:gdLst/>
            <a:ahLst/>
            <a:cxnLst/>
            <a:rect l="l" t="t" r="r" b="b"/>
            <a:pathLst>
              <a:path w="478790" h="177164">
                <a:moveTo>
                  <a:pt x="405688" y="140176"/>
                </a:moveTo>
                <a:lnTo>
                  <a:pt x="358901" y="152107"/>
                </a:lnTo>
                <a:lnTo>
                  <a:pt x="354838" y="159029"/>
                </a:lnTo>
                <a:lnTo>
                  <a:pt x="356615" y="165823"/>
                </a:lnTo>
                <a:lnTo>
                  <a:pt x="358266" y="172618"/>
                </a:lnTo>
                <a:lnTo>
                  <a:pt x="365251" y="176720"/>
                </a:lnTo>
                <a:lnTo>
                  <a:pt x="457762" y="153060"/>
                </a:lnTo>
                <a:lnTo>
                  <a:pt x="450850" y="153060"/>
                </a:lnTo>
                <a:lnTo>
                  <a:pt x="405688" y="140176"/>
                </a:lnTo>
                <a:close/>
              </a:path>
              <a:path w="478790" h="177164">
                <a:moveTo>
                  <a:pt x="430078" y="133942"/>
                </a:moveTo>
                <a:lnTo>
                  <a:pt x="405688" y="140176"/>
                </a:lnTo>
                <a:lnTo>
                  <a:pt x="450850" y="153060"/>
                </a:lnTo>
                <a:lnTo>
                  <a:pt x="451830" y="149631"/>
                </a:lnTo>
                <a:lnTo>
                  <a:pt x="445134" y="149631"/>
                </a:lnTo>
                <a:lnTo>
                  <a:pt x="430078" y="133942"/>
                </a:lnTo>
                <a:close/>
              </a:path>
              <a:path w="478790" h="177164">
                <a:moveTo>
                  <a:pt x="389508" y="63169"/>
                </a:moveTo>
                <a:lnTo>
                  <a:pt x="379349" y="72885"/>
                </a:lnTo>
                <a:lnTo>
                  <a:pt x="379222" y="80924"/>
                </a:lnTo>
                <a:lnTo>
                  <a:pt x="412587" y="115716"/>
                </a:lnTo>
                <a:lnTo>
                  <a:pt x="457834" y="128625"/>
                </a:lnTo>
                <a:lnTo>
                  <a:pt x="450850" y="153060"/>
                </a:lnTo>
                <a:lnTo>
                  <a:pt x="457762" y="153060"/>
                </a:lnTo>
                <a:lnTo>
                  <a:pt x="478535" y="147751"/>
                </a:lnTo>
                <a:lnTo>
                  <a:pt x="402462" y="68402"/>
                </a:lnTo>
                <a:lnTo>
                  <a:pt x="397509" y="63334"/>
                </a:lnTo>
                <a:lnTo>
                  <a:pt x="389508" y="63169"/>
                </a:lnTo>
                <a:close/>
              </a:path>
              <a:path w="478790" h="177164">
                <a:moveTo>
                  <a:pt x="451230" y="128536"/>
                </a:moveTo>
                <a:lnTo>
                  <a:pt x="430078" y="133942"/>
                </a:lnTo>
                <a:lnTo>
                  <a:pt x="445134" y="149631"/>
                </a:lnTo>
                <a:lnTo>
                  <a:pt x="451230" y="128536"/>
                </a:lnTo>
                <a:close/>
              </a:path>
              <a:path w="478790" h="177164">
                <a:moveTo>
                  <a:pt x="457523" y="128536"/>
                </a:moveTo>
                <a:lnTo>
                  <a:pt x="451230" y="128536"/>
                </a:lnTo>
                <a:lnTo>
                  <a:pt x="445134" y="149631"/>
                </a:lnTo>
                <a:lnTo>
                  <a:pt x="451830" y="149631"/>
                </a:lnTo>
                <a:lnTo>
                  <a:pt x="457834" y="128625"/>
                </a:lnTo>
                <a:lnTo>
                  <a:pt x="457523" y="128536"/>
                </a:lnTo>
                <a:close/>
              </a:path>
              <a:path w="478790" h="177164">
                <a:moveTo>
                  <a:pt x="6984" y="0"/>
                </a:moveTo>
                <a:lnTo>
                  <a:pt x="0" y="24434"/>
                </a:lnTo>
                <a:lnTo>
                  <a:pt x="405688" y="140176"/>
                </a:lnTo>
                <a:lnTo>
                  <a:pt x="430078" y="133942"/>
                </a:lnTo>
                <a:lnTo>
                  <a:pt x="412587" y="115716"/>
                </a:lnTo>
                <a:lnTo>
                  <a:pt x="6984" y="0"/>
                </a:lnTo>
                <a:close/>
              </a:path>
              <a:path w="478790" h="177164">
                <a:moveTo>
                  <a:pt x="412587" y="115716"/>
                </a:moveTo>
                <a:lnTo>
                  <a:pt x="430078" y="133942"/>
                </a:lnTo>
                <a:lnTo>
                  <a:pt x="451230" y="128536"/>
                </a:lnTo>
                <a:lnTo>
                  <a:pt x="457523" y="128536"/>
                </a:lnTo>
                <a:lnTo>
                  <a:pt x="412587" y="115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73320" y="5307389"/>
            <a:ext cx="76200" cy="7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0"/>
              </a:lnSpc>
            </a:pPr>
            <a:r>
              <a:rPr sz="500" spc="20" dirty="0">
                <a:latin typeface="Arial"/>
                <a:cs typeface="Arial"/>
                <a:hlinkClick r:id="rId2"/>
              </a:rPr>
              <a:t>30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9125" y="1266825"/>
            <a:ext cx="5534025" cy="4981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362" y="1262062"/>
            <a:ext cx="5543550" cy="4991100"/>
          </a:xfrm>
          <a:custGeom>
            <a:avLst/>
            <a:gdLst/>
            <a:ahLst/>
            <a:cxnLst/>
            <a:rect l="l" t="t" r="r" b="b"/>
            <a:pathLst>
              <a:path w="5543550" h="4991100">
                <a:moveTo>
                  <a:pt x="0" y="4991100"/>
                </a:moveTo>
                <a:lnTo>
                  <a:pt x="5543550" y="4991100"/>
                </a:lnTo>
                <a:lnTo>
                  <a:pt x="5543550" y="0"/>
                </a:lnTo>
                <a:lnTo>
                  <a:pt x="0" y="0"/>
                </a:lnTo>
                <a:lnTo>
                  <a:pt x="0" y="4991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3887" y="5929312"/>
            <a:ext cx="5534025" cy="333375"/>
          </a:xfrm>
          <a:custGeom>
            <a:avLst/>
            <a:gdLst/>
            <a:ahLst/>
            <a:cxnLst/>
            <a:rect l="l" t="t" r="r" b="b"/>
            <a:pathLst>
              <a:path w="5534025" h="333375">
                <a:moveTo>
                  <a:pt x="0" y="333375"/>
                </a:moveTo>
                <a:lnTo>
                  <a:pt x="5534025" y="333375"/>
                </a:lnTo>
                <a:lnTo>
                  <a:pt x="553402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ln w="952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3887" y="5934075"/>
            <a:ext cx="5529580" cy="314325"/>
          </a:xfrm>
          <a:prstGeom prst="rect">
            <a:avLst/>
          </a:prstGeom>
          <a:solidFill>
            <a:srgbClr val="F19376"/>
          </a:solidFill>
        </p:spPr>
        <p:txBody>
          <a:bodyPr vert="horz" wrap="square" lIns="0" tIns="4572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360"/>
              </a:spcBef>
            </a:pPr>
            <a:r>
              <a:rPr sz="1550" b="1" i="1" spc="15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Note: </a:t>
            </a:r>
            <a:r>
              <a:rPr sz="1550" b="1" i="1" spc="-10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Click </a:t>
            </a:r>
            <a:r>
              <a:rPr sz="1550" b="1" i="1" spc="20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on </a:t>
            </a:r>
            <a:r>
              <a:rPr sz="1550" b="1" i="1" spc="5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above </a:t>
            </a:r>
            <a:r>
              <a:rPr sz="1550" b="1" i="1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image </a:t>
            </a:r>
            <a:r>
              <a:rPr sz="1550" b="1" i="1" spc="20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to </a:t>
            </a:r>
            <a:r>
              <a:rPr sz="1550" b="1" i="1" spc="-5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link </a:t>
            </a:r>
            <a:r>
              <a:rPr sz="1550" b="1" i="1" spc="20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to </a:t>
            </a:r>
            <a:r>
              <a:rPr sz="1550" b="1" i="1" spc="10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online</a:t>
            </a:r>
            <a:r>
              <a:rPr sz="1550" b="1" i="1" spc="320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 </a:t>
            </a:r>
            <a:r>
              <a:rPr sz="1550" b="1" i="1" spc="15" dirty="0">
                <a:solidFill>
                  <a:srgbClr val="404040"/>
                </a:solidFill>
                <a:latin typeface="Gill Sans MT"/>
                <a:cs typeface="Gill Sans MT"/>
                <a:hlinkClick r:id="rId2"/>
              </a:rPr>
              <a:t>calculator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24</a:t>
            </a:fld>
            <a:endParaRPr spc="10" dirty="0"/>
          </a:p>
        </p:txBody>
      </p:sp>
      <p:sp>
        <p:nvSpPr>
          <p:cNvPr id="21" name="object 21"/>
          <p:cNvSpPr txBox="1"/>
          <p:nvPr/>
        </p:nvSpPr>
        <p:spPr>
          <a:xfrm>
            <a:off x="383857" y="119697"/>
            <a:ext cx="1329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2: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Sizing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325" y="1752600"/>
            <a:ext cx="8524875" cy="4219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0402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BPA’s </a:t>
            </a:r>
            <a:r>
              <a:rPr sz="3200" spc="15" dirty="0"/>
              <a:t>Heat </a:t>
            </a:r>
            <a:r>
              <a:rPr sz="3200" spc="10" dirty="0"/>
              <a:t>Pump </a:t>
            </a:r>
            <a:r>
              <a:rPr sz="3200" spc="5" dirty="0"/>
              <a:t>Sizing</a:t>
            </a:r>
            <a:r>
              <a:rPr sz="3200" spc="-300" dirty="0"/>
              <a:t> </a:t>
            </a:r>
            <a:r>
              <a:rPr sz="3200" spc="5" dirty="0"/>
              <a:t>Calculator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25</a:t>
            </a:fld>
            <a:endParaRPr spc="10" dirty="0"/>
          </a:p>
        </p:txBody>
      </p:sp>
      <p:sp>
        <p:nvSpPr>
          <p:cNvPr id="4" name="object 4"/>
          <p:cNvSpPr txBox="1"/>
          <p:nvPr/>
        </p:nvSpPr>
        <p:spPr>
          <a:xfrm>
            <a:off x="383857" y="119697"/>
            <a:ext cx="13290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2:</a:t>
            </a:r>
            <a:r>
              <a:rPr sz="1400" spc="-15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Sizing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3026" y="1833626"/>
            <a:ext cx="4491355" cy="304800"/>
          </a:xfrm>
          <a:custGeom>
            <a:avLst/>
            <a:gdLst/>
            <a:ahLst/>
            <a:cxnLst/>
            <a:rect l="l" t="t" r="r" b="b"/>
            <a:pathLst>
              <a:path w="4491355" h="304800">
                <a:moveTo>
                  <a:pt x="4343400" y="0"/>
                </a:moveTo>
                <a:lnTo>
                  <a:pt x="4343400" y="76073"/>
                </a:lnTo>
                <a:lnTo>
                  <a:pt x="0" y="76073"/>
                </a:lnTo>
                <a:lnTo>
                  <a:pt x="0" y="228600"/>
                </a:lnTo>
                <a:lnTo>
                  <a:pt x="4343400" y="228600"/>
                </a:lnTo>
                <a:lnTo>
                  <a:pt x="4343400" y="304800"/>
                </a:lnTo>
                <a:lnTo>
                  <a:pt x="4490974" y="157225"/>
                </a:lnTo>
                <a:lnTo>
                  <a:pt x="4490974" y="147574"/>
                </a:lnTo>
                <a:lnTo>
                  <a:pt x="4343400" y="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3026" y="1833626"/>
            <a:ext cx="4491355" cy="147955"/>
          </a:xfrm>
          <a:custGeom>
            <a:avLst/>
            <a:gdLst/>
            <a:ahLst/>
            <a:cxnLst/>
            <a:rect l="l" t="t" r="r" b="b"/>
            <a:pathLst>
              <a:path w="4491355" h="147955">
                <a:moveTo>
                  <a:pt x="0" y="76073"/>
                </a:moveTo>
                <a:lnTo>
                  <a:pt x="4343400" y="76073"/>
                </a:lnTo>
                <a:lnTo>
                  <a:pt x="4343400" y="0"/>
                </a:lnTo>
                <a:lnTo>
                  <a:pt x="4490974" y="147574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3026" y="1909698"/>
            <a:ext cx="4491355" cy="229235"/>
          </a:xfrm>
          <a:custGeom>
            <a:avLst/>
            <a:gdLst/>
            <a:ahLst/>
            <a:cxnLst/>
            <a:rect l="l" t="t" r="r" b="b"/>
            <a:pathLst>
              <a:path w="4491355" h="229235">
                <a:moveTo>
                  <a:pt x="4490974" y="81152"/>
                </a:moveTo>
                <a:lnTo>
                  <a:pt x="4343400" y="228726"/>
                </a:lnTo>
                <a:lnTo>
                  <a:pt x="4343400" y="152526"/>
                </a:lnTo>
                <a:lnTo>
                  <a:pt x="0" y="152526"/>
                </a:lnTo>
                <a:lnTo>
                  <a:pt x="0" y="0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975" y="1283588"/>
            <a:ext cx="3950970" cy="1377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5" dirty="0">
                <a:solidFill>
                  <a:srgbClr val="542479"/>
                </a:solidFill>
              </a:rPr>
              <a:t>Section </a:t>
            </a:r>
            <a:r>
              <a:rPr sz="4400" spc="15" dirty="0">
                <a:solidFill>
                  <a:srgbClr val="542479"/>
                </a:solidFill>
              </a:rPr>
              <a:t>3 </a:t>
            </a:r>
            <a:r>
              <a:rPr sz="4400" spc="10" dirty="0">
                <a:solidFill>
                  <a:srgbClr val="542479"/>
                </a:solidFill>
              </a:rPr>
              <a:t>of</a:t>
            </a:r>
            <a:r>
              <a:rPr sz="4400" spc="-165" dirty="0">
                <a:solidFill>
                  <a:srgbClr val="542479"/>
                </a:solidFill>
              </a:rPr>
              <a:t> </a:t>
            </a:r>
            <a:r>
              <a:rPr sz="4400" spc="25" dirty="0">
                <a:solidFill>
                  <a:srgbClr val="542479"/>
                </a:solidFill>
              </a:rPr>
              <a:t>7:</a:t>
            </a:r>
            <a:endParaRPr sz="44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400" b="1" dirty="0">
                <a:solidFill>
                  <a:srgbClr val="542479"/>
                </a:solidFill>
                <a:latin typeface="Bookman Old Style"/>
                <a:cs typeface="Bookman Old Style"/>
              </a:rPr>
              <a:t>Airflow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1428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6019800"/>
            <a:ext cx="2524125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5191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Section </a:t>
            </a:r>
            <a:r>
              <a:rPr sz="3200" spc="20" dirty="0"/>
              <a:t>3:</a:t>
            </a:r>
            <a:r>
              <a:rPr sz="3200" spc="-155" dirty="0"/>
              <a:t> </a:t>
            </a:r>
            <a:r>
              <a:rPr sz="3200" spc="10" dirty="0"/>
              <a:t>Airflow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41692" y="1186360"/>
            <a:ext cx="4484370" cy="494792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System</a:t>
            </a:r>
            <a:r>
              <a:rPr sz="2600" spc="-3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Airflow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1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Definitions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2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Fan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Curves &amp;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Equipment</a:t>
            </a:r>
            <a:r>
              <a:rPr sz="2600" spc="-4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Setup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1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What Creates</a:t>
            </a:r>
            <a:r>
              <a:rPr sz="2600" spc="-20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Resistance?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16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Duct</a:t>
            </a:r>
            <a:r>
              <a:rPr sz="2600" spc="-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Sizing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2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ECM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Fan</a:t>
            </a:r>
            <a:r>
              <a:rPr sz="2600" spc="-1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Motor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1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Measuring</a:t>
            </a:r>
            <a:r>
              <a:rPr sz="2600" spc="-4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Airflow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1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Low Flow</a:t>
            </a:r>
            <a:r>
              <a:rPr sz="2600" spc="-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Culprits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2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-5" dirty="0">
                <a:solidFill>
                  <a:srgbClr val="6E5600"/>
                </a:solidFill>
                <a:latin typeface="Gill Sans MT"/>
                <a:cs typeface="Gill Sans MT"/>
              </a:rPr>
              <a:t>Exercise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24424" y="2162052"/>
            <a:ext cx="2810125" cy="2867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2333625"/>
            <a:ext cx="2286000" cy="2343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6000" y="4676775"/>
            <a:ext cx="2286000" cy="342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8419" rIns="0" bIns="0" rtlCol="0">
            <a:spAutoFit/>
          </a:bodyPr>
          <a:lstStyle/>
          <a:p>
            <a:pPr marL="565150">
              <a:lnSpc>
                <a:spcPct val="100000"/>
              </a:lnSpc>
              <a:spcBef>
                <a:spcPts val="459"/>
              </a:spcBef>
            </a:pPr>
            <a:r>
              <a:rPr sz="1550" spc="35" dirty="0">
                <a:latin typeface="Gill Sans MT"/>
                <a:cs typeface="Gill Sans MT"/>
              </a:rPr>
              <a:t>Supply </a:t>
            </a:r>
            <a:r>
              <a:rPr sz="1550" spc="20" dirty="0">
                <a:latin typeface="Gill Sans MT"/>
                <a:cs typeface="Gill Sans MT"/>
              </a:rPr>
              <a:t>Air</a:t>
            </a:r>
            <a:r>
              <a:rPr sz="1550" spc="-285" dirty="0">
                <a:latin typeface="Gill Sans MT"/>
                <a:cs typeface="Gill Sans MT"/>
              </a:rPr>
              <a:t> </a:t>
            </a:r>
            <a:r>
              <a:rPr sz="1550" spc="10" dirty="0">
                <a:latin typeface="Gill Sans MT"/>
                <a:cs typeface="Gill Sans MT"/>
              </a:rPr>
              <a:t>Fan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27</a:t>
            </a:fld>
            <a:endParaRPr spc="1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29857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System</a:t>
            </a:r>
            <a:r>
              <a:rPr sz="3200" spc="-140" dirty="0"/>
              <a:t> </a:t>
            </a:r>
            <a:r>
              <a:rPr sz="3200" spc="10" dirty="0"/>
              <a:t>Airflow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2792" y="1256728"/>
            <a:ext cx="8232775" cy="44837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4325" indent="-276860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14325" algn="l"/>
                <a:tab pos="314960" algn="l"/>
              </a:tabLst>
            </a:pPr>
            <a:r>
              <a:rPr sz="2000" spc="25" dirty="0">
                <a:solidFill>
                  <a:srgbClr val="284E84"/>
                </a:solidFill>
                <a:latin typeface="Gill Sans MT"/>
                <a:cs typeface="Gill Sans MT"/>
              </a:rPr>
              <a:t>Important</a:t>
            </a:r>
            <a:r>
              <a:rPr sz="2000" spc="-1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84E84"/>
                </a:solidFill>
                <a:latin typeface="Gill Sans MT"/>
                <a:cs typeface="Gill Sans MT"/>
              </a:rPr>
              <a:t>for</a:t>
            </a:r>
            <a:r>
              <a:rPr sz="2000" spc="-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40" dirty="0">
                <a:solidFill>
                  <a:srgbClr val="284E84"/>
                </a:solidFill>
                <a:latin typeface="Gill Sans MT"/>
                <a:cs typeface="Gill Sans MT"/>
              </a:rPr>
              <a:t>energy</a:t>
            </a:r>
            <a:r>
              <a:rPr sz="2000" spc="-1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84E84"/>
                </a:solidFill>
                <a:latin typeface="Gill Sans MT"/>
                <a:cs typeface="Gill Sans MT"/>
              </a:rPr>
              <a:t>savings</a:t>
            </a:r>
            <a:r>
              <a:rPr sz="2000" spc="-2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35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r>
              <a:rPr sz="2000" spc="-1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30" dirty="0">
                <a:solidFill>
                  <a:srgbClr val="284E84"/>
                </a:solidFill>
                <a:latin typeface="Gill Sans MT"/>
                <a:cs typeface="Gill Sans MT"/>
              </a:rPr>
              <a:t>comfort</a:t>
            </a:r>
            <a:endParaRPr sz="2000">
              <a:latin typeface="Gill Sans MT"/>
              <a:cs typeface="Gill Sans MT"/>
            </a:endParaRPr>
          </a:p>
          <a:p>
            <a:pPr marL="314325" marR="467359" indent="-276860">
              <a:lnSpc>
                <a:spcPct val="119000"/>
              </a:lnSpc>
              <a:spcBef>
                <a:spcPts val="105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14325" algn="l"/>
                <a:tab pos="314960" algn="l"/>
              </a:tabLst>
            </a:pPr>
            <a:r>
              <a:rPr sz="2000" spc="25" dirty="0">
                <a:solidFill>
                  <a:srgbClr val="284E84"/>
                </a:solidFill>
                <a:latin typeface="Gill Sans MT"/>
                <a:cs typeface="Gill Sans MT"/>
              </a:rPr>
              <a:t>Heat</a:t>
            </a:r>
            <a:r>
              <a:rPr sz="2000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284E84"/>
                </a:solidFill>
                <a:latin typeface="Gill Sans MT"/>
                <a:cs typeface="Gill Sans MT"/>
              </a:rPr>
              <a:t>transfer</a:t>
            </a:r>
            <a:r>
              <a:rPr sz="2000" spc="-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284E84"/>
                </a:solidFill>
                <a:latin typeface="Gill Sans MT"/>
                <a:cs typeface="Gill Sans MT"/>
              </a:rPr>
              <a:t>(system</a:t>
            </a:r>
            <a:r>
              <a:rPr sz="2000" spc="-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84E84"/>
                </a:solidFill>
                <a:latin typeface="Gill Sans MT"/>
                <a:cs typeface="Gill Sans MT"/>
              </a:rPr>
              <a:t>capacity</a:t>
            </a:r>
            <a:r>
              <a:rPr sz="2000" spc="-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35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r>
              <a:rPr sz="2000" spc="-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84E84"/>
                </a:solidFill>
                <a:latin typeface="Gill Sans MT"/>
                <a:cs typeface="Gill Sans MT"/>
              </a:rPr>
              <a:t>efficiency)</a:t>
            </a:r>
            <a:r>
              <a:rPr sz="2000" spc="-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284E84"/>
                </a:solidFill>
                <a:latin typeface="Gill Sans MT"/>
                <a:cs typeface="Gill Sans MT"/>
              </a:rPr>
              <a:t>depends</a:t>
            </a:r>
            <a:r>
              <a:rPr sz="2000" spc="-20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84E84"/>
                </a:solidFill>
                <a:latin typeface="Gill Sans MT"/>
                <a:cs typeface="Gill Sans MT"/>
              </a:rPr>
              <a:t>on</a:t>
            </a:r>
            <a:r>
              <a:rPr sz="2000" spc="-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000" spc="-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84E84"/>
                </a:solidFill>
                <a:latin typeface="Gill Sans MT"/>
                <a:cs typeface="Gill Sans MT"/>
              </a:rPr>
              <a:t>flow</a:t>
            </a:r>
            <a:r>
              <a:rPr sz="2000" spc="-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84E84"/>
                </a:solidFill>
                <a:latin typeface="Gill Sans MT"/>
                <a:cs typeface="Gill Sans MT"/>
              </a:rPr>
              <a:t>of</a:t>
            </a:r>
            <a:r>
              <a:rPr sz="2000" spc="-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284E84"/>
                </a:solidFill>
                <a:latin typeface="Gill Sans MT"/>
                <a:cs typeface="Gill Sans MT"/>
              </a:rPr>
              <a:t>air  </a:t>
            </a:r>
            <a:r>
              <a:rPr sz="2000" spc="5" dirty="0">
                <a:solidFill>
                  <a:srgbClr val="284E84"/>
                </a:solidFill>
                <a:latin typeface="Gill Sans MT"/>
                <a:cs typeface="Gill Sans MT"/>
              </a:rPr>
              <a:t>across</a:t>
            </a:r>
            <a:r>
              <a:rPr sz="2000" spc="-1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000" spc="-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284E84"/>
                </a:solidFill>
                <a:latin typeface="Gill Sans MT"/>
                <a:cs typeface="Gill Sans MT"/>
              </a:rPr>
              <a:t>indoor</a:t>
            </a:r>
            <a:r>
              <a:rPr sz="2000" spc="-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284E84"/>
                </a:solidFill>
                <a:latin typeface="Gill Sans MT"/>
                <a:cs typeface="Gill Sans MT"/>
              </a:rPr>
              <a:t>unit</a:t>
            </a:r>
            <a:r>
              <a:rPr sz="2000" spc="-1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84E84"/>
                </a:solidFill>
                <a:latin typeface="Gill Sans MT"/>
                <a:cs typeface="Gill Sans MT"/>
              </a:rPr>
              <a:t>coil</a:t>
            </a:r>
            <a:endParaRPr sz="2000">
              <a:latin typeface="Gill Sans MT"/>
              <a:cs typeface="Gill Sans MT"/>
            </a:endParaRPr>
          </a:p>
          <a:p>
            <a:pPr marL="314325" indent="-276860">
              <a:lnSpc>
                <a:spcPct val="100000"/>
              </a:lnSpc>
              <a:spcBef>
                <a:spcPts val="150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14325" algn="l"/>
                <a:tab pos="314960" algn="l"/>
              </a:tabLst>
            </a:pP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Measured</a:t>
            </a:r>
            <a:r>
              <a:rPr sz="2000" b="1" spc="-16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15" dirty="0">
                <a:solidFill>
                  <a:srgbClr val="270B9C"/>
                </a:solidFill>
                <a:latin typeface="Gill Sans MT"/>
                <a:cs typeface="Gill Sans MT"/>
              </a:rPr>
              <a:t>airflow:</a:t>
            </a:r>
            <a:r>
              <a:rPr sz="2000" b="1" spc="-21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at</a:t>
            </a:r>
            <a:r>
              <a:rPr sz="2000" b="1" spc="4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least</a:t>
            </a:r>
            <a:r>
              <a:rPr sz="2000" b="1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325</a:t>
            </a:r>
            <a:r>
              <a:rPr sz="2000" b="1" spc="-2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to</a:t>
            </a:r>
            <a:r>
              <a:rPr sz="2000" b="1" spc="-3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500</a:t>
            </a:r>
            <a:r>
              <a:rPr sz="2000" b="1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CFM/ton</a:t>
            </a:r>
            <a:r>
              <a:rPr sz="2000" b="1" spc="-1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or</a:t>
            </a:r>
            <a:r>
              <a:rPr sz="2000" b="1" spc="-4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meet</a:t>
            </a:r>
            <a:endParaRPr sz="2000">
              <a:latin typeface="Gill Sans MT"/>
              <a:cs typeface="Gill Sans MT"/>
            </a:endParaRPr>
          </a:p>
          <a:p>
            <a:pPr marL="314325">
              <a:lnSpc>
                <a:spcPct val="100000"/>
              </a:lnSpc>
              <a:spcBef>
                <a:spcPts val="450"/>
              </a:spcBef>
            </a:pP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manufacturer’s</a:t>
            </a:r>
            <a:r>
              <a:rPr sz="2000" b="1" spc="-15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specifications</a:t>
            </a:r>
            <a:endParaRPr sz="2000">
              <a:latin typeface="Gill Sans MT"/>
              <a:cs typeface="Gill Sans MT"/>
            </a:endParaRPr>
          </a:p>
          <a:p>
            <a:pPr marL="590550" lvl="1" indent="-276860">
              <a:lnSpc>
                <a:spcPct val="100000"/>
              </a:lnSpc>
              <a:spcBef>
                <a:spcPts val="135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90550" algn="l"/>
                <a:tab pos="591185" algn="l"/>
              </a:tabLst>
            </a:pPr>
            <a:r>
              <a:rPr sz="2000" b="1" spc="-50" dirty="0">
                <a:solidFill>
                  <a:srgbClr val="270B9C"/>
                </a:solidFill>
                <a:latin typeface="Gill Sans MT"/>
                <a:cs typeface="Gill Sans MT"/>
              </a:rPr>
              <a:t>True </a:t>
            </a:r>
            <a:r>
              <a:rPr sz="2000" b="1" spc="-20" dirty="0">
                <a:solidFill>
                  <a:srgbClr val="270B9C"/>
                </a:solidFill>
                <a:latin typeface="Gill Sans MT"/>
                <a:cs typeface="Gill Sans MT"/>
              </a:rPr>
              <a:t>Flow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Plate</a:t>
            </a:r>
            <a:endParaRPr sz="2000">
              <a:latin typeface="Gill Sans MT"/>
              <a:cs typeface="Gill Sans MT"/>
            </a:endParaRPr>
          </a:p>
          <a:p>
            <a:pPr marL="590550" lvl="1" indent="-276860">
              <a:lnSpc>
                <a:spcPct val="100000"/>
              </a:lnSpc>
              <a:spcBef>
                <a:spcPts val="143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90550" algn="l"/>
                <a:tab pos="591185" algn="l"/>
              </a:tabLst>
            </a:pP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External</a:t>
            </a:r>
            <a:r>
              <a:rPr sz="2000" b="1" spc="-1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Static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Pressure</a:t>
            </a:r>
            <a:r>
              <a:rPr sz="2000" b="1" spc="-1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–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CFM</a:t>
            </a:r>
            <a:r>
              <a:rPr sz="2000" b="1" spc="-3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manufacturer</a:t>
            </a:r>
            <a:r>
              <a:rPr sz="2000" b="1" spc="-18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lookup</a:t>
            </a:r>
            <a:r>
              <a:rPr sz="2000" b="1" spc="-17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table</a:t>
            </a:r>
            <a:endParaRPr sz="2000">
              <a:latin typeface="Gill Sans MT"/>
              <a:cs typeface="Gill Sans MT"/>
            </a:endParaRPr>
          </a:p>
          <a:p>
            <a:pPr marL="590550" lvl="1" indent="-276860">
              <a:lnSpc>
                <a:spcPct val="100000"/>
              </a:lnSpc>
              <a:spcBef>
                <a:spcPts val="136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90550" algn="l"/>
                <a:tab pos="591185" algn="l"/>
              </a:tabLst>
            </a:pPr>
            <a:r>
              <a:rPr sz="2000" b="1" spc="30" dirty="0">
                <a:solidFill>
                  <a:srgbClr val="270B9C"/>
                </a:solidFill>
                <a:latin typeface="Gill Sans MT"/>
                <a:cs typeface="Gill Sans MT"/>
              </a:rPr>
              <a:t>Duct</a:t>
            </a:r>
            <a:r>
              <a:rPr sz="2000" b="1" spc="-1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Blaster</a:t>
            </a:r>
            <a:r>
              <a:rPr sz="2000" b="1" spc="-114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pressurization</a:t>
            </a:r>
            <a:r>
              <a:rPr sz="2000" b="1" spc="-16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fan</a:t>
            </a:r>
            <a:r>
              <a:rPr sz="2000" b="1" spc="-1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matching</a:t>
            </a:r>
            <a:endParaRPr sz="2000">
              <a:latin typeface="Gill Sans MT"/>
              <a:cs typeface="Gill Sans MT"/>
            </a:endParaRPr>
          </a:p>
          <a:p>
            <a:pPr marL="314325" indent="-276860">
              <a:lnSpc>
                <a:spcPct val="100000"/>
              </a:lnSpc>
              <a:spcBef>
                <a:spcPts val="150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314325" algn="l"/>
                <a:tab pos="314960" algn="l"/>
              </a:tabLst>
            </a:pP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External</a:t>
            </a:r>
            <a:r>
              <a:rPr sz="2000" b="1" spc="-13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Static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 Pressure</a:t>
            </a:r>
            <a:r>
              <a:rPr sz="2000" b="1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shall</a:t>
            </a:r>
            <a:r>
              <a:rPr sz="2000" b="1" spc="-5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not</a:t>
            </a:r>
            <a:r>
              <a:rPr sz="2000" b="1" spc="-2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exceed</a:t>
            </a:r>
            <a:r>
              <a:rPr sz="2000" b="1" spc="-16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0.8</a:t>
            </a:r>
            <a:r>
              <a:rPr sz="2000" b="1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5" dirty="0">
                <a:solidFill>
                  <a:srgbClr val="270B9C"/>
                </a:solidFill>
                <a:latin typeface="Gill Sans MT"/>
                <a:cs typeface="Gill Sans MT"/>
              </a:rPr>
              <a:t>Inches</a:t>
            </a:r>
            <a:r>
              <a:rPr sz="2000" b="1" spc="-15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H</a:t>
            </a:r>
            <a:r>
              <a:rPr sz="2025" b="1" baseline="-18518" dirty="0">
                <a:solidFill>
                  <a:srgbClr val="270B9C"/>
                </a:solidFill>
                <a:latin typeface="Gill Sans MT"/>
                <a:cs typeface="Gill Sans MT"/>
              </a:rPr>
              <a:t>2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O</a:t>
            </a:r>
            <a:r>
              <a:rPr sz="2000" b="1" spc="-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or</a:t>
            </a:r>
            <a:r>
              <a:rPr sz="2000" b="1" spc="-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200</a:t>
            </a:r>
            <a:r>
              <a:rPr sz="2000" b="1" spc="-2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15" dirty="0">
                <a:solidFill>
                  <a:srgbClr val="270B9C"/>
                </a:solidFill>
                <a:latin typeface="Gill Sans MT"/>
                <a:cs typeface="Gill Sans MT"/>
              </a:rPr>
              <a:t>Pa</a:t>
            </a:r>
            <a:endParaRPr sz="2000">
              <a:latin typeface="Gill Sans MT"/>
              <a:cs typeface="Gill Sans MT"/>
            </a:endParaRPr>
          </a:p>
          <a:p>
            <a:pPr marL="695960">
              <a:lnSpc>
                <a:spcPct val="100000"/>
              </a:lnSpc>
              <a:spcBef>
                <a:spcPts val="1505"/>
              </a:spcBef>
            </a:pPr>
            <a:r>
              <a:rPr sz="2000" i="1" spc="20" dirty="0">
                <a:solidFill>
                  <a:srgbClr val="284E84"/>
                </a:solidFill>
                <a:latin typeface="Gill Sans MT"/>
                <a:cs typeface="Gill Sans MT"/>
              </a:rPr>
              <a:t>Note:</a:t>
            </a:r>
            <a:r>
              <a:rPr sz="2000" i="1" spc="-3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i="1" spc="10" dirty="0">
                <a:solidFill>
                  <a:srgbClr val="284E84"/>
                </a:solidFill>
                <a:latin typeface="Gill Sans MT"/>
                <a:cs typeface="Gill Sans MT"/>
              </a:rPr>
              <a:t>Duct</a:t>
            </a:r>
            <a:r>
              <a:rPr sz="2000" i="1" spc="-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i="1" spc="20" dirty="0">
                <a:solidFill>
                  <a:srgbClr val="284E84"/>
                </a:solidFill>
                <a:latin typeface="Gill Sans MT"/>
                <a:cs typeface="Gill Sans MT"/>
              </a:rPr>
              <a:t>systems</a:t>
            </a:r>
            <a:r>
              <a:rPr sz="2000" i="1" spc="-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i="1" spc="15" dirty="0">
                <a:solidFill>
                  <a:srgbClr val="284E84"/>
                </a:solidFill>
                <a:latin typeface="Gill Sans MT"/>
                <a:cs typeface="Gill Sans MT"/>
              </a:rPr>
              <a:t>may</a:t>
            </a:r>
            <a:r>
              <a:rPr sz="2000" i="1" spc="-1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i="1" spc="5" dirty="0">
                <a:solidFill>
                  <a:srgbClr val="284E84"/>
                </a:solidFill>
                <a:latin typeface="Gill Sans MT"/>
                <a:cs typeface="Gill Sans MT"/>
              </a:rPr>
              <a:t>require</a:t>
            </a:r>
            <a:r>
              <a:rPr sz="2000" i="1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i="1" dirty="0">
                <a:solidFill>
                  <a:srgbClr val="284E84"/>
                </a:solidFill>
                <a:latin typeface="Gill Sans MT"/>
                <a:cs typeface="Gill Sans MT"/>
              </a:rPr>
              <a:t>modification</a:t>
            </a:r>
            <a:r>
              <a:rPr sz="2000" i="1" spc="-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i="1" spc="2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2000" i="1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i="1" spc="15" dirty="0">
                <a:solidFill>
                  <a:srgbClr val="284E84"/>
                </a:solidFill>
                <a:latin typeface="Gill Sans MT"/>
                <a:cs typeface="Gill Sans MT"/>
              </a:rPr>
              <a:t>meet</a:t>
            </a:r>
            <a:r>
              <a:rPr sz="2000" i="1" spc="-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i="1" spc="-20" dirty="0">
                <a:solidFill>
                  <a:srgbClr val="284E84"/>
                </a:solidFill>
                <a:latin typeface="Gill Sans MT"/>
                <a:cs typeface="Gill Sans MT"/>
              </a:rPr>
              <a:t>flow</a:t>
            </a:r>
            <a:r>
              <a:rPr sz="2000" i="1" spc="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i="1" spc="5" dirty="0">
                <a:solidFill>
                  <a:srgbClr val="284E84"/>
                </a:solidFill>
                <a:latin typeface="Gill Sans MT"/>
                <a:cs typeface="Gill Sans MT"/>
              </a:rPr>
              <a:t>requirements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675" y="2647950"/>
            <a:ext cx="304800" cy="32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953000"/>
            <a:ext cx="304800" cy="314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28</a:t>
            </a:fld>
            <a:endParaRPr spc="1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2532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VSHP </a:t>
            </a:r>
            <a:r>
              <a:rPr sz="3200" spc="5" dirty="0"/>
              <a:t>System</a:t>
            </a:r>
            <a:r>
              <a:rPr sz="3200" spc="-95" dirty="0"/>
              <a:t> </a:t>
            </a:r>
            <a:r>
              <a:rPr sz="3200" spc="10" dirty="0"/>
              <a:t>Airflow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78192" y="1221424"/>
            <a:ext cx="7844790" cy="27146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88925" marR="5080" indent="-276860">
              <a:lnSpc>
                <a:spcPct val="119700"/>
              </a:lnSpc>
              <a:spcBef>
                <a:spcPts val="7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000" b="1" spc="-10" dirty="0">
                <a:solidFill>
                  <a:srgbClr val="270B9C"/>
                </a:solidFill>
                <a:latin typeface="Gill Sans MT"/>
                <a:cs typeface="Gill Sans MT"/>
              </a:rPr>
              <a:t>VSHP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Requirement</a:t>
            </a:r>
            <a:r>
              <a:rPr sz="2000" b="1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Only</a:t>
            </a:r>
            <a:r>
              <a:rPr sz="2000" b="1" spc="-9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–</a:t>
            </a:r>
            <a:r>
              <a:rPr sz="2000" b="1" spc="-21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u="sng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Air</a:t>
            </a:r>
            <a:r>
              <a:rPr sz="2000" b="1" u="sng" spc="-40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b="1" u="sng" spc="-15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Flow</a:t>
            </a:r>
            <a:r>
              <a:rPr sz="2000" b="1" spc="-15" dirty="0">
                <a:solidFill>
                  <a:srgbClr val="270B9C"/>
                </a:solidFill>
                <a:latin typeface="Gill Sans MT"/>
                <a:cs typeface="Gill Sans MT"/>
              </a:rPr>
              <a:t>:</a:t>
            </a:r>
            <a:r>
              <a:rPr sz="2000" b="1" spc="-204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5" dirty="0">
                <a:solidFill>
                  <a:srgbClr val="270B9C"/>
                </a:solidFill>
                <a:latin typeface="Gill Sans MT"/>
                <a:cs typeface="Gill Sans MT"/>
              </a:rPr>
              <a:t>Must</a:t>
            </a:r>
            <a:r>
              <a:rPr sz="2000" b="1" spc="-10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be</a:t>
            </a:r>
            <a:r>
              <a:rPr sz="2000" b="1" spc="-9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as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specified</a:t>
            </a:r>
            <a:r>
              <a:rPr sz="2000" b="1" spc="-1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in</a:t>
            </a:r>
            <a:r>
              <a:rPr sz="2000" b="1" spc="-1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the 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heat</a:t>
            </a:r>
            <a:r>
              <a:rPr sz="2000" b="1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5" dirty="0">
                <a:solidFill>
                  <a:srgbClr val="270B9C"/>
                </a:solidFill>
                <a:latin typeface="Gill Sans MT"/>
                <a:cs typeface="Gill Sans MT"/>
              </a:rPr>
              <a:t>pump</a:t>
            </a:r>
            <a:r>
              <a:rPr sz="2000" b="1" spc="-8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manufacturer’s</a:t>
            </a:r>
            <a:r>
              <a:rPr sz="2000" b="1" spc="-14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documentation.Does</a:t>
            </a:r>
            <a:r>
              <a:rPr sz="2000" b="1" spc="-14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not</a:t>
            </a:r>
            <a:r>
              <a:rPr sz="2000" b="1" spc="-2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need</a:t>
            </a:r>
            <a:r>
              <a:rPr sz="2000" b="1" spc="-9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to</a:t>
            </a:r>
            <a:r>
              <a:rPr sz="2000" b="1" spc="-2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be 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measured</a:t>
            </a:r>
            <a:r>
              <a:rPr sz="2000" b="1" spc="-17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using</a:t>
            </a:r>
            <a:r>
              <a:rPr sz="2000" b="1" spc="-3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35" dirty="0">
                <a:solidFill>
                  <a:srgbClr val="270B9C"/>
                </a:solidFill>
                <a:latin typeface="Gill Sans MT"/>
                <a:cs typeface="Gill Sans MT"/>
              </a:rPr>
              <a:t>TrueFlow</a:t>
            </a:r>
            <a:r>
              <a:rPr sz="2000" b="1" spc="-19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plate,</a:t>
            </a:r>
            <a:r>
              <a:rPr sz="2000" b="1" spc="-2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External</a:t>
            </a:r>
            <a:r>
              <a:rPr sz="2000" b="1" spc="-1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Static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 Pressure</a:t>
            </a:r>
            <a:r>
              <a:rPr sz="2000" b="1" spc="-1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–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CFM 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manufacturer lookup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table,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or </a:t>
            </a:r>
            <a:r>
              <a:rPr sz="2000" b="1" spc="30" dirty="0">
                <a:solidFill>
                  <a:srgbClr val="270B9C"/>
                </a:solidFill>
                <a:latin typeface="Gill Sans MT"/>
                <a:cs typeface="Gill Sans MT"/>
              </a:rPr>
              <a:t>Duct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Blaster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pressurization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fan 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matching.</a:t>
            </a:r>
            <a:endParaRPr sz="20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50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000" b="1" spc="-10" dirty="0">
                <a:solidFill>
                  <a:srgbClr val="270B9C"/>
                </a:solidFill>
                <a:latin typeface="Gill Sans MT"/>
                <a:cs typeface="Gill Sans MT"/>
              </a:rPr>
              <a:t>VSHP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Requirement</a:t>
            </a:r>
            <a:r>
              <a:rPr sz="2000" b="1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Only</a:t>
            </a:r>
            <a:r>
              <a:rPr sz="2000" b="1" spc="-8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–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u="sng" spc="5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External</a:t>
            </a:r>
            <a:r>
              <a:rPr sz="2000" b="1" u="sng" spc="-120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b="1" u="sng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Static</a:t>
            </a:r>
            <a:r>
              <a:rPr sz="2000" b="1" u="sng" spc="10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b="1" u="sng" spc="20" dirty="0">
                <a:solidFill>
                  <a:srgbClr val="270B9C"/>
                </a:solidFill>
                <a:uFill>
                  <a:solidFill>
                    <a:srgbClr val="270B9C"/>
                  </a:solidFill>
                </a:uFill>
                <a:latin typeface="Gill Sans MT"/>
                <a:cs typeface="Gill Sans MT"/>
              </a:rPr>
              <a:t>Pressure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:Must</a:t>
            </a:r>
            <a:r>
              <a:rPr sz="2000" b="1" spc="-9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be</a:t>
            </a:r>
            <a:r>
              <a:rPr sz="2000" b="1" spc="-1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as</a:t>
            </a:r>
            <a:endParaRPr sz="200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530"/>
              </a:spcBef>
            </a:pP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specified</a:t>
            </a:r>
            <a:r>
              <a:rPr sz="2000" b="1" spc="-16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in</a:t>
            </a:r>
            <a:r>
              <a:rPr sz="2000" b="1" spc="-1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the</a:t>
            </a:r>
            <a:r>
              <a:rPr sz="2000" b="1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heat</a:t>
            </a:r>
            <a:r>
              <a:rPr sz="2000" b="1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5" dirty="0">
                <a:solidFill>
                  <a:srgbClr val="270B9C"/>
                </a:solidFill>
                <a:latin typeface="Gill Sans MT"/>
                <a:cs typeface="Gill Sans MT"/>
              </a:rPr>
              <a:t>pump</a:t>
            </a:r>
            <a:r>
              <a:rPr sz="2000" b="1" spc="-9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manufacturer’s</a:t>
            </a:r>
            <a:r>
              <a:rPr sz="2000" b="1" spc="-15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documentation.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050" y="1314450"/>
            <a:ext cx="295275" cy="32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625" y="3257550"/>
            <a:ext cx="295275" cy="32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29</a:t>
            </a:fld>
            <a:endParaRPr spc="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0139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5" dirty="0"/>
              <a:t>Day’s </a:t>
            </a:r>
            <a:r>
              <a:rPr sz="3200" spc="15" dirty="0"/>
              <a:t>Agenda </a:t>
            </a:r>
            <a:r>
              <a:rPr sz="3200" spc="20" dirty="0"/>
              <a:t>&amp;</a:t>
            </a:r>
            <a:r>
              <a:rPr sz="3200" spc="-195" dirty="0"/>
              <a:t> </a:t>
            </a:r>
            <a:r>
              <a:rPr sz="3200" dirty="0"/>
              <a:t>Logistics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900301" y="1149984"/>
            <a:ext cx="5184140" cy="40792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57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i="1" spc="-45" dirty="0">
                <a:solidFill>
                  <a:srgbClr val="284E84"/>
                </a:solidFill>
                <a:latin typeface="Gill Sans MT"/>
                <a:cs typeface="Gill Sans MT"/>
              </a:rPr>
              <a:t>Trainer</a:t>
            </a:r>
            <a:r>
              <a:rPr sz="2600" i="1" spc="-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i="1" spc="-5" dirty="0">
                <a:solidFill>
                  <a:srgbClr val="284E84"/>
                </a:solidFill>
                <a:latin typeface="Gill Sans MT"/>
                <a:cs typeface="Gill Sans MT"/>
              </a:rPr>
              <a:t>Introduction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484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i="1" spc="-20" dirty="0">
                <a:solidFill>
                  <a:srgbClr val="284E84"/>
                </a:solidFill>
                <a:latin typeface="Gill Sans MT"/>
                <a:cs typeface="Gill Sans MT"/>
              </a:rPr>
              <a:t>Agenda</a:t>
            </a:r>
            <a:endParaRPr sz="26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560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In-class</a:t>
            </a:r>
            <a:r>
              <a:rPr sz="2300" spc="-1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and</a:t>
            </a:r>
            <a:r>
              <a:rPr sz="2300" spc="-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20" dirty="0">
                <a:solidFill>
                  <a:srgbClr val="5B6973"/>
                </a:solidFill>
                <a:latin typeface="Gill Sans MT"/>
                <a:cs typeface="Gill Sans MT"/>
              </a:rPr>
              <a:t>hands</a:t>
            </a:r>
            <a:r>
              <a:rPr sz="2300" spc="-11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on</a:t>
            </a:r>
            <a:r>
              <a:rPr sz="2300" spc="-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training</a:t>
            </a:r>
            <a:r>
              <a:rPr sz="2300" spc="-1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25" dirty="0">
                <a:solidFill>
                  <a:srgbClr val="5B6973"/>
                </a:solidFill>
                <a:latin typeface="Gill Sans MT"/>
                <a:cs typeface="Gill Sans MT"/>
              </a:rPr>
              <a:t>schedule</a:t>
            </a:r>
            <a:endParaRPr sz="23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695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25" dirty="0">
                <a:solidFill>
                  <a:srgbClr val="5B6973"/>
                </a:solidFill>
                <a:latin typeface="Gill Sans MT"/>
                <a:cs typeface="Gill Sans MT"/>
              </a:rPr>
              <a:t>Exam</a:t>
            </a:r>
            <a:endParaRPr sz="23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69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Logistics</a:t>
            </a:r>
            <a:endParaRPr sz="26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560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-5" dirty="0">
                <a:solidFill>
                  <a:srgbClr val="5B6973"/>
                </a:solidFill>
                <a:latin typeface="Gill Sans MT"/>
                <a:cs typeface="Gill Sans MT"/>
              </a:rPr>
              <a:t>Restroom</a:t>
            </a:r>
            <a:r>
              <a:rPr sz="2300" spc="-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5" dirty="0">
                <a:solidFill>
                  <a:srgbClr val="5B6973"/>
                </a:solidFill>
                <a:latin typeface="Gill Sans MT"/>
                <a:cs typeface="Gill Sans MT"/>
              </a:rPr>
              <a:t>location</a:t>
            </a:r>
            <a:endParaRPr sz="23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770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-15" dirty="0">
                <a:solidFill>
                  <a:srgbClr val="5B6973"/>
                </a:solidFill>
                <a:latin typeface="Gill Sans MT"/>
                <a:cs typeface="Gill Sans MT"/>
              </a:rPr>
              <a:t>Breaks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and</a:t>
            </a:r>
            <a:r>
              <a:rPr sz="2300" spc="-6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30" dirty="0">
                <a:solidFill>
                  <a:srgbClr val="5B6973"/>
                </a:solidFill>
                <a:latin typeface="Gill Sans MT"/>
                <a:cs typeface="Gill Sans MT"/>
              </a:rPr>
              <a:t>lunch</a:t>
            </a:r>
            <a:endParaRPr sz="23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695"/>
              </a:spcBef>
              <a:buClr>
                <a:srgbClr val="58AFB8"/>
              </a:buClr>
              <a:buSzPct val="73913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300" spc="20" dirty="0">
                <a:solidFill>
                  <a:srgbClr val="5B6973"/>
                </a:solidFill>
                <a:latin typeface="Gill Sans MT"/>
                <a:cs typeface="Gill Sans MT"/>
              </a:rPr>
              <a:t>Review </a:t>
            </a:r>
            <a:r>
              <a:rPr sz="2300" spc="15" dirty="0">
                <a:solidFill>
                  <a:srgbClr val="5B6973"/>
                </a:solidFill>
                <a:latin typeface="Gill Sans MT"/>
                <a:cs typeface="Gill Sans MT"/>
              </a:rPr>
              <a:t>folder</a:t>
            </a:r>
            <a:r>
              <a:rPr sz="2300" spc="-3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300" spc="10" dirty="0">
                <a:solidFill>
                  <a:srgbClr val="5B6973"/>
                </a:solidFill>
                <a:latin typeface="Gill Sans MT"/>
                <a:cs typeface="Gill Sans MT"/>
              </a:rPr>
              <a:t>contents</a:t>
            </a:r>
            <a:endParaRPr sz="23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69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Symbols </a:t>
            </a:r>
            <a:r>
              <a:rPr sz="2600" i="1" spc="20" dirty="0">
                <a:solidFill>
                  <a:srgbClr val="284E84"/>
                </a:solidFill>
                <a:latin typeface="Gill Sans MT"/>
                <a:cs typeface="Gill Sans MT"/>
              </a:rPr>
              <a:t>in</a:t>
            </a:r>
            <a:r>
              <a:rPr sz="2600" i="1" spc="-1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i="1" dirty="0">
                <a:solidFill>
                  <a:srgbClr val="284E84"/>
                </a:solidFill>
                <a:latin typeface="Gill Sans MT"/>
                <a:cs typeface="Gill Sans MT"/>
              </a:rPr>
              <a:t>Presentation</a:t>
            </a:r>
            <a:endParaRPr sz="2600">
              <a:latin typeface="Gill Sans MT"/>
              <a:cs typeface="Gill Sans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72360" y="5931867"/>
          <a:ext cx="5614035" cy="26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468">
                <a:tc>
                  <a:txBody>
                    <a:bodyPr/>
                    <a:lstStyle/>
                    <a:p>
                      <a:pPr marL="127000">
                        <a:lnSpc>
                          <a:spcPts val="1989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In spec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1989"/>
                        </a:lnSpc>
                      </a:pPr>
                      <a:r>
                        <a:rPr sz="1800" spc="10" dirty="0">
                          <a:latin typeface="Gill Sans MT"/>
                          <a:cs typeface="Gill Sans MT"/>
                        </a:rPr>
                        <a:t>Best</a:t>
                      </a:r>
                      <a:r>
                        <a:rPr sz="18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practice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ts val="1989"/>
                        </a:lnSpc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Common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inspection</a:t>
                      </a:r>
                      <a:r>
                        <a:rPr sz="1800" spc="-5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failure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085975" y="5334000"/>
            <a:ext cx="433387" cy="56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1426" y="5491226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914400" y="0"/>
                </a:moveTo>
                <a:lnTo>
                  <a:pt x="0" y="0"/>
                </a:lnTo>
                <a:lnTo>
                  <a:pt x="0" y="304736"/>
                </a:lnTo>
                <a:lnTo>
                  <a:pt x="914400" y="304736"/>
                </a:lnTo>
                <a:lnTo>
                  <a:pt x="1066800" y="152336"/>
                </a:lnTo>
                <a:lnTo>
                  <a:pt x="914400" y="0"/>
                </a:lnTo>
                <a:close/>
              </a:path>
            </a:pathLst>
          </a:custGeom>
          <a:solidFill>
            <a:srgbClr val="9BD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1426" y="5491226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0" y="0"/>
                </a:moveTo>
                <a:lnTo>
                  <a:pt x="914400" y="0"/>
                </a:lnTo>
                <a:lnTo>
                  <a:pt x="1066800" y="152336"/>
                </a:lnTo>
                <a:lnTo>
                  <a:pt x="914400" y="304736"/>
                </a:lnTo>
                <a:lnTo>
                  <a:pt x="0" y="30473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98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68928" y="5557837"/>
            <a:ext cx="81661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10" dirty="0">
                <a:solidFill>
                  <a:srgbClr val="0D0D0D"/>
                </a:solidFill>
                <a:latin typeface="Gill Sans MT"/>
                <a:cs typeface="Gill Sans MT"/>
              </a:rPr>
              <a:t>Best</a:t>
            </a:r>
            <a:r>
              <a:rPr sz="950" b="1" spc="-30" dirty="0">
                <a:solidFill>
                  <a:srgbClr val="0D0D0D"/>
                </a:solidFill>
                <a:latin typeface="Gill Sans MT"/>
                <a:cs typeface="Gill Sans MT"/>
              </a:rPr>
              <a:t> </a:t>
            </a:r>
            <a:r>
              <a:rPr sz="950" b="1" spc="25" dirty="0">
                <a:solidFill>
                  <a:srgbClr val="0D0D0D"/>
                </a:solidFill>
                <a:latin typeface="Gill Sans MT"/>
                <a:cs typeface="Gill Sans MT"/>
              </a:rPr>
              <a:t>Practice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6048" y="5396015"/>
            <a:ext cx="528550" cy="442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6750" y="6432050"/>
            <a:ext cx="16700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3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6357937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9525">
            <a:solidFill>
              <a:srgbClr val="58AF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9525">
            <a:solidFill>
              <a:srgbClr val="58AF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429375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0"/>
                </a:moveTo>
                <a:lnTo>
                  <a:pt x="0" y="190500"/>
                </a:lnTo>
                <a:lnTo>
                  <a:pt x="1143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58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297" y="2495451"/>
            <a:ext cx="3186245" cy="382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2505011"/>
            <a:ext cx="3214751" cy="3767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137" y="2509837"/>
            <a:ext cx="3095625" cy="3743325"/>
          </a:xfrm>
          <a:custGeom>
            <a:avLst/>
            <a:gdLst/>
            <a:ahLst/>
            <a:cxnLst/>
            <a:rect l="l" t="t" r="r" b="b"/>
            <a:pathLst>
              <a:path w="3095625" h="3743325">
                <a:moveTo>
                  <a:pt x="0" y="3743325"/>
                </a:moveTo>
                <a:lnTo>
                  <a:pt x="3095625" y="3743325"/>
                </a:lnTo>
                <a:lnTo>
                  <a:pt x="3095625" y="0"/>
                </a:lnTo>
                <a:lnTo>
                  <a:pt x="0" y="0"/>
                </a:lnTo>
                <a:lnTo>
                  <a:pt x="0" y="3743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8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Static</a:t>
            </a:r>
            <a:r>
              <a:rPr spc="25" dirty="0"/>
              <a:t> </a:t>
            </a:r>
            <a:r>
              <a:rPr spc="5" dirty="0"/>
              <a:t>Pressure</a:t>
            </a:r>
          </a:p>
          <a:p>
            <a:pPr marL="193675" indent="-181610">
              <a:lnSpc>
                <a:spcPct val="100000"/>
              </a:lnSpc>
              <a:spcBef>
                <a:spcPts val="1275"/>
              </a:spcBef>
              <a:buClr>
                <a:srgbClr val="97C622"/>
              </a:buClr>
              <a:buSzPct val="73333"/>
              <a:buFont typeface="Wingdings 3"/>
              <a:buChar char=""/>
              <a:tabLst>
                <a:tab pos="194310" algn="l"/>
              </a:tabLst>
            </a:pPr>
            <a:r>
              <a:rPr b="0" spc="-5" dirty="0">
                <a:latin typeface="Gill Sans MT"/>
                <a:cs typeface="Gill Sans MT"/>
              </a:rPr>
              <a:t>Exerted </a:t>
            </a:r>
            <a:r>
              <a:rPr b="0" spc="-15" dirty="0">
                <a:latin typeface="Gill Sans MT"/>
                <a:cs typeface="Gill Sans MT"/>
              </a:rPr>
              <a:t>in </a:t>
            </a:r>
            <a:r>
              <a:rPr b="0" dirty="0">
                <a:latin typeface="Gill Sans MT"/>
                <a:cs typeface="Gill Sans MT"/>
              </a:rPr>
              <a:t>all </a:t>
            </a:r>
            <a:r>
              <a:rPr b="0" spc="-5" dirty="0">
                <a:latin typeface="Gill Sans MT"/>
                <a:cs typeface="Gill Sans MT"/>
              </a:rPr>
              <a:t>directions</a:t>
            </a:r>
            <a:r>
              <a:rPr b="0" spc="-110" dirty="0">
                <a:latin typeface="Gill Sans MT"/>
                <a:cs typeface="Gill Sans MT"/>
              </a:rPr>
              <a:t> </a:t>
            </a:r>
            <a:r>
              <a:rPr b="0" spc="5" dirty="0">
                <a:latin typeface="Gill Sans MT"/>
                <a:cs typeface="Gill Sans MT"/>
              </a:rPr>
              <a:t>regardless</a:t>
            </a:r>
          </a:p>
          <a:p>
            <a:pPr marL="193675">
              <a:lnSpc>
                <a:spcPct val="100000"/>
              </a:lnSpc>
              <a:spcBef>
                <a:spcPts val="755"/>
              </a:spcBef>
            </a:pPr>
            <a:r>
              <a:rPr b="0" dirty="0">
                <a:latin typeface="Gill Sans MT"/>
                <a:cs typeface="Gill Sans MT"/>
              </a:rPr>
              <a:t>of </a:t>
            </a:r>
            <a:r>
              <a:rPr b="0" spc="-5" dirty="0">
                <a:latin typeface="Gill Sans MT"/>
                <a:cs typeface="Gill Sans MT"/>
              </a:rPr>
              <a:t>direction </a:t>
            </a:r>
            <a:r>
              <a:rPr b="0" dirty="0">
                <a:latin typeface="Gill Sans MT"/>
                <a:cs typeface="Gill Sans MT"/>
              </a:rPr>
              <a:t>of air</a:t>
            </a:r>
            <a:r>
              <a:rPr b="0" spc="-110" dirty="0">
                <a:latin typeface="Gill Sans MT"/>
                <a:cs typeface="Gill Sans MT"/>
              </a:rPr>
              <a:t> </a:t>
            </a:r>
            <a:r>
              <a:rPr b="0" spc="-30" dirty="0">
                <a:latin typeface="Gill Sans MT"/>
                <a:cs typeface="Gill Sans MT"/>
              </a:rPr>
              <a:t>flow.</a:t>
            </a:r>
          </a:p>
          <a:p>
            <a:pPr marL="193675" marR="409575" indent="-181610">
              <a:lnSpc>
                <a:spcPct val="137800"/>
              </a:lnSpc>
              <a:spcBef>
                <a:spcPts val="600"/>
              </a:spcBef>
              <a:buClr>
                <a:srgbClr val="97C622"/>
              </a:buClr>
              <a:buSzPct val="73333"/>
              <a:buFont typeface="Wingdings 3"/>
              <a:buChar char=""/>
              <a:tabLst>
                <a:tab pos="194310" algn="l"/>
              </a:tabLst>
            </a:pPr>
            <a:r>
              <a:rPr b="0" spc="-15" dirty="0">
                <a:latin typeface="Gill Sans MT"/>
                <a:cs typeface="Gill Sans MT"/>
              </a:rPr>
              <a:t>Flow </a:t>
            </a:r>
            <a:r>
              <a:rPr b="0" spc="-10" dirty="0">
                <a:latin typeface="Gill Sans MT"/>
                <a:cs typeface="Gill Sans MT"/>
              </a:rPr>
              <a:t>always </a:t>
            </a:r>
            <a:r>
              <a:rPr b="0" spc="-5" dirty="0">
                <a:latin typeface="Gill Sans MT"/>
                <a:cs typeface="Gill Sans MT"/>
              </a:rPr>
              <a:t>high </a:t>
            </a:r>
            <a:r>
              <a:rPr b="0" spc="10" dirty="0">
                <a:latin typeface="Gill Sans MT"/>
                <a:cs typeface="Gill Sans MT"/>
              </a:rPr>
              <a:t>to </a:t>
            </a:r>
            <a:r>
              <a:rPr b="0" spc="-10" dirty="0">
                <a:latin typeface="Gill Sans MT"/>
                <a:cs typeface="Gill Sans MT"/>
              </a:rPr>
              <a:t>low</a:t>
            </a:r>
            <a:r>
              <a:rPr b="0" spc="-180" dirty="0">
                <a:latin typeface="Gill Sans MT"/>
                <a:cs typeface="Gill Sans MT"/>
              </a:rPr>
              <a:t> </a:t>
            </a:r>
            <a:r>
              <a:rPr b="0" spc="10" dirty="0">
                <a:latin typeface="Gill Sans MT"/>
                <a:cs typeface="Gill Sans MT"/>
              </a:rPr>
              <a:t>static  pressure.</a:t>
            </a:r>
          </a:p>
          <a:p>
            <a:pPr marL="193675" indent="-181610">
              <a:lnSpc>
                <a:spcPct val="100000"/>
              </a:lnSpc>
              <a:spcBef>
                <a:spcPts val="1350"/>
              </a:spcBef>
              <a:buClr>
                <a:srgbClr val="97C622"/>
              </a:buClr>
              <a:buSzPct val="73333"/>
              <a:buFont typeface="Wingdings 3"/>
              <a:buChar char=""/>
              <a:tabLst>
                <a:tab pos="194310" algn="l"/>
              </a:tabLst>
            </a:pPr>
            <a:r>
              <a:rPr b="0" spc="10" dirty="0">
                <a:latin typeface="Gill Sans MT"/>
                <a:cs typeface="Gill Sans MT"/>
              </a:rPr>
              <a:t>Measurement</a:t>
            </a:r>
            <a:r>
              <a:rPr b="0" spc="-100" dirty="0">
                <a:latin typeface="Gill Sans MT"/>
                <a:cs typeface="Gill Sans MT"/>
              </a:rPr>
              <a:t> </a:t>
            </a:r>
            <a:r>
              <a:rPr b="0" dirty="0">
                <a:latin typeface="Gill Sans MT"/>
                <a:cs typeface="Gill Sans MT"/>
              </a:rPr>
              <a:t>of</a:t>
            </a:r>
            <a:r>
              <a:rPr b="0" spc="-130" dirty="0">
                <a:latin typeface="Gill Sans MT"/>
                <a:cs typeface="Gill Sans MT"/>
              </a:rPr>
              <a:t> </a:t>
            </a:r>
            <a:r>
              <a:rPr b="0" spc="5" dirty="0">
                <a:latin typeface="Gill Sans MT"/>
                <a:cs typeface="Gill Sans MT"/>
              </a:rPr>
              <a:t>resistance</a:t>
            </a:r>
            <a:r>
              <a:rPr b="0" spc="-95" dirty="0">
                <a:latin typeface="Gill Sans MT"/>
                <a:cs typeface="Gill Sans MT"/>
              </a:rPr>
              <a:t> </a:t>
            </a:r>
            <a:r>
              <a:rPr b="0" spc="10" dirty="0">
                <a:latin typeface="Gill Sans MT"/>
                <a:cs typeface="Gill Sans MT"/>
              </a:rPr>
              <a:t>to</a:t>
            </a:r>
            <a:r>
              <a:rPr b="0" spc="-125" dirty="0">
                <a:latin typeface="Gill Sans MT"/>
                <a:cs typeface="Gill Sans MT"/>
              </a:rPr>
              <a:t> </a:t>
            </a:r>
            <a:r>
              <a:rPr b="0" spc="-30" dirty="0">
                <a:latin typeface="Gill Sans MT"/>
                <a:cs typeface="Gill Sans MT"/>
              </a:rPr>
              <a:t>flow.</a:t>
            </a:r>
          </a:p>
          <a:p>
            <a:pPr marL="181610" marR="156210" indent="-181610" algn="r">
              <a:lnSpc>
                <a:spcPct val="100000"/>
              </a:lnSpc>
              <a:spcBef>
                <a:spcPts val="1280"/>
              </a:spcBef>
              <a:buClr>
                <a:srgbClr val="97C622"/>
              </a:buClr>
              <a:buSzPct val="73333"/>
              <a:buFont typeface="Wingdings 3"/>
              <a:buChar char=""/>
              <a:tabLst>
                <a:tab pos="181610" algn="l"/>
              </a:tabLst>
            </a:pPr>
            <a:r>
              <a:rPr b="0" spc="-5" dirty="0">
                <a:latin typeface="Gill Sans MT"/>
                <a:cs typeface="Gill Sans MT"/>
              </a:rPr>
              <a:t>Same</a:t>
            </a:r>
            <a:r>
              <a:rPr b="0" spc="-25" dirty="0">
                <a:latin typeface="Gill Sans MT"/>
                <a:cs typeface="Gill Sans MT"/>
              </a:rPr>
              <a:t> </a:t>
            </a:r>
            <a:r>
              <a:rPr b="0" spc="5" dirty="0">
                <a:latin typeface="Gill Sans MT"/>
                <a:cs typeface="Gill Sans MT"/>
              </a:rPr>
              <a:t>pressure</a:t>
            </a:r>
            <a:r>
              <a:rPr b="0" spc="-90" dirty="0">
                <a:latin typeface="Gill Sans MT"/>
                <a:cs typeface="Gill Sans MT"/>
              </a:rPr>
              <a:t> </a:t>
            </a:r>
            <a:r>
              <a:rPr b="0" spc="5" dirty="0">
                <a:latin typeface="Gill Sans MT"/>
                <a:cs typeface="Gill Sans MT"/>
              </a:rPr>
              <a:t>type</a:t>
            </a:r>
            <a:r>
              <a:rPr b="0" spc="-95" dirty="0">
                <a:latin typeface="Gill Sans MT"/>
                <a:cs typeface="Gill Sans MT"/>
              </a:rPr>
              <a:t> </a:t>
            </a:r>
            <a:r>
              <a:rPr b="0" spc="10" dirty="0">
                <a:latin typeface="Gill Sans MT"/>
                <a:cs typeface="Gill Sans MT"/>
              </a:rPr>
              <a:t>that</a:t>
            </a:r>
            <a:r>
              <a:rPr b="0" spc="-100" dirty="0">
                <a:latin typeface="Gill Sans MT"/>
                <a:cs typeface="Gill Sans MT"/>
              </a:rPr>
              <a:t> </a:t>
            </a:r>
            <a:r>
              <a:rPr b="0" spc="15" dirty="0">
                <a:latin typeface="Gill Sans MT"/>
                <a:cs typeface="Gill Sans MT"/>
              </a:rPr>
              <a:t>causes</a:t>
            </a:r>
            <a:r>
              <a:rPr b="0" spc="-105" dirty="0">
                <a:latin typeface="Gill Sans MT"/>
                <a:cs typeface="Gill Sans MT"/>
              </a:rPr>
              <a:t> </a:t>
            </a:r>
            <a:r>
              <a:rPr b="0" dirty="0">
                <a:latin typeface="Gill Sans MT"/>
                <a:cs typeface="Gill Sans MT"/>
              </a:rPr>
              <a:t>a</a:t>
            </a:r>
          </a:p>
          <a:p>
            <a:pPr marR="175895" algn="r">
              <a:lnSpc>
                <a:spcPct val="100000"/>
              </a:lnSpc>
              <a:spcBef>
                <a:spcPts val="680"/>
              </a:spcBef>
            </a:pPr>
            <a:r>
              <a:rPr b="0" spc="-10" dirty="0">
                <a:latin typeface="Gill Sans MT"/>
                <a:cs typeface="Gill Sans MT"/>
              </a:rPr>
              <a:t>balloon </a:t>
            </a:r>
            <a:r>
              <a:rPr b="0" dirty="0">
                <a:latin typeface="Gill Sans MT"/>
                <a:cs typeface="Gill Sans MT"/>
              </a:rPr>
              <a:t>or </a:t>
            </a:r>
            <a:r>
              <a:rPr b="0" spc="-5" dirty="0">
                <a:latin typeface="Gill Sans MT"/>
                <a:cs typeface="Gill Sans MT"/>
              </a:rPr>
              <a:t>tire </a:t>
            </a:r>
            <a:r>
              <a:rPr b="0" spc="10" dirty="0">
                <a:latin typeface="Gill Sans MT"/>
                <a:cs typeface="Gill Sans MT"/>
              </a:rPr>
              <a:t>to </a:t>
            </a:r>
            <a:r>
              <a:rPr b="0" dirty="0">
                <a:latin typeface="Gill Sans MT"/>
                <a:cs typeface="Gill Sans MT"/>
              </a:rPr>
              <a:t>keep </a:t>
            </a:r>
            <a:r>
              <a:rPr b="0" spc="-5" dirty="0">
                <a:latin typeface="Gill Sans MT"/>
                <a:cs typeface="Gill Sans MT"/>
              </a:rPr>
              <a:t>its</a:t>
            </a:r>
            <a:r>
              <a:rPr b="0" spc="-155" dirty="0">
                <a:latin typeface="Gill Sans MT"/>
                <a:cs typeface="Gill Sans MT"/>
              </a:rPr>
              <a:t> </a:t>
            </a:r>
            <a:r>
              <a:rPr b="0" spc="10" dirty="0">
                <a:latin typeface="Gill Sans MT"/>
                <a:cs typeface="Gill Sans MT"/>
              </a:rPr>
              <a:t>shape.</a:t>
            </a:r>
          </a:p>
          <a:p>
            <a:pPr marL="181610" marR="335915" indent="-181610" algn="r">
              <a:lnSpc>
                <a:spcPct val="100000"/>
              </a:lnSpc>
              <a:spcBef>
                <a:spcPts val="1355"/>
              </a:spcBef>
              <a:buClr>
                <a:srgbClr val="97C622"/>
              </a:buClr>
              <a:buSzPct val="73333"/>
              <a:buFont typeface="Wingdings 3"/>
              <a:buChar char=""/>
              <a:tabLst>
                <a:tab pos="181610" algn="l"/>
              </a:tabLst>
            </a:pPr>
            <a:r>
              <a:rPr b="0" spc="15" dirty="0">
                <a:latin typeface="Gill Sans MT"/>
                <a:cs typeface="Gill Sans MT"/>
              </a:rPr>
              <a:t>Measured </a:t>
            </a:r>
            <a:r>
              <a:rPr b="0" spc="-5" dirty="0">
                <a:latin typeface="Gill Sans MT"/>
                <a:cs typeface="Gill Sans MT"/>
              </a:rPr>
              <a:t>directly </a:t>
            </a:r>
            <a:r>
              <a:rPr b="0" spc="-15" dirty="0">
                <a:latin typeface="Gill Sans MT"/>
                <a:cs typeface="Gill Sans MT"/>
              </a:rPr>
              <a:t>with </a:t>
            </a:r>
            <a:r>
              <a:rPr b="0" dirty="0">
                <a:latin typeface="Gill Sans MT"/>
                <a:cs typeface="Gill Sans MT"/>
              </a:rPr>
              <a:t>a</a:t>
            </a:r>
            <a:r>
              <a:rPr b="0" spc="-254" dirty="0">
                <a:latin typeface="Gill Sans MT"/>
                <a:cs typeface="Gill Sans MT"/>
              </a:rPr>
              <a:t> </a:t>
            </a:r>
            <a:r>
              <a:rPr b="0" spc="10" dirty="0">
                <a:latin typeface="Gill Sans MT"/>
                <a:cs typeface="Gill Sans MT"/>
              </a:rPr>
              <a:t>static</a:t>
            </a:r>
          </a:p>
          <a:p>
            <a:pPr marR="309245" algn="r">
              <a:lnSpc>
                <a:spcPct val="100000"/>
              </a:lnSpc>
              <a:spcBef>
                <a:spcPts val="680"/>
              </a:spcBef>
            </a:pPr>
            <a:r>
              <a:rPr b="0" spc="5" dirty="0">
                <a:latin typeface="Gill Sans MT"/>
                <a:cs typeface="Gill Sans MT"/>
              </a:rPr>
              <a:t>pressure </a:t>
            </a:r>
            <a:r>
              <a:rPr b="0" spc="15" dirty="0">
                <a:latin typeface="Gill Sans MT"/>
                <a:cs typeface="Gill Sans MT"/>
              </a:rPr>
              <a:t>tap</a:t>
            </a:r>
            <a:r>
              <a:rPr b="0" spc="-315" dirty="0">
                <a:latin typeface="Gill Sans MT"/>
                <a:cs typeface="Gill Sans MT"/>
              </a:rPr>
              <a:t> </a:t>
            </a:r>
            <a:r>
              <a:rPr b="0" spc="10" dirty="0">
                <a:latin typeface="Gill Sans MT"/>
                <a:cs typeface="Gill Sans MT"/>
              </a:rPr>
              <a:t>and </a:t>
            </a:r>
            <a:r>
              <a:rPr b="0" dirty="0">
                <a:latin typeface="Gill Sans MT"/>
                <a:cs typeface="Gill Sans MT"/>
              </a:rPr>
              <a:t>a </a:t>
            </a:r>
            <a:r>
              <a:rPr b="0" spc="-15" dirty="0">
                <a:latin typeface="Gill Sans MT"/>
                <a:cs typeface="Gill Sans MT"/>
              </a:rPr>
              <a:t>manometer.</a:t>
            </a:r>
          </a:p>
        </p:txBody>
      </p:sp>
      <p:sp>
        <p:nvSpPr>
          <p:cNvPr id="9" name="object 9"/>
          <p:cNvSpPr/>
          <p:nvPr/>
        </p:nvSpPr>
        <p:spPr>
          <a:xfrm>
            <a:off x="790575" y="1171575"/>
            <a:ext cx="1995551" cy="1385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1371600"/>
            <a:ext cx="160020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4375" y="1104900"/>
            <a:ext cx="1995551" cy="145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1304925"/>
            <a:ext cx="1600200" cy="1057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6700" y="2428811"/>
            <a:ext cx="3109976" cy="3919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7650" y="2476436"/>
            <a:ext cx="3176651" cy="38910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19626" y="2471737"/>
            <a:ext cx="2971800" cy="37814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765"/>
              </a:spcBef>
            </a:pPr>
            <a:r>
              <a:rPr sz="1500" b="1" spc="-35" dirty="0">
                <a:solidFill>
                  <a:srgbClr val="284E84"/>
                </a:solidFill>
                <a:latin typeface="Gill Sans MT"/>
                <a:cs typeface="Gill Sans MT"/>
              </a:rPr>
              <a:t>Velocity</a:t>
            </a:r>
            <a:r>
              <a:rPr sz="1500" b="1" spc="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b="1" spc="5" dirty="0">
                <a:solidFill>
                  <a:srgbClr val="284E84"/>
                </a:solidFill>
                <a:latin typeface="Gill Sans MT"/>
                <a:cs typeface="Gill Sans MT"/>
              </a:rPr>
              <a:t>Pressure</a:t>
            </a:r>
            <a:endParaRPr sz="1500">
              <a:latin typeface="Gill Sans MT"/>
              <a:cs typeface="Gill Sans MT"/>
            </a:endParaRPr>
          </a:p>
          <a:p>
            <a:pPr marL="271780" indent="-18161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72415" algn="l"/>
              </a:tabLst>
            </a:pP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Directional; </a:t>
            </a:r>
            <a:r>
              <a:rPr sz="1500" spc="-10" dirty="0">
                <a:solidFill>
                  <a:srgbClr val="284E84"/>
                </a:solidFill>
                <a:latin typeface="Gill Sans MT"/>
                <a:cs typeface="Gill Sans MT"/>
              </a:rPr>
              <a:t>only </a:t>
            </a:r>
            <a:r>
              <a:rPr sz="1500" spc="5" dirty="0">
                <a:solidFill>
                  <a:srgbClr val="284E84"/>
                </a:solidFill>
                <a:latin typeface="Gill Sans MT"/>
                <a:cs typeface="Gill Sans MT"/>
              </a:rPr>
              <a:t>exerted</a:t>
            </a:r>
            <a:r>
              <a:rPr sz="1500" spc="-2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-15" dirty="0">
                <a:solidFill>
                  <a:srgbClr val="284E84"/>
                </a:solidFill>
                <a:latin typeface="Gill Sans MT"/>
                <a:cs typeface="Gill Sans MT"/>
              </a:rPr>
              <a:t>in </a:t>
            </a:r>
            <a:r>
              <a:rPr sz="1500" spc="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endParaRPr sz="1500"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  <a:spcBef>
                <a:spcPts val="675"/>
              </a:spcBef>
            </a:pP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direction of</a:t>
            </a:r>
            <a:r>
              <a:rPr sz="1500" spc="-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-30" dirty="0">
                <a:solidFill>
                  <a:srgbClr val="284E84"/>
                </a:solidFill>
                <a:latin typeface="Gill Sans MT"/>
                <a:cs typeface="Gill Sans MT"/>
              </a:rPr>
              <a:t>flow.</a:t>
            </a:r>
            <a:endParaRPr sz="1500">
              <a:latin typeface="Gill Sans MT"/>
              <a:cs typeface="Gill Sans MT"/>
            </a:endParaRPr>
          </a:p>
          <a:p>
            <a:pPr marL="271780" indent="-18161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272415" algn="l"/>
              </a:tabLst>
            </a:pP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Causes </a:t>
            </a: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gravity damper </a:t>
            </a: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1500" spc="-2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284E84"/>
                </a:solidFill>
                <a:latin typeface="Gill Sans MT"/>
                <a:cs typeface="Gill Sans MT"/>
              </a:rPr>
              <a:t>open</a:t>
            </a:r>
            <a:endParaRPr sz="1500"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  <a:spcBef>
                <a:spcPts val="680"/>
              </a:spcBef>
            </a:pP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or a </a:t>
            </a:r>
            <a:r>
              <a:rPr sz="1500" spc="5" dirty="0">
                <a:solidFill>
                  <a:srgbClr val="284E84"/>
                </a:solidFill>
                <a:latin typeface="Gill Sans MT"/>
                <a:cs typeface="Gill Sans MT"/>
              </a:rPr>
              <a:t>sail </a:t>
            </a: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switch </a:t>
            </a: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1500" spc="-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move.</a:t>
            </a:r>
            <a:endParaRPr sz="1500">
              <a:latin typeface="Gill Sans MT"/>
              <a:cs typeface="Gill Sans MT"/>
            </a:endParaRPr>
          </a:p>
          <a:p>
            <a:pPr marL="271780" marR="80645" indent="-180975">
              <a:lnSpc>
                <a:spcPct val="139100"/>
              </a:lnSpc>
              <a:spcBef>
                <a:spcPts val="350"/>
              </a:spcBef>
              <a:buFont typeface="Arial"/>
              <a:buChar char="•"/>
              <a:tabLst>
                <a:tab pos="272415" algn="l"/>
              </a:tabLst>
            </a:pP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In a </a:t>
            </a:r>
            <a:r>
              <a:rPr sz="1500" spc="5" dirty="0">
                <a:solidFill>
                  <a:srgbClr val="284E84"/>
                </a:solidFill>
                <a:latin typeface="Gill Sans MT"/>
                <a:cs typeface="Gill Sans MT"/>
              </a:rPr>
              <a:t>duct, cannot </a:t>
            </a: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be </a:t>
            </a: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measured  </a:t>
            </a: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directly: </a:t>
            </a:r>
            <a:r>
              <a:rPr sz="1500" spc="5" dirty="0">
                <a:solidFill>
                  <a:srgbClr val="284E84"/>
                </a:solidFill>
                <a:latin typeface="Gill Sans MT"/>
                <a:cs typeface="Gill Sans MT"/>
              </a:rPr>
              <a:t>obtained </a:t>
            </a: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by measuring  difference</a:t>
            </a:r>
            <a:r>
              <a:rPr sz="1500" spc="-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between</a:t>
            </a:r>
            <a:r>
              <a:rPr sz="1500" spc="-1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15" dirty="0">
                <a:solidFill>
                  <a:srgbClr val="284E84"/>
                </a:solidFill>
                <a:latin typeface="Gill Sans MT"/>
                <a:cs typeface="Gill Sans MT"/>
              </a:rPr>
              <a:t>total</a:t>
            </a:r>
            <a:r>
              <a:rPr sz="1500" spc="-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pressure  and static</a:t>
            </a:r>
            <a:r>
              <a:rPr sz="1500" spc="-1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pressure.</a:t>
            </a:r>
            <a:endParaRPr sz="1500">
              <a:latin typeface="Gill Sans MT"/>
              <a:cs typeface="Gill Sans MT"/>
            </a:endParaRPr>
          </a:p>
          <a:p>
            <a:pPr marL="271780" indent="-181610">
              <a:lnSpc>
                <a:spcPct val="100000"/>
              </a:lnSpc>
              <a:spcBef>
                <a:spcPts val="1050"/>
              </a:spcBef>
              <a:buFont typeface="Arial"/>
              <a:buChar char="•"/>
              <a:tabLst>
                <a:tab pos="272415" algn="l"/>
              </a:tabLst>
            </a:pP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Causes</a:t>
            </a:r>
            <a:r>
              <a:rPr sz="1500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1500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leaves</a:t>
            </a:r>
            <a:r>
              <a:rPr sz="1500" spc="-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on</a:t>
            </a:r>
            <a:r>
              <a:rPr sz="1500" spc="-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dirty="0">
                <a:solidFill>
                  <a:srgbClr val="284E84"/>
                </a:solidFill>
                <a:latin typeface="Gill Sans MT"/>
                <a:cs typeface="Gill Sans MT"/>
              </a:rPr>
              <a:t>a</a:t>
            </a:r>
            <a:r>
              <a:rPr sz="1500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15" dirty="0">
                <a:solidFill>
                  <a:srgbClr val="284E84"/>
                </a:solidFill>
                <a:latin typeface="Gill Sans MT"/>
                <a:cs typeface="Gill Sans MT"/>
              </a:rPr>
              <a:t>tree</a:t>
            </a:r>
            <a:r>
              <a:rPr sz="1500" spc="-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endParaRPr sz="1500">
              <a:latin typeface="Gill Sans MT"/>
              <a:cs typeface="Gill Sans MT"/>
            </a:endParaRPr>
          </a:p>
          <a:p>
            <a:pPr marL="271780">
              <a:lnSpc>
                <a:spcPct val="100000"/>
              </a:lnSpc>
              <a:spcBef>
                <a:spcPts val="755"/>
              </a:spcBef>
            </a:pPr>
            <a:r>
              <a:rPr sz="1500" spc="-5" dirty="0">
                <a:solidFill>
                  <a:srgbClr val="284E84"/>
                </a:solidFill>
                <a:latin typeface="Gill Sans MT"/>
                <a:cs typeface="Gill Sans MT"/>
              </a:rPr>
              <a:t>move </a:t>
            </a:r>
            <a:r>
              <a:rPr sz="1500" spc="-15" dirty="0">
                <a:solidFill>
                  <a:srgbClr val="284E84"/>
                </a:solidFill>
                <a:latin typeface="Gill Sans MT"/>
                <a:cs typeface="Gill Sans MT"/>
              </a:rPr>
              <a:t>in </a:t>
            </a:r>
            <a:r>
              <a:rPr sz="1500" spc="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1500" spc="-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500" spc="10" dirty="0">
                <a:solidFill>
                  <a:srgbClr val="284E84"/>
                </a:solidFill>
                <a:latin typeface="Gill Sans MT"/>
                <a:cs typeface="Gill Sans MT"/>
              </a:rPr>
              <a:t>breeze.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3988" y="4525136"/>
            <a:ext cx="125730" cy="133350"/>
          </a:xfrm>
          <a:custGeom>
            <a:avLst/>
            <a:gdLst/>
            <a:ahLst/>
            <a:cxnLst/>
            <a:rect l="l" t="t" r="r" b="b"/>
            <a:pathLst>
              <a:path w="125729" h="133350">
                <a:moveTo>
                  <a:pt x="125349" y="0"/>
                </a:moveTo>
                <a:lnTo>
                  <a:pt x="0" y="0"/>
                </a:lnTo>
                <a:lnTo>
                  <a:pt x="0" y="133349"/>
                </a:lnTo>
                <a:lnTo>
                  <a:pt x="125349" y="133349"/>
                </a:lnTo>
                <a:lnTo>
                  <a:pt x="125349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80638" y="4399788"/>
            <a:ext cx="392430" cy="125730"/>
          </a:xfrm>
          <a:custGeom>
            <a:avLst/>
            <a:gdLst/>
            <a:ahLst/>
            <a:cxnLst/>
            <a:rect l="l" t="t" r="r" b="b"/>
            <a:pathLst>
              <a:path w="392429" h="125729">
                <a:moveTo>
                  <a:pt x="392049" y="0"/>
                </a:moveTo>
                <a:lnTo>
                  <a:pt x="0" y="0"/>
                </a:lnTo>
                <a:lnTo>
                  <a:pt x="0" y="125348"/>
                </a:lnTo>
                <a:lnTo>
                  <a:pt x="392049" y="125348"/>
                </a:lnTo>
                <a:lnTo>
                  <a:pt x="392049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3988" y="4266438"/>
            <a:ext cx="125730" cy="133350"/>
          </a:xfrm>
          <a:custGeom>
            <a:avLst/>
            <a:gdLst/>
            <a:ahLst/>
            <a:cxnLst/>
            <a:rect l="l" t="t" r="r" b="b"/>
            <a:pathLst>
              <a:path w="125729" h="133350">
                <a:moveTo>
                  <a:pt x="125349" y="0"/>
                </a:moveTo>
                <a:lnTo>
                  <a:pt x="0" y="0"/>
                </a:lnTo>
                <a:lnTo>
                  <a:pt x="0" y="133350"/>
                </a:lnTo>
                <a:lnTo>
                  <a:pt x="125349" y="133350"/>
                </a:lnTo>
                <a:lnTo>
                  <a:pt x="125349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0638" y="426643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33350"/>
                </a:moveTo>
                <a:lnTo>
                  <a:pt x="133350" y="133350"/>
                </a:lnTo>
                <a:lnTo>
                  <a:pt x="133350" y="0"/>
                </a:lnTo>
                <a:lnTo>
                  <a:pt x="258699" y="0"/>
                </a:lnTo>
                <a:lnTo>
                  <a:pt x="258699" y="133350"/>
                </a:lnTo>
                <a:lnTo>
                  <a:pt x="392049" y="133350"/>
                </a:lnTo>
                <a:lnTo>
                  <a:pt x="392049" y="258698"/>
                </a:lnTo>
                <a:lnTo>
                  <a:pt x="258699" y="258698"/>
                </a:lnTo>
                <a:lnTo>
                  <a:pt x="258699" y="392049"/>
                </a:lnTo>
                <a:lnTo>
                  <a:pt x="133350" y="392049"/>
                </a:lnTo>
                <a:lnTo>
                  <a:pt x="133350" y="258698"/>
                </a:lnTo>
                <a:lnTo>
                  <a:pt x="0" y="258698"/>
                </a:lnTo>
                <a:lnTo>
                  <a:pt x="0" y="133350"/>
                </a:lnTo>
                <a:close/>
              </a:path>
            </a:pathLst>
          </a:custGeom>
          <a:ln w="11430">
            <a:solidFill>
              <a:srgbClr val="6D921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18044" y="4274311"/>
            <a:ext cx="280035" cy="89535"/>
          </a:xfrm>
          <a:custGeom>
            <a:avLst/>
            <a:gdLst/>
            <a:ahLst/>
            <a:cxnLst/>
            <a:rect l="l" t="t" r="r" b="b"/>
            <a:pathLst>
              <a:path w="280034" h="89535">
                <a:moveTo>
                  <a:pt x="280035" y="0"/>
                </a:moveTo>
                <a:lnTo>
                  <a:pt x="0" y="0"/>
                </a:lnTo>
                <a:lnTo>
                  <a:pt x="0" y="89535"/>
                </a:lnTo>
                <a:lnTo>
                  <a:pt x="280035" y="89535"/>
                </a:lnTo>
                <a:lnTo>
                  <a:pt x="280035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18044" y="4408678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4" h="90170">
                <a:moveTo>
                  <a:pt x="280035" y="0"/>
                </a:moveTo>
                <a:lnTo>
                  <a:pt x="0" y="0"/>
                </a:lnTo>
                <a:lnTo>
                  <a:pt x="0" y="89662"/>
                </a:lnTo>
                <a:lnTo>
                  <a:pt x="280035" y="89662"/>
                </a:lnTo>
                <a:lnTo>
                  <a:pt x="280035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18044" y="4274311"/>
            <a:ext cx="280035" cy="89535"/>
          </a:xfrm>
          <a:custGeom>
            <a:avLst/>
            <a:gdLst/>
            <a:ahLst/>
            <a:cxnLst/>
            <a:rect l="l" t="t" r="r" b="b"/>
            <a:pathLst>
              <a:path w="280034" h="89535">
                <a:moveTo>
                  <a:pt x="0" y="0"/>
                </a:moveTo>
                <a:lnTo>
                  <a:pt x="280035" y="0"/>
                </a:lnTo>
                <a:lnTo>
                  <a:pt x="280035" y="89535"/>
                </a:lnTo>
                <a:lnTo>
                  <a:pt x="0" y="89535"/>
                </a:lnTo>
                <a:lnTo>
                  <a:pt x="0" y="0"/>
                </a:lnTo>
                <a:close/>
              </a:path>
            </a:pathLst>
          </a:custGeom>
          <a:ln w="11429">
            <a:solidFill>
              <a:srgbClr val="6D921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8044" y="4408678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4" h="90170">
                <a:moveTo>
                  <a:pt x="0" y="0"/>
                </a:moveTo>
                <a:lnTo>
                  <a:pt x="280035" y="0"/>
                </a:lnTo>
                <a:lnTo>
                  <a:pt x="280035" y="89662"/>
                </a:lnTo>
                <a:lnTo>
                  <a:pt x="0" y="89662"/>
                </a:lnTo>
                <a:lnTo>
                  <a:pt x="0" y="0"/>
                </a:lnTo>
                <a:close/>
              </a:path>
            </a:pathLst>
          </a:custGeom>
          <a:ln w="11430">
            <a:solidFill>
              <a:srgbClr val="6D921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00950" y="4105001"/>
            <a:ext cx="1543050" cy="586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53325" y="4000436"/>
            <a:ext cx="1590675" cy="842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24826" y="4119626"/>
            <a:ext cx="1447800" cy="5048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14300" marR="102235" indent="219075">
              <a:lnSpc>
                <a:spcPts val="1800"/>
              </a:lnSpc>
              <a:spcBef>
                <a:spcPts val="280"/>
              </a:spcBef>
            </a:pPr>
            <a:r>
              <a:rPr sz="1800" b="1" spc="-114" dirty="0">
                <a:solidFill>
                  <a:srgbClr val="284E84"/>
                </a:solidFill>
                <a:latin typeface="Gill Sans MT"/>
                <a:cs typeface="Gill Sans MT"/>
              </a:rPr>
              <a:t>TOTAL  </a:t>
            </a:r>
            <a:r>
              <a:rPr sz="1800" b="1" spc="15" dirty="0">
                <a:solidFill>
                  <a:srgbClr val="284E84"/>
                </a:solidFill>
                <a:latin typeface="Gill Sans MT"/>
                <a:cs typeface="Gill Sans MT"/>
              </a:rPr>
              <a:t>P</a:t>
            </a:r>
            <a:r>
              <a:rPr sz="1800" b="1" spc="-20" dirty="0">
                <a:solidFill>
                  <a:srgbClr val="284E84"/>
                </a:solidFill>
                <a:latin typeface="Gill Sans MT"/>
                <a:cs typeface="Gill Sans MT"/>
              </a:rPr>
              <a:t>RE</a:t>
            </a:r>
            <a:r>
              <a:rPr sz="1800" b="1" spc="35" dirty="0">
                <a:solidFill>
                  <a:srgbClr val="284E84"/>
                </a:solidFill>
                <a:latin typeface="Gill Sans MT"/>
                <a:cs typeface="Gill Sans MT"/>
              </a:rPr>
              <a:t>SS</a:t>
            </a:r>
            <a:r>
              <a:rPr sz="1800" b="1" spc="15" dirty="0">
                <a:solidFill>
                  <a:srgbClr val="284E84"/>
                </a:solidFill>
                <a:latin typeface="Gill Sans MT"/>
                <a:cs typeface="Gill Sans MT"/>
              </a:rPr>
              <a:t>U</a:t>
            </a:r>
            <a:r>
              <a:rPr sz="1800" b="1" spc="-20" dirty="0">
                <a:solidFill>
                  <a:srgbClr val="284E84"/>
                </a:solidFill>
                <a:latin typeface="Gill Sans MT"/>
                <a:cs typeface="Gill Sans MT"/>
              </a:rPr>
              <a:t>R</a:t>
            </a:r>
            <a:r>
              <a:rPr sz="1800" b="1" dirty="0">
                <a:solidFill>
                  <a:srgbClr val="284E84"/>
                </a:solidFill>
                <a:latin typeface="Gill Sans MT"/>
                <a:cs typeface="Gill Sans MT"/>
              </a:rPr>
              <a:t>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30</a:t>
            </a:fld>
            <a:endParaRPr spc="10" dirty="0"/>
          </a:p>
        </p:txBody>
      </p:sp>
      <p:sp>
        <p:nvSpPr>
          <p:cNvPr id="27" name="object 27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6244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Definition: </a:t>
            </a:r>
            <a:r>
              <a:rPr sz="3200" spc="-5" dirty="0"/>
              <a:t>Static </a:t>
            </a:r>
            <a:r>
              <a:rPr sz="3200" spc="-10" dirty="0"/>
              <a:t>vs. </a:t>
            </a:r>
            <a:r>
              <a:rPr sz="3200" spc="10" dirty="0"/>
              <a:t>Velocity</a:t>
            </a:r>
            <a:r>
              <a:rPr sz="3200" spc="-195" dirty="0"/>
              <a:t> </a:t>
            </a:r>
            <a:r>
              <a:rPr sz="3200" spc="10" dirty="0"/>
              <a:t>Pressure</a:t>
            </a:r>
            <a:endParaRPr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" y="1238262"/>
            <a:ext cx="5924550" cy="512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3450" y="1447800"/>
            <a:ext cx="5324475" cy="4524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08088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Definition: </a:t>
            </a:r>
            <a:r>
              <a:rPr sz="3200" dirty="0"/>
              <a:t>External </a:t>
            </a:r>
            <a:r>
              <a:rPr sz="3200" spc="-5" dirty="0"/>
              <a:t>Static</a:t>
            </a:r>
            <a:r>
              <a:rPr sz="3200" spc="-145" dirty="0"/>
              <a:t> </a:t>
            </a:r>
            <a:r>
              <a:rPr sz="3200" spc="10" dirty="0"/>
              <a:t>Pressure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6543675" y="1247647"/>
            <a:ext cx="1671701" cy="3252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0350" y="1266825"/>
            <a:ext cx="1543050" cy="312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6200" y="2895600"/>
            <a:ext cx="2895600" cy="200025"/>
          </a:xfrm>
          <a:custGeom>
            <a:avLst/>
            <a:gdLst/>
            <a:ahLst/>
            <a:cxnLst/>
            <a:rect l="l" t="t" r="r" b="b"/>
            <a:pathLst>
              <a:path w="2895600" h="200025">
                <a:moveTo>
                  <a:pt x="0" y="0"/>
                </a:moveTo>
                <a:lnTo>
                  <a:pt x="2895600" y="200025"/>
                </a:lnTo>
              </a:path>
            </a:pathLst>
          </a:custGeom>
          <a:ln w="53975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0" y="3095625"/>
            <a:ext cx="2663825" cy="1421765"/>
          </a:xfrm>
          <a:custGeom>
            <a:avLst/>
            <a:gdLst/>
            <a:ahLst/>
            <a:cxnLst/>
            <a:rect l="l" t="t" r="r" b="b"/>
            <a:pathLst>
              <a:path w="2663825" h="1421764">
                <a:moveTo>
                  <a:pt x="2663317" y="0"/>
                </a:moveTo>
                <a:lnTo>
                  <a:pt x="0" y="1421383"/>
                </a:lnTo>
              </a:path>
            </a:pathLst>
          </a:custGeom>
          <a:ln w="38100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75780" y="1709451"/>
            <a:ext cx="51879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latin typeface="Arial"/>
                <a:cs typeface="Arial"/>
              </a:rPr>
              <a:t>-</a:t>
            </a:r>
            <a:r>
              <a:rPr sz="1800" spc="-30" dirty="0">
                <a:latin typeface="Arial"/>
                <a:cs typeface="Arial"/>
              </a:rPr>
              <a:t>0</a:t>
            </a:r>
            <a:r>
              <a:rPr sz="1800" spc="25" dirty="0">
                <a:latin typeface="Arial"/>
                <a:cs typeface="Arial"/>
              </a:rPr>
              <a:t>.</a:t>
            </a:r>
            <a:r>
              <a:rPr sz="1800" spc="-3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0826" y="5319776"/>
            <a:ext cx="847725" cy="257175"/>
          </a:xfrm>
          <a:prstGeom prst="rect">
            <a:avLst/>
          </a:prstGeom>
          <a:solidFill>
            <a:srgbClr val="F3C8B0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295"/>
              </a:spcBef>
            </a:pPr>
            <a:r>
              <a:rPr sz="1100" b="1" dirty="0">
                <a:latin typeface="Gill Sans MT"/>
                <a:cs typeface="Gill Sans MT"/>
              </a:rPr>
              <a:t>Filter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8226" y="3205226"/>
            <a:ext cx="1000125" cy="257175"/>
          </a:xfrm>
          <a:prstGeom prst="rect">
            <a:avLst/>
          </a:prstGeom>
          <a:solidFill>
            <a:srgbClr val="F3C8B0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0"/>
              </a:spcBef>
            </a:pPr>
            <a:r>
              <a:rPr sz="1100" b="1" spc="15" dirty="0">
                <a:latin typeface="Gill Sans MT"/>
                <a:cs typeface="Gill Sans MT"/>
              </a:rPr>
              <a:t>Air</a:t>
            </a:r>
            <a:r>
              <a:rPr sz="1100" b="1" spc="-80" dirty="0">
                <a:latin typeface="Gill Sans MT"/>
                <a:cs typeface="Gill Sans MT"/>
              </a:rPr>
              <a:t> </a:t>
            </a:r>
            <a:r>
              <a:rPr sz="1100" b="1" spc="15" dirty="0">
                <a:latin typeface="Gill Sans MT"/>
                <a:cs typeface="Gill Sans MT"/>
              </a:rPr>
              <a:t>Handler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1200" y="2281301"/>
            <a:ext cx="1219200" cy="257175"/>
          </a:xfrm>
          <a:prstGeom prst="rect">
            <a:avLst/>
          </a:prstGeom>
          <a:solidFill>
            <a:srgbClr val="F3C8B0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295"/>
              </a:spcBef>
            </a:pPr>
            <a:r>
              <a:rPr sz="1100" b="1" spc="15" dirty="0">
                <a:latin typeface="Gill Sans MT"/>
                <a:cs typeface="Gill Sans MT"/>
              </a:rPr>
              <a:t>Outdoor</a:t>
            </a:r>
            <a:r>
              <a:rPr sz="1100" b="1" spc="-80" dirty="0">
                <a:latin typeface="Gill Sans MT"/>
                <a:cs typeface="Gill Sans MT"/>
              </a:rPr>
              <a:t> </a:t>
            </a:r>
            <a:r>
              <a:rPr sz="1100" b="1" spc="5" dirty="0">
                <a:latin typeface="Gill Sans MT"/>
                <a:cs typeface="Gill Sans MT"/>
              </a:rPr>
              <a:t>Unit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9451" y="1452625"/>
            <a:ext cx="1704975" cy="266700"/>
          </a:xfrm>
          <a:prstGeom prst="rect">
            <a:avLst/>
          </a:prstGeom>
          <a:solidFill>
            <a:srgbClr val="CCD6D9"/>
          </a:solidFill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330"/>
              </a:spcBef>
            </a:pPr>
            <a:r>
              <a:rPr sz="1100" b="1" spc="20" dirty="0">
                <a:latin typeface="Gill Sans MT"/>
                <a:cs typeface="Gill Sans MT"/>
              </a:rPr>
              <a:t>MATCHED</a:t>
            </a:r>
            <a:r>
              <a:rPr sz="1100" b="1" spc="-95" dirty="0">
                <a:latin typeface="Gill Sans MT"/>
                <a:cs typeface="Gill Sans MT"/>
              </a:rPr>
              <a:t> </a:t>
            </a:r>
            <a:r>
              <a:rPr sz="1100" b="1" spc="10" dirty="0">
                <a:latin typeface="Gill Sans MT"/>
                <a:cs typeface="Gill Sans MT"/>
              </a:rPr>
              <a:t>SYSTEM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0800" y="4638675"/>
            <a:ext cx="2057400" cy="1485900"/>
          </a:xfrm>
          <a:prstGeom prst="rect">
            <a:avLst/>
          </a:prstGeom>
          <a:solidFill>
            <a:srgbClr val="FFF3C5"/>
          </a:solidFill>
        </p:spPr>
        <p:txBody>
          <a:bodyPr vert="horz" wrap="square" lIns="0" tIns="47625" rIns="0" bIns="0" rtlCol="0">
            <a:spAutoFit/>
          </a:bodyPr>
          <a:lstStyle/>
          <a:p>
            <a:pPr marL="107950" marR="96520" indent="8255" algn="ctr">
              <a:lnSpc>
                <a:spcPct val="100000"/>
              </a:lnSpc>
              <a:spcBef>
                <a:spcPts val="375"/>
              </a:spcBef>
            </a:pPr>
            <a:r>
              <a:rPr sz="1800" i="1" spc="20" dirty="0">
                <a:solidFill>
                  <a:srgbClr val="252525"/>
                </a:solidFill>
                <a:latin typeface="Gill Sans MT"/>
                <a:cs typeface="Gill Sans MT"/>
              </a:rPr>
              <a:t>Note: </a:t>
            </a:r>
            <a:r>
              <a:rPr sz="1800" dirty="0">
                <a:solidFill>
                  <a:srgbClr val="252525"/>
                </a:solidFill>
                <a:latin typeface="Gill Sans MT"/>
                <a:cs typeface="Gill Sans MT"/>
              </a:rPr>
              <a:t>the </a:t>
            </a:r>
            <a:r>
              <a:rPr sz="1800" spc="-10" dirty="0">
                <a:solidFill>
                  <a:srgbClr val="252525"/>
                </a:solidFill>
                <a:latin typeface="Gill Sans MT"/>
                <a:cs typeface="Gill Sans MT"/>
              </a:rPr>
              <a:t>tap </a:t>
            </a:r>
            <a:r>
              <a:rPr sz="1800" spc="-15" dirty="0">
                <a:solidFill>
                  <a:srgbClr val="252525"/>
                </a:solidFill>
                <a:latin typeface="Gill Sans MT"/>
                <a:cs typeface="Gill Sans MT"/>
              </a:rPr>
              <a:t>in </a:t>
            </a:r>
            <a:r>
              <a:rPr sz="1800" dirty="0">
                <a:solidFill>
                  <a:srgbClr val="252525"/>
                </a:solidFill>
                <a:latin typeface="Gill Sans MT"/>
                <a:cs typeface="Gill Sans MT"/>
              </a:rPr>
              <a:t>the  </a:t>
            </a:r>
            <a:r>
              <a:rPr sz="1800" spc="15" dirty="0">
                <a:solidFill>
                  <a:srgbClr val="252525"/>
                </a:solidFill>
                <a:latin typeface="Gill Sans MT"/>
                <a:cs typeface="Gill Sans MT"/>
              </a:rPr>
              <a:t>return </a:t>
            </a:r>
            <a:r>
              <a:rPr sz="1800" dirty="0">
                <a:solidFill>
                  <a:srgbClr val="252525"/>
                </a:solidFill>
                <a:latin typeface="Gill Sans MT"/>
                <a:cs typeface="Gill Sans MT"/>
              </a:rPr>
              <a:t>duct </a:t>
            </a:r>
            <a:r>
              <a:rPr sz="1800" spc="5" dirty="0">
                <a:solidFill>
                  <a:srgbClr val="252525"/>
                </a:solidFill>
                <a:latin typeface="Gill Sans MT"/>
                <a:cs typeface="Gill Sans MT"/>
              </a:rPr>
              <a:t>needs  </a:t>
            </a:r>
            <a:r>
              <a:rPr sz="1800" dirty="0">
                <a:solidFill>
                  <a:srgbClr val="252525"/>
                </a:solidFill>
                <a:latin typeface="Gill Sans MT"/>
                <a:cs typeface="Gill Sans MT"/>
              </a:rPr>
              <a:t>to be after the</a:t>
            </a:r>
            <a:r>
              <a:rPr sz="1800" spc="-95" dirty="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Gill Sans MT"/>
                <a:cs typeface="Gill Sans MT"/>
              </a:rPr>
              <a:t>filter  </a:t>
            </a:r>
            <a:r>
              <a:rPr sz="1800" spc="-10" dirty="0">
                <a:solidFill>
                  <a:srgbClr val="252525"/>
                </a:solidFill>
                <a:latin typeface="Gill Sans MT"/>
                <a:cs typeface="Gill Sans MT"/>
              </a:rPr>
              <a:t>and </a:t>
            </a:r>
            <a:r>
              <a:rPr sz="1800" spc="5" dirty="0">
                <a:solidFill>
                  <a:srgbClr val="252525"/>
                </a:solidFill>
                <a:latin typeface="Gill Sans MT"/>
                <a:cs typeface="Gill Sans MT"/>
              </a:rPr>
              <a:t>before </a:t>
            </a:r>
            <a:r>
              <a:rPr sz="1800" dirty="0">
                <a:solidFill>
                  <a:srgbClr val="252525"/>
                </a:solidFill>
                <a:latin typeface="Gill Sans MT"/>
                <a:cs typeface="Gill Sans MT"/>
              </a:rPr>
              <a:t>the </a:t>
            </a:r>
            <a:r>
              <a:rPr sz="1800" spc="-15" dirty="0">
                <a:solidFill>
                  <a:srgbClr val="252525"/>
                </a:solidFill>
                <a:latin typeface="Gill Sans MT"/>
                <a:cs typeface="Gill Sans MT"/>
              </a:rPr>
              <a:t>air  </a:t>
            </a:r>
            <a:r>
              <a:rPr sz="1800" spc="-20" dirty="0">
                <a:solidFill>
                  <a:srgbClr val="252525"/>
                </a:solidFill>
                <a:latin typeface="Gill Sans MT"/>
                <a:cs typeface="Gill Sans MT"/>
              </a:rPr>
              <a:t>handler.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3400" y="4429125"/>
            <a:ext cx="1000125" cy="266700"/>
          </a:xfrm>
          <a:custGeom>
            <a:avLst/>
            <a:gdLst/>
            <a:ahLst/>
            <a:cxnLst/>
            <a:rect l="l" t="t" r="r" b="b"/>
            <a:pathLst>
              <a:path w="1000125" h="266700">
                <a:moveTo>
                  <a:pt x="0" y="266700"/>
                </a:moveTo>
                <a:lnTo>
                  <a:pt x="1000125" y="266700"/>
                </a:lnTo>
                <a:lnTo>
                  <a:pt x="1000125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8102" y="3474720"/>
            <a:ext cx="876300" cy="654685"/>
          </a:xfrm>
          <a:custGeom>
            <a:avLst/>
            <a:gdLst/>
            <a:ahLst/>
            <a:cxnLst/>
            <a:rect l="l" t="t" r="r" b="b"/>
            <a:pathLst>
              <a:path w="876300" h="654685">
                <a:moveTo>
                  <a:pt x="733933" y="0"/>
                </a:moveTo>
                <a:lnTo>
                  <a:pt x="0" y="381126"/>
                </a:lnTo>
                <a:lnTo>
                  <a:pt x="141859" y="654303"/>
                </a:lnTo>
                <a:lnTo>
                  <a:pt x="875792" y="273049"/>
                </a:lnTo>
                <a:lnTo>
                  <a:pt x="733933" y="0"/>
                </a:lnTo>
                <a:close/>
              </a:path>
            </a:pathLst>
          </a:custGeom>
          <a:solidFill>
            <a:srgbClr val="F0E4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0534" y="3658996"/>
            <a:ext cx="560070" cy="327660"/>
          </a:xfrm>
          <a:custGeom>
            <a:avLst/>
            <a:gdLst/>
            <a:ahLst/>
            <a:cxnLst/>
            <a:rect l="l" t="t" r="r" b="b"/>
            <a:pathLst>
              <a:path w="560070" h="327660">
                <a:moveTo>
                  <a:pt x="72203" y="187229"/>
                </a:moveTo>
                <a:lnTo>
                  <a:pt x="64611" y="187515"/>
                </a:lnTo>
                <a:lnTo>
                  <a:pt x="56876" y="189325"/>
                </a:lnTo>
                <a:lnTo>
                  <a:pt x="49022" y="192658"/>
                </a:lnTo>
                <a:lnTo>
                  <a:pt x="0" y="218058"/>
                </a:lnTo>
                <a:lnTo>
                  <a:pt x="56895" y="327659"/>
                </a:lnTo>
                <a:lnTo>
                  <a:pt x="84200" y="313435"/>
                </a:lnTo>
                <a:lnTo>
                  <a:pt x="61087" y="268985"/>
                </a:lnTo>
                <a:lnTo>
                  <a:pt x="72643" y="263016"/>
                </a:lnTo>
                <a:lnTo>
                  <a:pt x="76707" y="262763"/>
                </a:lnTo>
                <a:lnTo>
                  <a:pt x="133323" y="262763"/>
                </a:lnTo>
                <a:lnTo>
                  <a:pt x="122427" y="254253"/>
                </a:lnTo>
                <a:lnTo>
                  <a:pt x="115072" y="248919"/>
                </a:lnTo>
                <a:lnTo>
                  <a:pt x="50673" y="248919"/>
                </a:lnTo>
                <a:lnTo>
                  <a:pt x="37718" y="224027"/>
                </a:lnTo>
                <a:lnTo>
                  <a:pt x="51562" y="216788"/>
                </a:lnTo>
                <a:lnTo>
                  <a:pt x="58800" y="214052"/>
                </a:lnTo>
                <a:lnTo>
                  <a:pt x="64897" y="213852"/>
                </a:lnTo>
                <a:lnTo>
                  <a:pt x="104116" y="213852"/>
                </a:lnTo>
                <a:lnTo>
                  <a:pt x="101218" y="205612"/>
                </a:lnTo>
                <a:lnTo>
                  <a:pt x="97291" y="199612"/>
                </a:lnTo>
                <a:lnTo>
                  <a:pt x="92376" y="194754"/>
                </a:lnTo>
                <a:lnTo>
                  <a:pt x="86485" y="191039"/>
                </a:lnTo>
                <a:lnTo>
                  <a:pt x="79628" y="188467"/>
                </a:lnTo>
                <a:lnTo>
                  <a:pt x="72203" y="187229"/>
                </a:lnTo>
                <a:close/>
              </a:path>
              <a:path w="560070" h="327660">
                <a:moveTo>
                  <a:pt x="133323" y="262763"/>
                </a:moveTo>
                <a:lnTo>
                  <a:pt x="76707" y="262763"/>
                </a:lnTo>
                <a:lnTo>
                  <a:pt x="81406" y="263905"/>
                </a:lnTo>
                <a:lnTo>
                  <a:pt x="85332" y="265477"/>
                </a:lnTo>
                <a:lnTo>
                  <a:pt x="90233" y="268287"/>
                </a:lnTo>
                <a:lnTo>
                  <a:pt x="96087" y="272335"/>
                </a:lnTo>
                <a:lnTo>
                  <a:pt x="119675" y="290873"/>
                </a:lnTo>
                <a:lnTo>
                  <a:pt x="122936" y="293369"/>
                </a:lnTo>
                <a:lnTo>
                  <a:pt x="152907" y="277748"/>
                </a:lnTo>
                <a:lnTo>
                  <a:pt x="145573" y="272202"/>
                </a:lnTo>
                <a:lnTo>
                  <a:pt x="133323" y="262763"/>
                </a:lnTo>
                <a:close/>
              </a:path>
              <a:path w="560070" h="327660">
                <a:moveTo>
                  <a:pt x="177339" y="172783"/>
                </a:moveTo>
                <a:lnTo>
                  <a:pt x="141325" y="195643"/>
                </a:lnTo>
                <a:lnTo>
                  <a:pt x="136128" y="220122"/>
                </a:lnTo>
                <a:lnTo>
                  <a:pt x="137904" y="228528"/>
                </a:lnTo>
                <a:lnTo>
                  <a:pt x="167512" y="258698"/>
                </a:lnTo>
                <a:lnTo>
                  <a:pt x="176230" y="259984"/>
                </a:lnTo>
                <a:lnTo>
                  <a:pt x="185245" y="259460"/>
                </a:lnTo>
                <a:lnTo>
                  <a:pt x="194569" y="257127"/>
                </a:lnTo>
                <a:lnTo>
                  <a:pt x="204215" y="252983"/>
                </a:lnTo>
                <a:lnTo>
                  <a:pt x="213332" y="247455"/>
                </a:lnTo>
                <a:lnTo>
                  <a:pt x="221004" y="241172"/>
                </a:lnTo>
                <a:lnTo>
                  <a:pt x="188722" y="241172"/>
                </a:lnTo>
                <a:lnTo>
                  <a:pt x="176402" y="238378"/>
                </a:lnTo>
                <a:lnTo>
                  <a:pt x="171323" y="234441"/>
                </a:lnTo>
                <a:lnTo>
                  <a:pt x="167386" y="227964"/>
                </a:lnTo>
                <a:lnTo>
                  <a:pt x="191360" y="215519"/>
                </a:lnTo>
                <a:lnTo>
                  <a:pt x="161416" y="215519"/>
                </a:lnTo>
                <a:lnTo>
                  <a:pt x="159394" y="207563"/>
                </a:lnTo>
                <a:lnTo>
                  <a:pt x="160004" y="200834"/>
                </a:lnTo>
                <a:lnTo>
                  <a:pt x="163256" y="195320"/>
                </a:lnTo>
                <a:lnTo>
                  <a:pt x="169163" y="191007"/>
                </a:lnTo>
                <a:lnTo>
                  <a:pt x="175974" y="188718"/>
                </a:lnTo>
                <a:lnTo>
                  <a:pt x="213033" y="188718"/>
                </a:lnTo>
                <a:lnTo>
                  <a:pt x="209248" y="184213"/>
                </a:lnTo>
                <a:lnTo>
                  <a:pt x="202237" y="178688"/>
                </a:lnTo>
                <a:lnTo>
                  <a:pt x="194310" y="174878"/>
                </a:lnTo>
                <a:lnTo>
                  <a:pt x="185830" y="172926"/>
                </a:lnTo>
                <a:lnTo>
                  <a:pt x="177339" y="172783"/>
                </a:lnTo>
                <a:close/>
              </a:path>
              <a:path w="560070" h="327660">
                <a:moveTo>
                  <a:pt x="104116" y="213852"/>
                </a:moveTo>
                <a:lnTo>
                  <a:pt x="64897" y="213852"/>
                </a:lnTo>
                <a:lnTo>
                  <a:pt x="69850" y="216199"/>
                </a:lnTo>
                <a:lnTo>
                  <a:pt x="73660" y="221106"/>
                </a:lnTo>
                <a:lnTo>
                  <a:pt x="75691" y="225170"/>
                </a:lnTo>
                <a:lnTo>
                  <a:pt x="75945" y="228980"/>
                </a:lnTo>
                <a:lnTo>
                  <a:pt x="74422" y="232536"/>
                </a:lnTo>
                <a:lnTo>
                  <a:pt x="72770" y="236092"/>
                </a:lnTo>
                <a:lnTo>
                  <a:pt x="69723" y="239013"/>
                </a:lnTo>
                <a:lnTo>
                  <a:pt x="65150" y="241426"/>
                </a:lnTo>
                <a:lnTo>
                  <a:pt x="50673" y="248919"/>
                </a:lnTo>
                <a:lnTo>
                  <a:pt x="115072" y="248919"/>
                </a:lnTo>
                <a:lnTo>
                  <a:pt x="114804" y="248725"/>
                </a:lnTo>
                <a:lnTo>
                  <a:pt x="107918" y="244887"/>
                </a:lnTo>
                <a:lnTo>
                  <a:pt x="101746" y="242716"/>
                </a:lnTo>
                <a:lnTo>
                  <a:pt x="96265" y="242188"/>
                </a:lnTo>
                <a:lnTo>
                  <a:pt x="101933" y="232973"/>
                </a:lnTo>
                <a:lnTo>
                  <a:pt x="104582" y="224027"/>
                </a:lnTo>
                <a:lnTo>
                  <a:pt x="104464" y="216788"/>
                </a:lnTo>
                <a:lnTo>
                  <a:pt x="104409" y="214685"/>
                </a:lnTo>
                <a:lnTo>
                  <a:pt x="104116" y="213852"/>
                </a:lnTo>
                <a:close/>
              </a:path>
              <a:path w="560070" h="327660">
                <a:moveTo>
                  <a:pt x="224536" y="211454"/>
                </a:moveTo>
                <a:lnTo>
                  <a:pt x="195325" y="240029"/>
                </a:lnTo>
                <a:lnTo>
                  <a:pt x="188722" y="241172"/>
                </a:lnTo>
                <a:lnTo>
                  <a:pt x="221004" y="241172"/>
                </a:lnTo>
                <a:lnTo>
                  <a:pt x="227326" y="234017"/>
                </a:lnTo>
                <a:lnTo>
                  <a:pt x="232155" y="226059"/>
                </a:lnTo>
                <a:lnTo>
                  <a:pt x="224536" y="211454"/>
                </a:lnTo>
                <a:close/>
              </a:path>
              <a:path w="560070" h="327660">
                <a:moveTo>
                  <a:pt x="251008" y="168401"/>
                </a:moveTo>
                <a:lnTo>
                  <a:pt x="221487" y="168401"/>
                </a:lnTo>
                <a:lnTo>
                  <a:pt x="237998" y="200151"/>
                </a:lnTo>
                <a:lnTo>
                  <a:pt x="242697" y="209295"/>
                </a:lnTo>
                <a:lnTo>
                  <a:pt x="248792" y="214883"/>
                </a:lnTo>
                <a:lnTo>
                  <a:pt x="256286" y="216915"/>
                </a:lnTo>
                <a:lnTo>
                  <a:pt x="262048" y="217872"/>
                </a:lnTo>
                <a:lnTo>
                  <a:pt x="268096" y="217519"/>
                </a:lnTo>
                <a:lnTo>
                  <a:pt x="300227" y="197230"/>
                </a:lnTo>
                <a:lnTo>
                  <a:pt x="299042" y="194944"/>
                </a:lnTo>
                <a:lnTo>
                  <a:pt x="271272" y="194944"/>
                </a:lnTo>
                <a:lnTo>
                  <a:pt x="268097" y="193928"/>
                </a:lnTo>
                <a:lnTo>
                  <a:pt x="265049" y="192785"/>
                </a:lnTo>
                <a:lnTo>
                  <a:pt x="262509" y="190500"/>
                </a:lnTo>
                <a:lnTo>
                  <a:pt x="251008" y="168401"/>
                </a:lnTo>
                <a:close/>
              </a:path>
              <a:path w="560070" h="327660">
                <a:moveTo>
                  <a:pt x="213033" y="188718"/>
                </a:moveTo>
                <a:lnTo>
                  <a:pt x="175974" y="188718"/>
                </a:lnTo>
                <a:lnTo>
                  <a:pt x="182308" y="189261"/>
                </a:lnTo>
                <a:lnTo>
                  <a:pt x="188166" y="192615"/>
                </a:lnTo>
                <a:lnTo>
                  <a:pt x="193548" y="198754"/>
                </a:lnTo>
                <a:lnTo>
                  <a:pt x="161416" y="215519"/>
                </a:lnTo>
                <a:lnTo>
                  <a:pt x="191360" y="215519"/>
                </a:lnTo>
                <a:lnTo>
                  <a:pt x="220472" y="200405"/>
                </a:lnTo>
                <a:lnTo>
                  <a:pt x="215330" y="191452"/>
                </a:lnTo>
                <a:lnTo>
                  <a:pt x="213033" y="188718"/>
                </a:lnTo>
                <a:close/>
              </a:path>
              <a:path w="560070" h="327660">
                <a:moveTo>
                  <a:pt x="291464" y="180339"/>
                </a:moveTo>
                <a:lnTo>
                  <a:pt x="271272" y="194944"/>
                </a:lnTo>
                <a:lnTo>
                  <a:pt x="299042" y="194944"/>
                </a:lnTo>
                <a:lnTo>
                  <a:pt x="291464" y="180339"/>
                </a:lnTo>
                <a:close/>
              </a:path>
              <a:path w="560070" h="327660">
                <a:moveTo>
                  <a:pt x="301243" y="106806"/>
                </a:moveTo>
                <a:lnTo>
                  <a:pt x="302580" y="166369"/>
                </a:lnTo>
                <a:lnTo>
                  <a:pt x="320801" y="182879"/>
                </a:lnTo>
                <a:lnTo>
                  <a:pt x="328422" y="185292"/>
                </a:lnTo>
                <a:lnTo>
                  <a:pt x="358915" y="164591"/>
                </a:lnTo>
                <a:lnTo>
                  <a:pt x="336168" y="164591"/>
                </a:lnTo>
                <a:lnTo>
                  <a:pt x="329818" y="161925"/>
                </a:lnTo>
                <a:lnTo>
                  <a:pt x="324992" y="152526"/>
                </a:lnTo>
                <a:lnTo>
                  <a:pt x="301243" y="106806"/>
                </a:lnTo>
                <a:close/>
              </a:path>
              <a:path w="560070" h="327660">
                <a:moveTo>
                  <a:pt x="224409" y="117093"/>
                </a:moveTo>
                <a:lnTo>
                  <a:pt x="221487" y="118617"/>
                </a:lnTo>
                <a:lnTo>
                  <a:pt x="208534" y="169290"/>
                </a:lnTo>
                <a:lnTo>
                  <a:pt x="210947" y="173862"/>
                </a:lnTo>
                <a:lnTo>
                  <a:pt x="221487" y="168401"/>
                </a:lnTo>
                <a:lnTo>
                  <a:pt x="251008" y="168401"/>
                </a:lnTo>
                <a:lnTo>
                  <a:pt x="244728" y="156336"/>
                </a:lnTo>
                <a:lnTo>
                  <a:pt x="271779" y="142239"/>
                </a:lnTo>
                <a:lnTo>
                  <a:pt x="270789" y="140334"/>
                </a:lnTo>
                <a:lnTo>
                  <a:pt x="236474" y="140334"/>
                </a:lnTo>
                <a:lnTo>
                  <a:pt x="224409" y="117093"/>
                </a:lnTo>
                <a:close/>
              </a:path>
              <a:path w="560070" h="327660">
                <a:moveTo>
                  <a:pt x="387827" y="155828"/>
                </a:moveTo>
                <a:lnTo>
                  <a:pt x="361950" y="155828"/>
                </a:lnTo>
                <a:lnTo>
                  <a:pt x="367411" y="166369"/>
                </a:lnTo>
                <a:lnTo>
                  <a:pt x="387827" y="155828"/>
                </a:lnTo>
                <a:close/>
              </a:path>
              <a:path w="560070" h="327660">
                <a:moveTo>
                  <a:pt x="352298" y="80263"/>
                </a:moveTo>
                <a:lnTo>
                  <a:pt x="328802" y="92455"/>
                </a:lnTo>
                <a:lnTo>
                  <a:pt x="353313" y="139572"/>
                </a:lnTo>
                <a:lnTo>
                  <a:pt x="354202" y="141223"/>
                </a:lnTo>
                <a:lnTo>
                  <a:pt x="353949" y="144525"/>
                </a:lnTo>
                <a:lnTo>
                  <a:pt x="352551" y="149605"/>
                </a:lnTo>
                <a:lnTo>
                  <a:pt x="351281" y="154558"/>
                </a:lnTo>
                <a:lnTo>
                  <a:pt x="348361" y="158241"/>
                </a:lnTo>
                <a:lnTo>
                  <a:pt x="344042" y="160527"/>
                </a:lnTo>
                <a:lnTo>
                  <a:pt x="336168" y="164591"/>
                </a:lnTo>
                <a:lnTo>
                  <a:pt x="358915" y="164591"/>
                </a:lnTo>
                <a:lnTo>
                  <a:pt x="359334" y="163853"/>
                </a:lnTo>
                <a:lnTo>
                  <a:pt x="361950" y="155828"/>
                </a:lnTo>
                <a:lnTo>
                  <a:pt x="387827" y="155828"/>
                </a:lnTo>
                <a:lnTo>
                  <a:pt x="390778" y="154304"/>
                </a:lnTo>
                <a:lnTo>
                  <a:pt x="352298" y="80263"/>
                </a:lnTo>
                <a:close/>
              </a:path>
              <a:path w="560070" h="327660">
                <a:moveTo>
                  <a:pt x="394842" y="58165"/>
                </a:moveTo>
                <a:lnTo>
                  <a:pt x="371601" y="70230"/>
                </a:lnTo>
                <a:lnTo>
                  <a:pt x="409955" y="144271"/>
                </a:lnTo>
                <a:lnTo>
                  <a:pt x="433324" y="132206"/>
                </a:lnTo>
                <a:lnTo>
                  <a:pt x="416687" y="100075"/>
                </a:lnTo>
                <a:lnTo>
                  <a:pt x="416051" y="99059"/>
                </a:lnTo>
                <a:lnTo>
                  <a:pt x="415977" y="92455"/>
                </a:lnTo>
                <a:lnTo>
                  <a:pt x="416178" y="85597"/>
                </a:lnTo>
                <a:lnTo>
                  <a:pt x="416270" y="79375"/>
                </a:lnTo>
                <a:lnTo>
                  <a:pt x="405891" y="79375"/>
                </a:lnTo>
                <a:lnTo>
                  <a:pt x="394842" y="58165"/>
                </a:lnTo>
                <a:close/>
              </a:path>
              <a:path w="560070" h="327660">
                <a:moveTo>
                  <a:pt x="263525" y="126364"/>
                </a:moveTo>
                <a:lnTo>
                  <a:pt x="236474" y="140334"/>
                </a:lnTo>
                <a:lnTo>
                  <a:pt x="270789" y="140334"/>
                </a:lnTo>
                <a:lnTo>
                  <a:pt x="263525" y="126364"/>
                </a:lnTo>
                <a:close/>
              </a:path>
              <a:path w="560070" h="327660">
                <a:moveTo>
                  <a:pt x="428498" y="41528"/>
                </a:moveTo>
                <a:lnTo>
                  <a:pt x="406145" y="79120"/>
                </a:lnTo>
                <a:lnTo>
                  <a:pt x="405891" y="79375"/>
                </a:lnTo>
                <a:lnTo>
                  <a:pt x="416270" y="79375"/>
                </a:lnTo>
                <a:lnTo>
                  <a:pt x="416305" y="76961"/>
                </a:lnTo>
                <a:lnTo>
                  <a:pt x="419100" y="71373"/>
                </a:lnTo>
                <a:lnTo>
                  <a:pt x="424561" y="68579"/>
                </a:lnTo>
                <a:lnTo>
                  <a:pt x="427989" y="66675"/>
                </a:lnTo>
                <a:lnTo>
                  <a:pt x="433577" y="66166"/>
                </a:lnTo>
                <a:lnTo>
                  <a:pt x="441083" y="66166"/>
                </a:lnTo>
                <a:lnTo>
                  <a:pt x="436879" y="42925"/>
                </a:lnTo>
                <a:lnTo>
                  <a:pt x="428498" y="41528"/>
                </a:lnTo>
                <a:close/>
              </a:path>
              <a:path w="560070" h="327660">
                <a:moveTo>
                  <a:pt x="441083" y="66166"/>
                </a:moveTo>
                <a:lnTo>
                  <a:pt x="433577" y="66166"/>
                </a:lnTo>
                <a:lnTo>
                  <a:pt x="441198" y="66801"/>
                </a:lnTo>
                <a:lnTo>
                  <a:pt x="441083" y="66166"/>
                </a:lnTo>
                <a:close/>
              </a:path>
              <a:path w="560070" h="327660">
                <a:moveTo>
                  <a:pt x="470280" y="18922"/>
                </a:moveTo>
                <a:lnTo>
                  <a:pt x="447039" y="31114"/>
                </a:lnTo>
                <a:lnTo>
                  <a:pt x="485520" y="105028"/>
                </a:lnTo>
                <a:lnTo>
                  <a:pt x="508762" y="92963"/>
                </a:lnTo>
                <a:lnTo>
                  <a:pt x="483997" y="45211"/>
                </a:lnTo>
                <a:lnTo>
                  <a:pt x="485013" y="34289"/>
                </a:lnTo>
                <a:lnTo>
                  <a:pt x="487336" y="29463"/>
                </a:lnTo>
                <a:lnTo>
                  <a:pt x="475741" y="29463"/>
                </a:lnTo>
                <a:lnTo>
                  <a:pt x="470280" y="18922"/>
                </a:lnTo>
                <a:close/>
              </a:path>
              <a:path w="560070" h="327660">
                <a:moveTo>
                  <a:pt x="537086" y="22846"/>
                </a:moveTo>
                <a:lnTo>
                  <a:pt x="499328" y="22846"/>
                </a:lnTo>
                <a:lnTo>
                  <a:pt x="504380" y="23764"/>
                </a:lnTo>
                <a:lnTo>
                  <a:pt x="508956" y="27279"/>
                </a:lnTo>
                <a:lnTo>
                  <a:pt x="513079" y="33400"/>
                </a:lnTo>
                <a:lnTo>
                  <a:pt x="536448" y="78612"/>
                </a:lnTo>
                <a:lnTo>
                  <a:pt x="559815" y="66420"/>
                </a:lnTo>
                <a:lnTo>
                  <a:pt x="537086" y="22846"/>
                </a:lnTo>
                <a:close/>
              </a:path>
              <a:path w="560070" h="327660">
                <a:moveTo>
                  <a:pt x="508888" y="0"/>
                </a:moveTo>
                <a:lnTo>
                  <a:pt x="475741" y="29463"/>
                </a:lnTo>
                <a:lnTo>
                  <a:pt x="487336" y="29463"/>
                </a:lnTo>
                <a:lnTo>
                  <a:pt x="488314" y="27431"/>
                </a:lnTo>
                <a:lnTo>
                  <a:pt x="493775" y="24510"/>
                </a:lnTo>
                <a:lnTo>
                  <a:pt x="499328" y="22846"/>
                </a:lnTo>
                <a:lnTo>
                  <a:pt x="537086" y="22846"/>
                </a:lnTo>
                <a:lnTo>
                  <a:pt x="535304" y="19430"/>
                </a:lnTo>
                <a:lnTo>
                  <a:pt x="530605" y="10159"/>
                </a:lnTo>
                <a:lnTo>
                  <a:pt x="524382" y="4571"/>
                </a:lnTo>
                <a:lnTo>
                  <a:pt x="50888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54573" y="2647569"/>
            <a:ext cx="859790" cy="363855"/>
          </a:xfrm>
          <a:custGeom>
            <a:avLst/>
            <a:gdLst/>
            <a:ahLst/>
            <a:cxnLst/>
            <a:rect l="l" t="t" r="r" b="b"/>
            <a:pathLst>
              <a:path w="859789" h="363855">
                <a:moveTo>
                  <a:pt x="20574" y="0"/>
                </a:moveTo>
                <a:lnTo>
                  <a:pt x="0" y="307085"/>
                </a:lnTo>
                <a:lnTo>
                  <a:pt x="839215" y="363346"/>
                </a:lnTo>
                <a:lnTo>
                  <a:pt x="859789" y="56260"/>
                </a:lnTo>
                <a:lnTo>
                  <a:pt x="20574" y="0"/>
                </a:lnTo>
                <a:close/>
              </a:path>
            </a:pathLst>
          </a:custGeom>
          <a:solidFill>
            <a:srgbClr val="F0E4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1800" y="2752498"/>
            <a:ext cx="551815" cy="194945"/>
          </a:xfrm>
          <a:custGeom>
            <a:avLst/>
            <a:gdLst/>
            <a:ahLst/>
            <a:cxnLst/>
            <a:rect l="l" t="t" r="r" b="b"/>
            <a:pathLst>
              <a:path w="551814" h="194944">
                <a:moveTo>
                  <a:pt x="1777" y="84935"/>
                </a:moveTo>
                <a:lnTo>
                  <a:pt x="21272" y="121860"/>
                </a:lnTo>
                <a:lnTo>
                  <a:pt x="53806" y="126412"/>
                </a:lnTo>
                <a:lnTo>
                  <a:pt x="63007" y="125130"/>
                </a:lnTo>
                <a:lnTo>
                  <a:pt x="90360" y="104493"/>
                </a:lnTo>
                <a:lnTo>
                  <a:pt x="54863" y="104493"/>
                </a:lnTo>
                <a:lnTo>
                  <a:pt x="35687" y="103223"/>
                </a:lnTo>
                <a:lnTo>
                  <a:pt x="29083" y="101445"/>
                </a:lnTo>
                <a:lnTo>
                  <a:pt x="16637" y="95603"/>
                </a:lnTo>
                <a:lnTo>
                  <a:pt x="9651" y="91031"/>
                </a:lnTo>
                <a:lnTo>
                  <a:pt x="1777" y="84935"/>
                </a:lnTo>
                <a:close/>
              </a:path>
              <a:path w="551814" h="194944">
                <a:moveTo>
                  <a:pt x="41953" y="0"/>
                </a:moveTo>
                <a:lnTo>
                  <a:pt x="6937" y="18133"/>
                </a:lnTo>
                <a:lnTo>
                  <a:pt x="2286" y="40485"/>
                </a:lnTo>
                <a:lnTo>
                  <a:pt x="3683" y="47216"/>
                </a:lnTo>
                <a:lnTo>
                  <a:pt x="32638" y="72489"/>
                </a:lnTo>
                <a:lnTo>
                  <a:pt x="50673" y="80363"/>
                </a:lnTo>
                <a:lnTo>
                  <a:pt x="56261" y="83538"/>
                </a:lnTo>
                <a:lnTo>
                  <a:pt x="58547" y="85951"/>
                </a:lnTo>
                <a:lnTo>
                  <a:pt x="60705" y="88364"/>
                </a:lnTo>
                <a:lnTo>
                  <a:pt x="61849" y="90904"/>
                </a:lnTo>
                <a:lnTo>
                  <a:pt x="61595" y="93571"/>
                </a:lnTo>
                <a:lnTo>
                  <a:pt x="61087" y="101064"/>
                </a:lnTo>
                <a:lnTo>
                  <a:pt x="54863" y="104493"/>
                </a:lnTo>
                <a:lnTo>
                  <a:pt x="90360" y="104493"/>
                </a:lnTo>
                <a:lnTo>
                  <a:pt x="92114" y="100248"/>
                </a:lnTo>
                <a:lnTo>
                  <a:pt x="93472" y="92174"/>
                </a:lnTo>
                <a:lnTo>
                  <a:pt x="93979" y="84173"/>
                </a:lnTo>
                <a:lnTo>
                  <a:pt x="92455" y="77442"/>
                </a:lnTo>
                <a:lnTo>
                  <a:pt x="88773" y="71981"/>
                </a:lnTo>
                <a:lnTo>
                  <a:pt x="85216" y="66393"/>
                </a:lnTo>
                <a:lnTo>
                  <a:pt x="45338" y="44041"/>
                </a:lnTo>
                <a:lnTo>
                  <a:pt x="39750" y="40993"/>
                </a:lnTo>
                <a:lnTo>
                  <a:pt x="35433" y="36421"/>
                </a:lnTo>
                <a:lnTo>
                  <a:pt x="34416" y="34135"/>
                </a:lnTo>
                <a:lnTo>
                  <a:pt x="34671" y="28674"/>
                </a:lnTo>
                <a:lnTo>
                  <a:pt x="36575" y="26388"/>
                </a:lnTo>
                <a:lnTo>
                  <a:pt x="39877" y="24737"/>
                </a:lnTo>
                <a:lnTo>
                  <a:pt x="43307" y="23086"/>
                </a:lnTo>
                <a:lnTo>
                  <a:pt x="47751" y="22451"/>
                </a:lnTo>
                <a:lnTo>
                  <a:pt x="92527" y="22451"/>
                </a:lnTo>
                <a:lnTo>
                  <a:pt x="93217" y="12418"/>
                </a:lnTo>
                <a:lnTo>
                  <a:pt x="82647" y="7510"/>
                </a:lnTo>
                <a:lnTo>
                  <a:pt x="72278" y="3829"/>
                </a:lnTo>
                <a:lnTo>
                  <a:pt x="62124" y="1363"/>
                </a:lnTo>
                <a:lnTo>
                  <a:pt x="52197" y="99"/>
                </a:lnTo>
                <a:lnTo>
                  <a:pt x="41953" y="0"/>
                </a:lnTo>
                <a:close/>
              </a:path>
              <a:path w="551814" h="194944">
                <a:moveTo>
                  <a:pt x="92527" y="22451"/>
                </a:moveTo>
                <a:lnTo>
                  <a:pt x="47751" y="22451"/>
                </a:lnTo>
                <a:lnTo>
                  <a:pt x="53212" y="22832"/>
                </a:lnTo>
                <a:lnTo>
                  <a:pt x="61098" y="24044"/>
                </a:lnTo>
                <a:lnTo>
                  <a:pt x="70103" y="26721"/>
                </a:lnTo>
                <a:lnTo>
                  <a:pt x="80252" y="30851"/>
                </a:lnTo>
                <a:lnTo>
                  <a:pt x="91566" y="36421"/>
                </a:lnTo>
                <a:lnTo>
                  <a:pt x="92527" y="22451"/>
                </a:lnTo>
                <a:close/>
              </a:path>
              <a:path w="551814" h="194944">
                <a:moveTo>
                  <a:pt x="187990" y="120749"/>
                </a:moveTo>
                <a:lnTo>
                  <a:pt x="161671" y="120749"/>
                </a:lnTo>
                <a:lnTo>
                  <a:pt x="160909" y="132687"/>
                </a:lnTo>
                <a:lnTo>
                  <a:pt x="187071" y="134465"/>
                </a:lnTo>
                <a:lnTo>
                  <a:pt x="187990" y="120749"/>
                </a:lnTo>
                <a:close/>
              </a:path>
              <a:path w="551814" h="194944">
                <a:moveTo>
                  <a:pt x="109092" y="45565"/>
                </a:moveTo>
                <a:lnTo>
                  <a:pt x="104901" y="108684"/>
                </a:lnTo>
                <a:lnTo>
                  <a:pt x="107187" y="116685"/>
                </a:lnTo>
                <a:lnTo>
                  <a:pt x="112395" y="122654"/>
                </a:lnTo>
                <a:lnTo>
                  <a:pt x="117728" y="128623"/>
                </a:lnTo>
                <a:lnTo>
                  <a:pt x="124840" y="131798"/>
                </a:lnTo>
                <a:lnTo>
                  <a:pt x="133985" y="132433"/>
                </a:lnTo>
                <a:lnTo>
                  <a:pt x="141436" y="132125"/>
                </a:lnTo>
                <a:lnTo>
                  <a:pt x="148542" y="130067"/>
                </a:lnTo>
                <a:lnTo>
                  <a:pt x="155291" y="126271"/>
                </a:lnTo>
                <a:lnTo>
                  <a:pt x="161671" y="120749"/>
                </a:lnTo>
                <a:lnTo>
                  <a:pt x="187990" y="120749"/>
                </a:lnTo>
                <a:lnTo>
                  <a:pt x="188323" y="115796"/>
                </a:lnTo>
                <a:lnTo>
                  <a:pt x="148844" y="115796"/>
                </a:lnTo>
                <a:lnTo>
                  <a:pt x="143890" y="115542"/>
                </a:lnTo>
                <a:lnTo>
                  <a:pt x="135127" y="114907"/>
                </a:lnTo>
                <a:lnTo>
                  <a:pt x="131190" y="109319"/>
                </a:lnTo>
                <a:lnTo>
                  <a:pt x="131825" y="98778"/>
                </a:lnTo>
                <a:lnTo>
                  <a:pt x="135254" y="47343"/>
                </a:lnTo>
                <a:lnTo>
                  <a:pt x="109092" y="45565"/>
                </a:lnTo>
                <a:close/>
              </a:path>
              <a:path w="551814" h="194944">
                <a:moveTo>
                  <a:pt x="166370" y="49375"/>
                </a:moveTo>
                <a:lnTo>
                  <a:pt x="162687" y="104239"/>
                </a:lnTo>
                <a:lnTo>
                  <a:pt x="148844" y="115796"/>
                </a:lnTo>
                <a:lnTo>
                  <a:pt x="188323" y="115796"/>
                </a:lnTo>
                <a:lnTo>
                  <a:pt x="192659" y="51153"/>
                </a:lnTo>
                <a:lnTo>
                  <a:pt x="166370" y="49375"/>
                </a:lnTo>
                <a:close/>
              </a:path>
              <a:path w="551814" h="194944">
                <a:moveTo>
                  <a:pt x="213105" y="52550"/>
                </a:moveTo>
                <a:lnTo>
                  <a:pt x="204724" y="177264"/>
                </a:lnTo>
                <a:lnTo>
                  <a:pt x="230886" y="179042"/>
                </a:lnTo>
                <a:lnTo>
                  <a:pt x="234061" y="133449"/>
                </a:lnTo>
                <a:lnTo>
                  <a:pt x="281756" y="133449"/>
                </a:lnTo>
                <a:lnTo>
                  <a:pt x="285623" y="130528"/>
                </a:lnTo>
                <a:lnTo>
                  <a:pt x="290957" y="124287"/>
                </a:lnTo>
                <a:lnTo>
                  <a:pt x="291643" y="123035"/>
                </a:lnTo>
                <a:lnTo>
                  <a:pt x="256286" y="123035"/>
                </a:lnTo>
                <a:lnTo>
                  <a:pt x="249936" y="122654"/>
                </a:lnTo>
                <a:lnTo>
                  <a:pt x="244728" y="122273"/>
                </a:lnTo>
                <a:lnTo>
                  <a:pt x="239902" y="120114"/>
                </a:lnTo>
                <a:lnTo>
                  <a:pt x="235203" y="116177"/>
                </a:lnTo>
                <a:lnTo>
                  <a:pt x="237744" y="77823"/>
                </a:lnTo>
                <a:lnTo>
                  <a:pt x="243586" y="73759"/>
                </a:lnTo>
                <a:lnTo>
                  <a:pt x="249174" y="71854"/>
                </a:lnTo>
                <a:lnTo>
                  <a:pt x="292172" y="71854"/>
                </a:lnTo>
                <a:lnTo>
                  <a:pt x="289813" y="68298"/>
                </a:lnTo>
                <a:lnTo>
                  <a:pt x="284291" y="62487"/>
                </a:lnTo>
                <a:lnTo>
                  <a:pt x="282944" y="61567"/>
                </a:lnTo>
                <a:lnTo>
                  <a:pt x="238760" y="61567"/>
                </a:lnTo>
                <a:lnTo>
                  <a:pt x="239267" y="54328"/>
                </a:lnTo>
                <a:lnTo>
                  <a:pt x="213105" y="52550"/>
                </a:lnTo>
                <a:close/>
              </a:path>
              <a:path w="551814" h="194944">
                <a:moveTo>
                  <a:pt x="281756" y="133449"/>
                </a:moveTo>
                <a:lnTo>
                  <a:pt x="234061" y="133449"/>
                </a:lnTo>
                <a:lnTo>
                  <a:pt x="240411" y="137640"/>
                </a:lnTo>
                <a:lnTo>
                  <a:pt x="247396" y="140053"/>
                </a:lnTo>
                <a:lnTo>
                  <a:pt x="255015" y="140561"/>
                </a:lnTo>
                <a:lnTo>
                  <a:pt x="263870" y="140422"/>
                </a:lnTo>
                <a:lnTo>
                  <a:pt x="271938" y="138687"/>
                </a:lnTo>
                <a:lnTo>
                  <a:pt x="279197" y="135381"/>
                </a:lnTo>
                <a:lnTo>
                  <a:pt x="281756" y="133449"/>
                </a:lnTo>
                <a:close/>
              </a:path>
              <a:path w="551814" h="194944">
                <a:moveTo>
                  <a:pt x="292172" y="71854"/>
                </a:moveTo>
                <a:lnTo>
                  <a:pt x="249174" y="71854"/>
                </a:lnTo>
                <a:lnTo>
                  <a:pt x="254380" y="72235"/>
                </a:lnTo>
                <a:lnTo>
                  <a:pt x="260603" y="72616"/>
                </a:lnTo>
                <a:lnTo>
                  <a:pt x="265302" y="75156"/>
                </a:lnTo>
                <a:lnTo>
                  <a:pt x="268477" y="79855"/>
                </a:lnTo>
                <a:lnTo>
                  <a:pt x="271652" y="84427"/>
                </a:lnTo>
                <a:lnTo>
                  <a:pt x="272923" y="90777"/>
                </a:lnTo>
                <a:lnTo>
                  <a:pt x="271907" y="106398"/>
                </a:lnTo>
                <a:lnTo>
                  <a:pt x="269621" y="112494"/>
                </a:lnTo>
                <a:lnTo>
                  <a:pt x="261492" y="121130"/>
                </a:lnTo>
                <a:lnTo>
                  <a:pt x="256286" y="123035"/>
                </a:lnTo>
                <a:lnTo>
                  <a:pt x="291643" y="123035"/>
                </a:lnTo>
                <a:lnTo>
                  <a:pt x="294957" y="116986"/>
                </a:lnTo>
                <a:lnTo>
                  <a:pt x="297624" y="108614"/>
                </a:lnTo>
                <a:lnTo>
                  <a:pt x="298958" y="99159"/>
                </a:lnTo>
                <a:lnTo>
                  <a:pt x="298886" y="90515"/>
                </a:lnTo>
                <a:lnTo>
                  <a:pt x="297338" y="82490"/>
                </a:lnTo>
                <a:lnTo>
                  <a:pt x="294314" y="75084"/>
                </a:lnTo>
                <a:lnTo>
                  <a:pt x="292172" y="71854"/>
                </a:lnTo>
                <a:close/>
              </a:path>
              <a:path w="551814" h="194944">
                <a:moveTo>
                  <a:pt x="263271" y="54201"/>
                </a:moveTo>
                <a:lnTo>
                  <a:pt x="256744" y="54298"/>
                </a:lnTo>
                <a:lnTo>
                  <a:pt x="250491" y="55550"/>
                </a:lnTo>
                <a:lnTo>
                  <a:pt x="244500" y="57969"/>
                </a:lnTo>
                <a:lnTo>
                  <a:pt x="238760" y="61567"/>
                </a:lnTo>
                <a:lnTo>
                  <a:pt x="282944" y="61567"/>
                </a:lnTo>
                <a:lnTo>
                  <a:pt x="278018" y="58201"/>
                </a:lnTo>
                <a:lnTo>
                  <a:pt x="271008" y="55439"/>
                </a:lnTo>
                <a:lnTo>
                  <a:pt x="263271" y="54201"/>
                </a:lnTo>
                <a:close/>
              </a:path>
              <a:path w="551814" h="194944">
                <a:moveTo>
                  <a:pt x="317626" y="59535"/>
                </a:moveTo>
                <a:lnTo>
                  <a:pt x="309245" y="184376"/>
                </a:lnTo>
                <a:lnTo>
                  <a:pt x="335534" y="186154"/>
                </a:lnTo>
                <a:lnTo>
                  <a:pt x="338582" y="140434"/>
                </a:lnTo>
                <a:lnTo>
                  <a:pt x="386287" y="140434"/>
                </a:lnTo>
                <a:lnTo>
                  <a:pt x="390144" y="137513"/>
                </a:lnTo>
                <a:lnTo>
                  <a:pt x="395479" y="131272"/>
                </a:lnTo>
                <a:lnTo>
                  <a:pt x="396168" y="130020"/>
                </a:lnTo>
                <a:lnTo>
                  <a:pt x="360807" y="130020"/>
                </a:lnTo>
                <a:lnTo>
                  <a:pt x="354457" y="129639"/>
                </a:lnTo>
                <a:lnTo>
                  <a:pt x="349376" y="129258"/>
                </a:lnTo>
                <a:lnTo>
                  <a:pt x="344424" y="127099"/>
                </a:lnTo>
                <a:lnTo>
                  <a:pt x="339725" y="123162"/>
                </a:lnTo>
                <a:lnTo>
                  <a:pt x="342264" y="84935"/>
                </a:lnTo>
                <a:lnTo>
                  <a:pt x="348107" y="80744"/>
                </a:lnTo>
                <a:lnTo>
                  <a:pt x="353695" y="78966"/>
                </a:lnTo>
                <a:lnTo>
                  <a:pt x="396778" y="78966"/>
                </a:lnTo>
                <a:lnTo>
                  <a:pt x="394335" y="75283"/>
                </a:lnTo>
                <a:lnTo>
                  <a:pt x="388812" y="69544"/>
                </a:lnTo>
                <a:lnTo>
                  <a:pt x="387352" y="68552"/>
                </a:lnTo>
                <a:lnTo>
                  <a:pt x="343408" y="68552"/>
                </a:lnTo>
                <a:lnTo>
                  <a:pt x="343788" y="61313"/>
                </a:lnTo>
                <a:lnTo>
                  <a:pt x="317626" y="59535"/>
                </a:lnTo>
                <a:close/>
              </a:path>
              <a:path w="551814" h="194944">
                <a:moveTo>
                  <a:pt x="386287" y="140434"/>
                </a:moveTo>
                <a:lnTo>
                  <a:pt x="338582" y="140434"/>
                </a:lnTo>
                <a:lnTo>
                  <a:pt x="344932" y="144752"/>
                </a:lnTo>
                <a:lnTo>
                  <a:pt x="351916" y="147038"/>
                </a:lnTo>
                <a:lnTo>
                  <a:pt x="359537" y="147546"/>
                </a:lnTo>
                <a:lnTo>
                  <a:pt x="368444" y="147407"/>
                </a:lnTo>
                <a:lnTo>
                  <a:pt x="376507" y="145672"/>
                </a:lnTo>
                <a:lnTo>
                  <a:pt x="383736" y="142366"/>
                </a:lnTo>
                <a:lnTo>
                  <a:pt x="386287" y="140434"/>
                </a:lnTo>
                <a:close/>
              </a:path>
              <a:path w="551814" h="194944">
                <a:moveTo>
                  <a:pt x="396778" y="78966"/>
                </a:moveTo>
                <a:lnTo>
                  <a:pt x="353695" y="78966"/>
                </a:lnTo>
                <a:lnTo>
                  <a:pt x="358901" y="79220"/>
                </a:lnTo>
                <a:lnTo>
                  <a:pt x="365125" y="79728"/>
                </a:lnTo>
                <a:lnTo>
                  <a:pt x="369824" y="82268"/>
                </a:lnTo>
                <a:lnTo>
                  <a:pt x="372999" y="86840"/>
                </a:lnTo>
                <a:lnTo>
                  <a:pt x="376174" y="91539"/>
                </a:lnTo>
                <a:lnTo>
                  <a:pt x="377444" y="97762"/>
                </a:lnTo>
                <a:lnTo>
                  <a:pt x="376427" y="113510"/>
                </a:lnTo>
                <a:lnTo>
                  <a:pt x="374141" y="119479"/>
                </a:lnTo>
                <a:lnTo>
                  <a:pt x="366013" y="128115"/>
                </a:lnTo>
                <a:lnTo>
                  <a:pt x="360807" y="130020"/>
                </a:lnTo>
                <a:lnTo>
                  <a:pt x="396168" y="130020"/>
                </a:lnTo>
                <a:lnTo>
                  <a:pt x="399494" y="123971"/>
                </a:lnTo>
                <a:lnTo>
                  <a:pt x="402199" y="115599"/>
                </a:lnTo>
                <a:lnTo>
                  <a:pt x="403605" y="106144"/>
                </a:lnTo>
                <a:lnTo>
                  <a:pt x="403461" y="97500"/>
                </a:lnTo>
                <a:lnTo>
                  <a:pt x="401875" y="89475"/>
                </a:lnTo>
                <a:lnTo>
                  <a:pt x="398837" y="82069"/>
                </a:lnTo>
                <a:lnTo>
                  <a:pt x="396778" y="78966"/>
                </a:lnTo>
                <a:close/>
              </a:path>
              <a:path w="551814" h="194944">
                <a:moveTo>
                  <a:pt x="367791" y="61186"/>
                </a:moveTo>
                <a:lnTo>
                  <a:pt x="361209" y="61313"/>
                </a:lnTo>
                <a:lnTo>
                  <a:pt x="355028" y="62583"/>
                </a:lnTo>
                <a:lnTo>
                  <a:pt x="349075" y="65008"/>
                </a:lnTo>
                <a:lnTo>
                  <a:pt x="343408" y="68552"/>
                </a:lnTo>
                <a:lnTo>
                  <a:pt x="387352" y="68552"/>
                </a:lnTo>
                <a:lnTo>
                  <a:pt x="382539" y="65281"/>
                </a:lnTo>
                <a:lnTo>
                  <a:pt x="375529" y="62495"/>
                </a:lnTo>
                <a:lnTo>
                  <a:pt x="367791" y="61186"/>
                </a:lnTo>
                <a:close/>
              </a:path>
              <a:path w="551814" h="194944">
                <a:moveTo>
                  <a:pt x="425958" y="26769"/>
                </a:moveTo>
                <a:lnTo>
                  <a:pt x="417702" y="149832"/>
                </a:lnTo>
                <a:lnTo>
                  <a:pt x="443864" y="151610"/>
                </a:lnTo>
                <a:lnTo>
                  <a:pt x="452120" y="28420"/>
                </a:lnTo>
                <a:lnTo>
                  <a:pt x="425958" y="26769"/>
                </a:lnTo>
                <a:close/>
              </a:path>
              <a:path w="551814" h="194944">
                <a:moveTo>
                  <a:pt x="459613" y="69060"/>
                </a:moveTo>
                <a:lnTo>
                  <a:pt x="487425" y="140942"/>
                </a:lnTo>
                <a:lnTo>
                  <a:pt x="459486" y="192758"/>
                </a:lnTo>
                <a:lnTo>
                  <a:pt x="487299" y="194663"/>
                </a:lnTo>
                <a:lnTo>
                  <a:pt x="530078" y="115034"/>
                </a:lnTo>
                <a:lnTo>
                  <a:pt x="502285" y="115034"/>
                </a:lnTo>
                <a:lnTo>
                  <a:pt x="487552" y="70965"/>
                </a:lnTo>
                <a:lnTo>
                  <a:pt x="459613" y="69060"/>
                </a:lnTo>
                <a:close/>
              </a:path>
              <a:path w="551814" h="194944">
                <a:moveTo>
                  <a:pt x="523875" y="73378"/>
                </a:moveTo>
                <a:lnTo>
                  <a:pt x="502285" y="115034"/>
                </a:lnTo>
                <a:lnTo>
                  <a:pt x="530078" y="115034"/>
                </a:lnTo>
                <a:lnTo>
                  <a:pt x="551434" y="75283"/>
                </a:lnTo>
                <a:lnTo>
                  <a:pt x="523875" y="7337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4972050"/>
            <a:ext cx="990600" cy="209550"/>
          </a:xfrm>
          <a:custGeom>
            <a:avLst/>
            <a:gdLst/>
            <a:ahLst/>
            <a:cxnLst/>
            <a:rect l="l" t="t" r="r" b="b"/>
            <a:pathLst>
              <a:path w="990600" h="209550">
                <a:moveTo>
                  <a:pt x="0" y="209550"/>
                </a:moveTo>
                <a:lnTo>
                  <a:pt x="990600" y="209550"/>
                </a:lnTo>
                <a:lnTo>
                  <a:pt x="9906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00850" y="1647825"/>
            <a:ext cx="762000" cy="3714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latin typeface="Arial"/>
                <a:cs typeface="Arial"/>
              </a:rPr>
              <a:t>0.16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31</a:t>
            </a:fld>
            <a:endParaRPr spc="1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91032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5" dirty="0"/>
              <a:t>Static </a:t>
            </a:r>
            <a:r>
              <a:rPr sz="3200" spc="10" dirty="0"/>
              <a:t>Pressure</a:t>
            </a:r>
            <a:r>
              <a:rPr sz="3200" spc="-190" dirty="0"/>
              <a:t> </a:t>
            </a:r>
            <a:r>
              <a:rPr sz="3200" spc="20" dirty="0"/>
              <a:t>Tap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676501" y="1476281"/>
            <a:ext cx="3814883" cy="4338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3675" y="1524000"/>
            <a:ext cx="36576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4625" y="1504950"/>
            <a:ext cx="3695700" cy="4229100"/>
          </a:xfrm>
          <a:custGeom>
            <a:avLst/>
            <a:gdLst/>
            <a:ahLst/>
            <a:cxnLst/>
            <a:rect l="l" t="t" r="r" b="b"/>
            <a:pathLst>
              <a:path w="3695700" h="4229100">
                <a:moveTo>
                  <a:pt x="0" y="4229100"/>
                </a:moveTo>
                <a:lnTo>
                  <a:pt x="3695700" y="4229100"/>
                </a:lnTo>
                <a:lnTo>
                  <a:pt x="3695700" y="0"/>
                </a:lnTo>
                <a:lnTo>
                  <a:pt x="0" y="0"/>
                </a:lnTo>
                <a:lnTo>
                  <a:pt x="0" y="4229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32</a:t>
            </a:fld>
            <a:endParaRPr spc="10" dirty="0"/>
          </a:p>
        </p:txBody>
      </p:sp>
      <p:sp>
        <p:nvSpPr>
          <p:cNvPr id="7" name="object 7"/>
          <p:cNvSpPr txBox="1"/>
          <p:nvPr/>
        </p:nvSpPr>
        <p:spPr>
          <a:xfrm>
            <a:off x="3214116" y="5899150"/>
            <a:ext cx="2720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5B6973"/>
                </a:solidFill>
                <a:latin typeface="Gill Sans MT"/>
                <a:cs typeface="Gill Sans MT"/>
              </a:rPr>
              <a:t>Point </a:t>
            </a:r>
            <a:r>
              <a:rPr sz="2400" spc="15" dirty="0">
                <a:solidFill>
                  <a:srgbClr val="5B6973"/>
                </a:solidFill>
                <a:latin typeface="Gill Sans MT"/>
                <a:cs typeface="Gill Sans MT"/>
              </a:rPr>
              <a:t>tap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into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air</a:t>
            </a:r>
            <a:r>
              <a:rPr sz="2400" spc="-2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flow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276" y="1885950"/>
            <a:ext cx="8602797" cy="405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4250" y="3895725"/>
            <a:ext cx="247650" cy="7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2300" y="3390900"/>
            <a:ext cx="809625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0826" y="3584955"/>
            <a:ext cx="102870" cy="328930"/>
          </a:xfrm>
          <a:custGeom>
            <a:avLst/>
            <a:gdLst/>
            <a:ahLst/>
            <a:cxnLst/>
            <a:rect l="l" t="t" r="r" b="b"/>
            <a:pathLst>
              <a:path w="102870" h="328929">
                <a:moveTo>
                  <a:pt x="6603" y="242824"/>
                </a:moveTo>
                <a:lnTo>
                  <a:pt x="1270" y="247396"/>
                </a:lnTo>
                <a:lnTo>
                  <a:pt x="1015" y="251460"/>
                </a:lnTo>
                <a:lnTo>
                  <a:pt x="3301" y="254000"/>
                </a:lnTo>
                <a:lnTo>
                  <a:pt x="68199" y="328930"/>
                </a:lnTo>
                <a:lnTo>
                  <a:pt x="72207" y="317627"/>
                </a:lnTo>
                <a:lnTo>
                  <a:pt x="59689" y="317627"/>
                </a:lnTo>
                <a:lnTo>
                  <a:pt x="55326" y="294581"/>
                </a:lnTo>
                <a:lnTo>
                  <a:pt x="12826" y="245745"/>
                </a:lnTo>
                <a:lnTo>
                  <a:pt x="10540" y="243078"/>
                </a:lnTo>
                <a:lnTo>
                  <a:pt x="6603" y="242824"/>
                </a:lnTo>
                <a:close/>
              </a:path>
              <a:path w="102870" h="328929">
                <a:moveTo>
                  <a:pt x="55326" y="294581"/>
                </a:moveTo>
                <a:lnTo>
                  <a:pt x="59689" y="317627"/>
                </a:lnTo>
                <a:lnTo>
                  <a:pt x="72136" y="315341"/>
                </a:lnTo>
                <a:lnTo>
                  <a:pt x="71944" y="314325"/>
                </a:lnTo>
                <a:lnTo>
                  <a:pt x="59944" y="314325"/>
                </a:lnTo>
                <a:lnTo>
                  <a:pt x="63582" y="304068"/>
                </a:lnTo>
                <a:lnTo>
                  <a:pt x="55326" y="294581"/>
                </a:lnTo>
                <a:close/>
              </a:path>
              <a:path w="102870" h="328929">
                <a:moveTo>
                  <a:pt x="94234" y="226187"/>
                </a:moveTo>
                <a:lnTo>
                  <a:pt x="90550" y="227965"/>
                </a:lnTo>
                <a:lnTo>
                  <a:pt x="89408" y="231267"/>
                </a:lnTo>
                <a:lnTo>
                  <a:pt x="67774" y="292250"/>
                </a:lnTo>
                <a:lnTo>
                  <a:pt x="72136" y="315341"/>
                </a:lnTo>
                <a:lnTo>
                  <a:pt x="59689" y="317627"/>
                </a:lnTo>
                <a:lnTo>
                  <a:pt x="72207" y="317627"/>
                </a:lnTo>
                <a:lnTo>
                  <a:pt x="101346" y="235458"/>
                </a:lnTo>
                <a:lnTo>
                  <a:pt x="102615" y="232156"/>
                </a:lnTo>
                <a:lnTo>
                  <a:pt x="100837" y="228600"/>
                </a:lnTo>
                <a:lnTo>
                  <a:pt x="97536" y="227330"/>
                </a:lnTo>
                <a:lnTo>
                  <a:pt x="94234" y="226187"/>
                </a:lnTo>
                <a:close/>
              </a:path>
              <a:path w="102870" h="328929">
                <a:moveTo>
                  <a:pt x="63582" y="304068"/>
                </a:moveTo>
                <a:lnTo>
                  <a:pt x="59944" y="314325"/>
                </a:lnTo>
                <a:lnTo>
                  <a:pt x="70738" y="312293"/>
                </a:lnTo>
                <a:lnTo>
                  <a:pt x="63582" y="304068"/>
                </a:lnTo>
                <a:close/>
              </a:path>
              <a:path w="102870" h="328929">
                <a:moveTo>
                  <a:pt x="67774" y="292250"/>
                </a:moveTo>
                <a:lnTo>
                  <a:pt x="63582" y="304068"/>
                </a:lnTo>
                <a:lnTo>
                  <a:pt x="70738" y="312293"/>
                </a:lnTo>
                <a:lnTo>
                  <a:pt x="59944" y="314325"/>
                </a:lnTo>
                <a:lnTo>
                  <a:pt x="71944" y="314325"/>
                </a:lnTo>
                <a:lnTo>
                  <a:pt x="67774" y="292250"/>
                </a:lnTo>
                <a:close/>
              </a:path>
              <a:path w="102870" h="328929">
                <a:moveTo>
                  <a:pt x="12573" y="0"/>
                </a:moveTo>
                <a:lnTo>
                  <a:pt x="0" y="2413"/>
                </a:lnTo>
                <a:lnTo>
                  <a:pt x="55326" y="294581"/>
                </a:lnTo>
                <a:lnTo>
                  <a:pt x="63582" y="304068"/>
                </a:lnTo>
                <a:lnTo>
                  <a:pt x="67774" y="292250"/>
                </a:lnTo>
                <a:lnTo>
                  <a:pt x="12573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8825" y="5008816"/>
            <a:ext cx="5632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25" dirty="0">
                <a:solidFill>
                  <a:srgbClr val="585858"/>
                </a:solidFill>
                <a:latin typeface="Arial"/>
                <a:cs typeface="Arial"/>
              </a:rPr>
              <a:t>(-</a:t>
            </a:r>
            <a:r>
              <a:rPr sz="1400" b="1" spc="4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00" b="1" spc="-2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400" b="1" spc="45" dirty="0">
                <a:solidFill>
                  <a:srgbClr val="585858"/>
                </a:solidFill>
                <a:latin typeface="Arial"/>
                <a:cs typeface="Arial"/>
              </a:rPr>
              <a:t>38</a:t>
            </a:r>
            <a:r>
              <a:rPr sz="1400" b="1" spc="5" dirty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48559" y="4243909"/>
            <a:ext cx="209550" cy="740410"/>
          </a:xfrm>
          <a:custGeom>
            <a:avLst/>
            <a:gdLst/>
            <a:ahLst/>
            <a:cxnLst/>
            <a:rect l="l" t="t" r="r" b="b"/>
            <a:pathLst>
              <a:path w="209550" h="740410">
                <a:moveTo>
                  <a:pt x="52186" y="71899"/>
                </a:moveTo>
                <a:lnTo>
                  <a:pt x="46277" y="74598"/>
                </a:lnTo>
                <a:lnTo>
                  <a:pt x="39871" y="74835"/>
                </a:lnTo>
                <a:lnTo>
                  <a:pt x="196899" y="739824"/>
                </a:lnTo>
                <a:lnTo>
                  <a:pt x="209218" y="736903"/>
                </a:lnTo>
                <a:lnTo>
                  <a:pt x="52186" y="71899"/>
                </a:lnTo>
                <a:close/>
              </a:path>
              <a:path w="209550" h="740410">
                <a:moveTo>
                  <a:pt x="43969" y="0"/>
                </a:moveTo>
                <a:lnTo>
                  <a:pt x="28878" y="557"/>
                </a:lnTo>
                <a:lnTo>
                  <a:pt x="15077" y="6861"/>
                </a:lnTo>
                <a:lnTo>
                  <a:pt x="5145" y="17559"/>
                </a:lnTo>
                <a:lnTo>
                  <a:pt x="0" y="31186"/>
                </a:lnTo>
                <a:lnTo>
                  <a:pt x="557" y="46277"/>
                </a:lnTo>
                <a:lnTo>
                  <a:pt x="6861" y="60078"/>
                </a:lnTo>
                <a:lnTo>
                  <a:pt x="17559" y="70010"/>
                </a:lnTo>
                <a:lnTo>
                  <a:pt x="31186" y="75156"/>
                </a:lnTo>
                <a:lnTo>
                  <a:pt x="39871" y="74835"/>
                </a:lnTo>
                <a:lnTo>
                  <a:pt x="31418" y="39038"/>
                </a:lnTo>
                <a:lnTo>
                  <a:pt x="43737" y="36117"/>
                </a:lnTo>
                <a:lnTo>
                  <a:pt x="74866" y="36117"/>
                </a:lnTo>
                <a:lnTo>
                  <a:pt x="74598" y="28878"/>
                </a:lnTo>
                <a:lnTo>
                  <a:pt x="68294" y="15077"/>
                </a:lnTo>
                <a:lnTo>
                  <a:pt x="57596" y="5145"/>
                </a:lnTo>
                <a:lnTo>
                  <a:pt x="43969" y="0"/>
                </a:lnTo>
                <a:close/>
              </a:path>
              <a:path w="209550" h="740410">
                <a:moveTo>
                  <a:pt x="43737" y="36117"/>
                </a:moveTo>
                <a:lnTo>
                  <a:pt x="31418" y="39038"/>
                </a:lnTo>
                <a:lnTo>
                  <a:pt x="39871" y="74835"/>
                </a:lnTo>
                <a:lnTo>
                  <a:pt x="46277" y="74598"/>
                </a:lnTo>
                <a:lnTo>
                  <a:pt x="52186" y="71899"/>
                </a:lnTo>
                <a:lnTo>
                  <a:pt x="43737" y="36117"/>
                </a:lnTo>
                <a:close/>
              </a:path>
              <a:path w="209550" h="740410">
                <a:moveTo>
                  <a:pt x="74866" y="36117"/>
                </a:moveTo>
                <a:lnTo>
                  <a:pt x="43737" y="36117"/>
                </a:lnTo>
                <a:lnTo>
                  <a:pt x="52186" y="71899"/>
                </a:lnTo>
                <a:lnTo>
                  <a:pt x="60078" y="68294"/>
                </a:lnTo>
                <a:lnTo>
                  <a:pt x="70010" y="57596"/>
                </a:lnTo>
                <a:lnTo>
                  <a:pt x="75156" y="43969"/>
                </a:lnTo>
                <a:lnTo>
                  <a:pt x="74866" y="3611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5626" y="1909826"/>
            <a:ext cx="1524000" cy="2266950"/>
          </a:xfrm>
          <a:custGeom>
            <a:avLst/>
            <a:gdLst/>
            <a:ahLst/>
            <a:cxnLst/>
            <a:rect l="l" t="t" r="r" b="b"/>
            <a:pathLst>
              <a:path w="1524000" h="2266950">
                <a:moveTo>
                  <a:pt x="0" y="2266950"/>
                </a:moveTo>
                <a:lnTo>
                  <a:pt x="1524000" y="0"/>
                </a:lnTo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1626" y="1909826"/>
            <a:ext cx="1238250" cy="2266950"/>
          </a:xfrm>
          <a:custGeom>
            <a:avLst/>
            <a:gdLst/>
            <a:ahLst/>
            <a:cxnLst/>
            <a:rect l="l" t="t" r="r" b="b"/>
            <a:pathLst>
              <a:path w="1238250" h="2266950">
                <a:moveTo>
                  <a:pt x="1238250" y="226695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0053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5" dirty="0"/>
              <a:t>Static </a:t>
            </a:r>
            <a:r>
              <a:rPr sz="3200" spc="10" dirty="0"/>
              <a:t>Pressure </a:t>
            </a:r>
            <a:r>
              <a:rPr sz="3200" spc="5" dirty="0"/>
              <a:t>Drop and</a:t>
            </a:r>
            <a:r>
              <a:rPr sz="3200" spc="-150" dirty="0"/>
              <a:t> </a:t>
            </a:r>
            <a:r>
              <a:rPr sz="3200" spc="15" dirty="0"/>
              <a:t>Readings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2857500" y="1485836"/>
            <a:ext cx="3710051" cy="528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8925" y="1457261"/>
            <a:ext cx="3757676" cy="661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95600" y="1524000"/>
            <a:ext cx="3581400" cy="400050"/>
          </a:xfrm>
          <a:prstGeom prst="rect">
            <a:avLst/>
          </a:prstGeom>
          <a:solidFill>
            <a:srgbClr val="BCDFE2"/>
          </a:solidFill>
        </p:spPr>
        <p:txBody>
          <a:bodyPr vert="horz" wrap="square" lIns="0" tIns="32384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254"/>
              </a:spcBef>
            </a:pPr>
            <a:r>
              <a:rPr sz="2000" b="1" spc="10" dirty="0">
                <a:latin typeface="Calibri"/>
                <a:cs typeface="Calibri"/>
              </a:rPr>
              <a:t>Heat </a:t>
            </a:r>
            <a:r>
              <a:rPr sz="2000" b="1" spc="-5" dirty="0">
                <a:latin typeface="Calibri"/>
                <a:cs typeface="Calibri"/>
              </a:rPr>
              <a:t>Pump </a:t>
            </a:r>
            <a:r>
              <a:rPr sz="2000" b="1" spc="10" dirty="0">
                <a:latin typeface="Calibri"/>
                <a:cs typeface="Calibri"/>
              </a:rPr>
              <a:t>ESP </a:t>
            </a:r>
            <a:r>
              <a:rPr sz="2000" b="1" spc="15" dirty="0">
                <a:latin typeface="Calibri"/>
                <a:cs typeface="Calibri"/>
              </a:rPr>
              <a:t>0.35 </a:t>
            </a:r>
            <a:r>
              <a:rPr sz="2000" b="1" spc="-5" dirty="0">
                <a:latin typeface="Calibri"/>
                <a:cs typeface="Calibri"/>
              </a:rPr>
              <a:t>Inches</a:t>
            </a:r>
            <a:r>
              <a:rPr sz="2000" b="1" spc="-300" dirty="0">
                <a:latin typeface="Calibri"/>
                <a:cs typeface="Calibri"/>
              </a:rPr>
              <a:t> </a:t>
            </a:r>
            <a:r>
              <a:rPr sz="2000" b="1" spc="15" dirty="0">
                <a:latin typeface="Calibri"/>
                <a:cs typeface="Calibri"/>
              </a:rPr>
              <a:t>H</a:t>
            </a:r>
            <a:r>
              <a:rPr sz="2025" b="1" spc="22" baseline="-18518" dirty="0">
                <a:latin typeface="Calibri"/>
                <a:cs typeface="Calibri"/>
              </a:rPr>
              <a:t>2</a:t>
            </a:r>
            <a:r>
              <a:rPr sz="2000" b="1" spc="15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33</a:t>
            </a:fld>
            <a:endParaRPr spc="10" dirty="0"/>
          </a:p>
        </p:txBody>
      </p:sp>
      <p:sp>
        <p:nvSpPr>
          <p:cNvPr id="15" name="object 15"/>
          <p:cNvSpPr txBox="1"/>
          <p:nvPr/>
        </p:nvSpPr>
        <p:spPr>
          <a:xfrm>
            <a:off x="1704975" y="5876925"/>
            <a:ext cx="5867400" cy="371475"/>
          </a:xfrm>
          <a:prstGeom prst="rect">
            <a:avLst/>
          </a:prstGeom>
          <a:solidFill>
            <a:srgbClr val="FFF3C5"/>
          </a:solidFill>
        </p:spPr>
        <p:txBody>
          <a:bodyPr vert="horz" wrap="square" lIns="0" tIns="46990" rIns="0" bIns="0" rtlCol="0">
            <a:spAutoFit/>
          </a:bodyPr>
          <a:lstStyle/>
          <a:p>
            <a:pPr marL="385445">
              <a:lnSpc>
                <a:spcPct val="100000"/>
              </a:lnSpc>
              <a:spcBef>
                <a:spcPts val="370"/>
              </a:spcBef>
            </a:pPr>
            <a:r>
              <a:rPr sz="1800" i="1" spc="20" dirty="0">
                <a:solidFill>
                  <a:srgbClr val="5B6973"/>
                </a:solidFill>
                <a:latin typeface="Gill Sans MT"/>
                <a:cs typeface="Gill Sans MT"/>
              </a:rPr>
              <a:t>Note:</a:t>
            </a:r>
            <a:r>
              <a:rPr sz="1800" i="1" spc="-25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the</a:t>
            </a:r>
            <a:r>
              <a:rPr sz="1800" spc="-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tap</a:t>
            </a:r>
            <a:r>
              <a:rPr sz="1800" spc="-5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15" dirty="0">
                <a:solidFill>
                  <a:srgbClr val="5B6973"/>
                </a:solidFill>
                <a:latin typeface="Gill Sans MT"/>
                <a:cs typeface="Gill Sans MT"/>
              </a:rPr>
              <a:t>in</a:t>
            </a:r>
            <a:r>
              <a:rPr sz="1800" spc="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the</a:t>
            </a:r>
            <a:r>
              <a:rPr sz="1800" spc="5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15" dirty="0">
                <a:solidFill>
                  <a:srgbClr val="5B6973"/>
                </a:solidFill>
                <a:latin typeface="Gill Sans MT"/>
                <a:cs typeface="Gill Sans MT"/>
              </a:rPr>
              <a:t>return</a:t>
            </a:r>
            <a:r>
              <a:rPr sz="1800" spc="-2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15" dirty="0">
                <a:solidFill>
                  <a:srgbClr val="5B6973"/>
                </a:solidFill>
                <a:latin typeface="Gill Sans MT"/>
                <a:cs typeface="Gill Sans MT"/>
              </a:rPr>
              <a:t>is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10" dirty="0">
                <a:solidFill>
                  <a:srgbClr val="5B6973"/>
                </a:solidFill>
                <a:latin typeface="Gill Sans MT"/>
                <a:cs typeface="Gill Sans MT"/>
              </a:rPr>
              <a:t>between</a:t>
            </a:r>
            <a:r>
              <a:rPr sz="1800" spc="-13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5B6973"/>
                </a:solidFill>
                <a:latin typeface="Gill Sans MT"/>
                <a:cs typeface="Gill Sans MT"/>
              </a:rPr>
              <a:t>the</a:t>
            </a:r>
            <a:r>
              <a:rPr sz="1800" spc="5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5B6973"/>
                </a:solidFill>
                <a:latin typeface="Gill Sans MT"/>
                <a:cs typeface="Gill Sans MT"/>
              </a:rPr>
              <a:t>filter</a:t>
            </a:r>
            <a:r>
              <a:rPr sz="1800" spc="-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5B6973"/>
                </a:solidFill>
                <a:latin typeface="Gill Sans MT"/>
                <a:cs typeface="Gill Sans MT"/>
              </a:rPr>
              <a:t>and</a:t>
            </a:r>
            <a:r>
              <a:rPr sz="1800" spc="-5" dirty="0">
                <a:solidFill>
                  <a:srgbClr val="5B6973"/>
                </a:solidFill>
                <a:latin typeface="Gill Sans MT"/>
                <a:cs typeface="Gill Sans MT"/>
              </a:rPr>
              <a:t> fan.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775" y="1019111"/>
            <a:ext cx="7177151" cy="5481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1219200"/>
            <a:ext cx="6781800" cy="50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7957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Measuring </a:t>
            </a:r>
            <a:r>
              <a:rPr sz="3200" spc="10" dirty="0"/>
              <a:t>Return </a:t>
            </a:r>
            <a:r>
              <a:rPr sz="3200" spc="-5" dirty="0"/>
              <a:t>Static</a:t>
            </a:r>
            <a:r>
              <a:rPr sz="3200" spc="-245" dirty="0"/>
              <a:t> </a:t>
            </a:r>
            <a:r>
              <a:rPr sz="3200" spc="10" dirty="0"/>
              <a:t>Pressure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34</a:t>
            </a:fld>
            <a:endParaRPr spc="10" dirty="0"/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7957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Measuring </a:t>
            </a:r>
            <a:r>
              <a:rPr sz="3200" spc="10" dirty="0"/>
              <a:t>Return </a:t>
            </a:r>
            <a:r>
              <a:rPr sz="3200" spc="-5" dirty="0"/>
              <a:t>Static</a:t>
            </a:r>
            <a:r>
              <a:rPr sz="3200" spc="-245" dirty="0"/>
              <a:t> </a:t>
            </a:r>
            <a:r>
              <a:rPr sz="3200" spc="10" dirty="0"/>
              <a:t>Pressure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95311"/>
            <a:ext cx="9144000" cy="524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1295400"/>
            <a:ext cx="8915400" cy="484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3776" y="2509901"/>
            <a:ext cx="752475" cy="466725"/>
          </a:xfrm>
          <a:custGeom>
            <a:avLst/>
            <a:gdLst/>
            <a:ahLst/>
            <a:cxnLst/>
            <a:rect l="l" t="t" r="r" b="b"/>
            <a:pathLst>
              <a:path w="752475" h="466725">
                <a:moveTo>
                  <a:pt x="0" y="466725"/>
                </a:moveTo>
                <a:lnTo>
                  <a:pt x="752475" y="466725"/>
                </a:lnTo>
                <a:lnTo>
                  <a:pt x="75247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3776" y="2509901"/>
            <a:ext cx="752475" cy="466725"/>
          </a:xfrm>
          <a:custGeom>
            <a:avLst/>
            <a:gdLst/>
            <a:ahLst/>
            <a:cxnLst/>
            <a:rect l="l" t="t" r="r" b="b"/>
            <a:pathLst>
              <a:path w="752475" h="466725">
                <a:moveTo>
                  <a:pt x="0" y="466725"/>
                </a:moveTo>
                <a:lnTo>
                  <a:pt x="752475" y="466725"/>
                </a:lnTo>
                <a:lnTo>
                  <a:pt x="752475" y="0"/>
                </a:lnTo>
                <a:lnTo>
                  <a:pt x="0" y="0"/>
                </a:lnTo>
                <a:lnTo>
                  <a:pt x="0" y="466725"/>
                </a:lnTo>
                <a:close/>
              </a:path>
            </a:pathLst>
          </a:custGeom>
          <a:ln w="11428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3675" y="2247900"/>
            <a:ext cx="1228725" cy="800100"/>
          </a:xfrm>
          <a:custGeom>
            <a:avLst/>
            <a:gdLst/>
            <a:ahLst/>
            <a:cxnLst/>
            <a:rect l="l" t="t" r="r" b="b"/>
            <a:pathLst>
              <a:path w="1228725" h="800100">
                <a:moveTo>
                  <a:pt x="0" y="400050"/>
                </a:moveTo>
                <a:lnTo>
                  <a:pt x="2812" y="361516"/>
                </a:lnTo>
                <a:lnTo>
                  <a:pt x="11078" y="324020"/>
                </a:lnTo>
                <a:lnTo>
                  <a:pt x="24541" y="287729"/>
                </a:lnTo>
                <a:lnTo>
                  <a:pt x="42942" y="252811"/>
                </a:lnTo>
                <a:lnTo>
                  <a:pt x="66024" y="219433"/>
                </a:lnTo>
                <a:lnTo>
                  <a:pt x="93530" y="187763"/>
                </a:lnTo>
                <a:lnTo>
                  <a:pt x="125202" y="157968"/>
                </a:lnTo>
                <a:lnTo>
                  <a:pt x="160783" y="130215"/>
                </a:lnTo>
                <a:lnTo>
                  <a:pt x="200015" y="104673"/>
                </a:lnTo>
                <a:lnTo>
                  <a:pt x="242641" y="81508"/>
                </a:lnTo>
                <a:lnTo>
                  <a:pt x="288404" y="60888"/>
                </a:lnTo>
                <a:lnTo>
                  <a:pt x="337045" y="42981"/>
                </a:lnTo>
                <a:lnTo>
                  <a:pt x="388308" y="27954"/>
                </a:lnTo>
                <a:lnTo>
                  <a:pt x="441935" y="15975"/>
                </a:lnTo>
                <a:lnTo>
                  <a:pt x="497669" y="7212"/>
                </a:lnTo>
                <a:lnTo>
                  <a:pt x="555251" y="1830"/>
                </a:lnTo>
                <a:lnTo>
                  <a:pt x="614426" y="0"/>
                </a:lnTo>
                <a:lnTo>
                  <a:pt x="673579" y="1830"/>
                </a:lnTo>
                <a:lnTo>
                  <a:pt x="731143" y="7212"/>
                </a:lnTo>
                <a:lnTo>
                  <a:pt x="786860" y="15975"/>
                </a:lnTo>
                <a:lnTo>
                  <a:pt x="840473" y="27954"/>
                </a:lnTo>
                <a:lnTo>
                  <a:pt x="891724" y="42981"/>
                </a:lnTo>
                <a:lnTo>
                  <a:pt x="940355" y="60888"/>
                </a:lnTo>
                <a:lnTo>
                  <a:pt x="986109" y="81508"/>
                </a:lnTo>
                <a:lnTo>
                  <a:pt x="1028728" y="104673"/>
                </a:lnTo>
                <a:lnTo>
                  <a:pt x="1067955" y="130215"/>
                </a:lnTo>
                <a:lnTo>
                  <a:pt x="1103531" y="157968"/>
                </a:lnTo>
                <a:lnTo>
                  <a:pt x="1135200" y="187763"/>
                </a:lnTo>
                <a:lnTo>
                  <a:pt x="1162703" y="219433"/>
                </a:lnTo>
                <a:lnTo>
                  <a:pt x="1185784" y="252811"/>
                </a:lnTo>
                <a:lnTo>
                  <a:pt x="1204184" y="287729"/>
                </a:lnTo>
                <a:lnTo>
                  <a:pt x="1217646" y="324020"/>
                </a:lnTo>
                <a:lnTo>
                  <a:pt x="1225912" y="361516"/>
                </a:lnTo>
                <a:lnTo>
                  <a:pt x="1228725" y="400050"/>
                </a:lnTo>
                <a:lnTo>
                  <a:pt x="1225912" y="438583"/>
                </a:lnTo>
                <a:lnTo>
                  <a:pt x="1217646" y="476079"/>
                </a:lnTo>
                <a:lnTo>
                  <a:pt x="1204184" y="512370"/>
                </a:lnTo>
                <a:lnTo>
                  <a:pt x="1185784" y="547288"/>
                </a:lnTo>
                <a:lnTo>
                  <a:pt x="1162703" y="580666"/>
                </a:lnTo>
                <a:lnTo>
                  <a:pt x="1135200" y="612336"/>
                </a:lnTo>
                <a:lnTo>
                  <a:pt x="1103531" y="642131"/>
                </a:lnTo>
                <a:lnTo>
                  <a:pt x="1067955" y="669884"/>
                </a:lnTo>
                <a:lnTo>
                  <a:pt x="1028728" y="695426"/>
                </a:lnTo>
                <a:lnTo>
                  <a:pt x="986109" y="718591"/>
                </a:lnTo>
                <a:lnTo>
                  <a:pt x="940355" y="739211"/>
                </a:lnTo>
                <a:lnTo>
                  <a:pt x="891724" y="757118"/>
                </a:lnTo>
                <a:lnTo>
                  <a:pt x="840473" y="772145"/>
                </a:lnTo>
                <a:lnTo>
                  <a:pt x="786860" y="784124"/>
                </a:lnTo>
                <a:lnTo>
                  <a:pt x="731143" y="792887"/>
                </a:lnTo>
                <a:lnTo>
                  <a:pt x="673579" y="798269"/>
                </a:lnTo>
                <a:lnTo>
                  <a:pt x="614426" y="800100"/>
                </a:lnTo>
                <a:lnTo>
                  <a:pt x="555251" y="798269"/>
                </a:lnTo>
                <a:lnTo>
                  <a:pt x="497669" y="792887"/>
                </a:lnTo>
                <a:lnTo>
                  <a:pt x="441935" y="784124"/>
                </a:lnTo>
                <a:lnTo>
                  <a:pt x="388308" y="772145"/>
                </a:lnTo>
                <a:lnTo>
                  <a:pt x="337045" y="757118"/>
                </a:lnTo>
                <a:lnTo>
                  <a:pt x="288404" y="739211"/>
                </a:lnTo>
                <a:lnTo>
                  <a:pt x="242641" y="718591"/>
                </a:lnTo>
                <a:lnTo>
                  <a:pt x="200015" y="695426"/>
                </a:lnTo>
                <a:lnTo>
                  <a:pt x="160783" y="669884"/>
                </a:lnTo>
                <a:lnTo>
                  <a:pt x="125202" y="642131"/>
                </a:lnTo>
                <a:lnTo>
                  <a:pt x="93530" y="612336"/>
                </a:lnTo>
                <a:lnTo>
                  <a:pt x="66024" y="580666"/>
                </a:lnTo>
                <a:lnTo>
                  <a:pt x="42942" y="547288"/>
                </a:lnTo>
                <a:lnTo>
                  <a:pt x="24541" y="512370"/>
                </a:lnTo>
                <a:lnTo>
                  <a:pt x="11078" y="476079"/>
                </a:lnTo>
                <a:lnTo>
                  <a:pt x="2812" y="438583"/>
                </a:lnTo>
                <a:lnTo>
                  <a:pt x="0" y="40005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2831" y="2412999"/>
            <a:ext cx="71755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1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2750" spc="40" dirty="0">
                <a:solidFill>
                  <a:srgbClr val="585858"/>
                </a:solidFill>
                <a:latin typeface="Arial"/>
                <a:cs typeface="Arial"/>
              </a:rPr>
              <a:t>28</a:t>
            </a:r>
            <a:r>
              <a:rPr sz="2750" spc="1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27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35</a:t>
            </a:fld>
            <a:endParaRPr spc="1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8059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Measuring Supply </a:t>
            </a:r>
            <a:r>
              <a:rPr sz="3200" spc="-5" dirty="0"/>
              <a:t>Static</a:t>
            </a:r>
            <a:r>
              <a:rPr sz="3200" spc="-254" dirty="0"/>
              <a:t> </a:t>
            </a:r>
            <a:r>
              <a:rPr sz="3200" spc="10" dirty="0"/>
              <a:t>Pressure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76329" y="1238160"/>
            <a:ext cx="6586641" cy="502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800" y="1409700"/>
            <a:ext cx="6248400" cy="468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36</a:t>
            </a:fld>
            <a:endParaRPr spc="1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8059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Measuring Supply </a:t>
            </a:r>
            <a:r>
              <a:rPr sz="3200" spc="-5" dirty="0"/>
              <a:t>Static</a:t>
            </a:r>
            <a:r>
              <a:rPr sz="3200" spc="-254" dirty="0"/>
              <a:t> </a:t>
            </a:r>
            <a:r>
              <a:rPr sz="3200" spc="10" dirty="0"/>
              <a:t>Pressure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33411"/>
            <a:ext cx="9144000" cy="516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" y="1333500"/>
            <a:ext cx="8763000" cy="4772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7475" y="2143125"/>
            <a:ext cx="1219200" cy="809625"/>
          </a:xfrm>
          <a:custGeom>
            <a:avLst/>
            <a:gdLst/>
            <a:ahLst/>
            <a:cxnLst/>
            <a:rect l="l" t="t" r="r" b="b"/>
            <a:pathLst>
              <a:path w="1219200" h="809625">
                <a:moveTo>
                  <a:pt x="0" y="404749"/>
                </a:moveTo>
                <a:lnTo>
                  <a:pt x="2790" y="365771"/>
                </a:lnTo>
                <a:lnTo>
                  <a:pt x="10991" y="327841"/>
                </a:lnTo>
                <a:lnTo>
                  <a:pt x="24348" y="291129"/>
                </a:lnTo>
                <a:lnTo>
                  <a:pt x="42604" y="255804"/>
                </a:lnTo>
                <a:lnTo>
                  <a:pt x="65505" y="222035"/>
                </a:lnTo>
                <a:lnTo>
                  <a:pt x="92795" y="189993"/>
                </a:lnTo>
                <a:lnTo>
                  <a:pt x="124219" y="159847"/>
                </a:lnTo>
                <a:lnTo>
                  <a:pt x="159520" y="131766"/>
                </a:lnTo>
                <a:lnTo>
                  <a:pt x="198445" y="105922"/>
                </a:lnTo>
                <a:lnTo>
                  <a:pt x="240736" y="82482"/>
                </a:lnTo>
                <a:lnTo>
                  <a:pt x="286139" y="61617"/>
                </a:lnTo>
                <a:lnTo>
                  <a:pt x="334399" y="43496"/>
                </a:lnTo>
                <a:lnTo>
                  <a:pt x="385259" y="28290"/>
                </a:lnTo>
                <a:lnTo>
                  <a:pt x="438465" y="16167"/>
                </a:lnTo>
                <a:lnTo>
                  <a:pt x="493760" y="7298"/>
                </a:lnTo>
                <a:lnTo>
                  <a:pt x="550890" y="1852"/>
                </a:lnTo>
                <a:lnTo>
                  <a:pt x="609600" y="0"/>
                </a:lnTo>
                <a:lnTo>
                  <a:pt x="668309" y="1852"/>
                </a:lnTo>
                <a:lnTo>
                  <a:pt x="725439" y="7298"/>
                </a:lnTo>
                <a:lnTo>
                  <a:pt x="780734" y="16167"/>
                </a:lnTo>
                <a:lnTo>
                  <a:pt x="833940" y="28290"/>
                </a:lnTo>
                <a:lnTo>
                  <a:pt x="884800" y="43496"/>
                </a:lnTo>
                <a:lnTo>
                  <a:pt x="933060" y="61617"/>
                </a:lnTo>
                <a:lnTo>
                  <a:pt x="978463" y="82482"/>
                </a:lnTo>
                <a:lnTo>
                  <a:pt x="1020754" y="105922"/>
                </a:lnTo>
                <a:lnTo>
                  <a:pt x="1059679" y="131766"/>
                </a:lnTo>
                <a:lnTo>
                  <a:pt x="1094980" y="159847"/>
                </a:lnTo>
                <a:lnTo>
                  <a:pt x="1126404" y="189993"/>
                </a:lnTo>
                <a:lnTo>
                  <a:pt x="1153694" y="222035"/>
                </a:lnTo>
                <a:lnTo>
                  <a:pt x="1176595" y="255804"/>
                </a:lnTo>
                <a:lnTo>
                  <a:pt x="1194851" y="291129"/>
                </a:lnTo>
                <a:lnTo>
                  <a:pt x="1208208" y="327841"/>
                </a:lnTo>
                <a:lnTo>
                  <a:pt x="1216409" y="365771"/>
                </a:lnTo>
                <a:lnTo>
                  <a:pt x="1219200" y="404749"/>
                </a:lnTo>
                <a:lnTo>
                  <a:pt x="1216409" y="443747"/>
                </a:lnTo>
                <a:lnTo>
                  <a:pt x="1208208" y="481695"/>
                </a:lnTo>
                <a:lnTo>
                  <a:pt x="1194851" y="518424"/>
                </a:lnTo>
                <a:lnTo>
                  <a:pt x="1176595" y="553764"/>
                </a:lnTo>
                <a:lnTo>
                  <a:pt x="1153694" y="587544"/>
                </a:lnTo>
                <a:lnTo>
                  <a:pt x="1126404" y="619597"/>
                </a:lnTo>
                <a:lnTo>
                  <a:pt x="1094980" y="649751"/>
                </a:lnTo>
                <a:lnTo>
                  <a:pt x="1059679" y="677839"/>
                </a:lnTo>
                <a:lnTo>
                  <a:pt x="1020754" y="703689"/>
                </a:lnTo>
                <a:lnTo>
                  <a:pt x="978463" y="727133"/>
                </a:lnTo>
                <a:lnTo>
                  <a:pt x="933060" y="748002"/>
                </a:lnTo>
                <a:lnTo>
                  <a:pt x="884800" y="766124"/>
                </a:lnTo>
                <a:lnTo>
                  <a:pt x="833940" y="781332"/>
                </a:lnTo>
                <a:lnTo>
                  <a:pt x="780734" y="793456"/>
                </a:lnTo>
                <a:lnTo>
                  <a:pt x="725439" y="802325"/>
                </a:lnTo>
                <a:lnTo>
                  <a:pt x="668309" y="807771"/>
                </a:lnTo>
                <a:lnTo>
                  <a:pt x="609600" y="809625"/>
                </a:lnTo>
                <a:lnTo>
                  <a:pt x="550890" y="807771"/>
                </a:lnTo>
                <a:lnTo>
                  <a:pt x="493760" y="802325"/>
                </a:lnTo>
                <a:lnTo>
                  <a:pt x="438465" y="793456"/>
                </a:lnTo>
                <a:lnTo>
                  <a:pt x="385259" y="781332"/>
                </a:lnTo>
                <a:lnTo>
                  <a:pt x="334399" y="766124"/>
                </a:lnTo>
                <a:lnTo>
                  <a:pt x="286139" y="748002"/>
                </a:lnTo>
                <a:lnTo>
                  <a:pt x="240736" y="727133"/>
                </a:lnTo>
                <a:lnTo>
                  <a:pt x="198445" y="703689"/>
                </a:lnTo>
                <a:lnTo>
                  <a:pt x="159520" y="677839"/>
                </a:lnTo>
                <a:lnTo>
                  <a:pt x="124219" y="649751"/>
                </a:lnTo>
                <a:lnTo>
                  <a:pt x="92795" y="619597"/>
                </a:lnTo>
                <a:lnTo>
                  <a:pt x="65505" y="587544"/>
                </a:lnTo>
                <a:lnTo>
                  <a:pt x="42604" y="553764"/>
                </a:lnTo>
                <a:lnTo>
                  <a:pt x="24348" y="518424"/>
                </a:lnTo>
                <a:lnTo>
                  <a:pt x="10991" y="481695"/>
                </a:lnTo>
                <a:lnTo>
                  <a:pt x="2790" y="443747"/>
                </a:lnTo>
                <a:lnTo>
                  <a:pt x="0" y="404749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19951" y="2290826"/>
            <a:ext cx="762000" cy="485775"/>
          </a:xfrm>
          <a:prstGeom prst="rect">
            <a:avLst/>
          </a:prstGeom>
          <a:solidFill>
            <a:srgbClr val="97C622"/>
          </a:solidFill>
          <a:ln w="11428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895"/>
              </a:lnSpc>
            </a:pPr>
            <a:r>
              <a:rPr sz="2750" spc="15" dirty="0">
                <a:solidFill>
                  <a:srgbClr val="585858"/>
                </a:solidFill>
                <a:latin typeface="Arial"/>
                <a:cs typeface="Arial"/>
              </a:rPr>
              <a:t>.340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37</a:t>
            </a:fld>
            <a:endParaRPr spc="1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69988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Measure </a:t>
            </a:r>
            <a:r>
              <a:rPr sz="3200" dirty="0"/>
              <a:t>External </a:t>
            </a:r>
            <a:r>
              <a:rPr sz="3200" spc="-5" dirty="0"/>
              <a:t>Static</a:t>
            </a:r>
            <a:r>
              <a:rPr sz="3200" spc="-240" dirty="0"/>
              <a:t> </a:t>
            </a:r>
            <a:r>
              <a:rPr sz="3200" spc="10" dirty="0"/>
              <a:t>Pressure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709" y="2066723"/>
            <a:ext cx="1986157" cy="1748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0730" y="2115883"/>
            <a:ext cx="1432560" cy="15024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550"/>
              </a:spcBef>
            </a:pPr>
            <a:r>
              <a:rPr sz="2000" i="1" spc="10" dirty="0">
                <a:latin typeface="Gill Sans MT"/>
                <a:cs typeface="Gill Sans MT"/>
              </a:rPr>
              <a:t>Step</a:t>
            </a:r>
            <a:r>
              <a:rPr sz="2000" i="1" spc="-65" dirty="0">
                <a:latin typeface="Gill Sans MT"/>
                <a:cs typeface="Gill Sans MT"/>
              </a:rPr>
              <a:t> </a:t>
            </a:r>
            <a:r>
              <a:rPr sz="2000" i="1" spc="10" dirty="0">
                <a:latin typeface="Gill Sans MT"/>
                <a:cs typeface="Gill Sans MT"/>
              </a:rPr>
              <a:t>1</a:t>
            </a:r>
            <a:endParaRPr sz="2000">
              <a:latin typeface="Gill Sans MT"/>
              <a:cs typeface="Gill Sans MT"/>
            </a:endParaRPr>
          </a:p>
          <a:p>
            <a:pPr marL="12700" marR="5080" indent="13335" algn="ctr">
              <a:lnSpc>
                <a:spcPct val="89000"/>
              </a:lnSpc>
              <a:spcBef>
                <a:spcPts val="715"/>
              </a:spcBef>
            </a:pPr>
            <a:r>
              <a:rPr sz="2000" spc="10" dirty="0">
                <a:latin typeface="Gill Sans MT"/>
                <a:cs typeface="Gill Sans MT"/>
              </a:rPr>
              <a:t>Measure  </a:t>
            </a:r>
            <a:r>
              <a:rPr sz="2000" spc="15" dirty="0">
                <a:latin typeface="Gill Sans MT"/>
                <a:cs typeface="Gill Sans MT"/>
              </a:rPr>
              <a:t>Return</a:t>
            </a:r>
            <a:r>
              <a:rPr sz="2000" spc="-195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Static  </a:t>
            </a:r>
            <a:r>
              <a:rPr sz="2000" spc="-5" dirty="0">
                <a:latin typeface="Gill Sans MT"/>
                <a:cs typeface="Gill Sans MT"/>
              </a:rPr>
              <a:t>Pressure</a:t>
            </a:r>
            <a:r>
              <a:rPr sz="2000" spc="-185" dirty="0">
                <a:latin typeface="Gill Sans MT"/>
                <a:cs typeface="Gill Sans MT"/>
              </a:rPr>
              <a:t> </a:t>
            </a:r>
            <a:r>
              <a:rPr sz="1550" spc="5" dirty="0">
                <a:latin typeface="Gill Sans MT"/>
                <a:cs typeface="Gill Sans MT"/>
              </a:rPr>
              <a:t>(drop  </a:t>
            </a:r>
            <a:r>
              <a:rPr sz="1550" spc="15" dirty="0">
                <a:latin typeface="Gill Sans MT"/>
                <a:cs typeface="Gill Sans MT"/>
              </a:rPr>
              <a:t>negative</a:t>
            </a:r>
            <a:r>
              <a:rPr sz="1550" spc="-20" dirty="0">
                <a:latin typeface="Gill Sans MT"/>
                <a:cs typeface="Gill Sans MT"/>
              </a:rPr>
              <a:t> </a:t>
            </a:r>
            <a:r>
              <a:rPr sz="1550" spc="20" dirty="0">
                <a:latin typeface="Gill Sans MT"/>
                <a:cs typeface="Gill Sans MT"/>
              </a:rPr>
              <a:t>sign)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71526" y="2638093"/>
            <a:ext cx="538683" cy="586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7951" y="2066723"/>
            <a:ext cx="1729095" cy="1748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8464" y="2222436"/>
            <a:ext cx="1330960" cy="12846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00" i="1" spc="10" dirty="0">
                <a:latin typeface="Gill Sans MT"/>
                <a:cs typeface="Gill Sans MT"/>
              </a:rPr>
              <a:t>Step</a:t>
            </a:r>
            <a:r>
              <a:rPr sz="2000" i="1" spc="-65" dirty="0">
                <a:latin typeface="Gill Sans MT"/>
                <a:cs typeface="Gill Sans MT"/>
              </a:rPr>
              <a:t> </a:t>
            </a:r>
            <a:r>
              <a:rPr sz="2000" i="1" spc="10" dirty="0">
                <a:latin typeface="Gill Sans MT"/>
                <a:cs typeface="Gill Sans MT"/>
              </a:rPr>
              <a:t>2</a:t>
            </a:r>
            <a:endParaRPr sz="2000">
              <a:latin typeface="Gill Sans MT"/>
              <a:cs typeface="Gill Sans MT"/>
            </a:endParaRPr>
          </a:p>
          <a:p>
            <a:pPr marL="12700" marR="5080" indent="-635" algn="ctr">
              <a:lnSpc>
                <a:spcPct val="87600"/>
              </a:lnSpc>
              <a:spcBef>
                <a:spcPts val="750"/>
              </a:spcBef>
            </a:pPr>
            <a:r>
              <a:rPr sz="2000" spc="10" dirty="0">
                <a:latin typeface="Gill Sans MT"/>
                <a:cs typeface="Gill Sans MT"/>
              </a:rPr>
              <a:t>Measure  </a:t>
            </a:r>
            <a:r>
              <a:rPr sz="2000" spc="20" dirty="0">
                <a:latin typeface="Gill Sans MT"/>
                <a:cs typeface="Gill Sans MT"/>
              </a:rPr>
              <a:t>Supply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Static  </a:t>
            </a:r>
            <a:r>
              <a:rPr sz="2000" spc="-5" dirty="0">
                <a:latin typeface="Gill Sans MT"/>
                <a:cs typeface="Gill Sans MT"/>
              </a:rPr>
              <a:t>Pressure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86126" y="2638093"/>
            <a:ext cx="538683" cy="586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2565" y="2000053"/>
            <a:ext cx="2891107" cy="1881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40805" y="2170493"/>
            <a:ext cx="2546985" cy="139001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000" i="1" spc="10" dirty="0">
                <a:latin typeface="Gill Sans MT"/>
                <a:cs typeface="Gill Sans MT"/>
              </a:rPr>
              <a:t>Step</a:t>
            </a:r>
            <a:r>
              <a:rPr sz="2000" i="1" spc="-60" dirty="0">
                <a:latin typeface="Gill Sans MT"/>
                <a:cs typeface="Gill Sans MT"/>
              </a:rPr>
              <a:t> </a:t>
            </a:r>
            <a:r>
              <a:rPr sz="2000" i="1" spc="10" dirty="0">
                <a:latin typeface="Gill Sans MT"/>
                <a:cs typeface="Gill Sans MT"/>
              </a:rPr>
              <a:t>3</a:t>
            </a:r>
            <a:endParaRPr sz="2000">
              <a:latin typeface="Gill Sans MT"/>
              <a:cs typeface="Gill Sans MT"/>
            </a:endParaRPr>
          </a:p>
          <a:p>
            <a:pPr marL="12700" marR="5080" algn="ctr">
              <a:lnSpc>
                <a:spcPts val="2100"/>
              </a:lnSpc>
              <a:spcBef>
                <a:spcPts val="775"/>
              </a:spcBef>
            </a:pPr>
            <a:r>
              <a:rPr sz="2000" spc="20" dirty="0">
                <a:latin typeface="Gill Sans MT"/>
                <a:cs typeface="Gill Sans MT"/>
              </a:rPr>
              <a:t>Calculate External</a:t>
            </a:r>
            <a:r>
              <a:rPr sz="2000" spc="-45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Static  </a:t>
            </a:r>
            <a:r>
              <a:rPr sz="2000" spc="-5" dirty="0">
                <a:latin typeface="Gill Sans MT"/>
                <a:cs typeface="Gill Sans MT"/>
              </a:rPr>
              <a:t>Pressure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(ESP)</a:t>
            </a:r>
            <a:endParaRPr sz="2000">
              <a:latin typeface="Gill Sans MT"/>
              <a:cs typeface="Gill Sans MT"/>
            </a:endParaRPr>
          </a:p>
          <a:p>
            <a:pPr marL="2540" algn="ctr">
              <a:lnSpc>
                <a:spcPct val="100000"/>
              </a:lnSpc>
              <a:spcBef>
                <a:spcPts val="509"/>
              </a:spcBef>
            </a:pPr>
            <a:r>
              <a:rPr sz="2000" spc="15" dirty="0">
                <a:latin typeface="Gill Sans MT"/>
                <a:cs typeface="Gill Sans MT"/>
              </a:rPr>
              <a:t>Return </a:t>
            </a:r>
            <a:r>
              <a:rPr sz="2000" b="1" spc="15" dirty="0">
                <a:solidFill>
                  <a:srgbClr val="C00000"/>
                </a:solidFill>
                <a:latin typeface="Gill Sans MT"/>
                <a:cs typeface="Gill Sans MT"/>
              </a:rPr>
              <a:t>+ </a:t>
            </a:r>
            <a:r>
              <a:rPr sz="2000" spc="20" dirty="0">
                <a:latin typeface="Gill Sans MT"/>
                <a:cs typeface="Gill Sans MT"/>
              </a:rPr>
              <a:t>Supply</a:t>
            </a:r>
            <a:r>
              <a:rPr sz="2000" spc="-420" dirty="0"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Gill Sans MT"/>
                <a:cs typeface="Gill Sans MT"/>
              </a:rPr>
              <a:t>= </a:t>
            </a:r>
            <a:r>
              <a:rPr sz="2000" spc="10" dirty="0">
                <a:latin typeface="Gill Sans MT"/>
                <a:cs typeface="Gill Sans MT"/>
              </a:rPr>
              <a:t>ESP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38</a:t>
            </a:fld>
            <a:endParaRPr spc="10" dirty="0"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33400" y="4629150"/>
          <a:ext cx="8077200" cy="101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927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solidFill>
                            <a:srgbClr val="252525"/>
                          </a:solidFill>
                          <a:latin typeface="Gill Sans MT"/>
                          <a:cs typeface="Gill Sans MT"/>
                        </a:rPr>
                        <a:t>Return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7EDA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10" dirty="0">
                          <a:solidFill>
                            <a:srgbClr val="252525"/>
                          </a:solidFill>
                          <a:latin typeface="Gill Sans MT"/>
                          <a:cs typeface="Gill Sans MT"/>
                        </a:rPr>
                        <a:t>Supply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7EDA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dirty="0">
                          <a:solidFill>
                            <a:srgbClr val="252525"/>
                          </a:solidFill>
                          <a:latin typeface="Gill Sans MT"/>
                          <a:cs typeface="Gill Sans MT"/>
                        </a:rPr>
                        <a:t>ESP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7ED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454659" marR="116839" indent="-334010">
                        <a:lnSpc>
                          <a:spcPct val="1008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-0.280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InH</a:t>
                      </a:r>
                      <a:r>
                        <a:rPr sz="1800" spc="7" baseline="-18518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800" spc="-9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(drop 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negative</a:t>
                      </a:r>
                      <a:r>
                        <a:rPr sz="1800" spc="-1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sign)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EEEF0"/>
                    </a:solidFill>
                  </a:tcPr>
                </a:tc>
                <a:tc>
                  <a:txBody>
                    <a:bodyPr/>
                    <a:lstStyle/>
                    <a:p>
                      <a:pPr marL="6381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0.340</a:t>
                      </a:r>
                      <a:r>
                        <a:rPr sz="1800" b="1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InH</a:t>
                      </a:r>
                      <a:r>
                        <a:rPr sz="1800" spc="7" baseline="-18518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EEE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0.280 </a:t>
                      </a:r>
                      <a:r>
                        <a:rPr sz="2000" b="1" spc="15" dirty="0">
                          <a:solidFill>
                            <a:srgbClr val="C00000"/>
                          </a:solidFill>
                          <a:latin typeface="Gill Sans MT"/>
                          <a:cs typeface="Gill Sans MT"/>
                        </a:rPr>
                        <a:t>+ </a:t>
                      </a:r>
                      <a:r>
                        <a:rPr sz="1800" b="1" spc="-5" dirty="0">
                          <a:latin typeface="Gill Sans MT"/>
                          <a:cs typeface="Gill Sans MT"/>
                        </a:rPr>
                        <a:t>0.340 </a:t>
                      </a:r>
                      <a:r>
                        <a:rPr sz="2000" b="1" spc="15" dirty="0">
                          <a:solidFill>
                            <a:srgbClr val="C00000"/>
                          </a:solidFill>
                          <a:latin typeface="Gill Sans MT"/>
                          <a:cs typeface="Gill Sans MT"/>
                        </a:rPr>
                        <a:t>= </a:t>
                      </a:r>
                      <a:r>
                        <a:rPr sz="1800" b="1" spc="-5" dirty="0">
                          <a:latin typeface="Gill Sans MT"/>
                          <a:cs typeface="Gill Sans MT"/>
                        </a:rPr>
                        <a:t>0.620</a:t>
                      </a:r>
                      <a:r>
                        <a:rPr sz="1800" b="1" spc="-2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InH</a:t>
                      </a:r>
                      <a:r>
                        <a:rPr sz="1800" spc="7" baseline="-18518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E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12775" y="4277677"/>
            <a:ext cx="1021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Gill Sans MT"/>
                <a:cs typeface="Gill Sans MT"/>
              </a:rPr>
              <a:t>Ex</a:t>
            </a:r>
            <a:r>
              <a:rPr sz="1800" b="1" spc="15" dirty="0">
                <a:latin typeface="Gill Sans MT"/>
                <a:cs typeface="Gill Sans MT"/>
              </a:rPr>
              <a:t>a</a:t>
            </a:r>
            <a:r>
              <a:rPr sz="1800" b="1" dirty="0">
                <a:latin typeface="Gill Sans MT"/>
                <a:cs typeface="Gill Sans MT"/>
              </a:rPr>
              <a:t>mp</a:t>
            </a:r>
            <a:r>
              <a:rPr sz="1800" b="1" spc="35" dirty="0">
                <a:latin typeface="Gill Sans MT"/>
                <a:cs typeface="Gill Sans MT"/>
              </a:rPr>
              <a:t>l</a:t>
            </a:r>
            <a:r>
              <a:rPr sz="1800" b="1" spc="-20" dirty="0">
                <a:latin typeface="Gill Sans MT"/>
                <a:cs typeface="Gill Sans MT"/>
              </a:rPr>
              <a:t>e</a:t>
            </a:r>
            <a:r>
              <a:rPr sz="1800" b="1" dirty="0">
                <a:latin typeface="Gill Sans MT"/>
                <a:cs typeface="Gill Sans MT"/>
              </a:rPr>
              <a:t>: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20675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Fan</a:t>
            </a:r>
            <a:r>
              <a:rPr sz="3200" spc="-140" dirty="0"/>
              <a:t> </a:t>
            </a:r>
            <a:r>
              <a:rPr sz="3200" spc="5" dirty="0"/>
              <a:t>Chart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38175" y="1266825"/>
            <a:ext cx="7896225" cy="500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412" y="1262062"/>
            <a:ext cx="7905750" cy="5010150"/>
          </a:xfrm>
          <a:custGeom>
            <a:avLst/>
            <a:gdLst/>
            <a:ahLst/>
            <a:cxnLst/>
            <a:rect l="l" t="t" r="r" b="b"/>
            <a:pathLst>
              <a:path w="7905750" h="5010150">
                <a:moveTo>
                  <a:pt x="0" y="5010150"/>
                </a:moveTo>
                <a:lnTo>
                  <a:pt x="7905750" y="5010150"/>
                </a:lnTo>
                <a:lnTo>
                  <a:pt x="7905750" y="0"/>
                </a:lnTo>
                <a:lnTo>
                  <a:pt x="0" y="0"/>
                </a:lnTo>
                <a:lnTo>
                  <a:pt x="0" y="5010150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39</a:t>
            </a:fld>
            <a:endParaRPr spc="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1559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Course</a:t>
            </a:r>
            <a:r>
              <a:rPr sz="3200" spc="-120" dirty="0"/>
              <a:t> </a:t>
            </a:r>
            <a:r>
              <a:rPr sz="3200" spc="5" dirty="0"/>
              <a:t>Content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80845" y="1348993"/>
            <a:ext cx="5973445" cy="49669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13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Section </a:t>
            </a:r>
            <a:r>
              <a:rPr sz="2600" i="1" dirty="0">
                <a:solidFill>
                  <a:srgbClr val="284E84"/>
                </a:solidFill>
                <a:latin typeface="Gill Sans MT"/>
                <a:cs typeface="Gill Sans MT"/>
              </a:rPr>
              <a:t>1:</a:t>
            </a:r>
            <a:r>
              <a:rPr sz="2600" i="1" spc="-1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Introduction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98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Section </a:t>
            </a:r>
            <a:r>
              <a:rPr sz="2600" i="1" dirty="0">
                <a:solidFill>
                  <a:srgbClr val="284E84"/>
                </a:solidFill>
                <a:latin typeface="Gill Sans MT"/>
                <a:cs typeface="Gill Sans MT"/>
              </a:rPr>
              <a:t>2:</a:t>
            </a:r>
            <a:r>
              <a:rPr sz="2600" i="1" spc="-1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Sizing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989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Section </a:t>
            </a:r>
            <a:r>
              <a:rPr sz="2600" i="1" spc="-5" dirty="0">
                <a:solidFill>
                  <a:srgbClr val="284E84"/>
                </a:solidFill>
                <a:latin typeface="Gill Sans MT"/>
                <a:cs typeface="Gill Sans MT"/>
              </a:rPr>
              <a:t>3:</a:t>
            </a:r>
            <a:r>
              <a:rPr sz="2600" i="1" spc="-3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Airflow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98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Section </a:t>
            </a:r>
            <a:r>
              <a:rPr sz="2600" i="1" spc="-5" dirty="0">
                <a:solidFill>
                  <a:srgbClr val="284E84"/>
                </a:solidFill>
                <a:latin typeface="Gill Sans MT"/>
                <a:cs typeface="Gill Sans MT"/>
              </a:rPr>
              <a:t>4: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Refrigerant</a:t>
            </a:r>
            <a:r>
              <a:rPr sz="2600" spc="-3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Charge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989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Section </a:t>
            </a:r>
            <a:r>
              <a:rPr sz="2600" i="1" spc="-5" dirty="0">
                <a:solidFill>
                  <a:srgbClr val="284E84"/>
                </a:solidFill>
                <a:latin typeface="Gill Sans MT"/>
                <a:cs typeface="Gill Sans MT"/>
              </a:rPr>
              <a:t>5:</a:t>
            </a:r>
            <a:r>
              <a:rPr sz="2600" i="1" spc="-1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Controls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98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Section </a:t>
            </a:r>
            <a:r>
              <a:rPr sz="2600" i="1" dirty="0">
                <a:solidFill>
                  <a:srgbClr val="284E84"/>
                </a:solidFill>
                <a:latin typeface="Gill Sans MT"/>
                <a:cs typeface="Gill Sans MT"/>
              </a:rPr>
              <a:t>6: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Participation</a:t>
            </a:r>
            <a:r>
              <a:rPr sz="2600" spc="-5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Rules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&amp;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Paperwork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98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i="1" spc="10" dirty="0">
                <a:solidFill>
                  <a:srgbClr val="284E84"/>
                </a:solidFill>
                <a:latin typeface="Gill Sans MT"/>
                <a:cs typeface="Gill Sans MT"/>
              </a:rPr>
              <a:t>Section </a:t>
            </a:r>
            <a:r>
              <a:rPr sz="2600" i="1" dirty="0">
                <a:solidFill>
                  <a:srgbClr val="284E84"/>
                </a:solidFill>
                <a:latin typeface="Gill Sans MT"/>
                <a:cs typeface="Gill Sans MT"/>
              </a:rPr>
              <a:t>7:</a:t>
            </a:r>
            <a:r>
              <a:rPr sz="2600" i="1" spc="-3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5" dirty="0">
                <a:solidFill>
                  <a:srgbClr val="284E84"/>
                </a:solidFill>
                <a:latin typeface="Gill Sans MT"/>
                <a:cs typeface="Gill Sans MT"/>
              </a:rPr>
              <a:t>Resources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989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b="1" spc="15" dirty="0">
                <a:solidFill>
                  <a:srgbClr val="6E5600"/>
                </a:solidFill>
                <a:latin typeface="Gill Sans MT"/>
                <a:cs typeface="Gill Sans MT"/>
              </a:rPr>
              <a:t>Certification</a:t>
            </a:r>
            <a:r>
              <a:rPr sz="2600" b="1" spc="-160" dirty="0">
                <a:solidFill>
                  <a:srgbClr val="6E5600"/>
                </a:solidFill>
                <a:latin typeface="Gill Sans MT"/>
                <a:cs typeface="Gill Sans MT"/>
              </a:rPr>
              <a:t> </a:t>
            </a:r>
            <a:r>
              <a:rPr sz="2600" b="1" spc="15" dirty="0">
                <a:solidFill>
                  <a:srgbClr val="6E5600"/>
                </a:solidFill>
                <a:latin typeface="Gill Sans MT"/>
                <a:cs typeface="Gill Sans MT"/>
              </a:rPr>
              <a:t>Exam!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5257800"/>
            <a:ext cx="2098521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0925" y="5410200"/>
            <a:ext cx="838200" cy="20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750" y="6432050"/>
            <a:ext cx="16700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Gill Sans MT"/>
                <a:cs typeface="Gill Sans MT"/>
              </a:rPr>
              <a:t>4</a:t>
            </a:fld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6925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Equipment </a:t>
            </a:r>
            <a:r>
              <a:rPr sz="3200" spc="20" dirty="0"/>
              <a:t>Set</a:t>
            </a:r>
            <a:r>
              <a:rPr sz="3200" spc="-220" dirty="0"/>
              <a:t> </a:t>
            </a:r>
            <a:r>
              <a:rPr sz="3200" spc="30" dirty="0"/>
              <a:t>Up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28063" y="1552977"/>
            <a:ext cx="6468110" cy="399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marR="164465" indent="-276860">
              <a:lnSpc>
                <a:spcPct val="145600"/>
              </a:lnSpc>
              <a:spcBef>
                <a:spcPts val="10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Configure blower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to deliver </a:t>
            </a:r>
            <a:r>
              <a:rPr sz="2750" spc="35" dirty="0">
                <a:solidFill>
                  <a:srgbClr val="284E84"/>
                </a:solidFill>
                <a:latin typeface="Gill Sans MT"/>
                <a:cs typeface="Gill Sans MT"/>
              </a:rPr>
              <a:t>400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CFM/ton 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(based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on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outdoor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unit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capacity),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unless 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manufacturer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states</a:t>
            </a:r>
            <a:r>
              <a:rPr sz="2750" spc="1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differently</a:t>
            </a:r>
            <a:endParaRPr sz="2750">
              <a:latin typeface="Gill Sans MT"/>
              <a:cs typeface="Gill Sans MT"/>
            </a:endParaRPr>
          </a:p>
          <a:p>
            <a:pPr marL="288925" marR="5080" indent="-276860">
              <a:lnSpc>
                <a:spcPct val="145600"/>
              </a:lnSpc>
              <a:spcBef>
                <a:spcPts val="120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Careful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selection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indoor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&amp;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outdoor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unit 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combinations crucial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required</a:t>
            </a:r>
            <a:r>
              <a:rPr sz="2750" spc="1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airflow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271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b="1" spc="25" dirty="0">
                <a:solidFill>
                  <a:srgbClr val="270B9C"/>
                </a:solidFill>
                <a:latin typeface="Gill Sans MT"/>
                <a:cs typeface="Gill Sans MT"/>
              </a:rPr>
              <a:t>Must </a:t>
            </a:r>
            <a:r>
              <a:rPr sz="2750" b="1" spc="30" dirty="0">
                <a:solidFill>
                  <a:srgbClr val="270B9C"/>
                </a:solidFill>
                <a:latin typeface="Gill Sans MT"/>
                <a:cs typeface="Gill Sans MT"/>
              </a:rPr>
              <a:t>be </a:t>
            </a:r>
            <a:r>
              <a:rPr sz="2750" b="1" spc="20" dirty="0">
                <a:solidFill>
                  <a:srgbClr val="270B9C"/>
                </a:solidFill>
                <a:latin typeface="Gill Sans MT"/>
                <a:cs typeface="Gill Sans MT"/>
              </a:rPr>
              <a:t>AHRI</a:t>
            </a:r>
            <a:r>
              <a:rPr sz="2750" b="1" spc="-24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750" b="1" spc="15" dirty="0">
                <a:solidFill>
                  <a:srgbClr val="270B9C"/>
                </a:solidFill>
                <a:latin typeface="Gill Sans MT"/>
                <a:cs typeface="Gill Sans MT"/>
              </a:rPr>
              <a:t>certified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5086350"/>
            <a:ext cx="416441" cy="455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40</a:t>
            </a:fld>
            <a:endParaRPr spc="1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9392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Equipment </a:t>
            </a:r>
            <a:r>
              <a:rPr sz="3200" spc="20" dirty="0"/>
              <a:t>Set </a:t>
            </a:r>
            <a:r>
              <a:rPr sz="3200" spc="30" dirty="0"/>
              <a:t>Up: </a:t>
            </a:r>
            <a:r>
              <a:rPr sz="3200" spc="20" dirty="0"/>
              <a:t>Filter</a:t>
            </a:r>
            <a:r>
              <a:rPr sz="3200" spc="-490" dirty="0"/>
              <a:t> </a:t>
            </a:r>
            <a:r>
              <a:rPr sz="3200" spc="15" dirty="0"/>
              <a:t>Selection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41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045210" y="1986533"/>
            <a:ext cx="7568565" cy="30441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4325" indent="-276225">
              <a:lnSpc>
                <a:spcPct val="100000"/>
              </a:lnSpc>
              <a:spcBef>
                <a:spcPts val="13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313690" algn="l"/>
                <a:tab pos="314325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All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filters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are</a:t>
            </a:r>
            <a:r>
              <a:rPr sz="2750" spc="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restrictive</a:t>
            </a:r>
            <a:endParaRPr sz="2750">
              <a:latin typeface="Gill Sans MT"/>
              <a:cs typeface="Gill Sans MT"/>
            </a:endParaRPr>
          </a:p>
          <a:p>
            <a:pPr marL="314325" marR="200025" indent="-276225">
              <a:lnSpc>
                <a:spcPct val="136600"/>
              </a:lnSpc>
              <a:spcBef>
                <a:spcPts val="120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313690" algn="l"/>
                <a:tab pos="314325" algn="l"/>
              </a:tabLst>
            </a:pP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If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restrictive,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enlarge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return ducts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compensate 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extra</a:t>
            </a:r>
            <a:r>
              <a:rPr sz="2750" spc="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restriction</a:t>
            </a:r>
            <a:endParaRPr sz="2750">
              <a:latin typeface="Gill Sans MT"/>
              <a:cs typeface="Gill Sans MT"/>
            </a:endParaRPr>
          </a:p>
          <a:p>
            <a:pPr marL="314325" indent="-276225">
              <a:lnSpc>
                <a:spcPct val="100000"/>
              </a:lnSpc>
              <a:spcBef>
                <a:spcPts val="240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313690" algn="l"/>
                <a:tab pos="314325" algn="l"/>
              </a:tabLst>
            </a:pP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Ideally pressure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drop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should not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be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more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than</a:t>
            </a:r>
            <a:r>
              <a:rPr sz="2750" spc="2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.1”</a:t>
            </a:r>
            <a:endParaRPr sz="2750">
              <a:latin typeface="Gill Sans MT"/>
              <a:cs typeface="Gill Sans MT"/>
            </a:endParaRPr>
          </a:p>
          <a:p>
            <a:pPr marL="314325">
              <a:lnSpc>
                <a:spcPct val="100000"/>
              </a:lnSpc>
              <a:spcBef>
                <a:spcPts val="1210"/>
              </a:spcBef>
            </a:pP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H</a:t>
            </a:r>
            <a:r>
              <a:rPr sz="2775" spc="37" baseline="-18018" dirty="0">
                <a:solidFill>
                  <a:srgbClr val="284E84"/>
                </a:solidFill>
                <a:latin typeface="Gill Sans MT"/>
                <a:cs typeface="Gill Sans MT"/>
              </a:rPr>
              <a:t>2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0,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at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full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flow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never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more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than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.22”</a:t>
            </a:r>
            <a:r>
              <a:rPr sz="2750" spc="-1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60" dirty="0">
                <a:solidFill>
                  <a:srgbClr val="284E84"/>
                </a:solidFill>
                <a:latin typeface="Gill Sans MT"/>
                <a:cs typeface="Gill Sans MT"/>
              </a:rPr>
              <a:t>H</a:t>
            </a:r>
            <a:r>
              <a:rPr sz="2775" spc="89" baseline="-18018" dirty="0">
                <a:solidFill>
                  <a:srgbClr val="284E84"/>
                </a:solidFill>
                <a:latin typeface="Gill Sans MT"/>
                <a:cs typeface="Gill Sans MT"/>
              </a:rPr>
              <a:t>2</a:t>
            </a:r>
            <a:r>
              <a:rPr sz="2750" spc="60" dirty="0">
                <a:solidFill>
                  <a:srgbClr val="284E84"/>
                </a:solidFill>
                <a:latin typeface="Gill Sans MT"/>
                <a:cs typeface="Gill Sans MT"/>
              </a:rPr>
              <a:t>0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2031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What </a:t>
            </a:r>
            <a:r>
              <a:rPr sz="3200" spc="25" dirty="0"/>
              <a:t>Creates</a:t>
            </a:r>
            <a:r>
              <a:rPr sz="3200" spc="-260" dirty="0"/>
              <a:t> </a:t>
            </a:r>
            <a:r>
              <a:rPr sz="3200" spc="5" dirty="0"/>
              <a:t>Resistance?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42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1223010" y="1664398"/>
            <a:ext cx="6677659" cy="423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Friction </a:t>
            </a:r>
            <a:r>
              <a:rPr sz="2600" spc="-5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air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moving through</a:t>
            </a:r>
            <a:r>
              <a:rPr sz="2600" spc="-409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ducts</a:t>
            </a:r>
            <a:endParaRPr sz="26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88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The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faster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the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air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is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moving </a:t>
            </a:r>
            <a:r>
              <a:rPr sz="2400" spc="-15" dirty="0">
                <a:solidFill>
                  <a:srgbClr val="5B6973"/>
                </a:solidFill>
                <a:latin typeface="Gill Sans MT"/>
                <a:cs typeface="Gill Sans MT"/>
              </a:rPr>
              <a:t>(velocity),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the</a:t>
            </a:r>
            <a:r>
              <a:rPr sz="2400" spc="-409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greater</a:t>
            </a:r>
            <a:endParaRPr sz="2400">
              <a:latin typeface="Gill Sans MT"/>
              <a:cs typeface="Gill Sans MT"/>
            </a:endParaRPr>
          </a:p>
          <a:p>
            <a:pPr marL="565785">
              <a:lnSpc>
                <a:spcPct val="100000"/>
              </a:lnSpc>
              <a:spcBef>
                <a:spcPts val="955"/>
              </a:spcBef>
            </a:pP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the</a:t>
            </a:r>
            <a:r>
              <a:rPr sz="2400" spc="-3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friction</a:t>
            </a:r>
            <a:endParaRPr sz="24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92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Devices </a:t>
            </a:r>
            <a:r>
              <a:rPr sz="2400" spc="-40" dirty="0">
                <a:solidFill>
                  <a:srgbClr val="5B6973"/>
                </a:solidFill>
                <a:latin typeface="Gill Sans MT"/>
                <a:cs typeface="Gill Sans MT"/>
              </a:rPr>
              <a:t>(ACCA’s </a:t>
            </a: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word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for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objects placed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in</a:t>
            </a:r>
            <a:r>
              <a:rPr sz="2400" spc="-11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the</a:t>
            </a:r>
            <a:endParaRPr sz="2400">
              <a:latin typeface="Gill Sans MT"/>
              <a:cs typeface="Gill Sans MT"/>
            </a:endParaRPr>
          </a:p>
          <a:p>
            <a:pPr marL="565785">
              <a:lnSpc>
                <a:spcPct val="100000"/>
              </a:lnSpc>
              <a:spcBef>
                <a:spcPts val="875"/>
              </a:spcBef>
            </a:pP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air </a:t>
            </a: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stream)</a:t>
            </a:r>
            <a:r>
              <a:rPr sz="2400" spc="-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include:</a:t>
            </a:r>
            <a:endParaRPr sz="2400">
              <a:latin typeface="Gill Sans MT"/>
              <a:cs typeface="Gill Sans MT"/>
            </a:endParaRPr>
          </a:p>
          <a:p>
            <a:pPr marL="1109345" lvl="2" indent="-229235">
              <a:lnSpc>
                <a:spcPct val="100000"/>
              </a:lnSpc>
              <a:spcBef>
                <a:spcPts val="1400"/>
              </a:spcBef>
              <a:buClr>
                <a:srgbClr val="4D9BA2"/>
              </a:buClr>
              <a:buSzPct val="68750"/>
              <a:buFont typeface="Wingdings"/>
              <a:buChar char=""/>
              <a:tabLst>
                <a:tab pos="1109345" algn="l"/>
              </a:tabLst>
            </a:pP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Evaporator</a:t>
            </a:r>
            <a:r>
              <a:rPr sz="2400" spc="-20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coils</a:t>
            </a:r>
            <a:endParaRPr sz="2400">
              <a:latin typeface="Gill Sans MT"/>
              <a:cs typeface="Gill Sans MT"/>
            </a:endParaRPr>
          </a:p>
          <a:p>
            <a:pPr marL="1109345" lvl="2" indent="-229235">
              <a:lnSpc>
                <a:spcPct val="100000"/>
              </a:lnSpc>
              <a:spcBef>
                <a:spcPts val="1400"/>
              </a:spcBef>
              <a:buClr>
                <a:srgbClr val="4D9BA2"/>
              </a:buClr>
              <a:buSzPct val="68750"/>
              <a:buFont typeface="Wingdings"/>
              <a:buChar char=""/>
              <a:tabLst>
                <a:tab pos="1109345" algn="l"/>
              </a:tabLst>
            </a:pP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Filters</a:t>
            </a:r>
            <a:endParaRPr sz="2400">
              <a:latin typeface="Gill Sans MT"/>
              <a:cs typeface="Gill Sans MT"/>
            </a:endParaRPr>
          </a:p>
          <a:p>
            <a:pPr marL="1109345" lvl="2" indent="-229235">
              <a:lnSpc>
                <a:spcPct val="100000"/>
              </a:lnSpc>
              <a:spcBef>
                <a:spcPts val="1400"/>
              </a:spcBef>
              <a:buClr>
                <a:srgbClr val="4D9BA2"/>
              </a:buClr>
              <a:buSzPct val="68750"/>
              <a:buFont typeface="Wingdings"/>
              <a:buChar char=""/>
              <a:tabLst>
                <a:tab pos="1109345" algn="l"/>
              </a:tabLst>
            </a:pP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Registers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and</a:t>
            </a:r>
            <a:r>
              <a:rPr sz="2400" spc="-5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Grilles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0316" y="1244282"/>
            <a:ext cx="475615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86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4E84"/>
                </a:solidFill>
                <a:latin typeface="Gill Sans MT"/>
                <a:cs typeface="Gill Sans MT"/>
              </a:rPr>
              <a:t>Group</a:t>
            </a:r>
            <a:r>
              <a:rPr sz="1800" b="1" spc="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84E84"/>
                </a:solidFill>
                <a:latin typeface="Gill Sans MT"/>
                <a:cs typeface="Gill Sans MT"/>
              </a:rPr>
              <a:t>4</a:t>
            </a:r>
            <a:endParaRPr sz="1800">
              <a:latin typeface="Gill Sans MT"/>
              <a:cs typeface="Gill Sans MT"/>
            </a:endParaRPr>
          </a:p>
          <a:p>
            <a:pPr marL="12700" marR="5080" indent="991235">
              <a:lnSpc>
                <a:spcPct val="100800"/>
              </a:lnSpc>
              <a:spcBef>
                <a:spcPts val="5"/>
              </a:spcBef>
            </a:pPr>
            <a:r>
              <a:rPr sz="1800" spc="15" dirty="0">
                <a:solidFill>
                  <a:srgbClr val="284E84"/>
                </a:solidFill>
                <a:latin typeface="Gill Sans MT"/>
                <a:cs typeface="Gill Sans MT"/>
              </a:rPr>
              <a:t>Reference </a:t>
            </a:r>
            <a:r>
              <a:rPr sz="1800" spc="-25" dirty="0">
                <a:solidFill>
                  <a:srgbClr val="284E84"/>
                </a:solidFill>
                <a:latin typeface="Gill Sans MT"/>
                <a:cs typeface="Gill Sans MT"/>
              </a:rPr>
              <a:t>Velocity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= 900 </a:t>
            </a:r>
            <a:r>
              <a:rPr sz="1800" spc="-15" dirty="0">
                <a:solidFill>
                  <a:srgbClr val="284E84"/>
                </a:solidFill>
                <a:latin typeface="Gill Sans MT"/>
                <a:cs typeface="Gill Sans MT"/>
              </a:rPr>
              <a:t>FPM 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Reference</a:t>
            </a:r>
            <a:r>
              <a:rPr sz="1800" spc="-1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Friction</a:t>
            </a:r>
            <a:r>
              <a:rPr sz="1800" spc="-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Rage</a:t>
            </a:r>
            <a:r>
              <a:rPr sz="180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=</a:t>
            </a:r>
            <a:r>
              <a:rPr sz="1800" spc="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0.08</a:t>
            </a:r>
            <a:r>
              <a:rPr sz="1800" spc="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In</a:t>
            </a:r>
            <a:r>
              <a:rPr sz="1800" spc="-20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Wg</a:t>
            </a:r>
            <a:r>
              <a:rPr sz="1800" spc="-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per</a:t>
            </a:r>
            <a:r>
              <a:rPr sz="180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100</a:t>
            </a:r>
            <a:r>
              <a:rPr sz="1800" spc="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Feet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6828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Supply </a:t>
            </a:r>
            <a:r>
              <a:rPr sz="3200" spc="5" dirty="0"/>
              <a:t>Air </a:t>
            </a:r>
            <a:r>
              <a:rPr sz="3200" spc="10" dirty="0"/>
              <a:t>Boot </a:t>
            </a:r>
            <a:r>
              <a:rPr sz="3200" spc="20" dirty="0"/>
              <a:t>&amp; </a:t>
            </a:r>
            <a:r>
              <a:rPr sz="3200" spc="-5" dirty="0"/>
              <a:t>Stack </a:t>
            </a:r>
            <a:r>
              <a:rPr sz="3200" spc="20" dirty="0"/>
              <a:t>Head</a:t>
            </a:r>
            <a:r>
              <a:rPr sz="3200" spc="-340" dirty="0"/>
              <a:t> </a:t>
            </a:r>
            <a:r>
              <a:rPr sz="3200" spc="5" dirty="0"/>
              <a:t>Fittings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2143125" y="2286000"/>
            <a:ext cx="1695450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5500" y="3733800"/>
            <a:ext cx="1777878" cy="107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2302" y="3703530"/>
            <a:ext cx="1659472" cy="1106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6325" y="2286000"/>
            <a:ext cx="1847850" cy="1085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000" y="4991100"/>
            <a:ext cx="2171700" cy="1233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05350" y="4991100"/>
            <a:ext cx="22098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43</a:t>
            </a:fld>
            <a:endParaRPr spc="1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1845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Plenum</a:t>
            </a:r>
            <a:r>
              <a:rPr sz="3200" spc="-235" dirty="0"/>
              <a:t> </a:t>
            </a:r>
            <a:r>
              <a:rPr sz="3200" spc="5" dirty="0"/>
              <a:t>Fittings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0316" y="1244282"/>
            <a:ext cx="475615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86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84E84"/>
                </a:solidFill>
                <a:latin typeface="Gill Sans MT"/>
                <a:cs typeface="Gill Sans MT"/>
              </a:rPr>
              <a:t>Group</a:t>
            </a:r>
            <a:r>
              <a:rPr sz="1800" b="1" spc="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284E84"/>
                </a:solidFill>
                <a:latin typeface="Gill Sans MT"/>
                <a:cs typeface="Gill Sans MT"/>
              </a:rPr>
              <a:t>1</a:t>
            </a:r>
            <a:endParaRPr sz="1800">
              <a:latin typeface="Gill Sans MT"/>
              <a:cs typeface="Gill Sans MT"/>
            </a:endParaRPr>
          </a:p>
          <a:p>
            <a:pPr marL="12700" marR="5080" indent="991235">
              <a:lnSpc>
                <a:spcPct val="100800"/>
              </a:lnSpc>
              <a:spcBef>
                <a:spcPts val="5"/>
              </a:spcBef>
            </a:pPr>
            <a:r>
              <a:rPr sz="1800" spc="15" dirty="0">
                <a:solidFill>
                  <a:srgbClr val="284E84"/>
                </a:solidFill>
                <a:latin typeface="Gill Sans MT"/>
                <a:cs typeface="Gill Sans MT"/>
              </a:rPr>
              <a:t>Reference </a:t>
            </a:r>
            <a:r>
              <a:rPr sz="1800" spc="-25" dirty="0">
                <a:solidFill>
                  <a:srgbClr val="284E84"/>
                </a:solidFill>
                <a:latin typeface="Gill Sans MT"/>
                <a:cs typeface="Gill Sans MT"/>
              </a:rPr>
              <a:t>Velocity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= 900 </a:t>
            </a:r>
            <a:r>
              <a:rPr sz="1800" spc="-15" dirty="0">
                <a:solidFill>
                  <a:srgbClr val="284E84"/>
                </a:solidFill>
                <a:latin typeface="Gill Sans MT"/>
                <a:cs typeface="Gill Sans MT"/>
              </a:rPr>
              <a:t>FPM 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Reference</a:t>
            </a:r>
            <a:r>
              <a:rPr sz="1800" spc="-1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Friction</a:t>
            </a:r>
            <a:r>
              <a:rPr sz="1800" spc="-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284E84"/>
                </a:solidFill>
                <a:latin typeface="Gill Sans MT"/>
                <a:cs typeface="Gill Sans MT"/>
              </a:rPr>
              <a:t>Rage</a:t>
            </a:r>
            <a:r>
              <a:rPr sz="180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=</a:t>
            </a:r>
            <a:r>
              <a:rPr sz="1800" spc="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0.08</a:t>
            </a:r>
            <a:r>
              <a:rPr sz="1800" spc="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In</a:t>
            </a:r>
            <a:r>
              <a:rPr sz="1800" spc="-20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Wg</a:t>
            </a:r>
            <a:r>
              <a:rPr sz="1800" spc="-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per</a:t>
            </a:r>
            <a:r>
              <a:rPr sz="180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100</a:t>
            </a:r>
            <a:r>
              <a:rPr sz="1800" spc="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Feet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4896" y="2538847"/>
            <a:ext cx="4217226" cy="159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359525" y="3051206"/>
          <a:ext cx="1843405" cy="603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marL="158750" marR="136525" indent="-3810" algn="ctr">
                        <a:lnSpc>
                          <a:spcPct val="99600"/>
                        </a:lnSpc>
                        <a:spcBef>
                          <a:spcPts val="530"/>
                        </a:spcBef>
                      </a:pPr>
                      <a:r>
                        <a:rPr sz="1100" b="1" spc="5" dirty="0">
                          <a:latin typeface="Calibri"/>
                          <a:cs typeface="Calibri"/>
                        </a:rPr>
                        <a:t>Bull  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  </a:t>
                      </a:r>
                      <a:r>
                        <a:rPr sz="1100" b="1" spc="-40" dirty="0">
                          <a:latin typeface="Calibri"/>
                          <a:cs typeface="Calibri"/>
                        </a:rPr>
                        <a:t>1F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1290"/>
                        </a:lnSpc>
                        <a:spcBef>
                          <a:spcPts val="110"/>
                        </a:spcBef>
                      </a:pPr>
                      <a:r>
                        <a:rPr sz="1100" b="1" spc="15" dirty="0">
                          <a:latin typeface="Calibri"/>
                          <a:cs typeface="Calibri"/>
                        </a:rPr>
                        <a:t>H 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0" dirty="0">
                          <a:latin typeface="Calibri"/>
                          <a:cs typeface="Calibri"/>
                        </a:rPr>
                        <a:t>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90"/>
                        </a:lnSpc>
                        <a:spcBef>
                          <a:spcPts val="110"/>
                        </a:spcBef>
                      </a:pPr>
                      <a:r>
                        <a:rPr sz="1100" b="1" spc="-15" dirty="0">
                          <a:latin typeface="Calibri"/>
                          <a:cs typeface="Calibri"/>
                        </a:rPr>
                        <a:t>EL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285"/>
                        </a:lnSpc>
                        <a:spcBef>
                          <a:spcPts val="11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285"/>
                        </a:lnSpc>
                        <a:spcBef>
                          <a:spcPts val="115"/>
                        </a:spcBef>
                      </a:pPr>
                      <a:r>
                        <a:rPr sz="1100" spc="-35" dirty="0">
                          <a:latin typeface="Calibri"/>
                          <a:cs typeface="Calibri"/>
                        </a:rPr>
                        <a:t>120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ts val="1285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85"/>
                        </a:lnSpc>
                        <a:spcBef>
                          <a:spcPts val="114"/>
                        </a:spcBef>
                      </a:pPr>
                      <a:r>
                        <a:rPr sz="1100" spc="-40" dirty="0">
                          <a:latin typeface="Calibri"/>
                          <a:cs typeface="Calibri"/>
                        </a:rPr>
                        <a:t>85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39825" y="4895913"/>
          <a:ext cx="1865630" cy="600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marL="57785" marR="57150" algn="ctr">
                        <a:lnSpc>
                          <a:spcPct val="99500"/>
                        </a:lnSpc>
                        <a:spcBef>
                          <a:spcPts val="550"/>
                        </a:spcBef>
                      </a:pPr>
                      <a:r>
                        <a:rPr sz="1100" b="1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d  Head  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1G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sz="1100" b="1" spc="15" dirty="0">
                          <a:latin typeface="Calibri"/>
                          <a:cs typeface="Calibri"/>
                        </a:rPr>
                        <a:t>H 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1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20" dirty="0">
                          <a:latin typeface="Calibri"/>
                          <a:cs typeface="Calibri"/>
                        </a:rPr>
                        <a:t>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sz="1100" b="1" spc="-15" dirty="0">
                          <a:latin typeface="Calibri"/>
                          <a:cs typeface="Calibri"/>
                        </a:rPr>
                        <a:t>EL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  <a:spcBef>
                          <a:spcPts val="13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0.50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  <a:spcBef>
                          <a:spcPts val="135"/>
                        </a:spcBef>
                      </a:pPr>
                      <a:r>
                        <a:rPr sz="1100" spc="-40" dirty="0">
                          <a:latin typeface="Calibri"/>
                          <a:cs typeface="Calibri"/>
                        </a:rPr>
                        <a:t>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265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  <a:spcBef>
                          <a:spcPts val="135"/>
                        </a:spcBef>
                      </a:pPr>
                      <a:r>
                        <a:rPr sz="1100" spc="-40" dirty="0">
                          <a:latin typeface="Calibri"/>
                          <a:cs typeface="Calibri"/>
                        </a:rPr>
                        <a:t>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991353" y="4339790"/>
            <a:ext cx="4262958" cy="1587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44</a:t>
            </a:fld>
            <a:endParaRPr spc="1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225" y="1628711"/>
            <a:ext cx="7139051" cy="4843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8250" y="1828800"/>
            <a:ext cx="6743700" cy="444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67885" y="2418651"/>
            <a:ext cx="2655570" cy="113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20000"/>
                </a:solidFill>
                <a:latin typeface="Gill Sans MT"/>
                <a:cs typeface="Gill Sans MT"/>
              </a:rPr>
              <a:t>6” </a:t>
            </a:r>
            <a:r>
              <a:rPr sz="1800" spc="-5" dirty="0">
                <a:solidFill>
                  <a:srgbClr val="820000"/>
                </a:solidFill>
                <a:latin typeface="Gill Sans MT"/>
                <a:cs typeface="Gill Sans MT"/>
              </a:rPr>
              <a:t>Flex</a:t>
            </a:r>
            <a:r>
              <a:rPr sz="1800" spc="10" dirty="0">
                <a:solidFill>
                  <a:srgbClr val="82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820000"/>
                </a:solidFill>
                <a:latin typeface="Gill Sans MT"/>
                <a:cs typeface="Gill Sans MT"/>
              </a:rPr>
              <a:t>&amp;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10" dirty="0">
                <a:solidFill>
                  <a:srgbClr val="820000"/>
                </a:solidFill>
                <a:latin typeface="Gill Sans MT"/>
                <a:cs typeface="Gill Sans MT"/>
              </a:rPr>
              <a:t>Sheet</a:t>
            </a:r>
            <a:r>
              <a:rPr sz="1800" spc="-55" dirty="0">
                <a:solidFill>
                  <a:srgbClr val="820000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820000"/>
                </a:solidFill>
                <a:latin typeface="Gill Sans MT"/>
                <a:cs typeface="Gill Sans MT"/>
              </a:rPr>
              <a:t>Metal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Gill Sans MT"/>
              <a:cs typeface="Gill Sans MT"/>
            </a:endParaRPr>
          </a:p>
          <a:p>
            <a:pPr marL="61785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B85708"/>
                </a:solidFill>
                <a:latin typeface="Gill Sans MT"/>
                <a:cs typeface="Gill Sans MT"/>
              </a:rPr>
              <a:t>8” </a:t>
            </a:r>
            <a:r>
              <a:rPr sz="1800" spc="-5" dirty="0">
                <a:solidFill>
                  <a:srgbClr val="B85708"/>
                </a:solidFill>
                <a:latin typeface="Gill Sans MT"/>
                <a:cs typeface="Gill Sans MT"/>
              </a:rPr>
              <a:t>Flex </a:t>
            </a:r>
            <a:r>
              <a:rPr sz="1800" dirty="0">
                <a:solidFill>
                  <a:srgbClr val="B85708"/>
                </a:solidFill>
                <a:latin typeface="Gill Sans MT"/>
                <a:cs typeface="Gill Sans MT"/>
              </a:rPr>
              <a:t>&amp; </a:t>
            </a:r>
            <a:r>
              <a:rPr sz="1800" spc="15" dirty="0">
                <a:solidFill>
                  <a:srgbClr val="B85708"/>
                </a:solidFill>
                <a:latin typeface="Gill Sans MT"/>
                <a:cs typeface="Gill Sans MT"/>
              </a:rPr>
              <a:t>Sheet</a:t>
            </a:r>
            <a:r>
              <a:rPr sz="1800" spc="-140" dirty="0">
                <a:solidFill>
                  <a:srgbClr val="B85708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B85708"/>
                </a:solidFill>
                <a:latin typeface="Gill Sans MT"/>
                <a:cs typeface="Gill Sans MT"/>
              </a:rPr>
              <a:t>Metal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10" dirty="0"/>
              <a:t>45</a:t>
            </a:fld>
            <a:endParaRPr spc="10" dirty="0"/>
          </a:p>
        </p:txBody>
      </p:sp>
      <p:sp>
        <p:nvSpPr>
          <p:cNvPr id="5" name="object 5"/>
          <p:cNvSpPr txBox="1"/>
          <p:nvPr/>
        </p:nvSpPr>
        <p:spPr>
          <a:xfrm>
            <a:off x="5485765" y="4821491"/>
            <a:ext cx="2160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F2F9F"/>
                </a:solidFill>
                <a:latin typeface="Gill Sans MT"/>
                <a:cs typeface="Gill Sans MT"/>
              </a:rPr>
              <a:t>10” </a:t>
            </a:r>
            <a:r>
              <a:rPr sz="1800" spc="-5" dirty="0">
                <a:solidFill>
                  <a:srgbClr val="6F2F9F"/>
                </a:solidFill>
                <a:latin typeface="Gill Sans MT"/>
                <a:cs typeface="Gill Sans MT"/>
              </a:rPr>
              <a:t>Flex </a:t>
            </a:r>
            <a:r>
              <a:rPr sz="1800" dirty="0">
                <a:solidFill>
                  <a:srgbClr val="6F2F9F"/>
                </a:solidFill>
                <a:latin typeface="Gill Sans MT"/>
                <a:cs typeface="Gill Sans MT"/>
              </a:rPr>
              <a:t>&amp; </a:t>
            </a:r>
            <a:r>
              <a:rPr sz="1800" spc="10" dirty="0">
                <a:solidFill>
                  <a:srgbClr val="6F2F9F"/>
                </a:solidFill>
                <a:latin typeface="Gill Sans MT"/>
                <a:cs typeface="Gill Sans MT"/>
              </a:rPr>
              <a:t>Sheet</a:t>
            </a:r>
            <a:r>
              <a:rPr sz="1800" spc="-145" dirty="0">
                <a:solidFill>
                  <a:srgbClr val="6F2F9F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6F2F9F"/>
                </a:solidFill>
                <a:latin typeface="Gill Sans MT"/>
                <a:cs typeface="Gill Sans MT"/>
              </a:rPr>
              <a:t>Metal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1700" y="1202874"/>
            <a:ext cx="4883785" cy="5867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solidFill>
                  <a:srgbClr val="284E84"/>
                </a:solidFill>
                <a:latin typeface="Arial"/>
                <a:cs typeface="Arial"/>
              </a:rPr>
              <a:t>Static </a:t>
            </a:r>
            <a:r>
              <a:rPr sz="1800" dirty="0">
                <a:solidFill>
                  <a:srgbClr val="284E84"/>
                </a:solidFill>
                <a:latin typeface="Arial"/>
                <a:cs typeface="Arial"/>
              </a:rPr>
              <a:t>Pressure </a:t>
            </a:r>
            <a:r>
              <a:rPr sz="1800" spc="-15" dirty="0">
                <a:solidFill>
                  <a:srgbClr val="284E84"/>
                </a:solidFill>
                <a:latin typeface="Arial"/>
                <a:cs typeface="Arial"/>
              </a:rPr>
              <a:t>Loss </a:t>
            </a:r>
            <a:r>
              <a:rPr sz="1800" spc="-30" dirty="0">
                <a:solidFill>
                  <a:srgbClr val="284E84"/>
                </a:solidFill>
                <a:latin typeface="Arial"/>
                <a:cs typeface="Arial"/>
              </a:rPr>
              <a:t>vs. </a:t>
            </a:r>
            <a:r>
              <a:rPr sz="1800" spc="-15" dirty="0">
                <a:solidFill>
                  <a:srgbClr val="284E84"/>
                </a:solidFill>
                <a:latin typeface="Arial"/>
                <a:cs typeface="Arial"/>
              </a:rPr>
              <a:t>Volumetric </a:t>
            </a:r>
            <a:r>
              <a:rPr sz="1800" spc="-10" dirty="0">
                <a:solidFill>
                  <a:srgbClr val="284E84"/>
                </a:solidFill>
                <a:latin typeface="Arial"/>
                <a:cs typeface="Arial"/>
              </a:rPr>
              <a:t>Airflow</a:t>
            </a:r>
            <a:r>
              <a:rPr sz="1800" spc="55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4E84"/>
                </a:solidFill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  <a:p>
            <a:pPr marL="223520" algn="ctr">
              <a:lnSpc>
                <a:spcPct val="100000"/>
              </a:lnSpc>
              <a:spcBef>
                <a:spcPts val="265"/>
              </a:spcBef>
            </a:pPr>
            <a:r>
              <a:rPr sz="1400" spc="-15" dirty="0">
                <a:solidFill>
                  <a:srgbClr val="284E84"/>
                </a:solidFill>
                <a:latin typeface="Arial"/>
                <a:cs typeface="Arial"/>
              </a:rPr>
              <a:t>(Maximum</a:t>
            </a:r>
            <a:r>
              <a:rPr sz="1400" spc="60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284E84"/>
                </a:solidFill>
                <a:latin typeface="Arial"/>
                <a:cs typeface="Arial"/>
              </a:rPr>
              <a:t>Stretch)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4418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/>
              <a:t>Flex </a:t>
            </a:r>
            <a:r>
              <a:rPr sz="3200" spc="-5" dirty="0"/>
              <a:t>Duct</a:t>
            </a:r>
            <a:r>
              <a:rPr sz="3200" spc="-210" dirty="0"/>
              <a:t> </a:t>
            </a:r>
            <a:r>
              <a:rPr sz="3200" spc="10" dirty="0"/>
              <a:t>Possibilities</a:t>
            </a:r>
            <a:endParaRPr sz="3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1704911"/>
            <a:ext cx="7081901" cy="4710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8725" y="1905000"/>
            <a:ext cx="6686550" cy="4314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02965" y="4368101"/>
            <a:ext cx="10972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0" dirty="0">
                <a:solidFill>
                  <a:srgbClr val="820000"/>
                </a:solidFill>
                <a:latin typeface="Gill Sans MT"/>
                <a:cs typeface="Gill Sans MT"/>
              </a:rPr>
              <a:t>6” </a:t>
            </a:r>
            <a:r>
              <a:rPr sz="1400" spc="15" dirty="0">
                <a:solidFill>
                  <a:srgbClr val="820000"/>
                </a:solidFill>
                <a:latin typeface="Gill Sans MT"/>
                <a:cs typeface="Gill Sans MT"/>
              </a:rPr>
              <a:t>Sheet</a:t>
            </a:r>
            <a:r>
              <a:rPr sz="1400" spc="-235" dirty="0">
                <a:solidFill>
                  <a:srgbClr val="820000"/>
                </a:solidFill>
                <a:latin typeface="Gill Sans MT"/>
                <a:cs typeface="Gill Sans MT"/>
              </a:rPr>
              <a:t> </a:t>
            </a:r>
            <a:r>
              <a:rPr sz="1400" spc="5" dirty="0">
                <a:solidFill>
                  <a:srgbClr val="820000"/>
                </a:solidFill>
                <a:latin typeface="Gill Sans MT"/>
                <a:cs typeface="Gill Sans MT"/>
              </a:rPr>
              <a:t>Metal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8593" y="4213161"/>
            <a:ext cx="70866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35" dirty="0">
                <a:solidFill>
                  <a:srgbClr val="6F2F9F"/>
                </a:solidFill>
                <a:latin typeface="Gill Sans MT"/>
                <a:cs typeface="Gill Sans MT"/>
              </a:rPr>
              <a:t>10”</a:t>
            </a:r>
            <a:r>
              <a:rPr sz="1550" spc="-125" dirty="0">
                <a:solidFill>
                  <a:srgbClr val="6F2F9F"/>
                </a:solidFill>
                <a:latin typeface="Gill Sans MT"/>
                <a:cs typeface="Gill Sans MT"/>
              </a:rPr>
              <a:t> </a:t>
            </a:r>
            <a:r>
              <a:rPr sz="1550" spc="20" dirty="0">
                <a:solidFill>
                  <a:srgbClr val="6F2F9F"/>
                </a:solidFill>
                <a:latin typeface="Gill Sans MT"/>
                <a:cs typeface="Gill Sans MT"/>
              </a:rPr>
              <a:t>Flex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5009" y="5323776"/>
            <a:ext cx="13258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30" dirty="0">
                <a:solidFill>
                  <a:srgbClr val="6F2F9F"/>
                </a:solidFill>
                <a:latin typeface="Gill Sans MT"/>
                <a:cs typeface="Gill Sans MT"/>
              </a:rPr>
              <a:t>10” </a:t>
            </a:r>
            <a:r>
              <a:rPr sz="1550" spc="15" dirty="0">
                <a:solidFill>
                  <a:srgbClr val="6F2F9F"/>
                </a:solidFill>
                <a:latin typeface="Gill Sans MT"/>
                <a:cs typeface="Gill Sans MT"/>
              </a:rPr>
              <a:t>Sheet</a:t>
            </a:r>
            <a:r>
              <a:rPr sz="1550" spc="-114" dirty="0">
                <a:solidFill>
                  <a:srgbClr val="6F2F9F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6F2F9F"/>
                </a:solidFill>
                <a:latin typeface="Gill Sans MT"/>
                <a:cs typeface="Gill Sans MT"/>
              </a:rPr>
              <a:t>Metal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8579" y="4214431"/>
            <a:ext cx="1602740" cy="4864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795"/>
              </a:lnSpc>
              <a:spcBef>
                <a:spcPts val="125"/>
              </a:spcBef>
            </a:pPr>
            <a:r>
              <a:rPr sz="1550" spc="25" dirty="0">
                <a:solidFill>
                  <a:srgbClr val="B85708"/>
                </a:solidFill>
                <a:latin typeface="Gill Sans MT"/>
                <a:cs typeface="Gill Sans MT"/>
              </a:rPr>
              <a:t>8”</a:t>
            </a:r>
            <a:r>
              <a:rPr sz="1550" spc="10" dirty="0">
                <a:solidFill>
                  <a:srgbClr val="B85708"/>
                </a:solidFill>
                <a:latin typeface="Gill Sans MT"/>
                <a:cs typeface="Gill Sans MT"/>
              </a:rPr>
              <a:t> </a:t>
            </a:r>
            <a:r>
              <a:rPr sz="1550" spc="15" dirty="0">
                <a:solidFill>
                  <a:srgbClr val="B85708"/>
                </a:solidFill>
                <a:latin typeface="Gill Sans MT"/>
                <a:cs typeface="Gill Sans MT"/>
              </a:rPr>
              <a:t>Flex</a:t>
            </a:r>
            <a:endParaRPr sz="1550">
              <a:latin typeface="Gill Sans MT"/>
              <a:cs typeface="Gill Sans MT"/>
            </a:endParaRPr>
          </a:p>
          <a:p>
            <a:pPr marL="384810">
              <a:lnSpc>
                <a:spcPts val="1795"/>
              </a:lnSpc>
            </a:pPr>
            <a:r>
              <a:rPr sz="1550" spc="25" dirty="0">
                <a:solidFill>
                  <a:srgbClr val="B85708"/>
                </a:solidFill>
                <a:latin typeface="Gill Sans MT"/>
                <a:cs typeface="Gill Sans MT"/>
              </a:rPr>
              <a:t>8” </a:t>
            </a:r>
            <a:r>
              <a:rPr sz="1550" spc="15" dirty="0">
                <a:solidFill>
                  <a:srgbClr val="B85708"/>
                </a:solidFill>
                <a:latin typeface="Gill Sans MT"/>
                <a:cs typeface="Gill Sans MT"/>
              </a:rPr>
              <a:t>Sheet</a:t>
            </a:r>
            <a:r>
              <a:rPr sz="1550" spc="-45" dirty="0">
                <a:solidFill>
                  <a:srgbClr val="B85708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B85708"/>
                </a:solidFill>
                <a:latin typeface="Gill Sans MT"/>
                <a:cs typeface="Gill Sans MT"/>
              </a:rPr>
              <a:t>Metal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52826" y="6443662"/>
            <a:ext cx="3276600" cy="342900"/>
          </a:xfrm>
          <a:custGeom>
            <a:avLst/>
            <a:gdLst/>
            <a:ahLst/>
            <a:cxnLst/>
            <a:rect l="l" t="t" r="r" b="b"/>
            <a:pathLst>
              <a:path w="3276600" h="342900">
                <a:moveTo>
                  <a:pt x="0" y="342900"/>
                </a:moveTo>
                <a:lnTo>
                  <a:pt x="3276600" y="342900"/>
                </a:lnTo>
                <a:lnTo>
                  <a:pt x="3276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6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2826" y="6443662"/>
            <a:ext cx="3276600" cy="342900"/>
          </a:xfrm>
          <a:custGeom>
            <a:avLst/>
            <a:gdLst/>
            <a:ahLst/>
            <a:cxnLst/>
            <a:rect l="l" t="t" r="r" b="b"/>
            <a:pathLst>
              <a:path w="3276600" h="342900">
                <a:moveTo>
                  <a:pt x="0" y="342900"/>
                </a:moveTo>
                <a:lnTo>
                  <a:pt x="3276600" y="342900"/>
                </a:lnTo>
                <a:lnTo>
                  <a:pt x="3276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71700" y="1202874"/>
            <a:ext cx="4883785" cy="12160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solidFill>
                  <a:srgbClr val="284E84"/>
                </a:solidFill>
                <a:latin typeface="Arial"/>
                <a:cs typeface="Arial"/>
              </a:rPr>
              <a:t>Static </a:t>
            </a:r>
            <a:r>
              <a:rPr sz="1800" dirty="0">
                <a:solidFill>
                  <a:srgbClr val="284E84"/>
                </a:solidFill>
                <a:latin typeface="Arial"/>
                <a:cs typeface="Arial"/>
              </a:rPr>
              <a:t>Pressure </a:t>
            </a:r>
            <a:r>
              <a:rPr sz="1800" spc="-15" dirty="0">
                <a:solidFill>
                  <a:srgbClr val="284E84"/>
                </a:solidFill>
                <a:latin typeface="Arial"/>
                <a:cs typeface="Arial"/>
              </a:rPr>
              <a:t>Loss </a:t>
            </a:r>
            <a:r>
              <a:rPr sz="1800" spc="-30" dirty="0">
                <a:solidFill>
                  <a:srgbClr val="284E84"/>
                </a:solidFill>
                <a:latin typeface="Arial"/>
                <a:cs typeface="Arial"/>
              </a:rPr>
              <a:t>vs. </a:t>
            </a:r>
            <a:r>
              <a:rPr sz="1800" spc="-15" dirty="0">
                <a:solidFill>
                  <a:srgbClr val="284E84"/>
                </a:solidFill>
                <a:latin typeface="Arial"/>
                <a:cs typeface="Arial"/>
              </a:rPr>
              <a:t>Volumetric </a:t>
            </a:r>
            <a:r>
              <a:rPr sz="1800" spc="-10" dirty="0">
                <a:solidFill>
                  <a:srgbClr val="284E84"/>
                </a:solidFill>
                <a:latin typeface="Arial"/>
                <a:cs typeface="Arial"/>
              </a:rPr>
              <a:t>Airflow</a:t>
            </a:r>
            <a:r>
              <a:rPr sz="1800" spc="55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4E84"/>
                </a:solidFill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  <a:p>
            <a:pPr marL="243204" algn="ctr">
              <a:lnSpc>
                <a:spcPct val="100000"/>
              </a:lnSpc>
              <a:spcBef>
                <a:spcPts val="265"/>
              </a:spcBef>
            </a:pPr>
            <a:r>
              <a:rPr sz="1400" spc="15" dirty="0">
                <a:solidFill>
                  <a:srgbClr val="284E84"/>
                </a:solidFill>
                <a:latin typeface="Arial"/>
                <a:cs typeface="Arial"/>
              </a:rPr>
              <a:t>(4%</a:t>
            </a:r>
            <a:r>
              <a:rPr sz="1400" spc="-90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284E84"/>
                </a:solidFill>
                <a:latin typeface="Arial"/>
                <a:cs typeface="Arial"/>
              </a:rPr>
              <a:t>Compression)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1506855">
              <a:lnSpc>
                <a:spcPct val="100000"/>
              </a:lnSpc>
              <a:spcBef>
                <a:spcPts val="1255"/>
              </a:spcBef>
            </a:pPr>
            <a:r>
              <a:rPr sz="1550" spc="30" dirty="0">
                <a:solidFill>
                  <a:srgbClr val="820000"/>
                </a:solidFill>
                <a:latin typeface="Gill Sans MT"/>
                <a:cs typeface="Gill Sans MT"/>
              </a:rPr>
              <a:t>6”</a:t>
            </a:r>
            <a:r>
              <a:rPr sz="1550" spc="15" dirty="0">
                <a:solidFill>
                  <a:srgbClr val="820000"/>
                </a:solidFill>
                <a:latin typeface="Gill Sans MT"/>
                <a:cs typeface="Gill Sans MT"/>
              </a:rPr>
              <a:t> </a:t>
            </a:r>
            <a:r>
              <a:rPr sz="1550" spc="20" dirty="0">
                <a:solidFill>
                  <a:srgbClr val="820000"/>
                </a:solidFill>
                <a:latin typeface="Gill Sans MT"/>
                <a:cs typeface="Gill Sans MT"/>
              </a:rPr>
              <a:t>Flex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46</a:t>
            </a:fld>
            <a:endParaRPr spc="10" dirty="0"/>
          </a:p>
        </p:txBody>
      </p:sp>
      <p:sp>
        <p:nvSpPr>
          <p:cNvPr id="14" name="object 14"/>
          <p:cNvSpPr txBox="1"/>
          <p:nvPr/>
        </p:nvSpPr>
        <p:spPr>
          <a:xfrm>
            <a:off x="3378453" y="6499439"/>
            <a:ext cx="2614930" cy="2578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b="1" i="1" spc="10" dirty="0">
                <a:solidFill>
                  <a:srgbClr val="404040"/>
                </a:solidFill>
                <a:latin typeface="Gill Sans MT"/>
                <a:cs typeface="Gill Sans MT"/>
              </a:rPr>
              <a:t>**Note </a:t>
            </a:r>
            <a:r>
              <a:rPr sz="1550" b="1" i="1" spc="25" dirty="0">
                <a:solidFill>
                  <a:srgbClr val="404040"/>
                </a:solidFill>
                <a:latin typeface="Gill Sans MT"/>
                <a:cs typeface="Gill Sans MT"/>
              </a:rPr>
              <a:t>the change </a:t>
            </a:r>
            <a:r>
              <a:rPr sz="1550" b="1" i="1" spc="-10" dirty="0">
                <a:solidFill>
                  <a:srgbClr val="404040"/>
                </a:solidFill>
                <a:latin typeface="Gill Sans MT"/>
                <a:cs typeface="Gill Sans MT"/>
              </a:rPr>
              <a:t>in</a:t>
            </a:r>
            <a:r>
              <a:rPr sz="1550" b="1" i="1" spc="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550" b="1" i="1" spc="10" dirty="0">
                <a:solidFill>
                  <a:srgbClr val="404040"/>
                </a:solidFill>
                <a:latin typeface="Gill Sans MT"/>
                <a:cs typeface="Gill Sans MT"/>
              </a:rPr>
              <a:t>scale**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56514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Properly </a:t>
            </a:r>
            <a:r>
              <a:rPr sz="3200" spc="10" dirty="0"/>
              <a:t>Installed </a:t>
            </a:r>
            <a:r>
              <a:rPr sz="3200" spc="35" dirty="0"/>
              <a:t>Flex</a:t>
            </a:r>
            <a:r>
              <a:rPr sz="3200" spc="-555" dirty="0"/>
              <a:t> </a:t>
            </a:r>
            <a:r>
              <a:rPr sz="3200" spc="-5" dirty="0"/>
              <a:t>Duct</a:t>
            </a:r>
            <a:endParaRPr sz="3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52826" y="6443662"/>
            <a:ext cx="3276600" cy="342900"/>
          </a:xfrm>
          <a:custGeom>
            <a:avLst/>
            <a:gdLst/>
            <a:ahLst/>
            <a:cxnLst/>
            <a:rect l="l" t="t" r="r" b="b"/>
            <a:pathLst>
              <a:path w="3276600" h="342900">
                <a:moveTo>
                  <a:pt x="0" y="342900"/>
                </a:moveTo>
                <a:lnTo>
                  <a:pt x="3276600" y="342900"/>
                </a:lnTo>
                <a:lnTo>
                  <a:pt x="3276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6C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2826" y="6443662"/>
            <a:ext cx="3276600" cy="342900"/>
          </a:xfrm>
          <a:custGeom>
            <a:avLst/>
            <a:gdLst/>
            <a:ahLst/>
            <a:cxnLst/>
            <a:rect l="l" t="t" r="r" b="b"/>
            <a:pathLst>
              <a:path w="3276600" h="342900">
                <a:moveTo>
                  <a:pt x="0" y="342900"/>
                </a:moveTo>
                <a:lnTo>
                  <a:pt x="3276600" y="342900"/>
                </a:lnTo>
                <a:lnTo>
                  <a:pt x="32766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ln w="952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6350" y="1676336"/>
            <a:ext cx="6586601" cy="481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5900" y="1885950"/>
            <a:ext cx="6172200" cy="4400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9550" y="1879600"/>
            <a:ext cx="6184900" cy="4413250"/>
          </a:xfrm>
          <a:custGeom>
            <a:avLst/>
            <a:gdLst/>
            <a:ahLst/>
            <a:cxnLst/>
            <a:rect l="l" t="t" r="r" b="b"/>
            <a:pathLst>
              <a:path w="6184900" h="4413250">
                <a:moveTo>
                  <a:pt x="0" y="4413250"/>
                </a:moveTo>
                <a:lnTo>
                  <a:pt x="6184900" y="4413250"/>
                </a:lnTo>
                <a:lnTo>
                  <a:pt x="6184900" y="0"/>
                </a:lnTo>
                <a:lnTo>
                  <a:pt x="0" y="0"/>
                </a:lnTo>
                <a:lnTo>
                  <a:pt x="0" y="44132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0542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Compression </a:t>
            </a:r>
            <a:r>
              <a:rPr sz="3200" spc="20" dirty="0"/>
              <a:t>Reduces</a:t>
            </a:r>
            <a:r>
              <a:rPr sz="3200" spc="-375" dirty="0"/>
              <a:t> </a:t>
            </a:r>
            <a:r>
              <a:rPr sz="3200" spc="10" dirty="0"/>
              <a:t>Performance</a:t>
            </a:r>
            <a:endParaRPr sz="32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47</a:t>
            </a:fld>
            <a:endParaRPr spc="10" dirty="0"/>
          </a:p>
        </p:txBody>
      </p:sp>
      <p:sp>
        <p:nvSpPr>
          <p:cNvPr id="15" name="object 15"/>
          <p:cNvSpPr txBox="1"/>
          <p:nvPr/>
        </p:nvSpPr>
        <p:spPr>
          <a:xfrm>
            <a:off x="3378453" y="6499439"/>
            <a:ext cx="2614930" cy="2578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b="1" i="1" spc="10" dirty="0">
                <a:solidFill>
                  <a:srgbClr val="404040"/>
                </a:solidFill>
                <a:latin typeface="Gill Sans MT"/>
                <a:cs typeface="Gill Sans MT"/>
              </a:rPr>
              <a:t>**Note </a:t>
            </a:r>
            <a:r>
              <a:rPr sz="1550" b="1" i="1" spc="25" dirty="0">
                <a:solidFill>
                  <a:srgbClr val="404040"/>
                </a:solidFill>
                <a:latin typeface="Gill Sans MT"/>
                <a:cs typeface="Gill Sans MT"/>
              </a:rPr>
              <a:t>the change </a:t>
            </a:r>
            <a:r>
              <a:rPr sz="1550" b="1" i="1" spc="-10" dirty="0">
                <a:solidFill>
                  <a:srgbClr val="404040"/>
                </a:solidFill>
                <a:latin typeface="Gill Sans MT"/>
                <a:cs typeface="Gill Sans MT"/>
              </a:rPr>
              <a:t>in</a:t>
            </a:r>
            <a:r>
              <a:rPr sz="1550" b="1" i="1" spc="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550" b="1" i="1" spc="10" dirty="0">
                <a:solidFill>
                  <a:srgbClr val="404040"/>
                </a:solidFill>
                <a:latin typeface="Gill Sans MT"/>
                <a:cs typeface="Gill Sans MT"/>
              </a:rPr>
              <a:t>scale**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1700" y="1202874"/>
            <a:ext cx="4883785" cy="13366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solidFill>
                  <a:srgbClr val="284E84"/>
                </a:solidFill>
                <a:latin typeface="Arial"/>
                <a:cs typeface="Arial"/>
              </a:rPr>
              <a:t>Static </a:t>
            </a:r>
            <a:r>
              <a:rPr sz="1800" dirty="0">
                <a:solidFill>
                  <a:srgbClr val="284E84"/>
                </a:solidFill>
                <a:latin typeface="Arial"/>
                <a:cs typeface="Arial"/>
              </a:rPr>
              <a:t>Pressure </a:t>
            </a:r>
            <a:r>
              <a:rPr sz="1800" spc="-15" dirty="0">
                <a:solidFill>
                  <a:srgbClr val="284E84"/>
                </a:solidFill>
                <a:latin typeface="Arial"/>
                <a:cs typeface="Arial"/>
              </a:rPr>
              <a:t>Loss </a:t>
            </a:r>
            <a:r>
              <a:rPr sz="1800" spc="-30" dirty="0">
                <a:solidFill>
                  <a:srgbClr val="284E84"/>
                </a:solidFill>
                <a:latin typeface="Arial"/>
                <a:cs typeface="Arial"/>
              </a:rPr>
              <a:t>vs. </a:t>
            </a:r>
            <a:r>
              <a:rPr sz="1800" spc="-15" dirty="0">
                <a:solidFill>
                  <a:srgbClr val="284E84"/>
                </a:solidFill>
                <a:latin typeface="Arial"/>
                <a:cs typeface="Arial"/>
              </a:rPr>
              <a:t>Volumetric </a:t>
            </a:r>
            <a:r>
              <a:rPr sz="1800" spc="-10" dirty="0">
                <a:solidFill>
                  <a:srgbClr val="284E84"/>
                </a:solidFill>
                <a:latin typeface="Arial"/>
                <a:cs typeface="Arial"/>
              </a:rPr>
              <a:t>Airflow</a:t>
            </a:r>
            <a:r>
              <a:rPr sz="1800" spc="55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84E84"/>
                </a:solidFill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  <a:p>
            <a:pPr marL="239395" algn="ctr">
              <a:lnSpc>
                <a:spcPct val="100000"/>
              </a:lnSpc>
              <a:spcBef>
                <a:spcPts val="265"/>
              </a:spcBef>
            </a:pPr>
            <a:r>
              <a:rPr sz="1400" spc="20" dirty="0">
                <a:solidFill>
                  <a:srgbClr val="284E84"/>
                </a:solidFill>
                <a:latin typeface="Arial"/>
                <a:cs typeface="Arial"/>
              </a:rPr>
              <a:t>(15%</a:t>
            </a:r>
            <a:r>
              <a:rPr sz="1400" spc="-90" dirty="0">
                <a:solidFill>
                  <a:srgbClr val="284E84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84E84"/>
                </a:solidFill>
                <a:latin typeface="Arial"/>
                <a:cs typeface="Arial"/>
              </a:rPr>
              <a:t>Compression)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Arial"/>
              <a:cs typeface="Arial"/>
            </a:endParaRPr>
          </a:p>
          <a:p>
            <a:pPr marR="495934" algn="ctr">
              <a:lnSpc>
                <a:spcPct val="100000"/>
              </a:lnSpc>
            </a:pPr>
            <a:r>
              <a:rPr sz="1550" spc="30" dirty="0">
                <a:solidFill>
                  <a:srgbClr val="820000"/>
                </a:solidFill>
                <a:latin typeface="Gill Sans MT"/>
                <a:cs typeface="Gill Sans MT"/>
              </a:rPr>
              <a:t>6”</a:t>
            </a:r>
            <a:r>
              <a:rPr sz="1550" spc="15" dirty="0">
                <a:solidFill>
                  <a:srgbClr val="820000"/>
                </a:solidFill>
                <a:latin typeface="Gill Sans MT"/>
                <a:cs typeface="Gill Sans MT"/>
              </a:rPr>
              <a:t> </a:t>
            </a:r>
            <a:r>
              <a:rPr sz="1550" spc="20" dirty="0">
                <a:solidFill>
                  <a:srgbClr val="820000"/>
                </a:solidFill>
                <a:latin typeface="Gill Sans MT"/>
                <a:cs typeface="Gill Sans MT"/>
              </a:rPr>
              <a:t>Flex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7300" y="3788473"/>
            <a:ext cx="5981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550" spc="25" dirty="0">
                <a:solidFill>
                  <a:srgbClr val="B85708"/>
                </a:solidFill>
                <a:latin typeface="Gill Sans MT"/>
                <a:cs typeface="Gill Sans MT"/>
              </a:rPr>
              <a:t>8”</a:t>
            </a:r>
            <a:r>
              <a:rPr sz="1550" spc="-55" dirty="0">
                <a:solidFill>
                  <a:srgbClr val="B85708"/>
                </a:solidFill>
                <a:latin typeface="Gill Sans MT"/>
                <a:cs typeface="Gill Sans MT"/>
              </a:rPr>
              <a:t> </a:t>
            </a:r>
            <a:r>
              <a:rPr sz="1550" spc="15" dirty="0">
                <a:solidFill>
                  <a:srgbClr val="B85708"/>
                </a:solidFill>
                <a:latin typeface="Gill Sans MT"/>
                <a:cs typeface="Gill Sans MT"/>
              </a:rPr>
              <a:t>Flex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8659" y="4633214"/>
            <a:ext cx="69469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550" spc="35" dirty="0">
                <a:solidFill>
                  <a:srgbClr val="6F2F9F"/>
                </a:solidFill>
                <a:latin typeface="Gill Sans MT"/>
                <a:cs typeface="Gill Sans MT"/>
              </a:rPr>
              <a:t>10”</a:t>
            </a:r>
            <a:r>
              <a:rPr sz="1550" spc="-120" dirty="0">
                <a:solidFill>
                  <a:srgbClr val="6F2F9F"/>
                </a:solidFill>
                <a:latin typeface="Gill Sans MT"/>
                <a:cs typeface="Gill Sans MT"/>
              </a:rPr>
              <a:t> </a:t>
            </a:r>
            <a:r>
              <a:rPr sz="1550" spc="15" dirty="0">
                <a:solidFill>
                  <a:srgbClr val="6F2F9F"/>
                </a:solidFill>
                <a:latin typeface="Gill Sans MT"/>
                <a:cs typeface="Gill Sans MT"/>
              </a:rPr>
              <a:t>Flex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7709" y="5209476"/>
            <a:ext cx="13131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550" spc="30" dirty="0">
                <a:solidFill>
                  <a:srgbClr val="6F2F9F"/>
                </a:solidFill>
                <a:latin typeface="Gill Sans MT"/>
                <a:cs typeface="Gill Sans MT"/>
              </a:rPr>
              <a:t>10” </a:t>
            </a:r>
            <a:r>
              <a:rPr sz="1550" spc="15" dirty="0">
                <a:solidFill>
                  <a:srgbClr val="6F2F9F"/>
                </a:solidFill>
                <a:latin typeface="Gill Sans MT"/>
                <a:cs typeface="Gill Sans MT"/>
              </a:rPr>
              <a:t>Sheet</a:t>
            </a:r>
            <a:r>
              <a:rPr sz="1550" spc="-114" dirty="0">
                <a:solidFill>
                  <a:srgbClr val="6F2F9F"/>
                </a:solidFill>
                <a:latin typeface="Gill Sans MT"/>
                <a:cs typeface="Gill Sans MT"/>
              </a:rPr>
              <a:t> </a:t>
            </a:r>
            <a:r>
              <a:rPr sz="1550" dirty="0">
                <a:solidFill>
                  <a:srgbClr val="6F2F9F"/>
                </a:solidFill>
                <a:latin typeface="Gill Sans MT"/>
                <a:cs typeface="Gill Sans MT"/>
              </a:rPr>
              <a:t>Metal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76145" y="5200269"/>
            <a:ext cx="1080770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25" dirty="0">
                <a:solidFill>
                  <a:srgbClr val="820000"/>
                </a:solidFill>
                <a:latin typeface="Gill Sans MT"/>
                <a:cs typeface="Gill Sans MT"/>
              </a:rPr>
              <a:t>6” </a:t>
            </a:r>
            <a:r>
              <a:rPr sz="1400" spc="15" dirty="0">
                <a:solidFill>
                  <a:srgbClr val="820000"/>
                </a:solidFill>
                <a:latin typeface="Gill Sans MT"/>
                <a:cs typeface="Gill Sans MT"/>
              </a:rPr>
              <a:t>Sheet</a:t>
            </a:r>
            <a:r>
              <a:rPr sz="1400" spc="-215" dirty="0">
                <a:solidFill>
                  <a:srgbClr val="82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820000"/>
                </a:solidFill>
                <a:latin typeface="Gill Sans MT"/>
                <a:cs typeface="Gill Sans MT"/>
              </a:rPr>
              <a:t>Metal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6241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Airflow </a:t>
            </a:r>
            <a:r>
              <a:rPr sz="3200" dirty="0"/>
              <a:t>Resistance</a:t>
            </a:r>
            <a:r>
              <a:rPr sz="3200" spc="-190" dirty="0"/>
              <a:t> </a:t>
            </a:r>
            <a:r>
              <a:rPr sz="3200" dirty="0"/>
              <a:t>Situation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076325" y="1095311"/>
            <a:ext cx="6986651" cy="5329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6350" y="1295400"/>
            <a:ext cx="6591300" cy="4933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150" y="6420938"/>
            <a:ext cx="216535" cy="23622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45" dirty="0">
                <a:solidFill>
                  <a:srgbClr val="888888"/>
                </a:solidFill>
                <a:latin typeface="Gill Sans MT"/>
                <a:cs typeface="Gill Sans MT"/>
              </a:rPr>
              <a:t>48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5965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Moving </a:t>
            </a:r>
            <a:r>
              <a:rPr sz="3200" spc="5" dirty="0"/>
              <a:t>Air </a:t>
            </a:r>
            <a:r>
              <a:rPr sz="3200" spc="10" dirty="0"/>
              <a:t>Hates </a:t>
            </a:r>
            <a:r>
              <a:rPr sz="3200" spc="-5" dirty="0"/>
              <a:t>to </a:t>
            </a:r>
            <a:r>
              <a:rPr sz="3200" spc="30" dirty="0"/>
              <a:t>Make </a:t>
            </a:r>
            <a:r>
              <a:rPr sz="3200" spc="5" dirty="0"/>
              <a:t>Hard</a:t>
            </a:r>
            <a:r>
              <a:rPr sz="3200" spc="-365" dirty="0"/>
              <a:t> </a:t>
            </a:r>
            <a:r>
              <a:rPr sz="3200" spc="10" dirty="0"/>
              <a:t>Turns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92150" y="6419215"/>
            <a:ext cx="2165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solidFill>
                  <a:srgbClr val="888888"/>
                </a:solidFill>
                <a:latin typeface="Gill Sans MT"/>
                <a:cs typeface="Gill Sans MT"/>
              </a:rPr>
              <a:t>49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7366" y="1200077"/>
            <a:ext cx="5424567" cy="5091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8634" y="6684911"/>
            <a:ext cx="8136890" cy="152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Tahoma"/>
                <a:cs typeface="Tahoma"/>
              </a:rPr>
              <a:t>Photo </a:t>
            </a:r>
            <a:r>
              <a:rPr sz="800" spc="5" dirty="0">
                <a:latin typeface="Tahoma"/>
                <a:cs typeface="Tahoma"/>
              </a:rPr>
              <a:t>credit:</a:t>
            </a:r>
            <a:r>
              <a:rPr sz="800" spc="-155" dirty="0">
                <a:latin typeface="Tahoma"/>
                <a:cs typeface="Tahoma"/>
              </a:rPr>
              <a:t> </a:t>
            </a:r>
            <a:r>
              <a:rPr sz="800" dirty="0">
                <a:latin typeface="Tahoma"/>
                <a:cs typeface="Tahoma"/>
                <a:hlinkClick r:id="rId3"/>
              </a:rPr>
              <a:t>http://www.masterfile.com/stock-photography/image/600-01791391/Aerial-View-of-Freeway-Intersection-Highway-404-and-Finch-Avenue-Willowdale-Ontario-Canada</a:t>
            </a:r>
            <a:endParaRPr sz="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3026" y="1833626"/>
            <a:ext cx="4491355" cy="304800"/>
          </a:xfrm>
          <a:custGeom>
            <a:avLst/>
            <a:gdLst/>
            <a:ahLst/>
            <a:cxnLst/>
            <a:rect l="l" t="t" r="r" b="b"/>
            <a:pathLst>
              <a:path w="4491355" h="304800">
                <a:moveTo>
                  <a:pt x="4343400" y="0"/>
                </a:moveTo>
                <a:lnTo>
                  <a:pt x="4343400" y="76073"/>
                </a:lnTo>
                <a:lnTo>
                  <a:pt x="0" y="76073"/>
                </a:lnTo>
                <a:lnTo>
                  <a:pt x="0" y="228600"/>
                </a:lnTo>
                <a:lnTo>
                  <a:pt x="4343400" y="228600"/>
                </a:lnTo>
                <a:lnTo>
                  <a:pt x="4343400" y="304800"/>
                </a:lnTo>
                <a:lnTo>
                  <a:pt x="4490974" y="157225"/>
                </a:lnTo>
                <a:lnTo>
                  <a:pt x="4490974" y="147574"/>
                </a:lnTo>
                <a:lnTo>
                  <a:pt x="4343400" y="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3026" y="1833626"/>
            <a:ext cx="4491355" cy="147955"/>
          </a:xfrm>
          <a:custGeom>
            <a:avLst/>
            <a:gdLst/>
            <a:ahLst/>
            <a:cxnLst/>
            <a:rect l="l" t="t" r="r" b="b"/>
            <a:pathLst>
              <a:path w="4491355" h="147955">
                <a:moveTo>
                  <a:pt x="0" y="76073"/>
                </a:moveTo>
                <a:lnTo>
                  <a:pt x="4343400" y="76073"/>
                </a:lnTo>
                <a:lnTo>
                  <a:pt x="4343400" y="0"/>
                </a:lnTo>
                <a:lnTo>
                  <a:pt x="4490974" y="147574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3026" y="1909698"/>
            <a:ext cx="4491355" cy="229235"/>
          </a:xfrm>
          <a:custGeom>
            <a:avLst/>
            <a:gdLst/>
            <a:ahLst/>
            <a:cxnLst/>
            <a:rect l="l" t="t" r="r" b="b"/>
            <a:pathLst>
              <a:path w="4491355" h="229235">
                <a:moveTo>
                  <a:pt x="4490974" y="81152"/>
                </a:moveTo>
                <a:lnTo>
                  <a:pt x="4343400" y="228726"/>
                </a:lnTo>
                <a:lnTo>
                  <a:pt x="4343400" y="152526"/>
                </a:lnTo>
                <a:lnTo>
                  <a:pt x="0" y="152526"/>
                </a:lnTo>
                <a:lnTo>
                  <a:pt x="0" y="0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975" y="1283588"/>
            <a:ext cx="3950970" cy="1377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5" dirty="0">
                <a:solidFill>
                  <a:srgbClr val="542479"/>
                </a:solidFill>
              </a:rPr>
              <a:t>Section </a:t>
            </a:r>
            <a:r>
              <a:rPr sz="4400" spc="15" dirty="0">
                <a:solidFill>
                  <a:srgbClr val="542479"/>
                </a:solidFill>
              </a:rPr>
              <a:t>1 </a:t>
            </a:r>
            <a:r>
              <a:rPr sz="4400" spc="10" dirty="0">
                <a:solidFill>
                  <a:srgbClr val="542479"/>
                </a:solidFill>
              </a:rPr>
              <a:t>of</a:t>
            </a:r>
            <a:r>
              <a:rPr sz="4400" spc="-165" dirty="0">
                <a:solidFill>
                  <a:srgbClr val="542479"/>
                </a:solidFill>
              </a:rPr>
              <a:t> </a:t>
            </a:r>
            <a:r>
              <a:rPr sz="4400" spc="25" dirty="0">
                <a:solidFill>
                  <a:srgbClr val="542479"/>
                </a:solidFill>
              </a:rPr>
              <a:t>7:</a:t>
            </a:r>
            <a:endParaRPr sz="44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400" b="1" spc="15" dirty="0">
                <a:solidFill>
                  <a:srgbClr val="542479"/>
                </a:solidFill>
                <a:latin typeface="Bookman Old Style"/>
                <a:cs typeface="Bookman Old Style"/>
              </a:rPr>
              <a:t>Introduction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1428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6019800"/>
            <a:ext cx="2524125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6302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Low </a:t>
            </a:r>
            <a:r>
              <a:rPr sz="3200" spc="20" dirty="0"/>
              <a:t>Flow</a:t>
            </a:r>
            <a:r>
              <a:rPr sz="3200" spc="-250" dirty="0"/>
              <a:t> </a:t>
            </a:r>
            <a:r>
              <a:rPr sz="3200" spc="10" dirty="0"/>
              <a:t>Culprits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8975" y="1552347"/>
            <a:ext cx="5116830" cy="95186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78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Restrictive</a:t>
            </a:r>
            <a:r>
              <a:rPr sz="2600" spc="-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registers</a:t>
            </a:r>
            <a:endParaRPr sz="26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60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spc="-15" dirty="0">
                <a:solidFill>
                  <a:srgbClr val="5B6973"/>
                </a:solidFill>
                <a:latin typeface="Gill Sans MT"/>
                <a:cs typeface="Gill Sans MT"/>
              </a:rPr>
              <a:t>Open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all </a:t>
            </a: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registers; replace</a:t>
            </a:r>
            <a:r>
              <a:rPr sz="2400" spc="-18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5B6973"/>
                </a:solidFill>
                <a:latin typeface="Gill Sans MT"/>
                <a:cs typeface="Gill Sans MT"/>
              </a:rPr>
              <a:t>restrictive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75" y="2365832"/>
            <a:ext cx="4669790" cy="334327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565785">
              <a:lnSpc>
                <a:spcPct val="100000"/>
              </a:lnSpc>
              <a:spcBef>
                <a:spcPts val="1110"/>
              </a:spcBef>
            </a:pP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registers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13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Restrictive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air</a:t>
            </a:r>
            <a:r>
              <a:rPr sz="2600" spc="-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filters</a:t>
            </a:r>
            <a:endParaRPr sz="26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61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Use </a:t>
            </a:r>
            <a:r>
              <a:rPr sz="2400" spc="-15" dirty="0">
                <a:solidFill>
                  <a:srgbClr val="5B6973"/>
                </a:solidFill>
                <a:latin typeface="Gill Sans MT"/>
                <a:cs typeface="Gill Sans MT"/>
              </a:rPr>
              <a:t>less restrictive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air</a:t>
            </a:r>
            <a:r>
              <a:rPr sz="2400" spc="-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filters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04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-15" dirty="0">
                <a:solidFill>
                  <a:srgbClr val="284E84"/>
                </a:solidFill>
                <a:latin typeface="Gill Sans MT"/>
                <a:cs typeface="Gill Sans MT"/>
              </a:rPr>
              <a:t>Poor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duct</a:t>
            </a:r>
            <a:r>
              <a:rPr sz="2600" spc="-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design</a:t>
            </a:r>
            <a:endParaRPr sz="260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06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Straighten</a:t>
            </a:r>
            <a:r>
              <a:rPr sz="2400" spc="-15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ductwork</a:t>
            </a:r>
            <a:endParaRPr sz="2400">
              <a:latin typeface="Gill Sans MT"/>
              <a:cs typeface="Gill Sans MT"/>
            </a:endParaRPr>
          </a:p>
          <a:p>
            <a:pPr marL="565785" marR="5080" lvl="1" indent="-276860">
              <a:lnSpc>
                <a:spcPct val="104299"/>
              </a:lnSpc>
              <a:spcBef>
                <a:spcPts val="38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Install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turning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vanes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and/or</a:t>
            </a:r>
            <a:r>
              <a:rPr sz="2400" spc="-17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more  ductwork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5909" y="4295626"/>
            <a:ext cx="2643382" cy="2014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53125" y="4352925"/>
            <a:ext cx="253365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8426" y="4348162"/>
            <a:ext cx="2543175" cy="1914525"/>
          </a:xfrm>
          <a:custGeom>
            <a:avLst/>
            <a:gdLst/>
            <a:ahLst/>
            <a:cxnLst/>
            <a:rect l="l" t="t" r="r" b="b"/>
            <a:pathLst>
              <a:path w="2543175" h="1914525">
                <a:moveTo>
                  <a:pt x="0" y="1914525"/>
                </a:moveTo>
                <a:lnTo>
                  <a:pt x="2543175" y="1914525"/>
                </a:lnTo>
                <a:lnTo>
                  <a:pt x="2543175" y="0"/>
                </a:lnTo>
                <a:lnTo>
                  <a:pt x="0" y="0"/>
                </a:lnTo>
                <a:lnTo>
                  <a:pt x="0" y="1914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8775" y="1390509"/>
            <a:ext cx="2319550" cy="1224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0" y="1447800"/>
            <a:ext cx="2209800" cy="1114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1301" y="1442974"/>
            <a:ext cx="2219325" cy="1123950"/>
          </a:xfrm>
          <a:custGeom>
            <a:avLst/>
            <a:gdLst/>
            <a:ahLst/>
            <a:cxnLst/>
            <a:rect l="l" t="t" r="r" b="b"/>
            <a:pathLst>
              <a:path w="2219325" h="1123950">
                <a:moveTo>
                  <a:pt x="0" y="1123950"/>
                </a:moveTo>
                <a:lnTo>
                  <a:pt x="2219325" y="1123950"/>
                </a:lnTo>
                <a:lnTo>
                  <a:pt x="2219325" y="0"/>
                </a:lnTo>
                <a:lnTo>
                  <a:pt x="0" y="0"/>
                </a:lnTo>
                <a:lnTo>
                  <a:pt x="0" y="1123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29425" y="1685925"/>
            <a:ext cx="714375" cy="609600"/>
          </a:xfrm>
          <a:custGeom>
            <a:avLst/>
            <a:gdLst/>
            <a:ahLst/>
            <a:cxnLst/>
            <a:rect l="l" t="t" r="r" b="b"/>
            <a:pathLst>
              <a:path w="714375" h="609600">
                <a:moveTo>
                  <a:pt x="357251" y="0"/>
                </a:moveTo>
                <a:lnTo>
                  <a:pt x="304446" y="3306"/>
                </a:lnTo>
                <a:lnTo>
                  <a:pt x="254052" y="12909"/>
                </a:lnTo>
                <a:lnTo>
                  <a:pt x="206619" y="28338"/>
                </a:lnTo>
                <a:lnTo>
                  <a:pt x="162700" y="49120"/>
                </a:lnTo>
                <a:lnTo>
                  <a:pt x="122846" y="74783"/>
                </a:lnTo>
                <a:lnTo>
                  <a:pt x="87609" y="104853"/>
                </a:lnTo>
                <a:lnTo>
                  <a:pt x="57541" y="138860"/>
                </a:lnTo>
                <a:lnTo>
                  <a:pt x="33195" y="176330"/>
                </a:lnTo>
                <a:lnTo>
                  <a:pt x="15121" y="216792"/>
                </a:lnTo>
                <a:lnTo>
                  <a:pt x="3872" y="259772"/>
                </a:lnTo>
                <a:lnTo>
                  <a:pt x="0" y="304800"/>
                </a:lnTo>
                <a:lnTo>
                  <a:pt x="3872" y="349827"/>
                </a:lnTo>
                <a:lnTo>
                  <a:pt x="15121" y="392807"/>
                </a:lnTo>
                <a:lnTo>
                  <a:pt x="33195" y="433269"/>
                </a:lnTo>
                <a:lnTo>
                  <a:pt x="57541" y="470739"/>
                </a:lnTo>
                <a:lnTo>
                  <a:pt x="87609" y="504746"/>
                </a:lnTo>
                <a:lnTo>
                  <a:pt x="122846" y="534816"/>
                </a:lnTo>
                <a:lnTo>
                  <a:pt x="162700" y="560479"/>
                </a:lnTo>
                <a:lnTo>
                  <a:pt x="206619" y="581261"/>
                </a:lnTo>
                <a:lnTo>
                  <a:pt x="254052" y="596690"/>
                </a:lnTo>
                <a:lnTo>
                  <a:pt x="304446" y="606293"/>
                </a:lnTo>
                <a:lnTo>
                  <a:pt x="357251" y="609600"/>
                </a:lnTo>
                <a:lnTo>
                  <a:pt x="410023" y="606293"/>
                </a:lnTo>
                <a:lnTo>
                  <a:pt x="460391" y="596690"/>
                </a:lnTo>
                <a:lnTo>
                  <a:pt x="507804" y="581261"/>
                </a:lnTo>
                <a:lnTo>
                  <a:pt x="551707" y="560479"/>
                </a:lnTo>
                <a:lnTo>
                  <a:pt x="591549" y="534816"/>
                </a:lnTo>
                <a:lnTo>
                  <a:pt x="626777" y="504746"/>
                </a:lnTo>
                <a:lnTo>
                  <a:pt x="635632" y="494729"/>
                </a:lnTo>
                <a:lnTo>
                  <a:pt x="376014" y="494729"/>
                </a:lnTo>
                <a:lnTo>
                  <a:pt x="325792" y="493701"/>
                </a:lnTo>
                <a:lnTo>
                  <a:pt x="276686" y="484524"/>
                </a:lnTo>
                <a:lnTo>
                  <a:pt x="230378" y="467233"/>
                </a:lnTo>
                <a:lnTo>
                  <a:pt x="186223" y="440117"/>
                </a:lnTo>
                <a:lnTo>
                  <a:pt x="152161" y="406952"/>
                </a:lnTo>
                <a:lnTo>
                  <a:pt x="128674" y="369308"/>
                </a:lnTo>
                <a:lnTo>
                  <a:pt x="116243" y="328756"/>
                </a:lnTo>
                <a:lnTo>
                  <a:pt x="115352" y="286867"/>
                </a:lnTo>
                <a:lnTo>
                  <a:pt x="126481" y="245211"/>
                </a:lnTo>
                <a:lnTo>
                  <a:pt x="150114" y="205359"/>
                </a:lnTo>
                <a:lnTo>
                  <a:pt x="323538" y="205359"/>
                </a:lnTo>
                <a:lnTo>
                  <a:pt x="241300" y="137414"/>
                </a:lnTo>
                <a:lnTo>
                  <a:pt x="288705" y="122030"/>
                </a:lnTo>
                <a:lnTo>
                  <a:pt x="338360" y="114870"/>
                </a:lnTo>
                <a:lnTo>
                  <a:pt x="635632" y="114870"/>
                </a:lnTo>
                <a:lnTo>
                  <a:pt x="626777" y="104853"/>
                </a:lnTo>
                <a:lnTo>
                  <a:pt x="591549" y="74783"/>
                </a:lnTo>
                <a:lnTo>
                  <a:pt x="551707" y="49120"/>
                </a:lnTo>
                <a:lnTo>
                  <a:pt x="507804" y="28338"/>
                </a:lnTo>
                <a:lnTo>
                  <a:pt x="460391" y="12909"/>
                </a:lnTo>
                <a:lnTo>
                  <a:pt x="410023" y="3306"/>
                </a:lnTo>
                <a:lnTo>
                  <a:pt x="357251" y="0"/>
                </a:lnTo>
                <a:close/>
              </a:path>
              <a:path w="714375" h="609600">
                <a:moveTo>
                  <a:pt x="323538" y="205359"/>
                </a:moveTo>
                <a:lnTo>
                  <a:pt x="150114" y="205359"/>
                </a:lnTo>
                <a:lnTo>
                  <a:pt x="473075" y="472186"/>
                </a:lnTo>
                <a:lnTo>
                  <a:pt x="425669" y="487569"/>
                </a:lnTo>
                <a:lnTo>
                  <a:pt x="376014" y="494729"/>
                </a:lnTo>
                <a:lnTo>
                  <a:pt x="635632" y="494729"/>
                </a:lnTo>
                <a:lnTo>
                  <a:pt x="656839" y="470739"/>
                </a:lnTo>
                <a:lnTo>
                  <a:pt x="681182" y="433269"/>
                </a:lnTo>
                <a:lnTo>
                  <a:pt x="694147" y="404241"/>
                </a:lnTo>
                <a:lnTo>
                  <a:pt x="564261" y="404241"/>
                </a:lnTo>
                <a:lnTo>
                  <a:pt x="323538" y="205359"/>
                </a:lnTo>
                <a:close/>
              </a:path>
              <a:path w="714375" h="609600">
                <a:moveTo>
                  <a:pt x="635632" y="114870"/>
                </a:moveTo>
                <a:lnTo>
                  <a:pt x="338360" y="114870"/>
                </a:lnTo>
                <a:lnTo>
                  <a:pt x="388582" y="115898"/>
                </a:lnTo>
                <a:lnTo>
                  <a:pt x="437688" y="125075"/>
                </a:lnTo>
                <a:lnTo>
                  <a:pt x="483997" y="142367"/>
                </a:lnTo>
                <a:lnTo>
                  <a:pt x="528151" y="169482"/>
                </a:lnTo>
                <a:lnTo>
                  <a:pt x="562213" y="202647"/>
                </a:lnTo>
                <a:lnTo>
                  <a:pt x="585700" y="240291"/>
                </a:lnTo>
                <a:lnTo>
                  <a:pt x="598131" y="280843"/>
                </a:lnTo>
                <a:lnTo>
                  <a:pt x="599022" y="322732"/>
                </a:lnTo>
                <a:lnTo>
                  <a:pt x="587893" y="364388"/>
                </a:lnTo>
                <a:lnTo>
                  <a:pt x="564261" y="404241"/>
                </a:lnTo>
                <a:lnTo>
                  <a:pt x="694147" y="404241"/>
                </a:lnTo>
                <a:lnTo>
                  <a:pt x="699254" y="392807"/>
                </a:lnTo>
                <a:lnTo>
                  <a:pt x="710502" y="349827"/>
                </a:lnTo>
                <a:lnTo>
                  <a:pt x="714375" y="304800"/>
                </a:lnTo>
                <a:lnTo>
                  <a:pt x="710502" y="259772"/>
                </a:lnTo>
                <a:lnTo>
                  <a:pt x="699254" y="216792"/>
                </a:lnTo>
                <a:lnTo>
                  <a:pt x="681182" y="176330"/>
                </a:lnTo>
                <a:lnTo>
                  <a:pt x="656839" y="138860"/>
                </a:lnTo>
                <a:lnTo>
                  <a:pt x="635632" y="11487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05334" y="2666884"/>
            <a:ext cx="1509880" cy="1509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2600" y="2724150"/>
            <a:ext cx="1400175" cy="1400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7901" y="2719323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1409700" h="1409700">
                <a:moveTo>
                  <a:pt x="0" y="1409700"/>
                </a:moveTo>
                <a:lnTo>
                  <a:pt x="1409700" y="1409700"/>
                </a:lnTo>
                <a:lnTo>
                  <a:pt x="1409700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48500" y="51054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342900" y="0"/>
                </a:moveTo>
                <a:lnTo>
                  <a:pt x="292233" y="3306"/>
                </a:lnTo>
                <a:lnTo>
                  <a:pt x="243873" y="12909"/>
                </a:lnTo>
                <a:lnTo>
                  <a:pt x="198351" y="28338"/>
                </a:lnTo>
                <a:lnTo>
                  <a:pt x="156196" y="49120"/>
                </a:lnTo>
                <a:lnTo>
                  <a:pt x="117941" y="74783"/>
                </a:lnTo>
                <a:lnTo>
                  <a:pt x="84114" y="104853"/>
                </a:lnTo>
                <a:lnTo>
                  <a:pt x="55248" y="138860"/>
                </a:lnTo>
                <a:lnTo>
                  <a:pt x="31873" y="176330"/>
                </a:lnTo>
                <a:lnTo>
                  <a:pt x="14519" y="216792"/>
                </a:lnTo>
                <a:lnTo>
                  <a:pt x="3718" y="259772"/>
                </a:lnTo>
                <a:lnTo>
                  <a:pt x="0" y="304800"/>
                </a:lnTo>
                <a:lnTo>
                  <a:pt x="3718" y="349827"/>
                </a:lnTo>
                <a:lnTo>
                  <a:pt x="14519" y="392807"/>
                </a:lnTo>
                <a:lnTo>
                  <a:pt x="31873" y="433269"/>
                </a:lnTo>
                <a:lnTo>
                  <a:pt x="55248" y="470739"/>
                </a:lnTo>
                <a:lnTo>
                  <a:pt x="84114" y="504746"/>
                </a:lnTo>
                <a:lnTo>
                  <a:pt x="117941" y="534816"/>
                </a:lnTo>
                <a:lnTo>
                  <a:pt x="156196" y="560479"/>
                </a:lnTo>
                <a:lnTo>
                  <a:pt x="198351" y="581261"/>
                </a:lnTo>
                <a:lnTo>
                  <a:pt x="243873" y="596690"/>
                </a:lnTo>
                <a:lnTo>
                  <a:pt x="292233" y="606293"/>
                </a:lnTo>
                <a:lnTo>
                  <a:pt x="342900" y="609600"/>
                </a:lnTo>
                <a:lnTo>
                  <a:pt x="393566" y="606293"/>
                </a:lnTo>
                <a:lnTo>
                  <a:pt x="441926" y="596690"/>
                </a:lnTo>
                <a:lnTo>
                  <a:pt x="487448" y="581261"/>
                </a:lnTo>
                <a:lnTo>
                  <a:pt x="529603" y="560479"/>
                </a:lnTo>
                <a:lnTo>
                  <a:pt x="567858" y="534816"/>
                </a:lnTo>
                <a:lnTo>
                  <a:pt x="601685" y="504746"/>
                </a:lnTo>
                <a:lnTo>
                  <a:pt x="610266" y="494636"/>
                </a:lnTo>
                <a:lnTo>
                  <a:pt x="361820" y="494636"/>
                </a:lnTo>
                <a:lnTo>
                  <a:pt x="315134" y="493875"/>
                </a:lnTo>
                <a:lnTo>
                  <a:pt x="269381" y="485156"/>
                </a:lnTo>
                <a:lnTo>
                  <a:pt x="226060" y="468503"/>
                </a:lnTo>
                <a:lnTo>
                  <a:pt x="184113" y="441876"/>
                </a:lnTo>
                <a:lnTo>
                  <a:pt x="151557" y="409086"/>
                </a:lnTo>
                <a:lnTo>
                  <a:pt x="128871" y="371701"/>
                </a:lnTo>
                <a:lnTo>
                  <a:pt x="116536" y="331285"/>
                </a:lnTo>
                <a:lnTo>
                  <a:pt x="115031" y="289405"/>
                </a:lnTo>
                <a:lnTo>
                  <a:pt x="124836" y="247627"/>
                </a:lnTo>
                <a:lnTo>
                  <a:pt x="146431" y="207518"/>
                </a:lnTo>
                <a:lnTo>
                  <a:pt x="314742" y="207518"/>
                </a:lnTo>
                <a:lnTo>
                  <a:pt x="233807" y="137414"/>
                </a:lnTo>
                <a:lnTo>
                  <a:pt x="277859" y="122154"/>
                </a:lnTo>
                <a:lnTo>
                  <a:pt x="323979" y="114917"/>
                </a:lnTo>
                <a:lnTo>
                  <a:pt x="610227" y="114917"/>
                </a:lnTo>
                <a:lnTo>
                  <a:pt x="601685" y="104853"/>
                </a:lnTo>
                <a:lnTo>
                  <a:pt x="567858" y="74783"/>
                </a:lnTo>
                <a:lnTo>
                  <a:pt x="529603" y="49120"/>
                </a:lnTo>
                <a:lnTo>
                  <a:pt x="487448" y="28338"/>
                </a:lnTo>
                <a:lnTo>
                  <a:pt x="441926" y="12909"/>
                </a:lnTo>
                <a:lnTo>
                  <a:pt x="393566" y="3306"/>
                </a:lnTo>
                <a:lnTo>
                  <a:pt x="342900" y="0"/>
                </a:lnTo>
                <a:close/>
              </a:path>
              <a:path w="685800" h="609600">
                <a:moveTo>
                  <a:pt x="314742" y="207518"/>
                </a:moveTo>
                <a:lnTo>
                  <a:pt x="146431" y="207518"/>
                </a:lnTo>
                <a:lnTo>
                  <a:pt x="451993" y="472186"/>
                </a:lnTo>
                <a:lnTo>
                  <a:pt x="407940" y="487414"/>
                </a:lnTo>
                <a:lnTo>
                  <a:pt x="361820" y="494636"/>
                </a:lnTo>
                <a:lnTo>
                  <a:pt x="610266" y="494636"/>
                </a:lnTo>
                <a:lnTo>
                  <a:pt x="630551" y="470739"/>
                </a:lnTo>
                <a:lnTo>
                  <a:pt x="653926" y="433269"/>
                </a:lnTo>
                <a:lnTo>
                  <a:pt x="667302" y="402082"/>
                </a:lnTo>
                <a:lnTo>
                  <a:pt x="539369" y="402082"/>
                </a:lnTo>
                <a:lnTo>
                  <a:pt x="314742" y="207518"/>
                </a:lnTo>
                <a:close/>
              </a:path>
              <a:path w="685800" h="609600">
                <a:moveTo>
                  <a:pt x="610227" y="114917"/>
                </a:moveTo>
                <a:lnTo>
                  <a:pt x="323979" y="114917"/>
                </a:lnTo>
                <a:lnTo>
                  <a:pt x="370665" y="115678"/>
                </a:lnTo>
                <a:lnTo>
                  <a:pt x="416418" y="124413"/>
                </a:lnTo>
                <a:lnTo>
                  <a:pt x="459740" y="141097"/>
                </a:lnTo>
                <a:lnTo>
                  <a:pt x="501686" y="167723"/>
                </a:lnTo>
                <a:lnTo>
                  <a:pt x="534242" y="200513"/>
                </a:lnTo>
                <a:lnTo>
                  <a:pt x="556928" y="237898"/>
                </a:lnTo>
                <a:lnTo>
                  <a:pt x="569263" y="278314"/>
                </a:lnTo>
                <a:lnTo>
                  <a:pt x="570768" y="320194"/>
                </a:lnTo>
                <a:lnTo>
                  <a:pt x="560963" y="361972"/>
                </a:lnTo>
                <a:lnTo>
                  <a:pt x="539369" y="402082"/>
                </a:lnTo>
                <a:lnTo>
                  <a:pt x="667302" y="402082"/>
                </a:lnTo>
                <a:lnTo>
                  <a:pt x="671280" y="392807"/>
                </a:lnTo>
                <a:lnTo>
                  <a:pt x="682081" y="349827"/>
                </a:lnTo>
                <a:lnTo>
                  <a:pt x="685800" y="304800"/>
                </a:lnTo>
                <a:lnTo>
                  <a:pt x="682081" y="259772"/>
                </a:lnTo>
                <a:lnTo>
                  <a:pt x="671280" y="216792"/>
                </a:lnTo>
                <a:lnTo>
                  <a:pt x="653926" y="176330"/>
                </a:lnTo>
                <a:lnTo>
                  <a:pt x="630551" y="138860"/>
                </a:lnTo>
                <a:lnTo>
                  <a:pt x="610227" y="1149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38898" y="2685932"/>
            <a:ext cx="1376551" cy="14813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96175" y="2743200"/>
            <a:ext cx="1266825" cy="1371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1476" y="2738373"/>
            <a:ext cx="1276350" cy="1381125"/>
          </a:xfrm>
          <a:custGeom>
            <a:avLst/>
            <a:gdLst/>
            <a:ahLst/>
            <a:cxnLst/>
            <a:rect l="l" t="t" r="r" b="b"/>
            <a:pathLst>
              <a:path w="1276350" h="1381125">
                <a:moveTo>
                  <a:pt x="0" y="1381125"/>
                </a:moveTo>
                <a:lnTo>
                  <a:pt x="1276350" y="1381125"/>
                </a:lnTo>
                <a:lnTo>
                  <a:pt x="1276350" y="0"/>
                </a:lnTo>
                <a:lnTo>
                  <a:pt x="0" y="0"/>
                </a:lnTo>
                <a:lnTo>
                  <a:pt x="0" y="1381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4391" y="1820608"/>
            <a:ext cx="6256655" cy="3432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5080" indent="-276860">
              <a:lnSpc>
                <a:spcPct val="107000"/>
              </a:lnSpc>
              <a:spcBef>
                <a:spcPts val="9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6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sq. in.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supply</a:t>
            </a:r>
            <a:r>
              <a:rPr sz="2750" spc="-5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return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side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duct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for 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every </a:t>
            </a:r>
            <a:r>
              <a:rPr sz="2750" spc="30" dirty="0">
                <a:solidFill>
                  <a:srgbClr val="284E84"/>
                </a:solidFill>
                <a:latin typeface="Gill Sans MT"/>
                <a:cs typeface="Gill Sans MT"/>
              </a:rPr>
              <a:t>1,000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BTUs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air</a:t>
            </a:r>
            <a:r>
              <a:rPr sz="2750" spc="1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conditioning</a:t>
            </a:r>
            <a:endParaRPr sz="27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7C622"/>
              </a:buClr>
              <a:buFont typeface="Wingdings 3"/>
              <a:buChar char=""/>
            </a:pPr>
            <a:endParaRPr sz="45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b="1" dirty="0">
                <a:solidFill>
                  <a:srgbClr val="284E84"/>
                </a:solidFill>
                <a:latin typeface="Gill Sans MT"/>
                <a:cs typeface="Gill Sans MT"/>
              </a:rPr>
              <a:t>Example:</a:t>
            </a:r>
            <a:endParaRPr sz="2750">
              <a:latin typeface="Gill Sans MT"/>
              <a:cs typeface="Gill Sans MT"/>
            </a:endParaRPr>
          </a:p>
          <a:p>
            <a:pPr marL="565785" marR="243204" lvl="1" indent="-276860">
              <a:lnSpc>
                <a:spcPct val="120100"/>
              </a:lnSpc>
              <a:spcBef>
                <a:spcPts val="615"/>
              </a:spcBef>
              <a:buClr>
                <a:srgbClr val="58AFB8"/>
              </a:buClr>
              <a:buSzPct val="7551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50" spc="10" dirty="0">
                <a:solidFill>
                  <a:srgbClr val="5B6973"/>
                </a:solidFill>
                <a:latin typeface="Gill Sans MT"/>
                <a:cs typeface="Gill Sans MT"/>
              </a:rPr>
              <a:t>2 </a:t>
            </a:r>
            <a:r>
              <a:rPr sz="2450" spc="5" dirty="0">
                <a:solidFill>
                  <a:srgbClr val="5B6973"/>
                </a:solidFill>
                <a:latin typeface="Gill Sans MT"/>
                <a:cs typeface="Gill Sans MT"/>
              </a:rPr>
              <a:t>ton </a:t>
            </a:r>
            <a:r>
              <a:rPr sz="2450" spc="15" dirty="0">
                <a:solidFill>
                  <a:srgbClr val="5B6973"/>
                </a:solidFill>
                <a:latin typeface="Gill Sans MT"/>
                <a:cs typeface="Gill Sans MT"/>
              </a:rPr>
              <a:t>HP </a:t>
            </a:r>
            <a:r>
              <a:rPr sz="2450" spc="30" dirty="0">
                <a:solidFill>
                  <a:srgbClr val="5B6973"/>
                </a:solidFill>
                <a:latin typeface="Gill Sans MT"/>
                <a:cs typeface="Gill Sans MT"/>
              </a:rPr>
              <a:t>(24,000 </a:t>
            </a:r>
            <a:r>
              <a:rPr sz="2450" spc="15" dirty="0">
                <a:solidFill>
                  <a:srgbClr val="5B6973"/>
                </a:solidFill>
                <a:latin typeface="Gill Sans MT"/>
                <a:cs typeface="Gill Sans MT"/>
              </a:rPr>
              <a:t>BTUs) </a:t>
            </a:r>
            <a:r>
              <a:rPr sz="2450" spc="25" dirty="0">
                <a:solidFill>
                  <a:srgbClr val="5B6973"/>
                </a:solidFill>
                <a:latin typeface="Gill Sans MT"/>
                <a:cs typeface="Gill Sans MT"/>
              </a:rPr>
              <a:t>needs </a:t>
            </a:r>
            <a:r>
              <a:rPr sz="2450" spc="35" dirty="0">
                <a:solidFill>
                  <a:srgbClr val="5B6973"/>
                </a:solidFill>
                <a:latin typeface="Gill Sans MT"/>
                <a:cs typeface="Gill Sans MT"/>
              </a:rPr>
              <a:t>144 </a:t>
            </a:r>
            <a:r>
              <a:rPr sz="2450" spc="25" dirty="0">
                <a:solidFill>
                  <a:srgbClr val="5B6973"/>
                </a:solidFill>
                <a:latin typeface="Gill Sans MT"/>
                <a:cs typeface="Gill Sans MT"/>
              </a:rPr>
              <a:t>sq. </a:t>
            </a:r>
            <a:r>
              <a:rPr sz="2450" spc="-5" dirty="0">
                <a:solidFill>
                  <a:srgbClr val="5B6973"/>
                </a:solidFill>
                <a:latin typeface="Gill Sans MT"/>
                <a:cs typeface="Gill Sans MT"/>
              </a:rPr>
              <a:t>in </a:t>
            </a:r>
            <a:r>
              <a:rPr sz="2450" u="heavy" spc="-5" dirty="0">
                <a:solidFill>
                  <a:srgbClr val="5B6973"/>
                </a:solidFill>
                <a:uFill>
                  <a:solidFill>
                    <a:srgbClr val="5B6973"/>
                  </a:solidFill>
                </a:uFill>
                <a:latin typeface="Gill Sans MT"/>
                <a:cs typeface="Gill Sans MT"/>
              </a:rPr>
              <a:t> </a:t>
            </a:r>
            <a:r>
              <a:rPr sz="2450" u="heavy" spc="20" dirty="0">
                <a:solidFill>
                  <a:srgbClr val="5B6973"/>
                </a:solidFill>
                <a:uFill>
                  <a:solidFill>
                    <a:srgbClr val="5B6973"/>
                  </a:solidFill>
                </a:uFill>
                <a:latin typeface="Gill Sans MT"/>
                <a:cs typeface="Gill Sans MT"/>
              </a:rPr>
              <a:t>Net </a:t>
            </a:r>
            <a:r>
              <a:rPr sz="2450" u="heavy" spc="-20" dirty="0">
                <a:solidFill>
                  <a:srgbClr val="5B6973"/>
                </a:solidFill>
                <a:uFill>
                  <a:solidFill>
                    <a:srgbClr val="5B6973"/>
                  </a:solidFill>
                </a:uFill>
                <a:latin typeface="Gill Sans MT"/>
                <a:cs typeface="Gill Sans MT"/>
              </a:rPr>
              <a:t>Free </a:t>
            </a:r>
            <a:r>
              <a:rPr sz="2450" u="heavy" spc="-10" dirty="0">
                <a:solidFill>
                  <a:srgbClr val="5B6973"/>
                </a:solidFill>
                <a:uFill>
                  <a:solidFill>
                    <a:srgbClr val="5B6973"/>
                  </a:solidFill>
                </a:uFill>
                <a:latin typeface="Gill Sans MT"/>
                <a:cs typeface="Gill Sans MT"/>
              </a:rPr>
              <a:t>Area </a:t>
            </a:r>
            <a:r>
              <a:rPr sz="2450" u="heavy" spc="-20" dirty="0">
                <a:solidFill>
                  <a:srgbClr val="5B6973"/>
                </a:solidFill>
                <a:uFill>
                  <a:solidFill>
                    <a:srgbClr val="5B6973"/>
                  </a:solidFill>
                </a:uFill>
                <a:latin typeface="Gill Sans MT"/>
                <a:cs typeface="Gill Sans MT"/>
              </a:rPr>
              <a:t>(NFA)</a:t>
            </a:r>
            <a:r>
              <a:rPr sz="2450" spc="-2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50" dirty="0">
                <a:solidFill>
                  <a:srgbClr val="5B6973"/>
                </a:solidFill>
                <a:latin typeface="Gill Sans MT"/>
                <a:cs typeface="Gill Sans MT"/>
              </a:rPr>
              <a:t>of </a:t>
            </a:r>
            <a:r>
              <a:rPr sz="2450" spc="5" dirty="0">
                <a:solidFill>
                  <a:srgbClr val="5B6973"/>
                </a:solidFill>
                <a:latin typeface="Gill Sans MT"/>
                <a:cs typeface="Gill Sans MT"/>
              </a:rPr>
              <a:t>return </a:t>
            </a:r>
            <a:r>
              <a:rPr sz="2450" spc="20" dirty="0">
                <a:solidFill>
                  <a:srgbClr val="5B6973"/>
                </a:solidFill>
                <a:latin typeface="Gill Sans MT"/>
                <a:cs typeface="Gill Sans MT"/>
              </a:rPr>
              <a:t>and </a:t>
            </a:r>
            <a:r>
              <a:rPr sz="2450" spc="25" dirty="0">
                <a:solidFill>
                  <a:srgbClr val="5B6973"/>
                </a:solidFill>
                <a:latin typeface="Gill Sans MT"/>
                <a:cs typeface="Gill Sans MT"/>
              </a:rPr>
              <a:t>supply  </a:t>
            </a:r>
            <a:r>
              <a:rPr sz="2450" spc="10" dirty="0">
                <a:solidFill>
                  <a:srgbClr val="5B6973"/>
                </a:solidFill>
                <a:latin typeface="Gill Sans MT"/>
                <a:cs typeface="Gill Sans MT"/>
              </a:rPr>
              <a:t>duct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70635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5" dirty="0"/>
              <a:t>Duct </a:t>
            </a:r>
            <a:r>
              <a:rPr sz="3200" spc="5" dirty="0"/>
              <a:t>Sizing: </a:t>
            </a:r>
            <a:r>
              <a:rPr sz="2400" dirty="0"/>
              <a:t>Maximize Heat Pump</a:t>
            </a:r>
            <a:r>
              <a:rPr sz="2400" spc="-140" dirty="0"/>
              <a:t> </a:t>
            </a:r>
            <a:r>
              <a:rPr sz="2400" spc="-5" dirty="0"/>
              <a:t>Performance</a:t>
            </a:r>
            <a:endParaRPr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355" y="1819180"/>
            <a:ext cx="6796190" cy="4291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3850" y="1908810"/>
          <a:ext cx="6572250" cy="411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2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2768">
                <a:tc>
                  <a:txBody>
                    <a:bodyPr/>
                    <a:lstStyle/>
                    <a:p>
                      <a:pPr marL="703580" marR="706755" indent="317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000" b="1" spc="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Input 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7C622"/>
                    </a:solidFill>
                  </a:tcPr>
                </a:tc>
                <a:tc>
                  <a:txBody>
                    <a:bodyPr/>
                    <a:lstStyle/>
                    <a:p>
                      <a:pPr marL="1029969" marR="979805" indent="-381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Sq.</a:t>
                      </a:r>
                      <a:r>
                        <a:rPr sz="2000" b="1" spc="-3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spc="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In.</a:t>
                      </a:r>
                      <a:r>
                        <a:rPr sz="2000" b="1" spc="-229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Ducts</a:t>
                      </a:r>
                      <a:r>
                        <a:rPr sz="2000" b="1" spc="-17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Needed  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(Return 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and</a:t>
                      </a:r>
                      <a:r>
                        <a:rPr sz="2000" b="1" spc="-1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Supply)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7C6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694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30" dirty="0">
                          <a:latin typeface="Gill Sans MT"/>
                          <a:cs typeface="Gill Sans MT"/>
                        </a:rPr>
                        <a:t>24,000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144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298">
                <a:tc>
                  <a:txBody>
                    <a:bodyPr/>
                    <a:lstStyle/>
                    <a:p>
                      <a:pPr marL="6940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30" dirty="0">
                          <a:latin typeface="Gill Sans MT"/>
                          <a:cs typeface="Gill Sans MT"/>
                        </a:rPr>
                        <a:t>30,000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180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6940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30" dirty="0">
                          <a:latin typeface="Gill Sans MT"/>
                          <a:cs typeface="Gill Sans MT"/>
                        </a:rPr>
                        <a:t>36,000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216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298">
                <a:tc>
                  <a:txBody>
                    <a:bodyPr/>
                    <a:lstStyle/>
                    <a:p>
                      <a:pPr marL="6940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30" dirty="0">
                          <a:latin typeface="Gill Sans MT"/>
                          <a:cs typeface="Gill Sans MT"/>
                        </a:rPr>
                        <a:t>42,000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252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6940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spc="30" dirty="0">
                          <a:latin typeface="Gill Sans MT"/>
                          <a:cs typeface="Gill Sans MT"/>
                        </a:rPr>
                        <a:t>48,000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288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8059" y="1292605"/>
            <a:ext cx="208026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10" dirty="0">
                <a:solidFill>
                  <a:srgbClr val="284E84"/>
                </a:solidFill>
                <a:latin typeface="Gill Sans MT"/>
                <a:cs typeface="Gill Sans MT"/>
              </a:rPr>
              <a:t>Heat</a:t>
            </a:r>
            <a:r>
              <a:rPr sz="2750" b="1" spc="-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b="1" spc="15" dirty="0">
                <a:solidFill>
                  <a:srgbClr val="284E84"/>
                </a:solidFill>
                <a:latin typeface="Gill Sans MT"/>
                <a:cs typeface="Gill Sans MT"/>
              </a:rPr>
              <a:t>Pumps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3670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Sizing </a:t>
            </a:r>
            <a:r>
              <a:rPr sz="3200" spc="15" dirty="0"/>
              <a:t>Supply </a:t>
            </a:r>
            <a:r>
              <a:rPr sz="3200" spc="5" dirty="0"/>
              <a:t>and</a:t>
            </a:r>
            <a:r>
              <a:rPr sz="3200" spc="-235" dirty="0"/>
              <a:t> </a:t>
            </a:r>
            <a:r>
              <a:rPr sz="3200" spc="10" dirty="0"/>
              <a:t>Returns</a:t>
            </a:r>
            <a:endParaRPr sz="3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3670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Sizing </a:t>
            </a:r>
            <a:r>
              <a:rPr sz="3200" spc="15" dirty="0"/>
              <a:t>Supply </a:t>
            </a:r>
            <a:r>
              <a:rPr sz="3200" spc="5" dirty="0"/>
              <a:t>and</a:t>
            </a:r>
            <a:r>
              <a:rPr sz="3200" spc="-235" dirty="0"/>
              <a:t> </a:t>
            </a:r>
            <a:r>
              <a:rPr sz="3200" spc="10" dirty="0"/>
              <a:t>Returns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28638" y="2352630"/>
            <a:ext cx="3605349" cy="293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8050" y="2432050"/>
          <a:ext cx="3448050" cy="2786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Size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7C622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Sq.</a:t>
                      </a:r>
                      <a:r>
                        <a:rPr sz="2000" b="1" spc="-2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spc="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In.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7C6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5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20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6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28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7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38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8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50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9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64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10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79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943438" y="2352630"/>
            <a:ext cx="3605349" cy="293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22850" y="2432050"/>
          <a:ext cx="3448050" cy="2786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Size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7C622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Sq.</a:t>
                      </a:r>
                      <a:r>
                        <a:rPr sz="2000" b="1" spc="-28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b="1" spc="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In.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7C6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12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113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14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154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16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201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18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254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20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314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22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45" dirty="0">
                          <a:latin typeface="Gill Sans MT"/>
                          <a:cs typeface="Gill Sans MT"/>
                        </a:rPr>
                        <a:t>380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2270" y="1621155"/>
            <a:ext cx="442658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10" dirty="0">
                <a:solidFill>
                  <a:srgbClr val="284E84"/>
                </a:solidFill>
                <a:latin typeface="Gill Sans MT"/>
                <a:cs typeface="Gill Sans MT"/>
              </a:rPr>
              <a:t>Round</a:t>
            </a:r>
            <a:r>
              <a:rPr sz="2400" b="1" spc="-1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b="1" spc="10" dirty="0">
                <a:solidFill>
                  <a:srgbClr val="284E84"/>
                </a:solidFill>
                <a:latin typeface="Gill Sans MT"/>
                <a:cs typeface="Gill Sans MT"/>
              </a:rPr>
              <a:t>Duct</a:t>
            </a:r>
            <a:r>
              <a:rPr sz="2400" b="1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284E84"/>
                </a:solidFill>
                <a:latin typeface="Gill Sans MT"/>
                <a:cs typeface="Gill Sans MT"/>
              </a:rPr>
              <a:t>Sq.</a:t>
            </a:r>
            <a:r>
              <a:rPr sz="2400" b="1" spc="-2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b="1" spc="15" dirty="0">
                <a:solidFill>
                  <a:srgbClr val="284E84"/>
                </a:solidFill>
                <a:latin typeface="Gill Sans MT"/>
                <a:cs typeface="Gill Sans MT"/>
              </a:rPr>
              <a:t>In.</a:t>
            </a:r>
            <a:r>
              <a:rPr sz="2400" b="1" spc="-2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b="1" spc="5" dirty="0">
                <a:solidFill>
                  <a:srgbClr val="284E84"/>
                </a:solidFill>
                <a:latin typeface="Gill Sans MT"/>
                <a:cs typeface="Gill Sans MT"/>
              </a:rPr>
              <a:t>Equivalency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575" y="1219175"/>
            <a:ext cx="4627245" cy="212090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General</a:t>
            </a:r>
            <a:r>
              <a:rPr sz="2600" spc="-1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rules: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460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1 sq.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ft. of NFA of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return </a:t>
            </a:r>
            <a:r>
              <a:rPr sz="2150" spc="-20" dirty="0">
                <a:solidFill>
                  <a:srgbClr val="284E84"/>
                </a:solidFill>
                <a:latin typeface="Gill Sans MT"/>
                <a:cs typeface="Gill Sans MT"/>
              </a:rPr>
              <a:t>grille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per</a:t>
            </a:r>
            <a:r>
              <a:rPr sz="215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ton</a:t>
            </a:r>
            <a:endParaRPr sz="21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475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-20" dirty="0">
                <a:solidFill>
                  <a:srgbClr val="284E84"/>
                </a:solidFill>
                <a:latin typeface="Gill Sans MT"/>
                <a:cs typeface="Gill Sans MT"/>
              </a:rPr>
              <a:t>Grille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NFA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= 0.75 </a:t>
            </a:r>
            <a:r>
              <a:rPr sz="2150" spc="-20" dirty="0">
                <a:solidFill>
                  <a:srgbClr val="284E84"/>
                </a:solidFill>
                <a:latin typeface="Gill Sans MT"/>
                <a:cs typeface="Gill Sans MT"/>
              </a:rPr>
              <a:t>(verify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with</a:t>
            </a:r>
            <a:r>
              <a:rPr sz="2150" spc="-1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20" dirty="0">
                <a:solidFill>
                  <a:srgbClr val="284E84"/>
                </a:solidFill>
                <a:latin typeface="Gill Sans MT"/>
                <a:cs typeface="Gill Sans MT"/>
              </a:rPr>
              <a:t>grille</a:t>
            </a:r>
            <a:endParaRPr sz="215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950"/>
              </a:spcBef>
            </a:pP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manufacturer’s</a:t>
            </a:r>
            <a:r>
              <a:rPr sz="2150" spc="20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information)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5567045"/>
            <a:ext cx="424497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…...Just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enough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two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ton</a:t>
            </a:r>
            <a:r>
              <a:rPr sz="2150" spc="-229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system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0271" y="2333583"/>
            <a:ext cx="2424284" cy="3148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5100" y="2438400"/>
            <a:ext cx="21717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6200" y="5396229"/>
            <a:ext cx="2349500" cy="0"/>
          </a:xfrm>
          <a:custGeom>
            <a:avLst/>
            <a:gdLst/>
            <a:ahLst/>
            <a:cxnLst/>
            <a:rect l="l" t="t" r="r" b="b"/>
            <a:pathLst>
              <a:path w="2349500">
                <a:moveTo>
                  <a:pt x="0" y="0"/>
                </a:moveTo>
                <a:lnTo>
                  <a:pt x="2349500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2870" y="2402839"/>
            <a:ext cx="0" cy="2966720"/>
          </a:xfrm>
          <a:custGeom>
            <a:avLst/>
            <a:gdLst/>
            <a:ahLst/>
            <a:cxnLst/>
            <a:rect l="l" t="t" r="r" b="b"/>
            <a:pathLst>
              <a:path h="2966720">
                <a:moveTo>
                  <a:pt x="0" y="0"/>
                </a:moveTo>
                <a:lnTo>
                  <a:pt x="0" y="296672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6200" y="2376170"/>
            <a:ext cx="2349500" cy="0"/>
          </a:xfrm>
          <a:custGeom>
            <a:avLst/>
            <a:gdLst/>
            <a:ahLst/>
            <a:cxnLst/>
            <a:rect l="l" t="t" r="r" b="b"/>
            <a:pathLst>
              <a:path w="2349500">
                <a:moveTo>
                  <a:pt x="0" y="0"/>
                </a:moveTo>
                <a:lnTo>
                  <a:pt x="2349500" y="0"/>
                </a:lnTo>
              </a:path>
            </a:pathLst>
          </a:custGeom>
          <a:ln w="53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49030" y="2402839"/>
            <a:ext cx="0" cy="2966720"/>
          </a:xfrm>
          <a:custGeom>
            <a:avLst/>
            <a:gdLst/>
            <a:ahLst/>
            <a:cxnLst/>
            <a:rect l="l" t="t" r="r" b="b"/>
            <a:pathLst>
              <a:path h="2966720">
                <a:moveTo>
                  <a:pt x="0" y="0"/>
                </a:moveTo>
                <a:lnTo>
                  <a:pt x="0" y="2966720"/>
                </a:lnTo>
              </a:path>
            </a:pathLst>
          </a:custGeom>
          <a:ln w="53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7320" y="5342890"/>
            <a:ext cx="2207260" cy="0"/>
          </a:xfrm>
          <a:custGeom>
            <a:avLst/>
            <a:gdLst/>
            <a:ahLst/>
            <a:cxnLst/>
            <a:rect l="l" t="t" r="r" b="b"/>
            <a:pathLst>
              <a:path w="2207259">
                <a:moveTo>
                  <a:pt x="0" y="0"/>
                </a:moveTo>
                <a:lnTo>
                  <a:pt x="220725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6209" y="2438400"/>
            <a:ext cx="0" cy="2895600"/>
          </a:xfrm>
          <a:custGeom>
            <a:avLst/>
            <a:gdLst/>
            <a:ahLst/>
            <a:cxnLst/>
            <a:rect l="l" t="t" r="r" b="b"/>
            <a:pathLst>
              <a:path h="2895600">
                <a:moveTo>
                  <a:pt x="0" y="0"/>
                </a:moveTo>
                <a:lnTo>
                  <a:pt x="0" y="289560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97320" y="2429510"/>
            <a:ext cx="2207260" cy="0"/>
          </a:xfrm>
          <a:custGeom>
            <a:avLst/>
            <a:gdLst/>
            <a:ahLst/>
            <a:cxnLst/>
            <a:rect l="l" t="t" r="r" b="b"/>
            <a:pathLst>
              <a:path w="2207259">
                <a:moveTo>
                  <a:pt x="0" y="0"/>
                </a:moveTo>
                <a:lnTo>
                  <a:pt x="2207259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95690" y="2438400"/>
            <a:ext cx="0" cy="2895600"/>
          </a:xfrm>
          <a:custGeom>
            <a:avLst/>
            <a:gdLst/>
            <a:ahLst/>
            <a:cxnLst/>
            <a:rect l="l" t="t" r="r" b="b"/>
            <a:pathLst>
              <a:path h="2895600">
                <a:moveTo>
                  <a:pt x="0" y="0"/>
                </a:moveTo>
                <a:lnTo>
                  <a:pt x="0" y="289560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7200" y="3667125"/>
            <a:ext cx="4495800" cy="400050"/>
          </a:xfrm>
          <a:prstGeom prst="rect">
            <a:avLst/>
          </a:prstGeom>
          <a:solidFill>
            <a:srgbClr val="CCD6D9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  <a:tabLst>
                <a:tab pos="1941195" algn="l"/>
                <a:tab pos="2227580" algn="l"/>
                <a:tab pos="2933065" algn="l"/>
                <a:tab pos="3295015" algn="l"/>
              </a:tabLst>
            </a:pPr>
            <a:r>
              <a:rPr sz="2000" spc="10" dirty="0">
                <a:latin typeface="Gill Sans MT"/>
                <a:cs typeface="Gill Sans MT"/>
              </a:rPr>
              <a:t>Grille </a:t>
            </a:r>
            <a:r>
              <a:rPr sz="2000" spc="-5" dirty="0">
                <a:latin typeface="Gill Sans MT"/>
                <a:cs typeface="Gill Sans MT"/>
              </a:rPr>
              <a:t>size:</a:t>
            </a:r>
            <a:r>
              <a:rPr sz="2000" spc="254" dirty="0">
                <a:latin typeface="Gill Sans MT"/>
                <a:cs typeface="Gill Sans MT"/>
              </a:rPr>
              <a:t> </a:t>
            </a:r>
            <a:r>
              <a:rPr sz="2000" spc="25" dirty="0">
                <a:latin typeface="Gill Sans MT"/>
                <a:cs typeface="Gill Sans MT"/>
              </a:rPr>
              <a:t>20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in	</a:t>
            </a:r>
            <a:r>
              <a:rPr sz="2000" b="1" spc="15" dirty="0">
                <a:solidFill>
                  <a:srgbClr val="C00000"/>
                </a:solidFill>
                <a:latin typeface="Gill Sans MT"/>
                <a:cs typeface="Gill Sans MT"/>
              </a:rPr>
              <a:t>x	</a:t>
            </a:r>
            <a:r>
              <a:rPr sz="2000" spc="25" dirty="0">
                <a:latin typeface="Gill Sans MT"/>
                <a:cs typeface="Gill Sans MT"/>
              </a:rPr>
              <a:t>20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in	</a:t>
            </a:r>
            <a:r>
              <a:rPr sz="2000" b="1" spc="15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2000" spc="35" dirty="0">
                <a:latin typeface="Gill Sans MT"/>
                <a:cs typeface="Gill Sans MT"/>
              </a:rPr>
              <a:t>400 </a:t>
            </a:r>
            <a:r>
              <a:rPr sz="2000" spc="10" dirty="0">
                <a:latin typeface="Gill Sans MT"/>
                <a:cs typeface="Gill Sans MT"/>
              </a:rPr>
              <a:t>sq.</a:t>
            </a:r>
            <a:r>
              <a:rPr sz="2000" spc="-4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4829175"/>
            <a:ext cx="4895850" cy="400050"/>
          </a:xfrm>
          <a:prstGeom prst="rect">
            <a:avLst/>
          </a:prstGeom>
          <a:solidFill>
            <a:srgbClr val="CCD6D9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  <a:tabLst>
                <a:tab pos="1531620" algn="l"/>
                <a:tab pos="2942590" algn="l"/>
              </a:tabLst>
            </a:pPr>
            <a:r>
              <a:rPr sz="2000" spc="25" dirty="0">
                <a:latin typeface="Gill Sans MT"/>
                <a:cs typeface="Gill Sans MT"/>
              </a:rPr>
              <a:t>2.78 </a:t>
            </a:r>
            <a:r>
              <a:rPr sz="2000" spc="10" dirty="0">
                <a:latin typeface="Gill Sans MT"/>
                <a:cs typeface="Gill Sans MT"/>
              </a:rPr>
              <a:t>sq.</a:t>
            </a:r>
            <a:r>
              <a:rPr sz="2000" spc="-42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ft.</a:t>
            </a:r>
            <a:r>
              <a:rPr sz="2000" spc="370" dirty="0"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Gill Sans MT"/>
                <a:cs typeface="Gill Sans MT"/>
              </a:rPr>
              <a:t>x	</a:t>
            </a:r>
            <a:r>
              <a:rPr sz="2000" spc="25" dirty="0">
                <a:latin typeface="Gill Sans MT"/>
                <a:cs typeface="Gill Sans MT"/>
              </a:rPr>
              <a:t>0.75</a:t>
            </a:r>
            <a:r>
              <a:rPr sz="2000" spc="-1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NFA</a:t>
            </a:r>
            <a:r>
              <a:rPr sz="2000" spc="434" dirty="0"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2000" spc="25" dirty="0">
                <a:latin typeface="Gill Sans MT"/>
                <a:cs typeface="Gill Sans MT"/>
              </a:rPr>
              <a:t>2.09</a:t>
            </a:r>
            <a:r>
              <a:rPr sz="2000" spc="-155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sq.</a:t>
            </a:r>
            <a:r>
              <a:rPr sz="2000" spc="-33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ft.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of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NFA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" y="4238625"/>
            <a:ext cx="5953125" cy="400050"/>
          </a:xfrm>
          <a:custGeom>
            <a:avLst/>
            <a:gdLst/>
            <a:ahLst/>
            <a:cxnLst/>
            <a:rect l="l" t="t" r="r" b="b"/>
            <a:pathLst>
              <a:path w="5953125" h="400050">
                <a:moveTo>
                  <a:pt x="0" y="400050"/>
                </a:moveTo>
                <a:lnTo>
                  <a:pt x="5953125" y="400050"/>
                </a:lnTo>
                <a:lnTo>
                  <a:pt x="5953125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CCD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6575" y="4266247"/>
            <a:ext cx="57924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48205" algn="l"/>
                <a:tab pos="2357755" algn="l"/>
                <a:tab pos="4741545" algn="l"/>
              </a:tabLst>
            </a:pPr>
            <a:r>
              <a:rPr sz="2000" spc="15" dirty="0">
                <a:latin typeface="Gill Sans MT"/>
                <a:cs typeface="Gill Sans MT"/>
              </a:rPr>
              <a:t>Convert: </a:t>
            </a:r>
            <a:r>
              <a:rPr sz="2000" spc="30" dirty="0">
                <a:latin typeface="Gill Sans MT"/>
                <a:cs typeface="Gill Sans MT"/>
              </a:rPr>
              <a:t>400</a:t>
            </a:r>
            <a:r>
              <a:rPr sz="2000" spc="5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sq.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in	</a:t>
            </a:r>
            <a:r>
              <a:rPr sz="2000" b="1" spc="5" dirty="0">
                <a:solidFill>
                  <a:srgbClr val="C00000"/>
                </a:solidFill>
                <a:latin typeface="Gill Sans MT"/>
                <a:cs typeface="Gill Sans MT"/>
              </a:rPr>
              <a:t>/	</a:t>
            </a:r>
            <a:r>
              <a:rPr sz="2000" spc="35" dirty="0">
                <a:latin typeface="Gill Sans MT"/>
                <a:cs typeface="Gill Sans MT"/>
              </a:rPr>
              <a:t>144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sq.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in </a:t>
            </a:r>
            <a:r>
              <a:rPr sz="2000" spc="20" dirty="0">
                <a:latin typeface="Gill Sans MT"/>
                <a:cs typeface="Gill Sans MT"/>
              </a:rPr>
              <a:t>per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sq.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ft.</a:t>
            </a:r>
            <a:r>
              <a:rPr sz="2000" spc="350" dirty="0"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2000" spc="25" dirty="0">
                <a:latin typeface="Gill Sans MT"/>
                <a:cs typeface="Gill Sans MT"/>
              </a:rPr>
              <a:t>2.78</a:t>
            </a:r>
            <a:r>
              <a:rPr sz="2000" spc="-18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sq.</a:t>
            </a:r>
            <a:r>
              <a:rPr sz="2000" spc="-275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ft.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29552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Sizing</a:t>
            </a:r>
            <a:r>
              <a:rPr sz="3200" spc="-130" dirty="0"/>
              <a:t> </a:t>
            </a:r>
            <a:r>
              <a:rPr sz="3200" spc="10" dirty="0"/>
              <a:t>Returns</a:t>
            </a:r>
            <a:endParaRPr sz="32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75" y="1731073"/>
            <a:ext cx="4568825" cy="38785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300990" indent="-276225">
              <a:lnSpc>
                <a:spcPct val="127600"/>
              </a:lnSpc>
              <a:spcBef>
                <a:spcPts val="9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System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should </a:t>
            </a: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be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tested </a:t>
            </a: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by 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PTCS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Duct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Sealing</a:t>
            </a:r>
            <a:r>
              <a:rPr sz="2600" spc="-6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20" dirty="0">
                <a:solidFill>
                  <a:srgbClr val="284E84"/>
                </a:solidFill>
                <a:latin typeface="Gill Sans MT"/>
                <a:cs typeface="Gill Sans MT"/>
              </a:rPr>
              <a:t>Technician</a:t>
            </a:r>
            <a:endParaRPr sz="2600">
              <a:latin typeface="Gill Sans MT"/>
              <a:cs typeface="Gill Sans MT"/>
            </a:endParaRPr>
          </a:p>
          <a:p>
            <a:pPr marL="565150" marR="74295" lvl="1" indent="-276860">
              <a:lnSpc>
                <a:spcPct val="139500"/>
              </a:lnSpc>
              <a:spcBef>
                <a:spcPts val="105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Recommended,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some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utilities  </a:t>
            </a:r>
            <a:r>
              <a:rPr sz="2400" spc="-20" dirty="0">
                <a:solidFill>
                  <a:srgbClr val="5B6973"/>
                </a:solidFill>
                <a:latin typeface="Gill Sans MT"/>
                <a:cs typeface="Gill Sans MT"/>
              </a:rPr>
              <a:t>require </a:t>
            </a: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PTCS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Duct Sealing with  </a:t>
            </a: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Heat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Pump</a:t>
            </a:r>
            <a:r>
              <a:rPr sz="2400" spc="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installation</a:t>
            </a:r>
            <a:endParaRPr sz="2400">
              <a:latin typeface="Gill Sans MT"/>
              <a:cs typeface="Gill Sans MT"/>
            </a:endParaRPr>
          </a:p>
          <a:p>
            <a:pPr marL="288925" marR="5080" indent="-276225">
              <a:lnSpc>
                <a:spcPct val="130000"/>
              </a:lnSpc>
              <a:spcBef>
                <a:spcPts val="117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Use </a:t>
            </a:r>
            <a:r>
              <a:rPr sz="2600" spc="-5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mastic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is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required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in </a:t>
            </a: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the 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PTCS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Duct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Sealing</a:t>
            </a:r>
            <a:r>
              <a:rPr sz="2600" spc="-2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specification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1586" y="1600126"/>
            <a:ext cx="3386227" cy="4519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9206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Sealing </a:t>
            </a:r>
            <a:r>
              <a:rPr sz="3200" spc="-5" dirty="0"/>
              <a:t>the Duct</a:t>
            </a:r>
            <a:r>
              <a:rPr sz="3200" spc="-135" dirty="0"/>
              <a:t> </a:t>
            </a:r>
            <a:r>
              <a:rPr sz="3200" spc="5" dirty="0"/>
              <a:t>System</a:t>
            </a:r>
            <a:endParaRPr sz="3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7942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/>
              <a:t>CFM </a:t>
            </a:r>
            <a:r>
              <a:rPr sz="3200" spc="-10" dirty="0"/>
              <a:t>vs. </a:t>
            </a:r>
            <a:r>
              <a:rPr sz="3200" spc="-5" dirty="0"/>
              <a:t>Static</a:t>
            </a:r>
            <a:r>
              <a:rPr sz="3200" spc="-185" dirty="0"/>
              <a:t> </a:t>
            </a:r>
            <a:r>
              <a:rPr sz="3200" spc="10" dirty="0"/>
              <a:t>Pressure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696720" y="1980945"/>
            <a:ext cx="5569585" cy="3255645"/>
          </a:xfrm>
          <a:custGeom>
            <a:avLst/>
            <a:gdLst/>
            <a:ahLst/>
            <a:cxnLst/>
            <a:rect l="l" t="t" r="r" b="b"/>
            <a:pathLst>
              <a:path w="5569584" h="3255645">
                <a:moveTo>
                  <a:pt x="0" y="0"/>
                </a:moveTo>
                <a:lnTo>
                  <a:pt x="5569331" y="0"/>
                </a:lnTo>
                <a:lnTo>
                  <a:pt x="5569331" y="3255644"/>
                </a:lnTo>
                <a:lnTo>
                  <a:pt x="0" y="3255644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020" y="4918075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4020" y="4587240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4020" y="4257040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4020" y="3926204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4020" y="3621023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84020" y="3290315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4020" y="2960370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84020" y="2629280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4020" y="2299335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84020" y="1994280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84020" y="1994280"/>
            <a:ext cx="5595620" cy="3228975"/>
          </a:xfrm>
          <a:custGeom>
            <a:avLst/>
            <a:gdLst/>
            <a:ahLst/>
            <a:cxnLst/>
            <a:rect l="l" t="t" r="r" b="b"/>
            <a:pathLst>
              <a:path w="5595620" h="3228975">
                <a:moveTo>
                  <a:pt x="0" y="0"/>
                </a:moveTo>
                <a:lnTo>
                  <a:pt x="5595238" y="0"/>
                </a:lnTo>
                <a:lnTo>
                  <a:pt x="5595238" y="3228848"/>
                </a:lnTo>
                <a:lnTo>
                  <a:pt x="0" y="3228848"/>
                </a:lnTo>
                <a:lnTo>
                  <a:pt x="0" y="0"/>
                </a:lnTo>
                <a:close/>
              </a:path>
            </a:pathLst>
          </a:custGeom>
          <a:ln w="2476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4020" y="1994280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3854"/>
                </a:lnTo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4020" y="2960370"/>
            <a:ext cx="0" cy="2263140"/>
          </a:xfrm>
          <a:custGeom>
            <a:avLst/>
            <a:gdLst/>
            <a:ahLst/>
            <a:cxnLst/>
            <a:rect l="l" t="t" r="r" b="b"/>
            <a:pathLst>
              <a:path h="2263140">
                <a:moveTo>
                  <a:pt x="0" y="0"/>
                </a:moveTo>
                <a:lnTo>
                  <a:pt x="0" y="2262759"/>
                </a:lnTo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3601" y="522312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33601" y="49180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3601" y="458724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3601" y="425704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3601" y="3926204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3601" y="362102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33601" y="329031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33601" y="296656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418" y="0"/>
                </a:lnTo>
              </a:path>
            </a:pathLst>
          </a:custGeom>
          <a:ln w="12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3601" y="262928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33601" y="229933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33601" y="199428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0" y="0"/>
                </a:lnTo>
                <a:lnTo>
                  <a:pt x="5041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84020" y="5223128"/>
            <a:ext cx="5595620" cy="0"/>
          </a:xfrm>
          <a:custGeom>
            <a:avLst/>
            <a:gdLst/>
            <a:ahLst/>
            <a:cxnLst/>
            <a:rect l="l" t="t" r="r" b="b"/>
            <a:pathLst>
              <a:path w="5595620">
                <a:moveTo>
                  <a:pt x="0" y="0"/>
                </a:moveTo>
                <a:lnTo>
                  <a:pt x="0" y="0"/>
                </a:lnTo>
                <a:lnTo>
                  <a:pt x="5595238" y="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84020" y="522312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0"/>
                </a:lnTo>
                <a:lnTo>
                  <a:pt x="0" y="7620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25470" y="522312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0"/>
                </a:lnTo>
                <a:lnTo>
                  <a:pt x="0" y="7620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41140" y="522312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0"/>
                </a:lnTo>
                <a:lnTo>
                  <a:pt x="0" y="7620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1195" y="522312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0"/>
                </a:lnTo>
                <a:lnTo>
                  <a:pt x="0" y="7620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22646" y="522312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0"/>
                </a:lnTo>
                <a:lnTo>
                  <a:pt x="0" y="7620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37934" y="522312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0"/>
                </a:lnTo>
                <a:lnTo>
                  <a:pt x="0" y="7620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79258" y="5223128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0"/>
                </a:lnTo>
                <a:lnTo>
                  <a:pt x="0" y="76200"/>
                </a:lnTo>
              </a:path>
            </a:pathLst>
          </a:custGeom>
          <a:ln w="24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84020" y="2349880"/>
            <a:ext cx="4653915" cy="1755139"/>
          </a:xfrm>
          <a:custGeom>
            <a:avLst/>
            <a:gdLst/>
            <a:ahLst/>
            <a:cxnLst/>
            <a:rect l="l" t="t" r="r" b="b"/>
            <a:pathLst>
              <a:path w="4653915" h="1755139">
                <a:moveTo>
                  <a:pt x="0" y="0"/>
                </a:moveTo>
                <a:lnTo>
                  <a:pt x="49118" y="12872"/>
                </a:lnTo>
                <a:lnTo>
                  <a:pt x="98217" y="25852"/>
                </a:lnTo>
                <a:lnTo>
                  <a:pt x="147296" y="38919"/>
                </a:lnTo>
                <a:lnTo>
                  <a:pt x="196358" y="52056"/>
                </a:lnTo>
                <a:lnTo>
                  <a:pt x="245404" y="65245"/>
                </a:lnTo>
                <a:lnTo>
                  <a:pt x="294433" y="78467"/>
                </a:lnTo>
                <a:lnTo>
                  <a:pt x="343448" y="91705"/>
                </a:lnTo>
                <a:lnTo>
                  <a:pt x="392450" y="104939"/>
                </a:lnTo>
                <a:lnTo>
                  <a:pt x="441440" y="118152"/>
                </a:lnTo>
                <a:lnTo>
                  <a:pt x="490419" y="131326"/>
                </a:lnTo>
                <a:lnTo>
                  <a:pt x="539387" y="144442"/>
                </a:lnTo>
                <a:lnTo>
                  <a:pt x="588347" y="157483"/>
                </a:lnTo>
                <a:lnTo>
                  <a:pt x="637299" y="170429"/>
                </a:lnTo>
                <a:lnTo>
                  <a:pt x="686244" y="183263"/>
                </a:lnTo>
                <a:lnTo>
                  <a:pt x="735184" y="195966"/>
                </a:lnTo>
                <a:lnTo>
                  <a:pt x="784119" y="208521"/>
                </a:lnTo>
                <a:lnTo>
                  <a:pt x="833051" y="220908"/>
                </a:lnTo>
                <a:lnTo>
                  <a:pt x="881981" y="233111"/>
                </a:lnTo>
                <a:lnTo>
                  <a:pt x="930910" y="245110"/>
                </a:lnTo>
                <a:lnTo>
                  <a:pt x="979990" y="256666"/>
                </a:lnTo>
                <a:lnTo>
                  <a:pt x="1029055" y="267828"/>
                </a:lnTo>
                <a:lnTo>
                  <a:pt x="1078105" y="278649"/>
                </a:lnTo>
                <a:lnTo>
                  <a:pt x="1127142" y="289184"/>
                </a:lnTo>
                <a:lnTo>
                  <a:pt x="1176166" y="299486"/>
                </a:lnTo>
                <a:lnTo>
                  <a:pt x="1225179" y="309608"/>
                </a:lnTo>
                <a:lnTo>
                  <a:pt x="1274181" y="319603"/>
                </a:lnTo>
                <a:lnTo>
                  <a:pt x="1323175" y="329526"/>
                </a:lnTo>
                <a:lnTo>
                  <a:pt x="1372160" y="339430"/>
                </a:lnTo>
                <a:lnTo>
                  <a:pt x="1421139" y="349369"/>
                </a:lnTo>
                <a:lnTo>
                  <a:pt x="1470112" y="359395"/>
                </a:lnTo>
                <a:lnTo>
                  <a:pt x="1519080" y="369563"/>
                </a:lnTo>
                <a:lnTo>
                  <a:pt x="1568044" y="379926"/>
                </a:lnTo>
                <a:lnTo>
                  <a:pt x="1617006" y="390537"/>
                </a:lnTo>
                <a:lnTo>
                  <a:pt x="1665967" y="401451"/>
                </a:lnTo>
                <a:lnTo>
                  <a:pt x="1714928" y="412720"/>
                </a:lnTo>
                <a:lnTo>
                  <a:pt x="1763889" y="424399"/>
                </a:lnTo>
                <a:lnTo>
                  <a:pt x="1812853" y="436541"/>
                </a:lnTo>
                <a:lnTo>
                  <a:pt x="1861820" y="449199"/>
                </a:lnTo>
                <a:lnTo>
                  <a:pt x="1910756" y="461955"/>
                </a:lnTo>
                <a:lnTo>
                  <a:pt x="1959708" y="474672"/>
                </a:lnTo>
                <a:lnTo>
                  <a:pt x="2008673" y="487401"/>
                </a:lnTo>
                <a:lnTo>
                  <a:pt x="2057649" y="500192"/>
                </a:lnTo>
                <a:lnTo>
                  <a:pt x="2106636" y="513096"/>
                </a:lnTo>
                <a:lnTo>
                  <a:pt x="2155630" y="526166"/>
                </a:lnTo>
                <a:lnTo>
                  <a:pt x="2204631" y="539451"/>
                </a:lnTo>
                <a:lnTo>
                  <a:pt x="2253636" y="553004"/>
                </a:lnTo>
                <a:lnTo>
                  <a:pt x="2302643" y="566874"/>
                </a:lnTo>
                <a:lnTo>
                  <a:pt x="2351652" y="581113"/>
                </a:lnTo>
                <a:lnTo>
                  <a:pt x="2400659" y="595773"/>
                </a:lnTo>
                <a:lnTo>
                  <a:pt x="2449664" y="610904"/>
                </a:lnTo>
                <a:lnTo>
                  <a:pt x="2498665" y="626558"/>
                </a:lnTo>
                <a:lnTo>
                  <a:pt x="2547659" y="642785"/>
                </a:lnTo>
                <a:lnTo>
                  <a:pt x="2596646" y="659637"/>
                </a:lnTo>
                <a:lnTo>
                  <a:pt x="2645622" y="677165"/>
                </a:lnTo>
                <a:lnTo>
                  <a:pt x="2694587" y="695419"/>
                </a:lnTo>
                <a:lnTo>
                  <a:pt x="2743539" y="714452"/>
                </a:lnTo>
                <a:lnTo>
                  <a:pt x="2792476" y="734314"/>
                </a:lnTo>
                <a:lnTo>
                  <a:pt x="2836752" y="753270"/>
                </a:lnTo>
                <a:lnTo>
                  <a:pt x="2881045" y="772987"/>
                </a:lnTo>
                <a:lnTo>
                  <a:pt x="2925351" y="793413"/>
                </a:lnTo>
                <a:lnTo>
                  <a:pt x="2969670" y="814496"/>
                </a:lnTo>
                <a:lnTo>
                  <a:pt x="3013998" y="836188"/>
                </a:lnTo>
                <a:lnTo>
                  <a:pt x="3058336" y="858437"/>
                </a:lnTo>
                <a:lnTo>
                  <a:pt x="3102680" y="881191"/>
                </a:lnTo>
                <a:lnTo>
                  <a:pt x="3147030" y="904402"/>
                </a:lnTo>
                <a:lnTo>
                  <a:pt x="3191383" y="928017"/>
                </a:lnTo>
                <a:lnTo>
                  <a:pt x="3235737" y="951987"/>
                </a:lnTo>
                <a:lnTo>
                  <a:pt x="3280092" y="976260"/>
                </a:lnTo>
                <a:lnTo>
                  <a:pt x="3324445" y="1000785"/>
                </a:lnTo>
                <a:lnTo>
                  <a:pt x="3368794" y="1025513"/>
                </a:lnTo>
                <a:lnTo>
                  <a:pt x="3413139" y="1050393"/>
                </a:lnTo>
                <a:lnTo>
                  <a:pt x="3457476" y="1075373"/>
                </a:lnTo>
                <a:lnTo>
                  <a:pt x="3501805" y="1100404"/>
                </a:lnTo>
                <a:lnTo>
                  <a:pt x="3546123" y="1125434"/>
                </a:lnTo>
                <a:lnTo>
                  <a:pt x="3590429" y="1150412"/>
                </a:lnTo>
                <a:lnTo>
                  <a:pt x="3634722" y="1175289"/>
                </a:lnTo>
                <a:lnTo>
                  <a:pt x="3678999" y="1200013"/>
                </a:lnTo>
                <a:lnTo>
                  <a:pt x="3723258" y="1224534"/>
                </a:lnTo>
                <a:lnTo>
                  <a:pt x="3767550" y="1248845"/>
                </a:lnTo>
                <a:lnTo>
                  <a:pt x="3811851" y="1273331"/>
                </a:lnTo>
                <a:lnTo>
                  <a:pt x="3856160" y="1297978"/>
                </a:lnTo>
                <a:lnTo>
                  <a:pt x="3900477" y="1322774"/>
                </a:lnTo>
                <a:lnTo>
                  <a:pt x="3944799" y="1347706"/>
                </a:lnTo>
                <a:lnTo>
                  <a:pt x="3989127" y="1372761"/>
                </a:lnTo>
                <a:lnTo>
                  <a:pt x="4033458" y="1397926"/>
                </a:lnTo>
                <a:lnTo>
                  <a:pt x="4077793" y="1423190"/>
                </a:lnTo>
                <a:lnTo>
                  <a:pt x="4122129" y="1448538"/>
                </a:lnTo>
                <a:lnTo>
                  <a:pt x="4166466" y="1473959"/>
                </a:lnTo>
                <a:lnTo>
                  <a:pt x="4210802" y="1499441"/>
                </a:lnTo>
                <a:lnTo>
                  <a:pt x="4255137" y="1524969"/>
                </a:lnTo>
                <a:lnTo>
                  <a:pt x="4299470" y="1550532"/>
                </a:lnTo>
                <a:lnTo>
                  <a:pt x="4343799" y="1576117"/>
                </a:lnTo>
                <a:lnTo>
                  <a:pt x="4388124" y="1601711"/>
                </a:lnTo>
                <a:lnTo>
                  <a:pt x="4432443" y="1627301"/>
                </a:lnTo>
                <a:lnTo>
                  <a:pt x="4476755" y="1652876"/>
                </a:lnTo>
                <a:lnTo>
                  <a:pt x="4521059" y="1678421"/>
                </a:lnTo>
                <a:lnTo>
                  <a:pt x="4565355" y="1703925"/>
                </a:lnTo>
                <a:lnTo>
                  <a:pt x="4609640" y="1729375"/>
                </a:lnTo>
                <a:lnTo>
                  <a:pt x="4653915" y="1754759"/>
                </a:lnTo>
              </a:path>
            </a:pathLst>
          </a:custGeom>
          <a:ln w="2476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1218" y="2286952"/>
            <a:ext cx="125983" cy="126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61653" y="2540698"/>
            <a:ext cx="126618" cy="12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76942" y="2744787"/>
            <a:ext cx="127000" cy="125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8393" y="3024187"/>
            <a:ext cx="126619" cy="126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59717" y="3507803"/>
            <a:ext cx="125730" cy="125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75133" y="4041838"/>
            <a:ext cx="125603" cy="1257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4020" y="2884836"/>
            <a:ext cx="4653915" cy="50165"/>
          </a:xfrm>
          <a:custGeom>
            <a:avLst/>
            <a:gdLst/>
            <a:ahLst/>
            <a:cxnLst/>
            <a:rect l="l" t="t" r="r" b="b"/>
            <a:pathLst>
              <a:path w="4653915" h="50164">
                <a:moveTo>
                  <a:pt x="0" y="49879"/>
                </a:moveTo>
                <a:lnTo>
                  <a:pt x="51846" y="48608"/>
                </a:lnTo>
                <a:lnTo>
                  <a:pt x="103671" y="47335"/>
                </a:lnTo>
                <a:lnTo>
                  <a:pt x="155475" y="46060"/>
                </a:lnTo>
                <a:lnTo>
                  <a:pt x="207259" y="44784"/>
                </a:lnTo>
                <a:lnTo>
                  <a:pt x="259024" y="43508"/>
                </a:lnTo>
                <a:lnTo>
                  <a:pt x="310773" y="42231"/>
                </a:lnTo>
                <a:lnTo>
                  <a:pt x="362506" y="40954"/>
                </a:lnTo>
                <a:lnTo>
                  <a:pt x="414225" y="39677"/>
                </a:lnTo>
                <a:lnTo>
                  <a:pt x="465931" y="38401"/>
                </a:lnTo>
                <a:lnTo>
                  <a:pt x="517625" y="37126"/>
                </a:lnTo>
                <a:lnTo>
                  <a:pt x="569308" y="35853"/>
                </a:lnTo>
                <a:lnTo>
                  <a:pt x="620982" y="34582"/>
                </a:lnTo>
                <a:lnTo>
                  <a:pt x="672649" y="33314"/>
                </a:lnTo>
                <a:lnTo>
                  <a:pt x="724309" y="32048"/>
                </a:lnTo>
                <a:lnTo>
                  <a:pt x="775964" y="30785"/>
                </a:lnTo>
                <a:lnTo>
                  <a:pt x="827614" y="29525"/>
                </a:lnTo>
                <a:lnTo>
                  <a:pt x="879263" y="28270"/>
                </a:lnTo>
                <a:lnTo>
                  <a:pt x="930910" y="27019"/>
                </a:lnTo>
                <a:lnTo>
                  <a:pt x="982716" y="25514"/>
                </a:lnTo>
                <a:lnTo>
                  <a:pt x="1034506" y="23971"/>
                </a:lnTo>
                <a:lnTo>
                  <a:pt x="1086279" y="22400"/>
                </a:lnTo>
                <a:lnTo>
                  <a:pt x="1138037" y="20811"/>
                </a:lnTo>
                <a:lnTo>
                  <a:pt x="1189782" y="19216"/>
                </a:lnTo>
                <a:lnTo>
                  <a:pt x="1241514" y="17625"/>
                </a:lnTo>
                <a:lnTo>
                  <a:pt x="1293235" y="16050"/>
                </a:lnTo>
                <a:lnTo>
                  <a:pt x="1344947" y="14499"/>
                </a:lnTo>
                <a:lnTo>
                  <a:pt x="1396650" y="12985"/>
                </a:lnTo>
                <a:lnTo>
                  <a:pt x="1448347" y="11518"/>
                </a:lnTo>
                <a:lnTo>
                  <a:pt x="1500037" y="10109"/>
                </a:lnTo>
                <a:lnTo>
                  <a:pt x="1551723" y="8768"/>
                </a:lnTo>
                <a:lnTo>
                  <a:pt x="1603406" y="7507"/>
                </a:lnTo>
                <a:lnTo>
                  <a:pt x="1655087" y="6335"/>
                </a:lnTo>
                <a:lnTo>
                  <a:pt x="1706768" y="5264"/>
                </a:lnTo>
                <a:lnTo>
                  <a:pt x="1758449" y="4304"/>
                </a:lnTo>
                <a:lnTo>
                  <a:pt x="1810133" y="3467"/>
                </a:lnTo>
                <a:lnTo>
                  <a:pt x="1861820" y="2762"/>
                </a:lnTo>
                <a:lnTo>
                  <a:pt x="1913475" y="2182"/>
                </a:lnTo>
                <a:lnTo>
                  <a:pt x="1965148" y="1670"/>
                </a:lnTo>
                <a:lnTo>
                  <a:pt x="2016835" y="1227"/>
                </a:lnTo>
                <a:lnTo>
                  <a:pt x="2068534" y="852"/>
                </a:lnTo>
                <a:lnTo>
                  <a:pt x="2120244" y="545"/>
                </a:lnTo>
                <a:lnTo>
                  <a:pt x="2171963" y="306"/>
                </a:lnTo>
                <a:lnTo>
                  <a:pt x="2223688" y="136"/>
                </a:lnTo>
                <a:lnTo>
                  <a:pt x="2275417" y="34"/>
                </a:lnTo>
                <a:lnTo>
                  <a:pt x="2327147" y="0"/>
                </a:lnTo>
                <a:lnTo>
                  <a:pt x="2378878" y="34"/>
                </a:lnTo>
                <a:lnTo>
                  <a:pt x="2430607" y="136"/>
                </a:lnTo>
                <a:lnTo>
                  <a:pt x="2482332" y="306"/>
                </a:lnTo>
                <a:lnTo>
                  <a:pt x="2534051" y="545"/>
                </a:lnTo>
                <a:lnTo>
                  <a:pt x="2585761" y="852"/>
                </a:lnTo>
                <a:lnTo>
                  <a:pt x="2637460" y="1227"/>
                </a:lnTo>
                <a:lnTo>
                  <a:pt x="2689147" y="1670"/>
                </a:lnTo>
                <a:lnTo>
                  <a:pt x="2740820" y="2182"/>
                </a:lnTo>
                <a:lnTo>
                  <a:pt x="2792476" y="2762"/>
                </a:lnTo>
                <a:lnTo>
                  <a:pt x="2844133" y="3467"/>
                </a:lnTo>
                <a:lnTo>
                  <a:pt x="2895812" y="4304"/>
                </a:lnTo>
                <a:lnTo>
                  <a:pt x="2947509" y="5264"/>
                </a:lnTo>
                <a:lnTo>
                  <a:pt x="2999221" y="6335"/>
                </a:lnTo>
                <a:lnTo>
                  <a:pt x="3050946" y="7507"/>
                </a:lnTo>
                <a:lnTo>
                  <a:pt x="3102680" y="8768"/>
                </a:lnTo>
                <a:lnTo>
                  <a:pt x="3154422" y="10109"/>
                </a:lnTo>
                <a:lnTo>
                  <a:pt x="3206167" y="11518"/>
                </a:lnTo>
                <a:lnTo>
                  <a:pt x="3257915" y="12985"/>
                </a:lnTo>
                <a:lnTo>
                  <a:pt x="3309661" y="14499"/>
                </a:lnTo>
                <a:lnTo>
                  <a:pt x="3361403" y="16050"/>
                </a:lnTo>
                <a:lnTo>
                  <a:pt x="3413139" y="17625"/>
                </a:lnTo>
                <a:lnTo>
                  <a:pt x="3464865" y="19216"/>
                </a:lnTo>
                <a:lnTo>
                  <a:pt x="3516579" y="20811"/>
                </a:lnTo>
                <a:lnTo>
                  <a:pt x="3568278" y="22400"/>
                </a:lnTo>
                <a:lnTo>
                  <a:pt x="3619959" y="23971"/>
                </a:lnTo>
                <a:lnTo>
                  <a:pt x="3671621" y="25514"/>
                </a:lnTo>
                <a:lnTo>
                  <a:pt x="3723258" y="27019"/>
                </a:lnTo>
                <a:lnTo>
                  <a:pt x="3774933" y="28270"/>
                </a:lnTo>
                <a:lnTo>
                  <a:pt x="3826620" y="29525"/>
                </a:lnTo>
                <a:lnTo>
                  <a:pt x="3878318" y="30785"/>
                </a:lnTo>
                <a:lnTo>
                  <a:pt x="3930025" y="32048"/>
                </a:lnTo>
                <a:lnTo>
                  <a:pt x="3981739" y="33314"/>
                </a:lnTo>
                <a:lnTo>
                  <a:pt x="4033458" y="34582"/>
                </a:lnTo>
                <a:lnTo>
                  <a:pt x="4085182" y="35853"/>
                </a:lnTo>
                <a:lnTo>
                  <a:pt x="4136908" y="37126"/>
                </a:lnTo>
                <a:lnTo>
                  <a:pt x="4188634" y="38401"/>
                </a:lnTo>
                <a:lnTo>
                  <a:pt x="4240359" y="39677"/>
                </a:lnTo>
                <a:lnTo>
                  <a:pt x="4292082" y="40954"/>
                </a:lnTo>
                <a:lnTo>
                  <a:pt x="4343799" y="42231"/>
                </a:lnTo>
                <a:lnTo>
                  <a:pt x="4395511" y="43508"/>
                </a:lnTo>
                <a:lnTo>
                  <a:pt x="4447214" y="44784"/>
                </a:lnTo>
                <a:lnTo>
                  <a:pt x="4498908" y="46060"/>
                </a:lnTo>
                <a:lnTo>
                  <a:pt x="4550591" y="47335"/>
                </a:lnTo>
                <a:lnTo>
                  <a:pt x="4602260" y="48608"/>
                </a:lnTo>
                <a:lnTo>
                  <a:pt x="4653915" y="49879"/>
                </a:lnTo>
              </a:path>
            </a:pathLst>
          </a:custGeom>
          <a:ln w="2476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7819" y="285813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0"/>
                </a:moveTo>
                <a:lnTo>
                  <a:pt x="102235" y="0"/>
                </a:lnTo>
                <a:lnTo>
                  <a:pt x="102235" y="102235"/>
                </a:lnTo>
                <a:lnTo>
                  <a:pt x="0" y="102235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7819" y="285813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0"/>
                </a:moveTo>
                <a:lnTo>
                  <a:pt x="102235" y="0"/>
                </a:lnTo>
                <a:lnTo>
                  <a:pt x="102235" y="102235"/>
                </a:lnTo>
                <a:lnTo>
                  <a:pt x="0" y="102235"/>
                </a:lnTo>
                <a:lnTo>
                  <a:pt x="0" y="0"/>
                </a:lnTo>
                <a:close/>
              </a:path>
            </a:pathLst>
          </a:custGeom>
          <a:ln w="2476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9270" y="2833370"/>
            <a:ext cx="100965" cy="101600"/>
          </a:xfrm>
          <a:custGeom>
            <a:avLst/>
            <a:gdLst/>
            <a:ahLst/>
            <a:cxnLst/>
            <a:rect l="l" t="t" r="r" b="b"/>
            <a:pathLst>
              <a:path w="100964" h="101600">
                <a:moveTo>
                  <a:pt x="0" y="0"/>
                </a:moveTo>
                <a:lnTo>
                  <a:pt x="100965" y="0"/>
                </a:lnTo>
                <a:lnTo>
                  <a:pt x="100965" y="101345"/>
                </a:lnTo>
                <a:lnTo>
                  <a:pt x="0" y="101345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9270" y="2833370"/>
            <a:ext cx="100965" cy="101600"/>
          </a:xfrm>
          <a:custGeom>
            <a:avLst/>
            <a:gdLst/>
            <a:ahLst/>
            <a:cxnLst/>
            <a:rect l="l" t="t" r="r" b="b"/>
            <a:pathLst>
              <a:path w="100964" h="101600">
                <a:moveTo>
                  <a:pt x="0" y="0"/>
                </a:moveTo>
                <a:lnTo>
                  <a:pt x="100965" y="0"/>
                </a:lnTo>
                <a:lnTo>
                  <a:pt x="100965" y="101345"/>
                </a:lnTo>
                <a:lnTo>
                  <a:pt x="0" y="101345"/>
                </a:lnTo>
                <a:lnTo>
                  <a:pt x="0" y="0"/>
                </a:lnTo>
                <a:close/>
              </a:path>
            </a:pathLst>
          </a:custGeom>
          <a:ln w="2476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64559" y="2807716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0" y="0"/>
                </a:moveTo>
                <a:lnTo>
                  <a:pt x="101218" y="0"/>
                </a:lnTo>
                <a:lnTo>
                  <a:pt x="101218" y="102108"/>
                </a:lnTo>
                <a:lnTo>
                  <a:pt x="0" y="102108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64559" y="2807716"/>
            <a:ext cx="101600" cy="102235"/>
          </a:xfrm>
          <a:custGeom>
            <a:avLst/>
            <a:gdLst/>
            <a:ahLst/>
            <a:cxnLst/>
            <a:rect l="l" t="t" r="r" b="b"/>
            <a:pathLst>
              <a:path w="101600" h="102235">
                <a:moveTo>
                  <a:pt x="0" y="0"/>
                </a:moveTo>
                <a:lnTo>
                  <a:pt x="101218" y="0"/>
                </a:lnTo>
                <a:lnTo>
                  <a:pt x="101218" y="102108"/>
                </a:lnTo>
                <a:lnTo>
                  <a:pt x="0" y="102108"/>
                </a:lnTo>
                <a:lnTo>
                  <a:pt x="0" y="0"/>
                </a:lnTo>
                <a:close/>
              </a:path>
            </a:pathLst>
          </a:custGeom>
          <a:ln w="2476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04995" y="280771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0"/>
                </a:moveTo>
                <a:lnTo>
                  <a:pt x="101980" y="0"/>
                </a:lnTo>
                <a:lnTo>
                  <a:pt x="101980" y="102108"/>
                </a:lnTo>
                <a:lnTo>
                  <a:pt x="0" y="102108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04995" y="280771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0"/>
                </a:moveTo>
                <a:lnTo>
                  <a:pt x="101980" y="0"/>
                </a:lnTo>
                <a:lnTo>
                  <a:pt x="101980" y="102108"/>
                </a:lnTo>
                <a:lnTo>
                  <a:pt x="0" y="102108"/>
                </a:lnTo>
                <a:lnTo>
                  <a:pt x="0" y="0"/>
                </a:lnTo>
                <a:close/>
              </a:path>
            </a:pathLst>
          </a:custGeom>
          <a:ln w="2476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46446" y="2833370"/>
            <a:ext cx="102235" cy="101600"/>
          </a:xfrm>
          <a:custGeom>
            <a:avLst/>
            <a:gdLst/>
            <a:ahLst/>
            <a:cxnLst/>
            <a:rect l="l" t="t" r="r" b="b"/>
            <a:pathLst>
              <a:path w="102235" h="101600">
                <a:moveTo>
                  <a:pt x="0" y="0"/>
                </a:moveTo>
                <a:lnTo>
                  <a:pt x="101853" y="0"/>
                </a:lnTo>
                <a:lnTo>
                  <a:pt x="101853" y="101345"/>
                </a:lnTo>
                <a:lnTo>
                  <a:pt x="0" y="101345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46446" y="2833370"/>
            <a:ext cx="102235" cy="101600"/>
          </a:xfrm>
          <a:custGeom>
            <a:avLst/>
            <a:gdLst/>
            <a:ahLst/>
            <a:cxnLst/>
            <a:rect l="l" t="t" r="r" b="b"/>
            <a:pathLst>
              <a:path w="102235" h="101600">
                <a:moveTo>
                  <a:pt x="0" y="0"/>
                </a:moveTo>
                <a:lnTo>
                  <a:pt x="101853" y="0"/>
                </a:lnTo>
                <a:lnTo>
                  <a:pt x="101853" y="101345"/>
                </a:lnTo>
                <a:lnTo>
                  <a:pt x="0" y="101345"/>
                </a:lnTo>
                <a:lnTo>
                  <a:pt x="0" y="0"/>
                </a:lnTo>
                <a:close/>
              </a:path>
            </a:pathLst>
          </a:custGeom>
          <a:ln w="2476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61734" y="285813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0"/>
                </a:moveTo>
                <a:lnTo>
                  <a:pt x="101980" y="0"/>
                </a:lnTo>
                <a:lnTo>
                  <a:pt x="101980" y="102235"/>
                </a:lnTo>
                <a:lnTo>
                  <a:pt x="0" y="102235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61734" y="2858135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0" y="0"/>
                </a:moveTo>
                <a:lnTo>
                  <a:pt x="101980" y="0"/>
                </a:lnTo>
                <a:lnTo>
                  <a:pt x="101980" y="102235"/>
                </a:lnTo>
                <a:lnTo>
                  <a:pt x="0" y="102235"/>
                </a:lnTo>
                <a:lnTo>
                  <a:pt x="0" y="0"/>
                </a:lnTo>
                <a:close/>
              </a:path>
            </a:pathLst>
          </a:custGeom>
          <a:ln w="2476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87755" y="1742693"/>
            <a:ext cx="432434" cy="35852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680"/>
              </a:spcBef>
            </a:pPr>
            <a:r>
              <a:rPr sz="1600" spc="-5" dirty="0">
                <a:latin typeface="Gill Sans MT"/>
                <a:cs typeface="Gill Sans MT"/>
              </a:rPr>
              <a:t>2000</a:t>
            </a:r>
            <a:endParaRPr sz="1600">
              <a:latin typeface="Gill Sans MT"/>
              <a:cs typeface="Gill Sans MT"/>
            </a:endParaRPr>
          </a:p>
          <a:p>
            <a:pPr marR="7620" algn="r">
              <a:lnSpc>
                <a:spcPct val="100000"/>
              </a:lnSpc>
              <a:spcBef>
                <a:spcPts val="580"/>
              </a:spcBef>
            </a:pPr>
            <a:r>
              <a:rPr sz="1600" spc="-5" dirty="0">
                <a:latin typeface="Gill Sans MT"/>
                <a:cs typeface="Gill Sans MT"/>
              </a:rPr>
              <a:t>1800</a:t>
            </a:r>
            <a:endParaRPr sz="1600">
              <a:latin typeface="Gill Sans MT"/>
              <a:cs typeface="Gill Sans MT"/>
            </a:endParaRPr>
          </a:p>
          <a:p>
            <a:pPr marR="7620" algn="r">
              <a:lnSpc>
                <a:spcPct val="100000"/>
              </a:lnSpc>
              <a:spcBef>
                <a:spcPts val="685"/>
              </a:spcBef>
            </a:pPr>
            <a:r>
              <a:rPr sz="1600" spc="-5" dirty="0">
                <a:latin typeface="Gill Sans MT"/>
                <a:cs typeface="Gill Sans MT"/>
              </a:rPr>
              <a:t>1600</a:t>
            </a:r>
            <a:endParaRPr sz="1600">
              <a:latin typeface="Gill Sans MT"/>
              <a:cs typeface="Gill Sans MT"/>
            </a:endParaRPr>
          </a:p>
          <a:p>
            <a:pPr marR="7620" algn="r">
              <a:lnSpc>
                <a:spcPct val="100000"/>
              </a:lnSpc>
              <a:spcBef>
                <a:spcPts val="580"/>
              </a:spcBef>
            </a:pPr>
            <a:r>
              <a:rPr sz="1600" spc="-5" dirty="0">
                <a:latin typeface="Gill Sans MT"/>
                <a:cs typeface="Gill Sans MT"/>
              </a:rPr>
              <a:t>1400</a:t>
            </a:r>
            <a:endParaRPr sz="1600">
              <a:latin typeface="Gill Sans MT"/>
              <a:cs typeface="Gill Sans MT"/>
            </a:endParaRPr>
          </a:p>
          <a:p>
            <a:pPr marR="7620" algn="r">
              <a:lnSpc>
                <a:spcPct val="100000"/>
              </a:lnSpc>
              <a:spcBef>
                <a:spcPts val="685"/>
              </a:spcBef>
            </a:pPr>
            <a:r>
              <a:rPr sz="1600" spc="-5" dirty="0">
                <a:latin typeface="Gill Sans MT"/>
                <a:cs typeface="Gill Sans MT"/>
              </a:rPr>
              <a:t>1200</a:t>
            </a:r>
            <a:endParaRPr sz="1600">
              <a:latin typeface="Gill Sans MT"/>
              <a:cs typeface="Gill Sans MT"/>
            </a:endParaRPr>
          </a:p>
          <a:p>
            <a:pPr marR="7620" algn="r">
              <a:lnSpc>
                <a:spcPct val="100000"/>
              </a:lnSpc>
              <a:spcBef>
                <a:spcPts val="685"/>
              </a:spcBef>
            </a:pPr>
            <a:r>
              <a:rPr sz="1600" spc="-5" dirty="0">
                <a:latin typeface="Gill Sans MT"/>
                <a:cs typeface="Gill Sans MT"/>
              </a:rPr>
              <a:t>1000</a:t>
            </a:r>
            <a:endParaRPr sz="1600">
              <a:latin typeface="Gill Sans MT"/>
              <a:cs typeface="Gill Sans MT"/>
            </a:endParaRPr>
          </a:p>
          <a:p>
            <a:pPr marR="6350" algn="r">
              <a:lnSpc>
                <a:spcPct val="100000"/>
              </a:lnSpc>
              <a:spcBef>
                <a:spcPts val="580"/>
              </a:spcBef>
            </a:pPr>
            <a:r>
              <a:rPr sz="1600" spc="-5" dirty="0">
                <a:latin typeface="Gill Sans MT"/>
                <a:cs typeface="Gill Sans MT"/>
              </a:rPr>
              <a:t>800</a:t>
            </a:r>
            <a:endParaRPr sz="1600">
              <a:latin typeface="Gill Sans MT"/>
              <a:cs typeface="Gill Sans MT"/>
            </a:endParaRPr>
          </a:p>
          <a:p>
            <a:pPr marR="6350" algn="r">
              <a:lnSpc>
                <a:spcPct val="100000"/>
              </a:lnSpc>
              <a:spcBef>
                <a:spcPts val="690"/>
              </a:spcBef>
            </a:pPr>
            <a:r>
              <a:rPr sz="1600" spc="-5" dirty="0">
                <a:latin typeface="Gill Sans MT"/>
                <a:cs typeface="Gill Sans MT"/>
              </a:rPr>
              <a:t>600</a:t>
            </a:r>
            <a:endParaRPr sz="1600">
              <a:latin typeface="Gill Sans MT"/>
              <a:cs typeface="Gill Sans MT"/>
            </a:endParaRPr>
          </a:p>
          <a:p>
            <a:pPr marR="6350" algn="r">
              <a:lnSpc>
                <a:spcPct val="100000"/>
              </a:lnSpc>
              <a:spcBef>
                <a:spcPts val="580"/>
              </a:spcBef>
            </a:pPr>
            <a:r>
              <a:rPr sz="1600" spc="-5" dirty="0">
                <a:latin typeface="Gill Sans MT"/>
                <a:cs typeface="Gill Sans MT"/>
              </a:rPr>
              <a:t>400</a:t>
            </a:r>
            <a:endParaRPr sz="1600">
              <a:latin typeface="Gill Sans MT"/>
              <a:cs typeface="Gill Sans MT"/>
            </a:endParaRPr>
          </a:p>
          <a:p>
            <a:pPr marR="6350" algn="r">
              <a:lnSpc>
                <a:spcPct val="100000"/>
              </a:lnSpc>
              <a:spcBef>
                <a:spcPts val="685"/>
              </a:spcBef>
            </a:pPr>
            <a:r>
              <a:rPr sz="1600" spc="-5" dirty="0">
                <a:latin typeface="Gill Sans MT"/>
                <a:cs typeface="Gill Sans MT"/>
              </a:rPr>
              <a:t>200</a:t>
            </a:r>
            <a:endParaRPr sz="160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1600" dirty="0">
                <a:latin typeface="Gill Sans MT"/>
                <a:cs typeface="Gill Sans MT"/>
              </a:rPr>
              <a:t>0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18869" y="5338127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0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67991" y="5338127"/>
            <a:ext cx="292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Gill Sans MT"/>
                <a:cs typeface="Gill Sans MT"/>
              </a:rPr>
              <a:t>0</a:t>
            </a:r>
            <a:r>
              <a:rPr sz="1800" spc="-200" dirty="0">
                <a:latin typeface="Gill Sans MT"/>
                <a:cs typeface="Gill Sans MT"/>
              </a:rPr>
              <a:t>.</a:t>
            </a:r>
            <a:r>
              <a:rPr sz="1800" dirty="0">
                <a:latin typeface="Gill Sans MT"/>
                <a:cs typeface="Gill Sans MT"/>
              </a:rPr>
              <a:t>2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275704" y="5338127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1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125334" y="5338127"/>
            <a:ext cx="292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latin typeface="Gill Sans MT"/>
                <a:cs typeface="Gill Sans MT"/>
              </a:rPr>
              <a:t>1</a:t>
            </a:r>
            <a:r>
              <a:rPr sz="1800" spc="-195" dirty="0">
                <a:latin typeface="Gill Sans MT"/>
                <a:cs typeface="Gill Sans MT"/>
              </a:rPr>
              <a:t>.</a:t>
            </a:r>
            <a:r>
              <a:rPr sz="1800" dirty="0">
                <a:latin typeface="Gill Sans MT"/>
                <a:cs typeface="Gill Sans MT"/>
              </a:rPr>
              <a:t>2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1490" y="2932125"/>
            <a:ext cx="379730" cy="20764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810"/>
              </a:lnSpc>
            </a:pPr>
            <a:r>
              <a:rPr sz="2400" b="1" spc="-30" dirty="0">
                <a:latin typeface="Gill Sans MT"/>
                <a:cs typeface="Gill Sans MT"/>
              </a:rPr>
              <a:t>Airflow</a:t>
            </a:r>
            <a:r>
              <a:rPr sz="2400" b="1" spc="-20" dirty="0">
                <a:latin typeface="Gill Sans MT"/>
                <a:cs typeface="Gill Sans MT"/>
              </a:rPr>
              <a:t> </a:t>
            </a:r>
            <a:r>
              <a:rPr sz="2400" b="1" spc="10" dirty="0">
                <a:latin typeface="Gill Sans MT"/>
                <a:cs typeface="Gill Sans MT"/>
              </a:rPr>
              <a:t>(CFM)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84905" y="5338127"/>
            <a:ext cx="296608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>
              <a:lnSpc>
                <a:spcPts val="2130"/>
              </a:lnSpc>
              <a:spcBef>
                <a:spcPts val="100"/>
              </a:spcBef>
              <a:tabLst>
                <a:tab pos="1158875" algn="l"/>
                <a:tab pos="2089150" algn="l"/>
              </a:tabLst>
            </a:pPr>
            <a:r>
              <a:rPr sz="1800" spc="-35" dirty="0">
                <a:latin typeface="Gill Sans MT"/>
                <a:cs typeface="Gill Sans MT"/>
              </a:rPr>
              <a:t>0.4	0.6	0.8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ts val="2850"/>
              </a:lnSpc>
            </a:pPr>
            <a:r>
              <a:rPr sz="2400" b="1" spc="-25" dirty="0">
                <a:latin typeface="Gill Sans MT"/>
                <a:cs typeface="Gill Sans MT"/>
              </a:rPr>
              <a:t>Static </a:t>
            </a:r>
            <a:r>
              <a:rPr sz="2400" b="1" spc="-15" dirty="0">
                <a:latin typeface="Gill Sans MT"/>
                <a:cs typeface="Gill Sans MT"/>
              </a:rPr>
              <a:t>Pressure</a:t>
            </a:r>
            <a:r>
              <a:rPr sz="2400" b="1" spc="105" dirty="0">
                <a:latin typeface="Gill Sans MT"/>
                <a:cs typeface="Gill Sans MT"/>
              </a:rPr>
              <a:t> </a:t>
            </a:r>
            <a:r>
              <a:rPr sz="2400" b="1" spc="20" dirty="0">
                <a:latin typeface="Gill Sans MT"/>
                <a:cs typeface="Gill Sans MT"/>
              </a:rPr>
              <a:t>(IW)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761858" y="3544823"/>
            <a:ext cx="509905" cy="0"/>
          </a:xfrm>
          <a:custGeom>
            <a:avLst/>
            <a:gdLst/>
            <a:ahLst/>
            <a:cxnLst/>
            <a:rect l="l" t="t" r="r" b="b"/>
            <a:pathLst>
              <a:path w="509904">
                <a:moveTo>
                  <a:pt x="0" y="0"/>
                </a:moveTo>
                <a:lnTo>
                  <a:pt x="0" y="0"/>
                </a:lnTo>
                <a:lnTo>
                  <a:pt x="509397" y="0"/>
                </a:lnTo>
              </a:path>
            </a:pathLst>
          </a:custGeom>
          <a:ln w="2476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53692" y="3482022"/>
            <a:ext cx="125730" cy="1267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42275" y="3850004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8980" y="0"/>
                </a:lnTo>
              </a:path>
            </a:pathLst>
          </a:custGeom>
          <a:ln w="2476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61858" y="3850004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81" y="0"/>
                </a:lnTo>
              </a:path>
            </a:pathLst>
          </a:custGeom>
          <a:ln w="2476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40040" y="3773804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0" y="0"/>
                </a:moveTo>
                <a:lnTo>
                  <a:pt x="102234" y="0"/>
                </a:lnTo>
                <a:lnTo>
                  <a:pt x="102234" y="101981"/>
                </a:lnTo>
                <a:lnTo>
                  <a:pt x="0" y="101981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40040" y="3773804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0" y="0"/>
                </a:moveTo>
                <a:lnTo>
                  <a:pt x="102234" y="0"/>
                </a:lnTo>
                <a:lnTo>
                  <a:pt x="102234" y="101981"/>
                </a:lnTo>
                <a:lnTo>
                  <a:pt x="0" y="101981"/>
                </a:lnTo>
                <a:lnTo>
                  <a:pt x="0" y="0"/>
                </a:lnTo>
                <a:close/>
              </a:path>
            </a:pathLst>
          </a:custGeom>
          <a:ln w="2476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533005" y="3392170"/>
            <a:ext cx="1449705" cy="610235"/>
          </a:xfrm>
          <a:prstGeom prst="rect">
            <a:avLst/>
          </a:prstGeom>
          <a:ln w="24765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77240">
              <a:lnSpc>
                <a:spcPct val="100000"/>
              </a:lnSpc>
              <a:spcBef>
                <a:spcPts val="105"/>
              </a:spcBef>
            </a:pPr>
            <a:r>
              <a:rPr sz="1800" spc="15" dirty="0">
                <a:latin typeface="Gill Sans MT"/>
                <a:cs typeface="Gill Sans MT"/>
              </a:rPr>
              <a:t>PSC</a:t>
            </a:r>
            <a:endParaRPr sz="1800">
              <a:latin typeface="Gill Sans MT"/>
              <a:cs typeface="Gill Sans MT"/>
            </a:endParaRPr>
          </a:p>
          <a:p>
            <a:pPr marL="777240">
              <a:lnSpc>
                <a:spcPct val="100000"/>
              </a:lnSpc>
              <a:spcBef>
                <a:spcPts val="244"/>
              </a:spcBef>
            </a:pPr>
            <a:r>
              <a:rPr sz="1800" spc="5" dirty="0">
                <a:latin typeface="Gill Sans MT"/>
                <a:cs typeface="Gill Sans MT"/>
              </a:rPr>
              <a:t>ECM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32714" y="1510664"/>
            <a:ext cx="8952230" cy="4526280"/>
          </a:xfrm>
          <a:custGeom>
            <a:avLst/>
            <a:gdLst/>
            <a:ahLst/>
            <a:cxnLst/>
            <a:rect l="l" t="t" r="r" b="b"/>
            <a:pathLst>
              <a:path w="8952230" h="4526280">
                <a:moveTo>
                  <a:pt x="0" y="0"/>
                </a:moveTo>
                <a:lnTo>
                  <a:pt x="8951976" y="0"/>
                </a:lnTo>
                <a:lnTo>
                  <a:pt x="8951976" y="4525962"/>
                </a:lnTo>
                <a:lnTo>
                  <a:pt x="0" y="4525962"/>
                </a:lnTo>
                <a:lnTo>
                  <a:pt x="0" y="0"/>
                </a:lnTo>
                <a:close/>
              </a:path>
            </a:pathLst>
          </a:custGeom>
          <a:ln w="24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6357937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9525">
            <a:solidFill>
              <a:srgbClr val="58AF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48250" y="1147825"/>
            <a:ext cx="3643629" cy="0"/>
          </a:xfrm>
          <a:custGeom>
            <a:avLst/>
            <a:gdLst/>
            <a:ahLst/>
            <a:cxnLst/>
            <a:rect l="l" t="t" r="r" b="b"/>
            <a:pathLst>
              <a:path w="3643629">
                <a:moveTo>
                  <a:pt x="0" y="0"/>
                </a:moveTo>
                <a:lnTo>
                  <a:pt x="3643376" y="0"/>
                </a:lnTo>
              </a:path>
            </a:pathLst>
          </a:custGeom>
          <a:ln w="9525">
            <a:solidFill>
              <a:srgbClr val="58AF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429375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0"/>
                </a:moveTo>
                <a:lnTo>
                  <a:pt x="0" y="190500"/>
                </a:lnTo>
                <a:lnTo>
                  <a:pt x="1143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58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9275" y="634649"/>
            <a:ext cx="4321175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29"/>
              </a:lnSpc>
            </a:pPr>
            <a:r>
              <a:rPr sz="3200" b="0" spc="-5" dirty="0">
                <a:solidFill>
                  <a:srgbClr val="5B6973"/>
                </a:solidFill>
                <a:latin typeface="Bookman Old Style"/>
                <a:cs typeface="Bookman Old Style"/>
              </a:rPr>
              <a:t>Watts </a:t>
            </a:r>
            <a:r>
              <a:rPr sz="3200" b="0" spc="-10" dirty="0">
                <a:solidFill>
                  <a:srgbClr val="5B6973"/>
                </a:solidFill>
                <a:latin typeface="Bookman Old Style"/>
                <a:cs typeface="Bookman Old Style"/>
              </a:rPr>
              <a:t>vs. </a:t>
            </a:r>
            <a:r>
              <a:rPr sz="3200" b="0" spc="-5" dirty="0">
                <a:solidFill>
                  <a:srgbClr val="5B6973"/>
                </a:solidFill>
                <a:latin typeface="Bookman Old Style"/>
                <a:cs typeface="Bookman Old Style"/>
              </a:rPr>
              <a:t>Static</a:t>
            </a:r>
            <a:r>
              <a:rPr sz="3200" b="0" spc="15" dirty="0">
                <a:solidFill>
                  <a:srgbClr val="5B6973"/>
                </a:solidFill>
                <a:latin typeface="Bookman Old Style"/>
                <a:cs typeface="Bookman Old Style"/>
              </a:rPr>
              <a:t> </a:t>
            </a:r>
            <a:r>
              <a:rPr sz="3200" b="0" spc="20" dirty="0">
                <a:solidFill>
                  <a:srgbClr val="5B6973"/>
                </a:solidFill>
                <a:latin typeface="Bookman Old Style"/>
                <a:cs typeface="Bookman Old Style"/>
              </a:rPr>
              <a:t>Press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53995" y="578485"/>
            <a:ext cx="6959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u</a:t>
            </a:r>
            <a:r>
              <a:rPr sz="3200" spc="10" dirty="0"/>
              <a:t>re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47625" y="47625"/>
            <a:ext cx="5000625" cy="3495675"/>
          </a:xfrm>
          <a:custGeom>
            <a:avLst/>
            <a:gdLst/>
            <a:ahLst/>
            <a:cxnLst/>
            <a:rect l="l" t="t" r="r" b="b"/>
            <a:pathLst>
              <a:path w="5000625" h="3495675">
                <a:moveTo>
                  <a:pt x="0" y="3495675"/>
                </a:moveTo>
                <a:lnTo>
                  <a:pt x="5000625" y="3495675"/>
                </a:lnTo>
                <a:lnTo>
                  <a:pt x="5000625" y="0"/>
                </a:lnTo>
                <a:lnTo>
                  <a:pt x="0" y="0"/>
                </a:lnTo>
                <a:lnTo>
                  <a:pt x="0" y="3495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361950"/>
            <a:ext cx="3248025" cy="2438400"/>
          </a:xfrm>
          <a:custGeom>
            <a:avLst/>
            <a:gdLst/>
            <a:ahLst/>
            <a:cxnLst/>
            <a:rect l="l" t="t" r="r" b="b"/>
            <a:pathLst>
              <a:path w="3248025" h="2438400">
                <a:moveTo>
                  <a:pt x="0" y="2438400"/>
                </a:moveTo>
                <a:lnTo>
                  <a:pt x="3248025" y="2438400"/>
                </a:lnTo>
                <a:lnTo>
                  <a:pt x="3248025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437" y="2528823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0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437" y="2252598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0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1537" y="1985898"/>
            <a:ext cx="3210560" cy="0"/>
          </a:xfrm>
          <a:custGeom>
            <a:avLst/>
            <a:gdLst/>
            <a:ahLst/>
            <a:cxnLst/>
            <a:rect l="l" t="t" r="r" b="b"/>
            <a:pathLst>
              <a:path w="3210560">
                <a:moveTo>
                  <a:pt x="0" y="0"/>
                </a:moveTo>
                <a:lnTo>
                  <a:pt x="32099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437" y="1719198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0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3437" y="1442974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0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3173" y="1176274"/>
            <a:ext cx="1038860" cy="0"/>
          </a:xfrm>
          <a:custGeom>
            <a:avLst/>
            <a:gdLst/>
            <a:ahLst/>
            <a:cxnLst/>
            <a:rect l="l" t="t" r="r" b="b"/>
            <a:pathLst>
              <a:path w="1038860">
                <a:moveTo>
                  <a:pt x="0" y="0"/>
                </a:moveTo>
                <a:lnTo>
                  <a:pt x="103835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3437" y="1176274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306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3437" y="909574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0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3437" y="633348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0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3437" y="366649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0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437" y="366649"/>
            <a:ext cx="3248025" cy="2428875"/>
          </a:xfrm>
          <a:custGeom>
            <a:avLst/>
            <a:gdLst/>
            <a:ahLst/>
            <a:cxnLst/>
            <a:rect l="l" t="t" r="r" b="b"/>
            <a:pathLst>
              <a:path w="3248025" h="2428875">
                <a:moveTo>
                  <a:pt x="0" y="2428875"/>
                </a:moveTo>
                <a:lnTo>
                  <a:pt x="3248025" y="2428875"/>
                </a:lnTo>
                <a:lnTo>
                  <a:pt x="3248025" y="0"/>
                </a:lnTo>
                <a:lnTo>
                  <a:pt x="0" y="0"/>
                </a:lnTo>
                <a:lnTo>
                  <a:pt x="0" y="242887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3437" y="366649"/>
            <a:ext cx="0" cy="1590675"/>
          </a:xfrm>
          <a:custGeom>
            <a:avLst/>
            <a:gdLst/>
            <a:ahLst/>
            <a:cxnLst/>
            <a:rect l="l" t="t" r="r" b="b"/>
            <a:pathLst>
              <a:path h="1590675">
                <a:moveTo>
                  <a:pt x="0" y="0"/>
                </a:moveTo>
                <a:lnTo>
                  <a:pt x="0" y="15906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3437" y="2023998"/>
            <a:ext cx="0" cy="771525"/>
          </a:xfrm>
          <a:custGeom>
            <a:avLst/>
            <a:gdLst/>
            <a:ahLst/>
            <a:cxnLst/>
            <a:rect l="l" t="t" r="r" b="b"/>
            <a:pathLst>
              <a:path h="771525">
                <a:moveTo>
                  <a:pt x="0" y="0"/>
                </a:moveTo>
                <a:lnTo>
                  <a:pt x="0" y="7715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5337" y="27955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5337" y="25288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5337" y="22525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5337" y="17191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5337" y="144297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5337" y="117627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5337" y="90957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5337" y="63334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5337" y="36664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3437" y="2795523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08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3437" y="279552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76299" y="279552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19351" y="279552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62276" y="279552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05201" y="279552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38601" y="279552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81526" y="279552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4008" y="702183"/>
            <a:ext cx="2709545" cy="811530"/>
          </a:xfrm>
          <a:custGeom>
            <a:avLst/>
            <a:gdLst/>
            <a:ahLst/>
            <a:cxnLst/>
            <a:rect l="l" t="t" r="r" b="b"/>
            <a:pathLst>
              <a:path w="2709545" h="811530">
                <a:moveTo>
                  <a:pt x="0" y="0"/>
                </a:moveTo>
                <a:lnTo>
                  <a:pt x="49256" y="12144"/>
                </a:lnTo>
                <a:lnTo>
                  <a:pt x="98511" y="24045"/>
                </a:lnTo>
                <a:lnTo>
                  <a:pt x="147766" y="35795"/>
                </a:lnTo>
                <a:lnTo>
                  <a:pt x="197020" y="47484"/>
                </a:lnTo>
                <a:lnTo>
                  <a:pt x="246273" y="59203"/>
                </a:lnTo>
                <a:lnTo>
                  <a:pt x="295526" y="71044"/>
                </a:lnTo>
                <a:lnTo>
                  <a:pt x="344779" y="83097"/>
                </a:lnTo>
                <a:lnTo>
                  <a:pt x="394030" y="95454"/>
                </a:lnTo>
                <a:lnTo>
                  <a:pt x="443281" y="108205"/>
                </a:lnTo>
                <a:lnTo>
                  <a:pt x="492532" y="121441"/>
                </a:lnTo>
                <a:lnTo>
                  <a:pt x="541782" y="135254"/>
                </a:lnTo>
                <a:lnTo>
                  <a:pt x="591034" y="149756"/>
                </a:lnTo>
                <a:lnTo>
                  <a:pt x="640287" y="164917"/>
                </a:lnTo>
                <a:lnTo>
                  <a:pt x="689540" y="180615"/>
                </a:lnTo>
                <a:lnTo>
                  <a:pt x="738793" y="196727"/>
                </a:lnTo>
                <a:lnTo>
                  <a:pt x="788046" y="213133"/>
                </a:lnTo>
                <a:lnTo>
                  <a:pt x="837299" y="229710"/>
                </a:lnTo>
                <a:lnTo>
                  <a:pt x="886552" y="246337"/>
                </a:lnTo>
                <a:lnTo>
                  <a:pt x="935805" y="262890"/>
                </a:lnTo>
                <a:lnTo>
                  <a:pt x="985058" y="279249"/>
                </a:lnTo>
                <a:lnTo>
                  <a:pt x="1034311" y="295292"/>
                </a:lnTo>
                <a:lnTo>
                  <a:pt x="1083564" y="310895"/>
                </a:lnTo>
                <a:lnTo>
                  <a:pt x="1132816" y="326369"/>
                </a:lnTo>
                <a:lnTo>
                  <a:pt x="1182069" y="341972"/>
                </a:lnTo>
                <a:lnTo>
                  <a:pt x="1231322" y="357613"/>
                </a:lnTo>
                <a:lnTo>
                  <a:pt x="1280575" y="373202"/>
                </a:lnTo>
                <a:lnTo>
                  <a:pt x="1329828" y="388647"/>
                </a:lnTo>
                <a:lnTo>
                  <a:pt x="1379081" y="403857"/>
                </a:lnTo>
                <a:lnTo>
                  <a:pt x="1428334" y="418742"/>
                </a:lnTo>
                <a:lnTo>
                  <a:pt x="1477587" y="433209"/>
                </a:lnTo>
                <a:lnTo>
                  <a:pt x="1526840" y="447169"/>
                </a:lnTo>
                <a:lnTo>
                  <a:pt x="1576093" y="460530"/>
                </a:lnTo>
                <a:lnTo>
                  <a:pt x="1625346" y="473201"/>
                </a:lnTo>
                <a:lnTo>
                  <a:pt x="1674598" y="484584"/>
                </a:lnTo>
                <a:lnTo>
                  <a:pt x="1723851" y="494471"/>
                </a:lnTo>
                <a:lnTo>
                  <a:pt x="1773104" y="503259"/>
                </a:lnTo>
                <a:lnTo>
                  <a:pt x="1822357" y="511340"/>
                </a:lnTo>
                <a:lnTo>
                  <a:pt x="1871610" y="519110"/>
                </a:lnTo>
                <a:lnTo>
                  <a:pt x="1920863" y="526963"/>
                </a:lnTo>
                <a:lnTo>
                  <a:pt x="1970116" y="535293"/>
                </a:lnTo>
                <a:lnTo>
                  <a:pt x="2019369" y="544496"/>
                </a:lnTo>
                <a:lnTo>
                  <a:pt x="2068622" y="554964"/>
                </a:lnTo>
                <a:lnTo>
                  <a:pt x="2117875" y="567094"/>
                </a:lnTo>
                <a:lnTo>
                  <a:pt x="2167128" y="581278"/>
                </a:lnTo>
                <a:lnTo>
                  <a:pt x="2212278" y="596182"/>
                </a:lnTo>
                <a:lnTo>
                  <a:pt x="2257434" y="612558"/>
                </a:lnTo>
                <a:lnTo>
                  <a:pt x="2302593" y="630197"/>
                </a:lnTo>
                <a:lnTo>
                  <a:pt x="2347754" y="648890"/>
                </a:lnTo>
                <a:lnTo>
                  <a:pt x="2392918" y="668425"/>
                </a:lnTo>
                <a:lnTo>
                  <a:pt x="2438082" y="688593"/>
                </a:lnTo>
                <a:lnTo>
                  <a:pt x="2483246" y="709185"/>
                </a:lnTo>
                <a:lnTo>
                  <a:pt x="2528410" y="729991"/>
                </a:lnTo>
                <a:lnTo>
                  <a:pt x="2573571" y="750800"/>
                </a:lnTo>
                <a:lnTo>
                  <a:pt x="2618730" y="771402"/>
                </a:lnTo>
                <a:lnTo>
                  <a:pt x="2663886" y="791588"/>
                </a:lnTo>
                <a:lnTo>
                  <a:pt x="2709037" y="811149"/>
                </a:lnTo>
              </a:path>
            </a:pathLst>
          </a:custGeom>
          <a:ln w="9524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0570" y="657156"/>
            <a:ext cx="85734" cy="85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33431" y="790506"/>
            <a:ext cx="85734" cy="85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76356" y="971481"/>
            <a:ext cx="85734" cy="85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19281" y="1133406"/>
            <a:ext cx="85734" cy="85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62206" y="1238181"/>
            <a:ext cx="85734" cy="85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95606" y="1466781"/>
            <a:ext cx="85734" cy="85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4008" y="1040130"/>
            <a:ext cx="2709545" cy="946785"/>
          </a:xfrm>
          <a:custGeom>
            <a:avLst/>
            <a:gdLst/>
            <a:ahLst/>
            <a:cxnLst/>
            <a:rect l="l" t="t" r="r" b="b"/>
            <a:pathLst>
              <a:path w="2709545" h="946785">
                <a:moveTo>
                  <a:pt x="0" y="946277"/>
                </a:moveTo>
                <a:lnTo>
                  <a:pt x="49256" y="931828"/>
                </a:lnTo>
                <a:lnTo>
                  <a:pt x="98511" y="917870"/>
                </a:lnTo>
                <a:lnTo>
                  <a:pt x="147766" y="904219"/>
                </a:lnTo>
                <a:lnTo>
                  <a:pt x="197020" y="890693"/>
                </a:lnTo>
                <a:lnTo>
                  <a:pt x="246273" y="877107"/>
                </a:lnTo>
                <a:lnTo>
                  <a:pt x="295526" y="863280"/>
                </a:lnTo>
                <a:lnTo>
                  <a:pt x="344779" y="849027"/>
                </a:lnTo>
                <a:lnTo>
                  <a:pt x="394030" y="834165"/>
                </a:lnTo>
                <a:lnTo>
                  <a:pt x="443281" y="818512"/>
                </a:lnTo>
                <a:lnTo>
                  <a:pt x="492532" y="801884"/>
                </a:lnTo>
                <a:lnTo>
                  <a:pt x="541782" y="784098"/>
                </a:lnTo>
                <a:lnTo>
                  <a:pt x="586930" y="766725"/>
                </a:lnTo>
                <a:lnTo>
                  <a:pt x="632079" y="748513"/>
                </a:lnTo>
                <a:lnTo>
                  <a:pt x="677227" y="729557"/>
                </a:lnTo>
                <a:lnTo>
                  <a:pt x="722376" y="709948"/>
                </a:lnTo>
                <a:lnTo>
                  <a:pt x="767524" y="689781"/>
                </a:lnTo>
                <a:lnTo>
                  <a:pt x="812673" y="669147"/>
                </a:lnTo>
                <a:lnTo>
                  <a:pt x="857821" y="648140"/>
                </a:lnTo>
                <a:lnTo>
                  <a:pt x="902970" y="626853"/>
                </a:lnTo>
                <a:lnTo>
                  <a:pt x="948118" y="605379"/>
                </a:lnTo>
                <a:lnTo>
                  <a:pt x="993267" y="583811"/>
                </a:lnTo>
                <a:lnTo>
                  <a:pt x="1038415" y="562242"/>
                </a:lnTo>
                <a:lnTo>
                  <a:pt x="1083564" y="540766"/>
                </a:lnTo>
                <a:lnTo>
                  <a:pt x="1128712" y="518754"/>
                </a:lnTo>
                <a:lnTo>
                  <a:pt x="1173861" y="495708"/>
                </a:lnTo>
                <a:lnTo>
                  <a:pt x="1219009" y="471908"/>
                </a:lnTo>
                <a:lnTo>
                  <a:pt x="1264158" y="447637"/>
                </a:lnTo>
                <a:lnTo>
                  <a:pt x="1309306" y="423177"/>
                </a:lnTo>
                <a:lnTo>
                  <a:pt x="1354455" y="398811"/>
                </a:lnTo>
                <a:lnTo>
                  <a:pt x="1399603" y="374821"/>
                </a:lnTo>
                <a:lnTo>
                  <a:pt x="1444752" y="351488"/>
                </a:lnTo>
                <a:lnTo>
                  <a:pt x="1489900" y="329096"/>
                </a:lnTo>
                <a:lnTo>
                  <a:pt x="1535049" y="307926"/>
                </a:lnTo>
                <a:lnTo>
                  <a:pt x="1580197" y="288261"/>
                </a:lnTo>
                <a:lnTo>
                  <a:pt x="1625346" y="270383"/>
                </a:lnTo>
                <a:lnTo>
                  <a:pt x="1674598" y="253020"/>
                </a:lnTo>
                <a:lnTo>
                  <a:pt x="1723851" y="237583"/>
                </a:lnTo>
                <a:lnTo>
                  <a:pt x="1773104" y="223769"/>
                </a:lnTo>
                <a:lnTo>
                  <a:pt x="1822357" y="211274"/>
                </a:lnTo>
                <a:lnTo>
                  <a:pt x="1871610" y="199795"/>
                </a:lnTo>
                <a:lnTo>
                  <a:pt x="1920863" y="189028"/>
                </a:lnTo>
                <a:lnTo>
                  <a:pt x="1970116" y="178669"/>
                </a:lnTo>
                <a:lnTo>
                  <a:pt x="2019369" y="168416"/>
                </a:lnTo>
                <a:lnTo>
                  <a:pt x="2068622" y="157965"/>
                </a:lnTo>
                <a:lnTo>
                  <a:pt x="2117875" y="147012"/>
                </a:lnTo>
                <a:lnTo>
                  <a:pt x="2167128" y="135255"/>
                </a:lnTo>
                <a:lnTo>
                  <a:pt x="2216383" y="122959"/>
                </a:lnTo>
                <a:lnTo>
                  <a:pt x="2265644" y="110663"/>
                </a:lnTo>
                <a:lnTo>
                  <a:pt x="2314909" y="98367"/>
                </a:lnTo>
                <a:lnTo>
                  <a:pt x="2364177" y="86071"/>
                </a:lnTo>
                <a:lnTo>
                  <a:pt x="2413447" y="73775"/>
                </a:lnTo>
                <a:lnTo>
                  <a:pt x="2462717" y="61479"/>
                </a:lnTo>
                <a:lnTo>
                  <a:pt x="2511987" y="49183"/>
                </a:lnTo>
                <a:lnTo>
                  <a:pt x="2561255" y="36887"/>
                </a:lnTo>
                <a:lnTo>
                  <a:pt x="2610520" y="24591"/>
                </a:lnTo>
                <a:lnTo>
                  <a:pt x="2659781" y="12295"/>
                </a:lnTo>
                <a:lnTo>
                  <a:pt x="2709037" y="0"/>
                </a:lnTo>
              </a:path>
            </a:pathLst>
          </a:custGeom>
          <a:ln w="952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4862" y="195732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4862" y="1957323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ln w="953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7724" y="1795398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47724" y="1795398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ln w="953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0648" y="154774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0648" y="154774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ln w="953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33573" y="128104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33573" y="128104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ln w="953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76498" y="114769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76498" y="114769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ln w="953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9898" y="101434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9898" y="101434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66675"/>
                </a:moveTo>
                <a:lnTo>
                  <a:pt x="66675" y="66675"/>
                </a:lnTo>
                <a:lnTo>
                  <a:pt x="666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ln w="953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116454" y="3878897"/>
            <a:ext cx="245745" cy="124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Gill Sans MT"/>
                <a:cs typeface="Gill Sans MT"/>
              </a:rPr>
              <a:t>300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</a:pPr>
            <a:r>
              <a:rPr sz="1150" dirty="0">
                <a:latin typeface="Gill Sans MT"/>
                <a:cs typeface="Gill Sans MT"/>
              </a:rPr>
              <a:t>200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</a:pPr>
            <a:r>
              <a:rPr sz="1150" dirty="0">
                <a:latin typeface="Gill Sans MT"/>
                <a:cs typeface="Gill Sans MT"/>
              </a:rPr>
              <a:t>100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Gill Sans MT"/>
              <a:cs typeface="Gill Sans MT"/>
            </a:endParaRPr>
          </a:p>
          <a:p>
            <a:pPr marR="5080" algn="r">
              <a:lnSpc>
                <a:spcPct val="100000"/>
              </a:lnSpc>
            </a:pPr>
            <a:r>
              <a:rPr sz="1150" dirty="0">
                <a:latin typeface="Gill Sans MT"/>
                <a:cs typeface="Gill Sans MT"/>
              </a:rPr>
              <a:t>0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116454" y="3532441"/>
            <a:ext cx="2457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Gill Sans MT"/>
                <a:cs typeface="Gill Sans MT"/>
              </a:rPr>
              <a:t>400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129154" y="1800923"/>
            <a:ext cx="233045" cy="158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Gill Sans MT"/>
                <a:cs typeface="Gill Sans MT"/>
              </a:rPr>
              <a:t>900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r>
              <a:rPr sz="1150" dirty="0">
                <a:latin typeface="Gill Sans MT"/>
                <a:cs typeface="Gill Sans MT"/>
              </a:rPr>
              <a:t>800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50" dirty="0">
                <a:latin typeface="Gill Sans MT"/>
                <a:cs typeface="Gill Sans MT"/>
              </a:rPr>
              <a:t>700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r>
              <a:rPr sz="1150" dirty="0">
                <a:latin typeface="Gill Sans MT"/>
                <a:cs typeface="Gill Sans MT"/>
              </a:rPr>
              <a:t>600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r>
              <a:rPr sz="1150" dirty="0">
                <a:latin typeface="Gill Sans MT"/>
                <a:cs typeface="Gill Sans MT"/>
              </a:rPr>
              <a:t>500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29891" y="5099367"/>
            <a:ext cx="990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Gill Sans MT"/>
                <a:cs typeface="Gill Sans MT"/>
              </a:rPr>
              <a:t>0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70860" y="5099367"/>
            <a:ext cx="208279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Gill Sans MT"/>
                <a:cs typeface="Gill Sans MT"/>
              </a:rPr>
              <a:t>0</a:t>
            </a:r>
            <a:r>
              <a:rPr sz="1150" spc="30" dirty="0">
                <a:latin typeface="Gill Sans MT"/>
                <a:cs typeface="Gill Sans MT"/>
              </a:rPr>
              <a:t>.</a:t>
            </a:r>
            <a:r>
              <a:rPr sz="1150" dirty="0">
                <a:latin typeface="Gill Sans MT"/>
                <a:cs typeface="Gill Sans MT"/>
              </a:rPr>
              <a:t>2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98260" y="5099367"/>
            <a:ext cx="990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Gill Sans MT"/>
                <a:cs typeface="Gill Sans MT"/>
              </a:rPr>
              <a:t>1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539230" y="5099367"/>
            <a:ext cx="20891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latin typeface="Gill Sans MT"/>
                <a:cs typeface="Gill Sans MT"/>
              </a:rPr>
              <a:t>1</a:t>
            </a:r>
            <a:r>
              <a:rPr sz="1150" spc="35" dirty="0">
                <a:latin typeface="Gill Sans MT"/>
                <a:cs typeface="Gill Sans MT"/>
              </a:rPr>
              <a:t>.</a:t>
            </a:r>
            <a:r>
              <a:rPr sz="1150" dirty="0">
                <a:latin typeface="Gill Sans MT"/>
                <a:cs typeface="Gill Sans MT"/>
              </a:rPr>
              <a:t>2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58452" y="3168800"/>
            <a:ext cx="252095" cy="60896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500" b="1" spc="30" dirty="0">
                <a:latin typeface="Gill Sans MT"/>
                <a:cs typeface="Gill Sans MT"/>
              </a:rPr>
              <a:t>Watts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64534" y="5099367"/>
            <a:ext cx="159639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6120" algn="l"/>
                <a:tab pos="1399540" algn="l"/>
              </a:tabLst>
            </a:pPr>
            <a:r>
              <a:rPr sz="1150" dirty="0">
                <a:latin typeface="Gill Sans MT"/>
                <a:cs typeface="Gill Sans MT"/>
              </a:rPr>
              <a:t>0</a:t>
            </a:r>
            <a:r>
              <a:rPr sz="1150" spc="30" dirty="0">
                <a:latin typeface="Gill Sans MT"/>
                <a:cs typeface="Gill Sans MT"/>
              </a:rPr>
              <a:t>.</a:t>
            </a:r>
            <a:r>
              <a:rPr sz="1150" dirty="0">
                <a:latin typeface="Gill Sans MT"/>
                <a:cs typeface="Gill Sans MT"/>
              </a:rPr>
              <a:t>4	0</a:t>
            </a:r>
            <a:r>
              <a:rPr sz="1150" spc="30" dirty="0">
                <a:latin typeface="Gill Sans MT"/>
                <a:cs typeface="Gill Sans MT"/>
              </a:rPr>
              <a:t>.</a:t>
            </a:r>
            <a:r>
              <a:rPr sz="1150" dirty="0">
                <a:latin typeface="Gill Sans MT"/>
                <a:cs typeface="Gill Sans MT"/>
              </a:rPr>
              <a:t>6	0</a:t>
            </a:r>
            <a:r>
              <a:rPr sz="1150" spc="35" dirty="0">
                <a:latin typeface="Gill Sans MT"/>
                <a:cs typeface="Gill Sans MT"/>
              </a:rPr>
              <a:t>.</a:t>
            </a:r>
            <a:r>
              <a:rPr sz="1150" dirty="0">
                <a:latin typeface="Gill Sans MT"/>
                <a:cs typeface="Gill Sans MT"/>
              </a:rPr>
              <a:t>8</a:t>
            </a:r>
            <a:endParaRPr sz="11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Gill Sans MT"/>
              <a:cs typeface="Gill Sans MT"/>
            </a:endParaRPr>
          </a:p>
          <a:p>
            <a:pPr marL="135890">
              <a:lnSpc>
                <a:spcPct val="100000"/>
              </a:lnSpc>
            </a:pPr>
            <a:r>
              <a:rPr sz="1500" b="1" spc="35" dirty="0">
                <a:latin typeface="Gill Sans MT"/>
                <a:cs typeface="Gill Sans MT"/>
              </a:rPr>
              <a:t>Static</a:t>
            </a:r>
            <a:r>
              <a:rPr sz="1500" b="1" spc="-160" dirty="0">
                <a:latin typeface="Gill Sans MT"/>
                <a:cs typeface="Gill Sans MT"/>
              </a:rPr>
              <a:t> </a:t>
            </a:r>
            <a:r>
              <a:rPr sz="1500" b="1" spc="20" dirty="0">
                <a:latin typeface="Gill Sans MT"/>
                <a:cs typeface="Gill Sans MT"/>
              </a:rPr>
              <a:t>Pressure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272026" y="1433449"/>
            <a:ext cx="723900" cy="352425"/>
          </a:xfrm>
          <a:custGeom>
            <a:avLst/>
            <a:gdLst/>
            <a:ahLst/>
            <a:cxnLst/>
            <a:rect l="l" t="t" r="r" b="b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72026" y="1433449"/>
            <a:ext cx="723900" cy="352425"/>
          </a:xfrm>
          <a:custGeom>
            <a:avLst/>
            <a:gdLst/>
            <a:ahLst/>
            <a:cxnLst/>
            <a:rect l="l" t="t" r="r" b="b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95851" y="1483804"/>
            <a:ext cx="238125" cy="73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48251" y="170014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95851" y="1700148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725" y="0"/>
                </a:lnTo>
              </a:path>
            </a:pathLst>
          </a:custGeom>
          <a:ln w="952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81576" y="1671573"/>
            <a:ext cx="66675" cy="57150"/>
          </a:xfrm>
          <a:custGeom>
            <a:avLst/>
            <a:gdLst/>
            <a:ahLst/>
            <a:cxnLst/>
            <a:rect l="l" t="t" r="r" b="b"/>
            <a:pathLst>
              <a:path w="66675" h="57150">
                <a:moveTo>
                  <a:pt x="0" y="57150"/>
                </a:moveTo>
                <a:lnTo>
                  <a:pt x="66675" y="57150"/>
                </a:lnTo>
                <a:lnTo>
                  <a:pt x="66675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81576" y="1671573"/>
            <a:ext cx="66675" cy="57150"/>
          </a:xfrm>
          <a:custGeom>
            <a:avLst/>
            <a:gdLst/>
            <a:ahLst/>
            <a:cxnLst/>
            <a:rect l="l" t="t" r="r" b="b"/>
            <a:pathLst>
              <a:path w="66675" h="57150">
                <a:moveTo>
                  <a:pt x="0" y="57150"/>
                </a:moveTo>
                <a:lnTo>
                  <a:pt x="66675" y="57150"/>
                </a:lnTo>
                <a:lnTo>
                  <a:pt x="66675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368920" y="3227895"/>
            <a:ext cx="310515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00"/>
              </a:spcBef>
            </a:pPr>
            <a:r>
              <a:rPr sz="1150" spc="10" dirty="0">
                <a:latin typeface="Gill Sans MT"/>
                <a:cs typeface="Gill Sans MT"/>
              </a:rPr>
              <a:t>PSC  </a:t>
            </a:r>
            <a:r>
              <a:rPr sz="1150" dirty="0">
                <a:latin typeface="Gill Sans MT"/>
                <a:cs typeface="Gill Sans MT"/>
              </a:rPr>
              <a:t>E</a:t>
            </a:r>
            <a:r>
              <a:rPr sz="1150" spc="-50" dirty="0">
                <a:latin typeface="Gill Sans MT"/>
                <a:cs typeface="Gill Sans MT"/>
              </a:rPr>
              <a:t>C</a:t>
            </a:r>
            <a:r>
              <a:rPr sz="1150" dirty="0">
                <a:latin typeface="Gill Sans MT"/>
                <a:cs typeface="Gill Sans MT"/>
              </a:rPr>
              <a:t>M</a:t>
            </a:r>
            <a:endParaRPr sz="1150">
              <a:latin typeface="Gill Sans MT"/>
              <a:cs typeface="Gill Sans M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2387" y="52451"/>
            <a:ext cx="5000625" cy="3495675"/>
          </a:xfrm>
          <a:custGeom>
            <a:avLst/>
            <a:gdLst/>
            <a:ahLst/>
            <a:cxnLst/>
            <a:rect l="l" t="t" r="r" b="b"/>
            <a:pathLst>
              <a:path w="5000625" h="3495675">
                <a:moveTo>
                  <a:pt x="0" y="3495675"/>
                </a:moveTo>
                <a:lnTo>
                  <a:pt x="5000625" y="3495675"/>
                </a:lnTo>
                <a:lnTo>
                  <a:pt x="5000625" y="0"/>
                </a:lnTo>
                <a:lnTo>
                  <a:pt x="0" y="0"/>
                </a:lnTo>
                <a:lnTo>
                  <a:pt x="0" y="3495675"/>
                </a:lnTo>
                <a:close/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96557" y="106997"/>
            <a:ext cx="13887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4339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ECM </a:t>
            </a:r>
            <a:r>
              <a:rPr sz="3200" spc="25" dirty="0"/>
              <a:t>Fan </a:t>
            </a:r>
            <a:r>
              <a:rPr sz="3200" spc="10" dirty="0"/>
              <a:t>Motors </a:t>
            </a:r>
            <a:r>
              <a:rPr sz="3200" spc="25" dirty="0"/>
              <a:t>2.0, </a:t>
            </a:r>
            <a:r>
              <a:rPr sz="3200" spc="30" dirty="0"/>
              <a:t>2.3m </a:t>
            </a:r>
            <a:r>
              <a:rPr sz="3200" spc="25" dirty="0"/>
              <a:t>2.5 </a:t>
            </a:r>
            <a:r>
              <a:rPr sz="3200" spc="20" dirty="0"/>
              <a:t>&amp;</a:t>
            </a:r>
            <a:r>
              <a:rPr sz="3200" spc="-650" dirty="0"/>
              <a:t> </a:t>
            </a:r>
            <a:r>
              <a:rPr sz="3200" spc="25" dirty="0"/>
              <a:t>3.0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7717" y="1200059"/>
            <a:ext cx="4129215" cy="486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870450" y="1212850"/>
          <a:ext cx="4057650" cy="478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R="6985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30" dirty="0">
                          <a:latin typeface="Gill Sans MT"/>
                          <a:cs typeface="Gill Sans MT"/>
                        </a:rPr>
                        <a:t>“O”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b="1" spc="-2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15" dirty="0">
                          <a:latin typeface="Gill Sans MT"/>
                          <a:cs typeface="Gill Sans MT"/>
                        </a:rPr>
                        <a:t>Orange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9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10" dirty="0">
                          <a:latin typeface="Gill Sans MT"/>
                          <a:cs typeface="Gill Sans MT"/>
                        </a:rPr>
                        <a:t>Black –</a:t>
                      </a:r>
                      <a:r>
                        <a:rPr sz="1400" b="1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common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15" dirty="0">
                          <a:latin typeface="Gill Sans MT"/>
                          <a:cs typeface="Gill Sans MT"/>
                        </a:rPr>
                        <a:t>“Hum”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b="1" spc="-2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Black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25" dirty="0">
                          <a:latin typeface="Gill Sans MT"/>
                          <a:cs typeface="Gill Sans MT"/>
                        </a:rPr>
                        <a:t>10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10" dirty="0">
                          <a:latin typeface="Gill Sans MT"/>
                          <a:cs typeface="Gill Sans MT"/>
                        </a:rPr>
                        <a:t>White –</a:t>
                      </a:r>
                      <a:r>
                        <a:rPr sz="1400" b="1" spc="-28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5" dirty="0">
                          <a:latin typeface="Gill Sans MT"/>
                          <a:cs typeface="Gill Sans MT"/>
                        </a:rPr>
                        <a:t>“W2”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344170" marR="71755" indent="752475" algn="just">
                        <a:lnSpc>
                          <a:spcPct val="100499"/>
                        </a:lnSpc>
                        <a:spcBef>
                          <a:spcPts val="325"/>
                        </a:spcBef>
                      </a:pPr>
                      <a:r>
                        <a:rPr sz="1400" b="1" spc="1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400" b="1" spc="-3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at  </a:t>
                      </a:r>
                      <a:r>
                        <a:rPr sz="1400" b="1" spc="5" dirty="0">
                          <a:latin typeface="Gill Sans MT"/>
                          <a:cs typeface="Gill Sans MT"/>
                        </a:rPr>
                        <a:t>programmed  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input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b="1" spc="-1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5" dirty="0">
                          <a:latin typeface="Gill Sans MT"/>
                          <a:cs typeface="Gill Sans MT"/>
                        </a:rPr>
                        <a:t>Brown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30" dirty="0">
                          <a:latin typeface="Gill Sans MT"/>
                          <a:cs typeface="Gill Sans MT"/>
                        </a:rPr>
                        <a:t>11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10" dirty="0">
                          <a:latin typeface="Gill Sans MT"/>
                          <a:cs typeface="Gill Sans MT"/>
                        </a:rPr>
                        <a:t>Black –</a:t>
                      </a:r>
                      <a:r>
                        <a:rPr sz="1400" b="1" spc="-1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common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25" dirty="0">
                          <a:latin typeface="Gill Sans MT"/>
                          <a:cs typeface="Gill Sans MT"/>
                        </a:rPr>
                        <a:t>“R”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b="1" spc="-2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Red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25" dirty="0">
                          <a:latin typeface="Gill Sans MT"/>
                          <a:cs typeface="Gill Sans MT"/>
                        </a:rPr>
                        <a:t>12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149225">
                        <a:lnSpc>
                          <a:spcPct val="1006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Red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 </a:t>
                      </a:r>
                      <a:r>
                        <a:rPr sz="1400" b="1" spc="-15" dirty="0">
                          <a:latin typeface="Gill Sans MT"/>
                          <a:cs typeface="Gill Sans MT"/>
                        </a:rPr>
                        <a:t>delay  </a:t>
                      </a:r>
                      <a:r>
                        <a:rPr sz="1400" b="1" spc="-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400" b="1" spc="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spc="-25" dirty="0">
                          <a:latin typeface="Gill Sans MT"/>
                          <a:cs typeface="Gill Sans MT"/>
                        </a:rPr>
                        <a:t>og</a:t>
                      </a:r>
                      <a:r>
                        <a:rPr sz="1400" b="1" spc="3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400" b="1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400" b="1" spc="-20" dirty="0">
                          <a:latin typeface="Gill Sans MT"/>
                          <a:cs typeface="Gill Sans MT"/>
                        </a:rPr>
                        <a:t>mm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e 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400" b="1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input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5" dirty="0">
                          <a:latin typeface="Gill Sans MT"/>
                          <a:cs typeface="Gill Sans MT"/>
                        </a:rPr>
                        <a:t>“W1”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b="1" spc="-1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5" dirty="0">
                          <a:latin typeface="Gill Sans MT"/>
                          <a:cs typeface="Gill Sans MT"/>
                        </a:rPr>
                        <a:t>Brown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25" dirty="0">
                          <a:latin typeface="Gill Sans MT"/>
                          <a:cs typeface="Gill Sans MT"/>
                        </a:rPr>
                        <a:t>13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5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93980">
                        <a:lnSpc>
                          <a:spcPct val="100600"/>
                        </a:lnSpc>
                        <a:spcBef>
                          <a:spcPts val="340"/>
                        </a:spcBef>
                      </a:pPr>
                      <a:r>
                        <a:rPr sz="1400" b="1" spc="10" dirty="0">
                          <a:latin typeface="Gill Sans MT"/>
                          <a:cs typeface="Gill Sans MT"/>
                        </a:rPr>
                        <a:t>White –</a:t>
                      </a:r>
                      <a:r>
                        <a:rPr sz="1400" b="1" spc="-19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5" dirty="0">
                          <a:latin typeface="Gill Sans MT"/>
                          <a:cs typeface="Gill Sans MT"/>
                        </a:rPr>
                        <a:t>cool 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programme  </a:t>
                      </a:r>
                      <a:r>
                        <a:rPr sz="1400" b="1" spc="1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400" b="1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input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“Y2”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b="1" spc="-254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50" dirty="0">
                          <a:latin typeface="Gill Sans MT"/>
                          <a:cs typeface="Gill Sans MT"/>
                        </a:rPr>
                        <a:t>Yellow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25" dirty="0">
                          <a:latin typeface="Gill Sans MT"/>
                          <a:cs typeface="Gill Sans MT"/>
                        </a:rPr>
                        <a:t>14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-45" dirty="0">
                          <a:latin typeface="Gill Sans MT"/>
                          <a:cs typeface="Gill Sans MT"/>
                        </a:rPr>
                        <a:t>Yellow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b="1" spc="-1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“Y1”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“G” –</a:t>
                      </a:r>
                      <a:r>
                        <a:rPr sz="1400" b="1" spc="-1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5" dirty="0">
                          <a:latin typeface="Gill Sans MT"/>
                          <a:cs typeface="Gill Sans MT"/>
                        </a:rPr>
                        <a:t>Green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-30" dirty="0">
                          <a:latin typeface="Gill Sans MT"/>
                          <a:cs typeface="Gill Sans MT"/>
                        </a:rPr>
                        <a:t>15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7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 marR="358140">
                        <a:lnSpc>
                          <a:spcPct val="100600"/>
                        </a:lnSpc>
                        <a:spcBef>
                          <a:spcPts val="350"/>
                        </a:spcBef>
                      </a:pPr>
                      <a:r>
                        <a:rPr sz="1400" b="1" spc="5" dirty="0">
                          <a:latin typeface="Gill Sans MT"/>
                          <a:cs typeface="Gill Sans MT"/>
                        </a:rPr>
                        <a:t>Purple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</a:t>
                      </a:r>
                      <a:r>
                        <a:rPr sz="1400" b="1" spc="-1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adjust 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programmed  </a:t>
                      </a:r>
                      <a:r>
                        <a:rPr sz="1400" b="1" spc="5" dirty="0">
                          <a:latin typeface="Gill Sans MT"/>
                          <a:cs typeface="Gill Sans MT"/>
                        </a:rPr>
                        <a:t>input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477520" marR="67310" indent="-9525" algn="r">
                        <a:lnSpc>
                          <a:spcPct val="100600"/>
                        </a:lnSpc>
                        <a:spcBef>
                          <a:spcPts val="359"/>
                        </a:spcBef>
                      </a:pPr>
                      <a:r>
                        <a:rPr sz="1400" b="1" spc="10" dirty="0">
                          <a:latin typeface="Gill Sans MT"/>
                          <a:cs typeface="Gill Sans MT"/>
                        </a:rPr>
                        <a:t>Motor</a:t>
                      </a:r>
                      <a:r>
                        <a:rPr sz="1400" b="1" spc="-1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5" dirty="0">
                          <a:latin typeface="Gill Sans MT"/>
                          <a:cs typeface="Gill Sans MT"/>
                        </a:rPr>
                        <a:t>speed 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5" dirty="0">
                          <a:latin typeface="Gill Sans MT"/>
                          <a:cs typeface="Gill Sans MT"/>
                        </a:rPr>
                        <a:t>feedback</a:t>
                      </a:r>
                      <a:r>
                        <a:rPr sz="1400" b="1" spc="-204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– 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-18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400" b="1" spc="-4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400" b="1" spc="-10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400" b="1" spc="-10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sz="1400" b="1" spc="-25" dirty="0">
                          <a:latin typeface="Gill Sans MT"/>
                          <a:cs typeface="Gill Sans MT"/>
                        </a:rPr>
                        <a:t>/</a:t>
                      </a:r>
                      <a:r>
                        <a:rPr sz="1400" b="1" spc="-2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400" b="1" spc="-1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400" b="1" spc="3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400" b="1" dirty="0">
                          <a:latin typeface="Gill Sans MT"/>
                          <a:cs typeface="Gill Sans MT"/>
                        </a:rPr>
                        <a:t>k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25" dirty="0">
                          <a:latin typeface="Gill Sans MT"/>
                          <a:cs typeface="Gill Sans MT"/>
                        </a:rPr>
                        <a:t>16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3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10" dirty="0">
                          <a:latin typeface="Gill Sans MT"/>
                          <a:cs typeface="Gill Sans MT"/>
                        </a:rPr>
                        <a:t>Black </a:t>
                      </a:r>
                      <a:r>
                        <a:rPr sz="1400" b="1" spc="5" dirty="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400" b="1" spc="-1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400" b="1" spc="10" dirty="0">
                          <a:latin typeface="Gill Sans MT"/>
                          <a:cs typeface="Gill Sans MT"/>
                        </a:rPr>
                        <a:t>common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570854" y="6060122"/>
            <a:ext cx="295275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20" dirty="0">
                <a:latin typeface="Gill Sans MT"/>
                <a:cs typeface="Gill Sans MT"/>
              </a:rPr>
              <a:t>Wiring </a:t>
            </a:r>
            <a:r>
              <a:rPr sz="1550" spc="5" dirty="0">
                <a:latin typeface="Gill Sans MT"/>
                <a:cs typeface="Gill Sans MT"/>
              </a:rPr>
              <a:t>control </a:t>
            </a:r>
            <a:r>
              <a:rPr sz="1550" spc="20" dirty="0">
                <a:latin typeface="Gill Sans MT"/>
                <a:cs typeface="Gill Sans MT"/>
              </a:rPr>
              <a:t>board</a:t>
            </a:r>
            <a:r>
              <a:rPr sz="1550" spc="25" dirty="0">
                <a:latin typeface="Gill Sans MT"/>
                <a:cs typeface="Gill Sans MT"/>
              </a:rPr>
              <a:t> </a:t>
            </a:r>
            <a:r>
              <a:rPr sz="1550" spc="15" dirty="0">
                <a:latin typeface="Gill Sans MT"/>
                <a:cs typeface="Gill Sans MT"/>
              </a:rPr>
              <a:t>requirements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9625" y="1400175"/>
            <a:ext cx="3190875" cy="221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2975" y="4076700"/>
            <a:ext cx="3590925" cy="1914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38074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X-13 </a:t>
            </a:r>
            <a:r>
              <a:rPr sz="3200" dirty="0"/>
              <a:t>ECM</a:t>
            </a:r>
            <a:r>
              <a:rPr sz="3200" spc="-204" dirty="0"/>
              <a:t> </a:t>
            </a:r>
            <a:r>
              <a:rPr sz="3200" spc="10" dirty="0"/>
              <a:t>Motor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49416" y="1341480"/>
            <a:ext cx="3853343" cy="2988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437" y="1633601"/>
            <a:ext cx="1139825" cy="647700"/>
          </a:xfrm>
          <a:prstGeom prst="rect">
            <a:avLst/>
          </a:prstGeom>
          <a:solidFill>
            <a:srgbClr val="EDE8DF"/>
          </a:solidFill>
          <a:ln w="952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00965" marR="12065">
              <a:lnSpc>
                <a:spcPct val="100000"/>
              </a:lnSpc>
              <a:spcBef>
                <a:spcPts val="325"/>
              </a:spcBef>
            </a:pPr>
            <a:r>
              <a:rPr sz="2000" b="1" spc="-35" dirty="0">
                <a:latin typeface="Gill Sans MT"/>
                <a:cs typeface="Gill Sans MT"/>
              </a:rPr>
              <a:t>24VAC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ts val="2370"/>
              </a:lnSpc>
              <a:spcBef>
                <a:spcPts val="5"/>
              </a:spcBef>
            </a:pPr>
            <a:r>
              <a:rPr sz="2000" b="1" spc="30" dirty="0">
                <a:latin typeface="Gill Sans MT"/>
                <a:cs typeface="Gill Sans MT"/>
              </a:rPr>
              <a:t>C</a:t>
            </a:r>
            <a:r>
              <a:rPr sz="2000" b="1" spc="10" dirty="0">
                <a:latin typeface="Gill Sans MT"/>
                <a:cs typeface="Gill Sans MT"/>
              </a:rPr>
              <a:t>o</a:t>
            </a:r>
            <a:r>
              <a:rPr sz="2000" b="1" spc="30" dirty="0">
                <a:latin typeface="Gill Sans MT"/>
                <a:cs typeface="Gill Sans MT"/>
              </a:rPr>
              <a:t>mm</a:t>
            </a:r>
            <a:r>
              <a:rPr sz="2000" b="1" spc="10" dirty="0">
                <a:latin typeface="Gill Sans MT"/>
                <a:cs typeface="Gill Sans MT"/>
              </a:rPr>
              <a:t>on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562" y="2957576"/>
            <a:ext cx="1228725" cy="1371600"/>
          </a:xfrm>
          <a:prstGeom prst="rect">
            <a:avLst/>
          </a:prstGeom>
          <a:solidFill>
            <a:srgbClr val="EDE8DF"/>
          </a:solidFill>
          <a:ln w="952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44780" marR="139065" indent="-11430" algn="ctr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latin typeface="Gill Sans MT"/>
                <a:cs typeface="Gill Sans MT"/>
              </a:rPr>
              <a:t>Low  </a:t>
            </a:r>
            <a:r>
              <a:rPr sz="2000" b="1" spc="-30" dirty="0">
                <a:latin typeface="Gill Sans MT"/>
                <a:cs typeface="Gill Sans MT"/>
              </a:rPr>
              <a:t>Voltage  </a:t>
            </a:r>
            <a:r>
              <a:rPr sz="2000" b="1" spc="30" dirty="0">
                <a:latin typeface="Gill Sans MT"/>
                <a:cs typeface="Gill Sans MT"/>
              </a:rPr>
              <a:t>C</a:t>
            </a:r>
            <a:r>
              <a:rPr sz="2000" b="1" spc="10" dirty="0">
                <a:latin typeface="Gill Sans MT"/>
                <a:cs typeface="Gill Sans MT"/>
              </a:rPr>
              <a:t>o</a:t>
            </a:r>
            <a:r>
              <a:rPr sz="2000" b="1" spc="25" dirty="0">
                <a:latin typeface="Gill Sans MT"/>
                <a:cs typeface="Gill Sans MT"/>
              </a:rPr>
              <a:t>n</a:t>
            </a:r>
            <a:r>
              <a:rPr sz="2000" b="1" spc="10" dirty="0">
                <a:latin typeface="Gill Sans MT"/>
                <a:cs typeface="Gill Sans MT"/>
              </a:rPr>
              <a:t>t</a:t>
            </a:r>
            <a:r>
              <a:rPr sz="2000" b="1" spc="-75" dirty="0">
                <a:latin typeface="Gill Sans MT"/>
                <a:cs typeface="Gill Sans MT"/>
              </a:rPr>
              <a:t>r</a:t>
            </a:r>
            <a:r>
              <a:rPr sz="2000" b="1" dirty="0">
                <a:latin typeface="Gill Sans MT"/>
                <a:cs typeface="Gill Sans MT"/>
              </a:rPr>
              <a:t>ol  </a:t>
            </a:r>
            <a:r>
              <a:rPr sz="2000" b="1" spc="15" dirty="0">
                <a:latin typeface="Gill Sans MT"/>
                <a:cs typeface="Gill Sans MT"/>
              </a:rPr>
              <a:t>Inputs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62525" y="3429000"/>
            <a:ext cx="3829050" cy="2562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59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6240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Section </a:t>
            </a:r>
            <a:r>
              <a:rPr sz="3200" spc="20" dirty="0"/>
              <a:t>1:</a:t>
            </a:r>
            <a:r>
              <a:rPr sz="3200" spc="-165" dirty="0"/>
              <a:t> </a:t>
            </a:r>
            <a:r>
              <a:rPr sz="3200" spc="5" dirty="0"/>
              <a:t>Introduction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217420" y="2628183"/>
            <a:ext cx="4670425" cy="294386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155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Why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Quality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Installation</a:t>
            </a:r>
            <a:r>
              <a:rPr sz="2600" spc="-5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Matters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4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Equipment</a:t>
            </a:r>
            <a:r>
              <a:rPr sz="2600" spc="-2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Requirements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53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Think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Outside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600" spc="-20" dirty="0">
                <a:solidFill>
                  <a:srgbClr val="284E84"/>
                </a:solidFill>
                <a:latin typeface="Gill Sans MT"/>
                <a:cs typeface="Gill Sans MT"/>
              </a:rPr>
              <a:t>Box</a:t>
            </a:r>
            <a:r>
              <a:rPr sz="2600" spc="-4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Spec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46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COP, HSPF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r>
              <a:rPr sz="2600" spc="-1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HSPF2</a:t>
            </a:r>
            <a:endParaRPr sz="260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46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Quality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Installation:The Big</a:t>
            </a:r>
            <a:r>
              <a:rPr sz="2600" spc="-48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15" dirty="0">
                <a:solidFill>
                  <a:srgbClr val="284E84"/>
                </a:solidFill>
                <a:latin typeface="Gill Sans MT"/>
                <a:cs typeface="Gill Sans MT"/>
              </a:rPr>
              <a:t>Four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1666875"/>
            <a:ext cx="4724400" cy="67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6</a:t>
            </a:fld>
            <a:endParaRPr spc="1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728723"/>
            <a:ext cx="7219950" cy="1800225"/>
          </a:xfrm>
          <a:custGeom>
            <a:avLst/>
            <a:gdLst/>
            <a:ahLst/>
            <a:cxnLst/>
            <a:rect l="l" t="t" r="r" b="b"/>
            <a:pathLst>
              <a:path w="7219950" h="1800225">
                <a:moveTo>
                  <a:pt x="0" y="1800225"/>
                </a:moveTo>
                <a:lnTo>
                  <a:pt x="7219950" y="1800225"/>
                </a:lnTo>
                <a:lnTo>
                  <a:pt x="7219950" y="0"/>
                </a:lnTo>
                <a:lnTo>
                  <a:pt x="0" y="0"/>
                </a:lnTo>
                <a:lnTo>
                  <a:pt x="0" y="1800225"/>
                </a:lnTo>
                <a:close/>
              </a:path>
            </a:pathLst>
          </a:custGeom>
          <a:ln w="952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47519" y="2364676"/>
            <a:ext cx="47593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Measure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External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Static</a:t>
            </a:r>
            <a:r>
              <a:rPr sz="2750" spc="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Pressure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62" y="1452499"/>
            <a:ext cx="1476375" cy="1895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362" y="1452625"/>
            <a:ext cx="1476375" cy="1895475"/>
          </a:xfrm>
          <a:custGeom>
            <a:avLst/>
            <a:gdLst/>
            <a:ahLst/>
            <a:cxnLst/>
            <a:rect l="l" t="t" r="r" b="b"/>
            <a:pathLst>
              <a:path w="1476375" h="1895475">
                <a:moveTo>
                  <a:pt x="0" y="1895475"/>
                </a:moveTo>
                <a:lnTo>
                  <a:pt x="1476375" y="1895475"/>
                </a:lnTo>
                <a:lnTo>
                  <a:pt x="1476375" y="0"/>
                </a:lnTo>
                <a:lnTo>
                  <a:pt x="0" y="0"/>
                </a:lnTo>
                <a:lnTo>
                  <a:pt x="0" y="1895475"/>
                </a:lnTo>
                <a:close/>
              </a:path>
            </a:pathLst>
          </a:custGeom>
          <a:ln w="1142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2512" y="4005262"/>
            <a:ext cx="7200900" cy="1800225"/>
          </a:xfrm>
          <a:custGeom>
            <a:avLst/>
            <a:gdLst/>
            <a:ahLst/>
            <a:cxnLst/>
            <a:rect l="l" t="t" r="r" b="b"/>
            <a:pathLst>
              <a:path w="7200900" h="1800225">
                <a:moveTo>
                  <a:pt x="0" y="1800225"/>
                </a:moveTo>
                <a:lnTo>
                  <a:pt x="7200900" y="1800225"/>
                </a:lnTo>
                <a:lnTo>
                  <a:pt x="7200900" y="0"/>
                </a:lnTo>
                <a:lnTo>
                  <a:pt x="0" y="0"/>
                </a:lnTo>
                <a:lnTo>
                  <a:pt x="0" y="1800225"/>
                </a:lnTo>
                <a:close/>
              </a:path>
            </a:pathLst>
          </a:custGeom>
          <a:ln w="952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7358" y="4454525"/>
            <a:ext cx="5631815" cy="8216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8100" marR="30480">
              <a:lnSpc>
                <a:spcPts val="2930"/>
              </a:lnSpc>
              <a:spcBef>
                <a:spcPts val="535"/>
              </a:spcBef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Measure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CFM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with </a:t>
            </a:r>
            <a:r>
              <a:rPr sz="2750" spc="-30" dirty="0">
                <a:solidFill>
                  <a:srgbClr val="284E84"/>
                </a:solidFill>
                <a:latin typeface="Gill Sans MT"/>
                <a:cs typeface="Gill Sans MT"/>
              </a:rPr>
              <a:t>TrueFlow</a:t>
            </a:r>
            <a:r>
              <a:rPr sz="2775" spc="-44" baseline="24024" dirty="0">
                <a:solidFill>
                  <a:srgbClr val="284E84"/>
                </a:solidFill>
                <a:latin typeface="Gill Sans MT"/>
                <a:cs typeface="Gill Sans MT"/>
              </a:rPr>
              <a:t>®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Plate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or 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Duct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Blaster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3733800"/>
            <a:ext cx="1476375" cy="189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3733800"/>
            <a:ext cx="1476375" cy="1895475"/>
          </a:xfrm>
          <a:custGeom>
            <a:avLst/>
            <a:gdLst/>
            <a:ahLst/>
            <a:cxnLst/>
            <a:rect l="l" t="t" r="r" b="b"/>
            <a:pathLst>
              <a:path w="1476375" h="1895475">
                <a:moveTo>
                  <a:pt x="0" y="1895475"/>
                </a:moveTo>
                <a:lnTo>
                  <a:pt x="1476375" y="1895475"/>
                </a:lnTo>
                <a:lnTo>
                  <a:pt x="1476375" y="0"/>
                </a:lnTo>
                <a:lnTo>
                  <a:pt x="0" y="0"/>
                </a:lnTo>
                <a:lnTo>
                  <a:pt x="0" y="189547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64236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Measuring</a:t>
            </a:r>
            <a:r>
              <a:rPr sz="3200" spc="-195" dirty="0"/>
              <a:t> </a:t>
            </a:r>
            <a:r>
              <a:rPr sz="3200" spc="10" dirty="0"/>
              <a:t>Airflow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9400" y="5405966"/>
            <a:ext cx="867993" cy="372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54214" y="5560695"/>
            <a:ext cx="50736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20" dirty="0">
                <a:solidFill>
                  <a:srgbClr val="7E7E7E"/>
                </a:solidFill>
                <a:latin typeface="Gill Sans MT"/>
                <a:cs typeface="Gill Sans MT"/>
              </a:rPr>
              <a:t>A</a:t>
            </a:r>
            <a:r>
              <a:rPr sz="1100" i="1" spc="35" dirty="0">
                <a:solidFill>
                  <a:srgbClr val="7E7E7E"/>
                </a:solidFill>
                <a:latin typeface="Gill Sans MT"/>
                <a:cs typeface="Gill Sans MT"/>
              </a:rPr>
              <a:t>v</a:t>
            </a:r>
            <a:r>
              <a:rPr sz="1100" i="1" spc="5" dirty="0">
                <a:solidFill>
                  <a:srgbClr val="7E7E7E"/>
                </a:solidFill>
                <a:latin typeface="Gill Sans MT"/>
                <a:cs typeface="Gill Sans MT"/>
              </a:rPr>
              <a:t>a</a:t>
            </a:r>
            <a:r>
              <a:rPr sz="1100" i="1" spc="15" dirty="0">
                <a:solidFill>
                  <a:srgbClr val="7E7E7E"/>
                </a:solidFill>
                <a:latin typeface="Gill Sans MT"/>
                <a:cs typeface="Gill Sans MT"/>
              </a:rPr>
              <a:t>il</a:t>
            </a:r>
            <a:r>
              <a:rPr sz="1100" i="1" spc="5" dirty="0">
                <a:solidFill>
                  <a:srgbClr val="7E7E7E"/>
                </a:solidFill>
                <a:latin typeface="Gill Sans MT"/>
                <a:cs typeface="Gill Sans MT"/>
              </a:rPr>
              <a:t>ab</a:t>
            </a:r>
            <a:r>
              <a:rPr sz="1100" i="1" spc="15" dirty="0">
                <a:solidFill>
                  <a:srgbClr val="7E7E7E"/>
                </a:solidFill>
                <a:latin typeface="Gill Sans MT"/>
                <a:cs typeface="Gill Sans MT"/>
              </a:rPr>
              <a:t>l</a:t>
            </a:r>
            <a:r>
              <a:rPr sz="1100" i="1" spc="10" dirty="0">
                <a:solidFill>
                  <a:srgbClr val="7E7E7E"/>
                </a:solidFill>
                <a:latin typeface="Gill Sans MT"/>
                <a:cs typeface="Gill Sans MT"/>
              </a:rPr>
              <a:t>e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664" y="5560695"/>
            <a:ext cx="6108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0" dirty="0">
                <a:solidFill>
                  <a:srgbClr val="7E7E7E"/>
                </a:solidFill>
                <a:latin typeface="Gill Sans MT"/>
                <a:cs typeface="Gill Sans MT"/>
              </a:rPr>
              <a:t>Equipment</a:t>
            </a:r>
            <a:endParaRPr sz="11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5245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Configuring </a:t>
            </a:r>
            <a:r>
              <a:rPr sz="3200" spc="-5" dirty="0"/>
              <a:t>the</a:t>
            </a:r>
            <a:r>
              <a:rPr sz="3200" spc="-105" dirty="0"/>
              <a:t> </a:t>
            </a:r>
            <a:r>
              <a:rPr sz="3200" spc="15" dirty="0"/>
              <a:t>Manometer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2466975" cy="4986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8225" y="3038475"/>
            <a:ext cx="361950" cy="323850"/>
          </a:xfrm>
          <a:custGeom>
            <a:avLst/>
            <a:gdLst/>
            <a:ahLst/>
            <a:cxnLst/>
            <a:rect l="l" t="t" r="r" b="b"/>
            <a:pathLst>
              <a:path w="361950" h="323850">
                <a:moveTo>
                  <a:pt x="303784" y="0"/>
                </a:moveTo>
                <a:lnTo>
                  <a:pt x="58153" y="0"/>
                </a:lnTo>
                <a:lnTo>
                  <a:pt x="46757" y="1049"/>
                </a:lnTo>
                <a:lnTo>
                  <a:pt x="9767" y="23989"/>
                </a:lnTo>
                <a:lnTo>
                  <a:pt x="0" y="53975"/>
                </a:lnTo>
                <a:lnTo>
                  <a:pt x="0" y="269875"/>
                </a:lnTo>
                <a:lnTo>
                  <a:pt x="17030" y="308101"/>
                </a:lnTo>
                <a:lnTo>
                  <a:pt x="58153" y="323850"/>
                </a:lnTo>
                <a:lnTo>
                  <a:pt x="303784" y="323850"/>
                </a:lnTo>
                <a:lnTo>
                  <a:pt x="344931" y="308101"/>
                </a:lnTo>
                <a:lnTo>
                  <a:pt x="361950" y="269875"/>
                </a:lnTo>
                <a:lnTo>
                  <a:pt x="361950" y="53975"/>
                </a:lnTo>
                <a:lnTo>
                  <a:pt x="344931" y="15748"/>
                </a:lnTo>
                <a:lnTo>
                  <a:pt x="303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8225" y="3038475"/>
            <a:ext cx="361950" cy="323850"/>
          </a:xfrm>
          <a:custGeom>
            <a:avLst/>
            <a:gdLst/>
            <a:ahLst/>
            <a:cxnLst/>
            <a:rect l="l" t="t" r="r" b="b"/>
            <a:pathLst>
              <a:path w="361950" h="323850">
                <a:moveTo>
                  <a:pt x="0" y="53975"/>
                </a:moveTo>
                <a:lnTo>
                  <a:pt x="17030" y="15748"/>
                </a:lnTo>
                <a:lnTo>
                  <a:pt x="58153" y="0"/>
                </a:lnTo>
                <a:lnTo>
                  <a:pt x="303784" y="0"/>
                </a:lnTo>
                <a:lnTo>
                  <a:pt x="344931" y="15748"/>
                </a:lnTo>
                <a:lnTo>
                  <a:pt x="361950" y="53975"/>
                </a:lnTo>
                <a:lnTo>
                  <a:pt x="361950" y="269875"/>
                </a:lnTo>
                <a:lnTo>
                  <a:pt x="344931" y="308101"/>
                </a:lnTo>
                <a:lnTo>
                  <a:pt x="303784" y="323850"/>
                </a:lnTo>
                <a:lnTo>
                  <a:pt x="58153" y="323850"/>
                </a:lnTo>
                <a:lnTo>
                  <a:pt x="17030" y="308101"/>
                </a:lnTo>
                <a:lnTo>
                  <a:pt x="0" y="269875"/>
                </a:lnTo>
                <a:lnTo>
                  <a:pt x="0" y="5397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200" y="3028950"/>
            <a:ext cx="361950" cy="333375"/>
          </a:xfrm>
          <a:custGeom>
            <a:avLst/>
            <a:gdLst/>
            <a:ahLst/>
            <a:cxnLst/>
            <a:rect l="l" t="t" r="r" b="b"/>
            <a:pathLst>
              <a:path w="361950" h="333375">
                <a:moveTo>
                  <a:pt x="303783" y="0"/>
                </a:moveTo>
                <a:lnTo>
                  <a:pt x="58166" y="0"/>
                </a:lnTo>
                <a:lnTo>
                  <a:pt x="46736" y="1075"/>
                </a:lnTo>
                <a:lnTo>
                  <a:pt x="9751" y="24711"/>
                </a:lnTo>
                <a:lnTo>
                  <a:pt x="0" y="55625"/>
                </a:lnTo>
                <a:lnTo>
                  <a:pt x="0" y="277749"/>
                </a:lnTo>
                <a:lnTo>
                  <a:pt x="17018" y="317119"/>
                </a:lnTo>
                <a:lnTo>
                  <a:pt x="58166" y="333375"/>
                </a:lnTo>
                <a:lnTo>
                  <a:pt x="303783" y="333375"/>
                </a:lnTo>
                <a:lnTo>
                  <a:pt x="344931" y="317119"/>
                </a:lnTo>
                <a:lnTo>
                  <a:pt x="361950" y="277749"/>
                </a:lnTo>
                <a:lnTo>
                  <a:pt x="361950" y="55625"/>
                </a:lnTo>
                <a:lnTo>
                  <a:pt x="344931" y="16255"/>
                </a:lnTo>
                <a:lnTo>
                  <a:pt x="303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0" y="3028950"/>
            <a:ext cx="361950" cy="333375"/>
          </a:xfrm>
          <a:custGeom>
            <a:avLst/>
            <a:gdLst/>
            <a:ahLst/>
            <a:cxnLst/>
            <a:rect l="l" t="t" r="r" b="b"/>
            <a:pathLst>
              <a:path w="361950" h="333375">
                <a:moveTo>
                  <a:pt x="0" y="55625"/>
                </a:moveTo>
                <a:lnTo>
                  <a:pt x="17018" y="16255"/>
                </a:lnTo>
                <a:lnTo>
                  <a:pt x="58166" y="0"/>
                </a:lnTo>
                <a:lnTo>
                  <a:pt x="303783" y="0"/>
                </a:lnTo>
                <a:lnTo>
                  <a:pt x="344931" y="16255"/>
                </a:lnTo>
                <a:lnTo>
                  <a:pt x="361950" y="55625"/>
                </a:lnTo>
                <a:lnTo>
                  <a:pt x="361950" y="277749"/>
                </a:lnTo>
                <a:lnTo>
                  <a:pt x="344931" y="317119"/>
                </a:lnTo>
                <a:lnTo>
                  <a:pt x="303783" y="333375"/>
                </a:lnTo>
                <a:lnTo>
                  <a:pt x="58166" y="333375"/>
                </a:lnTo>
                <a:lnTo>
                  <a:pt x="17018" y="317119"/>
                </a:lnTo>
                <a:lnTo>
                  <a:pt x="0" y="277749"/>
                </a:lnTo>
                <a:lnTo>
                  <a:pt x="0" y="5562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9175" y="3505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19786" y="0"/>
                </a:moveTo>
                <a:lnTo>
                  <a:pt x="61213" y="0"/>
                </a:lnTo>
                <a:lnTo>
                  <a:pt x="49218" y="1236"/>
                </a:lnTo>
                <a:lnTo>
                  <a:pt x="10287" y="28227"/>
                </a:lnTo>
                <a:lnTo>
                  <a:pt x="0" y="63500"/>
                </a:lnTo>
                <a:lnTo>
                  <a:pt x="0" y="317500"/>
                </a:lnTo>
                <a:lnTo>
                  <a:pt x="17932" y="362457"/>
                </a:lnTo>
                <a:lnTo>
                  <a:pt x="61213" y="381000"/>
                </a:lnTo>
                <a:lnTo>
                  <a:pt x="319786" y="381000"/>
                </a:lnTo>
                <a:lnTo>
                  <a:pt x="363093" y="362457"/>
                </a:lnTo>
                <a:lnTo>
                  <a:pt x="381000" y="317500"/>
                </a:lnTo>
                <a:lnTo>
                  <a:pt x="381000" y="63500"/>
                </a:lnTo>
                <a:lnTo>
                  <a:pt x="363093" y="18541"/>
                </a:lnTo>
                <a:lnTo>
                  <a:pt x="319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9175" y="3505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63500"/>
                </a:moveTo>
                <a:lnTo>
                  <a:pt x="17932" y="18541"/>
                </a:lnTo>
                <a:lnTo>
                  <a:pt x="61213" y="0"/>
                </a:lnTo>
                <a:lnTo>
                  <a:pt x="319786" y="0"/>
                </a:lnTo>
                <a:lnTo>
                  <a:pt x="363093" y="18541"/>
                </a:lnTo>
                <a:lnTo>
                  <a:pt x="381000" y="63500"/>
                </a:lnTo>
                <a:lnTo>
                  <a:pt x="381000" y="317500"/>
                </a:lnTo>
                <a:lnTo>
                  <a:pt x="363093" y="362457"/>
                </a:lnTo>
                <a:lnTo>
                  <a:pt x="319786" y="381000"/>
                </a:lnTo>
                <a:lnTo>
                  <a:pt x="61213" y="381000"/>
                </a:lnTo>
                <a:lnTo>
                  <a:pt x="17932" y="362457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1675" y="3028950"/>
            <a:ext cx="371475" cy="333375"/>
          </a:xfrm>
          <a:custGeom>
            <a:avLst/>
            <a:gdLst/>
            <a:ahLst/>
            <a:cxnLst/>
            <a:rect l="l" t="t" r="r" b="b"/>
            <a:pathLst>
              <a:path w="371475" h="333375">
                <a:moveTo>
                  <a:pt x="311785" y="0"/>
                </a:moveTo>
                <a:lnTo>
                  <a:pt x="59689" y="0"/>
                </a:lnTo>
                <a:lnTo>
                  <a:pt x="47976" y="1075"/>
                </a:lnTo>
                <a:lnTo>
                  <a:pt x="10072" y="24711"/>
                </a:lnTo>
                <a:lnTo>
                  <a:pt x="0" y="55625"/>
                </a:lnTo>
                <a:lnTo>
                  <a:pt x="0" y="277749"/>
                </a:lnTo>
                <a:lnTo>
                  <a:pt x="17525" y="317119"/>
                </a:lnTo>
                <a:lnTo>
                  <a:pt x="59689" y="333375"/>
                </a:lnTo>
                <a:lnTo>
                  <a:pt x="311785" y="333375"/>
                </a:lnTo>
                <a:lnTo>
                  <a:pt x="353949" y="317119"/>
                </a:lnTo>
                <a:lnTo>
                  <a:pt x="371475" y="277749"/>
                </a:lnTo>
                <a:lnTo>
                  <a:pt x="371475" y="55625"/>
                </a:lnTo>
                <a:lnTo>
                  <a:pt x="353949" y="16255"/>
                </a:lnTo>
                <a:lnTo>
                  <a:pt x="311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1675" y="3028950"/>
            <a:ext cx="371475" cy="333375"/>
          </a:xfrm>
          <a:custGeom>
            <a:avLst/>
            <a:gdLst/>
            <a:ahLst/>
            <a:cxnLst/>
            <a:rect l="l" t="t" r="r" b="b"/>
            <a:pathLst>
              <a:path w="371475" h="333375">
                <a:moveTo>
                  <a:pt x="0" y="55625"/>
                </a:moveTo>
                <a:lnTo>
                  <a:pt x="17525" y="16255"/>
                </a:lnTo>
                <a:lnTo>
                  <a:pt x="59689" y="0"/>
                </a:lnTo>
                <a:lnTo>
                  <a:pt x="311785" y="0"/>
                </a:lnTo>
                <a:lnTo>
                  <a:pt x="353949" y="16255"/>
                </a:lnTo>
                <a:lnTo>
                  <a:pt x="371475" y="55625"/>
                </a:lnTo>
                <a:lnTo>
                  <a:pt x="371475" y="277749"/>
                </a:lnTo>
                <a:lnTo>
                  <a:pt x="353949" y="317119"/>
                </a:lnTo>
                <a:lnTo>
                  <a:pt x="311785" y="333375"/>
                </a:lnTo>
                <a:lnTo>
                  <a:pt x="59689" y="333375"/>
                </a:lnTo>
                <a:lnTo>
                  <a:pt x="17525" y="317119"/>
                </a:lnTo>
                <a:lnTo>
                  <a:pt x="0" y="277749"/>
                </a:lnTo>
                <a:lnTo>
                  <a:pt x="0" y="5562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65070" y="3129597"/>
            <a:ext cx="38925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45" dirty="0">
                <a:latin typeface="Bookman Old Style"/>
                <a:cs typeface="Bookman Old Style"/>
              </a:rPr>
              <a:t>C</a:t>
            </a:r>
            <a:r>
              <a:rPr sz="650" b="1" spc="5" dirty="0">
                <a:latin typeface="Bookman Old Style"/>
                <a:cs typeface="Bookman Old Style"/>
              </a:rPr>
              <a:t>O</a:t>
            </a:r>
            <a:r>
              <a:rPr sz="650" b="1" spc="45" dirty="0">
                <a:latin typeface="Bookman Old Style"/>
                <a:cs typeface="Bookman Old Style"/>
              </a:rPr>
              <a:t>N</a:t>
            </a:r>
            <a:r>
              <a:rPr sz="650" b="1" spc="5" dirty="0">
                <a:latin typeface="Bookman Old Style"/>
                <a:cs typeface="Bookman Old Style"/>
              </a:rPr>
              <a:t>F</a:t>
            </a:r>
            <a:r>
              <a:rPr sz="650" b="1" spc="35" dirty="0">
                <a:latin typeface="Bookman Old Style"/>
                <a:cs typeface="Bookman Old Style"/>
              </a:rPr>
              <a:t>I</a:t>
            </a:r>
            <a:r>
              <a:rPr sz="650" b="1" spc="20" dirty="0">
                <a:latin typeface="Bookman Old Style"/>
                <a:cs typeface="Bookman Old Style"/>
              </a:rPr>
              <a:t>G</a:t>
            </a:r>
            <a:endParaRPr sz="65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8700" y="3028950"/>
            <a:ext cx="371475" cy="342900"/>
          </a:xfrm>
          <a:custGeom>
            <a:avLst/>
            <a:gdLst/>
            <a:ahLst/>
            <a:cxnLst/>
            <a:rect l="l" t="t" r="r" b="b"/>
            <a:pathLst>
              <a:path w="371475" h="342900">
                <a:moveTo>
                  <a:pt x="311784" y="0"/>
                </a:moveTo>
                <a:lnTo>
                  <a:pt x="59690" y="0"/>
                </a:lnTo>
                <a:lnTo>
                  <a:pt x="47988" y="1101"/>
                </a:lnTo>
                <a:lnTo>
                  <a:pt x="10029" y="25449"/>
                </a:lnTo>
                <a:lnTo>
                  <a:pt x="0" y="57150"/>
                </a:lnTo>
                <a:lnTo>
                  <a:pt x="0" y="285750"/>
                </a:lnTo>
                <a:lnTo>
                  <a:pt x="17487" y="326136"/>
                </a:lnTo>
                <a:lnTo>
                  <a:pt x="59690" y="342900"/>
                </a:lnTo>
                <a:lnTo>
                  <a:pt x="311784" y="342900"/>
                </a:lnTo>
                <a:lnTo>
                  <a:pt x="353949" y="326136"/>
                </a:lnTo>
                <a:lnTo>
                  <a:pt x="371475" y="285750"/>
                </a:lnTo>
                <a:lnTo>
                  <a:pt x="371475" y="57150"/>
                </a:lnTo>
                <a:lnTo>
                  <a:pt x="353949" y="16763"/>
                </a:lnTo>
                <a:lnTo>
                  <a:pt x="311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3028950"/>
            <a:ext cx="371475" cy="342900"/>
          </a:xfrm>
          <a:custGeom>
            <a:avLst/>
            <a:gdLst/>
            <a:ahLst/>
            <a:cxnLst/>
            <a:rect l="l" t="t" r="r" b="b"/>
            <a:pathLst>
              <a:path w="371475" h="342900">
                <a:moveTo>
                  <a:pt x="0" y="57150"/>
                </a:moveTo>
                <a:lnTo>
                  <a:pt x="17487" y="16763"/>
                </a:lnTo>
                <a:lnTo>
                  <a:pt x="59690" y="0"/>
                </a:lnTo>
                <a:lnTo>
                  <a:pt x="311784" y="0"/>
                </a:lnTo>
                <a:lnTo>
                  <a:pt x="353949" y="16763"/>
                </a:lnTo>
                <a:lnTo>
                  <a:pt x="371475" y="57150"/>
                </a:lnTo>
                <a:lnTo>
                  <a:pt x="371475" y="285750"/>
                </a:lnTo>
                <a:lnTo>
                  <a:pt x="353949" y="326136"/>
                </a:lnTo>
                <a:lnTo>
                  <a:pt x="311784" y="342900"/>
                </a:lnTo>
                <a:lnTo>
                  <a:pt x="59690" y="342900"/>
                </a:lnTo>
                <a:lnTo>
                  <a:pt x="17487" y="326136"/>
                </a:lnTo>
                <a:lnTo>
                  <a:pt x="0" y="285750"/>
                </a:lnTo>
                <a:lnTo>
                  <a:pt x="0" y="5715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30922" y="3135566"/>
            <a:ext cx="358140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spc="-210" dirty="0">
                <a:latin typeface="Gill Sans MT"/>
                <a:cs typeface="Gill Sans MT"/>
              </a:rPr>
              <a:t>DDEEVVIICCEE</a:t>
            </a:r>
            <a:endParaRPr sz="65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19579" y="1542947"/>
            <a:ext cx="4300642" cy="1119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33950" y="1466850"/>
            <a:ext cx="3290951" cy="1319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3001" y="1557400"/>
            <a:ext cx="4238625" cy="1047750"/>
          </a:xfrm>
          <a:custGeom>
            <a:avLst/>
            <a:gdLst/>
            <a:ahLst/>
            <a:cxnLst/>
            <a:rect l="l" t="t" r="r" b="b"/>
            <a:pathLst>
              <a:path w="4238625" h="1047750">
                <a:moveTo>
                  <a:pt x="4076954" y="0"/>
                </a:moveTo>
                <a:lnTo>
                  <a:pt x="0" y="0"/>
                </a:lnTo>
                <a:lnTo>
                  <a:pt x="0" y="1047623"/>
                </a:lnTo>
                <a:lnTo>
                  <a:pt x="4076954" y="1047623"/>
                </a:lnTo>
                <a:lnTo>
                  <a:pt x="4108600" y="1044253"/>
                </a:lnTo>
                <a:lnTo>
                  <a:pt x="4166608" y="1018369"/>
                </a:lnTo>
                <a:lnTo>
                  <a:pt x="4211407" y="969956"/>
                </a:lnTo>
                <a:lnTo>
                  <a:pt x="4235473" y="907254"/>
                </a:lnTo>
                <a:lnTo>
                  <a:pt x="4238625" y="872998"/>
                </a:lnTo>
                <a:lnTo>
                  <a:pt x="4238625" y="174625"/>
                </a:lnTo>
                <a:lnTo>
                  <a:pt x="4226274" y="107743"/>
                </a:lnTo>
                <a:lnTo>
                  <a:pt x="4191254" y="51053"/>
                </a:lnTo>
                <a:lnTo>
                  <a:pt x="4138771" y="13239"/>
                </a:lnTo>
                <a:lnTo>
                  <a:pt x="4076954" y="0"/>
                </a:lnTo>
                <a:close/>
              </a:path>
            </a:pathLst>
          </a:custGeom>
          <a:solidFill>
            <a:srgbClr val="D7E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3001" y="1557400"/>
            <a:ext cx="4238625" cy="1047750"/>
          </a:xfrm>
          <a:custGeom>
            <a:avLst/>
            <a:gdLst/>
            <a:ahLst/>
            <a:cxnLst/>
            <a:rect l="l" t="t" r="r" b="b"/>
            <a:pathLst>
              <a:path w="4238625" h="1047750">
                <a:moveTo>
                  <a:pt x="4238625" y="174625"/>
                </a:moveTo>
                <a:lnTo>
                  <a:pt x="4238625" y="872998"/>
                </a:lnTo>
                <a:lnTo>
                  <a:pt x="4235473" y="907254"/>
                </a:lnTo>
                <a:lnTo>
                  <a:pt x="4211407" y="969956"/>
                </a:lnTo>
                <a:lnTo>
                  <a:pt x="4166608" y="1018369"/>
                </a:lnTo>
                <a:lnTo>
                  <a:pt x="4108600" y="1044253"/>
                </a:lnTo>
                <a:lnTo>
                  <a:pt x="4076954" y="1047623"/>
                </a:lnTo>
                <a:lnTo>
                  <a:pt x="0" y="1047623"/>
                </a:lnTo>
                <a:lnTo>
                  <a:pt x="0" y="0"/>
                </a:lnTo>
                <a:lnTo>
                  <a:pt x="4076954" y="0"/>
                </a:lnTo>
                <a:lnTo>
                  <a:pt x="4108600" y="3369"/>
                </a:lnTo>
                <a:lnTo>
                  <a:pt x="4166608" y="29253"/>
                </a:lnTo>
                <a:lnTo>
                  <a:pt x="4211407" y="77666"/>
                </a:lnTo>
                <a:lnTo>
                  <a:pt x="4235473" y="140368"/>
                </a:lnTo>
                <a:lnTo>
                  <a:pt x="4238625" y="174625"/>
                </a:lnTo>
                <a:close/>
              </a:path>
            </a:pathLst>
          </a:custGeom>
          <a:ln w="952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41976" y="1548701"/>
            <a:ext cx="2804795" cy="10064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indent="-3175" algn="ctr">
              <a:lnSpc>
                <a:spcPct val="99000"/>
              </a:lnSpc>
              <a:spcBef>
                <a:spcPts val="150"/>
              </a:spcBef>
            </a:pPr>
            <a:r>
              <a:rPr sz="2150" spc="-60" dirty="0">
                <a:latin typeface="Gill Sans MT"/>
                <a:cs typeface="Gill Sans MT"/>
              </a:rPr>
              <a:t>Tells </a:t>
            </a:r>
            <a:r>
              <a:rPr sz="2150" spc="5" dirty="0">
                <a:latin typeface="Gill Sans MT"/>
                <a:cs typeface="Gill Sans MT"/>
              </a:rPr>
              <a:t>manometer </a:t>
            </a:r>
            <a:r>
              <a:rPr sz="2150" spc="10" dirty="0">
                <a:latin typeface="Gill Sans MT"/>
                <a:cs typeface="Gill Sans MT"/>
              </a:rPr>
              <a:t>what  </a:t>
            </a:r>
            <a:r>
              <a:rPr sz="2150" dirty="0">
                <a:latin typeface="Gill Sans MT"/>
                <a:cs typeface="Gill Sans MT"/>
              </a:rPr>
              <a:t>measurements </a:t>
            </a:r>
            <a:r>
              <a:rPr sz="2150" spc="20" dirty="0">
                <a:latin typeface="Gill Sans MT"/>
                <a:cs typeface="Gill Sans MT"/>
              </a:rPr>
              <a:t>to </a:t>
            </a:r>
            <a:r>
              <a:rPr sz="2150" spc="-10" dirty="0">
                <a:latin typeface="Gill Sans MT"/>
                <a:cs typeface="Gill Sans MT"/>
              </a:rPr>
              <a:t>display  </a:t>
            </a:r>
            <a:r>
              <a:rPr sz="2150" spc="5" dirty="0">
                <a:latin typeface="Gill Sans MT"/>
                <a:cs typeface="Gill Sans MT"/>
              </a:rPr>
              <a:t>(e.g. </a:t>
            </a:r>
            <a:r>
              <a:rPr sz="2150" spc="-15" dirty="0">
                <a:latin typeface="Gill Sans MT"/>
                <a:cs typeface="Gill Sans MT"/>
              </a:rPr>
              <a:t>pressure </a:t>
            </a:r>
            <a:r>
              <a:rPr sz="2150" spc="10" dirty="0">
                <a:latin typeface="Gill Sans MT"/>
                <a:cs typeface="Gill Sans MT"/>
              </a:rPr>
              <a:t>or</a:t>
            </a:r>
            <a:r>
              <a:rPr sz="2150" spc="50" dirty="0">
                <a:latin typeface="Gill Sans MT"/>
                <a:cs typeface="Gill Sans MT"/>
              </a:rPr>
              <a:t> </a:t>
            </a:r>
            <a:r>
              <a:rPr sz="2150" dirty="0">
                <a:latin typeface="Gill Sans MT"/>
                <a:cs typeface="Gill Sans MT"/>
              </a:rPr>
              <a:t>flow)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67204" y="3000271"/>
            <a:ext cx="4300642" cy="1090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43450" y="3086036"/>
            <a:ext cx="3691001" cy="966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00626" y="3014726"/>
            <a:ext cx="4238625" cy="1019175"/>
          </a:xfrm>
          <a:custGeom>
            <a:avLst/>
            <a:gdLst/>
            <a:ahLst/>
            <a:cxnLst/>
            <a:rect l="l" t="t" r="r" b="b"/>
            <a:pathLst>
              <a:path w="4238625" h="1019175">
                <a:moveTo>
                  <a:pt x="4081779" y="0"/>
                </a:moveTo>
                <a:lnTo>
                  <a:pt x="0" y="0"/>
                </a:lnTo>
                <a:lnTo>
                  <a:pt x="0" y="1019048"/>
                </a:lnTo>
                <a:lnTo>
                  <a:pt x="4081779" y="1019048"/>
                </a:lnTo>
                <a:lnTo>
                  <a:pt x="4112480" y="1015771"/>
                </a:lnTo>
                <a:lnTo>
                  <a:pt x="4168737" y="990598"/>
                </a:lnTo>
                <a:lnTo>
                  <a:pt x="4212210" y="943510"/>
                </a:lnTo>
                <a:lnTo>
                  <a:pt x="4235567" y="882558"/>
                </a:lnTo>
                <a:lnTo>
                  <a:pt x="4238625" y="849249"/>
                </a:lnTo>
                <a:lnTo>
                  <a:pt x="4238625" y="169799"/>
                </a:lnTo>
                <a:lnTo>
                  <a:pt x="4226639" y="104775"/>
                </a:lnTo>
                <a:lnTo>
                  <a:pt x="4192651" y="49657"/>
                </a:lnTo>
                <a:lnTo>
                  <a:pt x="4141739" y="12874"/>
                </a:lnTo>
                <a:lnTo>
                  <a:pt x="4081779" y="0"/>
                </a:lnTo>
                <a:close/>
              </a:path>
            </a:pathLst>
          </a:custGeom>
          <a:solidFill>
            <a:srgbClr val="D7E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0626" y="3014726"/>
            <a:ext cx="4238625" cy="1019175"/>
          </a:xfrm>
          <a:custGeom>
            <a:avLst/>
            <a:gdLst/>
            <a:ahLst/>
            <a:cxnLst/>
            <a:rect l="l" t="t" r="r" b="b"/>
            <a:pathLst>
              <a:path w="4238625" h="1019175">
                <a:moveTo>
                  <a:pt x="4238625" y="169799"/>
                </a:moveTo>
                <a:lnTo>
                  <a:pt x="4238625" y="849249"/>
                </a:lnTo>
                <a:lnTo>
                  <a:pt x="4235567" y="882558"/>
                </a:lnTo>
                <a:lnTo>
                  <a:pt x="4212210" y="943510"/>
                </a:lnTo>
                <a:lnTo>
                  <a:pt x="4168737" y="990598"/>
                </a:lnTo>
                <a:lnTo>
                  <a:pt x="4112480" y="1015771"/>
                </a:lnTo>
                <a:lnTo>
                  <a:pt x="4081779" y="1019048"/>
                </a:lnTo>
                <a:lnTo>
                  <a:pt x="0" y="1019048"/>
                </a:lnTo>
                <a:lnTo>
                  <a:pt x="0" y="0"/>
                </a:lnTo>
                <a:lnTo>
                  <a:pt x="4081779" y="0"/>
                </a:lnTo>
                <a:lnTo>
                  <a:pt x="4112480" y="3276"/>
                </a:lnTo>
                <a:lnTo>
                  <a:pt x="4168737" y="28449"/>
                </a:lnTo>
                <a:lnTo>
                  <a:pt x="4212210" y="75537"/>
                </a:lnTo>
                <a:lnTo>
                  <a:pt x="4235567" y="136489"/>
                </a:lnTo>
                <a:lnTo>
                  <a:pt x="4238625" y="169799"/>
                </a:lnTo>
                <a:close/>
              </a:path>
            </a:pathLst>
          </a:custGeom>
          <a:ln w="952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45634" y="3170491"/>
            <a:ext cx="3292475" cy="6534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381000">
              <a:lnSpc>
                <a:spcPts val="2330"/>
              </a:lnSpc>
              <a:spcBef>
                <a:spcPts val="409"/>
              </a:spcBef>
            </a:pPr>
            <a:r>
              <a:rPr sz="2150" spc="-60" dirty="0">
                <a:latin typeface="Gill Sans MT"/>
                <a:cs typeface="Gill Sans MT"/>
              </a:rPr>
              <a:t>Tells </a:t>
            </a:r>
            <a:r>
              <a:rPr sz="2150" spc="5" dirty="0">
                <a:latin typeface="Gill Sans MT"/>
                <a:cs typeface="Gill Sans MT"/>
              </a:rPr>
              <a:t>manometer </a:t>
            </a:r>
            <a:r>
              <a:rPr sz="2150" spc="10" dirty="0">
                <a:latin typeface="Gill Sans MT"/>
                <a:cs typeface="Gill Sans MT"/>
              </a:rPr>
              <a:t>what  </a:t>
            </a:r>
            <a:r>
              <a:rPr sz="2150" spc="15" dirty="0">
                <a:latin typeface="Gill Sans MT"/>
                <a:cs typeface="Gill Sans MT"/>
              </a:rPr>
              <a:t>equipment </a:t>
            </a:r>
            <a:r>
              <a:rPr sz="2150" spc="-10" dirty="0">
                <a:latin typeface="Gill Sans MT"/>
                <a:cs typeface="Gill Sans MT"/>
              </a:rPr>
              <a:t>is </a:t>
            </a:r>
            <a:r>
              <a:rPr sz="2150" spc="15" dirty="0">
                <a:latin typeface="Gill Sans MT"/>
                <a:cs typeface="Gill Sans MT"/>
              </a:rPr>
              <a:t>being used</a:t>
            </a:r>
            <a:r>
              <a:rPr sz="2150" spc="25" dirty="0">
                <a:latin typeface="Gill Sans MT"/>
                <a:cs typeface="Gill Sans MT"/>
              </a:rPr>
              <a:t> </a:t>
            </a:r>
            <a:r>
              <a:rPr sz="2150" spc="15" dirty="0">
                <a:latin typeface="Gill Sans MT"/>
                <a:cs typeface="Gill Sans MT"/>
              </a:rPr>
              <a:t>(TF)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19579" y="4610058"/>
            <a:ext cx="4300642" cy="10716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9175" y="4505388"/>
            <a:ext cx="3510026" cy="13191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53001" y="4624451"/>
            <a:ext cx="4238625" cy="1000125"/>
          </a:xfrm>
          <a:custGeom>
            <a:avLst/>
            <a:gdLst/>
            <a:ahLst/>
            <a:cxnLst/>
            <a:rect l="l" t="t" r="r" b="b"/>
            <a:pathLst>
              <a:path w="4238625" h="1000125">
                <a:moveTo>
                  <a:pt x="4084574" y="0"/>
                </a:moveTo>
                <a:lnTo>
                  <a:pt x="0" y="0"/>
                </a:lnTo>
                <a:lnTo>
                  <a:pt x="0" y="1000061"/>
                </a:lnTo>
                <a:lnTo>
                  <a:pt x="4084574" y="1000061"/>
                </a:lnTo>
                <a:lnTo>
                  <a:pt x="4114724" y="996828"/>
                </a:lnTo>
                <a:lnTo>
                  <a:pt x="4169977" y="972050"/>
                </a:lnTo>
                <a:lnTo>
                  <a:pt x="4212693" y="925849"/>
                </a:lnTo>
                <a:lnTo>
                  <a:pt x="4235632" y="866040"/>
                </a:lnTo>
                <a:lnTo>
                  <a:pt x="4238625" y="833374"/>
                </a:lnTo>
                <a:lnTo>
                  <a:pt x="4238625" y="166624"/>
                </a:lnTo>
                <a:lnTo>
                  <a:pt x="4226877" y="102838"/>
                </a:lnTo>
                <a:lnTo>
                  <a:pt x="4193413" y="48768"/>
                </a:lnTo>
                <a:lnTo>
                  <a:pt x="4143470" y="12668"/>
                </a:lnTo>
                <a:lnTo>
                  <a:pt x="4084574" y="0"/>
                </a:lnTo>
                <a:close/>
              </a:path>
            </a:pathLst>
          </a:custGeom>
          <a:solidFill>
            <a:srgbClr val="D7E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53001" y="4624451"/>
            <a:ext cx="4238625" cy="1000125"/>
          </a:xfrm>
          <a:custGeom>
            <a:avLst/>
            <a:gdLst/>
            <a:ahLst/>
            <a:cxnLst/>
            <a:rect l="l" t="t" r="r" b="b"/>
            <a:pathLst>
              <a:path w="4238625" h="1000125">
                <a:moveTo>
                  <a:pt x="4238625" y="166624"/>
                </a:moveTo>
                <a:lnTo>
                  <a:pt x="4238625" y="833374"/>
                </a:lnTo>
                <a:lnTo>
                  <a:pt x="4235632" y="866040"/>
                </a:lnTo>
                <a:lnTo>
                  <a:pt x="4212693" y="925849"/>
                </a:lnTo>
                <a:lnTo>
                  <a:pt x="4169977" y="972050"/>
                </a:lnTo>
                <a:lnTo>
                  <a:pt x="4114724" y="996828"/>
                </a:lnTo>
                <a:lnTo>
                  <a:pt x="4084574" y="1000061"/>
                </a:lnTo>
                <a:lnTo>
                  <a:pt x="0" y="1000061"/>
                </a:lnTo>
                <a:lnTo>
                  <a:pt x="0" y="0"/>
                </a:lnTo>
                <a:lnTo>
                  <a:pt x="4084574" y="0"/>
                </a:lnTo>
                <a:lnTo>
                  <a:pt x="4114724" y="3226"/>
                </a:lnTo>
                <a:lnTo>
                  <a:pt x="4169977" y="27967"/>
                </a:lnTo>
                <a:lnTo>
                  <a:pt x="4212693" y="74148"/>
                </a:lnTo>
                <a:lnTo>
                  <a:pt x="4235632" y="133957"/>
                </a:lnTo>
                <a:lnTo>
                  <a:pt x="4238625" y="166624"/>
                </a:lnTo>
                <a:close/>
              </a:path>
            </a:pathLst>
          </a:custGeom>
          <a:ln w="9525">
            <a:solidFill>
              <a:srgbClr val="97C6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031740" y="4596129"/>
            <a:ext cx="3030855" cy="10064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905" algn="ctr">
              <a:lnSpc>
                <a:spcPct val="99000"/>
              </a:lnSpc>
              <a:spcBef>
                <a:spcPts val="155"/>
              </a:spcBef>
            </a:pPr>
            <a:r>
              <a:rPr sz="2150" spc="-55" dirty="0">
                <a:latin typeface="Gill Sans MT"/>
                <a:cs typeface="Gill Sans MT"/>
              </a:rPr>
              <a:t>Tells </a:t>
            </a:r>
            <a:r>
              <a:rPr sz="2150" spc="10" dirty="0">
                <a:latin typeface="Gill Sans MT"/>
                <a:cs typeface="Gill Sans MT"/>
              </a:rPr>
              <a:t>manometer </a:t>
            </a:r>
            <a:r>
              <a:rPr sz="2150" spc="15" dirty="0">
                <a:latin typeface="Gill Sans MT"/>
                <a:cs typeface="Gill Sans MT"/>
              </a:rPr>
              <a:t>what </a:t>
            </a:r>
            <a:r>
              <a:rPr sz="2150" spc="25" dirty="0">
                <a:latin typeface="Gill Sans MT"/>
                <a:cs typeface="Gill Sans MT"/>
              </a:rPr>
              <a:t>the  </a:t>
            </a:r>
            <a:r>
              <a:rPr sz="2150" spc="20" dirty="0">
                <a:latin typeface="Gill Sans MT"/>
                <a:cs typeface="Gill Sans MT"/>
              </a:rPr>
              <a:t>equipment </a:t>
            </a:r>
            <a:r>
              <a:rPr sz="2150" spc="5" dirty="0">
                <a:latin typeface="Gill Sans MT"/>
                <a:cs typeface="Gill Sans MT"/>
              </a:rPr>
              <a:t>configuration </a:t>
            </a:r>
            <a:r>
              <a:rPr sz="2150" spc="-10" dirty="0">
                <a:latin typeface="Gill Sans MT"/>
                <a:cs typeface="Gill Sans MT"/>
              </a:rPr>
              <a:t>is  </a:t>
            </a:r>
            <a:r>
              <a:rPr sz="2150" dirty="0">
                <a:latin typeface="Gill Sans MT"/>
                <a:cs typeface="Gill Sans MT"/>
              </a:rPr>
              <a:t>(plate </a:t>
            </a:r>
            <a:r>
              <a:rPr sz="2150" spc="10" dirty="0">
                <a:latin typeface="Gill Sans MT"/>
                <a:cs typeface="Gill Sans MT"/>
              </a:rPr>
              <a:t>size, </a:t>
            </a:r>
            <a:r>
              <a:rPr sz="2150" spc="25" dirty="0">
                <a:latin typeface="Gill Sans MT"/>
                <a:cs typeface="Gill Sans MT"/>
              </a:rPr>
              <a:t>#14 </a:t>
            </a:r>
            <a:r>
              <a:rPr sz="2150" spc="10" dirty="0">
                <a:latin typeface="Gill Sans MT"/>
                <a:cs typeface="Gill Sans MT"/>
              </a:rPr>
              <a:t>or</a:t>
            </a:r>
            <a:r>
              <a:rPr sz="2150" spc="-80" dirty="0">
                <a:latin typeface="Gill Sans MT"/>
                <a:cs typeface="Gill Sans MT"/>
              </a:rPr>
              <a:t> </a:t>
            </a:r>
            <a:r>
              <a:rPr sz="2150" spc="35" dirty="0">
                <a:latin typeface="Gill Sans MT"/>
                <a:cs typeface="Gill Sans MT"/>
              </a:rPr>
              <a:t>#20)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05175" y="4591050"/>
            <a:ext cx="1095375" cy="1047750"/>
          </a:xfrm>
          <a:custGeom>
            <a:avLst/>
            <a:gdLst/>
            <a:ahLst/>
            <a:cxnLst/>
            <a:rect l="l" t="t" r="r" b="b"/>
            <a:pathLst>
              <a:path w="1095375" h="1047750">
                <a:moveTo>
                  <a:pt x="0" y="174625"/>
                </a:moveTo>
                <a:lnTo>
                  <a:pt x="13398" y="107807"/>
                </a:lnTo>
                <a:lnTo>
                  <a:pt x="51562" y="51181"/>
                </a:lnTo>
                <a:lnTo>
                  <a:pt x="108648" y="13303"/>
                </a:lnTo>
                <a:lnTo>
                  <a:pt x="176022" y="0"/>
                </a:lnTo>
                <a:lnTo>
                  <a:pt x="919352" y="0"/>
                </a:lnTo>
                <a:lnTo>
                  <a:pt x="986726" y="13303"/>
                </a:lnTo>
                <a:lnTo>
                  <a:pt x="1043813" y="51181"/>
                </a:lnTo>
                <a:lnTo>
                  <a:pt x="1081976" y="107807"/>
                </a:lnTo>
                <a:lnTo>
                  <a:pt x="1095375" y="174625"/>
                </a:lnTo>
                <a:lnTo>
                  <a:pt x="1095375" y="873125"/>
                </a:lnTo>
                <a:lnTo>
                  <a:pt x="1081976" y="939942"/>
                </a:lnTo>
                <a:lnTo>
                  <a:pt x="1043813" y="996569"/>
                </a:lnTo>
                <a:lnTo>
                  <a:pt x="986726" y="1034451"/>
                </a:lnTo>
                <a:lnTo>
                  <a:pt x="919352" y="1047750"/>
                </a:lnTo>
                <a:lnTo>
                  <a:pt x="176022" y="1047750"/>
                </a:lnTo>
                <a:lnTo>
                  <a:pt x="108648" y="1034451"/>
                </a:lnTo>
                <a:lnTo>
                  <a:pt x="51562" y="996569"/>
                </a:lnTo>
                <a:lnTo>
                  <a:pt x="13398" y="939942"/>
                </a:lnTo>
                <a:lnTo>
                  <a:pt x="0" y="873125"/>
                </a:lnTo>
                <a:lnTo>
                  <a:pt x="0" y="17462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96284" y="4923726"/>
            <a:ext cx="11214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30" dirty="0">
                <a:latin typeface="Gill Sans MT"/>
                <a:cs typeface="Gill Sans MT"/>
              </a:rPr>
              <a:t>C</a:t>
            </a:r>
            <a:r>
              <a:rPr sz="2000" b="1" spc="45" dirty="0">
                <a:latin typeface="Gill Sans MT"/>
                <a:cs typeface="Gill Sans MT"/>
              </a:rPr>
              <a:t>O</a:t>
            </a:r>
            <a:r>
              <a:rPr sz="2000" b="1" spc="30" dirty="0">
                <a:latin typeface="Gill Sans MT"/>
                <a:cs typeface="Gill Sans MT"/>
              </a:rPr>
              <a:t>N</a:t>
            </a:r>
            <a:r>
              <a:rPr sz="2000" b="1" spc="-10" dirty="0">
                <a:latin typeface="Gill Sans MT"/>
                <a:cs typeface="Gill Sans MT"/>
              </a:rPr>
              <a:t>F</a:t>
            </a:r>
            <a:r>
              <a:rPr sz="2000" b="1" spc="15" dirty="0">
                <a:latin typeface="Gill Sans MT"/>
                <a:cs typeface="Gill Sans MT"/>
              </a:rPr>
              <a:t>IG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19175" y="3505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19786" y="0"/>
                </a:moveTo>
                <a:lnTo>
                  <a:pt x="61213" y="0"/>
                </a:lnTo>
                <a:lnTo>
                  <a:pt x="49218" y="1236"/>
                </a:lnTo>
                <a:lnTo>
                  <a:pt x="10287" y="28227"/>
                </a:lnTo>
                <a:lnTo>
                  <a:pt x="0" y="63500"/>
                </a:lnTo>
                <a:lnTo>
                  <a:pt x="0" y="317500"/>
                </a:lnTo>
                <a:lnTo>
                  <a:pt x="17932" y="362457"/>
                </a:lnTo>
                <a:lnTo>
                  <a:pt x="61213" y="381000"/>
                </a:lnTo>
                <a:lnTo>
                  <a:pt x="319786" y="381000"/>
                </a:lnTo>
                <a:lnTo>
                  <a:pt x="363093" y="362457"/>
                </a:lnTo>
                <a:lnTo>
                  <a:pt x="381000" y="317500"/>
                </a:lnTo>
                <a:lnTo>
                  <a:pt x="381000" y="63500"/>
                </a:lnTo>
                <a:lnTo>
                  <a:pt x="363093" y="18541"/>
                </a:lnTo>
                <a:lnTo>
                  <a:pt x="319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9175" y="3505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63500"/>
                </a:moveTo>
                <a:lnTo>
                  <a:pt x="17932" y="18541"/>
                </a:lnTo>
                <a:lnTo>
                  <a:pt x="61213" y="0"/>
                </a:lnTo>
                <a:lnTo>
                  <a:pt x="319786" y="0"/>
                </a:lnTo>
                <a:lnTo>
                  <a:pt x="363093" y="18541"/>
                </a:lnTo>
                <a:lnTo>
                  <a:pt x="381000" y="63500"/>
                </a:lnTo>
                <a:lnTo>
                  <a:pt x="381000" y="317500"/>
                </a:lnTo>
                <a:lnTo>
                  <a:pt x="363093" y="362457"/>
                </a:lnTo>
                <a:lnTo>
                  <a:pt x="319786" y="381000"/>
                </a:lnTo>
                <a:lnTo>
                  <a:pt x="61213" y="381000"/>
                </a:lnTo>
                <a:lnTo>
                  <a:pt x="17932" y="362457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04569" y="3607434"/>
            <a:ext cx="403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latin typeface="Gill Sans MT"/>
                <a:cs typeface="Gill Sans MT"/>
              </a:rPr>
              <a:t>M</a:t>
            </a:r>
            <a:r>
              <a:rPr sz="900" b="1" spc="35" dirty="0">
                <a:latin typeface="Gill Sans MT"/>
                <a:cs typeface="Gill Sans MT"/>
              </a:rPr>
              <a:t>O</a:t>
            </a:r>
            <a:r>
              <a:rPr sz="900" b="1" spc="25" dirty="0">
                <a:latin typeface="Gill Sans MT"/>
                <a:cs typeface="Gill Sans MT"/>
              </a:rPr>
              <a:t>D</a:t>
            </a:r>
            <a:r>
              <a:rPr sz="900" b="1" dirty="0">
                <a:latin typeface="Gill Sans MT"/>
                <a:cs typeface="Gill Sans MT"/>
              </a:rPr>
              <a:t>E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05175" y="1524000"/>
            <a:ext cx="1076325" cy="1066800"/>
          </a:xfrm>
          <a:custGeom>
            <a:avLst/>
            <a:gdLst/>
            <a:ahLst/>
            <a:cxnLst/>
            <a:rect l="l" t="t" r="r" b="b"/>
            <a:pathLst>
              <a:path w="1076325" h="1066800">
                <a:moveTo>
                  <a:pt x="0" y="177800"/>
                </a:moveTo>
                <a:lnTo>
                  <a:pt x="13144" y="109791"/>
                </a:lnTo>
                <a:lnTo>
                  <a:pt x="50673" y="52070"/>
                </a:lnTo>
                <a:lnTo>
                  <a:pt x="106775" y="13557"/>
                </a:lnTo>
                <a:lnTo>
                  <a:pt x="172974" y="0"/>
                </a:lnTo>
                <a:lnTo>
                  <a:pt x="903351" y="0"/>
                </a:lnTo>
                <a:lnTo>
                  <a:pt x="969549" y="13557"/>
                </a:lnTo>
                <a:lnTo>
                  <a:pt x="1025651" y="52070"/>
                </a:lnTo>
                <a:lnTo>
                  <a:pt x="1063180" y="109791"/>
                </a:lnTo>
                <a:lnTo>
                  <a:pt x="1076325" y="177800"/>
                </a:lnTo>
                <a:lnTo>
                  <a:pt x="1076325" y="889000"/>
                </a:lnTo>
                <a:lnTo>
                  <a:pt x="1063180" y="957008"/>
                </a:lnTo>
                <a:lnTo>
                  <a:pt x="1025651" y="1014729"/>
                </a:lnTo>
                <a:lnTo>
                  <a:pt x="969549" y="1053242"/>
                </a:lnTo>
                <a:lnTo>
                  <a:pt x="903351" y="1066800"/>
                </a:lnTo>
                <a:lnTo>
                  <a:pt x="172974" y="1066800"/>
                </a:lnTo>
                <a:lnTo>
                  <a:pt x="106775" y="1053242"/>
                </a:lnTo>
                <a:lnTo>
                  <a:pt x="50673" y="1014729"/>
                </a:lnTo>
                <a:lnTo>
                  <a:pt x="13144" y="957008"/>
                </a:lnTo>
                <a:lnTo>
                  <a:pt x="0" y="889000"/>
                </a:lnTo>
                <a:lnTo>
                  <a:pt x="0" y="1778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391915" y="1858327"/>
            <a:ext cx="906144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spc="40" dirty="0">
                <a:latin typeface="Gill Sans MT"/>
                <a:cs typeface="Gill Sans MT"/>
              </a:rPr>
              <a:t>M</a:t>
            </a:r>
            <a:r>
              <a:rPr sz="2150" b="1" spc="-10" dirty="0">
                <a:latin typeface="Gill Sans MT"/>
                <a:cs typeface="Gill Sans MT"/>
              </a:rPr>
              <a:t>O</a:t>
            </a:r>
            <a:r>
              <a:rPr sz="2150" b="1" spc="-5" dirty="0">
                <a:latin typeface="Gill Sans MT"/>
                <a:cs typeface="Gill Sans MT"/>
              </a:rPr>
              <a:t>D</a:t>
            </a:r>
            <a:r>
              <a:rPr sz="2150" b="1" spc="15" dirty="0">
                <a:latin typeface="Gill Sans MT"/>
                <a:cs typeface="Gill Sans MT"/>
              </a:rPr>
              <a:t>E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86125" y="3000375"/>
            <a:ext cx="1123950" cy="1038225"/>
          </a:xfrm>
          <a:custGeom>
            <a:avLst/>
            <a:gdLst/>
            <a:ahLst/>
            <a:cxnLst/>
            <a:rect l="l" t="t" r="r" b="b"/>
            <a:pathLst>
              <a:path w="1123950" h="1038225">
                <a:moveTo>
                  <a:pt x="0" y="173100"/>
                </a:moveTo>
                <a:lnTo>
                  <a:pt x="13747" y="106838"/>
                </a:lnTo>
                <a:lnTo>
                  <a:pt x="52832" y="50673"/>
                </a:lnTo>
                <a:lnTo>
                  <a:pt x="111474" y="13192"/>
                </a:lnTo>
                <a:lnTo>
                  <a:pt x="180594" y="0"/>
                </a:lnTo>
                <a:lnTo>
                  <a:pt x="943355" y="0"/>
                </a:lnTo>
                <a:lnTo>
                  <a:pt x="1012475" y="13192"/>
                </a:lnTo>
                <a:lnTo>
                  <a:pt x="1071117" y="50673"/>
                </a:lnTo>
                <a:lnTo>
                  <a:pt x="1110202" y="106838"/>
                </a:lnTo>
                <a:lnTo>
                  <a:pt x="1123950" y="173100"/>
                </a:lnTo>
                <a:lnTo>
                  <a:pt x="1123950" y="865124"/>
                </a:lnTo>
                <a:lnTo>
                  <a:pt x="1110202" y="931386"/>
                </a:lnTo>
                <a:lnTo>
                  <a:pt x="1071117" y="987551"/>
                </a:lnTo>
                <a:lnTo>
                  <a:pt x="1012475" y="1025032"/>
                </a:lnTo>
                <a:lnTo>
                  <a:pt x="943355" y="1038225"/>
                </a:lnTo>
                <a:lnTo>
                  <a:pt x="180594" y="1038225"/>
                </a:lnTo>
                <a:lnTo>
                  <a:pt x="111474" y="1025032"/>
                </a:lnTo>
                <a:lnTo>
                  <a:pt x="52832" y="987551"/>
                </a:lnTo>
                <a:lnTo>
                  <a:pt x="13747" y="931386"/>
                </a:lnTo>
                <a:lnTo>
                  <a:pt x="0" y="865124"/>
                </a:lnTo>
                <a:lnTo>
                  <a:pt x="0" y="1731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311525" y="3328352"/>
            <a:ext cx="10629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5" dirty="0">
                <a:latin typeface="Gill Sans MT"/>
                <a:cs typeface="Gill Sans MT"/>
              </a:rPr>
              <a:t>D</a:t>
            </a:r>
            <a:r>
              <a:rPr sz="2100" b="1" spc="15" dirty="0">
                <a:latin typeface="Gill Sans MT"/>
                <a:cs typeface="Gill Sans MT"/>
              </a:rPr>
              <a:t>E</a:t>
            </a:r>
            <a:r>
              <a:rPr sz="2100" b="1" spc="-10" dirty="0">
                <a:latin typeface="Gill Sans MT"/>
                <a:cs typeface="Gill Sans MT"/>
              </a:rPr>
              <a:t>V</a:t>
            </a:r>
            <a:r>
              <a:rPr sz="2100" b="1" spc="-30" dirty="0">
                <a:latin typeface="Gill Sans MT"/>
                <a:cs typeface="Gill Sans MT"/>
              </a:rPr>
              <a:t>I</a:t>
            </a:r>
            <a:r>
              <a:rPr sz="2100" b="1" spc="25" dirty="0">
                <a:latin typeface="Gill Sans MT"/>
                <a:cs typeface="Gill Sans MT"/>
              </a:rPr>
              <a:t>C</a:t>
            </a:r>
            <a:r>
              <a:rPr sz="2100" b="1" dirty="0">
                <a:latin typeface="Gill Sans MT"/>
                <a:cs typeface="Gill Sans MT"/>
              </a:rPr>
              <a:t>E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0375" y="119697"/>
            <a:ext cx="13995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0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69988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Measure </a:t>
            </a:r>
            <a:r>
              <a:rPr sz="3200" dirty="0"/>
              <a:t>External </a:t>
            </a:r>
            <a:r>
              <a:rPr sz="3200" spc="-5" dirty="0"/>
              <a:t>Static</a:t>
            </a:r>
            <a:r>
              <a:rPr sz="3200" spc="-240" dirty="0"/>
              <a:t> </a:t>
            </a:r>
            <a:r>
              <a:rPr sz="3200" spc="10" dirty="0"/>
              <a:t>Pressure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709" y="2047673"/>
            <a:ext cx="1986157" cy="1748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0730" y="2096833"/>
            <a:ext cx="1432560" cy="15024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550"/>
              </a:spcBef>
            </a:pPr>
            <a:r>
              <a:rPr sz="2000" i="1" spc="10" dirty="0">
                <a:latin typeface="Gill Sans MT"/>
                <a:cs typeface="Gill Sans MT"/>
              </a:rPr>
              <a:t>Step</a:t>
            </a:r>
            <a:r>
              <a:rPr sz="2000" i="1" spc="-65" dirty="0">
                <a:latin typeface="Gill Sans MT"/>
                <a:cs typeface="Gill Sans MT"/>
              </a:rPr>
              <a:t> </a:t>
            </a:r>
            <a:r>
              <a:rPr sz="2000" i="1" spc="10" dirty="0">
                <a:latin typeface="Gill Sans MT"/>
                <a:cs typeface="Gill Sans MT"/>
              </a:rPr>
              <a:t>1</a:t>
            </a:r>
            <a:endParaRPr sz="2000">
              <a:latin typeface="Gill Sans MT"/>
              <a:cs typeface="Gill Sans MT"/>
            </a:endParaRPr>
          </a:p>
          <a:p>
            <a:pPr marL="12700" marR="5080" indent="13335" algn="ctr">
              <a:lnSpc>
                <a:spcPct val="89000"/>
              </a:lnSpc>
              <a:spcBef>
                <a:spcPts val="715"/>
              </a:spcBef>
            </a:pPr>
            <a:r>
              <a:rPr sz="2000" spc="10" dirty="0">
                <a:latin typeface="Gill Sans MT"/>
                <a:cs typeface="Gill Sans MT"/>
              </a:rPr>
              <a:t>Measure  </a:t>
            </a:r>
            <a:r>
              <a:rPr sz="2000" spc="15" dirty="0">
                <a:latin typeface="Gill Sans MT"/>
                <a:cs typeface="Gill Sans MT"/>
              </a:rPr>
              <a:t>Return</a:t>
            </a:r>
            <a:r>
              <a:rPr sz="2000" spc="-195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Static  </a:t>
            </a:r>
            <a:r>
              <a:rPr sz="2000" spc="-5" dirty="0">
                <a:latin typeface="Gill Sans MT"/>
                <a:cs typeface="Gill Sans MT"/>
              </a:rPr>
              <a:t>Pressure</a:t>
            </a:r>
            <a:r>
              <a:rPr sz="2000" spc="-185" dirty="0">
                <a:latin typeface="Gill Sans MT"/>
                <a:cs typeface="Gill Sans MT"/>
              </a:rPr>
              <a:t> </a:t>
            </a:r>
            <a:r>
              <a:rPr sz="1550" spc="5" dirty="0">
                <a:latin typeface="Gill Sans MT"/>
                <a:cs typeface="Gill Sans MT"/>
              </a:rPr>
              <a:t>(drop  </a:t>
            </a:r>
            <a:r>
              <a:rPr sz="1550" spc="15" dirty="0">
                <a:latin typeface="Gill Sans MT"/>
                <a:cs typeface="Gill Sans MT"/>
              </a:rPr>
              <a:t>negative</a:t>
            </a:r>
            <a:r>
              <a:rPr sz="1550" spc="-20" dirty="0">
                <a:latin typeface="Gill Sans MT"/>
                <a:cs typeface="Gill Sans MT"/>
              </a:rPr>
              <a:t> </a:t>
            </a:r>
            <a:r>
              <a:rPr sz="1550" spc="20" dirty="0">
                <a:latin typeface="Gill Sans MT"/>
                <a:cs typeface="Gill Sans MT"/>
              </a:rPr>
              <a:t>sign)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71526" y="2619043"/>
            <a:ext cx="538683" cy="586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7951" y="2047673"/>
            <a:ext cx="1729095" cy="1748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8464" y="2203640"/>
            <a:ext cx="1330325" cy="12846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2000" i="1" spc="10" dirty="0">
                <a:latin typeface="Gill Sans MT"/>
                <a:cs typeface="Gill Sans MT"/>
              </a:rPr>
              <a:t>Step</a:t>
            </a:r>
            <a:r>
              <a:rPr sz="2000" i="1" spc="-65" dirty="0">
                <a:latin typeface="Gill Sans MT"/>
                <a:cs typeface="Gill Sans MT"/>
              </a:rPr>
              <a:t> </a:t>
            </a:r>
            <a:r>
              <a:rPr sz="2000" i="1" spc="10" dirty="0">
                <a:latin typeface="Gill Sans MT"/>
                <a:cs typeface="Gill Sans MT"/>
              </a:rPr>
              <a:t>2</a:t>
            </a:r>
            <a:endParaRPr sz="2000">
              <a:latin typeface="Gill Sans MT"/>
              <a:cs typeface="Gill Sans MT"/>
            </a:endParaRPr>
          </a:p>
          <a:p>
            <a:pPr marL="12700" marR="5080" algn="ctr">
              <a:lnSpc>
                <a:spcPts val="2100"/>
              </a:lnSpc>
              <a:spcBef>
                <a:spcPts val="770"/>
              </a:spcBef>
            </a:pPr>
            <a:r>
              <a:rPr sz="2000" spc="10" dirty="0">
                <a:latin typeface="Gill Sans MT"/>
                <a:cs typeface="Gill Sans MT"/>
              </a:rPr>
              <a:t>Measure  </a:t>
            </a:r>
            <a:r>
              <a:rPr sz="2000" spc="25" dirty="0">
                <a:latin typeface="Gill Sans MT"/>
                <a:cs typeface="Gill Sans MT"/>
              </a:rPr>
              <a:t>Supply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Static  </a:t>
            </a:r>
            <a:r>
              <a:rPr sz="2000" spc="-5" dirty="0">
                <a:latin typeface="Gill Sans MT"/>
                <a:cs typeface="Gill Sans MT"/>
              </a:rPr>
              <a:t>Pressure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86126" y="2619043"/>
            <a:ext cx="538683" cy="586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2565" y="1981003"/>
            <a:ext cx="2891107" cy="1881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40805" y="2151443"/>
            <a:ext cx="2546985" cy="138938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2000" i="1" spc="10" dirty="0">
                <a:latin typeface="Gill Sans MT"/>
                <a:cs typeface="Gill Sans MT"/>
              </a:rPr>
              <a:t>Step</a:t>
            </a:r>
            <a:r>
              <a:rPr sz="2000" i="1" spc="-60" dirty="0">
                <a:latin typeface="Gill Sans MT"/>
                <a:cs typeface="Gill Sans MT"/>
              </a:rPr>
              <a:t> </a:t>
            </a:r>
            <a:r>
              <a:rPr sz="2000" i="1" spc="10" dirty="0">
                <a:latin typeface="Gill Sans MT"/>
                <a:cs typeface="Gill Sans MT"/>
              </a:rPr>
              <a:t>3</a:t>
            </a:r>
            <a:endParaRPr sz="2000">
              <a:latin typeface="Gill Sans MT"/>
              <a:cs typeface="Gill Sans MT"/>
            </a:endParaRPr>
          </a:p>
          <a:p>
            <a:pPr marL="12700" marR="5080" algn="ctr">
              <a:lnSpc>
                <a:spcPts val="2100"/>
              </a:lnSpc>
              <a:spcBef>
                <a:spcPts val="775"/>
              </a:spcBef>
            </a:pPr>
            <a:r>
              <a:rPr sz="2000" spc="20" dirty="0">
                <a:latin typeface="Gill Sans MT"/>
                <a:cs typeface="Gill Sans MT"/>
              </a:rPr>
              <a:t>Calculate External</a:t>
            </a:r>
            <a:r>
              <a:rPr sz="2000" spc="-450" dirty="0">
                <a:latin typeface="Gill Sans MT"/>
                <a:cs typeface="Gill Sans MT"/>
              </a:rPr>
              <a:t> </a:t>
            </a:r>
            <a:r>
              <a:rPr sz="2000" spc="10" dirty="0">
                <a:latin typeface="Gill Sans MT"/>
                <a:cs typeface="Gill Sans MT"/>
              </a:rPr>
              <a:t>Static  </a:t>
            </a:r>
            <a:r>
              <a:rPr sz="2000" spc="-5" dirty="0">
                <a:latin typeface="Gill Sans MT"/>
                <a:cs typeface="Gill Sans MT"/>
              </a:rPr>
              <a:t>Pressure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(ESP)</a:t>
            </a:r>
            <a:endParaRPr sz="2000">
              <a:latin typeface="Gill Sans MT"/>
              <a:cs typeface="Gill Sans MT"/>
            </a:endParaRPr>
          </a:p>
          <a:p>
            <a:pPr marL="2540" algn="ctr">
              <a:lnSpc>
                <a:spcPct val="100000"/>
              </a:lnSpc>
              <a:spcBef>
                <a:spcPts val="509"/>
              </a:spcBef>
            </a:pPr>
            <a:r>
              <a:rPr sz="2000" spc="15" dirty="0">
                <a:latin typeface="Gill Sans MT"/>
                <a:cs typeface="Gill Sans MT"/>
              </a:rPr>
              <a:t>Return </a:t>
            </a:r>
            <a:r>
              <a:rPr sz="2000" b="1" spc="15" dirty="0">
                <a:solidFill>
                  <a:srgbClr val="C00000"/>
                </a:solidFill>
                <a:latin typeface="Gill Sans MT"/>
                <a:cs typeface="Gill Sans MT"/>
              </a:rPr>
              <a:t>+ </a:t>
            </a:r>
            <a:r>
              <a:rPr sz="2000" spc="20" dirty="0">
                <a:latin typeface="Gill Sans MT"/>
                <a:cs typeface="Gill Sans MT"/>
              </a:rPr>
              <a:t>Supply</a:t>
            </a:r>
            <a:r>
              <a:rPr sz="2000" spc="-420" dirty="0"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C00000"/>
                </a:solidFill>
                <a:latin typeface="Gill Sans MT"/>
                <a:cs typeface="Gill Sans MT"/>
              </a:rPr>
              <a:t>= </a:t>
            </a:r>
            <a:r>
              <a:rPr sz="2000" spc="10" dirty="0">
                <a:latin typeface="Gill Sans MT"/>
                <a:cs typeface="Gill Sans MT"/>
              </a:rPr>
              <a:t>ESP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62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33400" y="4610100"/>
          <a:ext cx="8077200" cy="101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927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5" dirty="0">
                          <a:solidFill>
                            <a:srgbClr val="252525"/>
                          </a:solidFill>
                          <a:latin typeface="Gill Sans MT"/>
                          <a:cs typeface="Gill Sans MT"/>
                        </a:rPr>
                        <a:t>Return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7EDA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10" dirty="0">
                          <a:solidFill>
                            <a:srgbClr val="252525"/>
                          </a:solidFill>
                          <a:latin typeface="Gill Sans MT"/>
                          <a:cs typeface="Gill Sans MT"/>
                        </a:rPr>
                        <a:t>Supply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7EDA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dirty="0">
                          <a:solidFill>
                            <a:srgbClr val="252525"/>
                          </a:solidFill>
                          <a:latin typeface="Gill Sans MT"/>
                          <a:cs typeface="Gill Sans MT"/>
                        </a:rPr>
                        <a:t>ESP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7ED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454659" marR="95885" indent="-353060">
                        <a:lnSpc>
                          <a:spcPct val="1008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-0.280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InH2O</a:t>
                      </a:r>
                      <a:r>
                        <a:rPr sz="1800" spc="-8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(drop 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negative</a:t>
                      </a:r>
                      <a:r>
                        <a:rPr sz="1800" spc="-1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sign)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EEEF0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0.340</a:t>
                      </a:r>
                      <a:r>
                        <a:rPr sz="1800" b="1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InH2O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EEEF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0.280 </a:t>
                      </a:r>
                      <a:r>
                        <a:rPr sz="2000" b="1" spc="15" dirty="0">
                          <a:solidFill>
                            <a:srgbClr val="C00000"/>
                          </a:solidFill>
                          <a:latin typeface="Gill Sans MT"/>
                          <a:cs typeface="Gill Sans MT"/>
                        </a:rPr>
                        <a:t>+ </a:t>
                      </a:r>
                      <a:r>
                        <a:rPr sz="1800" b="1" spc="-5" dirty="0">
                          <a:latin typeface="Gill Sans MT"/>
                          <a:cs typeface="Gill Sans MT"/>
                        </a:rPr>
                        <a:t>0.340 </a:t>
                      </a:r>
                      <a:r>
                        <a:rPr sz="2000" b="1" spc="15" dirty="0">
                          <a:solidFill>
                            <a:srgbClr val="C00000"/>
                          </a:solidFill>
                          <a:latin typeface="Gill Sans MT"/>
                          <a:cs typeface="Gill Sans MT"/>
                        </a:rPr>
                        <a:t>= </a:t>
                      </a:r>
                      <a:r>
                        <a:rPr sz="1800" b="1" spc="-5" dirty="0">
                          <a:latin typeface="Gill Sans MT"/>
                          <a:cs typeface="Gill Sans MT"/>
                        </a:rPr>
                        <a:t>0.620</a:t>
                      </a:r>
                      <a:r>
                        <a:rPr sz="1800" b="1" spc="-2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InH2O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EE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12775" y="4258627"/>
            <a:ext cx="1021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Gill Sans MT"/>
                <a:cs typeface="Gill Sans MT"/>
              </a:rPr>
              <a:t>Ex</a:t>
            </a:r>
            <a:r>
              <a:rPr sz="1800" b="1" spc="15" dirty="0">
                <a:latin typeface="Gill Sans MT"/>
                <a:cs typeface="Gill Sans MT"/>
              </a:rPr>
              <a:t>a</a:t>
            </a:r>
            <a:r>
              <a:rPr sz="1800" b="1" dirty="0">
                <a:latin typeface="Gill Sans MT"/>
                <a:cs typeface="Gill Sans MT"/>
              </a:rPr>
              <a:t>mp</a:t>
            </a:r>
            <a:r>
              <a:rPr sz="1800" b="1" spc="35" dirty="0">
                <a:latin typeface="Gill Sans MT"/>
                <a:cs typeface="Gill Sans MT"/>
              </a:rPr>
              <a:t>l</a:t>
            </a:r>
            <a:r>
              <a:rPr sz="1800" b="1" spc="-20" dirty="0">
                <a:latin typeface="Gill Sans MT"/>
                <a:cs typeface="Gill Sans MT"/>
              </a:rPr>
              <a:t>e</a:t>
            </a:r>
            <a:r>
              <a:rPr sz="1800" b="1" dirty="0">
                <a:latin typeface="Gill Sans MT"/>
                <a:cs typeface="Gill Sans MT"/>
              </a:rPr>
              <a:t>: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8795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Measure </a:t>
            </a:r>
            <a:r>
              <a:rPr sz="3200" spc="35" dirty="0"/>
              <a:t>CFM </a:t>
            </a:r>
            <a:r>
              <a:rPr sz="3200" spc="15" dirty="0"/>
              <a:t>with </a:t>
            </a:r>
            <a:r>
              <a:rPr sz="3200" spc="25" dirty="0"/>
              <a:t>TrueFlow</a:t>
            </a:r>
            <a:r>
              <a:rPr sz="3200" spc="-635" dirty="0"/>
              <a:t> </a:t>
            </a:r>
            <a:r>
              <a:rPr sz="3200" spc="10" dirty="0"/>
              <a:t>Plate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538601" y="1300225"/>
            <a:ext cx="5381625" cy="590550"/>
          </a:xfrm>
          <a:custGeom>
            <a:avLst/>
            <a:gdLst/>
            <a:ahLst/>
            <a:cxnLst/>
            <a:rect l="l" t="t" r="r" b="b"/>
            <a:pathLst>
              <a:path w="5381625" h="590550">
                <a:moveTo>
                  <a:pt x="0" y="73787"/>
                </a:moveTo>
                <a:lnTo>
                  <a:pt x="5086350" y="73787"/>
                </a:lnTo>
                <a:lnTo>
                  <a:pt x="5086350" y="0"/>
                </a:lnTo>
                <a:lnTo>
                  <a:pt x="5381625" y="295275"/>
                </a:lnTo>
                <a:lnTo>
                  <a:pt x="5086350" y="590550"/>
                </a:lnTo>
                <a:lnTo>
                  <a:pt x="5086350" y="516636"/>
                </a:lnTo>
                <a:lnTo>
                  <a:pt x="0" y="516636"/>
                </a:lnTo>
                <a:lnTo>
                  <a:pt x="0" y="73787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31615" y="1326895"/>
            <a:ext cx="5120005" cy="50228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290"/>
              </a:spcBef>
              <a:buChar char="•"/>
              <a:tabLst>
                <a:tab pos="127635" algn="l"/>
              </a:tabLst>
            </a:pPr>
            <a:r>
              <a:rPr sz="1400" spc="10" dirty="0">
                <a:latin typeface="Gill Sans MT"/>
                <a:cs typeface="Gill Sans MT"/>
              </a:rPr>
              <a:t>Normal </a:t>
            </a:r>
            <a:r>
              <a:rPr sz="1400" dirty="0">
                <a:latin typeface="Gill Sans MT"/>
                <a:cs typeface="Gill Sans MT"/>
              </a:rPr>
              <a:t>System </a:t>
            </a:r>
            <a:r>
              <a:rPr sz="1400" spc="15" dirty="0">
                <a:latin typeface="Gill Sans MT"/>
                <a:cs typeface="Gill Sans MT"/>
              </a:rPr>
              <a:t>Operating</a:t>
            </a:r>
            <a:r>
              <a:rPr sz="1400" spc="-280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Pressure</a:t>
            </a:r>
            <a:endParaRPr sz="1400">
              <a:latin typeface="Gill Sans MT"/>
              <a:cs typeface="Gill Sans MT"/>
            </a:endParaRPr>
          </a:p>
          <a:p>
            <a:pPr marL="127000" indent="-114935">
              <a:lnSpc>
                <a:spcPct val="100000"/>
              </a:lnSpc>
              <a:spcBef>
                <a:spcPts val="200"/>
              </a:spcBef>
              <a:buChar char="•"/>
              <a:tabLst>
                <a:tab pos="127635" algn="l"/>
              </a:tabLst>
            </a:pPr>
            <a:r>
              <a:rPr sz="1400" spc="20" dirty="0">
                <a:latin typeface="Gill Sans MT"/>
                <a:cs typeface="Gill Sans MT"/>
              </a:rPr>
              <a:t>Same</a:t>
            </a:r>
            <a:r>
              <a:rPr sz="1400" spc="-100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as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20" dirty="0">
                <a:latin typeface="Gill Sans MT"/>
                <a:cs typeface="Gill Sans MT"/>
              </a:rPr>
              <a:t>supply</a:t>
            </a:r>
            <a:r>
              <a:rPr sz="1400" spc="-11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static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pressure</a:t>
            </a:r>
            <a:r>
              <a:rPr sz="1400" spc="-175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with</a:t>
            </a:r>
            <a:r>
              <a:rPr sz="1400" spc="-12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filter</a:t>
            </a:r>
            <a:r>
              <a:rPr sz="1400" spc="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place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(test</a:t>
            </a:r>
            <a:r>
              <a:rPr sz="1400" spc="40" dirty="0">
                <a:latin typeface="Gill Sans MT"/>
                <a:cs typeface="Gill Sans MT"/>
              </a:rPr>
              <a:t> </a:t>
            </a:r>
            <a:r>
              <a:rPr sz="1400" spc="20" dirty="0">
                <a:latin typeface="Gill Sans MT"/>
                <a:cs typeface="Gill Sans MT"/>
              </a:rPr>
              <a:t>w/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clean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filter)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161986"/>
            <a:ext cx="3376676" cy="785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8601" y="1947926"/>
            <a:ext cx="5381625" cy="581025"/>
          </a:xfrm>
          <a:custGeom>
            <a:avLst/>
            <a:gdLst/>
            <a:ahLst/>
            <a:cxnLst/>
            <a:rect l="l" t="t" r="r" b="b"/>
            <a:pathLst>
              <a:path w="5381625" h="581025">
                <a:moveTo>
                  <a:pt x="0" y="72516"/>
                </a:moveTo>
                <a:lnTo>
                  <a:pt x="5091049" y="72516"/>
                </a:lnTo>
                <a:lnTo>
                  <a:pt x="5091049" y="0"/>
                </a:lnTo>
                <a:lnTo>
                  <a:pt x="5381625" y="290448"/>
                </a:lnTo>
                <a:lnTo>
                  <a:pt x="5091049" y="581024"/>
                </a:lnTo>
                <a:lnTo>
                  <a:pt x="5091049" y="508380"/>
                </a:lnTo>
                <a:lnTo>
                  <a:pt x="0" y="508380"/>
                </a:lnTo>
                <a:lnTo>
                  <a:pt x="0" y="72516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31615" y="2117788"/>
            <a:ext cx="36061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125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Gill Sans MT"/>
                <a:cs typeface="Gill Sans MT"/>
              </a:rPr>
              <a:t>Install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25" dirty="0">
                <a:latin typeface="Gill Sans MT"/>
                <a:cs typeface="Gill Sans MT"/>
              </a:rPr>
              <a:t>14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inch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or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25" dirty="0">
                <a:latin typeface="Gill Sans MT"/>
                <a:cs typeface="Gill Sans MT"/>
              </a:rPr>
              <a:t>20</a:t>
            </a:r>
            <a:r>
              <a:rPr sz="1400" spc="-125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inch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flow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plate;</a:t>
            </a:r>
            <a:r>
              <a:rPr sz="1400" spc="-195" dirty="0">
                <a:latin typeface="Gill Sans MT"/>
                <a:cs typeface="Gill Sans MT"/>
              </a:rPr>
              <a:t> </a:t>
            </a:r>
            <a:r>
              <a:rPr sz="1400" spc="25" dirty="0">
                <a:latin typeface="Gill Sans MT"/>
                <a:cs typeface="Gill Sans MT"/>
              </a:rPr>
              <a:t>no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bypasses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771586"/>
            <a:ext cx="3376676" cy="852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8601" y="2586101"/>
            <a:ext cx="5381625" cy="590550"/>
          </a:xfrm>
          <a:custGeom>
            <a:avLst/>
            <a:gdLst/>
            <a:ahLst/>
            <a:cxnLst/>
            <a:rect l="l" t="t" r="r" b="b"/>
            <a:pathLst>
              <a:path w="5381625" h="590550">
                <a:moveTo>
                  <a:pt x="5086350" y="0"/>
                </a:moveTo>
                <a:lnTo>
                  <a:pt x="5086350" y="73787"/>
                </a:lnTo>
                <a:lnTo>
                  <a:pt x="0" y="73787"/>
                </a:lnTo>
                <a:lnTo>
                  <a:pt x="0" y="516636"/>
                </a:lnTo>
                <a:lnTo>
                  <a:pt x="5086350" y="516636"/>
                </a:lnTo>
                <a:lnTo>
                  <a:pt x="5086350" y="590550"/>
                </a:lnTo>
                <a:lnTo>
                  <a:pt x="5381625" y="295275"/>
                </a:lnTo>
                <a:lnTo>
                  <a:pt x="508635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8601" y="2586101"/>
            <a:ext cx="5381625" cy="590550"/>
          </a:xfrm>
          <a:custGeom>
            <a:avLst/>
            <a:gdLst/>
            <a:ahLst/>
            <a:cxnLst/>
            <a:rect l="l" t="t" r="r" b="b"/>
            <a:pathLst>
              <a:path w="5381625" h="590550">
                <a:moveTo>
                  <a:pt x="0" y="73787"/>
                </a:moveTo>
                <a:lnTo>
                  <a:pt x="5086350" y="73787"/>
                </a:lnTo>
                <a:lnTo>
                  <a:pt x="5086350" y="0"/>
                </a:lnTo>
                <a:lnTo>
                  <a:pt x="5381625" y="295275"/>
                </a:lnTo>
                <a:lnTo>
                  <a:pt x="5086350" y="590550"/>
                </a:lnTo>
                <a:lnTo>
                  <a:pt x="5086350" y="516636"/>
                </a:lnTo>
                <a:lnTo>
                  <a:pt x="0" y="516636"/>
                </a:lnTo>
                <a:lnTo>
                  <a:pt x="0" y="73787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31615" y="2620581"/>
            <a:ext cx="4990465" cy="462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125"/>
              </a:spcBef>
              <a:buChar char="•"/>
              <a:tabLst>
                <a:tab pos="127635" algn="l"/>
              </a:tabLst>
            </a:pPr>
            <a:r>
              <a:rPr sz="1400" spc="-15" dirty="0">
                <a:latin typeface="Gill Sans MT"/>
                <a:cs typeface="Gill Sans MT"/>
              </a:rPr>
              <a:t>TrueFlow</a:t>
            </a:r>
            <a:r>
              <a:rPr sz="1400" spc="-1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System</a:t>
            </a:r>
            <a:r>
              <a:rPr sz="1400" spc="15" dirty="0">
                <a:latin typeface="Gill Sans MT"/>
                <a:cs typeface="Gill Sans MT"/>
              </a:rPr>
              <a:t> Operating</a:t>
            </a:r>
            <a:r>
              <a:rPr sz="1400" spc="-170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Pressure;use</a:t>
            </a:r>
            <a:r>
              <a:rPr sz="1400" spc="-9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same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tap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used</a:t>
            </a:r>
            <a:r>
              <a:rPr sz="1400" spc="-6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for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25" dirty="0">
                <a:latin typeface="Gill Sans MT"/>
                <a:cs typeface="Gill Sans MT"/>
              </a:rPr>
              <a:t>NSOP</a:t>
            </a:r>
            <a:endParaRPr sz="1400">
              <a:latin typeface="Gill Sans MT"/>
              <a:cs typeface="Gill Sans MT"/>
            </a:endParaRPr>
          </a:p>
          <a:p>
            <a:pPr marL="127000" indent="-114935">
              <a:lnSpc>
                <a:spcPct val="100000"/>
              </a:lnSpc>
              <a:spcBef>
                <a:spcPts val="50"/>
              </a:spcBef>
              <a:buChar char="•"/>
              <a:tabLst>
                <a:tab pos="127635" algn="l"/>
              </a:tabLst>
            </a:pPr>
            <a:r>
              <a:rPr sz="1400" spc="20" dirty="0">
                <a:latin typeface="Gill Sans MT"/>
                <a:cs typeface="Gill Sans MT"/>
              </a:rPr>
              <a:t>Same</a:t>
            </a:r>
            <a:r>
              <a:rPr sz="1400" spc="-105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as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20" dirty="0">
                <a:latin typeface="Gill Sans MT"/>
                <a:cs typeface="Gill Sans MT"/>
              </a:rPr>
              <a:t>supply</a:t>
            </a:r>
            <a:r>
              <a:rPr sz="1400" spc="-114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static</a:t>
            </a:r>
            <a:r>
              <a:rPr sz="1400" spc="35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with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flow</a:t>
            </a:r>
            <a:r>
              <a:rPr sz="1400" spc="5" dirty="0">
                <a:latin typeface="Gill Sans MT"/>
                <a:cs typeface="Gill Sans MT"/>
              </a:rPr>
              <a:t> plate</a:t>
            </a:r>
            <a:r>
              <a:rPr sz="1400" spc="-10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</a:t>
            </a:r>
            <a:r>
              <a:rPr sz="1400" spc="20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&amp;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filter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out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" y="2457386"/>
            <a:ext cx="3376676" cy="804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38601" y="3233801"/>
            <a:ext cx="5381625" cy="590550"/>
          </a:xfrm>
          <a:custGeom>
            <a:avLst/>
            <a:gdLst/>
            <a:ahLst/>
            <a:cxnLst/>
            <a:rect l="l" t="t" r="r" b="b"/>
            <a:pathLst>
              <a:path w="5381625" h="590550">
                <a:moveTo>
                  <a:pt x="5086350" y="0"/>
                </a:moveTo>
                <a:lnTo>
                  <a:pt x="5086350" y="73787"/>
                </a:lnTo>
                <a:lnTo>
                  <a:pt x="0" y="73787"/>
                </a:lnTo>
                <a:lnTo>
                  <a:pt x="0" y="516636"/>
                </a:lnTo>
                <a:lnTo>
                  <a:pt x="5086350" y="516636"/>
                </a:lnTo>
                <a:lnTo>
                  <a:pt x="5086350" y="590550"/>
                </a:lnTo>
                <a:lnTo>
                  <a:pt x="5381625" y="295275"/>
                </a:lnTo>
                <a:lnTo>
                  <a:pt x="508635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8601" y="3233801"/>
            <a:ext cx="5381625" cy="590550"/>
          </a:xfrm>
          <a:custGeom>
            <a:avLst/>
            <a:gdLst/>
            <a:ahLst/>
            <a:cxnLst/>
            <a:rect l="l" t="t" r="r" b="b"/>
            <a:pathLst>
              <a:path w="5381625" h="590550">
                <a:moveTo>
                  <a:pt x="0" y="73787"/>
                </a:moveTo>
                <a:lnTo>
                  <a:pt x="5086350" y="73787"/>
                </a:lnTo>
                <a:lnTo>
                  <a:pt x="5086350" y="0"/>
                </a:lnTo>
                <a:lnTo>
                  <a:pt x="5381625" y="295275"/>
                </a:lnTo>
                <a:lnTo>
                  <a:pt x="5086350" y="590550"/>
                </a:lnTo>
                <a:lnTo>
                  <a:pt x="5086350" y="516636"/>
                </a:lnTo>
                <a:lnTo>
                  <a:pt x="0" y="516636"/>
                </a:lnTo>
                <a:lnTo>
                  <a:pt x="0" y="73787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31615" y="3390582"/>
            <a:ext cx="442912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125"/>
              </a:spcBef>
              <a:buChar char="•"/>
              <a:tabLst>
                <a:tab pos="127635" algn="l"/>
              </a:tabLst>
            </a:pPr>
            <a:r>
              <a:rPr sz="1400" spc="-5" dirty="0">
                <a:latin typeface="Gill Sans MT"/>
                <a:cs typeface="Gill Sans MT"/>
              </a:rPr>
              <a:t>Calculate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20" dirty="0">
                <a:solidFill>
                  <a:srgbClr val="C00000"/>
                </a:solidFill>
                <a:latin typeface="Gill Sans MT"/>
                <a:cs typeface="Gill Sans MT"/>
              </a:rPr>
              <a:t>square</a:t>
            </a:r>
            <a:r>
              <a:rPr sz="1400" spc="-17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root</a:t>
            </a:r>
            <a:r>
              <a:rPr sz="1400" spc="-4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Gill Sans MT"/>
                <a:cs typeface="Gill Sans MT"/>
              </a:rPr>
              <a:t>of</a:t>
            </a:r>
            <a:r>
              <a:rPr sz="1400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20" dirty="0">
                <a:solidFill>
                  <a:srgbClr val="C00000"/>
                </a:solidFill>
                <a:latin typeface="Gill Sans MT"/>
                <a:cs typeface="Gill Sans MT"/>
              </a:rPr>
              <a:t>(</a:t>
            </a:r>
            <a:r>
              <a:rPr sz="1400" spc="20" dirty="0">
                <a:latin typeface="Gill Sans MT"/>
                <a:cs typeface="Gill Sans MT"/>
              </a:rPr>
              <a:t>NSOP</a:t>
            </a:r>
            <a:r>
              <a:rPr sz="1550" b="1" spc="20" dirty="0">
                <a:solidFill>
                  <a:srgbClr val="C00000"/>
                </a:solidFill>
                <a:latin typeface="Gill Sans MT"/>
                <a:cs typeface="Gill Sans MT"/>
              </a:rPr>
              <a:t>/</a:t>
            </a:r>
            <a:r>
              <a:rPr sz="1400" spc="20" dirty="0">
                <a:latin typeface="Gill Sans MT"/>
                <a:cs typeface="Gill Sans MT"/>
              </a:rPr>
              <a:t>TFSOP</a:t>
            </a:r>
            <a:r>
              <a:rPr sz="1400" spc="20" dirty="0">
                <a:solidFill>
                  <a:srgbClr val="C00000"/>
                </a:solidFill>
                <a:latin typeface="Gill Sans MT"/>
                <a:cs typeface="Gill Sans MT"/>
              </a:rPr>
              <a:t>)</a:t>
            </a:r>
            <a:r>
              <a:rPr sz="1400" spc="-17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or</a:t>
            </a:r>
            <a:r>
              <a:rPr sz="1400" spc="-60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find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using</a:t>
            </a:r>
            <a:r>
              <a:rPr sz="1400" spc="-100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table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8600" y="3066986"/>
            <a:ext cx="3376676" cy="842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8601" y="3881501"/>
            <a:ext cx="5381625" cy="581025"/>
          </a:xfrm>
          <a:custGeom>
            <a:avLst/>
            <a:gdLst/>
            <a:ahLst/>
            <a:cxnLst/>
            <a:rect l="l" t="t" r="r" b="b"/>
            <a:pathLst>
              <a:path w="5381625" h="581025">
                <a:moveTo>
                  <a:pt x="5091049" y="0"/>
                </a:moveTo>
                <a:lnTo>
                  <a:pt x="5091049" y="72517"/>
                </a:lnTo>
                <a:lnTo>
                  <a:pt x="0" y="72517"/>
                </a:lnTo>
                <a:lnTo>
                  <a:pt x="0" y="508381"/>
                </a:lnTo>
                <a:lnTo>
                  <a:pt x="5091049" y="508381"/>
                </a:lnTo>
                <a:lnTo>
                  <a:pt x="5091049" y="581025"/>
                </a:lnTo>
                <a:lnTo>
                  <a:pt x="5381625" y="290449"/>
                </a:lnTo>
                <a:lnTo>
                  <a:pt x="509104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8601" y="3881501"/>
            <a:ext cx="5381625" cy="581025"/>
          </a:xfrm>
          <a:custGeom>
            <a:avLst/>
            <a:gdLst/>
            <a:ahLst/>
            <a:cxnLst/>
            <a:rect l="l" t="t" r="r" b="b"/>
            <a:pathLst>
              <a:path w="5381625" h="581025">
                <a:moveTo>
                  <a:pt x="0" y="72517"/>
                </a:moveTo>
                <a:lnTo>
                  <a:pt x="5091049" y="72517"/>
                </a:lnTo>
                <a:lnTo>
                  <a:pt x="5091049" y="0"/>
                </a:lnTo>
                <a:lnTo>
                  <a:pt x="5381625" y="290449"/>
                </a:lnTo>
                <a:lnTo>
                  <a:pt x="5091049" y="581025"/>
                </a:lnTo>
                <a:lnTo>
                  <a:pt x="5091049" y="508381"/>
                </a:lnTo>
                <a:lnTo>
                  <a:pt x="0" y="508381"/>
                </a:lnTo>
                <a:lnTo>
                  <a:pt x="0" y="72517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31615" y="3998277"/>
            <a:ext cx="348996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125"/>
              </a:spcBef>
              <a:buChar char="•"/>
              <a:tabLst>
                <a:tab pos="127635" algn="l"/>
              </a:tabLst>
            </a:pPr>
            <a:r>
              <a:rPr sz="1400" spc="25" dirty="0">
                <a:latin typeface="Gill Sans MT"/>
                <a:cs typeface="Gill Sans MT"/>
              </a:rPr>
              <a:t>Ensure</a:t>
            </a:r>
            <a:r>
              <a:rPr sz="1400" spc="-175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all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air</a:t>
            </a:r>
            <a:r>
              <a:rPr sz="1400" spc="-55" dirty="0">
                <a:latin typeface="Gill Sans MT"/>
                <a:cs typeface="Gill Sans MT"/>
              </a:rPr>
              <a:t> </a:t>
            </a:r>
            <a:r>
              <a:rPr sz="1400" spc="5" dirty="0">
                <a:latin typeface="Gill Sans MT"/>
                <a:cs typeface="Gill Sans MT"/>
              </a:rPr>
              <a:t>flows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through</a:t>
            </a:r>
            <a:r>
              <a:rPr sz="1400" spc="-125" dirty="0">
                <a:latin typeface="Gill Sans MT"/>
                <a:cs typeface="Gill Sans MT"/>
              </a:rPr>
              <a:t> </a:t>
            </a:r>
            <a:r>
              <a:rPr sz="1400" spc="10" dirty="0">
                <a:latin typeface="Gill Sans MT"/>
                <a:cs typeface="Gill Sans MT"/>
              </a:rPr>
              <a:t>the</a:t>
            </a:r>
            <a:r>
              <a:rPr sz="1400" spc="-245" dirty="0">
                <a:latin typeface="Gill Sans MT"/>
                <a:cs typeface="Gill Sans MT"/>
              </a:rPr>
              <a:t> </a:t>
            </a:r>
            <a:r>
              <a:rPr sz="1400" spc="-15" dirty="0">
                <a:latin typeface="Gill Sans MT"/>
                <a:cs typeface="Gill Sans MT"/>
              </a:rPr>
              <a:t>TrueFlow</a:t>
            </a:r>
            <a:r>
              <a:rPr sz="1400" spc="-1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Plate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600" y="3705161"/>
            <a:ext cx="3376676" cy="852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38601" y="4529201"/>
            <a:ext cx="5381625" cy="581025"/>
          </a:xfrm>
          <a:custGeom>
            <a:avLst/>
            <a:gdLst/>
            <a:ahLst/>
            <a:cxnLst/>
            <a:rect l="l" t="t" r="r" b="b"/>
            <a:pathLst>
              <a:path w="5381625" h="581025">
                <a:moveTo>
                  <a:pt x="5091049" y="0"/>
                </a:moveTo>
                <a:lnTo>
                  <a:pt x="5091049" y="72517"/>
                </a:lnTo>
                <a:lnTo>
                  <a:pt x="0" y="72517"/>
                </a:lnTo>
                <a:lnTo>
                  <a:pt x="0" y="508381"/>
                </a:lnTo>
                <a:lnTo>
                  <a:pt x="5091049" y="508381"/>
                </a:lnTo>
                <a:lnTo>
                  <a:pt x="5091049" y="581025"/>
                </a:lnTo>
                <a:lnTo>
                  <a:pt x="5381625" y="290449"/>
                </a:lnTo>
                <a:lnTo>
                  <a:pt x="5091049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8601" y="4529201"/>
            <a:ext cx="5381625" cy="581025"/>
          </a:xfrm>
          <a:custGeom>
            <a:avLst/>
            <a:gdLst/>
            <a:ahLst/>
            <a:cxnLst/>
            <a:rect l="l" t="t" r="r" b="b"/>
            <a:pathLst>
              <a:path w="5381625" h="581025">
                <a:moveTo>
                  <a:pt x="0" y="72517"/>
                </a:moveTo>
                <a:lnTo>
                  <a:pt x="5091049" y="72517"/>
                </a:lnTo>
                <a:lnTo>
                  <a:pt x="5091049" y="0"/>
                </a:lnTo>
                <a:lnTo>
                  <a:pt x="5381625" y="290449"/>
                </a:lnTo>
                <a:lnTo>
                  <a:pt x="5091049" y="581025"/>
                </a:lnTo>
                <a:lnTo>
                  <a:pt x="5091049" y="508381"/>
                </a:lnTo>
                <a:lnTo>
                  <a:pt x="0" y="508381"/>
                </a:lnTo>
                <a:lnTo>
                  <a:pt x="0" y="72517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31615" y="4701603"/>
            <a:ext cx="44164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125"/>
              </a:spcBef>
              <a:buChar char="•"/>
              <a:tabLst>
                <a:tab pos="127635" algn="l"/>
              </a:tabLst>
            </a:pPr>
            <a:r>
              <a:rPr sz="1400" spc="15" dirty="0">
                <a:latin typeface="Gill Sans MT"/>
                <a:cs typeface="Gill Sans MT"/>
              </a:rPr>
              <a:t>Find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using</a:t>
            </a:r>
            <a:r>
              <a:rPr sz="1400" spc="-235" dirty="0"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TrueFlow</a:t>
            </a:r>
            <a:r>
              <a:rPr sz="1400" spc="-140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1400" spc="10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Metering</a:t>
            </a:r>
            <a:r>
              <a:rPr sz="1400" spc="-175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1400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Plates</a:t>
            </a:r>
            <a:r>
              <a:rPr sz="1400" spc="35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1400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Flow</a:t>
            </a:r>
            <a:r>
              <a:rPr sz="1400" spc="-70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1400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Conversion</a:t>
            </a:r>
            <a:r>
              <a:rPr sz="1400" spc="-204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 </a:t>
            </a:r>
            <a:r>
              <a:rPr sz="1400" spc="-25" dirty="0">
                <a:solidFill>
                  <a:srgbClr val="25CAEB"/>
                </a:solidFill>
                <a:latin typeface="Gill Sans MT"/>
                <a:cs typeface="Gill Sans MT"/>
                <a:hlinkClick r:id="rId7"/>
              </a:rPr>
              <a:t>Table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398009" y="4903152"/>
            <a:ext cx="3524250" cy="0"/>
          </a:xfrm>
          <a:custGeom>
            <a:avLst/>
            <a:gdLst/>
            <a:ahLst/>
            <a:cxnLst/>
            <a:rect l="l" t="t" r="r" b="b"/>
            <a:pathLst>
              <a:path w="3524250">
                <a:moveTo>
                  <a:pt x="0" y="0"/>
                </a:moveTo>
                <a:lnTo>
                  <a:pt x="3524249" y="0"/>
                </a:lnTo>
              </a:path>
            </a:pathLst>
          </a:custGeom>
          <a:ln w="9525">
            <a:solidFill>
              <a:srgbClr val="25CA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" y="4352861"/>
            <a:ext cx="3376676" cy="852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8601" y="5167376"/>
            <a:ext cx="5381625" cy="590550"/>
          </a:xfrm>
          <a:custGeom>
            <a:avLst/>
            <a:gdLst/>
            <a:ahLst/>
            <a:cxnLst/>
            <a:rect l="l" t="t" r="r" b="b"/>
            <a:pathLst>
              <a:path w="5381625" h="590550">
                <a:moveTo>
                  <a:pt x="5086350" y="0"/>
                </a:moveTo>
                <a:lnTo>
                  <a:pt x="5086350" y="73787"/>
                </a:lnTo>
                <a:lnTo>
                  <a:pt x="0" y="73787"/>
                </a:lnTo>
                <a:lnTo>
                  <a:pt x="0" y="516661"/>
                </a:lnTo>
                <a:lnTo>
                  <a:pt x="5086350" y="516661"/>
                </a:lnTo>
                <a:lnTo>
                  <a:pt x="5086350" y="590486"/>
                </a:lnTo>
                <a:lnTo>
                  <a:pt x="5381625" y="295275"/>
                </a:lnTo>
                <a:lnTo>
                  <a:pt x="508635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8601" y="5167376"/>
            <a:ext cx="5381625" cy="590550"/>
          </a:xfrm>
          <a:custGeom>
            <a:avLst/>
            <a:gdLst/>
            <a:ahLst/>
            <a:cxnLst/>
            <a:rect l="l" t="t" r="r" b="b"/>
            <a:pathLst>
              <a:path w="5381625" h="590550">
                <a:moveTo>
                  <a:pt x="0" y="73787"/>
                </a:moveTo>
                <a:lnTo>
                  <a:pt x="5086350" y="73787"/>
                </a:lnTo>
                <a:lnTo>
                  <a:pt x="5086350" y="0"/>
                </a:lnTo>
                <a:lnTo>
                  <a:pt x="5381625" y="295275"/>
                </a:lnTo>
                <a:lnTo>
                  <a:pt x="5086350" y="590486"/>
                </a:lnTo>
                <a:lnTo>
                  <a:pt x="5086350" y="516661"/>
                </a:lnTo>
                <a:lnTo>
                  <a:pt x="0" y="516661"/>
                </a:lnTo>
                <a:lnTo>
                  <a:pt x="0" y="73787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31615" y="5347652"/>
            <a:ext cx="3729354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125"/>
              </a:spcBef>
              <a:buChar char="•"/>
              <a:tabLst>
                <a:tab pos="127635" algn="l"/>
              </a:tabLst>
            </a:pPr>
            <a:r>
              <a:rPr sz="1400" spc="-30" dirty="0">
                <a:latin typeface="Gill Sans MT"/>
                <a:cs typeface="Gill Sans MT"/>
              </a:rPr>
              <a:t>Raw </a:t>
            </a:r>
            <a:r>
              <a:rPr sz="1400" dirty="0">
                <a:latin typeface="Gill Sans MT"/>
                <a:cs typeface="Gill Sans MT"/>
              </a:rPr>
              <a:t>flow </a:t>
            </a:r>
            <a:r>
              <a:rPr sz="1400" b="1" spc="20" dirty="0">
                <a:solidFill>
                  <a:srgbClr val="C00000"/>
                </a:solidFill>
                <a:latin typeface="Gill Sans MT"/>
                <a:cs typeface="Gill Sans MT"/>
              </a:rPr>
              <a:t>X </a:t>
            </a:r>
            <a:r>
              <a:rPr sz="1400" spc="-5" dirty="0">
                <a:latin typeface="Gill Sans MT"/>
                <a:cs typeface="Gill Sans MT"/>
              </a:rPr>
              <a:t>Correction </a:t>
            </a:r>
            <a:r>
              <a:rPr sz="1400" spc="-10" dirty="0">
                <a:latin typeface="Gill Sans MT"/>
                <a:cs typeface="Gill Sans MT"/>
              </a:rPr>
              <a:t>Factor </a:t>
            </a:r>
            <a:r>
              <a:rPr sz="1400" b="1" spc="15" dirty="0">
                <a:solidFill>
                  <a:srgbClr val="C00000"/>
                </a:solidFill>
                <a:latin typeface="Gill Sans MT"/>
                <a:cs typeface="Gill Sans MT"/>
              </a:rPr>
              <a:t>= </a:t>
            </a:r>
            <a:r>
              <a:rPr sz="1400" dirty="0">
                <a:latin typeface="Gill Sans MT"/>
                <a:cs typeface="Gill Sans MT"/>
              </a:rPr>
              <a:t>Corrected</a:t>
            </a:r>
            <a:r>
              <a:rPr sz="1400" spc="-12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Flow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8600" y="4991100"/>
            <a:ext cx="3376676" cy="8620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8601" y="5738812"/>
            <a:ext cx="5381625" cy="590550"/>
          </a:xfrm>
          <a:custGeom>
            <a:avLst/>
            <a:gdLst/>
            <a:ahLst/>
            <a:cxnLst/>
            <a:rect l="l" t="t" r="r" b="b"/>
            <a:pathLst>
              <a:path w="5381625" h="590550">
                <a:moveTo>
                  <a:pt x="5086350" y="0"/>
                </a:moveTo>
                <a:lnTo>
                  <a:pt x="5086350" y="73825"/>
                </a:lnTo>
                <a:lnTo>
                  <a:pt x="0" y="73825"/>
                </a:lnTo>
                <a:lnTo>
                  <a:pt x="0" y="516724"/>
                </a:lnTo>
                <a:lnTo>
                  <a:pt x="5086350" y="516724"/>
                </a:lnTo>
                <a:lnTo>
                  <a:pt x="5086350" y="590550"/>
                </a:lnTo>
                <a:lnTo>
                  <a:pt x="5381625" y="295275"/>
                </a:lnTo>
                <a:lnTo>
                  <a:pt x="508635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8601" y="5738812"/>
            <a:ext cx="5381625" cy="590550"/>
          </a:xfrm>
          <a:custGeom>
            <a:avLst/>
            <a:gdLst/>
            <a:ahLst/>
            <a:cxnLst/>
            <a:rect l="l" t="t" r="r" b="b"/>
            <a:pathLst>
              <a:path w="5381625" h="590550">
                <a:moveTo>
                  <a:pt x="0" y="73825"/>
                </a:moveTo>
                <a:lnTo>
                  <a:pt x="5086350" y="73825"/>
                </a:lnTo>
                <a:lnTo>
                  <a:pt x="5086350" y="0"/>
                </a:lnTo>
                <a:lnTo>
                  <a:pt x="5381625" y="295275"/>
                </a:lnTo>
                <a:lnTo>
                  <a:pt x="5086350" y="590550"/>
                </a:lnTo>
                <a:lnTo>
                  <a:pt x="5086350" y="516724"/>
                </a:lnTo>
                <a:lnTo>
                  <a:pt x="0" y="516724"/>
                </a:lnTo>
                <a:lnTo>
                  <a:pt x="0" y="73825"/>
                </a:lnTo>
                <a:close/>
              </a:path>
            </a:pathLst>
          </a:custGeom>
          <a:ln w="9525">
            <a:solidFill>
              <a:srgbClr val="DE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31615" y="5918834"/>
            <a:ext cx="34778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0" indent="-114935">
              <a:lnSpc>
                <a:spcPct val="100000"/>
              </a:lnSpc>
              <a:spcBef>
                <a:spcPts val="125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Gill Sans MT"/>
                <a:cs typeface="Gill Sans MT"/>
              </a:rPr>
              <a:t>Divide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corrected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flow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spc="25" dirty="0">
                <a:latin typeface="Gill Sans MT"/>
                <a:cs typeface="Gill Sans MT"/>
              </a:rPr>
              <a:t>by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-5" dirty="0">
                <a:latin typeface="Gill Sans MT"/>
                <a:cs typeface="Gill Sans MT"/>
              </a:rPr>
              <a:t>capacity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15" dirty="0">
                <a:latin typeface="Gill Sans MT"/>
                <a:cs typeface="Gill Sans MT"/>
              </a:rPr>
              <a:t>being</a:t>
            </a:r>
            <a:r>
              <a:rPr sz="1400" spc="-9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tested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28600" y="5638800"/>
            <a:ext cx="3376676" cy="852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67994" y="1252791"/>
            <a:ext cx="2890520" cy="50425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" algn="ctr">
              <a:lnSpc>
                <a:spcPts val="1795"/>
              </a:lnSpc>
              <a:spcBef>
                <a:spcPts val="125"/>
              </a:spcBef>
            </a:pPr>
            <a:r>
              <a:rPr sz="1550" b="1" i="1" spc="20" dirty="0">
                <a:latin typeface="Gill Sans MT"/>
                <a:cs typeface="Gill Sans MT"/>
              </a:rPr>
              <a:t>Step</a:t>
            </a:r>
            <a:r>
              <a:rPr sz="1550" b="1" i="1" spc="-10" dirty="0">
                <a:latin typeface="Gill Sans MT"/>
                <a:cs typeface="Gill Sans MT"/>
              </a:rPr>
              <a:t> </a:t>
            </a:r>
            <a:r>
              <a:rPr sz="1550" b="1" i="1" spc="10" dirty="0">
                <a:latin typeface="Gill Sans MT"/>
                <a:cs typeface="Gill Sans MT"/>
              </a:rPr>
              <a:t>1</a:t>
            </a:r>
            <a:endParaRPr sz="1550">
              <a:latin typeface="Gill Sans MT"/>
              <a:cs typeface="Gill Sans MT"/>
            </a:endParaRPr>
          </a:p>
          <a:p>
            <a:pPr marL="1905" algn="ctr">
              <a:lnSpc>
                <a:spcPts val="1795"/>
              </a:lnSpc>
            </a:pPr>
            <a:r>
              <a:rPr sz="1550" b="1" spc="10" dirty="0">
                <a:latin typeface="Gill Sans MT"/>
                <a:cs typeface="Gill Sans MT"/>
              </a:rPr>
              <a:t>Measure</a:t>
            </a:r>
            <a:r>
              <a:rPr sz="1550" b="1" spc="40" dirty="0">
                <a:latin typeface="Gill Sans MT"/>
                <a:cs typeface="Gill Sans MT"/>
              </a:rPr>
              <a:t> </a:t>
            </a:r>
            <a:r>
              <a:rPr sz="1550" b="1" spc="20" dirty="0">
                <a:latin typeface="Gill Sans MT"/>
                <a:cs typeface="Gill Sans MT"/>
              </a:rPr>
              <a:t>NSOP</a:t>
            </a:r>
            <a:endParaRPr sz="1550">
              <a:latin typeface="Gill Sans MT"/>
              <a:cs typeface="Gill Sans MT"/>
            </a:endParaRPr>
          </a:p>
          <a:p>
            <a:pPr marL="5080" algn="ctr">
              <a:lnSpc>
                <a:spcPct val="100000"/>
              </a:lnSpc>
              <a:spcBef>
                <a:spcPts val="1175"/>
              </a:spcBef>
            </a:pPr>
            <a:r>
              <a:rPr sz="1550" b="1" i="1" spc="20" dirty="0">
                <a:latin typeface="Gill Sans MT"/>
                <a:cs typeface="Gill Sans MT"/>
              </a:rPr>
              <a:t>Step</a:t>
            </a:r>
            <a:r>
              <a:rPr sz="1550" b="1" i="1" spc="-10" dirty="0">
                <a:latin typeface="Gill Sans MT"/>
                <a:cs typeface="Gill Sans MT"/>
              </a:rPr>
              <a:t> </a:t>
            </a:r>
            <a:r>
              <a:rPr sz="1550" b="1" i="1" spc="10" dirty="0">
                <a:latin typeface="Gill Sans MT"/>
                <a:cs typeface="Gill Sans MT"/>
              </a:rPr>
              <a:t>2</a:t>
            </a:r>
            <a:endParaRPr sz="155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550" b="1" spc="10" dirty="0">
                <a:latin typeface="Gill Sans MT"/>
                <a:cs typeface="Gill Sans MT"/>
              </a:rPr>
              <a:t>Install </a:t>
            </a:r>
            <a:r>
              <a:rPr sz="1550" b="1" spc="-5" dirty="0">
                <a:latin typeface="Gill Sans MT"/>
                <a:cs typeface="Gill Sans MT"/>
              </a:rPr>
              <a:t>Flow</a:t>
            </a:r>
            <a:r>
              <a:rPr sz="1550" b="1" spc="75" dirty="0">
                <a:latin typeface="Gill Sans MT"/>
                <a:cs typeface="Gill Sans MT"/>
              </a:rPr>
              <a:t> </a:t>
            </a:r>
            <a:r>
              <a:rPr sz="1550" b="1" spc="20" dirty="0">
                <a:latin typeface="Gill Sans MT"/>
                <a:cs typeface="Gill Sans MT"/>
              </a:rPr>
              <a:t>Plate</a:t>
            </a:r>
            <a:endParaRPr sz="1550">
              <a:latin typeface="Gill Sans MT"/>
              <a:cs typeface="Gill Sans MT"/>
            </a:endParaRPr>
          </a:p>
          <a:p>
            <a:pPr marL="5080" algn="ctr">
              <a:lnSpc>
                <a:spcPct val="100000"/>
              </a:lnSpc>
              <a:spcBef>
                <a:spcPts val="1260"/>
              </a:spcBef>
            </a:pPr>
            <a:r>
              <a:rPr sz="1550" b="1" i="1" spc="20" dirty="0">
                <a:latin typeface="Gill Sans MT"/>
                <a:cs typeface="Gill Sans MT"/>
              </a:rPr>
              <a:t>Step</a:t>
            </a:r>
            <a:r>
              <a:rPr sz="1550" b="1" i="1" spc="-10" dirty="0">
                <a:latin typeface="Gill Sans MT"/>
                <a:cs typeface="Gill Sans MT"/>
              </a:rPr>
              <a:t> </a:t>
            </a:r>
            <a:r>
              <a:rPr sz="1550" b="1" i="1" spc="10" dirty="0">
                <a:latin typeface="Gill Sans MT"/>
                <a:cs typeface="Gill Sans MT"/>
              </a:rPr>
              <a:t>3</a:t>
            </a:r>
            <a:endParaRPr sz="1550">
              <a:latin typeface="Gill Sans MT"/>
              <a:cs typeface="Gill Sans MT"/>
            </a:endParaRPr>
          </a:p>
          <a:p>
            <a:pPr marL="10160" algn="ctr">
              <a:lnSpc>
                <a:spcPct val="100000"/>
              </a:lnSpc>
              <a:spcBef>
                <a:spcPts val="20"/>
              </a:spcBef>
            </a:pPr>
            <a:r>
              <a:rPr sz="1550" b="1" spc="10" dirty="0">
                <a:latin typeface="Gill Sans MT"/>
                <a:cs typeface="Gill Sans MT"/>
              </a:rPr>
              <a:t>Measure</a:t>
            </a:r>
            <a:r>
              <a:rPr sz="1550" b="1" spc="-185" dirty="0">
                <a:latin typeface="Gill Sans MT"/>
                <a:cs typeface="Gill Sans MT"/>
              </a:rPr>
              <a:t> </a:t>
            </a:r>
            <a:r>
              <a:rPr sz="1550" b="1" spc="15" dirty="0">
                <a:latin typeface="Gill Sans MT"/>
                <a:cs typeface="Gill Sans MT"/>
              </a:rPr>
              <a:t>TFSOP</a:t>
            </a:r>
            <a:endParaRPr sz="1550">
              <a:latin typeface="Gill Sans MT"/>
              <a:cs typeface="Gill Sans MT"/>
            </a:endParaRPr>
          </a:p>
          <a:p>
            <a:pPr marL="5080" algn="ctr">
              <a:lnSpc>
                <a:spcPct val="100000"/>
              </a:lnSpc>
              <a:spcBef>
                <a:spcPts val="1035"/>
              </a:spcBef>
            </a:pPr>
            <a:r>
              <a:rPr sz="1550" b="1" i="1" spc="20" dirty="0">
                <a:latin typeface="Gill Sans MT"/>
                <a:cs typeface="Gill Sans MT"/>
              </a:rPr>
              <a:t>Step</a:t>
            </a:r>
            <a:r>
              <a:rPr sz="1550" b="1" i="1" spc="-10" dirty="0">
                <a:latin typeface="Gill Sans MT"/>
                <a:cs typeface="Gill Sans MT"/>
              </a:rPr>
              <a:t> </a:t>
            </a:r>
            <a:r>
              <a:rPr sz="1550" b="1" i="1" spc="10" dirty="0">
                <a:latin typeface="Gill Sans MT"/>
                <a:cs typeface="Gill Sans MT"/>
              </a:rPr>
              <a:t>4</a:t>
            </a:r>
            <a:endParaRPr sz="155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1500" b="1" spc="-5" dirty="0">
                <a:latin typeface="Gill Sans MT"/>
                <a:cs typeface="Gill Sans MT"/>
              </a:rPr>
              <a:t>Calculate </a:t>
            </a:r>
            <a:r>
              <a:rPr sz="1500" b="1" dirty="0">
                <a:latin typeface="Gill Sans MT"/>
                <a:cs typeface="Gill Sans MT"/>
              </a:rPr>
              <a:t>the </a:t>
            </a:r>
            <a:r>
              <a:rPr sz="1500" b="1" spc="-10" dirty="0">
                <a:latin typeface="Gill Sans MT"/>
                <a:cs typeface="Gill Sans MT"/>
              </a:rPr>
              <a:t>Correction </a:t>
            </a:r>
            <a:r>
              <a:rPr sz="1500" b="1" dirty="0">
                <a:latin typeface="Gill Sans MT"/>
                <a:cs typeface="Gill Sans MT"/>
              </a:rPr>
              <a:t>Factor</a:t>
            </a:r>
            <a:endParaRPr sz="1500">
              <a:latin typeface="Gill Sans MT"/>
              <a:cs typeface="Gill Sans MT"/>
            </a:endParaRPr>
          </a:p>
          <a:p>
            <a:pPr marL="5080" algn="ctr">
              <a:lnSpc>
                <a:spcPct val="100000"/>
              </a:lnSpc>
              <a:spcBef>
                <a:spcPts val="930"/>
              </a:spcBef>
            </a:pPr>
            <a:r>
              <a:rPr sz="1550" b="1" i="1" spc="20" dirty="0">
                <a:latin typeface="Gill Sans MT"/>
                <a:cs typeface="Gill Sans MT"/>
              </a:rPr>
              <a:t>Step</a:t>
            </a:r>
            <a:r>
              <a:rPr sz="1550" b="1" i="1" spc="-10" dirty="0">
                <a:latin typeface="Gill Sans MT"/>
                <a:cs typeface="Gill Sans MT"/>
              </a:rPr>
              <a:t> </a:t>
            </a:r>
            <a:r>
              <a:rPr sz="1550" b="1" i="1" spc="10" dirty="0">
                <a:latin typeface="Gill Sans MT"/>
                <a:cs typeface="Gill Sans MT"/>
              </a:rPr>
              <a:t>5</a:t>
            </a:r>
            <a:endParaRPr sz="1550">
              <a:latin typeface="Gill Sans MT"/>
              <a:cs typeface="Gill Sans MT"/>
            </a:endParaRPr>
          </a:p>
          <a:p>
            <a:pPr marL="6985" algn="ctr">
              <a:lnSpc>
                <a:spcPct val="100000"/>
              </a:lnSpc>
              <a:spcBef>
                <a:spcPts val="470"/>
              </a:spcBef>
            </a:pPr>
            <a:r>
              <a:rPr sz="1550" b="1" spc="10" dirty="0">
                <a:latin typeface="Gill Sans MT"/>
                <a:cs typeface="Gill Sans MT"/>
              </a:rPr>
              <a:t>Measure </a:t>
            </a:r>
            <a:r>
              <a:rPr sz="1550" b="1" spc="15" dirty="0">
                <a:latin typeface="Gill Sans MT"/>
                <a:cs typeface="Gill Sans MT"/>
              </a:rPr>
              <a:t>plate</a:t>
            </a:r>
            <a:r>
              <a:rPr sz="1550" b="1" spc="65" dirty="0">
                <a:latin typeface="Gill Sans MT"/>
                <a:cs typeface="Gill Sans MT"/>
              </a:rPr>
              <a:t> </a:t>
            </a:r>
            <a:r>
              <a:rPr sz="1550" b="1" dirty="0">
                <a:latin typeface="Gill Sans MT"/>
                <a:cs typeface="Gill Sans MT"/>
              </a:rPr>
              <a:t>pressure</a:t>
            </a:r>
            <a:endParaRPr sz="1550">
              <a:latin typeface="Gill Sans MT"/>
              <a:cs typeface="Gill Sans MT"/>
            </a:endParaRPr>
          </a:p>
          <a:p>
            <a:pPr marL="5080" algn="ctr">
              <a:lnSpc>
                <a:spcPct val="100000"/>
              </a:lnSpc>
              <a:spcBef>
                <a:spcPts val="894"/>
              </a:spcBef>
            </a:pPr>
            <a:r>
              <a:rPr sz="1550" b="1" i="1" spc="20" dirty="0">
                <a:latin typeface="Gill Sans MT"/>
                <a:cs typeface="Gill Sans MT"/>
              </a:rPr>
              <a:t>Step</a:t>
            </a:r>
            <a:r>
              <a:rPr sz="1550" b="1" i="1" spc="-10" dirty="0">
                <a:latin typeface="Gill Sans MT"/>
                <a:cs typeface="Gill Sans MT"/>
              </a:rPr>
              <a:t> </a:t>
            </a:r>
            <a:r>
              <a:rPr sz="1550" b="1" i="1" spc="10" dirty="0">
                <a:latin typeface="Gill Sans MT"/>
                <a:cs typeface="Gill Sans MT"/>
              </a:rPr>
              <a:t>6</a:t>
            </a:r>
            <a:endParaRPr sz="1550">
              <a:latin typeface="Gill Sans MT"/>
              <a:cs typeface="Gill Sans MT"/>
            </a:endParaRPr>
          </a:p>
          <a:p>
            <a:pPr marL="8255" algn="ctr">
              <a:lnSpc>
                <a:spcPct val="100000"/>
              </a:lnSpc>
              <a:spcBef>
                <a:spcPts val="470"/>
              </a:spcBef>
            </a:pPr>
            <a:r>
              <a:rPr sz="1550" b="1" spc="15" dirty="0">
                <a:latin typeface="Gill Sans MT"/>
                <a:cs typeface="Gill Sans MT"/>
              </a:rPr>
              <a:t>Find </a:t>
            </a:r>
            <a:r>
              <a:rPr sz="1550" b="1" spc="-20" dirty="0">
                <a:latin typeface="Gill Sans MT"/>
                <a:cs typeface="Gill Sans MT"/>
              </a:rPr>
              <a:t>Raw</a:t>
            </a:r>
            <a:r>
              <a:rPr sz="1550" b="1" spc="110" dirty="0">
                <a:latin typeface="Gill Sans MT"/>
                <a:cs typeface="Gill Sans MT"/>
              </a:rPr>
              <a:t> </a:t>
            </a:r>
            <a:r>
              <a:rPr sz="1550" b="1" spc="-5" dirty="0">
                <a:latin typeface="Gill Sans MT"/>
                <a:cs typeface="Gill Sans MT"/>
              </a:rPr>
              <a:t>Flow</a:t>
            </a:r>
            <a:endParaRPr sz="1550">
              <a:latin typeface="Gill Sans MT"/>
              <a:cs typeface="Gill Sans MT"/>
            </a:endParaRPr>
          </a:p>
          <a:p>
            <a:pPr marL="5080" algn="ctr">
              <a:lnSpc>
                <a:spcPct val="100000"/>
              </a:lnSpc>
              <a:spcBef>
                <a:spcPts val="900"/>
              </a:spcBef>
            </a:pPr>
            <a:r>
              <a:rPr sz="1550" b="1" i="1" spc="20" dirty="0">
                <a:latin typeface="Gill Sans MT"/>
                <a:cs typeface="Gill Sans MT"/>
              </a:rPr>
              <a:t>Step</a:t>
            </a:r>
            <a:r>
              <a:rPr sz="1550" b="1" i="1" spc="-10" dirty="0">
                <a:latin typeface="Gill Sans MT"/>
                <a:cs typeface="Gill Sans MT"/>
              </a:rPr>
              <a:t> </a:t>
            </a:r>
            <a:r>
              <a:rPr sz="1550" b="1" i="1" spc="10" dirty="0">
                <a:latin typeface="Gill Sans MT"/>
                <a:cs typeface="Gill Sans MT"/>
              </a:rPr>
              <a:t>7</a:t>
            </a:r>
            <a:endParaRPr sz="1550">
              <a:latin typeface="Gill Sans MT"/>
              <a:cs typeface="Gill Sans MT"/>
            </a:endParaRPr>
          </a:p>
          <a:p>
            <a:pPr marL="10160" algn="ctr">
              <a:lnSpc>
                <a:spcPct val="100000"/>
              </a:lnSpc>
              <a:spcBef>
                <a:spcPts val="465"/>
              </a:spcBef>
            </a:pPr>
            <a:r>
              <a:rPr sz="1550" b="1" spc="15" dirty="0">
                <a:latin typeface="Gill Sans MT"/>
                <a:cs typeface="Gill Sans MT"/>
              </a:rPr>
              <a:t>Calculate Corrected</a:t>
            </a:r>
            <a:r>
              <a:rPr sz="1550" b="1" spc="90" dirty="0">
                <a:latin typeface="Gill Sans MT"/>
                <a:cs typeface="Gill Sans MT"/>
              </a:rPr>
              <a:t> </a:t>
            </a:r>
            <a:r>
              <a:rPr sz="1550" b="1" spc="-5" dirty="0">
                <a:latin typeface="Gill Sans MT"/>
                <a:cs typeface="Gill Sans MT"/>
              </a:rPr>
              <a:t>Flow</a:t>
            </a:r>
            <a:endParaRPr sz="1550">
              <a:latin typeface="Gill Sans MT"/>
              <a:cs typeface="Gill Sans MT"/>
            </a:endParaRPr>
          </a:p>
          <a:p>
            <a:pPr marL="5080" algn="ctr">
              <a:lnSpc>
                <a:spcPct val="100000"/>
              </a:lnSpc>
              <a:spcBef>
                <a:spcPts val="900"/>
              </a:spcBef>
            </a:pPr>
            <a:r>
              <a:rPr sz="1550" b="1" i="1" spc="20" dirty="0">
                <a:latin typeface="Gill Sans MT"/>
                <a:cs typeface="Gill Sans MT"/>
              </a:rPr>
              <a:t>Step</a:t>
            </a:r>
            <a:r>
              <a:rPr sz="1550" b="1" i="1" spc="-10" dirty="0">
                <a:latin typeface="Gill Sans MT"/>
                <a:cs typeface="Gill Sans MT"/>
              </a:rPr>
              <a:t> </a:t>
            </a:r>
            <a:r>
              <a:rPr sz="1550" b="1" i="1" spc="10" dirty="0">
                <a:latin typeface="Gill Sans MT"/>
                <a:cs typeface="Gill Sans MT"/>
              </a:rPr>
              <a:t>8</a:t>
            </a:r>
            <a:endParaRPr sz="1550">
              <a:latin typeface="Gill Sans MT"/>
              <a:cs typeface="Gill Sans MT"/>
            </a:endParaRPr>
          </a:p>
          <a:p>
            <a:pPr marL="3810" algn="ctr">
              <a:lnSpc>
                <a:spcPct val="100000"/>
              </a:lnSpc>
              <a:spcBef>
                <a:spcPts val="470"/>
              </a:spcBef>
            </a:pPr>
            <a:r>
              <a:rPr sz="1550" b="1" spc="15" dirty="0">
                <a:latin typeface="Gill Sans MT"/>
                <a:cs typeface="Gill Sans MT"/>
              </a:rPr>
              <a:t>Calculate</a:t>
            </a:r>
            <a:r>
              <a:rPr sz="1550" b="1" spc="35" dirty="0">
                <a:latin typeface="Gill Sans MT"/>
                <a:cs typeface="Gill Sans MT"/>
              </a:rPr>
              <a:t> </a:t>
            </a:r>
            <a:r>
              <a:rPr sz="1550" b="1" spc="-30" dirty="0">
                <a:latin typeface="Gill Sans MT"/>
                <a:cs typeface="Gill Sans MT"/>
              </a:rPr>
              <a:t>CFM/Ton</a:t>
            </a:r>
            <a:endParaRPr sz="1550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68960"/>
            <a:ext cx="730504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5" dirty="0">
                <a:latin typeface="Bookman Old Style"/>
                <a:cs typeface="Bookman Old Style"/>
              </a:rPr>
              <a:t>Step </a:t>
            </a:r>
            <a:r>
              <a:rPr sz="3200" i="1" spc="25" dirty="0">
                <a:latin typeface="Bookman Old Style"/>
                <a:cs typeface="Bookman Old Style"/>
              </a:rPr>
              <a:t>1: </a:t>
            </a:r>
            <a:r>
              <a:rPr sz="3200" i="1" spc="-20" dirty="0">
                <a:latin typeface="Bookman Old Style"/>
                <a:cs typeface="Bookman Old Style"/>
              </a:rPr>
              <a:t>Measure </a:t>
            </a:r>
            <a:r>
              <a:rPr sz="3200" i="1" spc="30" dirty="0">
                <a:latin typeface="Bookman Old Style"/>
                <a:cs typeface="Bookman Old Style"/>
              </a:rPr>
              <a:t>NSOP </a:t>
            </a:r>
            <a:r>
              <a:rPr sz="3200" i="1" spc="20" dirty="0">
                <a:latin typeface="Bookman Old Style"/>
                <a:cs typeface="Bookman Old Style"/>
              </a:rPr>
              <a:t>(Supply</a:t>
            </a:r>
            <a:r>
              <a:rPr sz="3200" i="1" spc="-185" dirty="0">
                <a:latin typeface="Bookman Old Style"/>
                <a:cs typeface="Bookman Old Style"/>
              </a:rPr>
              <a:t> </a:t>
            </a:r>
            <a:r>
              <a:rPr sz="3200" i="1" spc="-50" dirty="0">
                <a:latin typeface="Bookman Old Style"/>
                <a:cs typeface="Bookman Old Style"/>
              </a:rPr>
              <a:t>Static)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" y="1114361"/>
            <a:ext cx="9082151" cy="527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1314450"/>
            <a:ext cx="8686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5101" y="2119376"/>
            <a:ext cx="838200" cy="590550"/>
          </a:xfrm>
          <a:custGeom>
            <a:avLst/>
            <a:gdLst/>
            <a:ahLst/>
            <a:cxnLst/>
            <a:rect l="l" t="t" r="r" b="b"/>
            <a:pathLst>
              <a:path w="838200" h="590550">
                <a:moveTo>
                  <a:pt x="0" y="590550"/>
                </a:moveTo>
                <a:lnTo>
                  <a:pt x="838200" y="590550"/>
                </a:lnTo>
                <a:lnTo>
                  <a:pt x="838200" y="0"/>
                </a:lnTo>
                <a:lnTo>
                  <a:pt x="0" y="0"/>
                </a:lnTo>
                <a:lnTo>
                  <a:pt x="0" y="59055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5101" y="2119376"/>
            <a:ext cx="838200" cy="590550"/>
          </a:xfrm>
          <a:custGeom>
            <a:avLst/>
            <a:gdLst/>
            <a:ahLst/>
            <a:cxnLst/>
            <a:rect l="l" t="t" r="r" b="b"/>
            <a:pathLst>
              <a:path w="838200" h="590550">
                <a:moveTo>
                  <a:pt x="0" y="590550"/>
                </a:moveTo>
                <a:lnTo>
                  <a:pt x="838200" y="590550"/>
                </a:lnTo>
                <a:lnTo>
                  <a:pt x="838200" y="0"/>
                </a:lnTo>
                <a:lnTo>
                  <a:pt x="0" y="0"/>
                </a:lnTo>
                <a:lnTo>
                  <a:pt x="0" y="590550"/>
                </a:lnTo>
                <a:close/>
              </a:path>
            </a:pathLst>
          </a:custGeom>
          <a:ln w="11428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9775" y="1914525"/>
            <a:ext cx="1228725" cy="809625"/>
          </a:xfrm>
          <a:custGeom>
            <a:avLst/>
            <a:gdLst/>
            <a:ahLst/>
            <a:cxnLst/>
            <a:rect l="l" t="t" r="r" b="b"/>
            <a:pathLst>
              <a:path w="1228725" h="809625">
                <a:moveTo>
                  <a:pt x="0" y="404749"/>
                </a:moveTo>
                <a:lnTo>
                  <a:pt x="9899" y="331999"/>
                </a:lnTo>
                <a:lnTo>
                  <a:pt x="38439" y="263525"/>
                </a:lnTo>
                <a:lnTo>
                  <a:pt x="59157" y="231249"/>
                </a:lnTo>
                <a:lnTo>
                  <a:pt x="83885" y="200471"/>
                </a:lnTo>
                <a:lnTo>
                  <a:pt x="112406" y="171334"/>
                </a:lnTo>
                <a:lnTo>
                  <a:pt x="144503" y="143981"/>
                </a:lnTo>
                <a:lnTo>
                  <a:pt x="179959" y="118554"/>
                </a:lnTo>
                <a:lnTo>
                  <a:pt x="218556" y="95197"/>
                </a:lnTo>
                <a:lnTo>
                  <a:pt x="260079" y="74052"/>
                </a:lnTo>
                <a:lnTo>
                  <a:pt x="304310" y="55263"/>
                </a:lnTo>
                <a:lnTo>
                  <a:pt x="351033" y="38973"/>
                </a:lnTo>
                <a:lnTo>
                  <a:pt x="400030" y="25324"/>
                </a:lnTo>
                <a:lnTo>
                  <a:pt x="451085" y="14459"/>
                </a:lnTo>
                <a:lnTo>
                  <a:pt x="503980" y="6521"/>
                </a:lnTo>
                <a:lnTo>
                  <a:pt x="558499" y="1654"/>
                </a:lnTo>
                <a:lnTo>
                  <a:pt x="614426" y="0"/>
                </a:lnTo>
                <a:lnTo>
                  <a:pt x="670332" y="1654"/>
                </a:lnTo>
                <a:lnTo>
                  <a:pt x="724833" y="6521"/>
                </a:lnTo>
                <a:lnTo>
                  <a:pt x="777713" y="14459"/>
                </a:lnTo>
                <a:lnTo>
                  <a:pt x="828754" y="25324"/>
                </a:lnTo>
                <a:lnTo>
                  <a:pt x="877739" y="38973"/>
                </a:lnTo>
                <a:lnTo>
                  <a:pt x="924451" y="55263"/>
                </a:lnTo>
                <a:lnTo>
                  <a:pt x="968674" y="74052"/>
                </a:lnTo>
                <a:lnTo>
                  <a:pt x="1010190" y="95197"/>
                </a:lnTo>
                <a:lnTo>
                  <a:pt x="1048781" y="118554"/>
                </a:lnTo>
                <a:lnTo>
                  <a:pt x="1084232" y="143981"/>
                </a:lnTo>
                <a:lnTo>
                  <a:pt x="1116325" y="171334"/>
                </a:lnTo>
                <a:lnTo>
                  <a:pt x="1144843" y="200471"/>
                </a:lnTo>
                <a:lnTo>
                  <a:pt x="1169569" y="231249"/>
                </a:lnTo>
                <a:lnTo>
                  <a:pt x="1190287" y="263525"/>
                </a:lnTo>
                <a:lnTo>
                  <a:pt x="1218826" y="331999"/>
                </a:lnTo>
                <a:lnTo>
                  <a:pt x="1228725" y="404749"/>
                </a:lnTo>
                <a:lnTo>
                  <a:pt x="1226214" y="441606"/>
                </a:lnTo>
                <a:lnTo>
                  <a:pt x="1206778" y="512395"/>
                </a:lnTo>
                <a:lnTo>
                  <a:pt x="1169569" y="578327"/>
                </a:lnTo>
                <a:lnTo>
                  <a:pt x="1144843" y="609115"/>
                </a:lnTo>
                <a:lnTo>
                  <a:pt x="1116325" y="638261"/>
                </a:lnTo>
                <a:lnTo>
                  <a:pt x="1084232" y="665621"/>
                </a:lnTo>
                <a:lnTo>
                  <a:pt x="1048781" y="691054"/>
                </a:lnTo>
                <a:lnTo>
                  <a:pt x="1010190" y="714416"/>
                </a:lnTo>
                <a:lnTo>
                  <a:pt x="968674" y="735564"/>
                </a:lnTo>
                <a:lnTo>
                  <a:pt x="924451" y="754356"/>
                </a:lnTo>
                <a:lnTo>
                  <a:pt x="877739" y="770649"/>
                </a:lnTo>
                <a:lnTo>
                  <a:pt x="828754" y="784299"/>
                </a:lnTo>
                <a:lnTo>
                  <a:pt x="777713" y="795165"/>
                </a:lnTo>
                <a:lnTo>
                  <a:pt x="724833" y="803103"/>
                </a:lnTo>
                <a:lnTo>
                  <a:pt x="670332" y="807970"/>
                </a:lnTo>
                <a:lnTo>
                  <a:pt x="614426" y="809625"/>
                </a:lnTo>
                <a:lnTo>
                  <a:pt x="558499" y="807970"/>
                </a:lnTo>
                <a:lnTo>
                  <a:pt x="503980" y="803103"/>
                </a:lnTo>
                <a:lnTo>
                  <a:pt x="451085" y="795165"/>
                </a:lnTo>
                <a:lnTo>
                  <a:pt x="400030" y="784299"/>
                </a:lnTo>
                <a:lnTo>
                  <a:pt x="351033" y="770649"/>
                </a:lnTo>
                <a:lnTo>
                  <a:pt x="304310" y="754356"/>
                </a:lnTo>
                <a:lnTo>
                  <a:pt x="260079" y="735564"/>
                </a:lnTo>
                <a:lnTo>
                  <a:pt x="218556" y="714416"/>
                </a:lnTo>
                <a:lnTo>
                  <a:pt x="179959" y="691054"/>
                </a:lnTo>
                <a:lnTo>
                  <a:pt x="144503" y="665621"/>
                </a:lnTo>
                <a:lnTo>
                  <a:pt x="112406" y="638261"/>
                </a:lnTo>
                <a:lnTo>
                  <a:pt x="83885" y="609115"/>
                </a:lnTo>
                <a:lnTo>
                  <a:pt x="59157" y="578327"/>
                </a:lnTo>
                <a:lnTo>
                  <a:pt x="38439" y="546039"/>
                </a:lnTo>
                <a:lnTo>
                  <a:pt x="9899" y="477536"/>
                </a:lnTo>
                <a:lnTo>
                  <a:pt x="0" y="404749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74334" y="2025014"/>
            <a:ext cx="865505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3350" spc="15" dirty="0">
                <a:solidFill>
                  <a:srgbClr val="585858"/>
                </a:solidFill>
                <a:latin typeface="Arial"/>
                <a:cs typeface="Arial"/>
              </a:rPr>
              <a:t>340</a:t>
            </a:r>
            <a:endParaRPr sz="3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250" y="1066736"/>
            <a:ext cx="7462901" cy="5348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7275" y="1266825"/>
            <a:ext cx="7067550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7353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5" dirty="0">
                <a:latin typeface="Bookman Old Style"/>
                <a:cs typeface="Bookman Old Style"/>
              </a:rPr>
              <a:t>Step </a:t>
            </a:r>
            <a:r>
              <a:rPr sz="3200" i="1" spc="25" dirty="0">
                <a:latin typeface="Bookman Old Style"/>
                <a:cs typeface="Bookman Old Style"/>
              </a:rPr>
              <a:t>2: </a:t>
            </a:r>
            <a:r>
              <a:rPr sz="3200" i="1" spc="-45" dirty="0">
                <a:latin typeface="Bookman Old Style"/>
                <a:cs typeface="Bookman Old Style"/>
              </a:rPr>
              <a:t>Install </a:t>
            </a:r>
            <a:r>
              <a:rPr sz="3200" i="1" spc="20" dirty="0">
                <a:latin typeface="Bookman Old Style"/>
                <a:cs typeface="Bookman Old Style"/>
              </a:rPr>
              <a:t>TrueFlow</a:t>
            </a:r>
            <a:r>
              <a:rPr sz="3200" i="1" spc="50" dirty="0">
                <a:latin typeface="Bookman Old Style"/>
                <a:cs typeface="Bookman Old Style"/>
              </a:rPr>
              <a:t> </a:t>
            </a:r>
            <a:r>
              <a:rPr sz="3200" i="1" spc="-35" dirty="0">
                <a:latin typeface="Bookman Old Style"/>
                <a:cs typeface="Bookman Old Style"/>
              </a:rPr>
              <a:t>Plate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35" y="1571530"/>
            <a:ext cx="8977405" cy="4329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1743075"/>
            <a:ext cx="8639175" cy="399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7353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5" dirty="0">
                <a:latin typeface="Bookman Old Style"/>
                <a:cs typeface="Bookman Old Style"/>
              </a:rPr>
              <a:t>Step </a:t>
            </a:r>
            <a:r>
              <a:rPr sz="3200" i="1" spc="25" dirty="0">
                <a:latin typeface="Bookman Old Style"/>
                <a:cs typeface="Bookman Old Style"/>
              </a:rPr>
              <a:t>2: </a:t>
            </a:r>
            <a:r>
              <a:rPr sz="3200" i="1" spc="-45" dirty="0">
                <a:latin typeface="Bookman Old Style"/>
                <a:cs typeface="Bookman Old Style"/>
              </a:rPr>
              <a:t>Install </a:t>
            </a:r>
            <a:r>
              <a:rPr sz="3200" i="1" spc="20" dirty="0">
                <a:latin typeface="Bookman Old Style"/>
                <a:cs typeface="Bookman Old Style"/>
              </a:rPr>
              <a:t>TrueFlow</a:t>
            </a:r>
            <a:r>
              <a:rPr sz="3200" i="1" spc="50" dirty="0">
                <a:latin typeface="Bookman Old Style"/>
                <a:cs typeface="Bookman Old Style"/>
              </a:rPr>
              <a:t> </a:t>
            </a:r>
            <a:r>
              <a:rPr sz="3200" i="1" spc="-35" dirty="0">
                <a:latin typeface="Bookman Old Style"/>
                <a:cs typeface="Bookman Old Style"/>
              </a:rPr>
              <a:t>Plate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68960"/>
            <a:ext cx="46450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5" dirty="0">
                <a:latin typeface="Bookman Old Style"/>
                <a:cs typeface="Bookman Old Style"/>
              </a:rPr>
              <a:t>Step </a:t>
            </a:r>
            <a:r>
              <a:rPr sz="3200" i="1" spc="25" dirty="0">
                <a:latin typeface="Bookman Old Style"/>
                <a:cs typeface="Bookman Old Style"/>
              </a:rPr>
              <a:t>3: </a:t>
            </a:r>
            <a:r>
              <a:rPr sz="3200" i="1" spc="-20" dirty="0">
                <a:latin typeface="Bookman Old Style"/>
                <a:cs typeface="Bookman Old Style"/>
              </a:rPr>
              <a:t>Measure</a:t>
            </a:r>
            <a:r>
              <a:rPr sz="3200" i="1" spc="25" dirty="0">
                <a:latin typeface="Bookman Old Style"/>
                <a:cs typeface="Bookman Old Style"/>
              </a:rPr>
              <a:t> </a:t>
            </a:r>
            <a:r>
              <a:rPr sz="3200" i="1" spc="50" dirty="0">
                <a:latin typeface="Bookman Old Style"/>
                <a:cs typeface="Bookman Old Style"/>
              </a:rPr>
              <a:t>TFSOP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5" y="1104836"/>
            <a:ext cx="9082151" cy="527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1304925"/>
            <a:ext cx="8686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0250" y="1905000"/>
            <a:ext cx="1228725" cy="809625"/>
          </a:xfrm>
          <a:custGeom>
            <a:avLst/>
            <a:gdLst/>
            <a:ahLst/>
            <a:cxnLst/>
            <a:rect l="l" t="t" r="r" b="b"/>
            <a:pathLst>
              <a:path w="1228725" h="809625">
                <a:moveTo>
                  <a:pt x="0" y="404749"/>
                </a:moveTo>
                <a:lnTo>
                  <a:pt x="9899" y="331999"/>
                </a:lnTo>
                <a:lnTo>
                  <a:pt x="38439" y="263525"/>
                </a:lnTo>
                <a:lnTo>
                  <a:pt x="59157" y="231249"/>
                </a:lnTo>
                <a:lnTo>
                  <a:pt x="83885" y="200471"/>
                </a:lnTo>
                <a:lnTo>
                  <a:pt x="112406" y="171334"/>
                </a:lnTo>
                <a:lnTo>
                  <a:pt x="144503" y="143981"/>
                </a:lnTo>
                <a:lnTo>
                  <a:pt x="179959" y="118554"/>
                </a:lnTo>
                <a:lnTo>
                  <a:pt x="218556" y="95197"/>
                </a:lnTo>
                <a:lnTo>
                  <a:pt x="260079" y="74052"/>
                </a:lnTo>
                <a:lnTo>
                  <a:pt x="304310" y="55263"/>
                </a:lnTo>
                <a:lnTo>
                  <a:pt x="351033" y="38973"/>
                </a:lnTo>
                <a:lnTo>
                  <a:pt x="400030" y="25324"/>
                </a:lnTo>
                <a:lnTo>
                  <a:pt x="451085" y="14459"/>
                </a:lnTo>
                <a:lnTo>
                  <a:pt x="503980" y="6521"/>
                </a:lnTo>
                <a:lnTo>
                  <a:pt x="558499" y="1654"/>
                </a:lnTo>
                <a:lnTo>
                  <a:pt x="614426" y="0"/>
                </a:lnTo>
                <a:lnTo>
                  <a:pt x="670332" y="1654"/>
                </a:lnTo>
                <a:lnTo>
                  <a:pt x="724833" y="6521"/>
                </a:lnTo>
                <a:lnTo>
                  <a:pt x="777713" y="14459"/>
                </a:lnTo>
                <a:lnTo>
                  <a:pt x="828754" y="25324"/>
                </a:lnTo>
                <a:lnTo>
                  <a:pt x="877739" y="38973"/>
                </a:lnTo>
                <a:lnTo>
                  <a:pt x="924451" y="55263"/>
                </a:lnTo>
                <a:lnTo>
                  <a:pt x="968674" y="74052"/>
                </a:lnTo>
                <a:lnTo>
                  <a:pt x="1010190" y="95197"/>
                </a:lnTo>
                <a:lnTo>
                  <a:pt x="1048781" y="118554"/>
                </a:lnTo>
                <a:lnTo>
                  <a:pt x="1084232" y="143981"/>
                </a:lnTo>
                <a:lnTo>
                  <a:pt x="1116325" y="171334"/>
                </a:lnTo>
                <a:lnTo>
                  <a:pt x="1144843" y="200471"/>
                </a:lnTo>
                <a:lnTo>
                  <a:pt x="1169569" y="231249"/>
                </a:lnTo>
                <a:lnTo>
                  <a:pt x="1190287" y="263525"/>
                </a:lnTo>
                <a:lnTo>
                  <a:pt x="1218826" y="331999"/>
                </a:lnTo>
                <a:lnTo>
                  <a:pt x="1228725" y="404749"/>
                </a:lnTo>
                <a:lnTo>
                  <a:pt x="1226214" y="441606"/>
                </a:lnTo>
                <a:lnTo>
                  <a:pt x="1206778" y="512395"/>
                </a:lnTo>
                <a:lnTo>
                  <a:pt x="1169569" y="578327"/>
                </a:lnTo>
                <a:lnTo>
                  <a:pt x="1144843" y="609115"/>
                </a:lnTo>
                <a:lnTo>
                  <a:pt x="1116325" y="638261"/>
                </a:lnTo>
                <a:lnTo>
                  <a:pt x="1084232" y="665621"/>
                </a:lnTo>
                <a:lnTo>
                  <a:pt x="1048781" y="691054"/>
                </a:lnTo>
                <a:lnTo>
                  <a:pt x="1010190" y="714416"/>
                </a:lnTo>
                <a:lnTo>
                  <a:pt x="968674" y="735564"/>
                </a:lnTo>
                <a:lnTo>
                  <a:pt x="924451" y="754356"/>
                </a:lnTo>
                <a:lnTo>
                  <a:pt x="877739" y="770649"/>
                </a:lnTo>
                <a:lnTo>
                  <a:pt x="828754" y="784299"/>
                </a:lnTo>
                <a:lnTo>
                  <a:pt x="777713" y="795165"/>
                </a:lnTo>
                <a:lnTo>
                  <a:pt x="724833" y="803103"/>
                </a:lnTo>
                <a:lnTo>
                  <a:pt x="670332" y="807970"/>
                </a:lnTo>
                <a:lnTo>
                  <a:pt x="614426" y="809625"/>
                </a:lnTo>
                <a:lnTo>
                  <a:pt x="558499" y="807970"/>
                </a:lnTo>
                <a:lnTo>
                  <a:pt x="503980" y="803103"/>
                </a:lnTo>
                <a:lnTo>
                  <a:pt x="451085" y="795165"/>
                </a:lnTo>
                <a:lnTo>
                  <a:pt x="400030" y="784299"/>
                </a:lnTo>
                <a:lnTo>
                  <a:pt x="351033" y="770649"/>
                </a:lnTo>
                <a:lnTo>
                  <a:pt x="304310" y="754356"/>
                </a:lnTo>
                <a:lnTo>
                  <a:pt x="260079" y="735564"/>
                </a:lnTo>
                <a:lnTo>
                  <a:pt x="218556" y="714416"/>
                </a:lnTo>
                <a:lnTo>
                  <a:pt x="179959" y="691054"/>
                </a:lnTo>
                <a:lnTo>
                  <a:pt x="144503" y="665621"/>
                </a:lnTo>
                <a:lnTo>
                  <a:pt x="112406" y="638261"/>
                </a:lnTo>
                <a:lnTo>
                  <a:pt x="83885" y="609115"/>
                </a:lnTo>
                <a:lnTo>
                  <a:pt x="59157" y="578327"/>
                </a:lnTo>
                <a:lnTo>
                  <a:pt x="38439" y="546039"/>
                </a:lnTo>
                <a:lnTo>
                  <a:pt x="9899" y="477536"/>
                </a:lnTo>
                <a:lnTo>
                  <a:pt x="0" y="404749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05576" y="2100326"/>
            <a:ext cx="847725" cy="600075"/>
          </a:xfrm>
          <a:prstGeom prst="rect">
            <a:avLst/>
          </a:prstGeom>
          <a:solidFill>
            <a:srgbClr val="97C622"/>
          </a:solidFill>
          <a:ln w="11428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54"/>
              </a:lnSpc>
            </a:pPr>
            <a:r>
              <a:rPr sz="3350" spc="20" dirty="0">
                <a:solidFill>
                  <a:srgbClr val="585858"/>
                </a:solidFill>
                <a:latin typeface="Arial"/>
                <a:cs typeface="Arial"/>
              </a:rPr>
              <a:t>.380</a:t>
            </a:r>
            <a:endParaRPr sz="3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1659" y="4385655"/>
            <a:ext cx="20955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70"/>
              </a:lnSpc>
            </a:pPr>
            <a:r>
              <a:rPr sz="1400" spc="45" dirty="0">
                <a:solidFill>
                  <a:srgbClr val="888888"/>
                </a:solidFill>
                <a:latin typeface="Arial"/>
                <a:cs typeface="Arial"/>
              </a:rPr>
              <a:t>68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7544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5" dirty="0">
                <a:latin typeface="Bookman Old Style"/>
                <a:cs typeface="Bookman Old Style"/>
              </a:rPr>
              <a:t>Step </a:t>
            </a:r>
            <a:r>
              <a:rPr sz="3200" i="1" spc="25" dirty="0">
                <a:latin typeface="Bookman Old Style"/>
                <a:cs typeface="Bookman Old Style"/>
              </a:rPr>
              <a:t>4: </a:t>
            </a:r>
            <a:r>
              <a:rPr sz="3200" i="1" spc="-25" dirty="0">
                <a:latin typeface="Bookman Old Style"/>
                <a:cs typeface="Bookman Old Style"/>
              </a:rPr>
              <a:t>Calculate </a:t>
            </a:r>
            <a:r>
              <a:rPr sz="3200" i="1" spc="-15" dirty="0">
                <a:latin typeface="Bookman Old Style"/>
                <a:cs typeface="Bookman Old Style"/>
              </a:rPr>
              <a:t>Correction</a:t>
            </a:r>
            <a:r>
              <a:rPr sz="3200" i="1" spc="229" dirty="0">
                <a:latin typeface="Bookman Old Style"/>
                <a:cs typeface="Bookman Old Style"/>
              </a:rPr>
              <a:t> </a:t>
            </a:r>
            <a:r>
              <a:rPr sz="3200" i="1" spc="-25" dirty="0">
                <a:latin typeface="Bookman Old Style"/>
                <a:cs typeface="Bookman Old Style"/>
              </a:rPr>
              <a:t>Factor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95311"/>
            <a:ext cx="9144000" cy="5281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825" y="1295400"/>
            <a:ext cx="8896350" cy="488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587" y="1300225"/>
            <a:ext cx="1828800" cy="647700"/>
          </a:xfrm>
          <a:custGeom>
            <a:avLst/>
            <a:gdLst/>
            <a:ahLst/>
            <a:cxnLst/>
            <a:rect l="l" t="t" r="r" b="b"/>
            <a:pathLst>
              <a:path w="1828800" h="647700">
                <a:moveTo>
                  <a:pt x="0" y="647700"/>
                </a:moveTo>
                <a:lnTo>
                  <a:pt x="1828800" y="647700"/>
                </a:lnTo>
                <a:lnTo>
                  <a:pt x="18288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FFF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587" y="1300225"/>
            <a:ext cx="1828800" cy="647700"/>
          </a:xfrm>
          <a:prstGeom prst="rect">
            <a:avLst/>
          </a:prstGeom>
          <a:ln w="9525">
            <a:solidFill>
              <a:srgbClr val="97C622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204"/>
              </a:spcBef>
            </a:pPr>
            <a:r>
              <a:rPr sz="3600" b="0" spc="5" dirty="0">
                <a:solidFill>
                  <a:srgbClr val="284E84"/>
                </a:solidFill>
                <a:latin typeface="Bookman Old Style"/>
                <a:cs typeface="Bookman Old Style"/>
              </a:rPr>
              <a:t>NSOP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3501" y="1300225"/>
            <a:ext cx="1838325" cy="647700"/>
          </a:xfrm>
          <a:prstGeom prst="rect">
            <a:avLst/>
          </a:prstGeom>
          <a:solidFill>
            <a:srgbClr val="FFF3C5"/>
          </a:solidFill>
          <a:ln w="9525">
            <a:solidFill>
              <a:srgbClr val="97C622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204"/>
              </a:spcBef>
            </a:pPr>
            <a:r>
              <a:rPr sz="3600" b="0" spc="-10" dirty="0">
                <a:solidFill>
                  <a:srgbClr val="284E84"/>
                </a:solidFill>
                <a:latin typeface="Bookman Old Style"/>
                <a:cs typeface="Bookman Old Style"/>
              </a:rPr>
              <a:t>TFSOP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6026" y="2262251"/>
            <a:ext cx="762000" cy="561975"/>
          </a:xfrm>
          <a:custGeom>
            <a:avLst/>
            <a:gdLst/>
            <a:ahLst/>
            <a:cxnLst/>
            <a:rect l="l" t="t" r="r" b="b"/>
            <a:pathLst>
              <a:path w="762000" h="561975">
                <a:moveTo>
                  <a:pt x="0" y="561975"/>
                </a:moveTo>
                <a:lnTo>
                  <a:pt x="762000" y="561975"/>
                </a:lnTo>
                <a:lnTo>
                  <a:pt x="762000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6026" y="2262251"/>
            <a:ext cx="762000" cy="561975"/>
          </a:xfrm>
          <a:custGeom>
            <a:avLst/>
            <a:gdLst/>
            <a:ahLst/>
            <a:cxnLst/>
            <a:rect l="l" t="t" r="r" b="b"/>
            <a:pathLst>
              <a:path w="762000" h="561975">
                <a:moveTo>
                  <a:pt x="0" y="561975"/>
                </a:moveTo>
                <a:lnTo>
                  <a:pt x="762000" y="561975"/>
                </a:lnTo>
                <a:lnTo>
                  <a:pt x="762000" y="0"/>
                </a:lnTo>
                <a:lnTo>
                  <a:pt x="0" y="0"/>
                </a:lnTo>
                <a:lnTo>
                  <a:pt x="0" y="561975"/>
                </a:lnTo>
                <a:close/>
              </a:path>
            </a:pathLst>
          </a:custGeom>
          <a:ln w="11428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2600" y="2085975"/>
            <a:ext cx="1219200" cy="800100"/>
          </a:xfrm>
          <a:custGeom>
            <a:avLst/>
            <a:gdLst/>
            <a:ahLst/>
            <a:cxnLst/>
            <a:rect l="l" t="t" r="r" b="b"/>
            <a:pathLst>
              <a:path w="1219200" h="800100">
                <a:moveTo>
                  <a:pt x="0" y="400050"/>
                </a:moveTo>
                <a:lnTo>
                  <a:pt x="2790" y="361516"/>
                </a:lnTo>
                <a:lnTo>
                  <a:pt x="10991" y="324020"/>
                </a:lnTo>
                <a:lnTo>
                  <a:pt x="24348" y="287729"/>
                </a:lnTo>
                <a:lnTo>
                  <a:pt x="42604" y="252811"/>
                </a:lnTo>
                <a:lnTo>
                  <a:pt x="65505" y="219433"/>
                </a:lnTo>
                <a:lnTo>
                  <a:pt x="92795" y="187763"/>
                </a:lnTo>
                <a:lnTo>
                  <a:pt x="124219" y="157968"/>
                </a:lnTo>
                <a:lnTo>
                  <a:pt x="159520" y="130215"/>
                </a:lnTo>
                <a:lnTo>
                  <a:pt x="198445" y="104673"/>
                </a:lnTo>
                <a:lnTo>
                  <a:pt x="240736" y="81508"/>
                </a:lnTo>
                <a:lnTo>
                  <a:pt x="286139" y="60888"/>
                </a:lnTo>
                <a:lnTo>
                  <a:pt x="334399" y="42981"/>
                </a:lnTo>
                <a:lnTo>
                  <a:pt x="385259" y="27954"/>
                </a:lnTo>
                <a:lnTo>
                  <a:pt x="438465" y="15975"/>
                </a:lnTo>
                <a:lnTo>
                  <a:pt x="493760" y="7212"/>
                </a:lnTo>
                <a:lnTo>
                  <a:pt x="550890" y="1830"/>
                </a:lnTo>
                <a:lnTo>
                  <a:pt x="609600" y="0"/>
                </a:lnTo>
                <a:lnTo>
                  <a:pt x="668309" y="1830"/>
                </a:lnTo>
                <a:lnTo>
                  <a:pt x="725439" y="7212"/>
                </a:lnTo>
                <a:lnTo>
                  <a:pt x="780734" y="15975"/>
                </a:lnTo>
                <a:lnTo>
                  <a:pt x="833940" y="27954"/>
                </a:lnTo>
                <a:lnTo>
                  <a:pt x="884800" y="42981"/>
                </a:lnTo>
                <a:lnTo>
                  <a:pt x="933060" y="60888"/>
                </a:lnTo>
                <a:lnTo>
                  <a:pt x="978463" y="81508"/>
                </a:lnTo>
                <a:lnTo>
                  <a:pt x="1020754" y="104673"/>
                </a:lnTo>
                <a:lnTo>
                  <a:pt x="1059679" y="130215"/>
                </a:lnTo>
                <a:lnTo>
                  <a:pt x="1094980" y="157968"/>
                </a:lnTo>
                <a:lnTo>
                  <a:pt x="1126404" y="187763"/>
                </a:lnTo>
                <a:lnTo>
                  <a:pt x="1153694" y="219433"/>
                </a:lnTo>
                <a:lnTo>
                  <a:pt x="1176595" y="252811"/>
                </a:lnTo>
                <a:lnTo>
                  <a:pt x="1194851" y="287729"/>
                </a:lnTo>
                <a:lnTo>
                  <a:pt x="1208208" y="324020"/>
                </a:lnTo>
                <a:lnTo>
                  <a:pt x="1216409" y="361516"/>
                </a:lnTo>
                <a:lnTo>
                  <a:pt x="1219200" y="400050"/>
                </a:lnTo>
                <a:lnTo>
                  <a:pt x="1216409" y="438583"/>
                </a:lnTo>
                <a:lnTo>
                  <a:pt x="1208208" y="476079"/>
                </a:lnTo>
                <a:lnTo>
                  <a:pt x="1194851" y="512370"/>
                </a:lnTo>
                <a:lnTo>
                  <a:pt x="1176595" y="547288"/>
                </a:lnTo>
                <a:lnTo>
                  <a:pt x="1153694" y="580666"/>
                </a:lnTo>
                <a:lnTo>
                  <a:pt x="1126404" y="612336"/>
                </a:lnTo>
                <a:lnTo>
                  <a:pt x="1094980" y="642131"/>
                </a:lnTo>
                <a:lnTo>
                  <a:pt x="1059679" y="669884"/>
                </a:lnTo>
                <a:lnTo>
                  <a:pt x="1020754" y="695426"/>
                </a:lnTo>
                <a:lnTo>
                  <a:pt x="978463" y="718591"/>
                </a:lnTo>
                <a:lnTo>
                  <a:pt x="933060" y="739211"/>
                </a:lnTo>
                <a:lnTo>
                  <a:pt x="884800" y="757118"/>
                </a:lnTo>
                <a:lnTo>
                  <a:pt x="833940" y="772145"/>
                </a:lnTo>
                <a:lnTo>
                  <a:pt x="780734" y="784124"/>
                </a:lnTo>
                <a:lnTo>
                  <a:pt x="725439" y="792887"/>
                </a:lnTo>
                <a:lnTo>
                  <a:pt x="668309" y="798269"/>
                </a:lnTo>
                <a:lnTo>
                  <a:pt x="609600" y="800100"/>
                </a:lnTo>
                <a:lnTo>
                  <a:pt x="550890" y="798269"/>
                </a:lnTo>
                <a:lnTo>
                  <a:pt x="493760" y="792887"/>
                </a:lnTo>
                <a:lnTo>
                  <a:pt x="438465" y="784124"/>
                </a:lnTo>
                <a:lnTo>
                  <a:pt x="385259" y="772145"/>
                </a:lnTo>
                <a:lnTo>
                  <a:pt x="334399" y="757118"/>
                </a:lnTo>
                <a:lnTo>
                  <a:pt x="286139" y="739211"/>
                </a:lnTo>
                <a:lnTo>
                  <a:pt x="240736" y="718591"/>
                </a:lnTo>
                <a:lnTo>
                  <a:pt x="198445" y="695426"/>
                </a:lnTo>
                <a:lnTo>
                  <a:pt x="159520" y="669884"/>
                </a:lnTo>
                <a:lnTo>
                  <a:pt x="124219" y="642131"/>
                </a:lnTo>
                <a:lnTo>
                  <a:pt x="92795" y="612336"/>
                </a:lnTo>
                <a:lnTo>
                  <a:pt x="65505" y="580666"/>
                </a:lnTo>
                <a:lnTo>
                  <a:pt x="42604" y="547288"/>
                </a:lnTo>
                <a:lnTo>
                  <a:pt x="24348" y="512370"/>
                </a:lnTo>
                <a:lnTo>
                  <a:pt x="10991" y="476079"/>
                </a:lnTo>
                <a:lnTo>
                  <a:pt x="2790" y="438583"/>
                </a:lnTo>
                <a:lnTo>
                  <a:pt x="0" y="40005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6425" y="2090801"/>
            <a:ext cx="819150" cy="600075"/>
          </a:xfrm>
          <a:custGeom>
            <a:avLst/>
            <a:gdLst/>
            <a:ahLst/>
            <a:cxnLst/>
            <a:rect l="l" t="t" r="r" b="b"/>
            <a:pathLst>
              <a:path w="819150" h="600075">
                <a:moveTo>
                  <a:pt x="0" y="600075"/>
                </a:moveTo>
                <a:lnTo>
                  <a:pt x="819150" y="600075"/>
                </a:lnTo>
                <a:lnTo>
                  <a:pt x="819150" y="0"/>
                </a:lnTo>
                <a:lnTo>
                  <a:pt x="0" y="0"/>
                </a:lnTo>
                <a:lnTo>
                  <a:pt x="0" y="600075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6425" y="2090801"/>
            <a:ext cx="819150" cy="600075"/>
          </a:xfrm>
          <a:custGeom>
            <a:avLst/>
            <a:gdLst/>
            <a:ahLst/>
            <a:cxnLst/>
            <a:rect l="l" t="t" r="r" b="b"/>
            <a:pathLst>
              <a:path w="819150" h="600075">
                <a:moveTo>
                  <a:pt x="0" y="600075"/>
                </a:moveTo>
                <a:lnTo>
                  <a:pt x="819150" y="600075"/>
                </a:lnTo>
                <a:lnTo>
                  <a:pt x="819150" y="0"/>
                </a:lnTo>
                <a:lnTo>
                  <a:pt x="0" y="0"/>
                </a:lnTo>
                <a:lnTo>
                  <a:pt x="0" y="600075"/>
                </a:lnTo>
                <a:close/>
              </a:path>
            </a:pathLst>
          </a:custGeom>
          <a:ln w="11428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2525" y="1943100"/>
            <a:ext cx="1228725" cy="809625"/>
          </a:xfrm>
          <a:custGeom>
            <a:avLst/>
            <a:gdLst/>
            <a:ahLst/>
            <a:cxnLst/>
            <a:rect l="l" t="t" r="r" b="b"/>
            <a:pathLst>
              <a:path w="1228725" h="809625">
                <a:moveTo>
                  <a:pt x="0" y="404749"/>
                </a:moveTo>
                <a:lnTo>
                  <a:pt x="9899" y="331999"/>
                </a:lnTo>
                <a:lnTo>
                  <a:pt x="38439" y="263525"/>
                </a:lnTo>
                <a:lnTo>
                  <a:pt x="59157" y="231249"/>
                </a:lnTo>
                <a:lnTo>
                  <a:pt x="83885" y="200471"/>
                </a:lnTo>
                <a:lnTo>
                  <a:pt x="112406" y="171334"/>
                </a:lnTo>
                <a:lnTo>
                  <a:pt x="144503" y="143981"/>
                </a:lnTo>
                <a:lnTo>
                  <a:pt x="179959" y="118554"/>
                </a:lnTo>
                <a:lnTo>
                  <a:pt x="218556" y="95197"/>
                </a:lnTo>
                <a:lnTo>
                  <a:pt x="260079" y="74052"/>
                </a:lnTo>
                <a:lnTo>
                  <a:pt x="304310" y="55263"/>
                </a:lnTo>
                <a:lnTo>
                  <a:pt x="351033" y="38973"/>
                </a:lnTo>
                <a:lnTo>
                  <a:pt x="400030" y="25324"/>
                </a:lnTo>
                <a:lnTo>
                  <a:pt x="451085" y="14459"/>
                </a:lnTo>
                <a:lnTo>
                  <a:pt x="503980" y="6521"/>
                </a:lnTo>
                <a:lnTo>
                  <a:pt x="558499" y="1654"/>
                </a:lnTo>
                <a:lnTo>
                  <a:pt x="614426" y="0"/>
                </a:lnTo>
                <a:lnTo>
                  <a:pt x="670332" y="1654"/>
                </a:lnTo>
                <a:lnTo>
                  <a:pt x="724833" y="6521"/>
                </a:lnTo>
                <a:lnTo>
                  <a:pt x="777713" y="14459"/>
                </a:lnTo>
                <a:lnTo>
                  <a:pt x="828754" y="25324"/>
                </a:lnTo>
                <a:lnTo>
                  <a:pt x="877739" y="38973"/>
                </a:lnTo>
                <a:lnTo>
                  <a:pt x="924451" y="55263"/>
                </a:lnTo>
                <a:lnTo>
                  <a:pt x="968674" y="74052"/>
                </a:lnTo>
                <a:lnTo>
                  <a:pt x="1010190" y="95197"/>
                </a:lnTo>
                <a:lnTo>
                  <a:pt x="1048781" y="118554"/>
                </a:lnTo>
                <a:lnTo>
                  <a:pt x="1084232" y="143981"/>
                </a:lnTo>
                <a:lnTo>
                  <a:pt x="1116325" y="171334"/>
                </a:lnTo>
                <a:lnTo>
                  <a:pt x="1144843" y="200471"/>
                </a:lnTo>
                <a:lnTo>
                  <a:pt x="1169569" y="231249"/>
                </a:lnTo>
                <a:lnTo>
                  <a:pt x="1190287" y="263525"/>
                </a:lnTo>
                <a:lnTo>
                  <a:pt x="1218826" y="331999"/>
                </a:lnTo>
                <a:lnTo>
                  <a:pt x="1228725" y="404749"/>
                </a:lnTo>
                <a:lnTo>
                  <a:pt x="1226214" y="441606"/>
                </a:lnTo>
                <a:lnTo>
                  <a:pt x="1206778" y="512395"/>
                </a:lnTo>
                <a:lnTo>
                  <a:pt x="1169569" y="578327"/>
                </a:lnTo>
                <a:lnTo>
                  <a:pt x="1144843" y="609115"/>
                </a:lnTo>
                <a:lnTo>
                  <a:pt x="1116325" y="638261"/>
                </a:lnTo>
                <a:lnTo>
                  <a:pt x="1084232" y="665621"/>
                </a:lnTo>
                <a:lnTo>
                  <a:pt x="1048781" y="691054"/>
                </a:lnTo>
                <a:lnTo>
                  <a:pt x="1010190" y="714416"/>
                </a:lnTo>
                <a:lnTo>
                  <a:pt x="968674" y="735564"/>
                </a:lnTo>
                <a:lnTo>
                  <a:pt x="924451" y="754356"/>
                </a:lnTo>
                <a:lnTo>
                  <a:pt x="877739" y="770649"/>
                </a:lnTo>
                <a:lnTo>
                  <a:pt x="828754" y="784299"/>
                </a:lnTo>
                <a:lnTo>
                  <a:pt x="777713" y="795165"/>
                </a:lnTo>
                <a:lnTo>
                  <a:pt x="724833" y="803103"/>
                </a:lnTo>
                <a:lnTo>
                  <a:pt x="670332" y="807970"/>
                </a:lnTo>
                <a:lnTo>
                  <a:pt x="614426" y="809625"/>
                </a:lnTo>
                <a:lnTo>
                  <a:pt x="558499" y="807970"/>
                </a:lnTo>
                <a:lnTo>
                  <a:pt x="503980" y="803103"/>
                </a:lnTo>
                <a:lnTo>
                  <a:pt x="451085" y="795165"/>
                </a:lnTo>
                <a:lnTo>
                  <a:pt x="400030" y="784299"/>
                </a:lnTo>
                <a:lnTo>
                  <a:pt x="351033" y="770649"/>
                </a:lnTo>
                <a:lnTo>
                  <a:pt x="304310" y="754356"/>
                </a:lnTo>
                <a:lnTo>
                  <a:pt x="260079" y="735564"/>
                </a:lnTo>
                <a:lnTo>
                  <a:pt x="218556" y="714416"/>
                </a:lnTo>
                <a:lnTo>
                  <a:pt x="179958" y="691054"/>
                </a:lnTo>
                <a:lnTo>
                  <a:pt x="144503" y="665621"/>
                </a:lnTo>
                <a:lnTo>
                  <a:pt x="112406" y="638261"/>
                </a:lnTo>
                <a:lnTo>
                  <a:pt x="83885" y="609115"/>
                </a:lnTo>
                <a:lnTo>
                  <a:pt x="59157" y="578327"/>
                </a:lnTo>
                <a:lnTo>
                  <a:pt x="38439" y="546039"/>
                </a:lnTo>
                <a:lnTo>
                  <a:pt x="9899" y="477536"/>
                </a:lnTo>
                <a:lnTo>
                  <a:pt x="0" y="404749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61609" y="2167636"/>
            <a:ext cx="8255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solidFill>
                  <a:srgbClr val="585858"/>
                </a:solidFill>
                <a:latin typeface="Arial"/>
                <a:cs typeface="Arial"/>
              </a:rPr>
              <a:t>.3</a:t>
            </a:r>
            <a:r>
              <a:rPr sz="3200" spc="2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3200" spc="1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2550" y="1997455"/>
            <a:ext cx="8248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solidFill>
                  <a:srgbClr val="585858"/>
                </a:solidFill>
                <a:latin typeface="Arial"/>
                <a:cs typeface="Arial"/>
              </a:rPr>
              <a:t>.3</a:t>
            </a:r>
            <a:r>
              <a:rPr sz="3200" spc="2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3200" spc="1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05650" y="2190750"/>
            <a:ext cx="723900" cy="54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610" y="1358518"/>
            <a:ext cx="152273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10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400" spc="20" dirty="0">
                <a:solidFill>
                  <a:srgbClr val="284E84"/>
                </a:solidFill>
                <a:latin typeface="Gill Sans MT"/>
                <a:cs typeface="Gill Sans MT"/>
              </a:rPr>
              <a:t>Ca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lcul</a:t>
            </a:r>
            <a:r>
              <a:rPr sz="2400" spc="20" dirty="0">
                <a:solidFill>
                  <a:srgbClr val="284E84"/>
                </a:solidFill>
                <a:latin typeface="Gill Sans MT"/>
                <a:cs typeface="Gill Sans MT"/>
              </a:rPr>
              <a:t>at</a:t>
            </a:r>
            <a:r>
              <a:rPr sz="2400" spc="-25" dirty="0">
                <a:solidFill>
                  <a:srgbClr val="284E84"/>
                </a:solidFill>
                <a:latin typeface="Gill Sans MT"/>
                <a:cs typeface="Gill Sans MT"/>
              </a:rPr>
              <a:t>e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: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3200" y="1371600"/>
            <a:ext cx="5067300" cy="428625"/>
          </a:xfrm>
          <a:custGeom>
            <a:avLst/>
            <a:gdLst/>
            <a:ahLst/>
            <a:cxnLst/>
            <a:rect l="l" t="t" r="r" b="b"/>
            <a:pathLst>
              <a:path w="5067300" h="428625">
                <a:moveTo>
                  <a:pt x="0" y="428625"/>
                </a:moveTo>
                <a:lnTo>
                  <a:pt x="5067300" y="428625"/>
                </a:lnTo>
                <a:lnTo>
                  <a:pt x="50673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FFF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43200" y="1396745"/>
            <a:ext cx="506730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0"/>
              </a:spcBef>
              <a:tabLst>
                <a:tab pos="2181860" algn="l"/>
                <a:tab pos="2534920" algn="l"/>
              </a:tabLst>
            </a:pPr>
            <a:r>
              <a:rPr sz="2150" spc="15" dirty="0">
                <a:latin typeface="Gill Sans MT"/>
                <a:cs typeface="Gill Sans MT"/>
              </a:rPr>
              <a:t>(</a:t>
            </a:r>
            <a:r>
              <a:rPr sz="2150" spc="15" dirty="0">
                <a:solidFill>
                  <a:srgbClr val="C00000"/>
                </a:solidFill>
                <a:latin typeface="Gill Sans MT"/>
                <a:cs typeface="Gill Sans MT"/>
              </a:rPr>
              <a:t>√</a:t>
            </a:r>
            <a:r>
              <a:rPr sz="2150" spc="15" dirty="0">
                <a:latin typeface="Gill Sans MT"/>
                <a:cs typeface="Gill Sans MT"/>
              </a:rPr>
              <a:t>NSOP/TFSOP)	</a:t>
            </a:r>
            <a:r>
              <a:rPr sz="2150" b="1" spc="15" dirty="0">
                <a:solidFill>
                  <a:srgbClr val="C00000"/>
                </a:solidFill>
                <a:latin typeface="Bookman Old Style"/>
                <a:cs typeface="Bookman Old Style"/>
              </a:rPr>
              <a:t>=	</a:t>
            </a:r>
            <a:r>
              <a:rPr sz="2150" b="0" spc="10" dirty="0">
                <a:latin typeface="Bookman Old Style"/>
                <a:cs typeface="Bookman Old Style"/>
              </a:rPr>
              <a:t>Correction</a:t>
            </a:r>
            <a:r>
              <a:rPr sz="2150" b="0" spc="90" dirty="0">
                <a:latin typeface="Bookman Old Style"/>
                <a:cs typeface="Bookman Old Style"/>
              </a:rPr>
              <a:t> </a:t>
            </a:r>
            <a:r>
              <a:rPr sz="2150" b="0" spc="15" dirty="0">
                <a:latin typeface="Bookman Old Style"/>
                <a:cs typeface="Bookman Old Style"/>
              </a:rPr>
              <a:t>Factor</a:t>
            </a:r>
            <a:endParaRPr sz="215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3250" y="1905000"/>
            <a:ext cx="4324350" cy="428625"/>
          </a:xfrm>
          <a:custGeom>
            <a:avLst/>
            <a:gdLst/>
            <a:ahLst/>
            <a:cxnLst/>
            <a:rect l="l" t="t" r="r" b="b"/>
            <a:pathLst>
              <a:path w="4324350" h="428625">
                <a:moveTo>
                  <a:pt x="0" y="428625"/>
                </a:moveTo>
                <a:lnTo>
                  <a:pt x="4324350" y="428625"/>
                </a:lnTo>
                <a:lnTo>
                  <a:pt x="432435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CCD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0610" y="1808534"/>
            <a:ext cx="6396990" cy="98234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164715">
              <a:lnSpc>
                <a:spcPct val="100000"/>
              </a:lnSpc>
              <a:spcBef>
                <a:spcPts val="1095"/>
              </a:spcBef>
              <a:tabLst>
                <a:tab pos="3108960" algn="l"/>
                <a:tab pos="3451860" algn="l"/>
                <a:tab pos="4233545" algn="l"/>
                <a:tab pos="4586605" algn="l"/>
              </a:tabLst>
            </a:pPr>
            <a:r>
              <a:rPr sz="2150" b="0" spc="5" dirty="0">
                <a:solidFill>
                  <a:srgbClr val="C00000"/>
                </a:solidFill>
                <a:latin typeface="Bookman Old Style"/>
                <a:cs typeface="Bookman Old Style"/>
              </a:rPr>
              <a:t>√</a:t>
            </a:r>
            <a:r>
              <a:rPr sz="2150" b="0" spc="5" dirty="0">
                <a:latin typeface="Bookman Old Style"/>
                <a:cs typeface="Bookman Old Style"/>
              </a:rPr>
              <a:t>.340	</a:t>
            </a:r>
            <a:r>
              <a:rPr sz="2150" b="1" spc="15" dirty="0">
                <a:solidFill>
                  <a:srgbClr val="C00000"/>
                </a:solidFill>
                <a:latin typeface="Bookman Old Style"/>
                <a:cs typeface="Bookman Old Style"/>
              </a:rPr>
              <a:t>/	</a:t>
            </a:r>
            <a:r>
              <a:rPr sz="2150" b="0" spc="5" dirty="0">
                <a:latin typeface="Bookman Old Style"/>
                <a:cs typeface="Bookman Old Style"/>
              </a:rPr>
              <a:t>.380	</a:t>
            </a:r>
            <a:r>
              <a:rPr sz="2150" b="1" spc="15" dirty="0">
                <a:solidFill>
                  <a:srgbClr val="C00000"/>
                </a:solidFill>
                <a:latin typeface="Bookman Old Style"/>
                <a:cs typeface="Bookman Old Style"/>
              </a:rPr>
              <a:t>=	</a:t>
            </a:r>
            <a:r>
              <a:rPr sz="2150" b="0" spc="5" dirty="0">
                <a:latin typeface="Bookman Old Style"/>
                <a:cs typeface="Bookman Old Style"/>
              </a:rPr>
              <a:t>0.95</a:t>
            </a:r>
            <a:endParaRPr sz="2150">
              <a:latin typeface="Bookman Old Style"/>
              <a:cs typeface="Bookman Old Style"/>
            </a:endParaRPr>
          </a:p>
          <a:p>
            <a:pPr marL="288925" indent="-276225">
              <a:lnSpc>
                <a:spcPct val="100000"/>
              </a:lnSpc>
              <a:spcBef>
                <a:spcPts val="107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OR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find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using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table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with </a:t>
            </a:r>
            <a:r>
              <a:rPr sz="2400" spc="-40" dirty="0">
                <a:solidFill>
                  <a:srgbClr val="284E84"/>
                </a:solidFill>
                <a:latin typeface="Gill Sans MT"/>
                <a:cs typeface="Gill Sans MT"/>
              </a:rPr>
              <a:t>TrueFlow</a:t>
            </a:r>
            <a:r>
              <a:rPr sz="2400" spc="-3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Equipment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19425" y="1419225"/>
            <a:ext cx="34925" cy="247015"/>
          </a:xfrm>
          <a:custGeom>
            <a:avLst/>
            <a:gdLst/>
            <a:ahLst/>
            <a:cxnLst/>
            <a:rect l="l" t="t" r="r" b="b"/>
            <a:pathLst>
              <a:path w="34925" h="247014">
                <a:moveTo>
                  <a:pt x="0" y="246887"/>
                </a:moveTo>
                <a:lnTo>
                  <a:pt x="34925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0" y="1419225"/>
            <a:ext cx="1558925" cy="4445"/>
          </a:xfrm>
          <a:custGeom>
            <a:avLst/>
            <a:gdLst/>
            <a:ahLst/>
            <a:cxnLst/>
            <a:rect l="l" t="t" r="r" b="b"/>
            <a:pathLst>
              <a:path w="1558925" h="4444">
                <a:moveTo>
                  <a:pt x="0" y="3937"/>
                </a:moveTo>
                <a:lnTo>
                  <a:pt x="1558925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3275" y="1962150"/>
            <a:ext cx="34925" cy="247015"/>
          </a:xfrm>
          <a:custGeom>
            <a:avLst/>
            <a:gdLst/>
            <a:ahLst/>
            <a:cxnLst/>
            <a:rect l="l" t="t" r="r" b="b"/>
            <a:pathLst>
              <a:path w="34925" h="247014">
                <a:moveTo>
                  <a:pt x="0" y="246887"/>
                </a:moveTo>
                <a:lnTo>
                  <a:pt x="34925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1850" y="1962150"/>
            <a:ext cx="1812289" cy="0"/>
          </a:xfrm>
          <a:custGeom>
            <a:avLst/>
            <a:gdLst/>
            <a:ahLst/>
            <a:cxnLst/>
            <a:rect l="l" t="t" r="r" b="b"/>
            <a:pathLst>
              <a:path w="1812289">
                <a:moveTo>
                  <a:pt x="0" y="0"/>
                </a:moveTo>
                <a:lnTo>
                  <a:pt x="1812163" y="0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6575" y="593724"/>
            <a:ext cx="7998459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i="1" spc="-15" dirty="0">
                <a:latin typeface="Bookman Old Style"/>
                <a:cs typeface="Bookman Old Style"/>
              </a:rPr>
              <a:t>Step </a:t>
            </a:r>
            <a:r>
              <a:rPr sz="3050" i="1" spc="-5" dirty="0">
                <a:latin typeface="Bookman Old Style"/>
                <a:cs typeface="Bookman Old Style"/>
              </a:rPr>
              <a:t>4: </a:t>
            </a:r>
            <a:r>
              <a:rPr sz="3050" i="1" spc="-20" dirty="0">
                <a:latin typeface="Bookman Old Style"/>
                <a:cs typeface="Bookman Old Style"/>
              </a:rPr>
              <a:t>Calculate </a:t>
            </a:r>
            <a:r>
              <a:rPr sz="3050" i="1" spc="5" dirty="0">
                <a:latin typeface="Bookman Old Style"/>
                <a:cs typeface="Bookman Old Style"/>
              </a:rPr>
              <a:t>or </a:t>
            </a:r>
            <a:r>
              <a:rPr sz="3050" i="1" spc="-30" dirty="0">
                <a:latin typeface="Bookman Old Style"/>
                <a:cs typeface="Bookman Old Style"/>
              </a:rPr>
              <a:t>Find </a:t>
            </a:r>
            <a:r>
              <a:rPr sz="3050" i="1" spc="-10" dirty="0">
                <a:latin typeface="Bookman Old Style"/>
                <a:cs typeface="Bookman Old Style"/>
              </a:rPr>
              <a:t>Correction</a:t>
            </a:r>
            <a:r>
              <a:rPr sz="3050" i="1" spc="350" dirty="0">
                <a:latin typeface="Bookman Old Style"/>
                <a:cs typeface="Bookman Old Style"/>
              </a:rPr>
              <a:t> </a:t>
            </a:r>
            <a:r>
              <a:rPr sz="3050" i="1" spc="-10" dirty="0">
                <a:latin typeface="Bookman Old Style"/>
                <a:cs typeface="Bookman Old Style"/>
              </a:rPr>
              <a:t>Factor</a:t>
            </a:r>
            <a:endParaRPr sz="305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39874" y="3009368"/>
            <a:ext cx="6203925" cy="3284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9851" y="4624451"/>
            <a:ext cx="2571750" cy="152400"/>
          </a:xfrm>
          <a:custGeom>
            <a:avLst/>
            <a:gdLst/>
            <a:ahLst/>
            <a:cxnLst/>
            <a:rect l="l" t="t" r="r" b="b"/>
            <a:pathLst>
              <a:path w="2571750" h="152400">
                <a:moveTo>
                  <a:pt x="0" y="152400"/>
                </a:moveTo>
                <a:lnTo>
                  <a:pt x="2571750" y="152400"/>
                </a:lnTo>
                <a:lnTo>
                  <a:pt x="257175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5376" y="3243326"/>
            <a:ext cx="276225" cy="1533525"/>
          </a:xfrm>
          <a:custGeom>
            <a:avLst/>
            <a:gdLst/>
            <a:ahLst/>
            <a:cxnLst/>
            <a:rect l="l" t="t" r="r" b="b"/>
            <a:pathLst>
              <a:path w="276225" h="1533525">
                <a:moveTo>
                  <a:pt x="0" y="1533525"/>
                </a:moveTo>
                <a:lnTo>
                  <a:pt x="276225" y="1533525"/>
                </a:lnTo>
                <a:lnTo>
                  <a:pt x="276225" y="0"/>
                </a:lnTo>
                <a:lnTo>
                  <a:pt x="0" y="0"/>
                </a:lnTo>
                <a:lnTo>
                  <a:pt x="0" y="15335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69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54748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Why Quality </a:t>
            </a:r>
            <a:r>
              <a:rPr sz="3200" spc="5" dirty="0"/>
              <a:t>Installation</a:t>
            </a:r>
            <a:r>
              <a:rPr sz="3200" spc="-175" dirty="0"/>
              <a:t> </a:t>
            </a:r>
            <a:r>
              <a:rPr sz="3200" spc="15" dirty="0"/>
              <a:t>Matters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7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366077" y="1309052"/>
            <a:ext cx="8338820" cy="3951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0"/>
              </a:spcBef>
              <a:buClr>
                <a:srgbClr val="97C622"/>
              </a:buClr>
              <a:buSzPct val="73809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00" b="1" spc="20" dirty="0">
                <a:solidFill>
                  <a:srgbClr val="284E84"/>
                </a:solidFill>
                <a:latin typeface="Gill Sans MT"/>
                <a:cs typeface="Gill Sans MT"/>
              </a:rPr>
              <a:t>Primary </a:t>
            </a:r>
            <a:r>
              <a:rPr sz="2100" b="1" spc="5" dirty="0">
                <a:solidFill>
                  <a:srgbClr val="284E84"/>
                </a:solidFill>
                <a:latin typeface="Gill Sans MT"/>
                <a:cs typeface="Gill Sans MT"/>
              </a:rPr>
              <a:t>goal: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System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performs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at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its rated capacity per</a:t>
            </a:r>
            <a:r>
              <a:rPr sz="2100" spc="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00" spc="-5" dirty="0">
                <a:solidFill>
                  <a:srgbClr val="284E84"/>
                </a:solidFill>
                <a:latin typeface="Gill Sans MT"/>
                <a:cs typeface="Gill Sans MT"/>
              </a:rPr>
              <a:t>AHRI</a:t>
            </a:r>
            <a:endParaRPr sz="2100">
              <a:latin typeface="Gill Sans MT"/>
              <a:cs typeface="Gill Sans MT"/>
            </a:endParaRPr>
          </a:p>
          <a:p>
            <a:pPr marL="288925" marR="5080" indent="-276860">
              <a:lnSpc>
                <a:spcPct val="113399"/>
              </a:lnSpc>
              <a:spcBef>
                <a:spcPts val="1800"/>
              </a:spcBef>
              <a:buClr>
                <a:srgbClr val="97C622"/>
              </a:buClr>
              <a:buSzPct val="73809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00" b="1" dirty="0">
                <a:solidFill>
                  <a:srgbClr val="284E84"/>
                </a:solidFill>
                <a:latin typeface="Gill Sans MT"/>
                <a:cs typeface="Gill Sans MT"/>
              </a:rPr>
              <a:t>HSPF/SEER and HSPF2/SEER2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assumes system </a:t>
            </a:r>
            <a:r>
              <a:rPr sz="2100" spc="-5" dirty="0">
                <a:solidFill>
                  <a:srgbClr val="284E84"/>
                </a:solidFill>
                <a:latin typeface="Gill Sans MT"/>
                <a:cs typeface="Gill Sans MT"/>
              </a:rPr>
              <a:t>is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properly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sized </a:t>
            </a:r>
            <a:r>
              <a:rPr sz="2100" spc="-5" dirty="0">
                <a:solidFill>
                  <a:srgbClr val="284E84"/>
                </a:solidFill>
                <a:latin typeface="Gill Sans MT"/>
                <a:cs typeface="Gill Sans MT"/>
              </a:rPr>
              <a:t>with 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“perfect” airflow and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proper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refrigerant</a:t>
            </a:r>
            <a:r>
              <a:rPr sz="2100" spc="3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charge.</a:t>
            </a:r>
            <a:endParaRPr sz="2100">
              <a:latin typeface="Gill Sans MT"/>
              <a:cs typeface="Gill Sans MT"/>
            </a:endParaRPr>
          </a:p>
          <a:p>
            <a:pPr marL="288925" marR="325120" indent="-276860">
              <a:lnSpc>
                <a:spcPct val="114199"/>
              </a:lnSpc>
              <a:spcBef>
                <a:spcPts val="1850"/>
              </a:spcBef>
              <a:buClr>
                <a:srgbClr val="97C622"/>
              </a:buClr>
              <a:buSzPct val="73809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00" b="1" spc="-5" dirty="0">
                <a:solidFill>
                  <a:srgbClr val="284E84"/>
                </a:solidFill>
                <a:latin typeface="Gill Sans MT"/>
                <a:cs typeface="Gill Sans MT"/>
              </a:rPr>
              <a:t>Customers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get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higher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efficient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heat </a:t>
            </a:r>
            <a:r>
              <a:rPr sz="2100" spc="5" dirty="0">
                <a:solidFill>
                  <a:srgbClr val="284E84"/>
                </a:solidFill>
                <a:latin typeface="Gill Sans MT"/>
                <a:cs typeface="Gill Sans MT"/>
              </a:rPr>
              <a:t>pump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that is commissioned that  qualifies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100" spc="-5" dirty="0">
                <a:solidFill>
                  <a:srgbClr val="284E84"/>
                </a:solidFill>
                <a:latin typeface="Gill Sans MT"/>
                <a:cs typeface="Gill Sans MT"/>
              </a:rPr>
              <a:t>third-party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quality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assurance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inspection,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has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longer 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equipment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life, and a </a:t>
            </a:r>
            <a:r>
              <a:rPr sz="2100" spc="-35" dirty="0">
                <a:solidFill>
                  <a:srgbClr val="284E84"/>
                </a:solidFill>
                <a:latin typeface="Gill Sans MT"/>
                <a:cs typeface="Gill Sans MT"/>
              </a:rPr>
              <a:t>lower </a:t>
            </a:r>
            <a:r>
              <a:rPr sz="2100" spc="-20" dirty="0">
                <a:solidFill>
                  <a:srgbClr val="284E84"/>
                </a:solidFill>
                <a:latin typeface="Gill Sans MT"/>
                <a:cs typeface="Gill Sans MT"/>
              </a:rPr>
              <a:t>electric </a:t>
            </a:r>
            <a:r>
              <a:rPr sz="2100" spc="-5" dirty="0">
                <a:solidFill>
                  <a:srgbClr val="284E84"/>
                </a:solidFill>
                <a:latin typeface="Gill Sans MT"/>
                <a:cs typeface="Gill Sans MT"/>
              </a:rPr>
              <a:t>bill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when </a:t>
            </a:r>
            <a:r>
              <a:rPr sz="2100" spc="-20" dirty="0">
                <a:solidFill>
                  <a:srgbClr val="284E84"/>
                </a:solidFill>
                <a:latin typeface="Gill Sans MT"/>
                <a:cs typeface="Gill Sans MT"/>
              </a:rPr>
              <a:t>compared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10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typical  </a:t>
            </a:r>
            <a:r>
              <a:rPr sz="2100" spc="-5" dirty="0">
                <a:solidFill>
                  <a:srgbClr val="284E84"/>
                </a:solidFill>
                <a:latin typeface="Gill Sans MT"/>
                <a:cs typeface="Gill Sans MT"/>
              </a:rPr>
              <a:t>system.</a:t>
            </a:r>
            <a:endParaRPr sz="2100">
              <a:latin typeface="Gill Sans MT"/>
              <a:cs typeface="Gill Sans MT"/>
            </a:endParaRPr>
          </a:p>
          <a:p>
            <a:pPr marL="288925" marR="102235" indent="-276860">
              <a:lnSpc>
                <a:spcPct val="113300"/>
              </a:lnSpc>
              <a:spcBef>
                <a:spcPts val="1805"/>
              </a:spcBef>
              <a:buClr>
                <a:srgbClr val="97C622"/>
              </a:buClr>
              <a:buSzPct val="73809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00" b="1" spc="-5" dirty="0">
                <a:solidFill>
                  <a:srgbClr val="284E84"/>
                </a:solidFill>
                <a:latin typeface="Gill Sans MT"/>
                <a:cs typeface="Gill Sans MT"/>
              </a:rPr>
              <a:t>Regional </a:t>
            </a:r>
            <a:r>
              <a:rPr sz="2100" b="1" spc="-70" dirty="0">
                <a:solidFill>
                  <a:srgbClr val="284E84"/>
                </a:solidFill>
                <a:latin typeface="Gill Sans MT"/>
                <a:cs typeface="Gill Sans MT"/>
              </a:rPr>
              <a:t>Power </a:t>
            </a:r>
            <a:r>
              <a:rPr sz="2100" b="1" spc="-5" dirty="0">
                <a:solidFill>
                  <a:srgbClr val="284E84"/>
                </a:solidFill>
                <a:latin typeface="Gill Sans MT"/>
                <a:cs typeface="Gill Sans MT"/>
              </a:rPr>
              <a:t>Utilities </a:t>
            </a:r>
            <a:r>
              <a:rPr sz="2100" spc="-45" dirty="0">
                <a:solidFill>
                  <a:srgbClr val="284E84"/>
                </a:solidFill>
                <a:latin typeface="Gill Sans MT"/>
                <a:cs typeface="Gill Sans MT"/>
              </a:rPr>
              <a:t>keep </a:t>
            </a:r>
            <a:r>
              <a:rPr sz="2100" spc="-20" dirty="0">
                <a:solidFill>
                  <a:srgbClr val="284E84"/>
                </a:solidFill>
                <a:latin typeface="Gill Sans MT"/>
                <a:cs typeface="Gill Sans MT"/>
              </a:rPr>
              <a:t>electric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rates </a:t>
            </a:r>
            <a:r>
              <a:rPr sz="2100" spc="-55" dirty="0">
                <a:solidFill>
                  <a:srgbClr val="284E84"/>
                </a:solidFill>
                <a:latin typeface="Gill Sans MT"/>
                <a:cs typeface="Gill Sans MT"/>
              </a:rPr>
              <a:t>low,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which helps </a:t>
            </a:r>
            <a:r>
              <a:rPr sz="2100" spc="-45" dirty="0">
                <a:solidFill>
                  <a:srgbClr val="284E84"/>
                </a:solidFill>
                <a:latin typeface="Gill Sans MT"/>
                <a:cs typeface="Gill Sans MT"/>
              </a:rPr>
              <a:t>avoid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the 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cost </a:t>
            </a:r>
            <a:r>
              <a:rPr sz="2100" spc="-2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100" spc="-10" dirty="0">
                <a:solidFill>
                  <a:srgbClr val="284E84"/>
                </a:solidFill>
                <a:latin typeface="Gill Sans MT"/>
                <a:cs typeface="Gill Sans MT"/>
              </a:rPr>
              <a:t>building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new </a:t>
            </a:r>
            <a:r>
              <a:rPr sz="2100" spc="-20" dirty="0">
                <a:solidFill>
                  <a:srgbClr val="284E84"/>
                </a:solidFill>
                <a:latin typeface="Gill Sans MT"/>
                <a:cs typeface="Gill Sans MT"/>
              </a:rPr>
              <a:t>electric </a:t>
            </a:r>
            <a:r>
              <a:rPr sz="2100" spc="-35" dirty="0">
                <a:solidFill>
                  <a:srgbClr val="284E84"/>
                </a:solidFill>
                <a:latin typeface="Gill Sans MT"/>
                <a:cs typeface="Gill Sans MT"/>
              </a:rPr>
              <a:t>power</a:t>
            </a:r>
            <a:r>
              <a:rPr sz="2100" spc="4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00" spc="-15" dirty="0">
                <a:solidFill>
                  <a:srgbClr val="284E84"/>
                </a:solidFill>
                <a:latin typeface="Gill Sans MT"/>
                <a:cs typeface="Gill Sans MT"/>
              </a:rPr>
              <a:t>generation.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484" y="93281"/>
            <a:ext cx="18395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1:</a:t>
            </a:r>
            <a:r>
              <a:rPr sz="1400" spc="-114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68960"/>
            <a:ext cx="60794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5" dirty="0">
                <a:latin typeface="Bookman Old Style"/>
                <a:cs typeface="Bookman Old Style"/>
              </a:rPr>
              <a:t>Step </a:t>
            </a:r>
            <a:r>
              <a:rPr sz="3200" i="1" spc="25" dirty="0">
                <a:latin typeface="Bookman Old Style"/>
                <a:cs typeface="Bookman Old Style"/>
              </a:rPr>
              <a:t>5: </a:t>
            </a:r>
            <a:r>
              <a:rPr sz="3200" i="1" spc="-20" dirty="0">
                <a:latin typeface="Bookman Old Style"/>
                <a:cs typeface="Bookman Old Style"/>
              </a:rPr>
              <a:t>Measure </a:t>
            </a:r>
            <a:r>
              <a:rPr sz="3200" i="1" spc="-40" dirty="0">
                <a:latin typeface="Bookman Old Style"/>
                <a:cs typeface="Bookman Old Style"/>
              </a:rPr>
              <a:t>Plate</a:t>
            </a:r>
            <a:r>
              <a:rPr sz="3200" i="1" spc="229" dirty="0">
                <a:latin typeface="Bookman Old Style"/>
                <a:cs typeface="Bookman Old Style"/>
              </a:rPr>
              <a:t> </a:t>
            </a:r>
            <a:r>
              <a:rPr sz="3200" i="1" spc="-15" dirty="0">
                <a:latin typeface="Bookman Old Style"/>
                <a:cs typeface="Bookman Old Style"/>
              </a:rPr>
              <a:t>Pressure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04836"/>
            <a:ext cx="9144000" cy="527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304925"/>
            <a:ext cx="88392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15150" y="2085975"/>
            <a:ext cx="1162050" cy="781050"/>
          </a:xfrm>
          <a:custGeom>
            <a:avLst/>
            <a:gdLst/>
            <a:ahLst/>
            <a:cxnLst/>
            <a:rect l="l" t="t" r="r" b="b"/>
            <a:pathLst>
              <a:path w="1162050" h="781050">
                <a:moveTo>
                  <a:pt x="0" y="390525"/>
                </a:moveTo>
                <a:lnTo>
                  <a:pt x="10475" y="316325"/>
                </a:lnTo>
                <a:lnTo>
                  <a:pt x="40603" y="246822"/>
                </a:lnTo>
                <a:lnTo>
                  <a:pt x="62429" y="214240"/>
                </a:lnTo>
                <a:lnTo>
                  <a:pt x="88437" y="183324"/>
                </a:lnTo>
                <a:lnTo>
                  <a:pt x="118386" y="154237"/>
                </a:lnTo>
                <a:lnTo>
                  <a:pt x="152031" y="127143"/>
                </a:lnTo>
                <a:lnTo>
                  <a:pt x="189129" y="102206"/>
                </a:lnTo>
                <a:lnTo>
                  <a:pt x="229437" y="79589"/>
                </a:lnTo>
                <a:lnTo>
                  <a:pt x="272711" y="59456"/>
                </a:lnTo>
                <a:lnTo>
                  <a:pt x="318709" y="41971"/>
                </a:lnTo>
                <a:lnTo>
                  <a:pt x="367186" y="27298"/>
                </a:lnTo>
                <a:lnTo>
                  <a:pt x="417899" y="15601"/>
                </a:lnTo>
                <a:lnTo>
                  <a:pt x="470606" y="7043"/>
                </a:lnTo>
                <a:lnTo>
                  <a:pt x="525062" y="1788"/>
                </a:lnTo>
                <a:lnTo>
                  <a:pt x="581025" y="0"/>
                </a:lnTo>
                <a:lnTo>
                  <a:pt x="636987" y="1788"/>
                </a:lnTo>
                <a:lnTo>
                  <a:pt x="691443" y="7043"/>
                </a:lnTo>
                <a:lnTo>
                  <a:pt x="744150" y="15601"/>
                </a:lnTo>
                <a:lnTo>
                  <a:pt x="794863" y="27298"/>
                </a:lnTo>
                <a:lnTo>
                  <a:pt x="843340" y="41971"/>
                </a:lnTo>
                <a:lnTo>
                  <a:pt x="889338" y="59456"/>
                </a:lnTo>
                <a:lnTo>
                  <a:pt x="932612" y="79589"/>
                </a:lnTo>
                <a:lnTo>
                  <a:pt x="972920" y="102206"/>
                </a:lnTo>
                <a:lnTo>
                  <a:pt x="1010018" y="127143"/>
                </a:lnTo>
                <a:lnTo>
                  <a:pt x="1043663" y="154237"/>
                </a:lnTo>
                <a:lnTo>
                  <a:pt x="1073612" y="183324"/>
                </a:lnTo>
                <a:lnTo>
                  <a:pt x="1099620" y="214240"/>
                </a:lnTo>
                <a:lnTo>
                  <a:pt x="1121446" y="246822"/>
                </a:lnTo>
                <a:lnTo>
                  <a:pt x="1138845" y="280905"/>
                </a:lnTo>
                <a:lnTo>
                  <a:pt x="1159390" y="352920"/>
                </a:lnTo>
                <a:lnTo>
                  <a:pt x="1162050" y="390525"/>
                </a:lnTo>
                <a:lnTo>
                  <a:pt x="1159390" y="428129"/>
                </a:lnTo>
                <a:lnTo>
                  <a:pt x="1138845" y="500144"/>
                </a:lnTo>
                <a:lnTo>
                  <a:pt x="1121446" y="534227"/>
                </a:lnTo>
                <a:lnTo>
                  <a:pt x="1099620" y="566809"/>
                </a:lnTo>
                <a:lnTo>
                  <a:pt x="1073612" y="597725"/>
                </a:lnTo>
                <a:lnTo>
                  <a:pt x="1043663" y="626812"/>
                </a:lnTo>
                <a:lnTo>
                  <a:pt x="1010018" y="653906"/>
                </a:lnTo>
                <a:lnTo>
                  <a:pt x="972920" y="678843"/>
                </a:lnTo>
                <a:lnTo>
                  <a:pt x="932612" y="701460"/>
                </a:lnTo>
                <a:lnTo>
                  <a:pt x="889338" y="721593"/>
                </a:lnTo>
                <a:lnTo>
                  <a:pt x="843340" y="739078"/>
                </a:lnTo>
                <a:lnTo>
                  <a:pt x="794863" y="753751"/>
                </a:lnTo>
                <a:lnTo>
                  <a:pt x="744150" y="765448"/>
                </a:lnTo>
                <a:lnTo>
                  <a:pt x="691443" y="774006"/>
                </a:lnTo>
                <a:lnTo>
                  <a:pt x="636987" y="779261"/>
                </a:lnTo>
                <a:lnTo>
                  <a:pt x="581025" y="781050"/>
                </a:lnTo>
                <a:lnTo>
                  <a:pt x="525062" y="779261"/>
                </a:lnTo>
                <a:lnTo>
                  <a:pt x="470606" y="774006"/>
                </a:lnTo>
                <a:lnTo>
                  <a:pt x="417899" y="765448"/>
                </a:lnTo>
                <a:lnTo>
                  <a:pt x="367186" y="753751"/>
                </a:lnTo>
                <a:lnTo>
                  <a:pt x="318709" y="739078"/>
                </a:lnTo>
                <a:lnTo>
                  <a:pt x="272711" y="721593"/>
                </a:lnTo>
                <a:lnTo>
                  <a:pt x="229437" y="701460"/>
                </a:lnTo>
                <a:lnTo>
                  <a:pt x="189129" y="678843"/>
                </a:lnTo>
                <a:lnTo>
                  <a:pt x="152031" y="653906"/>
                </a:lnTo>
                <a:lnTo>
                  <a:pt x="118386" y="626812"/>
                </a:lnTo>
                <a:lnTo>
                  <a:pt x="88437" y="597725"/>
                </a:lnTo>
                <a:lnTo>
                  <a:pt x="62429" y="566809"/>
                </a:lnTo>
                <a:lnTo>
                  <a:pt x="40603" y="534227"/>
                </a:lnTo>
                <a:lnTo>
                  <a:pt x="23204" y="500144"/>
                </a:lnTo>
                <a:lnTo>
                  <a:pt x="2659" y="428129"/>
                </a:lnTo>
                <a:lnTo>
                  <a:pt x="0" y="39052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34126" y="2319401"/>
            <a:ext cx="752475" cy="542925"/>
          </a:xfrm>
          <a:prstGeom prst="rect">
            <a:avLst/>
          </a:prstGeom>
          <a:solidFill>
            <a:srgbClr val="97C622"/>
          </a:solidFill>
          <a:ln w="11428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090"/>
              </a:lnSpc>
            </a:pPr>
            <a:r>
              <a:rPr sz="2750" spc="20" dirty="0">
                <a:solidFill>
                  <a:srgbClr val="585858"/>
                </a:solidFill>
                <a:latin typeface="Arial"/>
                <a:cs typeface="Arial"/>
              </a:rPr>
              <a:t>.380</a:t>
            </a:r>
            <a:endParaRPr sz="2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0476" y="2271776"/>
            <a:ext cx="762000" cy="542925"/>
          </a:xfrm>
          <a:prstGeom prst="rect">
            <a:avLst/>
          </a:prstGeom>
          <a:solidFill>
            <a:srgbClr val="97C622"/>
          </a:solidFill>
          <a:ln w="11428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3175"/>
              </a:lnSpc>
            </a:pPr>
            <a:r>
              <a:rPr sz="2750" spc="20" dirty="0">
                <a:solidFill>
                  <a:srgbClr val="585858"/>
                </a:solidFill>
                <a:latin typeface="Arial"/>
                <a:cs typeface="Arial"/>
              </a:rPr>
              <a:t>.210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68960"/>
            <a:ext cx="447357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5" dirty="0">
                <a:latin typeface="Bookman Old Style"/>
                <a:cs typeface="Bookman Old Style"/>
              </a:rPr>
              <a:t>Step </a:t>
            </a:r>
            <a:r>
              <a:rPr sz="3200" i="1" spc="25" dirty="0">
                <a:latin typeface="Bookman Old Style"/>
                <a:cs typeface="Bookman Old Style"/>
              </a:rPr>
              <a:t>6: </a:t>
            </a:r>
            <a:r>
              <a:rPr sz="3200" i="1" spc="5" dirty="0">
                <a:latin typeface="Bookman Old Style"/>
                <a:cs typeface="Bookman Old Style"/>
              </a:rPr>
              <a:t>Find </a:t>
            </a:r>
            <a:r>
              <a:rPr sz="3200" i="1" spc="-25" dirty="0">
                <a:latin typeface="Bookman Old Style"/>
                <a:cs typeface="Bookman Old Style"/>
              </a:rPr>
              <a:t>Raw</a:t>
            </a:r>
            <a:r>
              <a:rPr sz="3200" i="1" spc="-75" dirty="0">
                <a:latin typeface="Bookman Old Style"/>
                <a:cs typeface="Bookman Old Style"/>
              </a:rPr>
              <a:t> </a:t>
            </a:r>
            <a:r>
              <a:rPr sz="3200" i="1" spc="15" dirty="0">
                <a:latin typeface="Bookman Old Style"/>
                <a:cs typeface="Bookman Old Style"/>
              </a:rPr>
              <a:t>Flow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6739" y="1773936"/>
            <a:ext cx="287337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00" spc="-60" dirty="0">
                <a:solidFill>
                  <a:srgbClr val="284E84"/>
                </a:solidFill>
                <a:latin typeface="Gill Sans MT"/>
                <a:cs typeface="Gill Sans MT"/>
              </a:rPr>
              <a:t>Table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 Inches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of</a:t>
            </a:r>
            <a:r>
              <a:rPr sz="2400" spc="-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15" dirty="0">
                <a:solidFill>
                  <a:srgbClr val="284E84"/>
                </a:solidFill>
                <a:latin typeface="Gill Sans MT"/>
                <a:cs typeface="Gill Sans MT"/>
              </a:rPr>
              <a:t>H</a:t>
            </a:r>
            <a:r>
              <a:rPr sz="2325" spc="22" baseline="-17921" dirty="0">
                <a:solidFill>
                  <a:srgbClr val="284E84"/>
                </a:solidFill>
                <a:latin typeface="Gill Sans MT"/>
                <a:cs typeface="Gill Sans MT"/>
              </a:rPr>
              <a:t>2</a:t>
            </a:r>
            <a:r>
              <a:rPr sz="2400" spc="15" dirty="0">
                <a:solidFill>
                  <a:srgbClr val="284E84"/>
                </a:solidFill>
                <a:latin typeface="Gill Sans MT"/>
                <a:cs typeface="Gill Sans MT"/>
              </a:rPr>
              <a:t>O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6026" y="1281175"/>
            <a:ext cx="5238750" cy="400050"/>
          </a:xfrm>
          <a:prstGeom prst="rect">
            <a:avLst/>
          </a:prstGeom>
          <a:solidFill>
            <a:srgbClr val="FFF3C5"/>
          </a:solidFill>
          <a:ln w="9525">
            <a:solidFill>
              <a:srgbClr val="97C622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210"/>
              </a:spcBef>
            </a:pPr>
            <a:r>
              <a:rPr sz="2000" b="0" dirty="0">
                <a:solidFill>
                  <a:srgbClr val="284E84"/>
                </a:solidFill>
                <a:latin typeface="Bookman Old Style"/>
                <a:cs typeface="Bookman Old Style"/>
              </a:rPr>
              <a:t>TrueFlow </a:t>
            </a:r>
            <a:r>
              <a:rPr sz="2000" b="0" spc="10" dirty="0">
                <a:solidFill>
                  <a:srgbClr val="284E84"/>
                </a:solidFill>
                <a:latin typeface="Bookman Old Style"/>
                <a:cs typeface="Bookman Old Style"/>
              </a:rPr>
              <a:t>Meter </a:t>
            </a:r>
            <a:r>
              <a:rPr sz="2000" b="0" spc="5" dirty="0">
                <a:solidFill>
                  <a:srgbClr val="284E84"/>
                </a:solidFill>
                <a:latin typeface="Bookman Old Style"/>
                <a:cs typeface="Bookman Old Style"/>
              </a:rPr>
              <a:t>Flow </a:t>
            </a:r>
            <a:r>
              <a:rPr sz="2000" b="0" spc="10" dirty="0">
                <a:solidFill>
                  <a:srgbClr val="284E84"/>
                </a:solidFill>
                <a:latin typeface="Bookman Old Style"/>
                <a:cs typeface="Bookman Old Style"/>
              </a:rPr>
              <a:t>Conversion</a:t>
            </a:r>
            <a:r>
              <a:rPr sz="2000" b="0" spc="-260" dirty="0">
                <a:solidFill>
                  <a:srgbClr val="284E84"/>
                </a:solidFill>
                <a:latin typeface="Bookman Old Style"/>
                <a:cs typeface="Bookman Old Style"/>
              </a:rPr>
              <a:t> </a:t>
            </a:r>
            <a:r>
              <a:rPr sz="2000" b="0" spc="5" dirty="0">
                <a:solidFill>
                  <a:srgbClr val="284E84"/>
                </a:solidFill>
                <a:latin typeface="Bookman Old Style"/>
                <a:cs typeface="Bookman Old Style"/>
              </a:rPr>
              <a:t>Tables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9026" y="3329051"/>
            <a:ext cx="1628775" cy="647700"/>
          </a:xfrm>
          <a:prstGeom prst="rect">
            <a:avLst/>
          </a:prstGeom>
          <a:solidFill>
            <a:srgbClr val="FFF3C5"/>
          </a:solidFill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42265" marR="125730" indent="-219710">
              <a:lnSpc>
                <a:spcPct val="100800"/>
              </a:lnSpc>
              <a:spcBef>
                <a:spcPts val="225"/>
              </a:spcBef>
            </a:pPr>
            <a:r>
              <a:rPr sz="1800" b="1" spc="-15" dirty="0">
                <a:latin typeface="Calibri"/>
                <a:cs typeface="Calibri"/>
              </a:rPr>
              <a:t>0.210 </a:t>
            </a:r>
            <a:r>
              <a:rPr sz="1800" b="1" spc="-10" dirty="0">
                <a:latin typeface="Calibri"/>
                <a:cs typeface="Calibri"/>
              </a:rPr>
              <a:t>In. H</a:t>
            </a:r>
            <a:r>
              <a:rPr sz="1800" b="1" spc="-15" baseline="-18518" dirty="0">
                <a:latin typeface="Calibri"/>
                <a:cs typeface="Calibri"/>
              </a:rPr>
              <a:t>2</a:t>
            </a:r>
            <a:r>
              <a:rPr sz="1800" b="1" spc="-10" dirty="0">
                <a:latin typeface="Calibri"/>
                <a:cs typeface="Calibri"/>
              </a:rPr>
              <a:t>0 </a:t>
            </a:r>
            <a:r>
              <a:rPr sz="1800" b="1" dirty="0">
                <a:latin typeface="Calibri"/>
                <a:cs typeface="Calibri"/>
              </a:rPr>
              <a:t>=  </a:t>
            </a:r>
            <a:r>
              <a:rPr sz="1800" b="1" spc="-10" dirty="0">
                <a:latin typeface="Calibri"/>
                <a:cs typeface="Calibri"/>
              </a:rPr>
              <a:t>1112</a:t>
            </a:r>
            <a:r>
              <a:rPr sz="1800" b="1" spc="5" dirty="0">
                <a:latin typeface="Calibri"/>
                <a:cs typeface="Calibri"/>
              </a:rPr>
              <a:t> CFM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0" y="2190750"/>
            <a:ext cx="3562350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8925" y="3648075"/>
            <a:ext cx="3543300" cy="2524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90132" y="5230876"/>
          <a:ext cx="2983230" cy="33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3300"/>
                      </a:solidFill>
                      <a:prstDash val="solid"/>
                    </a:lnT>
                    <a:lnB w="28575">
                      <a:solidFill>
                        <a:srgbClr val="FF3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405501" y="2548001"/>
            <a:ext cx="657225" cy="304800"/>
          </a:xfrm>
          <a:custGeom>
            <a:avLst/>
            <a:gdLst/>
            <a:ahLst/>
            <a:cxnLst/>
            <a:rect l="l" t="t" r="r" b="b"/>
            <a:pathLst>
              <a:path w="657225" h="304800">
                <a:moveTo>
                  <a:pt x="0" y="304800"/>
                </a:moveTo>
                <a:lnTo>
                  <a:pt x="657225" y="304800"/>
                </a:lnTo>
                <a:lnTo>
                  <a:pt x="6572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60440" y="3646678"/>
            <a:ext cx="890269" cy="1574800"/>
          </a:xfrm>
          <a:custGeom>
            <a:avLst/>
            <a:gdLst/>
            <a:ahLst/>
            <a:cxnLst/>
            <a:rect l="l" t="t" r="r" b="b"/>
            <a:pathLst>
              <a:path w="890270" h="1574800">
                <a:moveTo>
                  <a:pt x="19685" y="1451610"/>
                </a:moveTo>
                <a:lnTo>
                  <a:pt x="5587" y="1451864"/>
                </a:lnTo>
                <a:lnTo>
                  <a:pt x="0" y="1457706"/>
                </a:lnTo>
                <a:lnTo>
                  <a:pt x="2159" y="1574673"/>
                </a:lnTo>
                <a:lnTo>
                  <a:pt x="29074" y="1558798"/>
                </a:lnTo>
                <a:lnTo>
                  <a:pt x="25526" y="1558798"/>
                </a:lnTo>
                <a:lnTo>
                  <a:pt x="3429" y="1546479"/>
                </a:lnTo>
                <a:lnTo>
                  <a:pt x="26302" y="1505542"/>
                </a:lnTo>
                <a:lnTo>
                  <a:pt x="25400" y="1457198"/>
                </a:lnTo>
                <a:lnTo>
                  <a:pt x="19685" y="1451610"/>
                </a:lnTo>
                <a:close/>
              </a:path>
              <a:path w="890270" h="1574800">
                <a:moveTo>
                  <a:pt x="26302" y="1505542"/>
                </a:moveTo>
                <a:lnTo>
                  <a:pt x="3429" y="1546479"/>
                </a:lnTo>
                <a:lnTo>
                  <a:pt x="25526" y="1558798"/>
                </a:lnTo>
                <a:lnTo>
                  <a:pt x="29075" y="1552448"/>
                </a:lnTo>
                <a:lnTo>
                  <a:pt x="27177" y="1552448"/>
                </a:lnTo>
                <a:lnTo>
                  <a:pt x="8000" y="1541780"/>
                </a:lnTo>
                <a:lnTo>
                  <a:pt x="26771" y="1530668"/>
                </a:lnTo>
                <a:lnTo>
                  <a:pt x="26302" y="1505542"/>
                </a:lnTo>
                <a:close/>
              </a:path>
              <a:path w="890270" h="1574800">
                <a:moveTo>
                  <a:pt x="90043" y="1493266"/>
                </a:moveTo>
                <a:lnTo>
                  <a:pt x="48403" y="1517863"/>
                </a:lnTo>
                <a:lnTo>
                  <a:pt x="25526" y="1558798"/>
                </a:lnTo>
                <a:lnTo>
                  <a:pt x="29074" y="1558798"/>
                </a:lnTo>
                <a:lnTo>
                  <a:pt x="102997" y="1515237"/>
                </a:lnTo>
                <a:lnTo>
                  <a:pt x="104901" y="1507363"/>
                </a:lnTo>
                <a:lnTo>
                  <a:pt x="101346" y="1501394"/>
                </a:lnTo>
                <a:lnTo>
                  <a:pt x="97789" y="1495298"/>
                </a:lnTo>
                <a:lnTo>
                  <a:pt x="90043" y="1493266"/>
                </a:lnTo>
                <a:close/>
              </a:path>
              <a:path w="890270" h="1574800">
                <a:moveTo>
                  <a:pt x="26771" y="1530668"/>
                </a:moveTo>
                <a:lnTo>
                  <a:pt x="8000" y="1541780"/>
                </a:lnTo>
                <a:lnTo>
                  <a:pt x="27177" y="1552448"/>
                </a:lnTo>
                <a:lnTo>
                  <a:pt x="26771" y="1530668"/>
                </a:lnTo>
                <a:close/>
              </a:path>
              <a:path w="890270" h="1574800">
                <a:moveTo>
                  <a:pt x="48403" y="1517863"/>
                </a:moveTo>
                <a:lnTo>
                  <a:pt x="26771" y="1530668"/>
                </a:lnTo>
                <a:lnTo>
                  <a:pt x="27177" y="1552448"/>
                </a:lnTo>
                <a:lnTo>
                  <a:pt x="29075" y="1552448"/>
                </a:lnTo>
                <a:lnTo>
                  <a:pt x="48403" y="1517863"/>
                </a:lnTo>
                <a:close/>
              </a:path>
              <a:path w="890270" h="1574800">
                <a:moveTo>
                  <a:pt x="867537" y="0"/>
                </a:moveTo>
                <a:lnTo>
                  <a:pt x="26302" y="1505542"/>
                </a:lnTo>
                <a:lnTo>
                  <a:pt x="26771" y="1530668"/>
                </a:lnTo>
                <a:lnTo>
                  <a:pt x="48403" y="1517863"/>
                </a:lnTo>
                <a:lnTo>
                  <a:pt x="889762" y="12319"/>
                </a:lnTo>
                <a:lnTo>
                  <a:pt x="8675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71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94130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i="1" spc="-10" dirty="0">
                <a:latin typeface="Bookman Old Style"/>
                <a:cs typeface="Bookman Old Style"/>
              </a:rPr>
              <a:t>Steps </a:t>
            </a:r>
            <a:r>
              <a:rPr sz="3200" i="1" spc="15" dirty="0">
                <a:latin typeface="Bookman Old Style"/>
                <a:cs typeface="Bookman Old Style"/>
              </a:rPr>
              <a:t>7 </a:t>
            </a:r>
            <a:r>
              <a:rPr sz="3200" i="1" spc="5" dirty="0">
                <a:latin typeface="Bookman Old Style"/>
                <a:cs typeface="Bookman Old Style"/>
              </a:rPr>
              <a:t>- </a:t>
            </a:r>
            <a:r>
              <a:rPr sz="3200" i="1" spc="20" dirty="0">
                <a:latin typeface="Bookman Old Style"/>
                <a:cs typeface="Bookman Old Style"/>
              </a:rPr>
              <a:t>8: </a:t>
            </a:r>
            <a:r>
              <a:rPr sz="3200" spc="15" dirty="0"/>
              <a:t>Corrected </a:t>
            </a:r>
            <a:r>
              <a:rPr sz="3200" spc="20" dirty="0"/>
              <a:t>Flow </a:t>
            </a:r>
            <a:r>
              <a:rPr sz="3200" spc="-5" dirty="0"/>
              <a:t>to</a:t>
            </a:r>
            <a:r>
              <a:rPr sz="3200" spc="-365" dirty="0"/>
              <a:t> </a:t>
            </a:r>
            <a:r>
              <a:rPr sz="3200" spc="30" dirty="0"/>
              <a:t>CFM/Ton</a:t>
            </a:r>
            <a:endParaRPr sz="3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757" y="1406842"/>
            <a:ext cx="3862704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Calculate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corrected</a:t>
            </a:r>
            <a:r>
              <a:rPr sz="2750" spc="1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flow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757" y="3505136"/>
            <a:ext cx="30333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Calculate</a:t>
            </a:r>
            <a:r>
              <a:rPr sz="2750" spc="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70" dirty="0">
                <a:solidFill>
                  <a:srgbClr val="284E84"/>
                </a:solidFill>
                <a:latin typeface="Gill Sans MT"/>
                <a:cs typeface="Gill Sans MT"/>
              </a:rPr>
              <a:t>CFM/Ton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0200" y="2162175"/>
            <a:ext cx="6791325" cy="466725"/>
          </a:xfrm>
          <a:prstGeom prst="rect">
            <a:avLst/>
          </a:prstGeom>
          <a:solidFill>
            <a:srgbClr val="FFF3C5"/>
          </a:solidFill>
        </p:spPr>
        <p:txBody>
          <a:bodyPr vert="horz" wrap="square" lIns="0" tIns="4381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45"/>
              </a:spcBef>
              <a:tabLst>
                <a:tab pos="1465580" algn="l"/>
                <a:tab pos="1875789" algn="l"/>
                <a:tab pos="4316730" algn="l"/>
                <a:tab pos="4659630" algn="l"/>
              </a:tabLst>
            </a:pPr>
            <a:r>
              <a:rPr sz="2400" spc="-30" dirty="0">
                <a:latin typeface="Gill Sans MT"/>
                <a:cs typeface="Gill Sans MT"/>
              </a:rPr>
              <a:t>Raw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Flow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X	</a:t>
            </a:r>
            <a:r>
              <a:rPr sz="2400" dirty="0">
                <a:latin typeface="Gill Sans MT"/>
                <a:cs typeface="Gill Sans MT"/>
              </a:rPr>
              <a:t>Correction</a:t>
            </a:r>
            <a:r>
              <a:rPr sz="2400" spc="-50" dirty="0">
                <a:latin typeface="Gill Sans MT"/>
                <a:cs typeface="Gill Sans MT"/>
              </a:rPr>
              <a:t> </a:t>
            </a:r>
            <a:r>
              <a:rPr sz="2400" spc="10" dirty="0">
                <a:latin typeface="Gill Sans MT"/>
                <a:cs typeface="Gill Sans MT"/>
              </a:rPr>
              <a:t>Factor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2400" spc="-5" dirty="0">
                <a:latin typeface="Gill Sans MT"/>
                <a:cs typeface="Gill Sans MT"/>
              </a:rPr>
              <a:t>Corrected</a:t>
            </a:r>
            <a:r>
              <a:rPr sz="2400" spc="-105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Flow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5950" y="2819400"/>
            <a:ext cx="5876925" cy="457200"/>
          </a:xfrm>
          <a:prstGeom prst="rect">
            <a:avLst/>
          </a:prstGeom>
          <a:solidFill>
            <a:srgbClr val="CCD6D9"/>
          </a:solidFill>
        </p:spPr>
        <p:txBody>
          <a:bodyPr vert="horz" wrap="square" lIns="0" tIns="3556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80"/>
              </a:spcBef>
              <a:tabLst>
                <a:tab pos="1887855" algn="l"/>
                <a:tab pos="2726690" algn="l"/>
                <a:tab pos="3756660" algn="l"/>
                <a:tab pos="4443095" algn="l"/>
              </a:tabLst>
            </a:pPr>
            <a:r>
              <a:rPr sz="2400" dirty="0">
                <a:latin typeface="Gill Sans MT"/>
                <a:cs typeface="Gill Sans MT"/>
              </a:rPr>
              <a:t>1112 </a:t>
            </a:r>
            <a:r>
              <a:rPr sz="2400" spc="5" dirty="0">
                <a:latin typeface="Gill Sans MT"/>
                <a:cs typeface="Gill Sans MT"/>
              </a:rPr>
              <a:t>CFM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X	</a:t>
            </a:r>
            <a:r>
              <a:rPr sz="2400" dirty="0">
                <a:latin typeface="Gill Sans MT"/>
                <a:cs typeface="Gill Sans MT"/>
              </a:rPr>
              <a:t>0.95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2400" dirty="0">
                <a:latin typeface="Gill Sans MT"/>
                <a:cs typeface="Gill Sans MT"/>
              </a:rPr>
              <a:t>1056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5" dirty="0">
                <a:latin typeface="Gill Sans MT"/>
                <a:cs typeface="Gill Sans MT"/>
              </a:rPr>
              <a:t>CFM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2125" y="4267200"/>
            <a:ext cx="6305550" cy="457200"/>
          </a:xfrm>
          <a:prstGeom prst="rect">
            <a:avLst/>
          </a:prstGeom>
          <a:solidFill>
            <a:srgbClr val="FFF3C5"/>
          </a:solidFill>
        </p:spPr>
        <p:txBody>
          <a:bodyPr vert="horz" wrap="square" lIns="0" tIns="3746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95"/>
              </a:spcBef>
              <a:tabLst>
                <a:tab pos="2238375" algn="l"/>
                <a:tab pos="2495550" algn="l"/>
                <a:tab pos="4669790" algn="l"/>
                <a:tab pos="5012690" algn="l"/>
              </a:tabLst>
            </a:pPr>
            <a:r>
              <a:rPr sz="2400" spc="-5" dirty="0">
                <a:latin typeface="Gill Sans MT"/>
                <a:cs typeface="Gill Sans MT"/>
              </a:rPr>
              <a:t>Corrected</a:t>
            </a:r>
            <a:r>
              <a:rPr sz="2400" spc="-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Flow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/	</a:t>
            </a:r>
            <a:r>
              <a:rPr sz="2400" spc="-10" dirty="0">
                <a:latin typeface="Gill Sans MT"/>
                <a:cs typeface="Gill Sans MT"/>
              </a:rPr>
              <a:t>Heat</a:t>
            </a:r>
            <a:r>
              <a:rPr sz="2400" spc="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Pump</a:t>
            </a:r>
            <a:r>
              <a:rPr sz="2400" spc="-285" dirty="0">
                <a:latin typeface="Gill Sans MT"/>
                <a:cs typeface="Gill Sans MT"/>
              </a:rPr>
              <a:t> </a:t>
            </a:r>
            <a:r>
              <a:rPr sz="2400" spc="-95" dirty="0">
                <a:latin typeface="Gill Sans MT"/>
                <a:cs typeface="Gill Sans MT"/>
              </a:rPr>
              <a:t>Tons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2400" spc="-55" dirty="0">
                <a:latin typeface="Gill Sans MT"/>
                <a:cs typeface="Gill Sans MT"/>
              </a:rPr>
              <a:t>CFM/Ton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2625" y="4943475"/>
            <a:ext cx="6362700" cy="466725"/>
          </a:xfrm>
          <a:prstGeom prst="rect">
            <a:avLst/>
          </a:prstGeom>
          <a:solidFill>
            <a:srgbClr val="CCD6D9"/>
          </a:solidFill>
        </p:spPr>
        <p:txBody>
          <a:bodyPr vert="horz" wrap="square" lIns="0" tIns="4381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45"/>
              </a:spcBef>
              <a:tabLst>
                <a:tab pos="1974214" algn="l"/>
                <a:tab pos="2565400" algn="l"/>
                <a:tab pos="3852545" algn="l"/>
                <a:tab pos="4529455" algn="l"/>
              </a:tabLst>
            </a:pPr>
            <a:r>
              <a:rPr sz="2400" dirty="0">
                <a:latin typeface="Gill Sans MT"/>
                <a:cs typeface="Gill Sans MT"/>
              </a:rPr>
              <a:t>1056 </a:t>
            </a:r>
            <a:r>
              <a:rPr sz="2400" spc="5" dirty="0">
                <a:latin typeface="Gill Sans MT"/>
                <a:cs typeface="Gill Sans MT"/>
              </a:rPr>
              <a:t>CFM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/	</a:t>
            </a:r>
            <a:r>
              <a:rPr sz="2400" dirty="0">
                <a:latin typeface="Gill Sans MT"/>
                <a:cs typeface="Gill Sans MT"/>
              </a:rPr>
              <a:t>3</a:t>
            </a:r>
            <a:r>
              <a:rPr sz="2400" spc="-295" dirty="0">
                <a:latin typeface="Gill Sans MT"/>
                <a:cs typeface="Gill Sans MT"/>
              </a:rPr>
              <a:t> </a:t>
            </a:r>
            <a:r>
              <a:rPr sz="2400" spc="-95" dirty="0">
                <a:latin typeface="Gill Sans MT"/>
                <a:cs typeface="Gill Sans MT"/>
              </a:rPr>
              <a:t>Tons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2400" dirty="0">
                <a:latin typeface="Gill Sans MT"/>
                <a:cs typeface="Gill Sans MT"/>
              </a:rPr>
              <a:t>352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-55" dirty="0">
                <a:latin typeface="Gill Sans MT"/>
                <a:cs typeface="Gill Sans MT"/>
              </a:rPr>
              <a:t>CFM/Ton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892" y="5796597"/>
            <a:ext cx="80657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270B9C"/>
                </a:solidFill>
                <a:latin typeface="Gill Sans MT"/>
                <a:cs typeface="Gill Sans MT"/>
              </a:rPr>
              <a:t>At </a:t>
            </a:r>
            <a:r>
              <a:rPr sz="1800" b="1" dirty="0">
                <a:solidFill>
                  <a:srgbClr val="270B9C"/>
                </a:solidFill>
                <a:latin typeface="Gill Sans MT"/>
                <a:cs typeface="Gill Sans MT"/>
              </a:rPr>
              <a:t>least </a:t>
            </a:r>
            <a:r>
              <a:rPr sz="1800" b="1" spc="-15" dirty="0">
                <a:solidFill>
                  <a:srgbClr val="270B9C"/>
                </a:solidFill>
                <a:latin typeface="Gill Sans MT"/>
                <a:cs typeface="Gill Sans MT"/>
              </a:rPr>
              <a:t>325 </a:t>
            </a:r>
            <a:r>
              <a:rPr sz="1800" b="1" spc="5" dirty="0">
                <a:solidFill>
                  <a:srgbClr val="270B9C"/>
                </a:solidFill>
                <a:latin typeface="Gill Sans MT"/>
                <a:cs typeface="Gill Sans MT"/>
              </a:rPr>
              <a:t>CFM/ton;</a:t>
            </a:r>
            <a:r>
              <a:rPr sz="1800" b="1" spc="-42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1800" b="1" spc="-15" dirty="0">
                <a:solidFill>
                  <a:srgbClr val="270B9C"/>
                </a:solidFill>
                <a:latin typeface="Gill Sans MT"/>
                <a:cs typeface="Gill Sans MT"/>
              </a:rPr>
              <a:t>evidence </a:t>
            </a:r>
            <a:r>
              <a:rPr sz="1800" b="1" spc="-10" dirty="0">
                <a:solidFill>
                  <a:srgbClr val="270B9C"/>
                </a:solidFill>
                <a:latin typeface="Gill Sans MT"/>
                <a:cs typeface="Gill Sans MT"/>
              </a:rPr>
              <a:t>of </a:t>
            </a:r>
            <a:r>
              <a:rPr sz="1800" b="1" dirty="0">
                <a:solidFill>
                  <a:srgbClr val="270B9C"/>
                </a:solidFill>
                <a:latin typeface="Gill Sans MT"/>
                <a:cs typeface="Gill Sans MT"/>
              </a:rPr>
              <a:t>target </a:t>
            </a:r>
            <a:r>
              <a:rPr sz="1800" b="1" spc="-5" dirty="0">
                <a:solidFill>
                  <a:srgbClr val="270B9C"/>
                </a:solidFill>
                <a:latin typeface="Gill Sans MT"/>
                <a:cs typeface="Gill Sans MT"/>
              </a:rPr>
              <a:t>must </a:t>
            </a:r>
            <a:r>
              <a:rPr sz="1800" b="1" dirty="0">
                <a:solidFill>
                  <a:srgbClr val="270B9C"/>
                </a:solidFill>
                <a:latin typeface="Gill Sans MT"/>
                <a:cs typeface="Gill Sans MT"/>
              </a:rPr>
              <a:t>be </a:t>
            </a:r>
            <a:r>
              <a:rPr sz="1800" b="1" spc="-20" dirty="0">
                <a:solidFill>
                  <a:srgbClr val="270B9C"/>
                </a:solidFill>
                <a:latin typeface="Gill Sans MT"/>
                <a:cs typeface="Gill Sans MT"/>
              </a:rPr>
              <a:t>provided </a:t>
            </a:r>
            <a:r>
              <a:rPr sz="1800" b="1" spc="15" dirty="0">
                <a:solidFill>
                  <a:srgbClr val="270B9C"/>
                </a:solidFill>
                <a:latin typeface="Gill Sans MT"/>
                <a:cs typeface="Gill Sans MT"/>
              </a:rPr>
              <a:t>if </a:t>
            </a:r>
            <a:r>
              <a:rPr sz="1800" b="1" spc="-15" dirty="0">
                <a:solidFill>
                  <a:srgbClr val="270B9C"/>
                </a:solidFill>
                <a:latin typeface="Gill Sans MT"/>
                <a:cs typeface="Gill Sans MT"/>
              </a:rPr>
              <a:t>lower </a:t>
            </a:r>
            <a:r>
              <a:rPr sz="1800" b="1" spc="5" dirty="0">
                <a:solidFill>
                  <a:srgbClr val="270B9C"/>
                </a:solidFill>
                <a:latin typeface="Gill Sans MT"/>
                <a:cs typeface="Gill Sans MT"/>
              </a:rPr>
              <a:t>than </a:t>
            </a:r>
            <a:r>
              <a:rPr sz="1800" b="1" spc="-15" dirty="0">
                <a:solidFill>
                  <a:srgbClr val="270B9C"/>
                </a:solidFill>
                <a:latin typeface="Gill Sans MT"/>
                <a:cs typeface="Gill Sans MT"/>
              </a:rPr>
              <a:t>325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8125" y="5762625"/>
            <a:ext cx="336697" cy="364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6781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Additional Correction</a:t>
            </a:r>
            <a:r>
              <a:rPr sz="3200" spc="-315" dirty="0"/>
              <a:t> </a:t>
            </a:r>
            <a:r>
              <a:rPr sz="3200" spc="5" dirty="0"/>
              <a:t>Factor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6575" y="1420240"/>
            <a:ext cx="4953635" cy="15519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8925" marR="5080" indent="-276860">
              <a:lnSpc>
                <a:spcPct val="128800"/>
              </a:lnSpc>
              <a:spcBef>
                <a:spcPts val="5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When</a:t>
            </a:r>
            <a:r>
              <a:rPr sz="2600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no</a:t>
            </a:r>
            <a:r>
              <a:rPr sz="2600" spc="-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return</a:t>
            </a:r>
            <a:r>
              <a:rPr sz="2600" spc="-1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plenum</a:t>
            </a:r>
            <a:r>
              <a:rPr sz="2600" spc="-20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is</a:t>
            </a:r>
            <a:r>
              <a:rPr sz="2600" spc="-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located  upstream </a:t>
            </a:r>
            <a:r>
              <a:rPr sz="2600" spc="-5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flow </a:t>
            </a:r>
            <a:r>
              <a:rPr sz="2600" spc="35" dirty="0">
                <a:solidFill>
                  <a:srgbClr val="284E84"/>
                </a:solidFill>
                <a:latin typeface="Gill Sans MT"/>
                <a:cs typeface="Gill Sans MT"/>
              </a:rPr>
              <a:t>plate,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use an 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additional </a:t>
            </a: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1.04</a:t>
            </a:r>
            <a:r>
              <a:rPr sz="2600" spc="-5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corrections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factor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117" y="3241674"/>
            <a:ext cx="4845685" cy="1556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0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-15" dirty="0">
                <a:solidFill>
                  <a:srgbClr val="5B6973"/>
                </a:solidFill>
                <a:latin typeface="Gill Sans MT"/>
                <a:cs typeface="Gill Sans MT"/>
              </a:rPr>
              <a:t>When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testing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at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a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remote filter</a:t>
            </a:r>
            <a:r>
              <a:rPr sz="2400" spc="-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grille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222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In manufactured homes with</a:t>
            </a:r>
            <a:r>
              <a:rPr sz="2400" spc="-2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no</a:t>
            </a:r>
            <a:endParaRPr sz="2400">
              <a:latin typeface="Gill Sans MT"/>
              <a:cs typeface="Gill Sans MT"/>
            </a:endParaRPr>
          </a:p>
          <a:p>
            <a:pPr marL="288925">
              <a:lnSpc>
                <a:spcPct val="100000"/>
              </a:lnSpc>
              <a:spcBef>
                <a:spcPts val="1180"/>
              </a:spcBef>
            </a:pPr>
            <a:r>
              <a:rPr sz="2400" spc="-10" dirty="0">
                <a:solidFill>
                  <a:srgbClr val="5B6973"/>
                </a:solidFill>
                <a:latin typeface="Gill Sans MT"/>
                <a:cs typeface="Gill Sans MT"/>
              </a:rPr>
              <a:t>return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 plenum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3650" y="2743200"/>
            <a:ext cx="1539875" cy="0"/>
          </a:xfrm>
          <a:custGeom>
            <a:avLst/>
            <a:gdLst/>
            <a:ahLst/>
            <a:cxnLst/>
            <a:rect l="l" t="t" r="r" b="b"/>
            <a:pathLst>
              <a:path w="1539875">
                <a:moveTo>
                  <a:pt x="0" y="0"/>
                </a:moveTo>
                <a:lnTo>
                  <a:pt x="1539367" y="0"/>
                </a:lnTo>
              </a:path>
            </a:pathLst>
          </a:custGeom>
          <a:ln w="38100">
            <a:solidFill>
              <a:srgbClr val="A98D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6975" y="2438336"/>
            <a:ext cx="138112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8476" y="2481326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327151"/>
                </a:moveTo>
                <a:lnTo>
                  <a:pt x="0" y="0"/>
                </a:lnTo>
              </a:path>
            </a:pathLst>
          </a:custGeom>
          <a:ln w="1143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6500" y="2438336"/>
            <a:ext cx="1671701" cy="138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476" y="2481326"/>
            <a:ext cx="1539875" cy="0"/>
          </a:xfrm>
          <a:custGeom>
            <a:avLst/>
            <a:gdLst/>
            <a:ahLst/>
            <a:cxnLst/>
            <a:rect l="l" t="t" r="r" b="b"/>
            <a:pathLst>
              <a:path w="1539875">
                <a:moveTo>
                  <a:pt x="0" y="0"/>
                </a:moveTo>
                <a:lnTo>
                  <a:pt x="1539367" y="0"/>
                </a:lnTo>
              </a:path>
            </a:pathLst>
          </a:custGeom>
          <a:ln w="1143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20025" y="2438336"/>
            <a:ext cx="138112" cy="461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1526" y="2481326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152"/>
                </a:lnTo>
              </a:path>
            </a:pathLst>
          </a:custGeom>
          <a:ln w="1143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1654" y="1875766"/>
            <a:ext cx="1071802" cy="167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6975" y="1895411"/>
            <a:ext cx="423862" cy="6810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8476" y="1938401"/>
            <a:ext cx="282575" cy="547370"/>
          </a:xfrm>
          <a:custGeom>
            <a:avLst/>
            <a:gdLst/>
            <a:ahLst/>
            <a:cxnLst/>
            <a:rect l="l" t="t" r="r" b="b"/>
            <a:pathLst>
              <a:path w="282575" h="547369">
                <a:moveTo>
                  <a:pt x="282066" y="0"/>
                </a:moveTo>
                <a:lnTo>
                  <a:pt x="0" y="547243"/>
                </a:lnTo>
              </a:path>
            </a:pathLst>
          </a:custGeom>
          <a:ln w="1143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34275" y="1895411"/>
            <a:ext cx="423862" cy="690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776" y="1938401"/>
            <a:ext cx="282575" cy="550545"/>
          </a:xfrm>
          <a:custGeom>
            <a:avLst/>
            <a:gdLst/>
            <a:ahLst/>
            <a:cxnLst/>
            <a:rect l="l" t="t" r="r" b="b"/>
            <a:pathLst>
              <a:path w="282575" h="550544">
                <a:moveTo>
                  <a:pt x="0" y="0"/>
                </a:moveTo>
                <a:lnTo>
                  <a:pt x="282067" y="550037"/>
                </a:lnTo>
              </a:path>
            </a:pathLst>
          </a:custGeom>
          <a:ln w="1143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4179" y="557478"/>
            <a:ext cx="1844675" cy="1343025"/>
          </a:xfrm>
          <a:custGeom>
            <a:avLst/>
            <a:gdLst/>
            <a:ahLst/>
            <a:cxnLst/>
            <a:rect l="l" t="t" r="r" b="b"/>
            <a:pathLst>
              <a:path w="1844675" h="1343025">
                <a:moveTo>
                  <a:pt x="3602" y="1342822"/>
                </a:moveTo>
                <a:lnTo>
                  <a:pt x="1786" y="1284441"/>
                </a:lnTo>
                <a:lnTo>
                  <a:pt x="438" y="1227358"/>
                </a:lnTo>
                <a:lnTo>
                  <a:pt x="0" y="1172872"/>
                </a:lnTo>
                <a:lnTo>
                  <a:pt x="908" y="1122281"/>
                </a:lnTo>
                <a:lnTo>
                  <a:pt x="3602" y="1076884"/>
                </a:lnTo>
                <a:lnTo>
                  <a:pt x="8944" y="1029727"/>
                </a:lnTo>
                <a:lnTo>
                  <a:pt x="16239" y="991000"/>
                </a:lnTo>
                <a:lnTo>
                  <a:pt x="41448" y="918642"/>
                </a:lnTo>
                <a:lnTo>
                  <a:pt x="60901" y="880217"/>
                </a:lnTo>
                <a:lnTo>
                  <a:pt x="84390" y="842601"/>
                </a:lnTo>
                <a:lnTo>
                  <a:pt x="111618" y="803413"/>
                </a:lnTo>
                <a:lnTo>
                  <a:pt x="142286" y="760273"/>
                </a:lnTo>
                <a:lnTo>
                  <a:pt x="169954" y="721014"/>
                </a:lnTo>
                <a:lnTo>
                  <a:pt x="200590" y="678213"/>
                </a:lnTo>
                <a:lnTo>
                  <a:pt x="233141" y="634150"/>
                </a:lnTo>
                <a:lnTo>
                  <a:pt x="266551" y="591105"/>
                </a:lnTo>
                <a:lnTo>
                  <a:pt x="299766" y="551358"/>
                </a:lnTo>
                <a:lnTo>
                  <a:pt x="332984" y="514904"/>
                </a:lnTo>
                <a:lnTo>
                  <a:pt x="366904" y="480218"/>
                </a:lnTo>
                <a:lnTo>
                  <a:pt x="401219" y="447299"/>
                </a:lnTo>
                <a:lnTo>
                  <a:pt x="435626" y="416149"/>
                </a:lnTo>
                <a:lnTo>
                  <a:pt x="469819" y="386766"/>
                </a:lnTo>
                <a:lnTo>
                  <a:pt x="512966" y="352686"/>
                </a:lnTo>
                <a:lnTo>
                  <a:pt x="556481" y="321488"/>
                </a:lnTo>
                <a:lnTo>
                  <a:pt x="599210" y="292861"/>
                </a:lnTo>
                <a:lnTo>
                  <a:pt x="639999" y="266497"/>
                </a:lnTo>
                <a:lnTo>
                  <a:pt x="677089" y="242655"/>
                </a:lnTo>
                <a:lnTo>
                  <a:pt x="711643" y="221396"/>
                </a:lnTo>
                <a:lnTo>
                  <a:pt x="746602" y="202114"/>
                </a:lnTo>
                <a:lnTo>
                  <a:pt x="784906" y="184201"/>
                </a:lnTo>
                <a:lnTo>
                  <a:pt x="827481" y="168022"/>
                </a:lnTo>
                <a:lnTo>
                  <a:pt x="872711" y="153737"/>
                </a:lnTo>
                <a:lnTo>
                  <a:pt x="919727" y="140428"/>
                </a:lnTo>
                <a:lnTo>
                  <a:pt x="967659" y="127178"/>
                </a:lnTo>
                <a:lnTo>
                  <a:pt x="1016118" y="113795"/>
                </a:lnTo>
                <a:lnTo>
                  <a:pt x="1065671" y="100699"/>
                </a:lnTo>
                <a:lnTo>
                  <a:pt x="1116606" y="88173"/>
                </a:lnTo>
                <a:lnTo>
                  <a:pt x="1169208" y="76505"/>
                </a:lnTo>
                <a:lnTo>
                  <a:pt x="1213707" y="67911"/>
                </a:lnTo>
                <a:lnTo>
                  <a:pt x="1260297" y="59810"/>
                </a:lnTo>
                <a:lnTo>
                  <a:pt x="1307319" y="52209"/>
                </a:lnTo>
                <a:lnTo>
                  <a:pt x="1353116" y="45115"/>
                </a:lnTo>
                <a:lnTo>
                  <a:pt x="1396030" y="38532"/>
                </a:lnTo>
                <a:lnTo>
                  <a:pt x="1445284" y="30583"/>
                </a:lnTo>
                <a:lnTo>
                  <a:pt x="1491360" y="23133"/>
                </a:lnTo>
                <a:lnTo>
                  <a:pt x="1535458" y="17065"/>
                </a:lnTo>
                <a:lnTo>
                  <a:pt x="1578783" y="13259"/>
                </a:lnTo>
                <a:lnTo>
                  <a:pt x="1622563" y="12912"/>
                </a:lnTo>
                <a:lnTo>
                  <a:pt x="1665842" y="15243"/>
                </a:lnTo>
                <a:lnTo>
                  <a:pt x="1706549" y="18170"/>
                </a:lnTo>
                <a:lnTo>
                  <a:pt x="1742613" y="19609"/>
                </a:lnTo>
                <a:lnTo>
                  <a:pt x="1780354" y="13866"/>
                </a:lnTo>
                <a:lnTo>
                  <a:pt x="1818607" y="3766"/>
                </a:lnTo>
                <a:lnTo>
                  <a:pt x="1844072" y="0"/>
                </a:lnTo>
                <a:lnTo>
                  <a:pt x="1843451" y="1325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5776" y="1309691"/>
            <a:ext cx="895350" cy="591185"/>
          </a:xfrm>
          <a:custGeom>
            <a:avLst/>
            <a:gdLst/>
            <a:ahLst/>
            <a:cxnLst/>
            <a:rect l="l" t="t" r="r" b="b"/>
            <a:pathLst>
              <a:path w="895350" h="591185">
                <a:moveTo>
                  <a:pt x="0" y="590609"/>
                </a:moveTo>
                <a:lnTo>
                  <a:pt x="685" y="533420"/>
                </a:lnTo>
                <a:lnTo>
                  <a:pt x="1828" y="477829"/>
                </a:lnTo>
                <a:lnTo>
                  <a:pt x="3886" y="425432"/>
                </a:lnTo>
                <a:lnTo>
                  <a:pt x="7315" y="377826"/>
                </a:lnTo>
                <a:lnTo>
                  <a:pt x="12573" y="336609"/>
                </a:lnTo>
                <a:lnTo>
                  <a:pt x="20308" y="296382"/>
                </a:lnTo>
                <a:lnTo>
                  <a:pt x="42826" y="240883"/>
                </a:lnTo>
                <a:lnTo>
                  <a:pt x="91832" y="191337"/>
                </a:lnTo>
                <a:lnTo>
                  <a:pt x="127603" y="168874"/>
                </a:lnTo>
                <a:lnTo>
                  <a:pt x="167326" y="147792"/>
                </a:lnTo>
                <a:lnTo>
                  <a:pt x="208026" y="127186"/>
                </a:lnTo>
                <a:lnTo>
                  <a:pt x="249789" y="106475"/>
                </a:lnTo>
                <a:lnTo>
                  <a:pt x="293909" y="86276"/>
                </a:lnTo>
                <a:lnTo>
                  <a:pt x="339220" y="67482"/>
                </a:lnTo>
                <a:lnTo>
                  <a:pt x="384556" y="50986"/>
                </a:lnTo>
                <a:lnTo>
                  <a:pt x="430436" y="36772"/>
                </a:lnTo>
                <a:lnTo>
                  <a:pt x="477186" y="24427"/>
                </a:lnTo>
                <a:lnTo>
                  <a:pt x="523341" y="14249"/>
                </a:lnTo>
                <a:lnTo>
                  <a:pt x="567436" y="6536"/>
                </a:lnTo>
                <a:lnTo>
                  <a:pt x="609510" y="2008"/>
                </a:lnTo>
                <a:lnTo>
                  <a:pt x="650192" y="218"/>
                </a:lnTo>
                <a:lnTo>
                  <a:pt x="688897" y="0"/>
                </a:lnTo>
                <a:lnTo>
                  <a:pt x="725043" y="186"/>
                </a:lnTo>
                <a:lnTo>
                  <a:pt x="759275" y="1178"/>
                </a:lnTo>
                <a:lnTo>
                  <a:pt x="791638" y="3361"/>
                </a:lnTo>
                <a:lnTo>
                  <a:pt x="820644" y="5544"/>
                </a:lnTo>
                <a:lnTo>
                  <a:pt x="844804" y="6536"/>
                </a:lnTo>
                <a:lnTo>
                  <a:pt x="863220" y="5544"/>
                </a:lnTo>
                <a:lnTo>
                  <a:pt x="876792" y="3361"/>
                </a:lnTo>
                <a:lnTo>
                  <a:pt x="887005" y="1178"/>
                </a:lnTo>
                <a:lnTo>
                  <a:pt x="895350" y="18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4000" y="2771711"/>
            <a:ext cx="1071562" cy="138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5501" y="2814701"/>
            <a:ext cx="941069" cy="0"/>
          </a:xfrm>
          <a:custGeom>
            <a:avLst/>
            <a:gdLst/>
            <a:ahLst/>
            <a:cxnLst/>
            <a:rect l="l" t="t" r="r" b="b"/>
            <a:pathLst>
              <a:path w="941070">
                <a:moveTo>
                  <a:pt x="940562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20025" y="2771711"/>
            <a:ext cx="700087" cy="138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91526" y="2814701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561975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54190" y="2576512"/>
            <a:ext cx="153162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sz="750" spc="20" dirty="0">
                <a:latin typeface="Arial"/>
                <a:cs typeface="Arial"/>
              </a:rPr>
              <a:t>Flow</a:t>
            </a:r>
            <a:r>
              <a:rPr sz="750" spc="-85" dirty="0">
                <a:latin typeface="Arial"/>
                <a:cs typeface="Arial"/>
              </a:rPr>
              <a:t> </a:t>
            </a:r>
            <a:r>
              <a:rPr sz="750" spc="25" dirty="0">
                <a:latin typeface="Arial"/>
                <a:cs typeface="Arial"/>
              </a:rPr>
              <a:t>Plate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at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10" dirty="0">
                <a:latin typeface="Arial"/>
                <a:cs typeface="Arial"/>
              </a:rPr>
              <a:t>ceiling</a:t>
            </a:r>
            <a:r>
              <a:rPr sz="750" spc="-110" dirty="0">
                <a:latin typeface="Arial"/>
                <a:cs typeface="Arial"/>
              </a:rPr>
              <a:t> </a:t>
            </a:r>
            <a:r>
              <a:rPr sz="750" spc="15" dirty="0">
                <a:latin typeface="Arial"/>
                <a:cs typeface="Arial"/>
              </a:rPr>
              <a:t>filter</a:t>
            </a:r>
            <a:r>
              <a:rPr sz="750" spc="-9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grille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86475" y="2733611"/>
            <a:ext cx="547687" cy="4143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2700" y="2790761"/>
            <a:ext cx="471487" cy="5286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4175" y="2828861"/>
            <a:ext cx="328612" cy="5667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8075" y="2790761"/>
            <a:ext cx="461962" cy="5381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58100" y="2752661"/>
            <a:ext cx="547687" cy="4238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91350" y="2847911"/>
            <a:ext cx="319087" cy="5667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39000" y="2828861"/>
            <a:ext cx="376237" cy="5667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10250" y="3371786"/>
            <a:ext cx="2776601" cy="30433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10275" y="3571875"/>
            <a:ext cx="2381250" cy="26479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00050" y="5419725"/>
            <a:ext cx="5067300" cy="457200"/>
          </a:xfrm>
          <a:prstGeom prst="rect">
            <a:avLst/>
          </a:prstGeom>
          <a:solidFill>
            <a:srgbClr val="FFF3C5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  <a:tabLst>
                <a:tab pos="2237105" algn="l"/>
                <a:tab pos="2656840" algn="l"/>
                <a:tab pos="3352800" algn="l"/>
                <a:tab pos="3696335" algn="l"/>
              </a:tabLst>
            </a:pPr>
            <a:r>
              <a:rPr sz="2400" spc="-5" dirty="0">
                <a:latin typeface="Gill Sans MT"/>
                <a:cs typeface="Gill Sans MT"/>
              </a:rPr>
              <a:t>Corrected</a:t>
            </a:r>
            <a:r>
              <a:rPr sz="2400" spc="-9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Flow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X	</a:t>
            </a:r>
            <a:r>
              <a:rPr sz="2400" dirty="0">
                <a:latin typeface="Gill Sans MT"/>
                <a:cs typeface="Gill Sans MT"/>
              </a:rPr>
              <a:t>1.04	</a:t>
            </a:r>
            <a:r>
              <a:rPr sz="2400" b="1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2400" dirty="0">
                <a:latin typeface="Gill Sans MT"/>
                <a:cs typeface="Gill Sans MT"/>
              </a:rPr>
              <a:t>Final</a:t>
            </a:r>
            <a:r>
              <a:rPr sz="2400" spc="-10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Flow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650" y="2743200"/>
            <a:ext cx="3829050" cy="267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6300" y="2743200"/>
            <a:ext cx="3829050" cy="294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44233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Digital </a:t>
            </a:r>
            <a:r>
              <a:rPr sz="3200" spc="15" dirty="0"/>
              <a:t>True</a:t>
            </a:r>
            <a:r>
              <a:rPr sz="3200" spc="-175" dirty="0"/>
              <a:t> </a:t>
            </a:r>
            <a:r>
              <a:rPr sz="3200" spc="20" dirty="0"/>
              <a:t>Flow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93991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Requires </a:t>
            </a:r>
            <a:r>
              <a:rPr sz="3200" spc="15" dirty="0"/>
              <a:t>App </a:t>
            </a:r>
            <a:r>
              <a:rPr sz="3200" spc="5" dirty="0"/>
              <a:t>and </a:t>
            </a:r>
            <a:r>
              <a:rPr sz="3200" spc="-5" dirty="0"/>
              <a:t>DG8 </a:t>
            </a:r>
            <a:r>
              <a:rPr sz="3200" spc="10" dirty="0"/>
              <a:t>or</a:t>
            </a:r>
            <a:r>
              <a:rPr sz="3200" spc="-350" dirty="0"/>
              <a:t> </a:t>
            </a:r>
            <a:r>
              <a:rPr sz="3200" spc="15" dirty="0"/>
              <a:t>DG1000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485900" y="1809750"/>
            <a:ext cx="1905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2100" y="2009775"/>
            <a:ext cx="22860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624205"/>
            <a:ext cx="735330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Download True </a:t>
            </a:r>
            <a:r>
              <a:rPr spc="20" dirty="0"/>
              <a:t>Flow </a:t>
            </a:r>
            <a:r>
              <a:rPr spc="15" dirty="0"/>
              <a:t>HVAC </a:t>
            </a:r>
            <a:r>
              <a:rPr spc="25" dirty="0"/>
              <a:t>Air </a:t>
            </a:r>
            <a:r>
              <a:rPr spc="20" dirty="0"/>
              <a:t>Flow</a:t>
            </a:r>
            <a:r>
              <a:rPr spc="-685" dirty="0"/>
              <a:t> </a:t>
            </a:r>
            <a:r>
              <a:rPr spc="20" dirty="0"/>
              <a:t>App</a:t>
            </a:r>
          </a:p>
        </p:txBody>
      </p:sp>
      <p:sp>
        <p:nvSpPr>
          <p:cNvPr id="3" name="object 3"/>
          <p:cNvSpPr/>
          <p:nvPr/>
        </p:nvSpPr>
        <p:spPr>
          <a:xfrm>
            <a:off x="200025" y="2238375"/>
            <a:ext cx="3181350" cy="3362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0312" y="2238375"/>
            <a:ext cx="3479690" cy="3315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4150" y="2124075"/>
            <a:ext cx="3695700" cy="3762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274559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0" dirty="0"/>
              <a:t>Power </a:t>
            </a:r>
            <a:r>
              <a:rPr sz="3200" dirty="0"/>
              <a:t>On </a:t>
            </a:r>
            <a:r>
              <a:rPr sz="3200" spc="5" dirty="0"/>
              <a:t>Equipment </a:t>
            </a:r>
            <a:r>
              <a:rPr sz="3200" spc="20" dirty="0"/>
              <a:t>&amp; </a:t>
            </a:r>
            <a:r>
              <a:rPr sz="3200" spc="5" dirty="0"/>
              <a:t>Launch</a:t>
            </a:r>
            <a:r>
              <a:rPr sz="3200" spc="-390" dirty="0"/>
              <a:t> </a:t>
            </a:r>
            <a:r>
              <a:rPr sz="3200" spc="15" dirty="0"/>
              <a:t>App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3987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Follow </a:t>
            </a:r>
            <a:r>
              <a:rPr sz="3200" spc="-5" dirty="0"/>
              <a:t>Instructions </a:t>
            </a:r>
            <a:r>
              <a:rPr sz="3200" spc="15" dirty="0"/>
              <a:t>on</a:t>
            </a:r>
            <a:r>
              <a:rPr sz="3200" spc="-210" dirty="0"/>
              <a:t> </a:t>
            </a:r>
            <a:r>
              <a:rPr sz="3200" spc="15" dirty="0"/>
              <a:t>App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781300" y="2295525"/>
            <a:ext cx="1590675" cy="325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650" y="2295525"/>
            <a:ext cx="1581150" cy="325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6325" y="2295525"/>
            <a:ext cx="1590675" cy="3257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1350" y="2295525"/>
            <a:ext cx="1590675" cy="3257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6357937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9525">
            <a:solidFill>
              <a:srgbClr val="58AF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429375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0"/>
                </a:moveTo>
                <a:lnTo>
                  <a:pt x="0" y="190500"/>
                </a:lnTo>
                <a:lnTo>
                  <a:pt x="1143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58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262" y="273049"/>
            <a:ext cx="8255634" cy="911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8440">
              <a:lnSpc>
                <a:spcPts val="3470"/>
              </a:lnSpc>
              <a:spcBef>
                <a:spcPts val="130"/>
              </a:spcBef>
            </a:pPr>
            <a:r>
              <a:rPr spc="30" dirty="0"/>
              <a:t>Input </a:t>
            </a:r>
            <a:r>
              <a:rPr spc="20" dirty="0"/>
              <a:t>System </a:t>
            </a:r>
            <a:r>
              <a:rPr spc="15" dirty="0"/>
              <a:t>Information </a:t>
            </a:r>
            <a:r>
              <a:rPr spc="20" dirty="0"/>
              <a:t>&amp;</a:t>
            </a:r>
            <a:r>
              <a:rPr spc="-610" dirty="0"/>
              <a:t> </a:t>
            </a:r>
            <a:r>
              <a:rPr spc="25" dirty="0"/>
              <a:t>Continue</a:t>
            </a:r>
          </a:p>
          <a:p>
            <a:pPr marL="12700">
              <a:lnSpc>
                <a:spcPts val="3470"/>
              </a:lnSpc>
              <a:tabLst>
                <a:tab pos="8242300" algn="l"/>
              </a:tabLst>
            </a:pPr>
            <a:r>
              <a:rPr u="dash" spc="5" dirty="0">
                <a:uFill>
                  <a:solidFill>
                    <a:srgbClr val="58AFB8"/>
                  </a:solidFill>
                </a:uFill>
              </a:rPr>
              <a:t> </a:t>
            </a:r>
            <a:r>
              <a:rPr u="dash" spc="-245" dirty="0">
                <a:uFill>
                  <a:solidFill>
                    <a:srgbClr val="58AFB8"/>
                  </a:solidFill>
                </a:uFill>
              </a:rPr>
              <a:t> </a:t>
            </a:r>
            <a:r>
              <a:rPr u="dash" spc="20" dirty="0">
                <a:uFill>
                  <a:solidFill>
                    <a:srgbClr val="58AFB8"/>
                  </a:solidFill>
                </a:uFill>
              </a:rPr>
              <a:t>Following</a:t>
            </a:r>
            <a:r>
              <a:rPr u="dash" spc="-275" dirty="0">
                <a:uFill>
                  <a:solidFill>
                    <a:srgbClr val="58AFB8"/>
                  </a:solidFill>
                </a:uFill>
              </a:rPr>
              <a:t> </a:t>
            </a:r>
            <a:r>
              <a:rPr u="dash" spc="15" dirty="0">
                <a:uFill>
                  <a:solidFill>
                    <a:srgbClr val="58AFB8"/>
                  </a:solidFill>
                </a:uFill>
              </a:rPr>
              <a:t>Instructions	</a:t>
            </a:r>
          </a:p>
        </p:txBody>
      </p:sp>
      <p:sp>
        <p:nvSpPr>
          <p:cNvPr id="5" name="object 5"/>
          <p:cNvSpPr/>
          <p:nvPr/>
        </p:nvSpPr>
        <p:spPr>
          <a:xfrm>
            <a:off x="628650" y="2295525"/>
            <a:ext cx="1590675" cy="325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7475" y="2295525"/>
            <a:ext cx="1590675" cy="325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86300" y="2295525"/>
            <a:ext cx="1590675" cy="3257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4675" y="2295525"/>
            <a:ext cx="1590675" cy="3257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79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1377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Equipment</a:t>
            </a:r>
            <a:r>
              <a:rPr sz="3200" spc="-114" dirty="0"/>
              <a:t> </a:t>
            </a:r>
            <a:r>
              <a:rPr sz="3200" spc="15" dirty="0"/>
              <a:t>Requirements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75385" y="1492567"/>
            <a:ext cx="6162040" cy="227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100"/>
              </a:spcBef>
              <a:buClr>
                <a:srgbClr val="58AFB8"/>
              </a:buClr>
              <a:buSzPct val="73809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100" b="1" spc="-5" dirty="0">
                <a:solidFill>
                  <a:srgbClr val="001F5F"/>
                </a:solidFill>
                <a:latin typeface="Gill Sans MT"/>
                <a:cs typeface="Gill Sans MT"/>
              </a:rPr>
              <a:t>Unit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must be AHRI</a:t>
            </a:r>
            <a:r>
              <a:rPr sz="2100" b="1" spc="-195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spc="10" dirty="0">
                <a:solidFill>
                  <a:srgbClr val="001F5F"/>
                </a:solidFill>
                <a:latin typeface="Gill Sans MT"/>
                <a:cs typeface="Gill Sans MT"/>
              </a:rPr>
              <a:t>Certified</a:t>
            </a:r>
            <a:endParaRPr sz="2100">
              <a:latin typeface="Gill Sans MT"/>
              <a:cs typeface="Gill Sans MT"/>
            </a:endParaRPr>
          </a:p>
          <a:p>
            <a:pPr marL="288290" marR="1340485" indent="-276225">
              <a:lnSpc>
                <a:spcPct val="100000"/>
              </a:lnSpc>
              <a:spcBef>
                <a:spcPts val="2135"/>
              </a:spcBef>
              <a:buClr>
                <a:srgbClr val="58AFB8"/>
              </a:buClr>
              <a:buSzPct val="73809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PTCS </a:t>
            </a:r>
            <a:r>
              <a:rPr sz="2100" b="1" spc="10" dirty="0">
                <a:solidFill>
                  <a:srgbClr val="001F5F"/>
                </a:solidFill>
                <a:latin typeface="Gill Sans MT"/>
                <a:cs typeface="Gill Sans MT"/>
              </a:rPr>
              <a:t>Certified:</a:t>
            </a:r>
            <a:r>
              <a:rPr sz="2100" b="1" spc="-195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at</a:t>
            </a:r>
            <a:r>
              <a:rPr sz="2100" b="1" spc="-19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least</a:t>
            </a:r>
            <a:r>
              <a:rPr sz="2100" b="1" spc="-19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9.0</a:t>
            </a:r>
            <a:r>
              <a:rPr sz="2100" b="1" spc="-3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HSPF/14  SEER, </a:t>
            </a:r>
            <a:r>
              <a:rPr sz="2100" b="1" spc="-5" dirty="0">
                <a:solidFill>
                  <a:srgbClr val="001F5F"/>
                </a:solidFill>
                <a:latin typeface="Gill Sans MT"/>
                <a:cs typeface="Gill Sans MT"/>
              </a:rPr>
              <a:t>or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7.6 HSPF2/13.4</a:t>
            </a:r>
            <a:r>
              <a:rPr sz="2100" b="1" spc="-2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SEER2</a:t>
            </a:r>
            <a:endParaRPr sz="21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8AFB8"/>
              </a:buClr>
              <a:buFont typeface="Wingdings 3"/>
              <a:buChar char=""/>
            </a:pPr>
            <a:endParaRPr sz="2200">
              <a:latin typeface="Gill Sans MT"/>
              <a:cs typeface="Gill Sans MT"/>
            </a:endParaRPr>
          </a:p>
          <a:p>
            <a:pPr marL="290195" indent="-276860">
              <a:lnSpc>
                <a:spcPct val="100000"/>
              </a:lnSpc>
              <a:buClr>
                <a:srgbClr val="58AFB8"/>
              </a:buClr>
              <a:buSzPct val="73809"/>
              <a:buFont typeface="Wingdings 3"/>
              <a:buChar char=""/>
              <a:tabLst>
                <a:tab pos="290195" algn="l"/>
                <a:tab pos="290830" algn="l"/>
              </a:tabLst>
            </a:pP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Commissioning,</a:t>
            </a:r>
            <a:r>
              <a:rPr sz="2100" b="1" spc="-33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Controls,</a:t>
            </a:r>
            <a:r>
              <a:rPr sz="2100" b="1" spc="-254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and</a:t>
            </a:r>
            <a:r>
              <a:rPr sz="2100" b="1" spc="-2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Sizing:</a:t>
            </a:r>
            <a:r>
              <a:rPr sz="2100" b="1" spc="-28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Gill Sans MT"/>
                <a:cs typeface="Gill Sans MT"/>
              </a:rPr>
              <a:t>Below</a:t>
            </a:r>
            <a:r>
              <a:rPr sz="2100" b="1" spc="60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9.0</a:t>
            </a:r>
            <a:endParaRPr sz="2100">
              <a:latin typeface="Gill Sans MT"/>
              <a:cs typeface="Gill Sans MT"/>
            </a:endParaRPr>
          </a:p>
          <a:p>
            <a:pPr marL="290195">
              <a:lnSpc>
                <a:spcPct val="100000"/>
              </a:lnSpc>
              <a:spcBef>
                <a:spcPts val="405"/>
              </a:spcBef>
            </a:pP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HSPF/14 SEER* or 7.6 HSPF2/13.4</a:t>
            </a:r>
            <a:r>
              <a:rPr sz="2100" b="1" spc="45" dirty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2100" b="1" dirty="0">
                <a:solidFill>
                  <a:srgbClr val="001F5F"/>
                </a:solidFill>
                <a:latin typeface="Gill Sans MT"/>
                <a:cs typeface="Gill Sans MT"/>
              </a:rPr>
              <a:t>SEER2*</a:t>
            </a:r>
            <a:endParaRPr sz="21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5486400"/>
            <a:ext cx="7991475" cy="704850"/>
          </a:xfrm>
          <a:prstGeom prst="rect">
            <a:avLst/>
          </a:prstGeom>
          <a:solidFill>
            <a:srgbClr val="FFF3C5"/>
          </a:solidFill>
        </p:spPr>
        <p:txBody>
          <a:bodyPr vert="horz" wrap="square" lIns="0" tIns="43815" rIns="0" bIns="0" rtlCol="0">
            <a:spAutoFit/>
          </a:bodyPr>
          <a:lstStyle/>
          <a:p>
            <a:pPr marL="2380615" marR="144145" indent="-2231390">
              <a:lnSpc>
                <a:spcPct val="100000"/>
              </a:lnSpc>
              <a:spcBef>
                <a:spcPts val="345"/>
              </a:spcBef>
            </a:pPr>
            <a:r>
              <a:rPr sz="2000" b="1" spc="10" dirty="0">
                <a:solidFill>
                  <a:srgbClr val="C00000"/>
                </a:solidFill>
                <a:latin typeface="Gill Sans MT"/>
                <a:cs typeface="Gill Sans MT"/>
              </a:rPr>
              <a:t>*</a:t>
            </a:r>
            <a:r>
              <a:rPr sz="2000" b="1" spc="-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70B9C"/>
                </a:solidFill>
                <a:latin typeface="Gill Sans MT"/>
                <a:cs typeface="Gill Sans MT"/>
              </a:rPr>
              <a:t>Some</a:t>
            </a:r>
            <a:r>
              <a:rPr sz="2000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70B9C"/>
                </a:solidFill>
                <a:latin typeface="Gill Sans MT"/>
                <a:cs typeface="Gill Sans MT"/>
              </a:rPr>
              <a:t>utilities</a:t>
            </a:r>
            <a:r>
              <a:rPr sz="2000" spc="-1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70B9C"/>
                </a:solidFill>
                <a:latin typeface="Gill Sans MT"/>
                <a:cs typeface="Gill Sans MT"/>
              </a:rPr>
              <a:t>do</a:t>
            </a:r>
            <a:r>
              <a:rPr sz="2000" spc="-2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270B9C"/>
                </a:solidFill>
                <a:latin typeface="Gill Sans MT"/>
                <a:cs typeface="Gill Sans MT"/>
              </a:rPr>
              <a:t>not</a:t>
            </a:r>
            <a:r>
              <a:rPr sz="2000" spc="-9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70B9C"/>
                </a:solidFill>
                <a:latin typeface="Gill Sans MT"/>
                <a:cs typeface="Gill Sans MT"/>
              </a:rPr>
              <a:t>offer</a:t>
            </a:r>
            <a:r>
              <a:rPr sz="2000" spc="-1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70B9C"/>
                </a:solidFill>
                <a:latin typeface="Gill Sans MT"/>
                <a:cs typeface="Gill Sans MT"/>
              </a:rPr>
              <a:t>a</a:t>
            </a:r>
            <a:r>
              <a:rPr sz="2000" spc="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70B9C"/>
                </a:solidFill>
                <a:latin typeface="Gill Sans MT"/>
                <a:cs typeface="Gill Sans MT"/>
              </a:rPr>
              <a:t>CC&amp;S</a:t>
            </a:r>
            <a:r>
              <a:rPr sz="2000" spc="-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270B9C"/>
                </a:solidFill>
                <a:latin typeface="Gill Sans MT"/>
                <a:cs typeface="Gill Sans MT"/>
              </a:rPr>
              <a:t>measure.</a:t>
            </a:r>
            <a:r>
              <a:rPr sz="2000" spc="2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70B9C"/>
                </a:solidFill>
                <a:latin typeface="Gill Sans MT"/>
                <a:cs typeface="Gill Sans MT"/>
              </a:rPr>
              <a:t>Be</a:t>
            </a:r>
            <a:r>
              <a:rPr sz="2000" spc="-2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270B9C"/>
                </a:solidFill>
                <a:latin typeface="Gill Sans MT"/>
                <a:cs typeface="Gill Sans MT"/>
              </a:rPr>
              <a:t>sure</a:t>
            </a:r>
            <a:r>
              <a:rPr sz="2000" spc="-10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70B9C"/>
                </a:solidFill>
                <a:latin typeface="Gill Sans MT"/>
                <a:cs typeface="Gill Sans MT"/>
              </a:rPr>
              <a:t>to</a:t>
            </a:r>
            <a:r>
              <a:rPr sz="2000" spc="-2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270B9C"/>
                </a:solidFill>
                <a:latin typeface="Gill Sans MT"/>
                <a:cs typeface="Gill Sans MT"/>
              </a:rPr>
              <a:t>check</a:t>
            </a:r>
            <a:r>
              <a:rPr sz="2000" spc="-10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70B9C"/>
                </a:solidFill>
                <a:latin typeface="Gill Sans MT"/>
                <a:cs typeface="Gill Sans MT"/>
              </a:rPr>
              <a:t>with</a:t>
            </a:r>
            <a:r>
              <a:rPr sz="2000" spc="-6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70B9C"/>
                </a:solidFill>
                <a:latin typeface="Gill Sans MT"/>
                <a:cs typeface="Gill Sans MT"/>
              </a:rPr>
              <a:t>local  </a:t>
            </a:r>
            <a:r>
              <a:rPr sz="2000" spc="10" dirty="0">
                <a:solidFill>
                  <a:srgbClr val="270B9C"/>
                </a:solidFill>
                <a:latin typeface="Gill Sans MT"/>
                <a:cs typeface="Gill Sans MT"/>
              </a:rPr>
              <a:t>utility</a:t>
            </a:r>
            <a:r>
              <a:rPr sz="2000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70B9C"/>
                </a:solidFill>
                <a:latin typeface="Gill Sans MT"/>
                <a:cs typeface="Gill Sans MT"/>
              </a:rPr>
              <a:t>before</a:t>
            </a:r>
            <a:r>
              <a:rPr sz="2000" spc="-10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70B9C"/>
                </a:solidFill>
                <a:latin typeface="Gill Sans MT"/>
                <a:cs typeface="Gill Sans MT"/>
              </a:rPr>
              <a:t>performing</a:t>
            </a:r>
            <a:r>
              <a:rPr sz="2000" spc="-22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spc="-5" dirty="0">
                <a:solidFill>
                  <a:srgbClr val="270B9C"/>
                </a:solidFill>
                <a:latin typeface="Gill Sans MT"/>
                <a:cs typeface="Gill Sans MT"/>
              </a:rPr>
              <a:t>work.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6775" y="2124075"/>
            <a:ext cx="295275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761" y="1543050"/>
            <a:ext cx="272388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725" y="1543050"/>
            <a:ext cx="295275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7250" y="2743200"/>
            <a:ext cx="295275" cy="301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761" y="2114550"/>
            <a:ext cx="272388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484" y="93281"/>
            <a:ext cx="18395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1:</a:t>
            </a:r>
            <a:r>
              <a:rPr sz="1400" spc="-114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8</a:t>
            </a:fld>
            <a:endParaRPr spc="1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6357937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9525">
            <a:solidFill>
              <a:srgbClr val="58AFB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429375"/>
            <a:ext cx="114300" cy="190500"/>
          </a:xfrm>
          <a:custGeom>
            <a:avLst/>
            <a:gdLst/>
            <a:ahLst/>
            <a:cxnLst/>
            <a:rect l="l" t="t" r="r" b="b"/>
            <a:pathLst>
              <a:path w="114300" h="190500">
                <a:moveTo>
                  <a:pt x="0" y="0"/>
                </a:moveTo>
                <a:lnTo>
                  <a:pt x="0" y="190500"/>
                </a:lnTo>
                <a:lnTo>
                  <a:pt x="1143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58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262" y="221678"/>
            <a:ext cx="8255634" cy="9105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9695">
              <a:lnSpc>
                <a:spcPts val="3465"/>
              </a:lnSpc>
              <a:spcBef>
                <a:spcPts val="125"/>
              </a:spcBef>
            </a:pPr>
            <a:r>
              <a:rPr spc="10" dirty="0"/>
              <a:t>Take </a:t>
            </a:r>
            <a:r>
              <a:rPr spc="15" dirty="0"/>
              <a:t>Measurements </a:t>
            </a:r>
            <a:r>
              <a:rPr spc="20" dirty="0"/>
              <a:t>&amp; </a:t>
            </a:r>
            <a:r>
              <a:rPr spc="25" dirty="0"/>
              <a:t>Continue</a:t>
            </a:r>
            <a:r>
              <a:rPr spc="-434" dirty="0"/>
              <a:t> </a:t>
            </a:r>
            <a:r>
              <a:rPr spc="10" dirty="0"/>
              <a:t>Following</a:t>
            </a:r>
          </a:p>
          <a:p>
            <a:pPr marL="12700">
              <a:lnSpc>
                <a:spcPts val="3465"/>
              </a:lnSpc>
              <a:tabLst>
                <a:tab pos="8242300" algn="l"/>
              </a:tabLst>
            </a:pPr>
            <a:r>
              <a:rPr u="dash" spc="-245" dirty="0">
                <a:uFill>
                  <a:solidFill>
                    <a:srgbClr val="58AFB8"/>
                  </a:solidFill>
                </a:uFill>
              </a:rPr>
              <a:t> </a:t>
            </a:r>
            <a:r>
              <a:rPr u="dash" spc="10" dirty="0">
                <a:uFill>
                  <a:solidFill>
                    <a:srgbClr val="58AFB8"/>
                  </a:solidFill>
                </a:uFill>
              </a:rPr>
              <a:t>Instructions	</a:t>
            </a:r>
          </a:p>
        </p:txBody>
      </p:sp>
      <p:sp>
        <p:nvSpPr>
          <p:cNvPr id="5" name="object 5"/>
          <p:cNvSpPr/>
          <p:nvPr/>
        </p:nvSpPr>
        <p:spPr>
          <a:xfrm>
            <a:off x="628650" y="2295525"/>
            <a:ext cx="1581150" cy="325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5100" y="2295525"/>
            <a:ext cx="1590675" cy="325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1075" y="2295525"/>
            <a:ext cx="1581150" cy="3257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2295525"/>
            <a:ext cx="1581150" cy="3257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0118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Review</a:t>
            </a:r>
            <a:r>
              <a:rPr sz="3200" spc="-225" dirty="0"/>
              <a:t> </a:t>
            </a:r>
            <a:r>
              <a:rPr sz="3200" spc="5" dirty="0"/>
              <a:t>Results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28650" y="2219325"/>
            <a:ext cx="1438275" cy="2962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9825" y="2219325"/>
            <a:ext cx="1438275" cy="2962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81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890" y="1980178"/>
            <a:ext cx="2875031" cy="3772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14950" y="1857375"/>
            <a:ext cx="3038475" cy="394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4162425"/>
            <a:ext cx="685800" cy="1057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15341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Create </a:t>
            </a:r>
            <a:r>
              <a:rPr sz="3200" spc="15" dirty="0"/>
              <a:t>a</a:t>
            </a:r>
            <a:r>
              <a:rPr sz="3200" spc="-225" dirty="0"/>
              <a:t> </a:t>
            </a:r>
            <a:r>
              <a:rPr sz="3200" spc="20" dirty="0"/>
              <a:t>Report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82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8922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Increasing </a:t>
            </a:r>
            <a:r>
              <a:rPr sz="3200" spc="20" dirty="0"/>
              <a:t>Measurement</a:t>
            </a:r>
            <a:r>
              <a:rPr sz="3200" spc="-434" dirty="0"/>
              <a:t> </a:t>
            </a:r>
            <a:r>
              <a:rPr sz="3200" dirty="0"/>
              <a:t>Accuracy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6575" y="1414924"/>
            <a:ext cx="5593715" cy="44983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8925" marR="248920" indent="-276860">
              <a:lnSpc>
                <a:spcPct val="139500"/>
              </a:lnSpc>
              <a:spcBef>
                <a:spcPts val="5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Limit obstructions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within 6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inches  upstream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or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2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inches downstream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of</a:t>
            </a:r>
            <a:r>
              <a:rPr sz="2400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the 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flow</a:t>
            </a:r>
            <a:r>
              <a:rPr sz="2400" spc="-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plate</a:t>
            </a:r>
            <a:endParaRPr sz="2400">
              <a:latin typeface="Gill Sans MT"/>
              <a:cs typeface="Gill Sans MT"/>
            </a:endParaRPr>
          </a:p>
          <a:p>
            <a:pPr marL="288925" marR="5080" indent="-276860">
              <a:lnSpc>
                <a:spcPct val="140800"/>
              </a:lnSpc>
              <a:spcBef>
                <a:spcPts val="150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If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installing spacers,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install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spacer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directly</a:t>
            </a:r>
            <a:r>
              <a:rPr sz="2400" spc="-3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in 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front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spc="-20" dirty="0">
                <a:solidFill>
                  <a:srgbClr val="284E84"/>
                </a:solidFill>
                <a:latin typeface="Gill Sans MT"/>
                <a:cs typeface="Gill Sans MT"/>
              </a:rPr>
              <a:t>any</a:t>
            </a:r>
            <a:r>
              <a:rPr sz="2400" spc="-1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obstructions</a:t>
            </a:r>
            <a:endParaRPr sz="2400">
              <a:latin typeface="Gill Sans MT"/>
              <a:cs typeface="Gill Sans MT"/>
            </a:endParaRPr>
          </a:p>
          <a:p>
            <a:pPr marL="288925" marR="34290" indent="-276860">
              <a:lnSpc>
                <a:spcPct val="139500"/>
              </a:lnSpc>
              <a:spcBef>
                <a:spcPts val="154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If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flow plate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is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directly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downstream </a:t>
            </a:r>
            <a:r>
              <a:rPr sz="2400" spc="10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a</a:t>
            </a:r>
            <a:r>
              <a:rPr sz="2400" spc="-2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90  </a:t>
            </a:r>
            <a:r>
              <a:rPr sz="2400" spc="-20" dirty="0">
                <a:solidFill>
                  <a:srgbClr val="284E84"/>
                </a:solidFill>
                <a:latin typeface="Gill Sans MT"/>
                <a:cs typeface="Gill Sans MT"/>
              </a:rPr>
              <a:t>degree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bend in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spc="-5" dirty="0">
                <a:solidFill>
                  <a:srgbClr val="284E84"/>
                </a:solidFill>
                <a:latin typeface="Gill Sans MT"/>
                <a:cs typeface="Gill Sans MT"/>
              </a:rPr>
              <a:t>duct system,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install a 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spacer </a:t>
            </a:r>
            <a:r>
              <a:rPr sz="2400" spc="15" dirty="0">
                <a:solidFill>
                  <a:srgbClr val="284E84"/>
                </a:solidFill>
                <a:latin typeface="Gill Sans MT"/>
                <a:cs typeface="Gill Sans MT"/>
              </a:rPr>
              <a:t>on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00" spc="-10" dirty="0">
                <a:solidFill>
                  <a:srgbClr val="284E84"/>
                </a:solidFill>
                <a:latin typeface="Gill Sans MT"/>
                <a:cs typeface="Gill Sans MT"/>
              </a:rPr>
              <a:t>inside </a:t>
            </a:r>
            <a:r>
              <a:rPr sz="2400" spc="5" dirty="0">
                <a:solidFill>
                  <a:srgbClr val="284E84"/>
                </a:solidFill>
                <a:latin typeface="Gill Sans MT"/>
                <a:cs typeface="Gill Sans MT"/>
              </a:rPr>
              <a:t>of </a:t>
            </a:r>
            <a:r>
              <a:rPr sz="2400" spc="-15" dirty="0">
                <a:solidFill>
                  <a:srgbClr val="284E84"/>
                </a:solidFill>
                <a:latin typeface="Gill Sans MT"/>
                <a:cs typeface="Gill Sans MT"/>
              </a:rPr>
              <a:t>inside</a:t>
            </a:r>
            <a:r>
              <a:rPr sz="2400" spc="-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84E84"/>
                </a:solidFill>
                <a:latin typeface="Gill Sans MT"/>
                <a:cs typeface="Gill Sans MT"/>
              </a:rPr>
              <a:t>corner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2984" y="2209800"/>
            <a:ext cx="2705576" cy="2938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70"/>
              </a:spcBef>
            </a:pPr>
            <a:r>
              <a:rPr spc="10" dirty="0"/>
              <a:t>Estimating </a:t>
            </a:r>
            <a:r>
              <a:rPr spc="15" dirty="0"/>
              <a:t>Airflow </a:t>
            </a:r>
            <a:r>
              <a:rPr spc="5" dirty="0"/>
              <a:t>Using </a:t>
            </a:r>
            <a:r>
              <a:rPr spc="20" dirty="0"/>
              <a:t>Static</a:t>
            </a:r>
            <a:r>
              <a:rPr spc="-565" dirty="0"/>
              <a:t> </a:t>
            </a:r>
            <a:r>
              <a:rPr spc="10" dirty="0"/>
              <a:t>Pressure  </a:t>
            </a:r>
            <a:r>
              <a:rPr spc="15" dirty="0"/>
              <a:t>Measurements </a:t>
            </a:r>
            <a:r>
              <a:rPr spc="20" dirty="0"/>
              <a:t>&amp; Flow</a:t>
            </a:r>
            <a:r>
              <a:rPr spc="-355" dirty="0"/>
              <a:t> </a:t>
            </a:r>
            <a:r>
              <a:rPr spc="25" dirty="0"/>
              <a:t>Tables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214691"/>
            <a:ext cx="286575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6744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Also </a:t>
            </a:r>
            <a:r>
              <a:rPr sz="2150" spc="-15" dirty="0">
                <a:solidFill>
                  <a:srgbClr val="284E84"/>
                </a:solidFill>
                <a:latin typeface="Gill Sans MT"/>
                <a:cs typeface="Gill Sans MT"/>
              </a:rPr>
              <a:t>allowed </a:t>
            </a:r>
            <a:r>
              <a:rPr sz="2150" spc="25" dirty="0">
                <a:solidFill>
                  <a:srgbClr val="284E84"/>
                </a:solidFill>
                <a:latin typeface="Gill Sans MT"/>
                <a:cs typeface="Gill Sans MT"/>
              </a:rPr>
              <a:t>by</a:t>
            </a:r>
            <a:r>
              <a:rPr sz="2150" spc="2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20" dirty="0">
                <a:solidFill>
                  <a:srgbClr val="284E84"/>
                </a:solidFill>
                <a:latin typeface="Gill Sans MT"/>
                <a:cs typeface="Gill Sans MT"/>
              </a:rPr>
              <a:t>PTCS.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1824455"/>
            <a:ext cx="2028559" cy="397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060" y="2572310"/>
            <a:ext cx="5325784" cy="2519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70"/>
              </a:spcBef>
            </a:pPr>
            <a:r>
              <a:rPr spc="25" dirty="0"/>
              <a:t>Steps </a:t>
            </a:r>
            <a:r>
              <a:rPr spc="15" dirty="0"/>
              <a:t>to </a:t>
            </a:r>
            <a:r>
              <a:rPr spc="25" dirty="0"/>
              <a:t>Measure </a:t>
            </a:r>
            <a:r>
              <a:rPr spc="15" dirty="0"/>
              <a:t>Airflow</a:t>
            </a:r>
            <a:r>
              <a:rPr spc="-685" dirty="0"/>
              <a:t> </a:t>
            </a:r>
            <a:r>
              <a:rPr spc="5" dirty="0"/>
              <a:t>Using </a:t>
            </a:r>
            <a:r>
              <a:rPr spc="10" dirty="0"/>
              <a:t>External  </a:t>
            </a:r>
            <a:r>
              <a:rPr spc="20" dirty="0"/>
              <a:t>Static </a:t>
            </a:r>
            <a:r>
              <a:rPr spc="10" dirty="0"/>
              <a:t>Pressure</a:t>
            </a:r>
            <a:r>
              <a:rPr spc="-285" dirty="0"/>
              <a:t> </a:t>
            </a:r>
            <a:r>
              <a:rPr spc="15" dirty="0"/>
              <a:t>Measurements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557793" y="1662652"/>
            <a:ext cx="7833731" cy="4122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70"/>
              </a:spcBef>
            </a:pPr>
            <a:r>
              <a:rPr spc="25" dirty="0"/>
              <a:t>Steps </a:t>
            </a:r>
            <a:r>
              <a:rPr spc="15" dirty="0"/>
              <a:t>to </a:t>
            </a:r>
            <a:r>
              <a:rPr spc="25" dirty="0"/>
              <a:t>Measure </a:t>
            </a:r>
            <a:r>
              <a:rPr spc="15" dirty="0"/>
              <a:t>Airflow</a:t>
            </a:r>
            <a:r>
              <a:rPr spc="-685" dirty="0"/>
              <a:t> </a:t>
            </a:r>
            <a:r>
              <a:rPr spc="5" dirty="0"/>
              <a:t>Using </a:t>
            </a:r>
            <a:r>
              <a:rPr spc="10" dirty="0"/>
              <a:t>External  </a:t>
            </a:r>
            <a:r>
              <a:rPr spc="20" dirty="0"/>
              <a:t>Static </a:t>
            </a:r>
            <a:r>
              <a:rPr spc="10" dirty="0"/>
              <a:t>Pressure</a:t>
            </a:r>
            <a:r>
              <a:rPr spc="-285" dirty="0"/>
              <a:t> </a:t>
            </a:r>
            <a:r>
              <a:rPr spc="15" dirty="0"/>
              <a:t>Measurements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244282"/>
            <a:ext cx="7994015" cy="1826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217170" indent="-343535">
              <a:lnSpc>
                <a:spcPct val="100899"/>
              </a:lnSpc>
              <a:spcBef>
                <a:spcPts val="80"/>
              </a:spcBef>
              <a:buClr>
                <a:srgbClr val="97C622"/>
              </a:buClr>
              <a:buSzPct val="75000"/>
              <a:buAutoNum type="arabicPeriod"/>
              <a:tabLst>
                <a:tab pos="355600" algn="l"/>
                <a:tab pos="356235" algn="l"/>
              </a:tabLst>
            </a:pPr>
            <a:r>
              <a:rPr sz="1800" spc="-15" dirty="0">
                <a:latin typeface="Arial"/>
                <a:cs typeface="Arial"/>
              </a:rPr>
              <a:t>Measure </a:t>
            </a:r>
            <a:r>
              <a:rPr sz="1800" spc="5" dirty="0">
                <a:latin typeface="Arial"/>
                <a:cs typeface="Arial"/>
              </a:rPr>
              <a:t>return </a:t>
            </a:r>
            <a:r>
              <a:rPr sz="1800" spc="-5" dirty="0">
                <a:latin typeface="Arial"/>
                <a:cs typeface="Arial"/>
              </a:rPr>
              <a:t>static </a:t>
            </a:r>
            <a:r>
              <a:rPr sz="1800" spc="5" dirty="0">
                <a:latin typeface="Arial"/>
                <a:cs typeface="Arial"/>
              </a:rPr>
              <a:t>pressure </a:t>
            </a:r>
            <a:r>
              <a:rPr sz="1800" dirty="0">
                <a:latin typeface="Arial"/>
                <a:cs typeface="Arial"/>
              </a:rPr>
              <a:t>(downstream </a:t>
            </a:r>
            <a:r>
              <a:rPr sz="1800" spc="-5" dirty="0">
                <a:latin typeface="Arial"/>
                <a:cs typeface="Arial"/>
              </a:rPr>
              <a:t>from </a:t>
            </a:r>
            <a:r>
              <a:rPr sz="1800" spc="2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filter, 0.28 </a:t>
            </a:r>
            <a:r>
              <a:rPr sz="1800" spc="5" dirty="0">
                <a:latin typeface="Arial"/>
                <a:cs typeface="Arial"/>
              </a:rPr>
              <a:t>inches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of  water </a:t>
            </a:r>
            <a:r>
              <a:rPr sz="1800" spc="10" dirty="0">
                <a:latin typeface="Arial"/>
                <a:cs typeface="Arial"/>
              </a:rPr>
              <a:t>column </a:t>
            </a:r>
            <a:r>
              <a:rPr sz="1800" spc="-15" dirty="0">
                <a:latin typeface="Arial"/>
                <a:cs typeface="Arial"/>
              </a:rPr>
              <a:t>in </a:t>
            </a:r>
            <a:r>
              <a:rPr sz="1800" spc="5" dirty="0">
                <a:latin typeface="Arial"/>
                <a:cs typeface="Arial"/>
              </a:rPr>
              <a:t>this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example).</a:t>
            </a:r>
            <a:endParaRPr sz="1800">
              <a:latin typeface="Arial"/>
              <a:cs typeface="Arial"/>
            </a:endParaRPr>
          </a:p>
          <a:p>
            <a:pPr marL="355600" marR="5080" indent="-343535">
              <a:lnSpc>
                <a:spcPct val="100800"/>
              </a:lnSpc>
              <a:spcBef>
                <a:spcPts val="600"/>
              </a:spcBef>
              <a:buClr>
                <a:srgbClr val="97C622"/>
              </a:buClr>
              <a:buSzPct val="75000"/>
              <a:buAutoNum type="arabicPeriod"/>
              <a:tabLst>
                <a:tab pos="355600" algn="l"/>
                <a:tab pos="356235" algn="l"/>
              </a:tabLst>
            </a:pPr>
            <a:r>
              <a:rPr sz="1800" spc="-15" dirty="0">
                <a:latin typeface="Arial"/>
                <a:cs typeface="Arial"/>
              </a:rPr>
              <a:t>Measure </a:t>
            </a:r>
            <a:r>
              <a:rPr sz="1800" spc="30" dirty="0">
                <a:latin typeface="Arial"/>
                <a:cs typeface="Arial"/>
              </a:rPr>
              <a:t>supply </a:t>
            </a:r>
            <a:r>
              <a:rPr sz="1800" spc="25" dirty="0">
                <a:latin typeface="Arial"/>
                <a:cs typeface="Arial"/>
              </a:rPr>
              <a:t>plenum </a:t>
            </a:r>
            <a:r>
              <a:rPr sz="1800" spc="-5" dirty="0">
                <a:latin typeface="Arial"/>
                <a:cs typeface="Arial"/>
              </a:rPr>
              <a:t>static </a:t>
            </a:r>
            <a:r>
              <a:rPr sz="1800" spc="5" dirty="0">
                <a:latin typeface="Arial"/>
                <a:cs typeface="Arial"/>
              </a:rPr>
              <a:t>pressure </a:t>
            </a:r>
            <a:r>
              <a:rPr sz="1800" spc="-10" dirty="0">
                <a:latin typeface="Arial"/>
                <a:cs typeface="Arial"/>
              </a:rPr>
              <a:t>(0.34 </a:t>
            </a:r>
            <a:r>
              <a:rPr sz="1800" spc="5" dirty="0">
                <a:latin typeface="Arial"/>
                <a:cs typeface="Arial"/>
              </a:rPr>
              <a:t>inches </a:t>
            </a:r>
            <a:r>
              <a:rPr sz="1800" spc="-15" dirty="0">
                <a:latin typeface="Arial"/>
                <a:cs typeface="Arial"/>
              </a:rPr>
              <a:t>of water </a:t>
            </a:r>
            <a:r>
              <a:rPr sz="1800" spc="10" dirty="0">
                <a:latin typeface="Arial"/>
                <a:cs typeface="Arial"/>
              </a:rPr>
              <a:t>column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in </a:t>
            </a:r>
            <a:r>
              <a:rPr sz="1800" spc="5" dirty="0">
                <a:latin typeface="Arial"/>
                <a:cs typeface="Arial"/>
              </a:rPr>
              <a:t>this  </a:t>
            </a:r>
            <a:r>
              <a:rPr sz="1800" spc="-10" dirty="0">
                <a:latin typeface="Arial"/>
                <a:cs typeface="Arial"/>
              </a:rPr>
              <a:t>example).</a:t>
            </a:r>
            <a:endParaRPr sz="1800">
              <a:latin typeface="Arial"/>
              <a:cs typeface="Arial"/>
            </a:endParaRPr>
          </a:p>
          <a:p>
            <a:pPr marL="355600" marR="452120" indent="-343535">
              <a:lnSpc>
                <a:spcPts val="2100"/>
              </a:lnSpc>
              <a:spcBef>
                <a:spcPts val="740"/>
              </a:spcBef>
              <a:buClr>
                <a:srgbClr val="97C622"/>
              </a:buClr>
              <a:buSzPct val="75000"/>
              <a:buAutoNum type="arabicPeriod"/>
              <a:tabLst>
                <a:tab pos="355600" algn="l"/>
                <a:tab pos="356235" algn="l"/>
              </a:tabLst>
            </a:pPr>
            <a:r>
              <a:rPr sz="1800" spc="5" dirty="0">
                <a:latin typeface="Arial"/>
                <a:cs typeface="Arial"/>
              </a:rPr>
              <a:t>Calculate </a:t>
            </a:r>
            <a:r>
              <a:rPr sz="1800" spc="-15" dirty="0">
                <a:latin typeface="Arial"/>
                <a:cs typeface="Arial"/>
              </a:rPr>
              <a:t>external </a:t>
            </a:r>
            <a:r>
              <a:rPr sz="1800" spc="-5" dirty="0">
                <a:latin typeface="Arial"/>
                <a:cs typeface="Arial"/>
              </a:rPr>
              <a:t>static </a:t>
            </a:r>
            <a:r>
              <a:rPr sz="1800" spc="5" dirty="0">
                <a:latin typeface="Arial"/>
                <a:cs typeface="Arial"/>
              </a:rPr>
              <a:t>pressure (return </a:t>
            </a:r>
            <a:r>
              <a:rPr sz="1800" spc="-5" dirty="0">
                <a:latin typeface="Arial"/>
                <a:cs typeface="Arial"/>
              </a:rPr>
              <a:t>static </a:t>
            </a:r>
            <a:r>
              <a:rPr sz="1800" spc="5" dirty="0">
                <a:latin typeface="Arial"/>
                <a:cs typeface="Arial"/>
              </a:rPr>
              <a:t>pressure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30" dirty="0">
                <a:latin typeface="Arial"/>
                <a:cs typeface="Arial"/>
              </a:rPr>
              <a:t>supply</a:t>
            </a:r>
            <a:r>
              <a:rPr sz="1800" spc="-409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static  </a:t>
            </a:r>
            <a:r>
              <a:rPr sz="1800" dirty="0">
                <a:latin typeface="Arial"/>
                <a:cs typeface="Arial"/>
              </a:rPr>
              <a:t>pressure; </a:t>
            </a:r>
            <a:r>
              <a:rPr sz="1800" spc="-10" dirty="0">
                <a:latin typeface="Arial"/>
                <a:cs typeface="Arial"/>
              </a:rPr>
              <a:t>0.28 </a:t>
            </a:r>
            <a:r>
              <a:rPr sz="1800" dirty="0">
                <a:latin typeface="Arial"/>
                <a:cs typeface="Arial"/>
              </a:rPr>
              <a:t>+ </a:t>
            </a:r>
            <a:r>
              <a:rPr sz="1800" spc="-10" dirty="0">
                <a:latin typeface="Arial"/>
                <a:cs typeface="Arial"/>
              </a:rPr>
              <a:t>0.34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10" dirty="0">
                <a:latin typeface="Arial"/>
                <a:cs typeface="Arial"/>
              </a:rPr>
              <a:t>0.62 </a:t>
            </a:r>
            <a:r>
              <a:rPr sz="1800" spc="5" dirty="0">
                <a:latin typeface="Arial"/>
                <a:cs typeface="Arial"/>
              </a:rPr>
              <a:t>inches </a:t>
            </a:r>
            <a:r>
              <a:rPr sz="1800" spc="-15" dirty="0">
                <a:latin typeface="Arial"/>
                <a:cs typeface="Arial"/>
              </a:rPr>
              <a:t>of water </a:t>
            </a:r>
            <a:r>
              <a:rPr sz="1800" spc="10" dirty="0">
                <a:latin typeface="Arial"/>
                <a:cs typeface="Arial"/>
              </a:rPr>
              <a:t>column </a:t>
            </a:r>
            <a:r>
              <a:rPr sz="1800" spc="-15" dirty="0">
                <a:latin typeface="Arial"/>
                <a:cs typeface="Arial"/>
              </a:rPr>
              <a:t>in </a:t>
            </a:r>
            <a:r>
              <a:rPr sz="1800" spc="5" dirty="0">
                <a:latin typeface="Arial"/>
                <a:cs typeface="Arial"/>
              </a:rPr>
              <a:t>this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example).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3788" y="3185299"/>
            <a:ext cx="5140864" cy="2959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70"/>
              </a:spcBef>
            </a:pPr>
            <a:r>
              <a:rPr spc="25" dirty="0"/>
              <a:t>Steps </a:t>
            </a:r>
            <a:r>
              <a:rPr spc="15" dirty="0"/>
              <a:t>to </a:t>
            </a:r>
            <a:r>
              <a:rPr spc="25" dirty="0"/>
              <a:t>Measure </a:t>
            </a:r>
            <a:r>
              <a:rPr spc="15" dirty="0"/>
              <a:t>Airflow</a:t>
            </a:r>
            <a:r>
              <a:rPr spc="-685" dirty="0"/>
              <a:t> </a:t>
            </a:r>
            <a:r>
              <a:rPr spc="5" dirty="0"/>
              <a:t>Using </a:t>
            </a:r>
            <a:r>
              <a:rPr spc="10" dirty="0"/>
              <a:t>External  </a:t>
            </a:r>
            <a:r>
              <a:rPr spc="20" dirty="0"/>
              <a:t>Static </a:t>
            </a:r>
            <a:r>
              <a:rPr spc="10" dirty="0"/>
              <a:t>Pressure</a:t>
            </a:r>
            <a:r>
              <a:rPr spc="-285" dirty="0"/>
              <a:t> </a:t>
            </a:r>
            <a:r>
              <a:rPr spc="15" dirty="0"/>
              <a:t>Measurements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244282"/>
            <a:ext cx="7943215" cy="30092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1055370" indent="-343535">
              <a:lnSpc>
                <a:spcPct val="100899"/>
              </a:lnSpc>
              <a:spcBef>
                <a:spcPts val="80"/>
              </a:spcBef>
              <a:buClr>
                <a:srgbClr val="97C622"/>
              </a:buClr>
              <a:buSzPct val="75000"/>
              <a:buAutoNum type="arabicPeriod" startAt="4"/>
              <a:tabLst>
                <a:tab pos="355600" algn="l"/>
                <a:tab pos="356235" algn="l"/>
              </a:tabLst>
            </a:pPr>
            <a:r>
              <a:rPr sz="1800" spc="5" dirty="0">
                <a:latin typeface="Arial"/>
                <a:cs typeface="Arial"/>
              </a:rPr>
              <a:t>Round </a:t>
            </a:r>
            <a:r>
              <a:rPr sz="1800" spc="2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external </a:t>
            </a:r>
            <a:r>
              <a:rPr sz="1800" spc="-5" dirty="0">
                <a:latin typeface="Arial"/>
                <a:cs typeface="Arial"/>
              </a:rPr>
              <a:t>static </a:t>
            </a:r>
            <a:r>
              <a:rPr sz="1800" spc="5" dirty="0">
                <a:latin typeface="Arial"/>
                <a:cs typeface="Arial"/>
              </a:rPr>
              <a:t>pressure </a:t>
            </a:r>
            <a:r>
              <a:rPr sz="1800" spc="10" dirty="0">
                <a:latin typeface="Arial"/>
                <a:cs typeface="Arial"/>
              </a:rPr>
              <a:t>to </a:t>
            </a:r>
            <a:r>
              <a:rPr sz="1800" spc="2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nearest </a:t>
            </a:r>
            <a:r>
              <a:rPr sz="1800" spc="5" dirty="0">
                <a:latin typeface="Arial"/>
                <a:cs typeface="Arial"/>
              </a:rPr>
              <a:t>pressure </a:t>
            </a:r>
            <a:r>
              <a:rPr sz="1800" spc="-15" dirty="0">
                <a:latin typeface="Arial"/>
                <a:cs typeface="Arial"/>
              </a:rPr>
              <a:t>in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the  </a:t>
            </a:r>
            <a:r>
              <a:rPr sz="1800" spc="10" dirty="0">
                <a:latin typeface="Arial"/>
                <a:cs typeface="Arial"/>
              </a:rPr>
              <a:t>manufacturer’s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table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(0.62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rounds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0.60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this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example).</a:t>
            </a:r>
            <a:endParaRPr sz="1800">
              <a:latin typeface="Arial"/>
              <a:cs typeface="Arial"/>
            </a:endParaRPr>
          </a:p>
          <a:p>
            <a:pPr marL="355600" marR="5080" indent="-343535">
              <a:lnSpc>
                <a:spcPct val="100800"/>
              </a:lnSpc>
              <a:spcBef>
                <a:spcPts val="600"/>
              </a:spcBef>
              <a:buClr>
                <a:srgbClr val="97C622"/>
              </a:buClr>
              <a:buSzPct val="75000"/>
              <a:buAutoNum type="arabicPeriod" startAt="4"/>
              <a:tabLst>
                <a:tab pos="355600" algn="l"/>
                <a:tab pos="356235" algn="l"/>
              </a:tabLst>
            </a:pPr>
            <a:r>
              <a:rPr sz="1800" spc="5" dirty="0">
                <a:latin typeface="Arial"/>
                <a:cs typeface="Arial"/>
              </a:rPr>
              <a:t>Find </a:t>
            </a:r>
            <a:r>
              <a:rPr sz="1800" spc="-5" dirty="0">
                <a:latin typeface="Arial"/>
                <a:cs typeface="Arial"/>
              </a:rPr>
              <a:t>where </a:t>
            </a:r>
            <a:r>
              <a:rPr sz="1800" spc="2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external </a:t>
            </a:r>
            <a:r>
              <a:rPr sz="1800" spc="-5" dirty="0">
                <a:latin typeface="Arial"/>
                <a:cs typeface="Arial"/>
              </a:rPr>
              <a:t>static </a:t>
            </a:r>
            <a:r>
              <a:rPr sz="1800" spc="5" dirty="0">
                <a:latin typeface="Arial"/>
                <a:cs typeface="Arial"/>
              </a:rPr>
              <a:t>pressure and </a:t>
            </a:r>
            <a:r>
              <a:rPr sz="1800" dirty="0">
                <a:latin typeface="Arial"/>
                <a:cs typeface="Arial"/>
              </a:rPr>
              <a:t>blower </a:t>
            </a:r>
            <a:r>
              <a:rPr sz="1800" spc="-5" dirty="0">
                <a:latin typeface="Arial"/>
                <a:cs typeface="Arial"/>
              </a:rPr>
              <a:t>speed </a:t>
            </a:r>
            <a:r>
              <a:rPr sz="1800" spc="5" dirty="0">
                <a:latin typeface="Arial"/>
                <a:cs typeface="Arial"/>
              </a:rPr>
              <a:t>settings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intersect  </a:t>
            </a:r>
            <a:r>
              <a:rPr sz="1800" spc="-15" dirty="0">
                <a:latin typeface="Arial"/>
                <a:cs typeface="Arial"/>
              </a:rPr>
              <a:t>on </a:t>
            </a:r>
            <a:r>
              <a:rPr sz="1800" spc="20" dirty="0">
                <a:latin typeface="Arial"/>
                <a:cs typeface="Arial"/>
              </a:rPr>
              <a:t>the </a:t>
            </a:r>
            <a:r>
              <a:rPr sz="1800" spc="10" dirty="0">
                <a:latin typeface="Arial"/>
                <a:cs typeface="Arial"/>
              </a:rPr>
              <a:t>manufacturer’s </a:t>
            </a:r>
            <a:r>
              <a:rPr sz="1800" spc="-20" dirty="0">
                <a:latin typeface="Arial"/>
                <a:cs typeface="Arial"/>
              </a:rPr>
              <a:t>air </a:t>
            </a:r>
            <a:r>
              <a:rPr sz="1800" spc="5" dirty="0">
                <a:latin typeface="Arial"/>
                <a:cs typeface="Arial"/>
              </a:rPr>
              <a:t>flow table, </a:t>
            </a:r>
            <a:r>
              <a:rPr sz="1800" spc="-25" dirty="0">
                <a:latin typeface="Arial"/>
                <a:cs typeface="Arial"/>
              </a:rPr>
              <a:t>1078 </a:t>
            </a:r>
            <a:r>
              <a:rPr sz="1800" spc="-5" dirty="0">
                <a:latin typeface="Arial"/>
                <a:cs typeface="Arial"/>
              </a:rPr>
              <a:t>CFM (shown </a:t>
            </a:r>
            <a:r>
              <a:rPr sz="1800" spc="-15" dirty="0">
                <a:latin typeface="Arial"/>
                <a:cs typeface="Arial"/>
              </a:rPr>
              <a:t>on </a:t>
            </a:r>
            <a:r>
              <a:rPr sz="1800" spc="20" dirty="0">
                <a:latin typeface="Arial"/>
                <a:cs typeface="Arial"/>
              </a:rPr>
              <a:t>the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table).</a:t>
            </a:r>
            <a:endParaRPr sz="1800">
              <a:latin typeface="Arial"/>
              <a:cs typeface="Arial"/>
            </a:endParaRPr>
          </a:p>
          <a:p>
            <a:pPr marL="355600" marR="60960" indent="-343535">
              <a:lnSpc>
                <a:spcPct val="99100"/>
              </a:lnSpc>
              <a:spcBef>
                <a:spcPts val="640"/>
              </a:spcBef>
              <a:buClr>
                <a:srgbClr val="97C622"/>
              </a:buClr>
              <a:buSzPct val="75000"/>
              <a:buAutoNum type="arabicPeriod" startAt="4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Confirm </a:t>
            </a:r>
            <a:r>
              <a:rPr sz="1800" spc="2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CFM/ton </a:t>
            </a:r>
            <a:r>
              <a:rPr sz="1800" spc="-10" dirty="0">
                <a:latin typeface="Arial"/>
                <a:cs typeface="Arial"/>
              </a:rPr>
              <a:t>meets </a:t>
            </a:r>
            <a:r>
              <a:rPr sz="1800" spc="-20" dirty="0">
                <a:latin typeface="Arial"/>
                <a:cs typeface="Arial"/>
              </a:rPr>
              <a:t>PTCS </a:t>
            </a:r>
            <a:r>
              <a:rPr sz="1800" spc="-10" dirty="0">
                <a:latin typeface="Arial"/>
                <a:cs typeface="Arial"/>
              </a:rPr>
              <a:t>specification </a:t>
            </a:r>
            <a:r>
              <a:rPr sz="1800" spc="-15" dirty="0">
                <a:latin typeface="Arial"/>
                <a:cs typeface="Arial"/>
              </a:rPr>
              <a:t>of 325–500 </a:t>
            </a:r>
            <a:r>
              <a:rPr sz="1800" spc="-10" dirty="0">
                <a:latin typeface="Arial"/>
                <a:cs typeface="Arial"/>
              </a:rPr>
              <a:t>CFM/ton </a:t>
            </a:r>
            <a:r>
              <a:rPr sz="1800" spc="-15" dirty="0">
                <a:latin typeface="Arial"/>
                <a:cs typeface="Arial"/>
              </a:rPr>
              <a:t>or  </a:t>
            </a:r>
            <a:r>
              <a:rPr sz="1800" spc="5" dirty="0">
                <a:latin typeface="Arial"/>
                <a:cs typeface="Arial"/>
              </a:rPr>
              <a:t>manufacturer </a:t>
            </a:r>
            <a:r>
              <a:rPr sz="1800" spc="-10" dirty="0">
                <a:latin typeface="Arial"/>
                <a:cs typeface="Arial"/>
              </a:rPr>
              <a:t>specified </a:t>
            </a:r>
            <a:r>
              <a:rPr sz="1800" spc="-5" dirty="0">
                <a:latin typeface="Arial"/>
                <a:cs typeface="Arial"/>
              </a:rPr>
              <a:t>airflow </a:t>
            </a:r>
            <a:r>
              <a:rPr sz="1800" dirty="0">
                <a:latin typeface="Arial"/>
                <a:cs typeface="Arial"/>
              </a:rPr>
              <a:t>requirements. </a:t>
            </a:r>
            <a:r>
              <a:rPr sz="1800" spc="-10" dirty="0">
                <a:latin typeface="Arial"/>
                <a:cs typeface="Arial"/>
              </a:rPr>
              <a:t>Example: This </a:t>
            </a:r>
            <a:r>
              <a:rPr sz="1800" spc="-15" dirty="0">
                <a:latin typeface="Arial"/>
                <a:cs typeface="Arial"/>
              </a:rPr>
              <a:t>is an </a:t>
            </a:r>
            <a:r>
              <a:rPr sz="1800" spc="-5" dirty="0">
                <a:latin typeface="Arial"/>
                <a:cs typeface="Arial"/>
              </a:rPr>
              <a:t>airflow </a:t>
            </a:r>
            <a:r>
              <a:rPr sz="1800" spc="-15" dirty="0">
                <a:latin typeface="Arial"/>
                <a:cs typeface="Arial"/>
              </a:rPr>
              <a:t>of  </a:t>
            </a:r>
            <a:r>
              <a:rPr sz="1800" spc="-20" dirty="0">
                <a:latin typeface="Arial"/>
                <a:cs typeface="Arial"/>
              </a:rPr>
              <a:t>359 </a:t>
            </a:r>
            <a:r>
              <a:rPr sz="1800" spc="-15" dirty="0">
                <a:latin typeface="Arial"/>
                <a:cs typeface="Arial"/>
              </a:rPr>
              <a:t>CFM/ton if </a:t>
            </a:r>
            <a:r>
              <a:rPr sz="1800" spc="5" dirty="0">
                <a:latin typeface="Arial"/>
                <a:cs typeface="Arial"/>
              </a:rPr>
              <a:t>this </a:t>
            </a:r>
            <a:r>
              <a:rPr sz="1800" spc="-1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a 3-ton </a:t>
            </a:r>
            <a:r>
              <a:rPr sz="1800" spc="-5" dirty="0">
                <a:latin typeface="Arial"/>
                <a:cs typeface="Arial"/>
              </a:rPr>
              <a:t>heat </a:t>
            </a:r>
            <a:r>
              <a:rPr sz="1800" spc="25" dirty="0">
                <a:latin typeface="Arial"/>
                <a:cs typeface="Arial"/>
              </a:rPr>
              <a:t>pump, </a:t>
            </a:r>
            <a:r>
              <a:rPr sz="1800" spc="-5" dirty="0">
                <a:latin typeface="Arial"/>
                <a:cs typeface="Arial"/>
              </a:rPr>
              <a:t>meeting </a:t>
            </a:r>
            <a:r>
              <a:rPr sz="1800" spc="-20" dirty="0">
                <a:latin typeface="Arial"/>
                <a:cs typeface="Arial"/>
              </a:rPr>
              <a:t>PTCS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specifications.</a:t>
            </a:r>
            <a:endParaRPr sz="1800">
              <a:latin typeface="Arial"/>
              <a:cs typeface="Arial"/>
            </a:endParaRPr>
          </a:p>
          <a:p>
            <a:pPr marL="355600" marR="93980" indent="-343535">
              <a:lnSpc>
                <a:spcPct val="100800"/>
              </a:lnSpc>
              <a:spcBef>
                <a:spcPts val="605"/>
              </a:spcBef>
              <a:buClr>
                <a:srgbClr val="97C622"/>
              </a:buClr>
              <a:buSzPct val="75000"/>
              <a:buAutoNum type="arabicPeriod" startAt="4"/>
              <a:tabLst>
                <a:tab pos="355600" algn="l"/>
                <a:tab pos="356235" algn="l"/>
              </a:tabLst>
            </a:pPr>
            <a:r>
              <a:rPr sz="1800" spc="-30" dirty="0">
                <a:latin typeface="Arial"/>
                <a:cs typeface="Arial"/>
              </a:rPr>
              <a:t>If </a:t>
            </a:r>
            <a:r>
              <a:rPr sz="1800" spc="2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airflow does </a:t>
            </a:r>
            <a:r>
              <a:rPr sz="1800" spc="5" dirty="0">
                <a:latin typeface="Arial"/>
                <a:cs typeface="Arial"/>
              </a:rPr>
              <a:t>not </a:t>
            </a:r>
            <a:r>
              <a:rPr sz="1800" spc="-15" dirty="0">
                <a:latin typeface="Arial"/>
                <a:cs typeface="Arial"/>
              </a:rPr>
              <a:t>meet </a:t>
            </a:r>
            <a:r>
              <a:rPr sz="1800" spc="-20" dirty="0">
                <a:latin typeface="Arial"/>
                <a:cs typeface="Arial"/>
              </a:rPr>
              <a:t>PTCS </a:t>
            </a:r>
            <a:r>
              <a:rPr sz="1800" spc="-5" dirty="0">
                <a:latin typeface="Arial"/>
                <a:cs typeface="Arial"/>
              </a:rPr>
              <a:t>specifications </a:t>
            </a:r>
            <a:r>
              <a:rPr sz="1800" spc="-15" dirty="0">
                <a:latin typeface="Arial"/>
                <a:cs typeface="Arial"/>
              </a:rPr>
              <a:t>or </a:t>
            </a:r>
            <a:r>
              <a:rPr sz="1800" spc="5" dirty="0">
                <a:latin typeface="Arial"/>
                <a:cs typeface="Arial"/>
              </a:rPr>
              <a:t>manufacturer </a:t>
            </a:r>
            <a:r>
              <a:rPr sz="1800" spc="-10" dirty="0">
                <a:latin typeface="Arial"/>
                <a:cs typeface="Arial"/>
              </a:rPr>
              <a:t>specified  </a:t>
            </a:r>
            <a:r>
              <a:rPr sz="1800" spc="-5" dirty="0">
                <a:latin typeface="Arial"/>
                <a:cs typeface="Arial"/>
              </a:rPr>
              <a:t>airflow </a:t>
            </a:r>
            <a:r>
              <a:rPr sz="1800" dirty="0">
                <a:latin typeface="Arial"/>
                <a:cs typeface="Arial"/>
              </a:rPr>
              <a:t>requirements, </a:t>
            </a:r>
            <a:r>
              <a:rPr sz="1800" spc="15" dirty="0">
                <a:latin typeface="Arial"/>
                <a:cs typeface="Arial"/>
              </a:rPr>
              <a:t>change </a:t>
            </a:r>
            <a:r>
              <a:rPr sz="1800" spc="2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speed </a:t>
            </a:r>
            <a:r>
              <a:rPr sz="1800" dirty="0">
                <a:latin typeface="Arial"/>
                <a:cs typeface="Arial"/>
              </a:rPr>
              <a:t>setting </a:t>
            </a:r>
            <a:r>
              <a:rPr sz="1800" spc="5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restart </a:t>
            </a:r>
            <a:r>
              <a:rPr sz="1800" spc="2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process </a:t>
            </a:r>
            <a:r>
              <a:rPr sz="1800" spc="-15" dirty="0">
                <a:latin typeface="Arial"/>
                <a:cs typeface="Arial"/>
              </a:rPr>
              <a:t>at  </a:t>
            </a:r>
            <a:r>
              <a:rPr sz="1800" spc="-5" dirty="0">
                <a:latin typeface="Arial"/>
                <a:cs typeface="Arial"/>
              </a:rPr>
              <a:t>step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0367" y="4090922"/>
            <a:ext cx="3761146" cy="216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4376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Measure </a:t>
            </a:r>
            <a:r>
              <a:rPr sz="3200" spc="35" dirty="0"/>
              <a:t>CFM </a:t>
            </a:r>
            <a:r>
              <a:rPr sz="3200" spc="15" dirty="0"/>
              <a:t>with </a:t>
            </a:r>
            <a:r>
              <a:rPr sz="3200" spc="-5" dirty="0"/>
              <a:t>Duct</a:t>
            </a:r>
            <a:r>
              <a:rPr sz="3200" spc="-450" dirty="0"/>
              <a:t> </a:t>
            </a:r>
            <a:r>
              <a:rPr sz="3200" spc="10" dirty="0"/>
              <a:t>Blaster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959927"/>
            <a:ext cx="7612380" cy="34785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5080" indent="-276860">
              <a:lnSpc>
                <a:spcPct val="127600"/>
              </a:lnSpc>
              <a:spcBef>
                <a:spcPts val="9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If</a:t>
            </a:r>
            <a:r>
              <a:rPr sz="2600" spc="-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600" spc="-3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25" dirty="0">
                <a:solidFill>
                  <a:srgbClr val="284E84"/>
                </a:solidFill>
                <a:latin typeface="Gill Sans MT"/>
                <a:cs typeface="Gill Sans MT"/>
              </a:rPr>
              <a:t>TrueFlow</a:t>
            </a:r>
            <a:r>
              <a:rPr sz="2600" spc="-1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cannot</a:t>
            </a:r>
            <a:r>
              <a:rPr sz="2600" spc="-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be</a:t>
            </a:r>
            <a:r>
              <a:rPr sz="2600" spc="-1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used</a:t>
            </a:r>
            <a:r>
              <a:rPr sz="2600" spc="-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2600" spc="-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measure</a:t>
            </a:r>
            <a:r>
              <a:rPr sz="2600" spc="-1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-10" dirty="0">
                <a:solidFill>
                  <a:srgbClr val="284E84"/>
                </a:solidFill>
                <a:latin typeface="Gill Sans MT"/>
                <a:cs typeface="Gill Sans MT"/>
              </a:rPr>
              <a:t>airflow,</a:t>
            </a:r>
            <a:r>
              <a:rPr sz="2600" spc="-3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use 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Duct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Blaster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matching</a:t>
            </a:r>
            <a:r>
              <a:rPr sz="2600" spc="-50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method.</a:t>
            </a:r>
            <a:endParaRPr sz="26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251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See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Duct </a:t>
            </a:r>
            <a:r>
              <a:rPr sz="2600" spc="15" dirty="0">
                <a:solidFill>
                  <a:srgbClr val="284E84"/>
                </a:solidFill>
                <a:latin typeface="Gill Sans MT"/>
                <a:cs typeface="Gill Sans MT"/>
              </a:rPr>
              <a:t>Blaster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manual</a:t>
            </a:r>
            <a:r>
              <a:rPr sz="2600" spc="-4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here:</a:t>
            </a:r>
            <a:endParaRPr sz="2600">
              <a:latin typeface="Gill Sans MT"/>
              <a:cs typeface="Gill Sans MT"/>
            </a:endParaRPr>
          </a:p>
          <a:p>
            <a:pPr marL="288925" marR="297180" indent="-276860">
              <a:lnSpc>
                <a:spcPct val="127600"/>
              </a:lnSpc>
              <a:spcBef>
                <a:spcPts val="165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u="heavy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Segoe UI"/>
                <a:cs typeface="Segoe UI"/>
                <a:hlinkClick r:id="rId2"/>
              </a:rPr>
              <a:t>https://energyconservatory.com/wp-  content/uploads/2014/07/Duct-Blaster-Manual-  </a:t>
            </a:r>
            <a:r>
              <a:rPr sz="2600" u="heavy" spc="10" dirty="0">
                <a:solidFill>
                  <a:srgbClr val="25CAEB"/>
                </a:solidFill>
                <a:uFill>
                  <a:solidFill>
                    <a:srgbClr val="25CAEB"/>
                  </a:solidFill>
                </a:uFill>
                <a:latin typeface="Segoe UI"/>
                <a:cs typeface="Segoe UI"/>
                <a:hlinkClick r:id="rId2"/>
              </a:rPr>
              <a:t>Series-B-DG700.pdf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910" y="575563"/>
            <a:ext cx="16973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6E5600"/>
                </a:solidFill>
              </a:rPr>
              <a:t>Exercise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680845" y="2573655"/>
            <a:ext cx="5497195" cy="118999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137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750" dirty="0">
                <a:solidFill>
                  <a:srgbClr val="6E5600"/>
                </a:solidFill>
                <a:latin typeface="Gill Sans MT"/>
                <a:cs typeface="Gill Sans MT"/>
              </a:rPr>
              <a:t>‘NSOP/TFSOP Correction’</a:t>
            </a:r>
            <a:r>
              <a:rPr sz="2750" spc="-405" dirty="0">
                <a:solidFill>
                  <a:srgbClr val="6E5600"/>
                </a:solidFill>
                <a:latin typeface="Gill Sans MT"/>
                <a:cs typeface="Gill Sans MT"/>
              </a:rPr>
              <a:t> </a:t>
            </a:r>
            <a:r>
              <a:rPr sz="2750" dirty="0">
                <a:solidFill>
                  <a:srgbClr val="6E5600"/>
                </a:solidFill>
                <a:latin typeface="Gill Sans MT"/>
                <a:cs typeface="Gill Sans MT"/>
              </a:rPr>
              <a:t>Exercise</a:t>
            </a:r>
            <a:endParaRPr sz="2750">
              <a:latin typeface="Gill Sans MT"/>
              <a:cs typeface="Gill Sans MT"/>
            </a:endParaRPr>
          </a:p>
          <a:p>
            <a:pPr marL="288925" indent="-276225">
              <a:lnSpc>
                <a:spcPct val="100000"/>
              </a:lnSpc>
              <a:spcBef>
                <a:spcPts val="128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290" algn="l"/>
                <a:tab pos="288925" algn="l"/>
              </a:tabLst>
            </a:pPr>
            <a:r>
              <a:rPr sz="2750" dirty="0">
                <a:solidFill>
                  <a:srgbClr val="6E5600"/>
                </a:solidFill>
                <a:latin typeface="Gill Sans MT"/>
                <a:cs typeface="Gill Sans MT"/>
              </a:rPr>
              <a:t>Exercise: </a:t>
            </a:r>
            <a:r>
              <a:rPr sz="2750" spc="30" dirty="0">
                <a:solidFill>
                  <a:srgbClr val="6E5600"/>
                </a:solidFill>
                <a:latin typeface="Gill Sans MT"/>
                <a:cs typeface="Gill Sans MT"/>
              </a:rPr>
              <a:t>10</a:t>
            </a:r>
            <a:r>
              <a:rPr sz="2750" spc="-305" dirty="0">
                <a:solidFill>
                  <a:srgbClr val="6E5600"/>
                </a:solidFill>
                <a:latin typeface="Gill Sans MT"/>
                <a:cs typeface="Gill Sans MT"/>
              </a:rPr>
              <a:t> </a:t>
            </a:r>
            <a:r>
              <a:rPr sz="2750" spc="10" dirty="0">
                <a:solidFill>
                  <a:srgbClr val="6E5600"/>
                </a:solidFill>
                <a:latin typeface="Gill Sans MT"/>
                <a:cs typeface="Gill Sans MT"/>
              </a:rPr>
              <a:t>questions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140144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3:</a:t>
            </a:r>
            <a:r>
              <a:rPr sz="1400" spc="-145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Airflow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33375"/>
            <a:ext cx="685800" cy="78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6750" y="6406195"/>
            <a:ext cx="28575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70"/>
              </a:lnSpc>
            </a:pPr>
            <a:fld id="{81D60167-4931-47E6-BA6A-407CBD079E47}" type="slidenum">
              <a:rPr sz="1400" spc="10" dirty="0">
                <a:solidFill>
                  <a:srgbClr val="888888"/>
                </a:solidFill>
                <a:latin typeface="Arial"/>
                <a:cs typeface="Arial"/>
              </a:rPr>
              <a:t>89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4988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Code</a:t>
            </a:r>
            <a:r>
              <a:rPr sz="3200" spc="-155" dirty="0"/>
              <a:t> </a:t>
            </a:r>
            <a:r>
              <a:rPr sz="3200" spc="10" dirty="0"/>
              <a:t>Compliance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</a:t>
            </a:fld>
            <a:endParaRPr spc="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2688" rIns="0" bIns="0" rtlCol="0">
            <a:spAutoFit/>
          </a:bodyPr>
          <a:lstStyle/>
          <a:p>
            <a:pPr marL="500380" marR="5080">
              <a:lnSpc>
                <a:spcPct val="139100"/>
              </a:lnSpc>
              <a:spcBef>
                <a:spcPts val="75"/>
              </a:spcBef>
            </a:pPr>
            <a:r>
              <a:rPr sz="2400" spc="-15" dirty="0"/>
              <a:t>When </a:t>
            </a:r>
            <a:r>
              <a:rPr sz="2400" dirty="0"/>
              <a:t>a technician </a:t>
            </a:r>
            <a:r>
              <a:rPr sz="2400" spc="-5" dirty="0"/>
              <a:t>signs </a:t>
            </a:r>
            <a:r>
              <a:rPr sz="2400" spc="5" dirty="0"/>
              <a:t>the Certified </a:t>
            </a:r>
            <a:r>
              <a:rPr sz="2400" spc="-45" dirty="0"/>
              <a:t>Technician  </a:t>
            </a:r>
            <a:r>
              <a:rPr sz="2400" dirty="0"/>
              <a:t>Application,</a:t>
            </a:r>
            <a:r>
              <a:rPr sz="2400" spc="-300" dirty="0"/>
              <a:t> </a:t>
            </a:r>
            <a:r>
              <a:rPr sz="2400" dirty="0"/>
              <a:t>he</a:t>
            </a:r>
            <a:r>
              <a:rPr sz="2400" spc="-30" dirty="0"/>
              <a:t> </a:t>
            </a:r>
            <a:r>
              <a:rPr sz="2400" spc="10" dirty="0"/>
              <a:t>or</a:t>
            </a:r>
            <a:r>
              <a:rPr sz="2400" spc="-45" dirty="0"/>
              <a:t> </a:t>
            </a:r>
            <a:r>
              <a:rPr sz="2400" spc="-10" dirty="0"/>
              <a:t>she</a:t>
            </a:r>
            <a:r>
              <a:rPr sz="2400" spc="50" dirty="0"/>
              <a:t> </a:t>
            </a:r>
            <a:r>
              <a:rPr sz="2400" spc="-15" dirty="0"/>
              <a:t>agrees</a:t>
            </a:r>
            <a:r>
              <a:rPr sz="2400" spc="-25" dirty="0"/>
              <a:t> </a:t>
            </a:r>
            <a:r>
              <a:rPr sz="2400" spc="10" dirty="0"/>
              <a:t>to</a:t>
            </a:r>
            <a:r>
              <a:rPr sz="2400" spc="-270" dirty="0"/>
              <a:t> </a:t>
            </a:r>
            <a:r>
              <a:rPr sz="2400" spc="5" dirty="0"/>
              <a:t>“complete</a:t>
            </a:r>
            <a:r>
              <a:rPr sz="2400" spc="-95" dirty="0"/>
              <a:t> </a:t>
            </a:r>
            <a:r>
              <a:rPr sz="2400" spc="5" dirty="0"/>
              <a:t>all</a:t>
            </a:r>
            <a:r>
              <a:rPr sz="2400" spc="-5" dirty="0"/>
              <a:t> </a:t>
            </a:r>
            <a:r>
              <a:rPr sz="2400" spc="-10" dirty="0"/>
              <a:t>work</a:t>
            </a:r>
            <a:r>
              <a:rPr sz="2400" spc="-95" dirty="0"/>
              <a:t> </a:t>
            </a:r>
            <a:r>
              <a:rPr sz="2400" spc="-5" dirty="0"/>
              <a:t>in  </a:t>
            </a:r>
            <a:r>
              <a:rPr sz="2400" spc="5" dirty="0"/>
              <a:t>accordance</a:t>
            </a:r>
            <a:r>
              <a:rPr sz="2400" spc="-110" dirty="0"/>
              <a:t> </a:t>
            </a:r>
            <a:r>
              <a:rPr sz="2400" dirty="0"/>
              <a:t>with</a:t>
            </a:r>
            <a:r>
              <a:rPr sz="2400" spc="-75" dirty="0"/>
              <a:t> </a:t>
            </a:r>
            <a:r>
              <a:rPr sz="2400" spc="5" dirty="0"/>
              <a:t>the</a:t>
            </a:r>
            <a:r>
              <a:rPr sz="2400" spc="-30" dirty="0"/>
              <a:t> </a:t>
            </a:r>
            <a:r>
              <a:rPr sz="2400" spc="5" dirty="0"/>
              <a:t>applicable</a:t>
            </a:r>
            <a:r>
              <a:rPr sz="2400" spc="-105" dirty="0"/>
              <a:t> </a:t>
            </a:r>
            <a:r>
              <a:rPr sz="2400" spc="-5" dirty="0"/>
              <a:t>ordinances,</a:t>
            </a:r>
            <a:r>
              <a:rPr sz="2400" spc="-295" dirty="0"/>
              <a:t> </a:t>
            </a:r>
            <a:r>
              <a:rPr sz="2400" spc="-15" dirty="0"/>
              <a:t>codes,</a:t>
            </a:r>
            <a:r>
              <a:rPr sz="2400" spc="-150" dirty="0"/>
              <a:t> </a:t>
            </a:r>
            <a:r>
              <a:rPr sz="2400" spc="5" dirty="0"/>
              <a:t>and  </a:t>
            </a:r>
            <a:r>
              <a:rPr sz="2400" spc="-5" dirty="0"/>
              <a:t>accepted </a:t>
            </a:r>
            <a:r>
              <a:rPr sz="2400" spc="5" dirty="0"/>
              <a:t>industry</a:t>
            </a:r>
            <a:r>
              <a:rPr sz="2400" spc="-25" dirty="0"/>
              <a:t> </a:t>
            </a:r>
            <a:r>
              <a:rPr sz="2400" spc="-5" dirty="0"/>
              <a:t>standards…”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51484" y="93281"/>
            <a:ext cx="183959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1:</a:t>
            </a:r>
            <a:r>
              <a:rPr sz="1400" spc="-114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Introduction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7026" y="1833626"/>
            <a:ext cx="2967355" cy="304800"/>
          </a:xfrm>
          <a:custGeom>
            <a:avLst/>
            <a:gdLst/>
            <a:ahLst/>
            <a:cxnLst/>
            <a:rect l="l" t="t" r="r" b="b"/>
            <a:pathLst>
              <a:path w="2967354" h="304800">
                <a:moveTo>
                  <a:pt x="2819400" y="0"/>
                </a:moveTo>
                <a:lnTo>
                  <a:pt x="28194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2819400" y="228600"/>
                </a:lnTo>
                <a:lnTo>
                  <a:pt x="2819400" y="304800"/>
                </a:lnTo>
                <a:lnTo>
                  <a:pt x="2966974" y="157225"/>
                </a:lnTo>
                <a:lnTo>
                  <a:pt x="2966974" y="147574"/>
                </a:lnTo>
                <a:lnTo>
                  <a:pt x="2819400" y="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7026" y="1833626"/>
            <a:ext cx="2967355" cy="147955"/>
          </a:xfrm>
          <a:custGeom>
            <a:avLst/>
            <a:gdLst/>
            <a:ahLst/>
            <a:cxnLst/>
            <a:rect l="l" t="t" r="r" b="b"/>
            <a:pathLst>
              <a:path w="2967354" h="147955">
                <a:moveTo>
                  <a:pt x="0" y="76200"/>
                </a:moveTo>
                <a:lnTo>
                  <a:pt x="2819400" y="76200"/>
                </a:lnTo>
                <a:lnTo>
                  <a:pt x="2819400" y="0"/>
                </a:lnTo>
                <a:lnTo>
                  <a:pt x="2966974" y="147574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7026" y="1909826"/>
            <a:ext cx="2967355" cy="228600"/>
          </a:xfrm>
          <a:custGeom>
            <a:avLst/>
            <a:gdLst/>
            <a:ahLst/>
            <a:cxnLst/>
            <a:rect l="l" t="t" r="r" b="b"/>
            <a:pathLst>
              <a:path w="2967354" h="228600">
                <a:moveTo>
                  <a:pt x="2966974" y="81025"/>
                </a:moveTo>
                <a:lnTo>
                  <a:pt x="2819400" y="228600"/>
                </a:lnTo>
                <a:lnTo>
                  <a:pt x="2819400" y="152400"/>
                </a:lnTo>
                <a:lnTo>
                  <a:pt x="0" y="152400"/>
                </a:lnTo>
                <a:lnTo>
                  <a:pt x="0" y="0"/>
                </a:lnTo>
              </a:path>
            </a:pathLst>
          </a:custGeom>
          <a:ln w="12700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975" y="1283588"/>
            <a:ext cx="5549265" cy="13779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5" dirty="0">
                <a:solidFill>
                  <a:srgbClr val="542479"/>
                </a:solidFill>
              </a:rPr>
              <a:t>Section </a:t>
            </a:r>
            <a:r>
              <a:rPr sz="4400" spc="15" dirty="0">
                <a:solidFill>
                  <a:srgbClr val="542479"/>
                </a:solidFill>
              </a:rPr>
              <a:t>4 </a:t>
            </a:r>
            <a:r>
              <a:rPr sz="4400" spc="10" dirty="0">
                <a:solidFill>
                  <a:srgbClr val="542479"/>
                </a:solidFill>
              </a:rPr>
              <a:t>of</a:t>
            </a:r>
            <a:r>
              <a:rPr sz="4400" spc="-114" dirty="0">
                <a:solidFill>
                  <a:srgbClr val="542479"/>
                </a:solidFill>
              </a:rPr>
              <a:t> </a:t>
            </a:r>
            <a:r>
              <a:rPr sz="4400" spc="25" dirty="0">
                <a:solidFill>
                  <a:srgbClr val="542479"/>
                </a:solidFill>
              </a:rPr>
              <a:t>7:</a:t>
            </a:r>
            <a:endParaRPr sz="4400"/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400" b="1" dirty="0">
                <a:solidFill>
                  <a:srgbClr val="542479"/>
                </a:solidFill>
                <a:latin typeface="Bookman Old Style"/>
                <a:cs typeface="Bookman Old Style"/>
              </a:rPr>
              <a:t>Refrigerant</a:t>
            </a:r>
            <a:r>
              <a:rPr sz="4400" b="1" spc="-85" dirty="0">
                <a:solidFill>
                  <a:srgbClr val="542479"/>
                </a:solidFill>
                <a:latin typeface="Bookman Old Style"/>
                <a:cs typeface="Bookman Old Style"/>
              </a:rPr>
              <a:t> </a:t>
            </a:r>
            <a:r>
              <a:rPr sz="4400" b="1" spc="10" dirty="0">
                <a:solidFill>
                  <a:srgbClr val="542479"/>
                </a:solidFill>
                <a:latin typeface="Bookman Old Style"/>
                <a:cs typeface="Bookman Old Style"/>
              </a:rPr>
              <a:t>Charge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9A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3" y="1909826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152400"/>
                </a:moveTo>
                <a:lnTo>
                  <a:pt x="609600" y="152400"/>
                </a:lnTo>
                <a:lnTo>
                  <a:pt x="609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1428">
            <a:solidFill>
              <a:srgbClr val="F9A0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6019800"/>
            <a:ext cx="2524125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8908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Section </a:t>
            </a:r>
            <a:r>
              <a:rPr sz="3200" spc="20" dirty="0"/>
              <a:t>4: </a:t>
            </a:r>
            <a:r>
              <a:rPr sz="3200" spc="15" dirty="0"/>
              <a:t>Refrigerant</a:t>
            </a:r>
            <a:r>
              <a:rPr sz="3200" spc="-385" dirty="0"/>
              <a:t> </a:t>
            </a:r>
            <a:r>
              <a:rPr sz="3200" spc="10" dirty="0"/>
              <a:t>Charge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45203" y="1943849"/>
            <a:ext cx="4451350" cy="3269615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90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Refrigerant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Charge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Methods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81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Best</a:t>
            </a:r>
            <a:r>
              <a:rPr sz="2750" spc="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Practices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80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Heating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Mode</a:t>
            </a:r>
            <a:r>
              <a:rPr sz="2750" spc="-3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110" dirty="0">
                <a:solidFill>
                  <a:srgbClr val="284E84"/>
                </a:solidFill>
                <a:latin typeface="Gill Sans MT"/>
                <a:cs typeface="Gill Sans MT"/>
              </a:rPr>
              <a:t>Test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80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Cooling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Mode</a:t>
            </a:r>
            <a:r>
              <a:rPr sz="2750" spc="-2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110" dirty="0">
                <a:solidFill>
                  <a:srgbClr val="284E84"/>
                </a:solidFill>
                <a:latin typeface="Gill Sans MT"/>
                <a:cs typeface="Gill Sans MT"/>
              </a:rPr>
              <a:t>Test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81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Piping/Electrical</a:t>
            </a:r>
            <a:r>
              <a:rPr sz="2750" spc="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Penetrations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223" y="2009736"/>
            <a:ext cx="3376741" cy="3433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2057400"/>
            <a:ext cx="3219450" cy="328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" y="2038350"/>
            <a:ext cx="3257550" cy="3324225"/>
          </a:xfrm>
          <a:custGeom>
            <a:avLst/>
            <a:gdLst/>
            <a:ahLst/>
            <a:cxnLst/>
            <a:rect l="l" t="t" r="r" b="b"/>
            <a:pathLst>
              <a:path w="3257550" h="3324225">
                <a:moveTo>
                  <a:pt x="0" y="3324225"/>
                </a:moveTo>
                <a:lnTo>
                  <a:pt x="3257550" y="3324225"/>
                </a:lnTo>
                <a:lnTo>
                  <a:pt x="3257550" y="0"/>
                </a:lnTo>
                <a:lnTo>
                  <a:pt x="0" y="0"/>
                </a:lnTo>
                <a:lnTo>
                  <a:pt x="0" y="3324225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91</a:t>
            </a:fld>
            <a:endParaRPr spc="1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56222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Refrigerant </a:t>
            </a:r>
            <a:r>
              <a:rPr sz="3200" spc="10" dirty="0"/>
              <a:t>Charge</a:t>
            </a:r>
            <a:r>
              <a:rPr sz="3200" spc="-370" dirty="0"/>
              <a:t> </a:t>
            </a:r>
            <a:r>
              <a:rPr sz="3200" spc="20" dirty="0"/>
              <a:t>Methods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03165" y="1359217"/>
            <a:ext cx="3973829" cy="4334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Heating</a:t>
            </a:r>
            <a:endParaRPr sz="2750">
              <a:latin typeface="Gill Sans MT"/>
              <a:cs typeface="Gill Sans MT"/>
            </a:endParaRPr>
          </a:p>
          <a:p>
            <a:pPr marL="565785" marR="5080" lvl="1" indent="-276860">
              <a:lnSpc>
                <a:spcPct val="154300"/>
              </a:lnSpc>
              <a:spcBef>
                <a:spcPts val="405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-5" dirty="0">
                <a:solidFill>
                  <a:srgbClr val="5B6973"/>
                </a:solidFill>
                <a:latin typeface="Gill Sans MT"/>
                <a:cs typeface="Gill Sans MT"/>
              </a:rPr>
              <a:t>Measure </a:t>
            </a:r>
            <a:r>
              <a:rPr sz="2150" spc="5" dirty="0">
                <a:solidFill>
                  <a:srgbClr val="5B6973"/>
                </a:solidFill>
                <a:latin typeface="Gill Sans MT"/>
                <a:cs typeface="Gill Sans MT"/>
              </a:rPr>
              <a:t>sensible </a:t>
            </a:r>
            <a:r>
              <a:rPr sz="2150" dirty="0">
                <a:solidFill>
                  <a:srgbClr val="5B6973"/>
                </a:solidFill>
                <a:latin typeface="Gill Sans MT"/>
                <a:cs typeface="Gill Sans MT"/>
              </a:rPr>
              <a:t>temperature  split </a:t>
            </a:r>
            <a:r>
              <a:rPr sz="2150" spc="15" dirty="0">
                <a:solidFill>
                  <a:srgbClr val="5B6973"/>
                </a:solidFill>
                <a:latin typeface="Gill Sans MT"/>
                <a:cs typeface="Gill Sans MT"/>
              </a:rPr>
              <a:t>&amp; </a:t>
            </a:r>
            <a:r>
              <a:rPr sz="2150" spc="-10" dirty="0">
                <a:solidFill>
                  <a:srgbClr val="5B6973"/>
                </a:solidFill>
                <a:latin typeface="Gill Sans MT"/>
                <a:cs typeface="Gill Sans MT"/>
              </a:rPr>
              <a:t>compare </a:t>
            </a:r>
            <a:r>
              <a:rPr sz="2150" spc="20" dirty="0">
                <a:solidFill>
                  <a:srgbClr val="5B6973"/>
                </a:solidFill>
                <a:latin typeface="Gill Sans MT"/>
                <a:cs typeface="Gill Sans MT"/>
              </a:rPr>
              <a:t>to</a:t>
            </a:r>
            <a:r>
              <a:rPr sz="2150" spc="-29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150" spc="20" dirty="0">
                <a:solidFill>
                  <a:srgbClr val="5B6973"/>
                </a:solidFill>
                <a:latin typeface="Gill Sans MT"/>
                <a:cs typeface="Gill Sans MT"/>
              </a:rPr>
              <a:t>chart</a:t>
            </a:r>
            <a:endParaRPr sz="21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48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Cooling</a:t>
            </a:r>
            <a:endParaRPr sz="27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650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10" dirty="0">
                <a:solidFill>
                  <a:srgbClr val="5B6973"/>
                </a:solidFill>
                <a:latin typeface="Gill Sans MT"/>
                <a:cs typeface="Gill Sans MT"/>
              </a:rPr>
              <a:t>Subcooling</a:t>
            </a:r>
            <a:endParaRPr sz="21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25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Alternative</a:t>
            </a:r>
            <a:r>
              <a:rPr sz="2750" spc="6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Methods</a:t>
            </a:r>
            <a:endParaRPr sz="27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730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10" dirty="0">
                <a:solidFill>
                  <a:srgbClr val="5B6973"/>
                </a:solidFill>
                <a:latin typeface="Gill Sans MT"/>
                <a:cs typeface="Gill Sans MT"/>
              </a:rPr>
              <a:t>Superheat</a:t>
            </a:r>
            <a:endParaRPr sz="2150">
              <a:latin typeface="Gill Sans MT"/>
              <a:cs typeface="Gill Sans MT"/>
            </a:endParaRPr>
          </a:p>
          <a:p>
            <a:pPr marL="565785" lvl="1" indent="-276860">
              <a:lnSpc>
                <a:spcPct val="100000"/>
              </a:lnSpc>
              <a:spcBef>
                <a:spcPts val="1775"/>
              </a:spcBef>
              <a:buClr>
                <a:srgbClr val="58AFB8"/>
              </a:buClr>
              <a:buSzPct val="76744"/>
              <a:buFont typeface="Wingdings 3"/>
              <a:buChar char=""/>
              <a:tabLst>
                <a:tab pos="565150" algn="l"/>
                <a:tab pos="565785" algn="l"/>
              </a:tabLst>
            </a:pPr>
            <a:r>
              <a:rPr sz="2150" spc="-10" dirty="0">
                <a:solidFill>
                  <a:srgbClr val="5B6973"/>
                </a:solidFill>
                <a:latin typeface="Gill Sans MT"/>
                <a:cs typeface="Gill Sans MT"/>
              </a:rPr>
              <a:t>Manufacturer’s</a:t>
            </a:r>
            <a:r>
              <a:rPr sz="2150" spc="13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150" spc="15" dirty="0">
                <a:solidFill>
                  <a:srgbClr val="5B6973"/>
                </a:solidFill>
                <a:latin typeface="Gill Sans MT"/>
                <a:cs typeface="Gill Sans MT"/>
              </a:rPr>
              <a:t>method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2374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4: </a:t>
            </a:r>
            <a:r>
              <a:rPr sz="1400" spc="15" dirty="0">
                <a:solidFill>
                  <a:srgbClr val="96B5E0"/>
                </a:solidFill>
                <a:latin typeface="Tahoma"/>
                <a:cs typeface="Tahoma"/>
              </a:rPr>
              <a:t>Refrigerant</a:t>
            </a:r>
            <a:r>
              <a:rPr sz="1400" spc="-28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96B5E0"/>
                </a:solidFill>
                <a:latin typeface="Tahoma"/>
                <a:cs typeface="Tahoma"/>
              </a:rPr>
              <a:t>Charge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59" y="2016791"/>
            <a:ext cx="3762586" cy="3549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2625" y="5872162"/>
            <a:ext cx="6400800" cy="400050"/>
          </a:xfrm>
          <a:prstGeom prst="rect">
            <a:avLst/>
          </a:prstGeom>
          <a:solidFill>
            <a:srgbClr val="F0E4EF"/>
          </a:solidFill>
          <a:ln w="9525">
            <a:solidFill>
              <a:srgbClr val="97C622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340"/>
              </a:spcBef>
            </a:pPr>
            <a:r>
              <a:rPr sz="2000" spc="15" dirty="0">
                <a:solidFill>
                  <a:srgbClr val="284E84"/>
                </a:solidFill>
                <a:latin typeface="Gill Sans MT"/>
                <a:cs typeface="Gill Sans MT"/>
              </a:rPr>
              <a:t>In</a:t>
            </a:r>
            <a:r>
              <a:rPr sz="2000" spc="-7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284E84"/>
                </a:solidFill>
                <a:latin typeface="Gill Sans MT"/>
                <a:cs typeface="Gill Sans MT"/>
              </a:rPr>
              <a:t>communicating</a:t>
            </a:r>
            <a:r>
              <a:rPr sz="2000" spc="-2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84E84"/>
                </a:solidFill>
                <a:latin typeface="Gill Sans MT"/>
                <a:cs typeface="Gill Sans MT"/>
              </a:rPr>
              <a:t>systems,</a:t>
            </a:r>
            <a:r>
              <a:rPr sz="2000" spc="-2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284E84"/>
                </a:solidFill>
                <a:latin typeface="Gill Sans MT"/>
                <a:cs typeface="Gill Sans MT"/>
              </a:rPr>
              <a:t>set</a:t>
            </a:r>
            <a:r>
              <a:rPr sz="200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284E84"/>
                </a:solidFill>
                <a:latin typeface="Gill Sans MT"/>
                <a:cs typeface="Gill Sans MT"/>
              </a:rPr>
              <a:t>unit</a:t>
            </a:r>
            <a:r>
              <a:rPr sz="2000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84E84"/>
                </a:solidFill>
                <a:latin typeface="Gill Sans MT"/>
                <a:cs typeface="Gill Sans MT"/>
              </a:rPr>
              <a:t>into</a:t>
            </a:r>
            <a:r>
              <a:rPr sz="2000" spc="-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15" dirty="0">
                <a:solidFill>
                  <a:srgbClr val="284E84"/>
                </a:solidFill>
                <a:latin typeface="Gill Sans MT"/>
                <a:cs typeface="Gill Sans MT"/>
              </a:rPr>
              <a:t>charge/test</a:t>
            </a:r>
            <a:r>
              <a:rPr sz="2000" spc="-1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000" spc="30" dirty="0">
                <a:solidFill>
                  <a:srgbClr val="284E84"/>
                </a:solidFill>
                <a:latin typeface="Gill Sans MT"/>
                <a:cs typeface="Gill Sans MT"/>
              </a:rPr>
              <a:t>mode.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92</a:t>
            </a:fld>
            <a:endParaRPr spc="1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6145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Specification</a:t>
            </a:r>
            <a:r>
              <a:rPr sz="3200" spc="-210" dirty="0"/>
              <a:t> </a:t>
            </a:r>
            <a:r>
              <a:rPr sz="3200" spc="5" dirty="0"/>
              <a:t>Language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76605" marR="5080" indent="-276860">
              <a:lnSpc>
                <a:spcPct val="100000"/>
              </a:lnSpc>
              <a:spcBef>
                <a:spcPts val="12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776605" algn="l"/>
                <a:tab pos="777240" algn="l"/>
              </a:tabLst>
            </a:pPr>
            <a:r>
              <a:rPr sz="2000" b="1" spc="-25" dirty="0">
                <a:solidFill>
                  <a:srgbClr val="270B9C"/>
                </a:solidFill>
                <a:latin typeface="Gill Sans MT"/>
                <a:cs typeface="Gill Sans MT"/>
              </a:rPr>
              <a:t>Temperature</a:t>
            </a:r>
            <a:r>
              <a:rPr sz="2000" b="1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change</a:t>
            </a:r>
            <a:r>
              <a:rPr sz="2000" b="1" spc="-17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across</a:t>
            </a:r>
            <a:r>
              <a:rPr sz="2000" b="1" spc="-14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indoor</a:t>
            </a:r>
            <a:r>
              <a:rPr sz="2000" b="1" spc="-11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coil</a:t>
            </a:r>
            <a:r>
              <a:rPr sz="2000" b="1" spc="-5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5" dirty="0">
                <a:solidFill>
                  <a:srgbClr val="270B9C"/>
                </a:solidFill>
                <a:latin typeface="Gill Sans MT"/>
                <a:cs typeface="Gill Sans MT"/>
              </a:rPr>
              <a:t>must</a:t>
            </a:r>
            <a:r>
              <a:rPr sz="2000" b="1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be</a:t>
            </a:r>
            <a:r>
              <a:rPr sz="2000" b="1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at</a:t>
            </a:r>
            <a:r>
              <a:rPr sz="2000" b="1" spc="-2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or</a:t>
            </a:r>
            <a:r>
              <a:rPr sz="2000" b="1" spc="3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20" dirty="0">
                <a:solidFill>
                  <a:srgbClr val="270B9C"/>
                </a:solidFill>
                <a:latin typeface="Gill Sans MT"/>
                <a:cs typeface="Gill Sans MT"/>
              </a:rPr>
              <a:t>above 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the minimum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temperature split show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in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the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R-410A  </a:t>
            </a:r>
            <a:r>
              <a:rPr sz="2000" b="1" spc="-25" dirty="0">
                <a:solidFill>
                  <a:srgbClr val="270B9C"/>
                </a:solidFill>
                <a:latin typeface="Gill Sans MT"/>
                <a:cs typeface="Gill Sans MT"/>
              </a:rPr>
              <a:t>Temperature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Split</a:t>
            </a:r>
            <a:r>
              <a:rPr sz="2000" b="1" spc="-484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40" dirty="0">
                <a:solidFill>
                  <a:srgbClr val="270B9C"/>
                </a:solidFill>
                <a:latin typeface="Gill Sans MT"/>
                <a:cs typeface="Gill Sans MT"/>
              </a:rPr>
              <a:t>Table.</a:t>
            </a:r>
            <a:endParaRPr sz="2000">
              <a:latin typeface="Gill Sans MT"/>
              <a:cs typeface="Gill Sans MT"/>
            </a:endParaRPr>
          </a:p>
          <a:p>
            <a:pPr marL="1053465" marR="188595" lvl="1" indent="-276860">
              <a:lnSpc>
                <a:spcPct val="100000"/>
              </a:lnSpc>
              <a:spcBef>
                <a:spcPts val="121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1052830" algn="l"/>
                <a:tab pos="1053465" algn="l"/>
              </a:tabLst>
            </a:pP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Subcooling</a:t>
            </a:r>
            <a:r>
              <a:rPr sz="2000" spc="-229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30" dirty="0">
                <a:solidFill>
                  <a:srgbClr val="5B6973"/>
                </a:solidFill>
                <a:latin typeface="Gill Sans MT"/>
                <a:cs typeface="Gill Sans MT"/>
              </a:rPr>
              <a:t>and</a:t>
            </a:r>
            <a:r>
              <a:rPr sz="2000" spc="-17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manufacturer</a:t>
            </a:r>
            <a:r>
              <a:rPr sz="2000" spc="-1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5B6973"/>
                </a:solidFill>
                <a:latin typeface="Gill Sans MT"/>
                <a:cs typeface="Gill Sans MT"/>
              </a:rPr>
              <a:t>approved</a:t>
            </a:r>
            <a:r>
              <a:rPr sz="2000" spc="-24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alternative</a:t>
            </a:r>
            <a:r>
              <a:rPr sz="2000" spc="-18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methods</a:t>
            </a:r>
            <a:r>
              <a:rPr sz="2000" spc="-21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also  </a:t>
            </a:r>
            <a:r>
              <a:rPr sz="2000" spc="15" dirty="0">
                <a:solidFill>
                  <a:srgbClr val="5B6973"/>
                </a:solidFill>
                <a:latin typeface="Gill Sans MT"/>
                <a:cs typeface="Gill Sans MT"/>
              </a:rPr>
              <a:t>acceptable</a:t>
            </a:r>
            <a:endParaRPr sz="2000">
              <a:latin typeface="Gill Sans MT"/>
              <a:cs typeface="Gill Sans MT"/>
            </a:endParaRPr>
          </a:p>
          <a:p>
            <a:pPr marL="1053465" lvl="1" indent="-276860">
              <a:lnSpc>
                <a:spcPct val="100000"/>
              </a:lnSpc>
              <a:spcBef>
                <a:spcPts val="120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1052830" algn="l"/>
                <a:tab pos="1053465" algn="l"/>
              </a:tabLst>
            </a:pPr>
            <a:r>
              <a:rPr sz="2000" spc="-20" dirty="0">
                <a:solidFill>
                  <a:srgbClr val="5B6973"/>
                </a:solidFill>
                <a:latin typeface="Gill Sans MT"/>
                <a:cs typeface="Gill Sans MT"/>
              </a:rPr>
              <a:t>Tables</a:t>
            </a:r>
            <a:r>
              <a:rPr sz="2000" spc="-14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included</a:t>
            </a:r>
            <a:r>
              <a:rPr sz="2000" spc="-16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5" dirty="0">
                <a:solidFill>
                  <a:srgbClr val="5B6973"/>
                </a:solidFill>
                <a:latin typeface="Gill Sans MT"/>
                <a:cs typeface="Gill Sans MT"/>
              </a:rPr>
              <a:t>in</a:t>
            </a:r>
            <a:r>
              <a:rPr sz="2000" spc="-7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manual</a:t>
            </a:r>
            <a:r>
              <a:rPr sz="2000" spc="-18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30" dirty="0">
                <a:solidFill>
                  <a:srgbClr val="5B6973"/>
                </a:solidFill>
                <a:latin typeface="Gill Sans MT"/>
                <a:cs typeface="Gill Sans MT"/>
              </a:rPr>
              <a:t>and</a:t>
            </a:r>
            <a:r>
              <a:rPr sz="2000" spc="-17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10" dirty="0">
                <a:solidFill>
                  <a:srgbClr val="5B6973"/>
                </a:solidFill>
                <a:latin typeface="Gill Sans MT"/>
                <a:cs typeface="Gill Sans MT"/>
              </a:rPr>
              <a:t>also</a:t>
            </a:r>
            <a:r>
              <a:rPr sz="2000" spc="-25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online</a:t>
            </a:r>
            <a:endParaRPr sz="2000">
              <a:latin typeface="Gill Sans MT"/>
              <a:cs typeface="Gill Sans MT"/>
            </a:endParaRPr>
          </a:p>
          <a:p>
            <a:pPr marL="776605" marR="96520" indent="-276860">
              <a:lnSpc>
                <a:spcPct val="100000"/>
              </a:lnSpc>
              <a:spcBef>
                <a:spcPts val="120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776605" algn="l"/>
                <a:tab pos="777240" algn="l"/>
              </a:tabLst>
            </a:pPr>
            <a:r>
              <a:rPr sz="2000" b="1" spc="-10" dirty="0">
                <a:solidFill>
                  <a:srgbClr val="270B9C"/>
                </a:solidFill>
                <a:latin typeface="Gill Sans MT"/>
                <a:cs typeface="Gill Sans MT"/>
              </a:rPr>
              <a:t>VSHP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Requirement</a:t>
            </a:r>
            <a:r>
              <a:rPr sz="2000" b="1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Only</a:t>
            </a:r>
            <a:r>
              <a:rPr sz="2000" b="1" spc="-5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–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Refrigerant</a:t>
            </a:r>
            <a:r>
              <a:rPr sz="2000" b="1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Charge:</a:t>
            </a:r>
            <a:r>
              <a:rPr sz="2000" b="1" spc="-35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5" dirty="0">
                <a:solidFill>
                  <a:srgbClr val="270B9C"/>
                </a:solidFill>
                <a:latin typeface="Gill Sans MT"/>
                <a:cs typeface="Gill Sans MT"/>
              </a:rPr>
              <a:t>Must</a:t>
            </a:r>
            <a:r>
              <a:rPr sz="2000" b="1" spc="-17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be</a:t>
            </a:r>
            <a:r>
              <a:rPr sz="2000" b="1" spc="-1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270B9C"/>
                </a:solidFill>
                <a:latin typeface="Gill Sans MT"/>
                <a:cs typeface="Gill Sans MT"/>
              </a:rPr>
              <a:t>as 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specified</a:t>
            </a:r>
            <a:r>
              <a:rPr sz="2000" b="1" spc="-16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in</a:t>
            </a:r>
            <a:r>
              <a:rPr sz="2000" b="1" spc="-1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the</a:t>
            </a:r>
            <a:r>
              <a:rPr sz="2000" b="1" spc="-10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heat</a:t>
            </a:r>
            <a:r>
              <a:rPr sz="2000" b="1" spc="-105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25" dirty="0">
                <a:solidFill>
                  <a:srgbClr val="270B9C"/>
                </a:solidFill>
                <a:latin typeface="Gill Sans MT"/>
                <a:cs typeface="Gill Sans MT"/>
              </a:rPr>
              <a:t>pump</a:t>
            </a:r>
            <a:r>
              <a:rPr sz="2000" b="1" spc="-9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-5" dirty="0">
                <a:solidFill>
                  <a:srgbClr val="270B9C"/>
                </a:solidFill>
                <a:latin typeface="Gill Sans MT"/>
                <a:cs typeface="Gill Sans MT"/>
              </a:rPr>
              <a:t>manufacturer’s</a:t>
            </a:r>
            <a:r>
              <a:rPr sz="2000" b="1" spc="-150" dirty="0">
                <a:solidFill>
                  <a:srgbClr val="270B9C"/>
                </a:solidFill>
                <a:latin typeface="Gill Sans MT"/>
                <a:cs typeface="Gill Sans MT"/>
              </a:rPr>
              <a:t>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documentation.  </a:t>
            </a:r>
            <a:r>
              <a:rPr sz="2000" b="1" spc="15" dirty="0">
                <a:solidFill>
                  <a:srgbClr val="270B9C"/>
                </a:solidFill>
                <a:latin typeface="Gill Sans MT"/>
                <a:cs typeface="Gill Sans MT"/>
              </a:rPr>
              <a:t>Does not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need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to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be </a:t>
            </a:r>
            <a:r>
              <a:rPr sz="2000" b="1" spc="5" dirty="0">
                <a:solidFill>
                  <a:srgbClr val="270B9C"/>
                </a:solidFill>
                <a:latin typeface="Gill Sans MT"/>
                <a:cs typeface="Gill Sans MT"/>
              </a:rPr>
              <a:t>measured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using </a:t>
            </a:r>
            <a:r>
              <a:rPr sz="2000" b="1" spc="10" dirty="0">
                <a:solidFill>
                  <a:srgbClr val="270B9C"/>
                </a:solidFill>
                <a:latin typeface="Gill Sans MT"/>
                <a:cs typeface="Gill Sans MT"/>
              </a:rPr>
              <a:t>heating or cooling  </a:t>
            </a:r>
            <a:r>
              <a:rPr sz="2000" b="1" spc="20" dirty="0">
                <a:solidFill>
                  <a:srgbClr val="270B9C"/>
                </a:solidFill>
                <a:latin typeface="Gill Sans MT"/>
                <a:cs typeface="Gill Sans MT"/>
              </a:rPr>
              <a:t>methods.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2374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4: </a:t>
            </a:r>
            <a:r>
              <a:rPr sz="1400" spc="15" dirty="0">
                <a:solidFill>
                  <a:srgbClr val="96B5E0"/>
                </a:solidFill>
                <a:latin typeface="Tahoma"/>
                <a:cs typeface="Tahoma"/>
              </a:rPr>
              <a:t>Refrigerant</a:t>
            </a:r>
            <a:r>
              <a:rPr sz="1400" spc="-28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96B5E0"/>
                </a:solidFill>
                <a:latin typeface="Tahoma"/>
                <a:cs typeface="Tahoma"/>
              </a:rPr>
              <a:t>Charge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1581150"/>
            <a:ext cx="327837" cy="364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433" y="1590675"/>
            <a:ext cx="300566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3876675"/>
            <a:ext cx="327837" cy="364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93</a:t>
            </a:fld>
            <a:endParaRPr spc="1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7045" y="1533404"/>
            <a:ext cx="6089015" cy="448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925" marR="5080" indent="-276860">
              <a:lnSpc>
                <a:spcPct val="136500"/>
              </a:lnSpc>
              <a:spcBef>
                <a:spcPts val="9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Braze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carefully;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use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nitrogen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and</a:t>
            </a:r>
            <a:r>
              <a:rPr sz="2750" spc="-1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protect  </a:t>
            </a:r>
            <a:r>
              <a:rPr sz="2750" spc="-100" dirty="0">
                <a:solidFill>
                  <a:srgbClr val="284E84"/>
                </a:solidFill>
                <a:latin typeface="Gill Sans MT"/>
                <a:cs typeface="Gill Sans MT"/>
              </a:rPr>
              <a:t>TXV,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etc., </a:t>
            </a:r>
            <a:r>
              <a:rPr sz="2750" spc="-15" dirty="0">
                <a:solidFill>
                  <a:srgbClr val="284E84"/>
                </a:solidFill>
                <a:latin typeface="Gill Sans MT"/>
                <a:cs typeface="Gill Sans MT"/>
              </a:rPr>
              <a:t>from</a:t>
            </a:r>
            <a:r>
              <a:rPr sz="2750" spc="-19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heat</a:t>
            </a:r>
            <a:endParaRPr sz="2750">
              <a:latin typeface="Gill Sans MT"/>
              <a:cs typeface="Gill Sans MT"/>
            </a:endParaRPr>
          </a:p>
          <a:p>
            <a:pPr marL="288925" marR="1155700" indent="-276860">
              <a:lnSpc>
                <a:spcPct val="136500"/>
              </a:lnSpc>
              <a:spcBef>
                <a:spcPts val="1205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  <a:tab pos="3811270" algn="l"/>
              </a:tabLst>
            </a:pP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Evacuate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system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750" spc="30" dirty="0">
                <a:solidFill>
                  <a:srgbClr val="284E84"/>
                </a:solidFill>
                <a:latin typeface="Gill Sans MT"/>
                <a:cs typeface="Gill Sans MT"/>
              </a:rPr>
              <a:t>500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microns 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break</a:t>
            </a:r>
            <a:r>
              <a:rPr sz="2750" spc="3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with</a:t>
            </a:r>
            <a:r>
              <a:rPr sz="2750" spc="5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nitrogen	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repeat</a:t>
            </a:r>
            <a:endParaRPr sz="2750">
              <a:latin typeface="Gill Sans MT"/>
              <a:cs typeface="Gill Sans MT"/>
            </a:endParaRPr>
          </a:p>
          <a:p>
            <a:pPr marL="288925" marR="499745" indent="-276860">
              <a:lnSpc>
                <a:spcPct val="136600"/>
              </a:lnSpc>
              <a:spcBef>
                <a:spcPts val="120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dirty="0">
                <a:solidFill>
                  <a:srgbClr val="284E84"/>
                </a:solidFill>
                <a:latin typeface="Gill Sans MT"/>
                <a:cs typeface="Gill Sans MT"/>
              </a:rPr>
              <a:t>Use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new </a:t>
            </a:r>
            <a:r>
              <a:rPr sz="2750" spc="20" dirty="0">
                <a:solidFill>
                  <a:srgbClr val="284E84"/>
                </a:solidFill>
                <a:latin typeface="Gill Sans MT"/>
                <a:cs typeface="Gill Sans MT"/>
              </a:rPr>
              <a:t>vacuum </a:t>
            </a:r>
            <a:r>
              <a:rPr sz="2750" spc="35" dirty="0">
                <a:solidFill>
                  <a:srgbClr val="284E84"/>
                </a:solidFill>
                <a:latin typeface="Gill Sans MT"/>
                <a:cs typeface="Gill Sans MT"/>
              </a:rPr>
              <a:t>pump </a:t>
            </a:r>
            <a:r>
              <a:rPr sz="2750" spc="-10" dirty="0">
                <a:solidFill>
                  <a:srgbClr val="284E84"/>
                </a:solidFill>
                <a:latin typeface="Gill Sans MT"/>
                <a:cs typeface="Gill Sans MT"/>
              </a:rPr>
              <a:t>oil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each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time 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($12/pint </a:t>
            </a:r>
            <a:r>
              <a:rPr sz="2750" spc="5" dirty="0">
                <a:solidFill>
                  <a:srgbClr val="284E84"/>
                </a:solidFill>
                <a:latin typeface="Gill Sans MT"/>
                <a:cs typeface="Gill Sans MT"/>
              </a:rPr>
              <a:t>is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cheap</a:t>
            </a:r>
            <a:r>
              <a:rPr sz="2750" spc="-2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insurance)</a:t>
            </a:r>
            <a:endParaRPr sz="27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2410"/>
              </a:spcBef>
              <a:buClr>
                <a:srgbClr val="97C622"/>
              </a:buClr>
              <a:buSzPct val="76363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Don’t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expose </a:t>
            </a:r>
            <a:r>
              <a:rPr sz="2750" spc="25" dirty="0">
                <a:solidFill>
                  <a:srgbClr val="284E84"/>
                </a:solidFill>
                <a:latin typeface="Gill Sans MT"/>
                <a:cs typeface="Gill Sans MT"/>
              </a:rPr>
              <a:t>R-410 </a:t>
            </a:r>
            <a:r>
              <a:rPr sz="2750" spc="-5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750" spc="15" dirty="0">
                <a:solidFill>
                  <a:srgbClr val="284E84"/>
                </a:solidFill>
                <a:latin typeface="Gill Sans MT"/>
                <a:cs typeface="Gill Sans MT"/>
              </a:rPr>
              <a:t>the</a:t>
            </a:r>
            <a:r>
              <a:rPr sz="2750" spc="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750" spc="10" dirty="0">
                <a:solidFill>
                  <a:srgbClr val="284E84"/>
                </a:solidFill>
                <a:latin typeface="Gill Sans MT"/>
                <a:cs typeface="Gill Sans MT"/>
              </a:rPr>
              <a:t>atmosphere</a:t>
            </a:r>
            <a:endParaRPr sz="275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2374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4: </a:t>
            </a:r>
            <a:r>
              <a:rPr sz="1400" spc="15" dirty="0">
                <a:solidFill>
                  <a:srgbClr val="96B5E0"/>
                </a:solidFill>
                <a:latin typeface="Tahoma"/>
                <a:cs typeface="Tahoma"/>
              </a:rPr>
              <a:t>Refrigerant</a:t>
            </a:r>
            <a:r>
              <a:rPr sz="1400" spc="-28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96B5E0"/>
                </a:solidFill>
                <a:latin typeface="Tahoma"/>
                <a:cs typeface="Tahoma"/>
              </a:rPr>
              <a:t>Charge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28409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Best</a:t>
            </a:r>
            <a:r>
              <a:rPr sz="3200" spc="-130" dirty="0"/>
              <a:t> </a:t>
            </a:r>
            <a:r>
              <a:rPr sz="3200" spc="10" dirty="0"/>
              <a:t>Practices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6781800" y="3114821"/>
            <a:ext cx="534035" cy="171450"/>
          </a:xfrm>
          <a:custGeom>
            <a:avLst/>
            <a:gdLst/>
            <a:ahLst/>
            <a:cxnLst/>
            <a:rect l="l" t="t" r="r" b="b"/>
            <a:pathLst>
              <a:path w="534034" h="171450">
                <a:moveTo>
                  <a:pt x="457726" y="85578"/>
                </a:moveTo>
                <a:lnTo>
                  <a:pt x="371729" y="135743"/>
                </a:lnTo>
                <a:lnTo>
                  <a:pt x="366121" y="140795"/>
                </a:lnTo>
                <a:lnTo>
                  <a:pt x="362966" y="147395"/>
                </a:lnTo>
                <a:lnTo>
                  <a:pt x="362477" y="154709"/>
                </a:lnTo>
                <a:lnTo>
                  <a:pt x="364871" y="161905"/>
                </a:lnTo>
                <a:lnTo>
                  <a:pt x="369923" y="167512"/>
                </a:lnTo>
                <a:lnTo>
                  <a:pt x="376523" y="170668"/>
                </a:lnTo>
                <a:lnTo>
                  <a:pt x="383837" y="171156"/>
                </a:lnTo>
                <a:lnTo>
                  <a:pt x="391033" y="168763"/>
                </a:lnTo>
                <a:lnTo>
                  <a:pt x="500894" y="104628"/>
                </a:lnTo>
                <a:lnTo>
                  <a:pt x="495681" y="104628"/>
                </a:lnTo>
                <a:lnTo>
                  <a:pt x="495681" y="102088"/>
                </a:lnTo>
                <a:lnTo>
                  <a:pt x="486029" y="102088"/>
                </a:lnTo>
                <a:lnTo>
                  <a:pt x="457726" y="85578"/>
                </a:lnTo>
                <a:close/>
              </a:path>
              <a:path w="534034" h="171450">
                <a:moveTo>
                  <a:pt x="4250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425069" y="104628"/>
                </a:lnTo>
                <a:lnTo>
                  <a:pt x="457726" y="85578"/>
                </a:lnTo>
                <a:lnTo>
                  <a:pt x="425069" y="66528"/>
                </a:lnTo>
                <a:close/>
              </a:path>
              <a:path w="534034" h="171450">
                <a:moveTo>
                  <a:pt x="500894" y="66528"/>
                </a:moveTo>
                <a:lnTo>
                  <a:pt x="495681" y="66528"/>
                </a:lnTo>
                <a:lnTo>
                  <a:pt x="495681" y="104628"/>
                </a:lnTo>
                <a:lnTo>
                  <a:pt x="500894" y="104628"/>
                </a:lnTo>
                <a:lnTo>
                  <a:pt x="533527" y="85578"/>
                </a:lnTo>
                <a:lnTo>
                  <a:pt x="500894" y="66528"/>
                </a:lnTo>
                <a:close/>
              </a:path>
              <a:path w="534034" h="171450">
                <a:moveTo>
                  <a:pt x="486029" y="69068"/>
                </a:moveTo>
                <a:lnTo>
                  <a:pt x="457726" y="85578"/>
                </a:lnTo>
                <a:lnTo>
                  <a:pt x="486029" y="102088"/>
                </a:lnTo>
                <a:lnTo>
                  <a:pt x="486029" y="69068"/>
                </a:lnTo>
                <a:close/>
              </a:path>
              <a:path w="534034" h="171450">
                <a:moveTo>
                  <a:pt x="495681" y="69068"/>
                </a:moveTo>
                <a:lnTo>
                  <a:pt x="486029" y="69068"/>
                </a:lnTo>
                <a:lnTo>
                  <a:pt x="486029" y="102088"/>
                </a:lnTo>
                <a:lnTo>
                  <a:pt x="495681" y="102088"/>
                </a:lnTo>
                <a:lnTo>
                  <a:pt x="495681" y="69068"/>
                </a:lnTo>
                <a:close/>
              </a:path>
              <a:path w="534034" h="171450">
                <a:moveTo>
                  <a:pt x="383837" y="0"/>
                </a:moveTo>
                <a:lnTo>
                  <a:pt x="376523" y="488"/>
                </a:lnTo>
                <a:lnTo>
                  <a:pt x="369923" y="3643"/>
                </a:lnTo>
                <a:lnTo>
                  <a:pt x="364871" y="9251"/>
                </a:lnTo>
                <a:lnTo>
                  <a:pt x="362477" y="16446"/>
                </a:lnTo>
                <a:lnTo>
                  <a:pt x="362966" y="23760"/>
                </a:lnTo>
                <a:lnTo>
                  <a:pt x="366121" y="30360"/>
                </a:lnTo>
                <a:lnTo>
                  <a:pt x="371729" y="35413"/>
                </a:lnTo>
                <a:lnTo>
                  <a:pt x="457726" y="85578"/>
                </a:lnTo>
                <a:lnTo>
                  <a:pt x="486029" y="69068"/>
                </a:lnTo>
                <a:lnTo>
                  <a:pt x="495681" y="69068"/>
                </a:lnTo>
                <a:lnTo>
                  <a:pt x="495681" y="66528"/>
                </a:lnTo>
                <a:lnTo>
                  <a:pt x="500894" y="66528"/>
                </a:lnTo>
                <a:lnTo>
                  <a:pt x="391033" y="2393"/>
                </a:lnTo>
                <a:lnTo>
                  <a:pt x="383837" y="0"/>
                </a:lnTo>
                <a:close/>
              </a:path>
            </a:pathLst>
          </a:custGeom>
          <a:solidFill>
            <a:srgbClr val="6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3000" y="3714896"/>
            <a:ext cx="534035" cy="171450"/>
          </a:xfrm>
          <a:custGeom>
            <a:avLst/>
            <a:gdLst/>
            <a:ahLst/>
            <a:cxnLst/>
            <a:rect l="l" t="t" r="r" b="b"/>
            <a:pathLst>
              <a:path w="534035" h="171450">
                <a:moveTo>
                  <a:pt x="457726" y="85578"/>
                </a:moveTo>
                <a:lnTo>
                  <a:pt x="371729" y="135743"/>
                </a:lnTo>
                <a:lnTo>
                  <a:pt x="366121" y="140795"/>
                </a:lnTo>
                <a:lnTo>
                  <a:pt x="362966" y="147395"/>
                </a:lnTo>
                <a:lnTo>
                  <a:pt x="362477" y="154709"/>
                </a:lnTo>
                <a:lnTo>
                  <a:pt x="364871" y="161905"/>
                </a:lnTo>
                <a:lnTo>
                  <a:pt x="369923" y="167513"/>
                </a:lnTo>
                <a:lnTo>
                  <a:pt x="376523" y="170668"/>
                </a:lnTo>
                <a:lnTo>
                  <a:pt x="383837" y="171156"/>
                </a:lnTo>
                <a:lnTo>
                  <a:pt x="391033" y="168763"/>
                </a:lnTo>
                <a:lnTo>
                  <a:pt x="500894" y="104628"/>
                </a:lnTo>
                <a:lnTo>
                  <a:pt x="495681" y="104628"/>
                </a:lnTo>
                <a:lnTo>
                  <a:pt x="495681" y="102088"/>
                </a:lnTo>
                <a:lnTo>
                  <a:pt x="486029" y="102088"/>
                </a:lnTo>
                <a:lnTo>
                  <a:pt x="457726" y="85578"/>
                </a:lnTo>
                <a:close/>
              </a:path>
              <a:path w="534035" h="171450">
                <a:moveTo>
                  <a:pt x="4250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425069" y="104628"/>
                </a:lnTo>
                <a:lnTo>
                  <a:pt x="457726" y="85578"/>
                </a:lnTo>
                <a:lnTo>
                  <a:pt x="425069" y="66528"/>
                </a:lnTo>
                <a:close/>
              </a:path>
              <a:path w="534035" h="171450">
                <a:moveTo>
                  <a:pt x="500894" y="66528"/>
                </a:moveTo>
                <a:lnTo>
                  <a:pt x="495681" y="66528"/>
                </a:lnTo>
                <a:lnTo>
                  <a:pt x="495681" y="104628"/>
                </a:lnTo>
                <a:lnTo>
                  <a:pt x="500894" y="104628"/>
                </a:lnTo>
                <a:lnTo>
                  <a:pt x="533527" y="85578"/>
                </a:lnTo>
                <a:lnTo>
                  <a:pt x="500894" y="66528"/>
                </a:lnTo>
                <a:close/>
              </a:path>
              <a:path w="534035" h="171450">
                <a:moveTo>
                  <a:pt x="486029" y="69068"/>
                </a:moveTo>
                <a:lnTo>
                  <a:pt x="457726" y="85578"/>
                </a:lnTo>
                <a:lnTo>
                  <a:pt x="486029" y="102088"/>
                </a:lnTo>
                <a:lnTo>
                  <a:pt x="486029" y="69068"/>
                </a:lnTo>
                <a:close/>
              </a:path>
              <a:path w="534035" h="171450">
                <a:moveTo>
                  <a:pt x="495681" y="69068"/>
                </a:moveTo>
                <a:lnTo>
                  <a:pt x="486029" y="69068"/>
                </a:lnTo>
                <a:lnTo>
                  <a:pt x="486029" y="102088"/>
                </a:lnTo>
                <a:lnTo>
                  <a:pt x="495681" y="102088"/>
                </a:lnTo>
                <a:lnTo>
                  <a:pt x="495681" y="69068"/>
                </a:lnTo>
                <a:close/>
              </a:path>
              <a:path w="534035" h="171450">
                <a:moveTo>
                  <a:pt x="383837" y="0"/>
                </a:moveTo>
                <a:lnTo>
                  <a:pt x="376523" y="488"/>
                </a:lnTo>
                <a:lnTo>
                  <a:pt x="369923" y="3643"/>
                </a:lnTo>
                <a:lnTo>
                  <a:pt x="364871" y="9251"/>
                </a:lnTo>
                <a:lnTo>
                  <a:pt x="362477" y="16446"/>
                </a:lnTo>
                <a:lnTo>
                  <a:pt x="362966" y="23760"/>
                </a:lnTo>
                <a:lnTo>
                  <a:pt x="366121" y="30360"/>
                </a:lnTo>
                <a:lnTo>
                  <a:pt x="371729" y="35413"/>
                </a:lnTo>
                <a:lnTo>
                  <a:pt x="457726" y="85578"/>
                </a:lnTo>
                <a:lnTo>
                  <a:pt x="486029" y="69068"/>
                </a:lnTo>
                <a:lnTo>
                  <a:pt x="495681" y="69068"/>
                </a:lnTo>
                <a:lnTo>
                  <a:pt x="495681" y="66528"/>
                </a:lnTo>
                <a:lnTo>
                  <a:pt x="500894" y="66528"/>
                </a:lnTo>
                <a:lnTo>
                  <a:pt x="391033" y="2393"/>
                </a:lnTo>
                <a:lnTo>
                  <a:pt x="383837" y="0"/>
                </a:lnTo>
                <a:close/>
              </a:path>
            </a:pathLst>
          </a:custGeom>
          <a:solidFill>
            <a:srgbClr val="6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94</a:t>
            </a:fld>
            <a:endParaRPr spc="1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368935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Charging</a:t>
            </a:r>
            <a:r>
              <a:rPr sz="3200" spc="-135" dirty="0"/>
              <a:t> </a:t>
            </a:r>
            <a:r>
              <a:rPr sz="3200" spc="20" dirty="0"/>
              <a:t>Methods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95</a:t>
            </a:fld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994092" y="1501248"/>
            <a:ext cx="7539990" cy="447484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76225" marR="432434" indent="-276225" algn="r">
              <a:lnSpc>
                <a:spcPct val="100000"/>
              </a:lnSpc>
              <a:spcBef>
                <a:spcPts val="810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76225" algn="l"/>
                <a:tab pos="276860" algn="l"/>
              </a:tabLst>
            </a:pPr>
            <a:r>
              <a:rPr sz="2600" spc="-15" dirty="0">
                <a:solidFill>
                  <a:srgbClr val="284E84"/>
                </a:solidFill>
                <a:latin typeface="Gill Sans MT"/>
                <a:cs typeface="Gill Sans MT"/>
              </a:rPr>
              <a:t>Weigh-in</a:t>
            </a:r>
            <a:r>
              <a:rPr sz="2600" spc="-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line</a:t>
            </a:r>
            <a:r>
              <a:rPr sz="2600" spc="-10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set</a:t>
            </a:r>
            <a:r>
              <a:rPr sz="2600" spc="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adjustment</a:t>
            </a:r>
            <a:r>
              <a:rPr sz="2600" spc="-24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(as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needed);</a:t>
            </a:r>
            <a:r>
              <a:rPr sz="2600" spc="-41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generally</a:t>
            </a:r>
            <a:endParaRPr sz="2600">
              <a:latin typeface="Gill Sans MT"/>
              <a:cs typeface="Gill Sans MT"/>
            </a:endParaRPr>
          </a:p>
          <a:p>
            <a:pPr marR="337185" algn="r">
              <a:lnSpc>
                <a:spcPct val="100000"/>
              </a:lnSpc>
              <a:spcBef>
                <a:spcPts val="710"/>
              </a:spcBef>
            </a:pPr>
            <a:r>
              <a:rPr sz="2600" spc="-5" dirty="0">
                <a:solidFill>
                  <a:srgbClr val="284E84"/>
                </a:solidFill>
                <a:latin typeface="Gill Sans MT"/>
                <a:cs typeface="Gill Sans MT"/>
              </a:rPr>
              <a:t>add/remove</a:t>
            </a:r>
            <a:r>
              <a:rPr sz="2600" spc="-1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0.6</a:t>
            </a:r>
            <a:r>
              <a:rPr sz="2600" spc="-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oz.</a:t>
            </a:r>
            <a:r>
              <a:rPr sz="2600" spc="-2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per</a:t>
            </a:r>
            <a:r>
              <a:rPr sz="2600" spc="-1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foot</a:t>
            </a:r>
            <a:r>
              <a:rPr sz="2600" spc="-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5" dirty="0">
                <a:solidFill>
                  <a:srgbClr val="284E84"/>
                </a:solidFill>
                <a:latin typeface="Gill Sans MT"/>
                <a:cs typeface="Gill Sans MT"/>
              </a:rPr>
              <a:t>for</a:t>
            </a:r>
            <a:r>
              <a:rPr sz="2600" spc="-3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sets</a:t>
            </a:r>
            <a:r>
              <a:rPr sz="2600" spc="-8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10" dirty="0">
                <a:solidFill>
                  <a:srgbClr val="284E84"/>
                </a:solidFill>
                <a:latin typeface="Gill Sans MT"/>
                <a:cs typeface="Gill Sans MT"/>
              </a:rPr>
              <a:t>under/over</a:t>
            </a:r>
            <a:r>
              <a:rPr sz="2600" spc="-1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30" dirty="0">
                <a:solidFill>
                  <a:srgbClr val="284E84"/>
                </a:solidFill>
                <a:latin typeface="Gill Sans MT"/>
                <a:cs typeface="Gill Sans MT"/>
              </a:rPr>
              <a:t>15’</a:t>
            </a:r>
            <a:endParaRPr sz="2600">
              <a:latin typeface="Gill Sans MT"/>
              <a:cs typeface="Gill Sans MT"/>
            </a:endParaRPr>
          </a:p>
          <a:p>
            <a:pPr marL="565785" marR="5080" lvl="1" indent="-276860">
              <a:lnSpc>
                <a:spcPct val="130400"/>
              </a:lnSpc>
              <a:spcBef>
                <a:spcPts val="101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785" algn="l"/>
                <a:tab pos="566420" algn="l"/>
              </a:tabLst>
            </a:pPr>
            <a:r>
              <a:rPr sz="2400" spc="-20" dirty="0">
                <a:solidFill>
                  <a:srgbClr val="5B6973"/>
                </a:solidFill>
                <a:latin typeface="Gill Sans MT"/>
                <a:cs typeface="Gill Sans MT"/>
              </a:rPr>
              <a:t>Add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refrigerant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for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a longer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line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and </a:t>
            </a:r>
            <a:r>
              <a:rPr sz="2400" spc="-20" dirty="0">
                <a:solidFill>
                  <a:srgbClr val="5B6973"/>
                </a:solidFill>
                <a:latin typeface="Gill Sans MT"/>
                <a:cs typeface="Gill Sans MT"/>
              </a:rPr>
              <a:t>remove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for</a:t>
            </a:r>
            <a:r>
              <a:rPr sz="2400" spc="-1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shorter  </a:t>
            </a: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line</a:t>
            </a:r>
            <a:endParaRPr sz="2400">
              <a:latin typeface="Gill Sans MT"/>
              <a:cs typeface="Gill Sans MT"/>
            </a:endParaRPr>
          </a:p>
          <a:p>
            <a:pPr marL="565785" lvl="1" indent="-277495">
              <a:lnSpc>
                <a:spcPct val="100000"/>
              </a:lnSpc>
              <a:spcBef>
                <a:spcPts val="1775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785" algn="l"/>
                <a:tab pos="566420" algn="l"/>
              </a:tabLst>
            </a:pPr>
            <a:r>
              <a:rPr sz="2400" spc="-45" dirty="0">
                <a:solidFill>
                  <a:srgbClr val="5B6973"/>
                </a:solidFill>
                <a:latin typeface="Gill Sans MT"/>
                <a:cs typeface="Gill Sans MT"/>
              </a:rPr>
              <a:t>Verify </a:t>
            </a:r>
            <a:r>
              <a:rPr sz="2400" spc="10" dirty="0">
                <a:solidFill>
                  <a:srgbClr val="5B6973"/>
                </a:solidFill>
                <a:latin typeface="Gill Sans MT"/>
                <a:cs typeface="Gill Sans MT"/>
              </a:rPr>
              <a:t>charge </a:t>
            </a:r>
            <a:r>
              <a:rPr sz="2400" spc="-15" dirty="0">
                <a:solidFill>
                  <a:srgbClr val="5B6973"/>
                </a:solidFill>
                <a:latin typeface="Gill Sans MT"/>
                <a:cs typeface="Gill Sans MT"/>
              </a:rPr>
              <a:t>requirements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with</a:t>
            </a:r>
            <a:r>
              <a:rPr sz="2400" spc="-6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manufacturer</a:t>
            </a:r>
            <a:endParaRPr sz="240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1725"/>
              </a:spcBef>
              <a:buClr>
                <a:srgbClr val="97C622"/>
              </a:buClr>
              <a:buSzPct val="7500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Measure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and </a:t>
            </a:r>
            <a:r>
              <a:rPr sz="2600" dirty="0">
                <a:solidFill>
                  <a:srgbClr val="284E84"/>
                </a:solidFill>
                <a:latin typeface="Gill Sans MT"/>
                <a:cs typeface="Gill Sans MT"/>
              </a:rPr>
              <a:t>compare </a:t>
            </a:r>
            <a:r>
              <a:rPr sz="2600" spc="20" dirty="0">
                <a:solidFill>
                  <a:srgbClr val="284E84"/>
                </a:solidFill>
                <a:latin typeface="Gill Sans MT"/>
                <a:cs typeface="Gill Sans MT"/>
              </a:rPr>
              <a:t>to</a:t>
            </a:r>
            <a:r>
              <a:rPr sz="2600" spc="-29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600" spc="25" dirty="0">
                <a:solidFill>
                  <a:srgbClr val="284E84"/>
                </a:solidFill>
                <a:latin typeface="Gill Sans MT"/>
                <a:cs typeface="Gill Sans MT"/>
              </a:rPr>
              <a:t>tables</a:t>
            </a:r>
            <a:endParaRPr sz="2600">
              <a:latin typeface="Gill Sans MT"/>
              <a:cs typeface="Gill Sans MT"/>
            </a:endParaRPr>
          </a:p>
          <a:p>
            <a:pPr marL="565785" lvl="1" indent="-277495">
              <a:lnSpc>
                <a:spcPct val="100000"/>
              </a:lnSpc>
              <a:spcBef>
                <a:spcPts val="189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785" algn="l"/>
                <a:tab pos="566420" algn="l"/>
              </a:tabLst>
            </a:pPr>
            <a:r>
              <a:rPr sz="2400" dirty="0">
                <a:solidFill>
                  <a:srgbClr val="5B6973"/>
                </a:solidFill>
                <a:latin typeface="Gill Sans MT"/>
                <a:cs typeface="Gill Sans MT"/>
              </a:rPr>
              <a:t>Outdoor</a:t>
            </a:r>
            <a:r>
              <a:rPr sz="2400" spc="-5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temp</a:t>
            </a:r>
            <a:endParaRPr sz="2400">
              <a:latin typeface="Gill Sans MT"/>
              <a:cs typeface="Gill Sans MT"/>
            </a:endParaRPr>
          </a:p>
          <a:p>
            <a:pPr marL="565785" lvl="1" indent="-277495">
              <a:lnSpc>
                <a:spcPct val="100000"/>
              </a:lnSpc>
              <a:spcBef>
                <a:spcPts val="1700"/>
              </a:spcBef>
              <a:buClr>
                <a:srgbClr val="58AFB8"/>
              </a:buClr>
              <a:buSzPct val="75000"/>
              <a:buFont typeface="Wingdings 3"/>
              <a:buChar char=""/>
              <a:tabLst>
                <a:tab pos="565785" algn="l"/>
                <a:tab pos="566420" algn="l"/>
              </a:tabLst>
            </a:pPr>
            <a:r>
              <a:rPr sz="2400" spc="-5" dirty="0">
                <a:solidFill>
                  <a:srgbClr val="5B6973"/>
                </a:solidFill>
                <a:latin typeface="Gill Sans MT"/>
                <a:cs typeface="Gill Sans MT"/>
              </a:rPr>
              <a:t>Liquid/suction </a:t>
            </a:r>
            <a:r>
              <a:rPr sz="2400" spc="5" dirty="0">
                <a:solidFill>
                  <a:srgbClr val="5B6973"/>
                </a:solidFill>
                <a:latin typeface="Gill Sans MT"/>
                <a:cs typeface="Gill Sans MT"/>
              </a:rPr>
              <a:t>operating</a:t>
            </a:r>
            <a:r>
              <a:rPr sz="2400" spc="-1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400" spc="-25" dirty="0">
                <a:solidFill>
                  <a:srgbClr val="5B6973"/>
                </a:solidFill>
                <a:latin typeface="Gill Sans MT"/>
                <a:cs typeface="Gill Sans MT"/>
              </a:rPr>
              <a:t>pressures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857" y="106997"/>
            <a:ext cx="2374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4: </a:t>
            </a:r>
            <a:r>
              <a:rPr sz="1400" spc="15" dirty="0">
                <a:solidFill>
                  <a:srgbClr val="96B5E0"/>
                </a:solidFill>
                <a:latin typeface="Tahoma"/>
                <a:cs typeface="Tahoma"/>
              </a:rPr>
              <a:t>Refrigerant</a:t>
            </a:r>
            <a:r>
              <a:rPr sz="1400" spc="-28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96B5E0"/>
                </a:solidFill>
                <a:latin typeface="Tahoma"/>
                <a:cs typeface="Tahoma"/>
              </a:rPr>
              <a:t>Charge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1755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Heating </a:t>
            </a:r>
            <a:r>
              <a:rPr sz="3200" spc="30" dirty="0"/>
              <a:t>Mode: </a:t>
            </a:r>
            <a:r>
              <a:rPr sz="3200" spc="5" dirty="0"/>
              <a:t>Calculate </a:t>
            </a:r>
            <a:r>
              <a:rPr sz="3200" spc="25" dirty="0"/>
              <a:t>Temp</a:t>
            </a:r>
            <a:r>
              <a:rPr sz="3200" spc="-470" dirty="0"/>
              <a:t> </a:t>
            </a:r>
            <a:r>
              <a:rPr sz="3200" spc="10" dirty="0"/>
              <a:t>Split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2374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4: </a:t>
            </a:r>
            <a:r>
              <a:rPr sz="1400" spc="15" dirty="0">
                <a:solidFill>
                  <a:srgbClr val="96B5E0"/>
                </a:solidFill>
                <a:latin typeface="Tahoma"/>
                <a:cs typeface="Tahoma"/>
              </a:rPr>
              <a:t>Refrigerant</a:t>
            </a:r>
            <a:r>
              <a:rPr sz="1400" spc="-28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96B5E0"/>
                </a:solidFill>
                <a:latin typeface="Tahoma"/>
                <a:cs typeface="Tahoma"/>
              </a:rPr>
              <a:t>Charge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4937" y="2219283"/>
            <a:ext cx="3472001" cy="316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5929" y="2240788"/>
            <a:ext cx="1200785" cy="560070"/>
          </a:xfrm>
          <a:custGeom>
            <a:avLst/>
            <a:gdLst/>
            <a:ahLst/>
            <a:cxnLst/>
            <a:rect l="l" t="t" r="r" b="b"/>
            <a:pathLst>
              <a:path w="1200784" h="560069">
                <a:moveTo>
                  <a:pt x="0" y="559815"/>
                </a:moveTo>
                <a:lnTo>
                  <a:pt x="1200429" y="559815"/>
                </a:lnTo>
                <a:lnTo>
                  <a:pt x="1200429" y="0"/>
                </a:lnTo>
                <a:lnTo>
                  <a:pt x="0" y="0"/>
                </a:lnTo>
                <a:lnTo>
                  <a:pt x="0" y="559815"/>
                </a:lnTo>
                <a:close/>
              </a:path>
            </a:pathLst>
          </a:custGeom>
          <a:solidFill>
            <a:srgbClr val="F3C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6333" y="2240788"/>
            <a:ext cx="2179320" cy="308610"/>
          </a:xfrm>
          <a:custGeom>
            <a:avLst/>
            <a:gdLst/>
            <a:ahLst/>
            <a:cxnLst/>
            <a:rect l="l" t="t" r="r" b="b"/>
            <a:pathLst>
              <a:path w="2179320" h="308610">
                <a:moveTo>
                  <a:pt x="0" y="308355"/>
                </a:moveTo>
                <a:lnTo>
                  <a:pt x="2179066" y="308355"/>
                </a:lnTo>
                <a:lnTo>
                  <a:pt x="2179066" y="0"/>
                </a:lnTo>
                <a:lnTo>
                  <a:pt x="0" y="0"/>
                </a:lnTo>
                <a:lnTo>
                  <a:pt x="0" y="308355"/>
                </a:lnTo>
                <a:close/>
              </a:path>
            </a:pathLst>
          </a:custGeom>
          <a:solidFill>
            <a:srgbClr val="F3C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6333" y="2549144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60"/>
                </a:moveTo>
                <a:lnTo>
                  <a:pt x="1100480" y="251460"/>
                </a:lnTo>
                <a:lnTo>
                  <a:pt x="11004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36789" y="2549144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60"/>
                </a:moveTo>
                <a:lnTo>
                  <a:pt x="1078547" y="251460"/>
                </a:lnTo>
                <a:lnTo>
                  <a:pt x="1078547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5929" y="2800604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60"/>
                </a:moveTo>
                <a:lnTo>
                  <a:pt x="1200429" y="251460"/>
                </a:lnTo>
                <a:lnTo>
                  <a:pt x="120042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6333" y="2800604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60"/>
                </a:moveTo>
                <a:lnTo>
                  <a:pt x="1100480" y="251460"/>
                </a:lnTo>
                <a:lnTo>
                  <a:pt x="11004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36789" y="2800604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60"/>
                </a:moveTo>
                <a:lnTo>
                  <a:pt x="1078547" y="251460"/>
                </a:lnTo>
                <a:lnTo>
                  <a:pt x="1078547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35929" y="3052064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60"/>
                </a:moveTo>
                <a:lnTo>
                  <a:pt x="1200429" y="251460"/>
                </a:lnTo>
                <a:lnTo>
                  <a:pt x="120042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6333" y="3052064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60"/>
                </a:moveTo>
                <a:lnTo>
                  <a:pt x="1100480" y="251460"/>
                </a:lnTo>
                <a:lnTo>
                  <a:pt x="11004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36789" y="3052064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60"/>
                </a:moveTo>
                <a:lnTo>
                  <a:pt x="1078547" y="251460"/>
                </a:lnTo>
                <a:lnTo>
                  <a:pt x="1078547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35929" y="3303523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60"/>
                </a:moveTo>
                <a:lnTo>
                  <a:pt x="1200429" y="251460"/>
                </a:lnTo>
                <a:lnTo>
                  <a:pt x="120042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36333" y="3303523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60"/>
                </a:moveTo>
                <a:lnTo>
                  <a:pt x="1100480" y="251460"/>
                </a:lnTo>
                <a:lnTo>
                  <a:pt x="11004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36789" y="3303523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60"/>
                </a:moveTo>
                <a:lnTo>
                  <a:pt x="1078547" y="251460"/>
                </a:lnTo>
                <a:lnTo>
                  <a:pt x="1078547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35929" y="3554984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59"/>
                </a:moveTo>
                <a:lnTo>
                  <a:pt x="1200429" y="251459"/>
                </a:lnTo>
                <a:lnTo>
                  <a:pt x="1200429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36333" y="3554984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59"/>
                </a:moveTo>
                <a:lnTo>
                  <a:pt x="1100480" y="251459"/>
                </a:lnTo>
                <a:lnTo>
                  <a:pt x="1100480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36789" y="3554984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59"/>
                </a:moveTo>
                <a:lnTo>
                  <a:pt x="1078547" y="251459"/>
                </a:lnTo>
                <a:lnTo>
                  <a:pt x="1078547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5929" y="3806444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59"/>
                </a:moveTo>
                <a:lnTo>
                  <a:pt x="1200429" y="251459"/>
                </a:lnTo>
                <a:lnTo>
                  <a:pt x="1200429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36333" y="3806444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59"/>
                </a:moveTo>
                <a:lnTo>
                  <a:pt x="1100480" y="251459"/>
                </a:lnTo>
                <a:lnTo>
                  <a:pt x="1100480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36789" y="3806444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59"/>
                </a:moveTo>
                <a:lnTo>
                  <a:pt x="1078547" y="251459"/>
                </a:lnTo>
                <a:lnTo>
                  <a:pt x="1078547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35929" y="4057903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60"/>
                </a:moveTo>
                <a:lnTo>
                  <a:pt x="1200429" y="251460"/>
                </a:lnTo>
                <a:lnTo>
                  <a:pt x="120042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6333" y="4057903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60"/>
                </a:moveTo>
                <a:lnTo>
                  <a:pt x="1100480" y="251460"/>
                </a:lnTo>
                <a:lnTo>
                  <a:pt x="11004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36789" y="4057903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60"/>
                </a:moveTo>
                <a:lnTo>
                  <a:pt x="1078547" y="251460"/>
                </a:lnTo>
                <a:lnTo>
                  <a:pt x="1078547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5929" y="4309364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60"/>
                </a:moveTo>
                <a:lnTo>
                  <a:pt x="1200429" y="251460"/>
                </a:lnTo>
                <a:lnTo>
                  <a:pt x="120042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6333" y="4309364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60"/>
                </a:moveTo>
                <a:lnTo>
                  <a:pt x="1100480" y="251460"/>
                </a:lnTo>
                <a:lnTo>
                  <a:pt x="11004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36789" y="4309364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60"/>
                </a:moveTo>
                <a:lnTo>
                  <a:pt x="1078547" y="251460"/>
                </a:lnTo>
                <a:lnTo>
                  <a:pt x="1078547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35929" y="4560823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59"/>
                </a:moveTo>
                <a:lnTo>
                  <a:pt x="1200429" y="251459"/>
                </a:lnTo>
                <a:lnTo>
                  <a:pt x="1200429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36333" y="4560823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59"/>
                </a:moveTo>
                <a:lnTo>
                  <a:pt x="1100480" y="251459"/>
                </a:lnTo>
                <a:lnTo>
                  <a:pt x="1100480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789" y="4560823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59"/>
                </a:moveTo>
                <a:lnTo>
                  <a:pt x="1078547" y="251459"/>
                </a:lnTo>
                <a:lnTo>
                  <a:pt x="1078547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35929" y="4812284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60"/>
                </a:moveTo>
                <a:lnTo>
                  <a:pt x="1200429" y="251460"/>
                </a:lnTo>
                <a:lnTo>
                  <a:pt x="1200429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36333" y="4812284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60"/>
                </a:moveTo>
                <a:lnTo>
                  <a:pt x="1100480" y="251460"/>
                </a:lnTo>
                <a:lnTo>
                  <a:pt x="1100480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36789" y="4812284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60"/>
                </a:moveTo>
                <a:lnTo>
                  <a:pt x="1078547" y="251460"/>
                </a:lnTo>
                <a:lnTo>
                  <a:pt x="1078547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35929" y="5063744"/>
            <a:ext cx="1200785" cy="251460"/>
          </a:xfrm>
          <a:custGeom>
            <a:avLst/>
            <a:gdLst/>
            <a:ahLst/>
            <a:cxnLst/>
            <a:rect l="l" t="t" r="r" b="b"/>
            <a:pathLst>
              <a:path w="1200784" h="251460">
                <a:moveTo>
                  <a:pt x="0" y="251459"/>
                </a:moveTo>
                <a:lnTo>
                  <a:pt x="1200429" y="251459"/>
                </a:lnTo>
                <a:lnTo>
                  <a:pt x="1200429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6333" y="5063744"/>
            <a:ext cx="1101090" cy="251460"/>
          </a:xfrm>
          <a:custGeom>
            <a:avLst/>
            <a:gdLst/>
            <a:ahLst/>
            <a:cxnLst/>
            <a:rect l="l" t="t" r="r" b="b"/>
            <a:pathLst>
              <a:path w="1101090" h="251460">
                <a:moveTo>
                  <a:pt x="0" y="251459"/>
                </a:moveTo>
                <a:lnTo>
                  <a:pt x="1100480" y="251459"/>
                </a:lnTo>
                <a:lnTo>
                  <a:pt x="1100480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36789" y="5063744"/>
            <a:ext cx="1078865" cy="251460"/>
          </a:xfrm>
          <a:custGeom>
            <a:avLst/>
            <a:gdLst/>
            <a:ahLst/>
            <a:cxnLst/>
            <a:rect l="l" t="t" r="r" b="b"/>
            <a:pathLst>
              <a:path w="1078865" h="251460">
                <a:moveTo>
                  <a:pt x="0" y="251459"/>
                </a:moveTo>
                <a:lnTo>
                  <a:pt x="1078547" y="251459"/>
                </a:lnTo>
                <a:lnTo>
                  <a:pt x="1078547" y="0"/>
                </a:lnTo>
                <a:lnTo>
                  <a:pt x="0" y="0"/>
                </a:lnTo>
                <a:lnTo>
                  <a:pt x="0" y="25145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799969" y="1042086"/>
            <a:ext cx="5772785" cy="84772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20"/>
              </a:spcBef>
            </a:pP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For</a:t>
            </a:r>
            <a:r>
              <a:rPr sz="2000" spc="-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Outdoor</a:t>
            </a:r>
            <a:r>
              <a:rPr sz="2000" spc="-3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-45" dirty="0">
                <a:solidFill>
                  <a:srgbClr val="5B6973"/>
                </a:solidFill>
                <a:latin typeface="Gill Sans MT"/>
                <a:cs typeface="Gill Sans MT"/>
              </a:rPr>
              <a:t>Temps</a:t>
            </a:r>
            <a:r>
              <a:rPr sz="2000" spc="-20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Gill Sans MT"/>
                <a:cs typeface="Gill Sans MT"/>
              </a:rPr>
              <a:t>Below</a:t>
            </a:r>
            <a:r>
              <a:rPr sz="2000" b="1" spc="-110" dirty="0">
                <a:solidFill>
                  <a:srgbClr val="006FC0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65</a:t>
            </a:r>
            <a:r>
              <a:rPr sz="2025" spc="37" baseline="24691" dirty="0">
                <a:solidFill>
                  <a:srgbClr val="5B6973"/>
                </a:solidFill>
                <a:latin typeface="Gill Sans MT"/>
                <a:cs typeface="Gill Sans MT"/>
              </a:rPr>
              <a:t>o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F</a:t>
            </a:r>
            <a:endParaRPr sz="2000">
              <a:latin typeface="Gill Sans MT"/>
              <a:cs typeface="Gill Sans MT"/>
            </a:endParaRPr>
          </a:p>
          <a:p>
            <a:pPr marL="3165475">
              <a:lnSpc>
                <a:spcPct val="100000"/>
              </a:lnSpc>
              <a:spcBef>
                <a:spcPts val="890"/>
              </a:spcBef>
            </a:pP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R-410A </a:t>
            </a:r>
            <a:r>
              <a:rPr sz="1800" dirty="0">
                <a:solidFill>
                  <a:srgbClr val="284E84"/>
                </a:solidFill>
                <a:latin typeface="Gill Sans MT"/>
                <a:cs typeface="Gill Sans MT"/>
              </a:rPr>
              <a:t>Minimum</a:t>
            </a:r>
            <a:r>
              <a:rPr sz="1800" spc="-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10" dirty="0">
                <a:solidFill>
                  <a:srgbClr val="284E84"/>
                </a:solidFill>
                <a:latin typeface="Gill Sans MT"/>
                <a:cs typeface="Gill Sans MT"/>
              </a:rPr>
              <a:t>Expected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10705" y="1865566"/>
            <a:ext cx="16725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284E84"/>
                </a:solidFill>
                <a:latin typeface="Gill Sans MT"/>
                <a:cs typeface="Gill Sans MT"/>
              </a:rPr>
              <a:t>Temperature</a:t>
            </a:r>
            <a:r>
              <a:rPr sz="1800" spc="-20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Split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3569" y="1794827"/>
            <a:ext cx="277876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Where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ESP </a:t>
            </a:r>
            <a:r>
              <a:rPr sz="2150" spc="-10" dirty="0">
                <a:solidFill>
                  <a:srgbClr val="284E84"/>
                </a:solidFill>
                <a:latin typeface="Gill Sans MT"/>
                <a:cs typeface="Gill Sans MT"/>
              </a:rPr>
              <a:t>is</a:t>
            </a:r>
            <a:r>
              <a:rPr sz="2150" spc="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measured: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62000" y="4800600"/>
            <a:ext cx="3733800" cy="457200"/>
          </a:xfrm>
          <a:custGeom>
            <a:avLst/>
            <a:gdLst/>
            <a:ahLst/>
            <a:cxnLst/>
            <a:rect l="l" t="t" r="r" b="b"/>
            <a:pathLst>
              <a:path w="3733800" h="457200">
                <a:moveTo>
                  <a:pt x="0" y="457200"/>
                </a:moveTo>
                <a:lnTo>
                  <a:pt x="3733800" y="457200"/>
                </a:lnTo>
                <a:lnTo>
                  <a:pt x="3733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D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24500" y="5372100"/>
            <a:ext cx="3490976" cy="96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62600" y="5372100"/>
            <a:ext cx="3443351" cy="995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146050" y="2234438"/>
          <a:ext cx="8782050" cy="308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356">
                <a:tc rowSpan="8">
                  <a:txBody>
                    <a:bodyPr/>
                    <a:lstStyle/>
                    <a:p>
                      <a:pPr marL="941069" indent="-457834">
                        <a:lnSpc>
                          <a:spcPct val="100000"/>
                        </a:lnSpc>
                        <a:spcBef>
                          <a:spcPts val="145"/>
                        </a:spcBef>
                        <a:buAutoNum type="arabicParenR"/>
                        <a:tabLst>
                          <a:tab pos="941069" algn="l"/>
                          <a:tab pos="941705" algn="l"/>
                        </a:tabLst>
                      </a:pPr>
                      <a:r>
                        <a:rPr sz="2150" spc="-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Measure </a:t>
                      </a:r>
                      <a:r>
                        <a:rPr sz="2150" spc="1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Supply </a:t>
                      </a:r>
                      <a:r>
                        <a:rPr sz="2150" spc="-1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Air</a:t>
                      </a:r>
                      <a:r>
                        <a:rPr sz="2150" spc="-26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150" spc="-2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Temperature</a:t>
                      </a:r>
                      <a:endParaRPr sz="2150">
                        <a:latin typeface="Gill Sans MT"/>
                        <a:cs typeface="Gill Sans MT"/>
                      </a:endParaRPr>
                    </a:p>
                    <a:p>
                      <a:pPr marL="941069" indent="-457834">
                        <a:lnSpc>
                          <a:spcPct val="100000"/>
                        </a:lnSpc>
                        <a:spcBef>
                          <a:spcPts val="875"/>
                        </a:spcBef>
                        <a:buAutoNum type="arabicParenR"/>
                        <a:tabLst>
                          <a:tab pos="941069" algn="l"/>
                          <a:tab pos="941705" algn="l"/>
                        </a:tabLst>
                      </a:pPr>
                      <a:r>
                        <a:rPr sz="2150" spc="-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Measure </a:t>
                      </a:r>
                      <a:r>
                        <a:rPr sz="2150" spc="1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Return</a:t>
                      </a:r>
                      <a:r>
                        <a:rPr sz="2150" spc="-114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150" spc="-2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Temperature</a:t>
                      </a:r>
                      <a:endParaRPr sz="2150">
                        <a:latin typeface="Gill Sans MT"/>
                        <a:cs typeface="Gill Sans MT"/>
                      </a:endParaRPr>
                    </a:p>
                    <a:p>
                      <a:pPr marL="941069" marR="1661160" indent="-457834">
                        <a:lnSpc>
                          <a:spcPct val="136800"/>
                        </a:lnSpc>
                        <a:buAutoNum type="arabicParenR"/>
                        <a:tabLst>
                          <a:tab pos="941069" algn="l"/>
                          <a:tab pos="941705" algn="l"/>
                        </a:tabLst>
                      </a:pPr>
                      <a:r>
                        <a:rPr sz="2150" spc="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Calculate </a:t>
                      </a:r>
                      <a:r>
                        <a:rPr sz="2150" spc="-6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Temp </a:t>
                      </a:r>
                      <a:r>
                        <a:rPr sz="2150" spc="-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Split </a:t>
                      </a:r>
                      <a:r>
                        <a:rPr sz="2150" spc="1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and  </a:t>
                      </a:r>
                      <a:r>
                        <a:rPr sz="2150" spc="-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compare </a:t>
                      </a:r>
                      <a:r>
                        <a:rPr sz="2150" spc="2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to</a:t>
                      </a:r>
                      <a:r>
                        <a:rPr sz="2150" spc="140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150" spc="5" dirty="0">
                          <a:solidFill>
                            <a:srgbClr val="284E84"/>
                          </a:solidFill>
                          <a:latin typeface="Gill Sans MT"/>
                          <a:cs typeface="Gill Sans MT"/>
                        </a:rPr>
                        <a:t>table</a:t>
                      </a:r>
                      <a:endParaRPr sz="2150">
                        <a:latin typeface="Gill Sans MT"/>
                        <a:cs typeface="Gill Sans MT"/>
                      </a:endParaRPr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229235" marR="182245">
                        <a:lnSpc>
                          <a:spcPct val="100899"/>
                        </a:lnSpc>
                        <a:spcBef>
                          <a:spcPts val="605"/>
                        </a:spcBef>
                      </a:pPr>
                      <a:r>
                        <a:rPr sz="1550" b="1" spc="-3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b="1" spc="-2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b="1" spc="3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50" b="1" spc="-2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b="1" spc="-40" dirty="0">
                          <a:latin typeface="Gill Sans MT"/>
                          <a:cs typeface="Gill Sans MT"/>
                        </a:rPr>
                        <a:t>oo</a:t>
                      </a:r>
                      <a:r>
                        <a:rPr sz="1550" b="1" dirty="0">
                          <a:latin typeface="Gill Sans MT"/>
                          <a:cs typeface="Gill Sans MT"/>
                        </a:rPr>
                        <a:t>r  </a:t>
                      </a:r>
                      <a:r>
                        <a:rPr sz="1550" b="1" spc="-55" dirty="0">
                          <a:latin typeface="Gill Sans MT"/>
                          <a:cs typeface="Gill Sans MT"/>
                        </a:rPr>
                        <a:t>Temp</a:t>
                      </a:r>
                      <a:r>
                        <a:rPr sz="1550" b="1" spc="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75" b="1" spc="-7" baseline="23809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b="1" spc="-5" dirty="0">
                          <a:latin typeface="Gill Sans MT"/>
                          <a:cs typeface="Gill Sans MT"/>
                        </a:rPr>
                        <a:t>F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2465">
                        <a:lnSpc>
                          <a:spcPts val="1764"/>
                        </a:lnSpc>
                        <a:spcBef>
                          <a:spcPts val="560"/>
                        </a:spcBef>
                      </a:pPr>
                      <a:r>
                        <a:rPr sz="1550" b="1" spc="-30" dirty="0">
                          <a:latin typeface="Gill Sans MT"/>
                          <a:cs typeface="Gill Sans MT"/>
                        </a:rPr>
                        <a:t>CFM/Ton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764"/>
                        </a:lnSpc>
                        <a:spcBef>
                          <a:spcPts val="115"/>
                        </a:spcBef>
                      </a:pPr>
                      <a:r>
                        <a:rPr sz="1550" spc="45" dirty="0">
                          <a:latin typeface="Gill Sans MT"/>
                          <a:cs typeface="Gill Sans MT"/>
                        </a:rPr>
                        <a:t>350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764"/>
                        </a:lnSpc>
                        <a:spcBef>
                          <a:spcPts val="115"/>
                        </a:spcBef>
                      </a:pPr>
                      <a:r>
                        <a:rPr sz="1550" spc="45" dirty="0">
                          <a:latin typeface="Gill Sans MT"/>
                          <a:cs typeface="Gill Sans MT"/>
                        </a:rPr>
                        <a:t>400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73709" algn="r">
                        <a:lnSpc>
                          <a:spcPts val="1760"/>
                        </a:lnSpc>
                        <a:spcBef>
                          <a:spcPts val="114"/>
                        </a:spcBef>
                      </a:pPr>
                      <a:r>
                        <a:rPr sz="1550" b="1" spc="25" dirty="0">
                          <a:latin typeface="Gill Sans MT"/>
                          <a:cs typeface="Gill Sans MT"/>
                        </a:rPr>
                        <a:t>15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760"/>
                        </a:lnSpc>
                        <a:spcBef>
                          <a:spcPts val="114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15.0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60"/>
                        </a:lnSpc>
                        <a:spcBef>
                          <a:spcPts val="114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13.0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73709" algn="r">
                        <a:lnSpc>
                          <a:spcPts val="1760"/>
                        </a:lnSpc>
                        <a:spcBef>
                          <a:spcPts val="120"/>
                        </a:spcBef>
                      </a:pPr>
                      <a:r>
                        <a:rPr sz="1550" b="1" spc="25" dirty="0">
                          <a:latin typeface="Gill Sans MT"/>
                          <a:cs typeface="Gill Sans MT"/>
                        </a:rPr>
                        <a:t>17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760"/>
                        </a:lnSpc>
                        <a:spcBef>
                          <a:spcPts val="12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15.6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60"/>
                        </a:lnSpc>
                        <a:spcBef>
                          <a:spcPts val="12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13.6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73709" algn="r">
                        <a:lnSpc>
                          <a:spcPts val="1755"/>
                        </a:lnSpc>
                        <a:spcBef>
                          <a:spcPts val="120"/>
                        </a:spcBef>
                      </a:pPr>
                      <a:r>
                        <a:rPr sz="1550" b="1" spc="25" dirty="0">
                          <a:latin typeface="Gill Sans MT"/>
                          <a:cs typeface="Gill Sans MT"/>
                        </a:rPr>
                        <a:t>19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755"/>
                        </a:lnSpc>
                        <a:spcBef>
                          <a:spcPts val="12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16.2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55"/>
                        </a:lnSpc>
                        <a:spcBef>
                          <a:spcPts val="12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14.2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73709" algn="r">
                        <a:lnSpc>
                          <a:spcPts val="1755"/>
                        </a:lnSpc>
                        <a:spcBef>
                          <a:spcPts val="125"/>
                        </a:spcBef>
                      </a:pPr>
                      <a:r>
                        <a:rPr sz="1550" b="1" spc="25" dirty="0">
                          <a:latin typeface="Gill Sans MT"/>
                          <a:cs typeface="Gill Sans MT"/>
                        </a:rPr>
                        <a:t>21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755"/>
                        </a:lnSpc>
                        <a:spcBef>
                          <a:spcPts val="125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16.8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55"/>
                        </a:lnSpc>
                        <a:spcBef>
                          <a:spcPts val="125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14.8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73709" algn="r">
                        <a:lnSpc>
                          <a:spcPts val="1750"/>
                        </a:lnSpc>
                        <a:spcBef>
                          <a:spcPts val="125"/>
                        </a:spcBef>
                      </a:pPr>
                      <a:r>
                        <a:rPr sz="1550" b="1" spc="25" dirty="0">
                          <a:latin typeface="Gill Sans MT"/>
                          <a:cs typeface="Gill Sans MT"/>
                        </a:rPr>
                        <a:t>23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750"/>
                        </a:lnSpc>
                        <a:spcBef>
                          <a:spcPts val="125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17.4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50"/>
                        </a:lnSpc>
                        <a:spcBef>
                          <a:spcPts val="125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15.4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41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377190">
                        <a:lnSpc>
                          <a:spcPts val="1750"/>
                        </a:lnSpc>
                        <a:spcBef>
                          <a:spcPts val="13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18.0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8935">
                        <a:lnSpc>
                          <a:spcPts val="1750"/>
                        </a:lnSpc>
                        <a:spcBef>
                          <a:spcPts val="13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16.0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563">
                <a:tc rowSpan="2"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1837055" algn="l"/>
                          <a:tab pos="2132330" algn="l"/>
                          <a:tab pos="3867785" algn="l"/>
                        </a:tabLst>
                      </a:pPr>
                      <a:r>
                        <a:rPr sz="1850" spc="15" dirty="0">
                          <a:latin typeface="Gill Sans MT"/>
                          <a:cs typeface="Gill Sans MT"/>
                        </a:rPr>
                        <a:t>Supply</a:t>
                      </a:r>
                      <a:r>
                        <a:rPr sz="1850" spc="-1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50" spc="5" dirty="0">
                          <a:latin typeface="Gill Sans MT"/>
                          <a:cs typeface="Gill Sans MT"/>
                        </a:rPr>
                        <a:t>Air</a:t>
                      </a:r>
                      <a:r>
                        <a:rPr sz="1850" spc="-204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50" spc="-70" dirty="0">
                          <a:latin typeface="Gill Sans MT"/>
                          <a:cs typeface="Gill Sans MT"/>
                        </a:rPr>
                        <a:t>Temp	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Gill Sans MT"/>
                          <a:cs typeface="Gill Sans MT"/>
                        </a:rPr>
                        <a:t>–	</a:t>
                      </a:r>
                      <a:r>
                        <a:rPr sz="1850" spc="10" dirty="0">
                          <a:latin typeface="Gill Sans MT"/>
                          <a:cs typeface="Gill Sans MT"/>
                        </a:rPr>
                        <a:t>Return</a:t>
                      </a:r>
                      <a:r>
                        <a:rPr sz="1850" spc="-1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50" spc="5" dirty="0">
                          <a:latin typeface="Gill Sans MT"/>
                          <a:cs typeface="Gill Sans MT"/>
                        </a:rPr>
                        <a:t>Air</a:t>
                      </a:r>
                      <a:r>
                        <a:rPr sz="1850" spc="-204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50" spc="-70" dirty="0">
                          <a:latin typeface="Gill Sans MT"/>
                          <a:cs typeface="Gill Sans MT"/>
                        </a:rPr>
                        <a:t>Temp	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Gill Sans MT"/>
                          <a:cs typeface="Gill Sans MT"/>
                        </a:rPr>
                        <a:t>= </a:t>
                      </a:r>
                      <a:r>
                        <a:rPr sz="1850" spc="-70" dirty="0">
                          <a:latin typeface="Gill Sans MT"/>
                          <a:cs typeface="Gill Sans MT"/>
                        </a:rPr>
                        <a:t>Temp</a:t>
                      </a:r>
                      <a:r>
                        <a:rPr sz="1850" spc="-2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50" spc="-10" dirty="0">
                          <a:latin typeface="Gill Sans MT"/>
                          <a:cs typeface="Gill Sans MT"/>
                        </a:rPr>
                        <a:t>Split</a:t>
                      </a:r>
                      <a:endParaRPr sz="1850">
                        <a:latin typeface="Gill Sans MT"/>
                        <a:cs typeface="Gill Sans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R="473709" algn="r">
                        <a:lnSpc>
                          <a:spcPts val="1430"/>
                        </a:lnSpc>
                      </a:pPr>
                      <a:r>
                        <a:rPr sz="1550" b="1" spc="25" dirty="0">
                          <a:latin typeface="Gill Sans MT"/>
                          <a:cs typeface="Gill Sans MT"/>
                        </a:rPr>
                        <a:t>25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3C5"/>
                    </a:solidFill>
                  </a:tcPr>
                </a:tc>
                <a:tc>
                  <a:txBody>
                    <a:bodyPr/>
                    <a:lstStyle/>
                    <a:p>
                      <a:pPr marR="474345" algn="r">
                        <a:lnSpc>
                          <a:spcPts val="1745"/>
                        </a:lnSpc>
                        <a:spcBef>
                          <a:spcPts val="135"/>
                        </a:spcBef>
                      </a:pPr>
                      <a:r>
                        <a:rPr sz="1550" b="1" spc="30" dirty="0">
                          <a:latin typeface="Gill Sans MT"/>
                          <a:cs typeface="Gill Sans MT"/>
                        </a:rPr>
                        <a:t>27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745"/>
                        </a:lnSpc>
                        <a:spcBef>
                          <a:spcPts val="135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18.6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45"/>
                        </a:lnSpc>
                        <a:spcBef>
                          <a:spcPts val="135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16.4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R="391795" algn="ctr">
                        <a:lnSpc>
                          <a:spcPct val="100000"/>
                        </a:lnSpc>
                        <a:spcBef>
                          <a:spcPts val="2225"/>
                        </a:spcBef>
                        <a:tabLst>
                          <a:tab pos="723900" algn="l"/>
                          <a:tab pos="1124585" algn="l"/>
                          <a:tab pos="1915795" algn="l"/>
                          <a:tab pos="2345055" algn="l"/>
                        </a:tabLst>
                      </a:pPr>
                      <a:r>
                        <a:rPr sz="2000" spc="25" dirty="0">
                          <a:latin typeface="Gill Sans MT"/>
                          <a:cs typeface="Gill Sans MT"/>
                        </a:rPr>
                        <a:t>90</a:t>
                      </a:r>
                      <a:r>
                        <a:rPr sz="2025" spc="37" baseline="24691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000" spc="25" dirty="0">
                          <a:latin typeface="Gill Sans MT"/>
                          <a:cs typeface="Gill Sans MT"/>
                        </a:rPr>
                        <a:t>F	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Gill Sans MT"/>
                          <a:cs typeface="Gill Sans MT"/>
                        </a:rPr>
                        <a:t>–	</a:t>
                      </a:r>
                      <a:r>
                        <a:rPr sz="2000" spc="25" dirty="0">
                          <a:latin typeface="Gill Sans MT"/>
                          <a:cs typeface="Gill Sans MT"/>
                        </a:rPr>
                        <a:t>70</a:t>
                      </a:r>
                      <a:r>
                        <a:rPr sz="2025" spc="37" baseline="24691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000" spc="25" dirty="0">
                          <a:latin typeface="Gill Sans MT"/>
                          <a:cs typeface="Gill Sans MT"/>
                        </a:rPr>
                        <a:t>F	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latin typeface="Gill Sans MT"/>
                          <a:cs typeface="Gill Sans MT"/>
                        </a:rPr>
                        <a:t>=	</a:t>
                      </a:r>
                      <a:r>
                        <a:rPr sz="2000" spc="30" dirty="0">
                          <a:latin typeface="Gill Sans MT"/>
                          <a:cs typeface="Gill Sans MT"/>
                        </a:rPr>
                        <a:t>20</a:t>
                      </a:r>
                      <a:r>
                        <a:rPr sz="2025" spc="44" baseline="32921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2000" spc="30" dirty="0">
                          <a:latin typeface="Gill Sans MT"/>
                          <a:cs typeface="Gill Sans MT"/>
                        </a:rPr>
                        <a:t>F</a:t>
                      </a:r>
                      <a:endParaRPr sz="2000">
                        <a:latin typeface="Gill Sans MT"/>
                        <a:cs typeface="Gill Sans MT"/>
                      </a:endParaRPr>
                    </a:p>
                  </a:txBody>
                  <a:tcPr marL="0" marR="0" marT="2825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73709" algn="r">
                        <a:lnSpc>
                          <a:spcPts val="1739"/>
                        </a:lnSpc>
                        <a:spcBef>
                          <a:spcPts val="135"/>
                        </a:spcBef>
                      </a:pPr>
                      <a:r>
                        <a:rPr sz="1550" b="1" spc="25" dirty="0">
                          <a:latin typeface="Gill Sans MT"/>
                          <a:cs typeface="Gill Sans MT"/>
                        </a:rPr>
                        <a:t>29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739"/>
                        </a:lnSpc>
                        <a:spcBef>
                          <a:spcPts val="135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19.2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39"/>
                        </a:lnSpc>
                        <a:spcBef>
                          <a:spcPts val="135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16.8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25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73709" algn="r">
                        <a:lnSpc>
                          <a:spcPts val="1739"/>
                        </a:lnSpc>
                        <a:spcBef>
                          <a:spcPts val="140"/>
                        </a:spcBef>
                      </a:pPr>
                      <a:r>
                        <a:rPr sz="1550" b="1" spc="25" dirty="0">
                          <a:latin typeface="Gill Sans MT"/>
                          <a:cs typeface="Gill Sans MT"/>
                        </a:rPr>
                        <a:t>31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739"/>
                        </a:lnSpc>
                        <a:spcBef>
                          <a:spcPts val="14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19.8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33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39"/>
                        </a:lnSpc>
                        <a:spcBef>
                          <a:spcPts val="14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17.2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257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473709" algn="r">
                        <a:lnSpc>
                          <a:spcPts val="1735"/>
                        </a:lnSpc>
                        <a:spcBef>
                          <a:spcPts val="140"/>
                        </a:spcBef>
                      </a:pPr>
                      <a:r>
                        <a:rPr sz="1550" b="1" spc="25" dirty="0">
                          <a:latin typeface="Gill Sans MT"/>
                          <a:cs typeface="Gill Sans MT"/>
                        </a:rPr>
                        <a:t>33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735"/>
                        </a:lnSpc>
                        <a:spcBef>
                          <a:spcPts val="14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20.4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33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735"/>
                        </a:lnSpc>
                        <a:spcBef>
                          <a:spcPts val="140"/>
                        </a:spcBef>
                      </a:pPr>
                      <a:r>
                        <a:rPr sz="1550" spc="30" dirty="0">
                          <a:latin typeface="Gill Sans MT"/>
                          <a:cs typeface="Gill Sans MT"/>
                        </a:rPr>
                        <a:t>17.6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5567426" y="5414962"/>
            <a:ext cx="3352800" cy="828675"/>
          </a:xfrm>
          <a:prstGeom prst="rect">
            <a:avLst/>
          </a:prstGeom>
          <a:solidFill>
            <a:srgbClr val="FFF3C5"/>
          </a:solidFill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189355" marR="1176655" indent="-9525" algn="ctr">
              <a:lnSpc>
                <a:spcPct val="104299"/>
              </a:lnSpc>
              <a:spcBef>
                <a:spcPts val="245"/>
              </a:spcBef>
            </a:pPr>
            <a:r>
              <a:rPr sz="1200" b="1" spc="-40" dirty="0">
                <a:latin typeface="Gill Sans MT"/>
                <a:cs typeface="Gill Sans MT"/>
              </a:rPr>
              <a:t>OAT: </a:t>
            </a:r>
            <a:r>
              <a:rPr sz="1200" b="1" spc="5" dirty="0">
                <a:latin typeface="Gill Sans MT"/>
                <a:cs typeface="Gill Sans MT"/>
              </a:rPr>
              <a:t>32</a:t>
            </a:r>
            <a:r>
              <a:rPr sz="1200" b="1" spc="7" baseline="24305" dirty="0">
                <a:latin typeface="Gill Sans MT"/>
                <a:cs typeface="Gill Sans MT"/>
              </a:rPr>
              <a:t>0</a:t>
            </a:r>
            <a:r>
              <a:rPr sz="1200" b="1" spc="5" dirty="0">
                <a:latin typeface="Gill Sans MT"/>
                <a:cs typeface="Gill Sans MT"/>
              </a:rPr>
              <a:t>F  </a:t>
            </a:r>
            <a:r>
              <a:rPr sz="1200" b="1" spc="-25" dirty="0">
                <a:latin typeface="Gill Sans MT"/>
                <a:cs typeface="Gill Sans MT"/>
              </a:rPr>
              <a:t>CFM/Ton:</a:t>
            </a:r>
            <a:r>
              <a:rPr sz="1200" b="1" spc="-190" dirty="0">
                <a:latin typeface="Gill Sans MT"/>
                <a:cs typeface="Gill Sans MT"/>
              </a:rPr>
              <a:t> </a:t>
            </a:r>
            <a:r>
              <a:rPr sz="1200" b="1" dirty="0">
                <a:latin typeface="Gill Sans MT"/>
                <a:cs typeface="Gill Sans MT"/>
              </a:rPr>
              <a:t>350</a:t>
            </a:r>
            <a:endParaRPr sz="1200">
              <a:latin typeface="Gill Sans MT"/>
              <a:cs typeface="Gill Sans MT"/>
            </a:endParaRPr>
          </a:p>
          <a:p>
            <a:pPr marR="5715" algn="ctr">
              <a:lnSpc>
                <a:spcPts val="1420"/>
              </a:lnSpc>
            </a:pPr>
            <a:r>
              <a:rPr sz="1200" b="1" dirty="0">
                <a:latin typeface="Gill Sans MT"/>
                <a:cs typeface="Gill Sans MT"/>
              </a:rPr>
              <a:t>Expected </a:t>
            </a:r>
            <a:r>
              <a:rPr sz="1200" b="1" spc="-50" dirty="0">
                <a:latin typeface="Gill Sans MT"/>
                <a:cs typeface="Gill Sans MT"/>
              </a:rPr>
              <a:t>Temp </a:t>
            </a:r>
            <a:r>
              <a:rPr sz="1200" b="1" spc="-15" dirty="0">
                <a:latin typeface="Gill Sans MT"/>
                <a:cs typeface="Gill Sans MT"/>
              </a:rPr>
              <a:t>Split is</a:t>
            </a:r>
            <a:r>
              <a:rPr sz="1200" b="1" spc="-90" dirty="0">
                <a:latin typeface="Gill Sans MT"/>
                <a:cs typeface="Gill Sans MT"/>
              </a:rPr>
              <a:t> </a:t>
            </a:r>
            <a:r>
              <a:rPr sz="1200" b="1" spc="-40" dirty="0">
                <a:latin typeface="Gill Sans MT"/>
                <a:cs typeface="Gill Sans MT"/>
              </a:rPr>
              <a:t>20</a:t>
            </a:r>
            <a:r>
              <a:rPr sz="1200" b="1" spc="-60" baseline="31250" dirty="0">
                <a:latin typeface="Gill Sans MT"/>
                <a:cs typeface="Gill Sans MT"/>
              </a:rPr>
              <a:t>o</a:t>
            </a:r>
            <a:r>
              <a:rPr sz="1200" b="1" spc="-40" dirty="0">
                <a:latin typeface="Gill Sans MT"/>
                <a:cs typeface="Gill Sans MT"/>
              </a:rPr>
              <a:t>F.</a:t>
            </a:r>
            <a:endParaRPr sz="1200">
              <a:latin typeface="Gill Sans MT"/>
              <a:cs typeface="Gill Sans MT"/>
            </a:endParaRPr>
          </a:p>
          <a:p>
            <a:pPr marL="28575" algn="ctr">
              <a:lnSpc>
                <a:spcPts val="1435"/>
              </a:lnSpc>
            </a:pPr>
            <a:r>
              <a:rPr sz="1200" b="1" dirty="0">
                <a:latin typeface="Gill Sans MT"/>
                <a:cs typeface="Gill Sans MT"/>
              </a:rPr>
              <a:t>Calculated</a:t>
            </a:r>
            <a:r>
              <a:rPr sz="1200" b="1" spc="-215" dirty="0">
                <a:latin typeface="Gill Sans MT"/>
                <a:cs typeface="Gill Sans MT"/>
              </a:rPr>
              <a:t> </a:t>
            </a:r>
            <a:r>
              <a:rPr sz="1200" b="1" spc="-55" dirty="0">
                <a:latin typeface="Gill Sans MT"/>
                <a:cs typeface="Gill Sans MT"/>
              </a:rPr>
              <a:t>Temp</a:t>
            </a:r>
            <a:r>
              <a:rPr sz="1200" b="1" spc="10" dirty="0">
                <a:latin typeface="Gill Sans MT"/>
                <a:cs typeface="Gill Sans MT"/>
              </a:rPr>
              <a:t> </a:t>
            </a:r>
            <a:r>
              <a:rPr sz="1200" b="1" spc="-15" dirty="0">
                <a:latin typeface="Gill Sans MT"/>
                <a:cs typeface="Gill Sans MT"/>
              </a:rPr>
              <a:t>Split</a:t>
            </a:r>
            <a:r>
              <a:rPr sz="1200" b="1" spc="65" dirty="0">
                <a:latin typeface="Gill Sans MT"/>
                <a:cs typeface="Gill Sans MT"/>
              </a:rPr>
              <a:t> </a:t>
            </a:r>
            <a:r>
              <a:rPr sz="1200" b="1" spc="15" dirty="0">
                <a:latin typeface="Gill Sans MT"/>
                <a:cs typeface="Gill Sans MT"/>
              </a:rPr>
              <a:t>of</a:t>
            </a:r>
            <a:r>
              <a:rPr sz="1200" b="1" spc="-100" dirty="0">
                <a:latin typeface="Gill Sans MT"/>
                <a:cs typeface="Gill Sans MT"/>
              </a:rPr>
              <a:t> </a:t>
            </a:r>
            <a:r>
              <a:rPr sz="1200" b="1" spc="20" dirty="0">
                <a:latin typeface="Gill Sans MT"/>
                <a:cs typeface="Gill Sans MT"/>
              </a:rPr>
              <a:t>20</a:t>
            </a:r>
            <a:r>
              <a:rPr sz="1200" b="1" spc="30" baseline="31250" dirty="0">
                <a:latin typeface="Gill Sans MT"/>
                <a:cs typeface="Gill Sans MT"/>
              </a:rPr>
              <a:t>o</a:t>
            </a:r>
            <a:r>
              <a:rPr sz="1200" b="1" spc="20" dirty="0">
                <a:latin typeface="Gill Sans MT"/>
                <a:cs typeface="Gill Sans MT"/>
              </a:rPr>
              <a:t>F</a:t>
            </a:r>
            <a:r>
              <a:rPr sz="1200" b="1" spc="-20" dirty="0">
                <a:latin typeface="Gill Sans MT"/>
                <a:cs typeface="Gill Sans MT"/>
              </a:rPr>
              <a:t> </a:t>
            </a:r>
            <a:r>
              <a:rPr sz="1200" b="1" spc="5" dirty="0">
                <a:latin typeface="Gill Sans MT"/>
                <a:cs typeface="Gill Sans MT"/>
              </a:rPr>
              <a:t>meets</a:t>
            </a:r>
            <a:r>
              <a:rPr sz="1200" b="1" spc="-100" dirty="0">
                <a:latin typeface="Gill Sans MT"/>
                <a:cs typeface="Gill Sans MT"/>
              </a:rPr>
              <a:t> </a:t>
            </a:r>
            <a:r>
              <a:rPr sz="1200" b="1" spc="15" dirty="0">
                <a:latin typeface="Gill Sans MT"/>
                <a:cs typeface="Gill Sans MT"/>
              </a:rPr>
              <a:t>target.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00245" y="5001133"/>
            <a:ext cx="1067435" cy="118110"/>
          </a:xfrm>
          <a:custGeom>
            <a:avLst/>
            <a:gdLst/>
            <a:ahLst/>
            <a:cxnLst/>
            <a:rect l="l" t="t" r="r" b="b"/>
            <a:pathLst>
              <a:path w="1067435" h="118110">
                <a:moveTo>
                  <a:pt x="994656" y="72387"/>
                </a:moveTo>
                <a:lnTo>
                  <a:pt x="952373" y="95504"/>
                </a:lnTo>
                <a:lnTo>
                  <a:pt x="950087" y="103251"/>
                </a:lnTo>
                <a:lnTo>
                  <a:pt x="953516" y="109347"/>
                </a:lnTo>
                <a:lnTo>
                  <a:pt x="956818" y="115570"/>
                </a:lnTo>
                <a:lnTo>
                  <a:pt x="964565" y="117856"/>
                </a:lnTo>
                <a:lnTo>
                  <a:pt x="970661" y="114427"/>
                </a:lnTo>
                <a:lnTo>
                  <a:pt x="1045139" y="73660"/>
                </a:lnTo>
                <a:lnTo>
                  <a:pt x="1041654" y="73660"/>
                </a:lnTo>
                <a:lnTo>
                  <a:pt x="994656" y="72387"/>
                </a:lnTo>
                <a:close/>
              </a:path>
              <a:path w="1067435" h="118110">
                <a:moveTo>
                  <a:pt x="1016788" y="60269"/>
                </a:moveTo>
                <a:lnTo>
                  <a:pt x="994656" y="72387"/>
                </a:lnTo>
                <a:lnTo>
                  <a:pt x="1041654" y="73660"/>
                </a:lnTo>
                <a:lnTo>
                  <a:pt x="1041701" y="71755"/>
                </a:lnTo>
                <a:lnTo>
                  <a:pt x="1035304" y="71755"/>
                </a:lnTo>
                <a:lnTo>
                  <a:pt x="1016788" y="60269"/>
                </a:lnTo>
                <a:close/>
              </a:path>
              <a:path w="1067435" h="118110">
                <a:moveTo>
                  <a:pt x="967740" y="0"/>
                </a:moveTo>
                <a:lnTo>
                  <a:pt x="959866" y="1778"/>
                </a:lnTo>
                <a:lnTo>
                  <a:pt x="952500" y="13716"/>
                </a:lnTo>
                <a:lnTo>
                  <a:pt x="954405" y="21590"/>
                </a:lnTo>
                <a:lnTo>
                  <a:pt x="995392" y="46996"/>
                </a:lnTo>
                <a:lnTo>
                  <a:pt x="1042289" y="48260"/>
                </a:lnTo>
                <a:lnTo>
                  <a:pt x="1041654" y="73660"/>
                </a:lnTo>
                <a:lnTo>
                  <a:pt x="1045139" y="73660"/>
                </a:lnTo>
                <a:lnTo>
                  <a:pt x="1067181" y="61595"/>
                </a:lnTo>
                <a:lnTo>
                  <a:pt x="967740" y="0"/>
                </a:lnTo>
                <a:close/>
              </a:path>
              <a:path w="1067435" h="118110">
                <a:moveTo>
                  <a:pt x="635" y="20193"/>
                </a:moveTo>
                <a:lnTo>
                  <a:pt x="0" y="45466"/>
                </a:lnTo>
                <a:lnTo>
                  <a:pt x="994656" y="72387"/>
                </a:lnTo>
                <a:lnTo>
                  <a:pt x="1016788" y="60269"/>
                </a:lnTo>
                <a:lnTo>
                  <a:pt x="995392" y="46996"/>
                </a:lnTo>
                <a:lnTo>
                  <a:pt x="635" y="20193"/>
                </a:lnTo>
                <a:close/>
              </a:path>
              <a:path w="1067435" h="118110">
                <a:moveTo>
                  <a:pt x="1035939" y="49784"/>
                </a:moveTo>
                <a:lnTo>
                  <a:pt x="1016788" y="60269"/>
                </a:lnTo>
                <a:lnTo>
                  <a:pt x="1035304" y="71755"/>
                </a:lnTo>
                <a:lnTo>
                  <a:pt x="1035939" y="49784"/>
                </a:lnTo>
                <a:close/>
              </a:path>
              <a:path w="1067435" h="118110">
                <a:moveTo>
                  <a:pt x="1042250" y="49784"/>
                </a:moveTo>
                <a:lnTo>
                  <a:pt x="1035939" y="49784"/>
                </a:lnTo>
                <a:lnTo>
                  <a:pt x="1035304" y="71755"/>
                </a:lnTo>
                <a:lnTo>
                  <a:pt x="1041701" y="71755"/>
                </a:lnTo>
                <a:lnTo>
                  <a:pt x="1042250" y="49784"/>
                </a:lnTo>
                <a:close/>
              </a:path>
              <a:path w="1067435" h="118110">
                <a:moveTo>
                  <a:pt x="995392" y="46996"/>
                </a:moveTo>
                <a:lnTo>
                  <a:pt x="1016788" y="60269"/>
                </a:lnTo>
                <a:lnTo>
                  <a:pt x="1035939" y="49784"/>
                </a:lnTo>
                <a:lnTo>
                  <a:pt x="1042250" y="49784"/>
                </a:lnTo>
                <a:lnTo>
                  <a:pt x="1042289" y="48260"/>
                </a:lnTo>
                <a:lnTo>
                  <a:pt x="995392" y="469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96</a:t>
            </a:fld>
            <a:endParaRPr spc="1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660" y="3238500"/>
            <a:ext cx="2439416" cy="2797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47193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5" dirty="0"/>
              <a:t>Supply </a:t>
            </a:r>
            <a:r>
              <a:rPr sz="3200" spc="10" dirty="0"/>
              <a:t>Side</a:t>
            </a:r>
            <a:r>
              <a:rPr sz="3200" spc="-185" dirty="0"/>
              <a:t> </a:t>
            </a:r>
            <a:r>
              <a:rPr sz="3200" spc="5" dirty="0"/>
              <a:t>Ventilation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6575" y="1244536"/>
            <a:ext cx="7885430" cy="1624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88925" marR="14604" indent="-276860">
              <a:lnSpc>
                <a:spcPct val="102200"/>
              </a:lnSpc>
              <a:spcBef>
                <a:spcPts val="60"/>
              </a:spcBef>
              <a:buClr>
                <a:srgbClr val="97C622"/>
              </a:buClr>
              <a:buSzPct val="7551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50" spc="-5" dirty="0">
                <a:solidFill>
                  <a:srgbClr val="284E84"/>
                </a:solidFill>
                <a:latin typeface="Gill Sans MT"/>
                <a:cs typeface="Gill Sans MT"/>
              </a:rPr>
              <a:t>If </a:t>
            </a:r>
            <a:r>
              <a:rPr sz="2450" spc="2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50" spc="25" dirty="0">
                <a:solidFill>
                  <a:srgbClr val="284E84"/>
                </a:solidFill>
                <a:latin typeface="Gill Sans MT"/>
                <a:cs typeface="Gill Sans MT"/>
              </a:rPr>
              <a:t>house </a:t>
            </a:r>
            <a:r>
              <a:rPr sz="2450" spc="15" dirty="0">
                <a:solidFill>
                  <a:srgbClr val="284E84"/>
                </a:solidFill>
                <a:latin typeface="Gill Sans MT"/>
                <a:cs typeface="Gill Sans MT"/>
              </a:rPr>
              <a:t>has </a:t>
            </a:r>
            <a:r>
              <a:rPr sz="2450" spc="10" dirty="0">
                <a:solidFill>
                  <a:srgbClr val="284E84"/>
                </a:solidFill>
                <a:latin typeface="Gill Sans MT"/>
                <a:cs typeface="Gill Sans MT"/>
              </a:rPr>
              <a:t>a </a:t>
            </a:r>
            <a:r>
              <a:rPr sz="2450" spc="25" dirty="0">
                <a:solidFill>
                  <a:srgbClr val="284E84"/>
                </a:solidFill>
                <a:latin typeface="Gill Sans MT"/>
                <a:cs typeface="Gill Sans MT"/>
              </a:rPr>
              <a:t>supply </a:t>
            </a:r>
            <a:r>
              <a:rPr sz="2450" spc="10" dirty="0">
                <a:solidFill>
                  <a:srgbClr val="284E84"/>
                </a:solidFill>
                <a:latin typeface="Gill Sans MT"/>
                <a:cs typeface="Gill Sans MT"/>
              </a:rPr>
              <a:t>side </a:t>
            </a:r>
            <a:r>
              <a:rPr sz="2450" spc="-5" dirty="0">
                <a:solidFill>
                  <a:srgbClr val="284E84"/>
                </a:solidFill>
                <a:latin typeface="Gill Sans MT"/>
                <a:cs typeface="Gill Sans MT"/>
              </a:rPr>
              <a:t>ventilation </a:t>
            </a:r>
            <a:r>
              <a:rPr sz="2450" spc="5" dirty="0">
                <a:solidFill>
                  <a:srgbClr val="284E84"/>
                </a:solidFill>
                <a:latin typeface="Gill Sans MT"/>
                <a:cs typeface="Gill Sans MT"/>
              </a:rPr>
              <a:t>system, </a:t>
            </a:r>
            <a:r>
              <a:rPr sz="2450" spc="-15" dirty="0">
                <a:solidFill>
                  <a:srgbClr val="284E84"/>
                </a:solidFill>
                <a:latin typeface="Gill Sans MT"/>
                <a:cs typeface="Gill Sans MT"/>
              </a:rPr>
              <a:t>make </a:t>
            </a:r>
            <a:r>
              <a:rPr sz="2450" dirty="0">
                <a:solidFill>
                  <a:srgbClr val="284E84"/>
                </a:solidFill>
                <a:latin typeface="Gill Sans MT"/>
                <a:cs typeface="Gill Sans MT"/>
              </a:rPr>
              <a:t>sure  </a:t>
            </a:r>
            <a:r>
              <a:rPr sz="2450" spc="-5" dirty="0">
                <a:solidFill>
                  <a:srgbClr val="284E84"/>
                </a:solidFill>
                <a:latin typeface="Gill Sans MT"/>
                <a:cs typeface="Gill Sans MT"/>
              </a:rPr>
              <a:t>it is </a:t>
            </a:r>
            <a:r>
              <a:rPr sz="2450" dirty="0">
                <a:solidFill>
                  <a:srgbClr val="284E84"/>
                </a:solidFill>
                <a:latin typeface="Gill Sans MT"/>
                <a:cs typeface="Gill Sans MT"/>
              </a:rPr>
              <a:t>closed </a:t>
            </a:r>
            <a:r>
              <a:rPr sz="2450" spc="-5" dirty="0">
                <a:solidFill>
                  <a:srgbClr val="284E84"/>
                </a:solidFill>
                <a:latin typeface="Gill Sans MT"/>
                <a:cs typeface="Gill Sans MT"/>
              </a:rPr>
              <a:t>for </a:t>
            </a:r>
            <a:r>
              <a:rPr sz="2450" spc="20" dirty="0">
                <a:solidFill>
                  <a:srgbClr val="284E84"/>
                </a:solidFill>
                <a:latin typeface="Gill Sans MT"/>
                <a:cs typeface="Gill Sans MT"/>
              </a:rPr>
              <a:t>the </a:t>
            </a:r>
            <a:r>
              <a:rPr sz="2450" spc="5" dirty="0">
                <a:solidFill>
                  <a:srgbClr val="284E84"/>
                </a:solidFill>
                <a:latin typeface="Gill Sans MT"/>
                <a:cs typeface="Gill Sans MT"/>
              </a:rPr>
              <a:t>temperature rise </a:t>
            </a:r>
            <a:r>
              <a:rPr sz="2450" spc="10" dirty="0">
                <a:solidFill>
                  <a:srgbClr val="284E84"/>
                </a:solidFill>
                <a:latin typeface="Gill Sans MT"/>
                <a:cs typeface="Gill Sans MT"/>
              </a:rPr>
              <a:t>test. </a:t>
            </a:r>
            <a:r>
              <a:rPr sz="2450" spc="-5" dirty="0">
                <a:solidFill>
                  <a:srgbClr val="284E84"/>
                </a:solidFill>
                <a:latin typeface="Gill Sans MT"/>
                <a:cs typeface="Gill Sans MT"/>
              </a:rPr>
              <a:t>If it is </a:t>
            </a:r>
            <a:r>
              <a:rPr sz="2450" spc="20" dirty="0">
                <a:solidFill>
                  <a:srgbClr val="284E84"/>
                </a:solidFill>
                <a:latin typeface="Gill Sans MT"/>
                <a:cs typeface="Gill Sans MT"/>
              </a:rPr>
              <a:t>open, the  </a:t>
            </a:r>
            <a:r>
              <a:rPr sz="2450" spc="5" dirty="0">
                <a:solidFill>
                  <a:srgbClr val="284E84"/>
                </a:solidFill>
                <a:latin typeface="Gill Sans MT"/>
                <a:cs typeface="Gill Sans MT"/>
              </a:rPr>
              <a:t>temperature </a:t>
            </a:r>
            <a:r>
              <a:rPr sz="2450" spc="15" dirty="0">
                <a:solidFill>
                  <a:srgbClr val="284E84"/>
                </a:solidFill>
                <a:latin typeface="Gill Sans MT"/>
                <a:cs typeface="Gill Sans MT"/>
              </a:rPr>
              <a:t>test </a:t>
            </a:r>
            <a:r>
              <a:rPr sz="2450" dirty="0">
                <a:solidFill>
                  <a:srgbClr val="284E84"/>
                </a:solidFill>
                <a:latin typeface="Gill Sans MT"/>
                <a:cs typeface="Gill Sans MT"/>
              </a:rPr>
              <a:t>will </a:t>
            </a:r>
            <a:r>
              <a:rPr sz="2450" spc="25" dirty="0">
                <a:solidFill>
                  <a:srgbClr val="284E84"/>
                </a:solidFill>
                <a:latin typeface="Gill Sans MT"/>
                <a:cs typeface="Gill Sans MT"/>
              </a:rPr>
              <a:t>be</a:t>
            </a:r>
            <a:r>
              <a:rPr sz="2450" spc="1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50" spc="-10" dirty="0">
                <a:solidFill>
                  <a:srgbClr val="284E84"/>
                </a:solidFill>
                <a:latin typeface="Gill Sans MT"/>
                <a:cs typeface="Gill Sans MT"/>
              </a:rPr>
              <a:t>incorrect.</a:t>
            </a:r>
            <a:endParaRPr sz="2450">
              <a:latin typeface="Gill Sans MT"/>
              <a:cs typeface="Gill Sans MT"/>
            </a:endParaRPr>
          </a:p>
          <a:p>
            <a:pPr marL="288925" indent="-276860">
              <a:lnSpc>
                <a:spcPct val="100000"/>
              </a:lnSpc>
              <a:spcBef>
                <a:spcPts val="665"/>
              </a:spcBef>
              <a:buClr>
                <a:srgbClr val="97C622"/>
              </a:buClr>
              <a:buSzPct val="75510"/>
              <a:buFont typeface="Wingdings 3"/>
              <a:buChar char=""/>
              <a:tabLst>
                <a:tab pos="288925" algn="l"/>
                <a:tab pos="289560" algn="l"/>
              </a:tabLst>
            </a:pPr>
            <a:r>
              <a:rPr sz="2450" spc="-5" dirty="0">
                <a:solidFill>
                  <a:srgbClr val="284E84"/>
                </a:solidFill>
                <a:latin typeface="Gill Sans MT"/>
                <a:cs typeface="Gill Sans MT"/>
              </a:rPr>
              <a:t>If </a:t>
            </a:r>
            <a:r>
              <a:rPr sz="2450" spc="-35" dirty="0">
                <a:solidFill>
                  <a:srgbClr val="284E84"/>
                </a:solidFill>
                <a:latin typeface="Gill Sans MT"/>
                <a:cs typeface="Gill Sans MT"/>
              </a:rPr>
              <a:t>you </a:t>
            </a:r>
            <a:r>
              <a:rPr sz="2450" spc="20" dirty="0">
                <a:solidFill>
                  <a:srgbClr val="284E84"/>
                </a:solidFill>
                <a:latin typeface="Gill Sans MT"/>
                <a:cs typeface="Gill Sans MT"/>
              </a:rPr>
              <a:t>see </a:t>
            </a:r>
            <a:r>
              <a:rPr sz="2450" spc="10" dirty="0">
                <a:solidFill>
                  <a:srgbClr val="284E84"/>
                </a:solidFill>
                <a:latin typeface="Gill Sans MT"/>
                <a:cs typeface="Gill Sans MT"/>
              </a:rPr>
              <a:t>this </a:t>
            </a:r>
            <a:r>
              <a:rPr sz="2450" spc="25" dirty="0">
                <a:solidFill>
                  <a:srgbClr val="284E84"/>
                </a:solidFill>
                <a:latin typeface="Gill Sans MT"/>
                <a:cs typeface="Gill Sans MT"/>
              </a:rPr>
              <a:t>running </a:t>
            </a:r>
            <a:r>
              <a:rPr sz="2450" spc="10" dirty="0">
                <a:solidFill>
                  <a:srgbClr val="284E84"/>
                </a:solidFill>
                <a:latin typeface="Gill Sans MT"/>
                <a:cs typeface="Gill Sans MT"/>
              </a:rPr>
              <a:t>to </a:t>
            </a:r>
            <a:r>
              <a:rPr sz="2450" spc="20" dirty="0">
                <a:solidFill>
                  <a:srgbClr val="284E84"/>
                </a:solidFill>
                <a:latin typeface="Gill Sans MT"/>
                <a:cs typeface="Gill Sans MT"/>
              </a:rPr>
              <a:t>the outside, </a:t>
            </a:r>
            <a:r>
              <a:rPr sz="2450" spc="-15" dirty="0">
                <a:solidFill>
                  <a:srgbClr val="284E84"/>
                </a:solidFill>
                <a:latin typeface="Gill Sans MT"/>
                <a:cs typeface="Gill Sans MT"/>
              </a:rPr>
              <a:t>make </a:t>
            </a:r>
            <a:r>
              <a:rPr sz="2450" dirty="0">
                <a:solidFill>
                  <a:srgbClr val="284E84"/>
                </a:solidFill>
                <a:latin typeface="Gill Sans MT"/>
                <a:cs typeface="Gill Sans MT"/>
              </a:rPr>
              <a:t>sure </a:t>
            </a:r>
            <a:r>
              <a:rPr sz="2450" spc="-60" dirty="0">
                <a:solidFill>
                  <a:srgbClr val="284E84"/>
                </a:solidFill>
                <a:latin typeface="Gill Sans MT"/>
                <a:cs typeface="Gill Sans MT"/>
              </a:rPr>
              <a:t>it’s</a:t>
            </a:r>
            <a:r>
              <a:rPr sz="2450" spc="22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450" dirty="0">
                <a:solidFill>
                  <a:srgbClr val="284E84"/>
                </a:solidFill>
                <a:latin typeface="Gill Sans MT"/>
                <a:cs typeface="Gill Sans MT"/>
              </a:rPr>
              <a:t>closed.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0125" y="3057525"/>
            <a:ext cx="2314575" cy="309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4391025"/>
            <a:ext cx="619125" cy="304800"/>
          </a:xfrm>
          <a:custGeom>
            <a:avLst/>
            <a:gdLst/>
            <a:ahLst/>
            <a:cxnLst/>
            <a:rect l="l" t="t" r="r" b="b"/>
            <a:pathLst>
              <a:path w="619125" h="304800">
                <a:moveTo>
                  <a:pt x="152400" y="0"/>
                </a:moveTo>
                <a:lnTo>
                  <a:pt x="0" y="152400"/>
                </a:lnTo>
                <a:lnTo>
                  <a:pt x="152400" y="304800"/>
                </a:lnTo>
                <a:lnTo>
                  <a:pt x="152400" y="228600"/>
                </a:lnTo>
                <a:lnTo>
                  <a:pt x="619125" y="228600"/>
                </a:lnTo>
                <a:lnTo>
                  <a:pt x="619125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</a:pathLst>
          </a:custGeom>
          <a:solidFill>
            <a:srgbClr val="97C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5000" y="4391025"/>
            <a:ext cx="619125" cy="304800"/>
          </a:xfrm>
          <a:custGeom>
            <a:avLst/>
            <a:gdLst/>
            <a:ahLst/>
            <a:cxnLst/>
            <a:rect l="l" t="t" r="r" b="b"/>
            <a:pathLst>
              <a:path w="619125" h="304800">
                <a:moveTo>
                  <a:pt x="0" y="152400"/>
                </a:moveTo>
                <a:lnTo>
                  <a:pt x="152400" y="0"/>
                </a:lnTo>
                <a:lnTo>
                  <a:pt x="152400" y="76200"/>
                </a:lnTo>
                <a:lnTo>
                  <a:pt x="619125" y="76200"/>
                </a:lnTo>
                <a:lnTo>
                  <a:pt x="619125" y="228600"/>
                </a:lnTo>
                <a:lnTo>
                  <a:pt x="152400" y="228600"/>
                </a:lnTo>
                <a:lnTo>
                  <a:pt x="152400" y="304800"/>
                </a:lnTo>
                <a:lnTo>
                  <a:pt x="0" y="152400"/>
                </a:lnTo>
                <a:close/>
              </a:path>
            </a:pathLst>
          </a:custGeom>
          <a:ln w="19050">
            <a:solidFill>
              <a:srgbClr val="6D9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857" y="106997"/>
            <a:ext cx="2374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4: </a:t>
            </a:r>
            <a:r>
              <a:rPr sz="1400" spc="15" dirty="0">
                <a:solidFill>
                  <a:srgbClr val="96B5E0"/>
                </a:solidFill>
                <a:latin typeface="Tahoma"/>
                <a:cs typeface="Tahoma"/>
              </a:rPr>
              <a:t>Refrigerant</a:t>
            </a:r>
            <a:r>
              <a:rPr sz="1400" spc="-28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96B5E0"/>
                </a:solidFill>
                <a:latin typeface="Tahoma"/>
                <a:cs typeface="Tahoma"/>
              </a:rPr>
              <a:t>Charge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97</a:t>
            </a:fld>
            <a:endParaRPr spc="10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739394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/>
              <a:t>Cooling </a:t>
            </a:r>
            <a:r>
              <a:rPr sz="3200" spc="30" dirty="0"/>
              <a:t>Mode: </a:t>
            </a:r>
            <a:r>
              <a:rPr sz="3200" spc="5" dirty="0"/>
              <a:t>Calculate </a:t>
            </a:r>
            <a:r>
              <a:rPr sz="3200" dirty="0"/>
              <a:t>Sub</a:t>
            </a:r>
            <a:r>
              <a:rPr sz="3200" spc="-434" dirty="0"/>
              <a:t> </a:t>
            </a:r>
            <a:r>
              <a:rPr sz="3200" spc="10" dirty="0"/>
              <a:t>Cooling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2374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4: </a:t>
            </a:r>
            <a:r>
              <a:rPr sz="1400" spc="15" dirty="0">
                <a:solidFill>
                  <a:srgbClr val="96B5E0"/>
                </a:solidFill>
                <a:latin typeface="Tahoma"/>
                <a:cs typeface="Tahoma"/>
              </a:rPr>
              <a:t>Refrigerant</a:t>
            </a:r>
            <a:r>
              <a:rPr sz="1400" spc="-28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96B5E0"/>
                </a:solidFill>
                <a:latin typeface="Tahoma"/>
                <a:cs typeface="Tahoma"/>
              </a:rPr>
              <a:t>Charge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1045" y="1082370"/>
            <a:ext cx="6297295" cy="7715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For</a:t>
            </a:r>
            <a:r>
              <a:rPr sz="2000" spc="-9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20" dirty="0">
                <a:solidFill>
                  <a:srgbClr val="5B6973"/>
                </a:solidFill>
                <a:latin typeface="Gill Sans MT"/>
                <a:cs typeface="Gill Sans MT"/>
              </a:rPr>
              <a:t>Outdoor</a:t>
            </a:r>
            <a:r>
              <a:rPr sz="2000" spc="-310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spc="-45" dirty="0">
                <a:solidFill>
                  <a:srgbClr val="5B6973"/>
                </a:solidFill>
                <a:latin typeface="Gill Sans MT"/>
                <a:cs typeface="Gill Sans MT"/>
              </a:rPr>
              <a:t>Temps</a:t>
            </a:r>
            <a:r>
              <a:rPr sz="2000" spc="-204" dirty="0">
                <a:solidFill>
                  <a:srgbClr val="5B6973"/>
                </a:solidFill>
                <a:latin typeface="Gill Sans MT"/>
                <a:cs typeface="Gill Sans MT"/>
              </a:rPr>
              <a:t> </a:t>
            </a:r>
            <a:r>
              <a:rPr sz="20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ill Sans MT"/>
                <a:cs typeface="Gill Sans MT"/>
              </a:rPr>
              <a:t>Above</a:t>
            </a:r>
            <a:r>
              <a:rPr sz="2000" b="1" spc="-105" dirty="0">
                <a:solidFill>
                  <a:srgbClr val="C00000"/>
                </a:solidFill>
                <a:latin typeface="Gill Sans MT"/>
                <a:cs typeface="Gill Sans MT"/>
              </a:rPr>
              <a:t> 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65</a:t>
            </a:r>
            <a:r>
              <a:rPr sz="2025" spc="37" baseline="24691" dirty="0">
                <a:solidFill>
                  <a:srgbClr val="5B6973"/>
                </a:solidFill>
                <a:latin typeface="Gill Sans MT"/>
                <a:cs typeface="Gill Sans MT"/>
              </a:rPr>
              <a:t>o</a:t>
            </a:r>
            <a:r>
              <a:rPr sz="2000" spc="25" dirty="0">
                <a:solidFill>
                  <a:srgbClr val="5B6973"/>
                </a:solidFill>
                <a:latin typeface="Gill Sans MT"/>
                <a:cs typeface="Gill Sans MT"/>
              </a:rPr>
              <a:t>F</a:t>
            </a:r>
            <a:endParaRPr sz="2000">
              <a:latin typeface="Gill Sans MT"/>
              <a:cs typeface="Gill Sans MT"/>
            </a:endParaRPr>
          </a:p>
          <a:p>
            <a:pPr marL="2710815">
              <a:lnSpc>
                <a:spcPct val="100000"/>
              </a:lnSpc>
              <a:spcBef>
                <a:spcPts val="610"/>
              </a:spcBef>
            </a:pP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R-410A</a:t>
            </a:r>
            <a:r>
              <a:rPr sz="1800" spc="-6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Pressure</a:t>
            </a:r>
            <a:r>
              <a:rPr sz="1800" spc="-18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284E84"/>
                </a:solidFill>
                <a:latin typeface="Gill Sans MT"/>
                <a:cs typeface="Gill Sans MT"/>
              </a:rPr>
              <a:t>–Temperature</a:t>
            </a:r>
            <a:r>
              <a:rPr sz="1800" spc="-17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1800" spc="5" dirty="0">
                <a:solidFill>
                  <a:srgbClr val="284E84"/>
                </a:solidFill>
                <a:latin typeface="Gill Sans MT"/>
                <a:cs typeface="Gill Sans MT"/>
              </a:rPr>
              <a:t>Chart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6550" y="2362212"/>
            <a:ext cx="2324100" cy="4495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5625" y="2581275"/>
            <a:ext cx="1704975" cy="4200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0926" y="2576512"/>
            <a:ext cx="1714500" cy="4210050"/>
          </a:xfrm>
          <a:custGeom>
            <a:avLst/>
            <a:gdLst/>
            <a:ahLst/>
            <a:cxnLst/>
            <a:rect l="l" t="t" r="r" b="b"/>
            <a:pathLst>
              <a:path w="1714500" h="4210050">
                <a:moveTo>
                  <a:pt x="0" y="4210050"/>
                </a:moveTo>
                <a:lnTo>
                  <a:pt x="1714500" y="4210050"/>
                </a:lnTo>
                <a:lnTo>
                  <a:pt x="1714500" y="0"/>
                </a:lnTo>
                <a:lnTo>
                  <a:pt x="0" y="0"/>
                </a:lnTo>
                <a:lnTo>
                  <a:pt x="0" y="42100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" y="4019550"/>
            <a:ext cx="6734175" cy="523875"/>
          </a:xfrm>
          <a:custGeom>
            <a:avLst/>
            <a:gdLst/>
            <a:ahLst/>
            <a:cxnLst/>
            <a:rect l="l" t="t" r="r" b="b"/>
            <a:pathLst>
              <a:path w="6734175" h="523875">
                <a:moveTo>
                  <a:pt x="0" y="523875"/>
                </a:moveTo>
                <a:lnTo>
                  <a:pt x="6734175" y="523875"/>
                </a:lnTo>
                <a:lnTo>
                  <a:pt x="67341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FFF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24775" y="1819211"/>
            <a:ext cx="1262062" cy="833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15250" y="1819211"/>
            <a:ext cx="1185862" cy="852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67701" y="1862201"/>
            <a:ext cx="1123950" cy="695325"/>
          </a:xfrm>
          <a:custGeom>
            <a:avLst/>
            <a:gdLst/>
            <a:ahLst/>
            <a:cxnLst/>
            <a:rect l="l" t="t" r="r" b="b"/>
            <a:pathLst>
              <a:path w="1123950" h="695325">
                <a:moveTo>
                  <a:pt x="0" y="695325"/>
                </a:moveTo>
                <a:lnTo>
                  <a:pt x="1123950" y="695325"/>
                </a:lnTo>
                <a:lnTo>
                  <a:pt x="1123950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67701" y="1862201"/>
            <a:ext cx="1123950" cy="695325"/>
          </a:xfrm>
          <a:custGeom>
            <a:avLst/>
            <a:gdLst/>
            <a:ahLst/>
            <a:cxnLst/>
            <a:rect l="l" t="t" r="r" b="b"/>
            <a:pathLst>
              <a:path w="1123950" h="695325">
                <a:moveTo>
                  <a:pt x="0" y="695325"/>
                </a:moveTo>
                <a:lnTo>
                  <a:pt x="1123950" y="695325"/>
                </a:lnTo>
                <a:lnTo>
                  <a:pt x="1123950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46694" y="1890966"/>
            <a:ext cx="836294" cy="6115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85"/>
              </a:spcBef>
            </a:pPr>
            <a:r>
              <a:rPr sz="1250" b="1" spc="15" dirty="0">
                <a:latin typeface="Gill Sans MT"/>
                <a:cs typeface="Gill Sans MT"/>
              </a:rPr>
              <a:t>Liquid  </a:t>
            </a:r>
            <a:r>
              <a:rPr sz="1250" b="1" spc="-5" dirty="0">
                <a:latin typeface="Gill Sans MT"/>
                <a:cs typeface="Gill Sans MT"/>
              </a:rPr>
              <a:t>S</a:t>
            </a:r>
            <a:r>
              <a:rPr sz="1250" b="1" spc="10" dirty="0">
                <a:latin typeface="Gill Sans MT"/>
                <a:cs typeface="Gill Sans MT"/>
              </a:rPr>
              <a:t>a</a:t>
            </a:r>
            <a:r>
              <a:rPr sz="1250" b="1" spc="15" dirty="0">
                <a:latin typeface="Gill Sans MT"/>
                <a:cs typeface="Gill Sans MT"/>
              </a:rPr>
              <a:t>tu</a:t>
            </a:r>
            <a:r>
              <a:rPr sz="1250" b="1" spc="35" dirty="0">
                <a:latin typeface="Gill Sans MT"/>
                <a:cs typeface="Gill Sans MT"/>
              </a:rPr>
              <a:t>r</a:t>
            </a:r>
            <a:r>
              <a:rPr sz="1250" b="1" spc="10" dirty="0">
                <a:latin typeface="Gill Sans MT"/>
                <a:cs typeface="Gill Sans MT"/>
              </a:rPr>
              <a:t>a</a:t>
            </a:r>
            <a:r>
              <a:rPr sz="1250" b="1" spc="15" dirty="0">
                <a:latin typeface="Gill Sans MT"/>
                <a:cs typeface="Gill Sans MT"/>
              </a:rPr>
              <a:t>t</a:t>
            </a:r>
            <a:r>
              <a:rPr sz="1250" b="1" spc="30" dirty="0">
                <a:latin typeface="Gill Sans MT"/>
                <a:cs typeface="Gill Sans MT"/>
              </a:rPr>
              <a:t>i</a:t>
            </a:r>
            <a:r>
              <a:rPr sz="1250" b="1" spc="5" dirty="0">
                <a:latin typeface="Gill Sans MT"/>
                <a:cs typeface="Gill Sans MT"/>
              </a:rPr>
              <a:t>o</a:t>
            </a:r>
            <a:r>
              <a:rPr sz="1250" b="1" spc="10" dirty="0">
                <a:latin typeface="Gill Sans MT"/>
                <a:cs typeface="Gill Sans MT"/>
              </a:rPr>
              <a:t>n  </a:t>
            </a:r>
            <a:r>
              <a:rPr sz="1250" b="1" spc="-60" dirty="0">
                <a:latin typeface="Gill Sans MT"/>
                <a:cs typeface="Gill Sans MT"/>
              </a:rPr>
              <a:t>Temp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67500" y="1809686"/>
            <a:ext cx="1119187" cy="833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4650" y="1819211"/>
            <a:ext cx="976312" cy="852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0426" y="1852676"/>
            <a:ext cx="981075" cy="695325"/>
          </a:xfrm>
          <a:custGeom>
            <a:avLst/>
            <a:gdLst/>
            <a:ahLst/>
            <a:cxnLst/>
            <a:rect l="l" t="t" r="r" b="b"/>
            <a:pathLst>
              <a:path w="981075" h="695325">
                <a:moveTo>
                  <a:pt x="0" y="695325"/>
                </a:moveTo>
                <a:lnTo>
                  <a:pt x="981075" y="695325"/>
                </a:lnTo>
                <a:lnTo>
                  <a:pt x="98107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solidFill>
            <a:srgbClr val="F8E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10426" y="1852676"/>
            <a:ext cx="981075" cy="695325"/>
          </a:xfrm>
          <a:custGeom>
            <a:avLst/>
            <a:gdLst/>
            <a:ahLst/>
            <a:cxnLst/>
            <a:rect l="l" t="t" r="r" b="b"/>
            <a:pathLst>
              <a:path w="981075" h="695325">
                <a:moveTo>
                  <a:pt x="0" y="695325"/>
                </a:moveTo>
                <a:lnTo>
                  <a:pt x="981075" y="695325"/>
                </a:lnTo>
                <a:lnTo>
                  <a:pt x="981075" y="0"/>
                </a:lnTo>
                <a:lnTo>
                  <a:pt x="0" y="0"/>
                </a:lnTo>
                <a:lnTo>
                  <a:pt x="0" y="695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59016" y="1887791"/>
            <a:ext cx="686435" cy="6115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445" algn="ctr">
              <a:lnSpc>
                <a:spcPct val="102699"/>
              </a:lnSpc>
              <a:spcBef>
                <a:spcPts val="85"/>
              </a:spcBef>
            </a:pPr>
            <a:r>
              <a:rPr sz="1250" b="1" spc="15" dirty="0">
                <a:latin typeface="Gill Sans MT"/>
                <a:cs typeface="Gill Sans MT"/>
              </a:rPr>
              <a:t>Liquid  </a:t>
            </a:r>
            <a:r>
              <a:rPr sz="1250" b="1" spc="10" dirty="0">
                <a:latin typeface="Gill Sans MT"/>
                <a:cs typeface="Gill Sans MT"/>
              </a:rPr>
              <a:t>Line  </a:t>
            </a:r>
            <a:r>
              <a:rPr sz="1250" b="1" dirty="0">
                <a:latin typeface="Gill Sans MT"/>
                <a:cs typeface="Gill Sans MT"/>
              </a:rPr>
              <a:t>P</a:t>
            </a:r>
            <a:r>
              <a:rPr sz="1250" b="1" spc="35" dirty="0">
                <a:latin typeface="Gill Sans MT"/>
                <a:cs typeface="Gill Sans MT"/>
              </a:rPr>
              <a:t>r</a:t>
            </a:r>
            <a:r>
              <a:rPr sz="1250" b="1" spc="-20" dirty="0">
                <a:latin typeface="Gill Sans MT"/>
                <a:cs typeface="Gill Sans MT"/>
              </a:rPr>
              <a:t>e</a:t>
            </a:r>
            <a:r>
              <a:rPr sz="1250" b="1" spc="-15" dirty="0">
                <a:latin typeface="Gill Sans MT"/>
                <a:cs typeface="Gill Sans MT"/>
              </a:rPr>
              <a:t>ss</a:t>
            </a:r>
            <a:r>
              <a:rPr sz="1250" b="1" spc="15" dirty="0">
                <a:latin typeface="Gill Sans MT"/>
                <a:cs typeface="Gill Sans MT"/>
              </a:rPr>
              <a:t>u</a:t>
            </a:r>
            <a:r>
              <a:rPr sz="1250" b="1" spc="35" dirty="0">
                <a:latin typeface="Gill Sans MT"/>
                <a:cs typeface="Gill Sans MT"/>
              </a:rPr>
              <a:t>r</a:t>
            </a:r>
            <a:r>
              <a:rPr sz="1250" b="1" spc="15" dirty="0">
                <a:latin typeface="Gill Sans MT"/>
                <a:cs typeface="Gill Sans MT"/>
              </a:rPr>
              <a:t>e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475" y="1821116"/>
            <a:ext cx="399669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69900" algn="l"/>
              </a:tabLst>
            </a:pPr>
            <a:r>
              <a:rPr sz="2150" spc="25" dirty="0">
                <a:solidFill>
                  <a:srgbClr val="284E84"/>
                </a:solidFill>
                <a:latin typeface="Gill Sans MT"/>
                <a:cs typeface="Gill Sans MT"/>
              </a:rPr>
              <a:t>1)	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Using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Liquid Line </a:t>
            </a: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Pressure,</a:t>
            </a:r>
            <a:r>
              <a:rPr sz="2150" spc="5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find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5992" y="2269426"/>
            <a:ext cx="363283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corresponding Liquid</a:t>
            </a:r>
            <a:r>
              <a:rPr sz="2150" spc="210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dirty="0">
                <a:solidFill>
                  <a:srgbClr val="284E84"/>
                </a:solidFill>
                <a:latin typeface="Gill Sans MT"/>
                <a:cs typeface="Gill Sans MT"/>
              </a:rPr>
              <a:t>Saturation</a:t>
            </a:r>
            <a:endParaRPr sz="215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912" y="2591879"/>
            <a:ext cx="6516370" cy="190246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779780">
              <a:lnSpc>
                <a:spcPct val="100000"/>
              </a:lnSpc>
              <a:spcBef>
                <a:spcPts val="1045"/>
              </a:spcBef>
            </a:pPr>
            <a:r>
              <a:rPr sz="2150" spc="-25" dirty="0">
                <a:solidFill>
                  <a:srgbClr val="284E84"/>
                </a:solidFill>
                <a:latin typeface="Gill Sans MT"/>
                <a:cs typeface="Gill Sans MT"/>
              </a:rPr>
              <a:t>Temperature</a:t>
            </a:r>
            <a:endParaRPr sz="2150">
              <a:latin typeface="Gill Sans MT"/>
              <a:cs typeface="Gill Sans MT"/>
            </a:endParaRPr>
          </a:p>
          <a:p>
            <a:pPr marL="779780" indent="-457834">
              <a:lnSpc>
                <a:spcPct val="100000"/>
              </a:lnSpc>
              <a:spcBef>
                <a:spcPts val="950"/>
              </a:spcBef>
              <a:buAutoNum type="arabicParenR" startAt="2"/>
              <a:tabLst>
                <a:tab pos="779145" algn="l"/>
                <a:tab pos="779780" algn="l"/>
              </a:tabLst>
            </a:pPr>
            <a:r>
              <a:rPr sz="2150" spc="-5" dirty="0">
                <a:solidFill>
                  <a:srgbClr val="284E84"/>
                </a:solidFill>
                <a:latin typeface="Gill Sans MT"/>
                <a:cs typeface="Gill Sans MT"/>
              </a:rPr>
              <a:t>Measure </a:t>
            </a: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Liquid Line</a:t>
            </a:r>
            <a:r>
              <a:rPr sz="2150" spc="-45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-25" dirty="0">
                <a:solidFill>
                  <a:srgbClr val="284E84"/>
                </a:solidFill>
                <a:latin typeface="Gill Sans MT"/>
                <a:cs typeface="Gill Sans MT"/>
              </a:rPr>
              <a:t>Temperature</a:t>
            </a:r>
            <a:endParaRPr sz="2150">
              <a:latin typeface="Gill Sans MT"/>
              <a:cs typeface="Gill Sans MT"/>
            </a:endParaRPr>
          </a:p>
          <a:p>
            <a:pPr marL="779780" indent="-457834">
              <a:lnSpc>
                <a:spcPct val="100000"/>
              </a:lnSpc>
              <a:spcBef>
                <a:spcPts val="944"/>
              </a:spcBef>
              <a:buAutoNum type="arabicParenR" startAt="2"/>
              <a:tabLst>
                <a:tab pos="779145" algn="l"/>
                <a:tab pos="779780" algn="l"/>
              </a:tabLst>
            </a:pPr>
            <a:r>
              <a:rPr sz="2150" spc="5" dirty="0">
                <a:solidFill>
                  <a:srgbClr val="284E84"/>
                </a:solidFill>
                <a:latin typeface="Gill Sans MT"/>
                <a:cs typeface="Gill Sans MT"/>
              </a:rPr>
              <a:t>Calculate </a:t>
            </a:r>
            <a:r>
              <a:rPr sz="2150" spc="15" dirty="0">
                <a:solidFill>
                  <a:srgbClr val="284E84"/>
                </a:solidFill>
                <a:latin typeface="Gill Sans MT"/>
                <a:cs typeface="Gill Sans MT"/>
              </a:rPr>
              <a:t>sub</a:t>
            </a:r>
            <a:r>
              <a:rPr sz="2150" spc="114" dirty="0">
                <a:solidFill>
                  <a:srgbClr val="284E84"/>
                </a:solidFill>
                <a:latin typeface="Gill Sans MT"/>
                <a:cs typeface="Gill Sans MT"/>
              </a:rPr>
              <a:t> </a:t>
            </a:r>
            <a:r>
              <a:rPr sz="2150" spc="10" dirty="0">
                <a:solidFill>
                  <a:srgbClr val="284E84"/>
                </a:solidFill>
                <a:latin typeface="Gill Sans MT"/>
                <a:cs typeface="Gill Sans MT"/>
              </a:rPr>
              <a:t>cooling</a:t>
            </a:r>
            <a:endParaRPr sz="21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  <a:tabLst>
                <a:tab pos="5046980" algn="l"/>
                <a:tab pos="5399405" algn="l"/>
              </a:tabLst>
            </a:pPr>
            <a:r>
              <a:rPr sz="1850" dirty="0">
                <a:latin typeface="Gill Sans MT"/>
                <a:cs typeface="Gill Sans MT"/>
              </a:rPr>
              <a:t>Liquid </a:t>
            </a:r>
            <a:r>
              <a:rPr sz="1850" spc="5" dirty="0">
                <a:latin typeface="Gill Sans MT"/>
                <a:cs typeface="Gill Sans MT"/>
              </a:rPr>
              <a:t>Saturation </a:t>
            </a:r>
            <a:r>
              <a:rPr sz="1850" spc="-20" dirty="0">
                <a:latin typeface="Gill Sans MT"/>
                <a:cs typeface="Gill Sans MT"/>
              </a:rPr>
              <a:t>Temperature </a:t>
            </a:r>
            <a:r>
              <a:rPr sz="2750" b="1" spc="10" dirty="0">
                <a:solidFill>
                  <a:srgbClr val="C00000"/>
                </a:solidFill>
                <a:latin typeface="Gill Sans MT"/>
                <a:cs typeface="Gill Sans MT"/>
              </a:rPr>
              <a:t>– </a:t>
            </a:r>
            <a:r>
              <a:rPr sz="1850" spc="5" dirty="0">
                <a:latin typeface="Gill Sans MT"/>
                <a:cs typeface="Gill Sans MT"/>
              </a:rPr>
              <a:t>Liquid</a:t>
            </a:r>
            <a:r>
              <a:rPr sz="1850" spc="100" dirty="0">
                <a:latin typeface="Gill Sans MT"/>
                <a:cs typeface="Gill Sans MT"/>
              </a:rPr>
              <a:t> </a:t>
            </a:r>
            <a:r>
              <a:rPr sz="1850" spc="5" dirty="0">
                <a:latin typeface="Gill Sans MT"/>
                <a:cs typeface="Gill Sans MT"/>
              </a:rPr>
              <a:t>Line</a:t>
            </a:r>
            <a:r>
              <a:rPr sz="1850" spc="-125" dirty="0">
                <a:latin typeface="Gill Sans MT"/>
                <a:cs typeface="Gill Sans MT"/>
              </a:rPr>
              <a:t> </a:t>
            </a:r>
            <a:r>
              <a:rPr sz="1850" spc="-70" dirty="0">
                <a:latin typeface="Gill Sans MT"/>
                <a:cs typeface="Gill Sans MT"/>
              </a:rPr>
              <a:t>Temp	</a:t>
            </a:r>
            <a:r>
              <a:rPr sz="2750" b="1" spc="15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1850" spc="10" dirty="0">
                <a:latin typeface="Gill Sans MT"/>
                <a:cs typeface="Gill Sans MT"/>
              </a:rPr>
              <a:t>Sub</a:t>
            </a:r>
            <a:r>
              <a:rPr sz="1850" spc="-70" dirty="0">
                <a:latin typeface="Gill Sans MT"/>
                <a:cs typeface="Gill Sans MT"/>
              </a:rPr>
              <a:t> </a:t>
            </a:r>
            <a:r>
              <a:rPr sz="1850" spc="5" dirty="0">
                <a:latin typeface="Gill Sans MT"/>
                <a:cs typeface="Gill Sans MT"/>
              </a:rPr>
              <a:t>cooling</a:t>
            </a:r>
            <a:endParaRPr sz="185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1575" y="4743450"/>
            <a:ext cx="3819525" cy="523875"/>
          </a:xfrm>
          <a:prstGeom prst="rect">
            <a:avLst/>
          </a:prstGeom>
          <a:solidFill>
            <a:srgbClr val="CCD6D9"/>
          </a:solidFill>
        </p:spPr>
        <p:txBody>
          <a:bodyPr vert="horz" wrap="square" lIns="0" tIns="431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40"/>
              </a:spcBef>
              <a:tabLst>
                <a:tab pos="1214755" algn="l"/>
                <a:tab pos="1739264" algn="l"/>
                <a:tab pos="2559050" algn="l"/>
                <a:tab pos="3054985" algn="l"/>
              </a:tabLst>
            </a:pPr>
            <a:r>
              <a:rPr sz="2000" spc="30" dirty="0">
                <a:latin typeface="Gill Sans MT"/>
                <a:cs typeface="Gill Sans MT"/>
              </a:rPr>
              <a:t>105.4</a:t>
            </a:r>
            <a:r>
              <a:rPr sz="2025" spc="44" baseline="24691" dirty="0">
                <a:latin typeface="Gill Sans MT"/>
                <a:cs typeface="Gill Sans MT"/>
              </a:rPr>
              <a:t>o</a:t>
            </a:r>
            <a:r>
              <a:rPr sz="2000" spc="30" dirty="0">
                <a:latin typeface="Gill Sans MT"/>
                <a:cs typeface="Gill Sans MT"/>
              </a:rPr>
              <a:t>F	</a:t>
            </a:r>
            <a:r>
              <a:rPr sz="2750" b="1" spc="15" dirty="0">
                <a:solidFill>
                  <a:srgbClr val="C00000"/>
                </a:solidFill>
                <a:latin typeface="Gill Sans MT"/>
                <a:cs typeface="Gill Sans MT"/>
              </a:rPr>
              <a:t>–	</a:t>
            </a:r>
            <a:r>
              <a:rPr sz="2000" spc="25" dirty="0">
                <a:latin typeface="Gill Sans MT"/>
                <a:cs typeface="Gill Sans MT"/>
              </a:rPr>
              <a:t>92</a:t>
            </a:r>
            <a:r>
              <a:rPr sz="2025" spc="37" baseline="24691" dirty="0">
                <a:latin typeface="Gill Sans MT"/>
                <a:cs typeface="Gill Sans MT"/>
              </a:rPr>
              <a:t>o</a:t>
            </a:r>
            <a:r>
              <a:rPr sz="2000" spc="25" dirty="0">
                <a:latin typeface="Gill Sans MT"/>
                <a:cs typeface="Gill Sans MT"/>
              </a:rPr>
              <a:t>F	</a:t>
            </a:r>
            <a:r>
              <a:rPr sz="2750" b="1" spc="15" dirty="0">
                <a:solidFill>
                  <a:srgbClr val="C00000"/>
                </a:solidFill>
                <a:latin typeface="Gill Sans MT"/>
                <a:cs typeface="Gill Sans MT"/>
              </a:rPr>
              <a:t>=	</a:t>
            </a:r>
            <a:r>
              <a:rPr sz="2000" spc="25" dirty="0">
                <a:latin typeface="Gill Sans MT"/>
                <a:cs typeface="Gill Sans MT"/>
              </a:rPr>
              <a:t>13.4</a:t>
            </a:r>
            <a:r>
              <a:rPr sz="2025" spc="37" baseline="24691" dirty="0">
                <a:latin typeface="Gill Sans MT"/>
                <a:cs typeface="Gill Sans MT"/>
              </a:rPr>
              <a:t>o</a:t>
            </a:r>
            <a:r>
              <a:rPr sz="2000" spc="25" dirty="0">
                <a:latin typeface="Gill Sans MT"/>
                <a:cs typeface="Gill Sans MT"/>
              </a:rPr>
              <a:t>F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24726" y="6205537"/>
            <a:ext cx="1876425" cy="304800"/>
          </a:xfrm>
          <a:custGeom>
            <a:avLst/>
            <a:gdLst/>
            <a:ahLst/>
            <a:cxnLst/>
            <a:rect l="l" t="t" r="r" b="b"/>
            <a:pathLst>
              <a:path w="1876425" h="304800">
                <a:moveTo>
                  <a:pt x="0" y="304800"/>
                </a:moveTo>
                <a:lnTo>
                  <a:pt x="1876425" y="304800"/>
                </a:lnTo>
                <a:lnTo>
                  <a:pt x="18764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16939" y="5375909"/>
            <a:ext cx="432879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b="0" spc="15" dirty="0">
                <a:solidFill>
                  <a:srgbClr val="284E84"/>
                </a:solidFill>
                <a:latin typeface="Bookman Old Style"/>
                <a:cs typeface="Bookman Old Style"/>
              </a:rPr>
              <a:t>…falls </a:t>
            </a:r>
            <a:r>
              <a:rPr sz="2000" b="0" spc="5" dirty="0">
                <a:solidFill>
                  <a:srgbClr val="284E84"/>
                </a:solidFill>
                <a:latin typeface="Bookman Old Style"/>
                <a:cs typeface="Bookman Old Style"/>
              </a:rPr>
              <a:t>within </a:t>
            </a:r>
            <a:r>
              <a:rPr sz="2000" b="0" spc="10" dirty="0">
                <a:solidFill>
                  <a:srgbClr val="284E84"/>
                </a:solidFill>
                <a:latin typeface="Bookman Old Style"/>
                <a:cs typeface="Bookman Old Style"/>
              </a:rPr>
              <a:t>registry’s</a:t>
            </a:r>
            <a:r>
              <a:rPr sz="2000" b="0" spc="-355" dirty="0">
                <a:solidFill>
                  <a:srgbClr val="284E84"/>
                </a:solidFill>
                <a:latin typeface="Bookman Old Style"/>
                <a:cs typeface="Bookman Old Style"/>
              </a:rPr>
              <a:t> </a:t>
            </a:r>
            <a:r>
              <a:rPr sz="2000" b="0" spc="15" dirty="0">
                <a:solidFill>
                  <a:srgbClr val="284E84"/>
                </a:solidFill>
                <a:latin typeface="Bookman Old Style"/>
                <a:cs typeface="Bookman Old Style"/>
              </a:rPr>
              <a:t>acceptable</a:t>
            </a:r>
            <a:endParaRPr sz="2000">
              <a:latin typeface="Bookman Old Style"/>
              <a:cs typeface="Bookman Old Style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000" b="0" spc="25" dirty="0">
                <a:solidFill>
                  <a:srgbClr val="284E84"/>
                </a:solidFill>
                <a:latin typeface="Bookman Old Style"/>
                <a:cs typeface="Bookman Old Style"/>
              </a:rPr>
              <a:t>range </a:t>
            </a:r>
            <a:r>
              <a:rPr sz="2000" b="0" spc="5" dirty="0">
                <a:solidFill>
                  <a:srgbClr val="284E84"/>
                </a:solidFill>
                <a:latin typeface="Bookman Old Style"/>
                <a:cs typeface="Bookman Old Style"/>
              </a:rPr>
              <a:t>of </a:t>
            </a:r>
            <a:r>
              <a:rPr sz="2000" b="0" spc="15" dirty="0">
                <a:solidFill>
                  <a:srgbClr val="284E84"/>
                </a:solidFill>
                <a:latin typeface="Bookman Old Style"/>
                <a:cs typeface="Bookman Old Style"/>
              </a:rPr>
              <a:t>4</a:t>
            </a:r>
            <a:r>
              <a:rPr sz="2025" spc="22" baseline="24691" dirty="0">
                <a:solidFill>
                  <a:srgbClr val="284E84"/>
                </a:solidFill>
                <a:latin typeface="Arial"/>
                <a:cs typeface="Arial"/>
              </a:rPr>
              <a:t>o</a:t>
            </a:r>
            <a:r>
              <a:rPr sz="2000" b="0" spc="15" dirty="0">
                <a:solidFill>
                  <a:srgbClr val="284E84"/>
                </a:solidFill>
                <a:latin typeface="Bookman Old Style"/>
                <a:cs typeface="Bookman Old Style"/>
              </a:rPr>
              <a:t>F </a:t>
            </a:r>
            <a:r>
              <a:rPr sz="2000" b="0" dirty="0">
                <a:solidFill>
                  <a:srgbClr val="284E84"/>
                </a:solidFill>
                <a:latin typeface="Bookman Old Style"/>
                <a:cs typeface="Bookman Old Style"/>
              </a:rPr>
              <a:t>to</a:t>
            </a:r>
            <a:r>
              <a:rPr sz="2000" b="0" spc="-305" dirty="0">
                <a:solidFill>
                  <a:srgbClr val="284E84"/>
                </a:solidFill>
                <a:latin typeface="Bookman Old Style"/>
                <a:cs typeface="Bookman Old Style"/>
              </a:rPr>
              <a:t> </a:t>
            </a:r>
            <a:r>
              <a:rPr sz="2000" b="0" spc="15" dirty="0">
                <a:solidFill>
                  <a:srgbClr val="284E84"/>
                </a:solidFill>
                <a:latin typeface="Bookman Old Style"/>
                <a:cs typeface="Bookman Old Style"/>
              </a:rPr>
              <a:t>15</a:t>
            </a:r>
            <a:r>
              <a:rPr sz="2025" b="0" spc="22" baseline="24691" dirty="0">
                <a:solidFill>
                  <a:srgbClr val="284E84"/>
                </a:solidFill>
                <a:latin typeface="Bookman Old Style"/>
                <a:cs typeface="Bookman Old Style"/>
              </a:rPr>
              <a:t>o</a:t>
            </a:r>
            <a:r>
              <a:rPr sz="2000" b="0" spc="15" dirty="0">
                <a:solidFill>
                  <a:srgbClr val="284E84"/>
                </a:solidFill>
                <a:latin typeface="Bookman Old Style"/>
                <a:cs typeface="Bookman Old Style"/>
              </a:rPr>
              <a:t>F</a:t>
            </a:r>
            <a:endParaRPr sz="2000">
              <a:latin typeface="Bookman Old Style"/>
              <a:cs typeface="Bookman Old Style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98</a:t>
            </a:fld>
            <a:endParaRPr spc="1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578485"/>
            <a:ext cx="60242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Piping/Electrical</a:t>
            </a:r>
            <a:r>
              <a:rPr sz="3200" spc="-160" dirty="0"/>
              <a:t> </a:t>
            </a:r>
            <a:r>
              <a:rPr sz="3200" spc="15" dirty="0"/>
              <a:t>Penetrations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3857" y="106997"/>
            <a:ext cx="23749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96B5E0"/>
                </a:solidFill>
                <a:latin typeface="Tahoma"/>
                <a:cs typeface="Tahoma"/>
              </a:rPr>
              <a:t>Section </a:t>
            </a:r>
            <a:r>
              <a:rPr sz="1400" spc="-5" dirty="0">
                <a:solidFill>
                  <a:srgbClr val="96B5E0"/>
                </a:solidFill>
                <a:latin typeface="Tahoma"/>
                <a:cs typeface="Tahoma"/>
              </a:rPr>
              <a:t>4: </a:t>
            </a:r>
            <a:r>
              <a:rPr sz="1400" spc="15" dirty="0">
                <a:solidFill>
                  <a:srgbClr val="96B5E0"/>
                </a:solidFill>
                <a:latin typeface="Tahoma"/>
                <a:cs typeface="Tahoma"/>
              </a:rPr>
              <a:t>Refrigerant</a:t>
            </a:r>
            <a:r>
              <a:rPr sz="1400" spc="-280" dirty="0">
                <a:solidFill>
                  <a:srgbClr val="96B5E0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96B5E0"/>
                </a:solidFill>
                <a:latin typeface="Tahoma"/>
                <a:cs typeface="Tahoma"/>
              </a:rPr>
              <a:t>Charge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2491" y="1394523"/>
            <a:ext cx="3810000" cy="13608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35"/>
              </a:spcBef>
            </a:pPr>
            <a:r>
              <a:rPr sz="2400" spc="-20" dirty="0">
                <a:solidFill>
                  <a:srgbClr val="270C9C"/>
                </a:solidFill>
                <a:latin typeface="Gill Sans MT"/>
                <a:cs typeface="Gill Sans MT"/>
              </a:rPr>
              <a:t>Make sure </a:t>
            </a:r>
            <a:r>
              <a:rPr sz="2400" dirty="0">
                <a:solidFill>
                  <a:srgbClr val="270C9C"/>
                </a:solidFill>
                <a:latin typeface="Gill Sans MT"/>
                <a:cs typeface="Gill Sans MT"/>
              </a:rPr>
              <a:t>openings </a:t>
            </a:r>
            <a:r>
              <a:rPr sz="2400" spc="-5" dirty="0">
                <a:solidFill>
                  <a:srgbClr val="270C9C"/>
                </a:solidFill>
                <a:latin typeface="Gill Sans MT"/>
                <a:cs typeface="Gill Sans MT"/>
              </a:rPr>
              <a:t>in </a:t>
            </a:r>
            <a:r>
              <a:rPr sz="2400" spc="5" dirty="0">
                <a:solidFill>
                  <a:srgbClr val="270C9C"/>
                </a:solidFill>
                <a:latin typeface="Gill Sans MT"/>
                <a:cs typeface="Gill Sans MT"/>
              </a:rPr>
              <a:t>the</a:t>
            </a:r>
            <a:r>
              <a:rPr sz="2400" spc="-50" dirty="0">
                <a:solidFill>
                  <a:srgbClr val="270C9C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270C9C"/>
                </a:solidFill>
                <a:latin typeface="Gill Sans MT"/>
                <a:cs typeface="Gill Sans MT"/>
              </a:rPr>
              <a:t>unit  cabinet </a:t>
            </a:r>
            <a:r>
              <a:rPr sz="2400" spc="5" dirty="0">
                <a:solidFill>
                  <a:srgbClr val="270C9C"/>
                </a:solidFill>
                <a:latin typeface="Gill Sans MT"/>
                <a:cs typeface="Gill Sans MT"/>
              </a:rPr>
              <a:t>and </a:t>
            </a:r>
            <a:r>
              <a:rPr sz="2400" spc="-5" dirty="0">
                <a:solidFill>
                  <a:srgbClr val="270C9C"/>
                </a:solidFill>
                <a:latin typeface="Gill Sans MT"/>
                <a:cs typeface="Gill Sans MT"/>
              </a:rPr>
              <a:t>building structure  </a:t>
            </a:r>
            <a:r>
              <a:rPr sz="2400" spc="-10" dirty="0">
                <a:solidFill>
                  <a:srgbClr val="270C9C"/>
                </a:solidFill>
                <a:latin typeface="Gill Sans MT"/>
                <a:cs typeface="Gill Sans MT"/>
              </a:rPr>
              <a:t>are </a:t>
            </a:r>
            <a:r>
              <a:rPr sz="2400" spc="-5" dirty="0">
                <a:solidFill>
                  <a:srgbClr val="270C9C"/>
                </a:solidFill>
                <a:latin typeface="Gill Sans MT"/>
                <a:cs typeface="Gill Sans MT"/>
              </a:rPr>
              <a:t>properly</a:t>
            </a:r>
            <a:r>
              <a:rPr sz="2400" spc="-85" dirty="0">
                <a:solidFill>
                  <a:srgbClr val="270C9C"/>
                </a:solidFill>
                <a:latin typeface="Gill Sans MT"/>
                <a:cs typeface="Gill Sans MT"/>
              </a:rPr>
              <a:t> </a:t>
            </a:r>
            <a:r>
              <a:rPr sz="2400" spc="-15" dirty="0">
                <a:solidFill>
                  <a:srgbClr val="270C9C"/>
                </a:solidFill>
                <a:latin typeface="Gill Sans MT"/>
                <a:cs typeface="Gill Sans MT"/>
              </a:rPr>
              <a:t>sealed.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962" y="1528825"/>
            <a:ext cx="1067435" cy="304800"/>
          </a:xfrm>
          <a:custGeom>
            <a:avLst/>
            <a:gdLst/>
            <a:ahLst/>
            <a:cxnLst/>
            <a:rect l="l" t="t" r="r" b="b"/>
            <a:pathLst>
              <a:path w="1067435" h="304800">
                <a:moveTo>
                  <a:pt x="914463" y="0"/>
                </a:moveTo>
                <a:lnTo>
                  <a:pt x="0" y="0"/>
                </a:lnTo>
                <a:lnTo>
                  <a:pt x="0" y="304800"/>
                </a:lnTo>
                <a:lnTo>
                  <a:pt x="914463" y="304800"/>
                </a:lnTo>
                <a:lnTo>
                  <a:pt x="1066863" y="152400"/>
                </a:lnTo>
                <a:lnTo>
                  <a:pt x="914463" y="0"/>
                </a:lnTo>
                <a:close/>
              </a:path>
            </a:pathLst>
          </a:custGeom>
          <a:solidFill>
            <a:srgbClr val="9BD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1962" y="1528825"/>
            <a:ext cx="1067435" cy="304800"/>
          </a:xfrm>
          <a:custGeom>
            <a:avLst/>
            <a:gdLst/>
            <a:ahLst/>
            <a:cxnLst/>
            <a:rect l="l" t="t" r="r" b="b"/>
            <a:pathLst>
              <a:path w="1067435" h="304800">
                <a:moveTo>
                  <a:pt x="0" y="0"/>
                </a:moveTo>
                <a:lnTo>
                  <a:pt x="914463" y="0"/>
                </a:lnTo>
                <a:lnTo>
                  <a:pt x="1066863" y="152400"/>
                </a:lnTo>
                <a:lnTo>
                  <a:pt x="914463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98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734" y="1590040"/>
            <a:ext cx="816610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10" dirty="0">
                <a:solidFill>
                  <a:srgbClr val="0D0D0D"/>
                </a:solidFill>
                <a:latin typeface="Gill Sans MT"/>
                <a:cs typeface="Gill Sans MT"/>
              </a:rPr>
              <a:t>Best</a:t>
            </a:r>
            <a:r>
              <a:rPr sz="950" b="1" spc="-30" dirty="0">
                <a:solidFill>
                  <a:srgbClr val="0D0D0D"/>
                </a:solidFill>
                <a:latin typeface="Gill Sans MT"/>
                <a:cs typeface="Gill Sans MT"/>
              </a:rPr>
              <a:t> </a:t>
            </a:r>
            <a:r>
              <a:rPr sz="950" b="1" spc="25" dirty="0">
                <a:solidFill>
                  <a:srgbClr val="0D0D0D"/>
                </a:solidFill>
                <a:latin typeface="Gill Sans MT"/>
                <a:cs typeface="Gill Sans MT"/>
              </a:rPr>
              <a:t>Practice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7175" y="2714561"/>
            <a:ext cx="3814826" cy="3633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2914650"/>
            <a:ext cx="3419475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4460" y="1352459"/>
            <a:ext cx="3329130" cy="4967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5950" y="1524000"/>
            <a:ext cx="2990850" cy="4629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71951" y="4700651"/>
            <a:ext cx="2247900" cy="590550"/>
          </a:xfrm>
          <a:prstGeom prst="rect">
            <a:avLst/>
          </a:prstGeom>
          <a:solidFill>
            <a:srgbClr val="FFF3C5"/>
          </a:solidFill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47980" marR="118745" indent="-238760">
              <a:lnSpc>
                <a:spcPct val="104900"/>
              </a:lnSpc>
              <a:spcBef>
                <a:spcPts val="245"/>
              </a:spcBef>
            </a:pPr>
            <a:r>
              <a:rPr sz="1550" b="1" dirty="0">
                <a:latin typeface="Calibri"/>
                <a:cs typeface="Calibri"/>
              </a:rPr>
              <a:t>Line </a:t>
            </a:r>
            <a:r>
              <a:rPr sz="1550" b="1" spc="10" dirty="0">
                <a:latin typeface="Calibri"/>
                <a:cs typeface="Calibri"/>
              </a:rPr>
              <a:t>set </a:t>
            </a:r>
            <a:r>
              <a:rPr sz="1550" b="1" spc="-5" dirty="0">
                <a:latin typeface="Calibri"/>
                <a:cs typeface="Calibri"/>
              </a:rPr>
              <a:t>and </a:t>
            </a:r>
            <a:r>
              <a:rPr sz="1550" b="1" dirty="0">
                <a:latin typeface="Calibri"/>
                <a:cs typeface="Calibri"/>
              </a:rPr>
              <a:t>condensate  </a:t>
            </a:r>
            <a:r>
              <a:rPr sz="1550" b="1" spc="-15" dirty="0">
                <a:latin typeface="Calibri"/>
                <a:cs typeface="Calibri"/>
              </a:rPr>
              <a:t>drain</a:t>
            </a:r>
            <a:r>
              <a:rPr sz="1550" b="1" spc="135" dirty="0">
                <a:latin typeface="Calibri"/>
                <a:cs typeface="Calibri"/>
              </a:rPr>
              <a:t> </a:t>
            </a:r>
            <a:r>
              <a:rPr sz="1550" b="1" spc="-5" dirty="0">
                <a:latin typeface="Calibri"/>
                <a:cs typeface="Calibri"/>
              </a:rPr>
              <a:t>penetrations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6751" y="3052826"/>
            <a:ext cx="1628775" cy="581025"/>
          </a:xfrm>
          <a:prstGeom prst="rect">
            <a:avLst/>
          </a:prstGeom>
          <a:solidFill>
            <a:srgbClr val="FFF3C5"/>
          </a:solidFill>
          <a:ln w="9525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286385" marR="283210" indent="152400">
              <a:lnSpc>
                <a:spcPct val="104900"/>
              </a:lnSpc>
              <a:spcBef>
                <a:spcPts val="190"/>
              </a:spcBef>
            </a:pPr>
            <a:r>
              <a:rPr sz="1550" b="1" spc="-5" dirty="0">
                <a:latin typeface="Calibri"/>
                <a:cs typeface="Calibri"/>
              </a:rPr>
              <a:t>Electrical  </a:t>
            </a:r>
            <a:r>
              <a:rPr sz="1550" b="1" spc="-15" dirty="0">
                <a:latin typeface="Calibri"/>
                <a:cs typeface="Calibri"/>
              </a:rPr>
              <a:t>p</a:t>
            </a:r>
            <a:r>
              <a:rPr sz="1550" b="1" spc="35" dirty="0">
                <a:latin typeface="Calibri"/>
                <a:cs typeface="Calibri"/>
              </a:rPr>
              <a:t>e</a:t>
            </a:r>
            <a:r>
              <a:rPr sz="1550" b="1" spc="-15" dirty="0">
                <a:latin typeface="Calibri"/>
                <a:cs typeface="Calibri"/>
              </a:rPr>
              <a:t>n</a:t>
            </a:r>
            <a:r>
              <a:rPr sz="1550" b="1" spc="35" dirty="0">
                <a:latin typeface="Calibri"/>
                <a:cs typeface="Calibri"/>
              </a:rPr>
              <a:t>e</a:t>
            </a:r>
            <a:r>
              <a:rPr sz="1550" b="1" spc="-20" dirty="0">
                <a:latin typeface="Calibri"/>
                <a:cs typeface="Calibri"/>
              </a:rPr>
              <a:t>t</a:t>
            </a:r>
            <a:r>
              <a:rPr sz="1550" b="1" spc="-35" dirty="0">
                <a:latin typeface="Calibri"/>
                <a:cs typeface="Calibri"/>
              </a:rPr>
              <a:t>r</a:t>
            </a:r>
            <a:r>
              <a:rPr sz="1550" b="1" spc="-20" dirty="0">
                <a:latin typeface="Calibri"/>
                <a:cs typeface="Calibri"/>
              </a:rPr>
              <a:t>at</a:t>
            </a:r>
            <a:r>
              <a:rPr sz="1550" b="1" spc="-10" dirty="0">
                <a:latin typeface="Calibri"/>
                <a:cs typeface="Calibri"/>
              </a:rPr>
              <a:t>i</a:t>
            </a:r>
            <a:r>
              <a:rPr sz="1550" b="1" spc="-15" dirty="0">
                <a:latin typeface="Calibri"/>
                <a:cs typeface="Calibri"/>
              </a:rPr>
              <a:t>on</a:t>
            </a:r>
            <a:r>
              <a:rPr sz="1550" b="1" spc="10" dirty="0">
                <a:latin typeface="Calibri"/>
                <a:cs typeface="Calibri"/>
              </a:rPr>
              <a:t>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8748" y="3289427"/>
            <a:ext cx="2059305" cy="1216660"/>
          </a:xfrm>
          <a:custGeom>
            <a:avLst/>
            <a:gdLst/>
            <a:ahLst/>
            <a:cxnLst/>
            <a:rect l="l" t="t" r="r" b="b"/>
            <a:pathLst>
              <a:path w="2059304" h="1216660">
                <a:moveTo>
                  <a:pt x="65024" y="1112012"/>
                </a:moveTo>
                <a:lnTo>
                  <a:pt x="57276" y="1114171"/>
                </a:lnTo>
                <a:lnTo>
                  <a:pt x="0" y="1216152"/>
                </a:lnTo>
                <a:lnTo>
                  <a:pt x="116967" y="1215898"/>
                </a:lnTo>
                <a:lnTo>
                  <a:pt x="118491" y="1214374"/>
                </a:lnTo>
                <a:lnTo>
                  <a:pt x="28193" y="1214374"/>
                </a:lnTo>
                <a:lnTo>
                  <a:pt x="15239" y="1192530"/>
                </a:lnTo>
                <a:lnTo>
                  <a:pt x="55821" y="1168702"/>
                </a:lnTo>
                <a:lnTo>
                  <a:pt x="79501" y="1126617"/>
                </a:lnTo>
                <a:lnTo>
                  <a:pt x="77343" y="1118870"/>
                </a:lnTo>
                <a:lnTo>
                  <a:pt x="71119" y="1115441"/>
                </a:lnTo>
                <a:lnTo>
                  <a:pt x="65024" y="1112012"/>
                </a:lnTo>
                <a:close/>
              </a:path>
              <a:path w="2059304" h="1216660">
                <a:moveTo>
                  <a:pt x="55821" y="1168702"/>
                </a:moveTo>
                <a:lnTo>
                  <a:pt x="15239" y="1192530"/>
                </a:lnTo>
                <a:lnTo>
                  <a:pt x="28193" y="1214374"/>
                </a:lnTo>
                <a:lnTo>
                  <a:pt x="36197" y="1209675"/>
                </a:lnTo>
                <a:lnTo>
                  <a:pt x="32765" y="1209675"/>
                </a:lnTo>
                <a:lnTo>
                  <a:pt x="21717" y="1190752"/>
                </a:lnTo>
                <a:lnTo>
                  <a:pt x="43448" y="1190689"/>
                </a:lnTo>
                <a:lnTo>
                  <a:pt x="55821" y="1168702"/>
                </a:lnTo>
                <a:close/>
              </a:path>
              <a:path w="2059304" h="1216660">
                <a:moveTo>
                  <a:pt x="116967" y="1190498"/>
                </a:moveTo>
                <a:lnTo>
                  <a:pt x="109981" y="1190498"/>
                </a:lnTo>
                <a:lnTo>
                  <a:pt x="68658" y="1190616"/>
                </a:lnTo>
                <a:lnTo>
                  <a:pt x="28193" y="1214374"/>
                </a:lnTo>
                <a:lnTo>
                  <a:pt x="118491" y="1214374"/>
                </a:lnTo>
                <a:lnTo>
                  <a:pt x="122681" y="1210183"/>
                </a:lnTo>
                <a:lnTo>
                  <a:pt x="122681" y="1196086"/>
                </a:lnTo>
                <a:lnTo>
                  <a:pt x="116967" y="1190498"/>
                </a:lnTo>
                <a:close/>
              </a:path>
              <a:path w="2059304" h="1216660">
                <a:moveTo>
                  <a:pt x="43448" y="1190689"/>
                </a:moveTo>
                <a:lnTo>
                  <a:pt x="21717" y="1190752"/>
                </a:lnTo>
                <a:lnTo>
                  <a:pt x="32765" y="1209675"/>
                </a:lnTo>
                <a:lnTo>
                  <a:pt x="43448" y="1190689"/>
                </a:lnTo>
                <a:close/>
              </a:path>
              <a:path w="2059304" h="1216660">
                <a:moveTo>
                  <a:pt x="68658" y="1190616"/>
                </a:moveTo>
                <a:lnTo>
                  <a:pt x="43448" y="1190689"/>
                </a:lnTo>
                <a:lnTo>
                  <a:pt x="32765" y="1209675"/>
                </a:lnTo>
                <a:lnTo>
                  <a:pt x="36197" y="1209675"/>
                </a:lnTo>
                <a:lnTo>
                  <a:pt x="68658" y="1190616"/>
                </a:lnTo>
                <a:close/>
              </a:path>
              <a:path w="2059304" h="1216660">
                <a:moveTo>
                  <a:pt x="2046224" y="0"/>
                </a:moveTo>
                <a:lnTo>
                  <a:pt x="55821" y="1168702"/>
                </a:lnTo>
                <a:lnTo>
                  <a:pt x="43448" y="1190689"/>
                </a:lnTo>
                <a:lnTo>
                  <a:pt x="68658" y="1190616"/>
                </a:lnTo>
                <a:lnTo>
                  <a:pt x="2059177" y="21971"/>
                </a:lnTo>
                <a:lnTo>
                  <a:pt x="20462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4048" y="4875910"/>
            <a:ext cx="1249045" cy="134620"/>
          </a:xfrm>
          <a:custGeom>
            <a:avLst/>
            <a:gdLst/>
            <a:ahLst/>
            <a:cxnLst/>
            <a:rect l="l" t="t" r="r" b="b"/>
            <a:pathLst>
              <a:path w="1249045" h="134620">
                <a:moveTo>
                  <a:pt x="72897" y="44487"/>
                </a:moveTo>
                <a:lnTo>
                  <a:pt x="50303" y="56037"/>
                </a:lnTo>
                <a:lnTo>
                  <a:pt x="71316" y="69877"/>
                </a:lnTo>
                <a:lnTo>
                  <a:pt x="1247139" y="134365"/>
                </a:lnTo>
                <a:lnTo>
                  <a:pt x="1248537" y="108965"/>
                </a:lnTo>
                <a:lnTo>
                  <a:pt x="72897" y="44487"/>
                </a:lnTo>
                <a:close/>
              </a:path>
              <a:path w="1249045" h="134620">
                <a:moveTo>
                  <a:pt x="104139" y="0"/>
                </a:moveTo>
                <a:lnTo>
                  <a:pt x="0" y="53212"/>
                </a:lnTo>
                <a:lnTo>
                  <a:pt x="91820" y="113791"/>
                </a:lnTo>
                <a:lnTo>
                  <a:pt x="97662" y="117728"/>
                </a:lnTo>
                <a:lnTo>
                  <a:pt x="105537" y="116077"/>
                </a:lnTo>
                <a:lnTo>
                  <a:pt x="109474" y="110236"/>
                </a:lnTo>
                <a:lnTo>
                  <a:pt x="113283" y="104393"/>
                </a:lnTo>
                <a:lnTo>
                  <a:pt x="111632" y="96519"/>
                </a:lnTo>
                <a:lnTo>
                  <a:pt x="105790" y="92582"/>
                </a:lnTo>
                <a:lnTo>
                  <a:pt x="71316" y="69877"/>
                </a:lnTo>
                <a:lnTo>
                  <a:pt x="24511" y="67309"/>
                </a:lnTo>
                <a:lnTo>
                  <a:pt x="25907" y="41909"/>
                </a:lnTo>
                <a:lnTo>
                  <a:pt x="77938" y="41909"/>
                </a:lnTo>
                <a:lnTo>
                  <a:pt x="115696" y="22606"/>
                </a:lnTo>
                <a:lnTo>
                  <a:pt x="118237" y="14858"/>
                </a:lnTo>
                <a:lnTo>
                  <a:pt x="114934" y="8636"/>
                </a:lnTo>
                <a:lnTo>
                  <a:pt x="111759" y="2412"/>
                </a:lnTo>
                <a:lnTo>
                  <a:pt x="104139" y="0"/>
                </a:lnTo>
                <a:close/>
              </a:path>
              <a:path w="1249045" h="134620">
                <a:moveTo>
                  <a:pt x="25907" y="41909"/>
                </a:moveTo>
                <a:lnTo>
                  <a:pt x="24511" y="67309"/>
                </a:lnTo>
                <a:lnTo>
                  <a:pt x="71316" y="69877"/>
                </a:lnTo>
                <a:lnTo>
                  <a:pt x="65297" y="65912"/>
                </a:lnTo>
                <a:lnTo>
                  <a:pt x="30987" y="65912"/>
                </a:lnTo>
                <a:lnTo>
                  <a:pt x="32131" y="44068"/>
                </a:lnTo>
                <a:lnTo>
                  <a:pt x="65272" y="44068"/>
                </a:lnTo>
                <a:lnTo>
                  <a:pt x="25907" y="41909"/>
                </a:lnTo>
                <a:close/>
              </a:path>
              <a:path w="1249045" h="134620">
                <a:moveTo>
                  <a:pt x="32131" y="44068"/>
                </a:moveTo>
                <a:lnTo>
                  <a:pt x="30987" y="65912"/>
                </a:lnTo>
                <a:lnTo>
                  <a:pt x="50303" y="56037"/>
                </a:lnTo>
                <a:lnTo>
                  <a:pt x="32131" y="44068"/>
                </a:lnTo>
                <a:close/>
              </a:path>
              <a:path w="1249045" h="134620">
                <a:moveTo>
                  <a:pt x="50303" y="56037"/>
                </a:moveTo>
                <a:lnTo>
                  <a:pt x="30987" y="65912"/>
                </a:lnTo>
                <a:lnTo>
                  <a:pt x="65297" y="65912"/>
                </a:lnTo>
                <a:lnTo>
                  <a:pt x="50303" y="56037"/>
                </a:lnTo>
                <a:close/>
              </a:path>
              <a:path w="1249045" h="134620">
                <a:moveTo>
                  <a:pt x="65272" y="44068"/>
                </a:moveTo>
                <a:lnTo>
                  <a:pt x="32131" y="44068"/>
                </a:lnTo>
                <a:lnTo>
                  <a:pt x="50303" y="56037"/>
                </a:lnTo>
                <a:lnTo>
                  <a:pt x="72897" y="44487"/>
                </a:lnTo>
                <a:lnTo>
                  <a:pt x="65272" y="44068"/>
                </a:lnTo>
                <a:close/>
              </a:path>
              <a:path w="1249045" h="134620">
                <a:moveTo>
                  <a:pt x="77938" y="41909"/>
                </a:moveTo>
                <a:lnTo>
                  <a:pt x="25907" y="41909"/>
                </a:lnTo>
                <a:lnTo>
                  <a:pt x="72897" y="44487"/>
                </a:lnTo>
                <a:lnTo>
                  <a:pt x="77938" y="419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3588" y="2166873"/>
            <a:ext cx="478155" cy="1179830"/>
          </a:xfrm>
          <a:custGeom>
            <a:avLst/>
            <a:gdLst/>
            <a:ahLst/>
            <a:cxnLst/>
            <a:rect l="l" t="t" r="r" b="b"/>
            <a:pathLst>
              <a:path w="478154" h="1179829">
                <a:moveTo>
                  <a:pt x="440697" y="47064"/>
                </a:moveTo>
                <a:lnTo>
                  <a:pt x="421090" y="62931"/>
                </a:lnTo>
                <a:lnTo>
                  <a:pt x="0" y="1170813"/>
                </a:lnTo>
                <a:lnTo>
                  <a:pt x="23749" y="1179829"/>
                </a:lnTo>
                <a:lnTo>
                  <a:pt x="444838" y="71949"/>
                </a:lnTo>
                <a:lnTo>
                  <a:pt x="440697" y="47064"/>
                </a:lnTo>
                <a:close/>
              </a:path>
              <a:path w="478154" h="1179829">
                <a:moveTo>
                  <a:pt x="461764" y="19050"/>
                </a:moveTo>
                <a:lnTo>
                  <a:pt x="437769" y="19050"/>
                </a:lnTo>
                <a:lnTo>
                  <a:pt x="461517" y="28066"/>
                </a:lnTo>
                <a:lnTo>
                  <a:pt x="444838" y="71949"/>
                </a:lnTo>
                <a:lnTo>
                  <a:pt x="451612" y="112649"/>
                </a:lnTo>
                <a:lnTo>
                  <a:pt x="452754" y="119634"/>
                </a:lnTo>
                <a:lnTo>
                  <a:pt x="459232" y="124205"/>
                </a:lnTo>
                <a:lnTo>
                  <a:pt x="473075" y="121920"/>
                </a:lnTo>
                <a:lnTo>
                  <a:pt x="477774" y="115442"/>
                </a:lnTo>
                <a:lnTo>
                  <a:pt x="476631" y="108458"/>
                </a:lnTo>
                <a:lnTo>
                  <a:pt x="461764" y="19050"/>
                </a:lnTo>
                <a:close/>
              </a:path>
              <a:path w="478154" h="1179829">
                <a:moveTo>
                  <a:pt x="458597" y="0"/>
                </a:moveTo>
                <a:lnTo>
                  <a:pt x="367538" y="73533"/>
                </a:lnTo>
                <a:lnTo>
                  <a:pt x="366649" y="81534"/>
                </a:lnTo>
                <a:lnTo>
                  <a:pt x="375538" y="92455"/>
                </a:lnTo>
                <a:lnTo>
                  <a:pt x="383539" y="93345"/>
                </a:lnTo>
                <a:lnTo>
                  <a:pt x="421090" y="62931"/>
                </a:lnTo>
                <a:lnTo>
                  <a:pt x="437769" y="19050"/>
                </a:lnTo>
                <a:lnTo>
                  <a:pt x="461764" y="19050"/>
                </a:lnTo>
                <a:lnTo>
                  <a:pt x="458597" y="0"/>
                </a:lnTo>
                <a:close/>
              </a:path>
              <a:path w="478154" h="1179829">
                <a:moveTo>
                  <a:pt x="455162" y="25653"/>
                </a:moveTo>
                <a:lnTo>
                  <a:pt x="437134" y="25653"/>
                </a:lnTo>
                <a:lnTo>
                  <a:pt x="457581" y="33400"/>
                </a:lnTo>
                <a:lnTo>
                  <a:pt x="440697" y="47064"/>
                </a:lnTo>
                <a:lnTo>
                  <a:pt x="444838" y="71949"/>
                </a:lnTo>
                <a:lnTo>
                  <a:pt x="461517" y="28066"/>
                </a:lnTo>
                <a:lnTo>
                  <a:pt x="455162" y="25653"/>
                </a:lnTo>
                <a:close/>
              </a:path>
              <a:path w="478154" h="1179829">
                <a:moveTo>
                  <a:pt x="437769" y="19050"/>
                </a:moveTo>
                <a:lnTo>
                  <a:pt x="421090" y="62931"/>
                </a:lnTo>
                <a:lnTo>
                  <a:pt x="440697" y="47064"/>
                </a:lnTo>
                <a:lnTo>
                  <a:pt x="437134" y="25653"/>
                </a:lnTo>
                <a:lnTo>
                  <a:pt x="455162" y="25653"/>
                </a:lnTo>
                <a:lnTo>
                  <a:pt x="437769" y="19050"/>
                </a:lnTo>
                <a:close/>
              </a:path>
              <a:path w="478154" h="1179829">
                <a:moveTo>
                  <a:pt x="437134" y="25653"/>
                </a:moveTo>
                <a:lnTo>
                  <a:pt x="440697" y="47064"/>
                </a:lnTo>
                <a:lnTo>
                  <a:pt x="457581" y="33400"/>
                </a:lnTo>
                <a:lnTo>
                  <a:pt x="437134" y="256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1977" y="4985892"/>
            <a:ext cx="383540" cy="302895"/>
          </a:xfrm>
          <a:custGeom>
            <a:avLst/>
            <a:gdLst/>
            <a:ahLst/>
            <a:cxnLst/>
            <a:rect l="l" t="t" r="r" b="b"/>
            <a:pathLst>
              <a:path w="383539" h="302895">
                <a:moveTo>
                  <a:pt x="270510" y="261619"/>
                </a:moveTo>
                <a:lnTo>
                  <a:pt x="264160" y="266445"/>
                </a:lnTo>
                <a:lnTo>
                  <a:pt x="263144" y="273430"/>
                </a:lnTo>
                <a:lnTo>
                  <a:pt x="262255" y="280415"/>
                </a:lnTo>
                <a:lnTo>
                  <a:pt x="267081" y="286765"/>
                </a:lnTo>
                <a:lnTo>
                  <a:pt x="383159" y="302386"/>
                </a:lnTo>
                <a:lnTo>
                  <a:pt x="380971" y="296925"/>
                </a:lnTo>
                <a:lnTo>
                  <a:pt x="355473" y="296925"/>
                </a:lnTo>
                <a:lnTo>
                  <a:pt x="318399" y="268038"/>
                </a:lnTo>
                <a:lnTo>
                  <a:pt x="270510" y="261619"/>
                </a:lnTo>
                <a:close/>
              </a:path>
              <a:path w="383539" h="302895">
                <a:moveTo>
                  <a:pt x="318399" y="268038"/>
                </a:moveTo>
                <a:lnTo>
                  <a:pt x="355473" y="296925"/>
                </a:lnTo>
                <a:lnTo>
                  <a:pt x="359591" y="291591"/>
                </a:lnTo>
                <a:lnTo>
                  <a:pt x="351409" y="291591"/>
                </a:lnTo>
                <a:lnTo>
                  <a:pt x="343335" y="271408"/>
                </a:lnTo>
                <a:lnTo>
                  <a:pt x="318399" y="268038"/>
                </a:lnTo>
                <a:close/>
              </a:path>
              <a:path w="383539" h="302895">
                <a:moveTo>
                  <a:pt x="332232" y="190626"/>
                </a:moveTo>
                <a:lnTo>
                  <a:pt x="325755" y="193166"/>
                </a:lnTo>
                <a:lnTo>
                  <a:pt x="319150" y="195833"/>
                </a:lnTo>
                <a:lnTo>
                  <a:pt x="315975" y="203199"/>
                </a:lnTo>
                <a:lnTo>
                  <a:pt x="318643" y="209676"/>
                </a:lnTo>
                <a:lnTo>
                  <a:pt x="333993" y="248052"/>
                </a:lnTo>
                <a:lnTo>
                  <a:pt x="370967" y="276859"/>
                </a:lnTo>
                <a:lnTo>
                  <a:pt x="355473" y="296925"/>
                </a:lnTo>
                <a:lnTo>
                  <a:pt x="380971" y="296925"/>
                </a:lnTo>
                <a:lnTo>
                  <a:pt x="342264" y="200278"/>
                </a:lnTo>
                <a:lnTo>
                  <a:pt x="339598" y="193801"/>
                </a:lnTo>
                <a:lnTo>
                  <a:pt x="332232" y="190626"/>
                </a:lnTo>
                <a:close/>
              </a:path>
              <a:path w="383539" h="302895">
                <a:moveTo>
                  <a:pt x="343335" y="271408"/>
                </a:moveTo>
                <a:lnTo>
                  <a:pt x="351409" y="291591"/>
                </a:lnTo>
                <a:lnTo>
                  <a:pt x="364871" y="274319"/>
                </a:lnTo>
                <a:lnTo>
                  <a:pt x="343335" y="271408"/>
                </a:lnTo>
                <a:close/>
              </a:path>
              <a:path w="383539" h="302895">
                <a:moveTo>
                  <a:pt x="333993" y="248052"/>
                </a:moveTo>
                <a:lnTo>
                  <a:pt x="343335" y="271408"/>
                </a:lnTo>
                <a:lnTo>
                  <a:pt x="364871" y="274319"/>
                </a:lnTo>
                <a:lnTo>
                  <a:pt x="351409" y="291591"/>
                </a:lnTo>
                <a:lnTo>
                  <a:pt x="359591" y="291591"/>
                </a:lnTo>
                <a:lnTo>
                  <a:pt x="370967" y="276859"/>
                </a:lnTo>
                <a:lnTo>
                  <a:pt x="333993" y="248052"/>
                </a:lnTo>
                <a:close/>
              </a:path>
              <a:path w="383539" h="302895">
                <a:moveTo>
                  <a:pt x="15621" y="0"/>
                </a:moveTo>
                <a:lnTo>
                  <a:pt x="0" y="19938"/>
                </a:lnTo>
                <a:lnTo>
                  <a:pt x="318399" y="268038"/>
                </a:lnTo>
                <a:lnTo>
                  <a:pt x="343335" y="271408"/>
                </a:lnTo>
                <a:lnTo>
                  <a:pt x="333993" y="248052"/>
                </a:lnTo>
                <a:lnTo>
                  <a:pt x="156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10" dirty="0"/>
              <a:t>99</a:t>
            </a:fld>
            <a:endParaRPr spc="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5740</Words>
  <Application>Microsoft Office PowerPoint</Application>
  <PresentationFormat>On-screen Show (4:3)</PresentationFormat>
  <Paragraphs>1223</Paragraphs>
  <Slides>136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6" baseType="lpstr">
      <vt:lpstr>Arial</vt:lpstr>
      <vt:lpstr>Bookman Old Style</vt:lpstr>
      <vt:lpstr>Calibri</vt:lpstr>
      <vt:lpstr>Gill Sans MT</vt:lpstr>
      <vt:lpstr>Segoe UI</vt:lpstr>
      <vt:lpstr>Tahoma</vt:lpstr>
      <vt:lpstr>Times New Roman</vt:lpstr>
      <vt:lpstr>Wingdings</vt:lpstr>
      <vt:lpstr>Wingdings 3</vt:lpstr>
      <vt:lpstr>Office Theme</vt:lpstr>
      <vt:lpstr>PTCS®</vt:lpstr>
      <vt:lpstr>The PTCS Program</vt:lpstr>
      <vt:lpstr>Day’s Agenda &amp; Logistics</vt:lpstr>
      <vt:lpstr>Course Content</vt:lpstr>
      <vt:lpstr>Section 1 of 7: Introduction</vt:lpstr>
      <vt:lpstr>Section 1: Introduction</vt:lpstr>
      <vt:lpstr>Why Quality Installation Matters</vt:lpstr>
      <vt:lpstr>Equipment Requirements</vt:lpstr>
      <vt:lpstr>Code Compliance</vt:lpstr>
      <vt:lpstr>Think Outside the Box Spec</vt:lpstr>
      <vt:lpstr>COP and HSPF</vt:lpstr>
      <vt:lpstr>Quality Installation: The Big Four</vt:lpstr>
      <vt:lpstr>Commissioning Equipment Needs</vt:lpstr>
      <vt:lpstr>Equipment Maintenance</vt:lpstr>
      <vt:lpstr>Section 2 of 7: Sizing</vt:lpstr>
      <vt:lpstr>Section 2: Sizing</vt:lpstr>
      <vt:lpstr>Load Calculations</vt:lpstr>
      <vt:lpstr>Heat Pump Balance Point (BP)</vt:lpstr>
      <vt:lpstr>Single Speed Heat Pump Curves &amp; 30F BP</vt:lpstr>
      <vt:lpstr>Balance Point Using AHRI Data</vt:lpstr>
      <vt:lpstr>Variable Speed Equipment</vt:lpstr>
      <vt:lpstr>Variable Speed Equipment</vt:lpstr>
      <vt:lpstr>Single Speed vs. Variable Speed</vt:lpstr>
      <vt:lpstr>BPA’s Heat Pump Sizing Calculator</vt:lpstr>
      <vt:lpstr>BPA’s Heat Pump Sizing Calculator</vt:lpstr>
      <vt:lpstr>Section 3 of 7: Airflow</vt:lpstr>
      <vt:lpstr>Section 3: Airflow</vt:lpstr>
      <vt:lpstr>System Airflow</vt:lpstr>
      <vt:lpstr>VSHP System Airflow</vt:lpstr>
      <vt:lpstr>Definition: Static vs. Velocity Pressure</vt:lpstr>
      <vt:lpstr>Definition: External Static Pressure</vt:lpstr>
      <vt:lpstr>Static Pressure Tap</vt:lpstr>
      <vt:lpstr>Static Pressure Drop and Readings</vt:lpstr>
      <vt:lpstr>Measuring Return Static Pressure</vt:lpstr>
      <vt:lpstr>Measuring Return Static Pressure</vt:lpstr>
      <vt:lpstr>Measuring Supply Static Pressure</vt:lpstr>
      <vt:lpstr>Measuring Supply Static Pressure</vt:lpstr>
      <vt:lpstr>Measure External Static Pressure</vt:lpstr>
      <vt:lpstr>Fan Chart</vt:lpstr>
      <vt:lpstr>Equipment Set Up</vt:lpstr>
      <vt:lpstr>Equipment Set Up: Filter Selection</vt:lpstr>
      <vt:lpstr>What Creates Resistance?</vt:lpstr>
      <vt:lpstr>Supply Air Boot &amp; Stack Head Fittings</vt:lpstr>
      <vt:lpstr>Plenum Fittings</vt:lpstr>
      <vt:lpstr>Flex Duct Possibilities</vt:lpstr>
      <vt:lpstr>Properly Installed Flex Duct</vt:lpstr>
      <vt:lpstr>Compression Reduces Performance</vt:lpstr>
      <vt:lpstr>Airflow Resistance Situation</vt:lpstr>
      <vt:lpstr>Moving Air Hates to Make Hard Turns</vt:lpstr>
      <vt:lpstr>Low Flow Culprits</vt:lpstr>
      <vt:lpstr>Duct Sizing: Maximize Heat Pump Performance</vt:lpstr>
      <vt:lpstr>Sizing Supply and Returns</vt:lpstr>
      <vt:lpstr>Sizing Supply and Returns</vt:lpstr>
      <vt:lpstr>Sizing Returns</vt:lpstr>
      <vt:lpstr>Sealing the Duct System</vt:lpstr>
      <vt:lpstr>CFM vs. Static Pressure</vt:lpstr>
      <vt:lpstr>ure</vt:lpstr>
      <vt:lpstr>ECM Fan Motors 2.0, 2.3m 2.5 &amp; 3.0</vt:lpstr>
      <vt:lpstr>X-13 ECM Motor</vt:lpstr>
      <vt:lpstr>Measuring Airflow</vt:lpstr>
      <vt:lpstr>Configuring the Manometer</vt:lpstr>
      <vt:lpstr>Measure External Static Pressure</vt:lpstr>
      <vt:lpstr>Measure CFM with TrueFlow Plate</vt:lpstr>
      <vt:lpstr>Step 1: Measure NSOP (Supply Static)</vt:lpstr>
      <vt:lpstr>Step 2: Install TrueFlow Plate</vt:lpstr>
      <vt:lpstr>Step 2: Install TrueFlow Plate</vt:lpstr>
      <vt:lpstr>Step 3: Measure TFSOP</vt:lpstr>
      <vt:lpstr>Step 4: Calculate Correction Factor</vt:lpstr>
      <vt:lpstr>Step 4: Calculate or Find Correction Factor</vt:lpstr>
      <vt:lpstr>Step 5: Measure Plate Pressure</vt:lpstr>
      <vt:lpstr>Step 6: Find Raw Flow</vt:lpstr>
      <vt:lpstr>Steps 7 - 8: Corrected Flow to CFM/Ton</vt:lpstr>
      <vt:lpstr>Additional Correction Factor</vt:lpstr>
      <vt:lpstr>Digital True Flow</vt:lpstr>
      <vt:lpstr>Requires App and DG8 or DG1000</vt:lpstr>
      <vt:lpstr>Download True Flow HVAC Air Flow App</vt:lpstr>
      <vt:lpstr>Power On Equipment &amp; Launch App</vt:lpstr>
      <vt:lpstr>Follow Instructions on App</vt:lpstr>
      <vt:lpstr>Input System Information &amp; Continue   Following Instructions </vt:lpstr>
      <vt:lpstr>Take Measurements &amp; Continue Following  Instructions </vt:lpstr>
      <vt:lpstr>Review Results</vt:lpstr>
      <vt:lpstr>Create a Report</vt:lpstr>
      <vt:lpstr>Increasing Measurement Accuracy</vt:lpstr>
      <vt:lpstr>Estimating Airflow Using Static Pressure  Measurements &amp; Flow Tables</vt:lpstr>
      <vt:lpstr>Steps to Measure Airflow Using External  Static Pressure Measurements</vt:lpstr>
      <vt:lpstr>Steps to Measure Airflow Using External  Static Pressure Measurements</vt:lpstr>
      <vt:lpstr>Steps to Measure Airflow Using External  Static Pressure Measurements</vt:lpstr>
      <vt:lpstr>Measure CFM with Duct Blaster</vt:lpstr>
      <vt:lpstr>Exercise</vt:lpstr>
      <vt:lpstr>Section 4 of 7: Refrigerant Charge</vt:lpstr>
      <vt:lpstr>Section 4: Refrigerant Charge</vt:lpstr>
      <vt:lpstr>Refrigerant Charge Methods</vt:lpstr>
      <vt:lpstr>Specification Language</vt:lpstr>
      <vt:lpstr>Best Practices</vt:lpstr>
      <vt:lpstr>Charging Methods</vt:lpstr>
      <vt:lpstr>Heating Mode: Calculate Temp Split</vt:lpstr>
      <vt:lpstr>Supply Side Ventilation</vt:lpstr>
      <vt:lpstr>Cooling Mode: Calculate Sub Cooling</vt:lpstr>
      <vt:lpstr>Piping/Electrical Penetrations</vt:lpstr>
      <vt:lpstr>Section 5 of 7: Controls</vt:lpstr>
      <vt:lpstr>Section 5: Controls</vt:lpstr>
      <vt:lpstr>About Controls</vt:lpstr>
      <vt:lpstr>Auxiliary Heat Lockout</vt:lpstr>
      <vt:lpstr>Dual Fuel Systems</vt:lpstr>
      <vt:lpstr>Thermostats</vt:lpstr>
      <vt:lpstr>Strip Heat Lockout</vt:lpstr>
      <vt:lpstr>Thermostat Test Mode</vt:lpstr>
      <vt:lpstr>Control Summary</vt:lpstr>
      <vt:lpstr>  Exercise </vt:lpstr>
      <vt:lpstr>Section 6 of 7:  Participation Rules  &amp; Paperwork</vt:lpstr>
      <vt:lpstr>Section 6: Participation Rules &amp; Paperwork</vt:lpstr>
      <vt:lpstr>Next Steps to Certification</vt:lpstr>
      <vt:lpstr>Step 2: Create Online Account Today</vt:lpstr>
      <vt:lpstr>Optional: Create Your Account In Class!</vt:lpstr>
      <vt:lpstr>Step 3: Certified Technician Application</vt:lpstr>
      <vt:lpstr>Next Steps: Some Clarification</vt:lpstr>
      <vt:lpstr>Beyond Certification</vt:lpstr>
      <vt:lpstr>Entering a Job: Mobile Registry</vt:lpstr>
      <vt:lpstr>Mobile Registry Updates</vt:lpstr>
      <vt:lpstr>Exercise: Optional Mobile Entry Practice</vt:lpstr>
      <vt:lpstr>Troubleshooting Entry Issues</vt:lpstr>
      <vt:lpstr>Optional Air Source Heat Pump Installation Form</vt:lpstr>
      <vt:lpstr>Notifying Utility of the Completed Job</vt:lpstr>
      <vt:lpstr>Quality Assurance Inspections</vt:lpstr>
      <vt:lpstr>Remote QA Inspections</vt:lpstr>
      <vt:lpstr>QA Inspection Feedback &amp; Remediation</vt:lpstr>
      <vt:lpstr>Section 7 of 7: Resources</vt:lpstr>
      <vt:lpstr>Program Website</vt:lpstr>
      <vt:lpstr>Program Website: Technical Resources</vt:lpstr>
      <vt:lpstr>Spanish Materials</vt:lpstr>
      <vt:lpstr>Equipment Discount</vt:lpstr>
      <vt:lpstr>Stay Informed!</vt:lpstr>
      <vt:lpstr>On-Demand Webinars</vt:lpstr>
      <vt:lpstr>NATE Continuing Education Hours</vt:lpstr>
      <vt:lpstr>Good luck on the Exam!</vt:lpstr>
      <vt:lpstr>Energy Trust of Oregon Jobs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PTCS®</dc:title>
  <dc:creator>Gross,Michael C (BPA) - PEM-6</dc:creator>
  <cp:lastModifiedBy>Gross,Michael C (CONTR) - PEJB-6</cp:lastModifiedBy>
  <cp:revision>1</cp:revision>
  <dcterms:created xsi:type="dcterms:W3CDTF">2023-01-05T20:33:44Z</dcterms:created>
  <dcterms:modified xsi:type="dcterms:W3CDTF">2023-01-05T20:34:15Z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2021-12-30T00:00:00Z</vt:filetime>
  </property>
  <property fmtid="{D5CDD505-2E9C-101B-9397-08002B2CF9AE}" pid="3" name="LastSaved">
    <vt:filetime>2023-01-05T00:00:00Z</vt:filetime>
  </property>
</Properties>
</file>