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9.xml" ContentType="application/vnd.openxmlformats-officedocument.presentationml.notesSlide+xml"/>
  <Override PartName="/ppt/theme/themeOverride2.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4"/>
  </p:sldMasterIdLst>
  <p:notesMasterIdLst>
    <p:notesMasterId r:id="rId128"/>
  </p:notesMasterIdLst>
  <p:handoutMasterIdLst>
    <p:handoutMasterId r:id="rId129"/>
  </p:handoutMasterIdLst>
  <p:sldIdLst>
    <p:sldId id="787" r:id="rId5"/>
    <p:sldId id="771" r:id="rId6"/>
    <p:sldId id="828" r:id="rId7"/>
    <p:sldId id="792" r:id="rId8"/>
    <p:sldId id="363" r:id="rId9"/>
    <p:sldId id="788" r:id="rId10"/>
    <p:sldId id="720" r:id="rId11"/>
    <p:sldId id="820" r:id="rId12"/>
    <p:sldId id="821" r:id="rId13"/>
    <p:sldId id="827" r:id="rId14"/>
    <p:sldId id="778" r:id="rId15"/>
    <p:sldId id="767" r:id="rId16"/>
    <p:sldId id="768" r:id="rId17"/>
    <p:sldId id="763" r:id="rId18"/>
    <p:sldId id="730" r:id="rId19"/>
    <p:sldId id="731" r:id="rId20"/>
    <p:sldId id="732" r:id="rId21"/>
    <p:sldId id="776" r:id="rId22"/>
    <p:sldId id="738" r:id="rId23"/>
    <p:sldId id="283" r:id="rId24"/>
    <p:sldId id="734" r:id="rId25"/>
    <p:sldId id="735" r:id="rId26"/>
    <p:sldId id="736" r:id="rId27"/>
    <p:sldId id="764" r:id="rId28"/>
    <p:sldId id="289" r:id="rId29"/>
    <p:sldId id="826" r:id="rId30"/>
    <p:sldId id="373" r:id="rId31"/>
    <p:sldId id="765" r:id="rId32"/>
    <p:sldId id="829" r:id="rId33"/>
    <p:sldId id="766" r:id="rId34"/>
    <p:sldId id="806" r:id="rId35"/>
    <p:sldId id="789" r:id="rId36"/>
    <p:sldId id="758" r:id="rId37"/>
    <p:sldId id="743" r:id="rId38"/>
    <p:sldId id="745" r:id="rId39"/>
    <p:sldId id="746" r:id="rId40"/>
    <p:sldId id="744" r:id="rId41"/>
    <p:sldId id="747" r:id="rId42"/>
    <p:sldId id="750" r:id="rId43"/>
    <p:sldId id="751" r:id="rId44"/>
    <p:sldId id="752" r:id="rId45"/>
    <p:sldId id="754" r:id="rId46"/>
    <p:sldId id="755" r:id="rId47"/>
    <p:sldId id="381" r:id="rId48"/>
    <p:sldId id="382" r:id="rId49"/>
    <p:sldId id="383" r:id="rId50"/>
    <p:sldId id="773" r:id="rId51"/>
    <p:sldId id="385" r:id="rId52"/>
    <p:sldId id="386" r:id="rId53"/>
    <p:sldId id="387" r:id="rId54"/>
    <p:sldId id="388" r:id="rId55"/>
    <p:sldId id="794" r:id="rId56"/>
    <p:sldId id="389" r:id="rId57"/>
    <p:sldId id="801" r:id="rId58"/>
    <p:sldId id="796" r:id="rId59"/>
    <p:sldId id="797" r:id="rId60"/>
    <p:sldId id="795" r:id="rId61"/>
    <p:sldId id="391" r:id="rId62"/>
    <p:sldId id="790" r:id="rId63"/>
    <p:sldId id="741" r:id="rId64"/>
    <p:sldId id="395" r:id="rId65"/>
    <p:sldId id="401" r:id="rId66"/>
    <p:sldId id="396" r:id="rId67"/>
    <p:sldId id="810" r:id="rId68"/>
    <p:sldId id="397" r:id="rId69"/>
    <p:sldId id="786" r:id="rId70"/>
    <p:sldId id="798" r:id="rId71"/>
    <p:sldId id="799" r:id="rId72"/>
    <p:sldId id="406" r:id="rId73"/>
    <p:sldId id="785" r:id="rId74"/>
    <p:sldId id="403" r:id="rId75"/>
    <p:sldId id="404" r:id="rId76"/>
    <p:sldId id="405" r:id="rId77"/>
    <p:sldId id="402" r:id="rId78"/>
    <p:sldId id="398" r:id="rId79"/>
    <p:sldId id="400" r:id="rId80"/>
    <p:sldId id="399" r:id="rId81"/>
    <p:sldId id="774" r:id="rId82"/>
    <p:sldId id="780" r:id="rId83"/>
    <p:sldId id="781" r:id="rId84"/>
    <p:sldId id="782" r:id="rId85"/>
    <p:sldId id="783" r:id="rId86"/>
    <p:sldId id="802" r:id="rId87"/>
    <p:sldId id="407" r:id="rId88"/>
    <p:sldId id="812" r:id="rId89"/>
    <p:sldId id="815" r:id="rId90"/>
    <p:sldId id="416" r:id="rId91"/>
    <p:sldId id="791" r:id="rId92"/>
    <p:sldId id="418" r:id="rId93"/>
    <p:sldId id="420" r:id="rId94"/>
    <p:sldId id="421" r:id="rId95"/>
    <p:sldId id="422" r:id="rId96"/>
    <p:sldId id="423" r:id="rId97"/>
    <p:sldId id="804" r:id="rId98"/>
    <p:sldId id="424" r:id="rId99"/>
    <p:sldId id="805" r:id="rId100"/>
    <p:sldId id="814" r:id="rId101"/>
    <p:sldId id="693" r:id="rId102"/>
    <p:sldId id="822" r:id="rId103"/>
    <p:sldId id="823" r:id="rId104"/>
    <p:sldId id="428" r:id="rId105"/>
    <p:sldId id="429" r:id="rId106"/>
    <p:sldId id="807" r:id="rId107"/>
    <p:sldId id="824" r:id="rId108"/>
    <p:sldId id="426" r:id="rId109"/>
    <p:sldId id="694" r:id="rId110"/>
    <p:sldId id="698" r:id="rId111"/>
    <p:sldId id="699" r:id="rId112"/>
    <p:sldId id="700" r:id="rId113"/>
    <p:sldId id="706" r:id="rId114"/>
    <p:sldId id="707" r:id="rId115"/>
    <p:sldId id="703" r:id="rId116"/>
    <p:sldId id="704" r:id="rId117"/>
    <p:sldId id="701" r:id="rId118"/>
    <p:sldId id="702" r:id="rId119"/>
    <p:sldId id="705" r:id="rId120"/>
    <p:sldId id="708" r:id="rId121"/>
    <p:sldId id="825" r:id="rId122"/>
    <p:sldId id="709" r:id="rId123"/>
    <p:sldId id="430" r:id="rId124"/>
    <p:sldId id="819" r:id="rId125"/>
    <p:sldId id="818" r:id="rId126"/>
    <p:sldId id="431" r:id="rId12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williamson" initials="j" lastIdx="14" clrIdx="0"/>
  <p:cmAuthor id="1" name="bob davis" initials="bd" lastIdx="1" clrIdx="1"/>
  <p:cmAuthor id="2" name="PECI" initials="P" lastIdx="4" clrIdx="2"/>
  <p:cmAuthor id="3" name="AmyB" initials="AAB" lastIdx="4"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1FCFD"/>
    <a:srgbClr val="ECF4F8"/>
    <a:srgbClr val="F1F2F9"/>
    <a:srgbClr val="F9F9F9"/>
    <a:srgbClr val="FFFFFF"/>
    <a:srgbClr val="E5FFFF"/>
    <a:srgbClr val="CCFFFF"/>
    <a:srgbClr val="E1F8FB"/>
    <a:srgbClr val="C6C9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4092" autoAdjust="0"/>
    <p:restoredTop sz="91792" autoAdjust="0"/>
  </p:normalViewPr>
  <p:slideViewPr>
    <p:cSldViewPr snapToGrid="0">
      <p:cViewPr varScale="1">
        <p:scale>
          <a:sx n="127" d="100"/>
          <a:sy n="127" d="100"/>
        </p:scale>
        <p:origin x="-1140" y="-102"/>
      </p:cViewPr>
      <p:guideLst>
        <p:guide orient="horz" pos="2160"/>
        <p:guide pos="2880"/>
      </p:guideLst>
    </p:cSldViewPr>
  </p:slideViewPr>
  <p:outlineViewPr>
    <p:cViewPr>
      <p:scale>
        <a:sx n="33" d="100"/>
        <a:sy n="33" d="100"/>
      </p:scale>
      <p:origin x="0" y="31884"/>
    </p:cViewPr>
  </p:outlineViewPr>
  <p:notesTextViewPr>
    <p:cViewPr>
      <p:scale>
        <a:sx n="100" d="100"/>
        <a:sy n="100" d="100"/>
      </p:scale>
      <p:origin x="0" y="0"/>
    </p:cViewPr>
  </p:notesTextViewPr>
  <p:sorterViewPr>
    <p:cViewPr>
      <p:scale>
        <a:sx n="90" d="100"/>
        <a:sy n="90" d="100"/>
      </p:scale>
      <p:origin x="0" y="0"/>
    </p:cViewPr>
  </p:sorterViewPr>
  <p:notesViewPr>
    <p:cSldViewPr snapToGrid="0">
      <p:cViewPr varScale="1">
        <p:scale>
          <a:sx n="80" d="100"/>
          <a:sy n="80" d="100"/>
        </p:scale>
        <p:origin x="3168" y="102"/>
      </p:cViewPr>
      <p:guideLst>
        <p:guide orient="horz" pos="3024"/>
        <p:guide pos="2304"/>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notesMaster" Target="notesMasters/notes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slide" Target="slides/slide122.xml"/><Relationship Id="rId13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966885389326336"/>
          <c:y val="0.17369477422133378"/>
          <c:w val="0.84977559055119289"/>
          <c:h val="0.55286102135472825"/>
        </c:manualLayout>
      </c:layout>
      <c:barChart>
        <c:barDir val="col"/>
        <c:grouping val="clustered"/>
        <c:varyColors val="0"/>
        <c:ser>
          <c:idx val="0"/>
          <c:order val="0"/>
          <c:tx>
            <c:strRef>
              <c:f>Sheet1!$J$6</c:f>
              <c:strCache>
                <c:ptCount val="1"/>
                <c:pt idx="0">
                  <c:v>System Efficiency</c:v>
                </c:pt>
              </c:strCache>
            </c:strRef>
          </c:tx>
          <c:invertIfNegative val="0"/>
          <c:dPt>
            <c:idx val="10"/>
            <c:invertIfNegative val="0"/>
            <c:bubble3D val="0"/>
            <c:spPr>
              <a:solidFill>
                <a:schemeClr val="accent3">
                  <a:lumMod val="75000"/>
                </a:schemeClr>
              </a:solidFill>
            </c:spPr>
            <c:extLst xmlns:c16r2="http://schemas.microsoft.com/office/drawing/2015/06/chart">
              <c:ext xmlns:c16="http://schemas.microsoft.com/office/drawing/2014/chart" uri="{C3380CC4-5D6E-409C-BE32-E72D297353CC}">
                <c16:uniqueId val="{00000001-35DD-475A-A399-200DDDE5FF7B}"/>
              </c:ext>
            </c:extLst>
          </c:dPt>
          <c:dPt>
            <c:idx val="11"/>
            <c:invertIfNegative val="0"/>
            <c:bubble3D val="0"/>
            <c:spPr>
              <a:solidFill>
                <a:srgbClr val="9BBB59">
                  <a:lumMod val="75000"/>
                </a:srgbClr>
              </a:solidFill>
            </c:spPr>
            <c:extLst xmlns:c16r2="http://schemas.microsoft.com/office/drawing/2015/06/chart">
              <c:ext xmlns:c16="http://schemas.microsoft.com/office/drawing/2014/chart" uri="{C3380CC4-5D6E-409C-BE32-E72D297353CC}">
                <c16:uniqueId val="{00000003-35DD-475A-A399-200DDDE5FF7B}"/>
              </c:ext>
            </c:extLst>
          </c:dPt>
          <c:dLbls>
            <c:dLbl>
              <c:idx val="0"/>
              <c:layout>
                <c:manualLayout>
                  <c:x val="1.8476782758572027E-3"/>
                  <c:y val="-3.594771241830068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35DD-475A-A399-200DDDE5FF7B}"/>
                </c:ext>
              </c:extLst>
            </c:dLbl>
            <c:dLbl>
              <c:idx val="1"/>
              <c:layout>
                <c:manualLayout>
                  <c:x val="0"/>
                  <c:y val="-1.633986928104575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35DD-475A-A399-200DDDE5FF7B}"/>
                </c:ext>
              </c:extLst>
            </c:dLbl>
            <c:dLbl>
              <c:idx val="2"/>
              <c:layout>
                <c:manualLayout>
                  <c:x val="-3.6953565517144054E-3"/>
                  <c:y val="-3.594771241830065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35DD-475A-A399-200DDDE5FF7B}"/>
                </c:ext>
              </c:extLst>
            </c:dLbl>
            <c:dLbl>
              <c:idx val="4"/>
              <c:layout>
                <c:manualLayout>
                  <c:x val="-1.8476782758572027E-3"/>
                  <c:y val="-3.594771241830065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35DD-475A-A399-200DDDE5FF7B}"/>
                </c:ext>
              </c:extLst>
            </c:dLbl>
            <c:dLbl>
              <c:idx val="5"/>
              <c:layout>
                <c:manualLayout>
                  <c:x val="0"/>
                  <c:y val="-2.941202202665843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35DD-475A-A399-200DDDE5FF7B}"/>
                </c:ext>
              </c:extLst>
            </c:dLbl>
            <c:dLbl>
              <c:idx val="6"/>
              <c:layout>
                <c:manualLayout>
                  <c:x val="0"/>
                  <c:y val="-4.248366013071895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35DD-475A-A399-200DDDE5FF7B}"/>
                </c:ext>
              </c:extLst>
            </c:dLbl>
            <c:dLbl>
              <c:idx val="7"/>
              <c:layout>
                <c:manualLayout>
                  <c:x val="5.5430348275716081E-3"/>
                  <c:y val="-1.960784313725490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35DD-475A-A399-200DDDE5FF7B}"/>
                </c:ext>
              </c:extLst>
            </c:dLbl>
            <c:dLbl>
              <c:idx val="9"/>
              <c:layout>
                <c:manualLayout>
                  <c:x val="-1.8476782758572027E-3"/>
                  <c:y val="-1.960784313725490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35DD-475A-A399-200DDDE5FF7B}"/>
                </c:ext>
              </c:extLst>
            </c:dLbl>
            <c:dLbl>
              <c:idx val="11"/>
              <c:layout>
                <c:manualLayout>
                  <c:x val="7.3907131034288108E-3"/>
                  <c:y val="-1.307189542483658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35DD-475A-A399-200DDDE5FF7B}"/>
                </c:ext>
              </c:extLst>
            </c:dLbl>
            <c:spPr>
              <a:noFill/>
              <a:ln>
                <a:noFill/>
              </a:ln>
              <a:effectLst/>
            </c:spPr>
            <c:txPr>
              <a:bodyPr/>
              <a:lstStyle/>
              <a:p>
                <a:pPr>
                  <a:defRPr sz="14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Sheet1!$J$7:$J$18</c:f>
              <c:numCache>
                <c:formatCode>0.0</c:formatCode>
                <c:ptCount val="12"/>
                <c:pt idx="0">
                  <c:v>62.5</c:v>
                </c:pt>
                <c:pt idx="1">
                  <c:v>66</c:v>
                </c:pt>
                <c:pt idx="2">
                  <c:v>72.7</c:v>
                </c:pt>
                <c:pt idx="3">
                  <c:v>56.7</c:v>
                </c:pt>
                <c:pt idx="4">
                  <c:v>71.900000000000006</c:v>
                </c:pt>
                <c:pt idx="5">
                  <c:v>73.5</c:v>
                </c:pt>
                <c:pt idx="6">
                  <c:v>70.900000000000006</c:v>
                </c:pt>
                <c:pt idx="7">
                  <c:v>64.599999999999994</c:v>
                </c:pt>
                <c:pt idx="8">
                  <c:v>88.8</c:v>
                </c:pt>
                <c:pt idx="9">
                  <c:v>74.8</c:v>
                </c:pt>
                <c:pt idx="10">
                  <c:v>99</c:v>
                </c:pt>
                <c:pt idx="11">
                  <c:v>96.7</c:v>
                </c:pt>
              </c:numCache>
            </c:numRef>
          </c:val>
          <c:extLst xmlns:c16r2="http://schemas.microsoft.com/office/drawing/2015/06/chart">
            <c:ext xmlns:c16="http://schemas.microsoft.com/office/drawing/2014/chart" uri="{C3380CC4-5D6E-409C-BE32-E72D297353CC}">
              <c16:uniqueId val="{0000000C-35DD-475A-A399-200DDDE5FF7B}"/>
            </c:ext>
          </c:extLst>
        </c:ser>
        <c:dLbls>
          <c:showLegendKey val="0"/>
          <c:showVal val="0"/>
          <c:showCatName val="0"/>
          <c:showSerName val="0"/>
          <c:showPercent val="0"/>
          <c:showBubbleSize val="0"/>
        </c:dLbls>
        <c:gapWidth val="150"/>
        <c:axId val="238000768"/>
        <c:axId val="247374208"/>
      </c:barChart>
      <c:catAx>
        <c:axId val="238000768"/>
        <c:scaling>
          <c:orientation val="minMax"/>
        </c:scaling>
        <c:delete val="0"/>
        <c:axPos val="b"/>
        <c:majorTickMark val="out"/>
        <c:minorTickMark val="none"/>
        <c:tickLblPos val="nextTo"/>
        <c:crossAx val="247374208"/>
        <c:crosses val="autoZero"/>
        <c:auto val="1"/>
        <c:lblAlgn val="ctr"/>
        <c:lblOffset val="100"/>
        <c:noMultiLvlLbl val="0"/>
      </c:catAx>
      <c:valAx>
        <c:axId val="247374208"/>
        <c:scaling>
          <c:orientation val="minMax"/>
          <c:max val="100"/>
        </c:scaling>
        <c:delete val="0"/>
        <c:axPos val="l"/>
        <c:majorGridlines/>
        <c:numFmt formatCode="0.0" sourceLinked="1"/>
        <c:majorTickMark val="out"/>
        <c:minorTickMark val="none"/>
        <c:tickLblPos val="nextTo"/>
        <c:crossAx val="238000768"/>
        <c:crosses val="autoZero"/>
        <c:crossBetween val="between"/>
      </c:valAx>
    </c:plotArea>
    <c:plotVisOnly val="1"/>
    <c:dispBlanksAs val="gap"/>
    <c:showDLblsOverMax val="0"/>
  </c:chart>
  <c:externalData r:id="rId2">
    <c:autoUpdate val="0"/>
  </c:externalData>
  <c:userShapes r:id="rId3"/>
</c:chartSpace>
</file>

<file path=ppt/diagrams/_rels/data4.xml.rels><?xml version="1.0" encoding="UTF-8" standalone="yes"?>
<Relationships xmlns="http://schemas.openxmlformats.org/package/2006/relationships"><Relationship Id="rId1" Type="http://schemas.openxmlformats.org/officeDocument/2006/relationships/image" Target="../media/image120.pn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89A8B1-9622-42D7-BACD-3FE7848B9130}" type="doc">
      <dgm:prSet loTypeId="urn:microsoft.com/office/officeart/2005/8/layout/vList6" loCatId="list" qsTypeId="urn:microsoft.com/office/officeart/2005/8/quickstyle/simple1" qsCatId="simple" csTypeId="urn:microsoft.com/office/officeart/2005/8/colors/accent1_5" csCatId="accent1" phldr="1"/>
      <dgm:spPr/>
      <dgm:t>
        <a:bodyPr/>
        <a:lstStyle/>
        <a:p>
          <a:endParaRPr lang="en-US"/>
        </a:p>
      </dgm:t>
    </dgm:pt>
    <dgm:pt modelId="{A7C152B9-D1B4-447D-8E78-9EE9D335FF06}">
      <dgm:prSet phldrT="[Text]" custT="1"/>
      <dgm:spPr/>
      <dgm:t>
        <a:bodyPr/>
        <a:lstStyle/>
        <a:p>
          <a:r>
            <a:rPr lang="en-US" sz="3000" dirty="0">
              <a:solidFill>
                <a:schemeClr val="tx1">
                  <a:lumMod val="85000"/>
                  <a:lumOff val="15000"/>
                </a:schemeClr>
              </a:solidFill>
            </a:rPr>
            <a:t>Step 1</a:t>
          </a:r>
        </a:p>
      </dgm:t>
    </dgm:pt>
    <dgm:pt modelId="{703CF79F-DD94-40BC-A0EC-36987200BCBC}" type="parTrans" cxnId="{53E2BBB0-819D-40AF-B5D0-99488F0F3FB6}">
      <dgm:prSet/>
      <dgm:spPr/>
      <dgm:t>
        <a:bodyPr/>
        <a:lstStyle/>
        <a:p>
          <a:endParaRPr lang="en-US"/>
        </a:p>
      </dgm:t>
    </dgm:pt>
    <dgm:pt modelId="{69027ED0-AED8-44D2-B689-7E36A1195F31}" type="sibTrans" cxnId="{53E2BBB0-819D-40AF-B5D0-99488F0F3FB6}">
      <dgm:prSet/>
      <dgm:spPr/>
      <dgm:t>
        <a:bodyPr/>
        <a:lstStyle/>
        <a:p>
          <a:endParaRPr lang="en-US"/>
        </a:p>
      </dgm:t>
    </dgm:pt>
    <dgm:pt modelId="{BDCFCA21-0552-4159-AF77-4431CE8F6C40}">
      <dgm:prSet custT="1"/>
      <dgm:spPr/>
      <dgm:t>
        <a:bodyPr/>
        <a:lstStyle/>
        <a:p>
          <a:r>
            <a:rPr lang="en-US" sz="3000" dirty="0">
              <a:solidFill>
                <a:schemeClr val="tx1">
                  <a:lumMod val="85000"/>
                  <a:lumOff val="15000"/>
                </a:schemeClr>
              </a:solidFill>
            </a:rPr>
            <a:t>Step 2</a:t>
          </a:r>
        </a:p>
      </dgm:t>
    </dgm:pt>
    <dgm:pt modelId="{183BB306-6E3B-487E-A534-C66A1A54152A}" type="parTrans" cxnId="{80312548-4F51-4B9B-B59D-F7F056FD0B59}">
      <dgm:prSet/>
      <dgm:spPr/>
      <dgm:t>
        <a:bodyPr/>
        <a:lstStyle/>
        <a:p>
          <a:endParaRPr lang="en-US"/>
        </a:p>
      </dgm:t>
    </dgm:pt>
    <dgm:pt modelId="{F489BD6F-1CFC-4F1C-8151-6AA3666C7E18}" type="sibTrans" cxnId="{80312548-4F51-4B9B-B59D-F7F056FD0B59}">
      <dgm:prSet/>
      <dgm:spPr/>
      <dgm:t>
        <a:bodyPr/>
        <a:lstStyle/>
        <a:p>
          <a:endParaRPr lang="en-US"/>
        </a:p>
      </dgm:t>
    </dgm:pt>
    <dgm:pt modelId="{C0DAB4E9-A6CC-479F-94DA-B48788F2822E}">
      <dgm:prSet custT="1"/>
      <dgm:spPr/>
      <dgm:t>
        <a:bodyPr/>
        <a:lstStyle/>
        <a:p>
          <a:r>
            <a:rPr lang="en-US" sz="3000">
              <a:solidFill>
                <a:schemeClr val="tx1">
                  <a:lumMod val="85000"/>
                  <a:lumOff val="15000"/>
                </a:schemeClr>
              </a:solidFill>
            </a:rPr>
            <a:t>Step 3</a:t>
          </a:r>
          <a:endParaRPr lang="en-US" sz="3000" dirty="0">
            <a:solidFill>
              <a:schemeClr val="tx1">
                <a:lumMod val="85000"/>
                <a:lumOff val="15000"/>
              </a:schemeClr>
            </a:solidFill>
          </a:endParaRPr>
        </a:p>
      </dgm:t>
    </dgm:pt>
    <dgm:pt modelId="{B6FCA9AE-D994-4E9F-BF6E-B9A3C71EE550}" type="parTrans" cxnId="{7ED5D004-F49E-46DA-95AD-98E4AE7529A2}">
      <dgm:prSet/>
      <dgm:spPr/>
      <dgm:t>
        <a:bodyPr/>
        <a:lstStyle/>
        <a:p>
          <a:endParaRPr lang="en-US"/>
        </a:p>
      </dgm:t>
    </dgm:pt>
    <dgm:pt modelId="{E5253F17-5ABA-490D-BB8F-A56886A1B1B3}" type="sibTrans" cxnId="{7ED5D004-F49E-46DA-95AD-98E4AE7529A2}">
      <dgm:prSet/>
      <dgm:spPr/>
      <dgm:t>
        <a:bodyPr/>
        <a:lstStyle/>
        <a:p>
          <a:endParaRPr lang="en-US"/>
        </a:p>
      </dgm:t>
    </dgm:pt>
    <dgm:pt modelId="{62D35372-178A-49CA-8A35-1ABD8C3DA1FF}">
      <dgm:prSet custT="1"/>
      <dgm:spPr/>
      <dgm:t>
        <a:bodyPr/>
        <a:lstStyle/>
        <a:p>
          <a:r>
            <a:rPr lang="en-US" sz="3000">
              <a:solidFill>
                <a:schemeClr val="tx1">
                  <a:lumMod val="85000"/>
                  <a:lumOff val="15000"/>
                </a:schemeClr>
              </a:solidFill>
            </a:rPr>
            <a:t>Step 4</a:t>
          </a:r>
          <a:endParaRPr lang="en-US" sz="3000" dirty="0">
            <a:solidFill>
              <a:schemeClr val="tx1">
                <a:lumMod val="85000"/>
                <a:lumOff val="15000"/>
              </a:schemeClr>
            </a:solidFill>
          </a:endParaRPr>
        </a:p>
      </dgm:t>
    </dgm:pt>
    <dgm:pt modelId="{C286A93E-68C3-4514-9C62-C4FDD73AD9DC}" type="parTrans" cxnId="{3F576788-55CC-42AE-AB3F-64BCBAB973E7}">
      <dgm:prSet/>
      <dgm:spPr/>
      <dgm:t>
        <a:bodyPr/>
        <a:lstStyle/>
        <a:p>
          <a:endParaRPr lang="en-US"/>
        </a:p>
      </dgm:t>
    </dgm:pt>
    <dgm:pt modelId="{A6357E24-EFEF-4F3D-BE96-5D2D1A41AF4D}" type="sibTrans" cxnId="{3F576788-55CC-42AE-AB3F-64BCBAB973E7}">
      <dgm:prSet/>
      <dgm:spPr/>
      <dgm:t>
        <a:bodyPr/>
        <a:lstStyle/>
        <a:p>
          <a:endParaRPr lang="en-US"/>
        </a:p>
      </dgm:t>
    </dgm:pt>
    <dgm:pt modelId="{8FFDF9FA-D71E-490C-905D-E48815864D73}">
      <dgm:prSet custT="1"/>
      <dgm:spPr/>
      <dgm:t>
        <a:bodyPr/>
        <a:lstStyle/>
        <a:p>
          <a:r>
            <a:rPr lang="en-US" sz="3000">
              <a:solidFill>
                <a:schemeClr val="tx1">
                  <a:lumMod val="85000"/>
                  <a:lumOff val="15000"/>
                </a:schemeClr>
              </a:solidFill>
            </a:rPr>
            <a:t>Step 5</a:t>
          </a:r>
          <a:endParaRPr lang="en-US" sz="3000" dirty="0">
            <a:solidFill>
              <a:schemeClr val="tx1">
                <a:lumMod val="85000"/>
                <a:lumOff val="15000"/>
              </a:schemeClr>
            </a:solidFill>
          </a:endParaRPr>
        </a:p>
      </dgm:t>
    </dgm:pt>
    <dgm:pt modelId="{BE4ED96D-73EC-4404-9FF4-6F665CBDB493}" type="parTrans" cxnId="{B7AB7EA6-CD33-4B57-942D-BA2229BA98BA}">
      <dgm:prSet/>
      <dgm:spPr/>
      <dgm:t>
        <a:bodyPr/>
        <a:lstStyle/>
        <a:p>
          <a:endParaRPr lang="en-US"/>
        </a:p>
      </dgm:t>
    </dgm:pt>
    <dgm:pt modelId="{8AC504BA-5C4D-4795-BED3-2F6D2FFDE743}" type="sibTrans" cxnId="{B7AB7EA6-CD33-4B57-942D-BA2229BA98BA}">
      <dgm:prSet/>
      <dgm:spPr/>
      <dgm:t>
        <a:bodyPr/>
        <a:lstStyle/>
        <a:p>
          <a:endParaRPr lang="en-US"/>
        </a:p>
      </dgm:t>
    </dgm:pt>
    <dgm:pt modelId="{EC697B90-A981-4D56-8F3E-EB743638BFF0}">
      <dgm:prSet phldrT="[Text]" custT="1"/>
      <dgm:spPr/>
      <dgm:t>
        <a:bodyPr anchor="ctr"/>
        <a:lstStyle/>
        <a:p>
          <a:r>
            <a:rPr lang="en-US" sz="2800" dirty="0"/>
            <a:t>Tape registers</a:t>
          </a:r>
        </a:p>
      </dgm:t>
    </dgm:pt>
    <dgm:pt modelId="{65850750-7AE3-4659-89C8-55AFA7162E96}" type="parTrans" cxnId="{97484C00-1A9E-4398-BB68-0217F95329AA}">
      <dgm:prSet/>
      <dgm:spPr/>
      <dgm:t>
        <a:bodyPr/>
        <a:lstStyle/>
        <a:p>
          <a:endParaRPr lang="en-US"/>
        </a:p>
      </dgm:t>
    </dgm:pt>
    <dgm:pt modelId="{41B281AB-1A43-437E-B9B3-605F145A4320}" type="sibTrans" cxnId="{97484C00-1A9E-4398-BB68-0217F95329AA}">
      <dgm:prSet/>
      <dgm:spPr/>
      <dgm:t>
        <a:bodyPr/>
        <a:lstStyle/>
        <a:p>
          <a:endParaRPr lang="en-US"/>
        </a:p>
      </dgm:t>
    </dgm:pt>
    <dgm:pt modelId="{5F4083BA-C935-4126-81E5-9669E16861DC}">
      <dgm:prSet custT="1"/>
      <dgm:spPr/>
      <dgm:t>
        <a:bodyPr anchor="ctr"/>
        <a:lstStyle/>
        <a:p>
          <a:r>
            <a:rPr lang="en-US" sz="2800" dirty="0"/>
            <a:t>Connect duct blaster to the duct system</a:t>
          </a:r>
        </a:p>
      </dgm:t>
    </dgm:pt>
    <dgm:pt modelId="{02BCA3F6-7FC2-46A2-BD81-A60EF2EF3981}" type="parTrans" cxnId="{5251D432-822B-4AF8-84F9-66ABB30878F0}">
      <dgm:prSet/>
      <dgm:spPr/>
      <dgm:t>
        <a:bodyPr/>
        <a:lstStyle/>
        <a:p>
          <a:endParaRPr lang="en-US"/>
        </a:p>
      </dgm:t>
    </dgm:pt>
    <dgm:pt modelId="{3B343655-C239-454B-B214-284DB58B7E78}" type="sibTrans" cxnId="{5251D432-822B-4AF8-84F9-66ABB30878F0}">
      <dgm:prSet/>
      <dgm:spPr/>
      <dgm:t>
        <a:bodyPr/>
        <a:lstStyle/>
        <a:p>
          <a:endParaRPr lang="en-US"/>
        </a:p>
      </dgm:t>
    </dgm:pt>
    <dgm:pt modelId="{EADDB02E-3997-4855-957E-B9633AE7C1A5}">
      <dgm:prSet custT="1"/>
      <dgm:spPr/>
      <dgm:t>
        <a:bodyPr anchor="ctr"/>
        <a:lstStyle/>
        <a:p>
          <a:r>
            <a:rPr lang="en-US" sz="2600" dirty="0"/>
            <a:t>Insert static pressure tap in one of the registers</a:t>
          </a:r>
        </a:p>
      </dgm:t>
    </dgm:pt>
    <dgm:pt modelId="{319DBC74-6F9B-49FC-8F67-94F3E63745D9}" type="parTrans" cxnId="{91D03B3B-C67F-4256-8C5A-507C5ABE62A6}">
      <dgm:prSet/>
      <dgm:spPr/>
      <dgm:t>
        <a:bodyPr/>
        <a:lstStyle/>
        <a:p>
          <a:endParaRPr lang="en-US"/>
        </a:p>
      </dgm:t>
    </dgm:pt>
    <dgm:pt modelId="{CAF56878-187E-46CB-B396-9E6F7ED0DFD2}" type="sibTrans" cxnId="{91D03B3B-C67F-4256-8C5A-507C5ABE62A6}">
      <dgm:prSet/>
      <dgm:spPr/>
      <dgm:t>
        <a:bodyPr/>
        <a:lstStyle/>
        <a:p>
          <a:endParaRPr lang="en-US"/>
        </a:p>
      </dgm:t>
    </dgm:pt>
    <dgm:pt modelId="{7BA23A2C-74F3-462F-8809-38B526BD3150}">
      <dgm:prSet custT="1"/>
      <dgm:spPr/>
      <dgm:t>
        <a:bodyPr anchor="ctr"/>
        <a:lstStyle/>
        <a:p>
          <a:r>
            <a:rPr lang="en-US" sz="2400" dirty="0"/>
            <a:t>Configure manometer to read CFM </a:t>
          </a:r>
          <a:r>
            <a:rPr lang="en-US" sz="2400" i="1" dirty="0"/>
            <a:t>AND</a:t>
          </a:r>
          <a:r>
            <a:rPr lang="en-US" sz="2400" dirty="0"/>
            <a:t> pressures (Mode, Device, Configuration buttons) </a:t>
          </a:r>
        </a:p>
      </dgm:t>
    </dgm:pt>
    <dgm:pt modelId="{0264EFC6-4D01-4DA3-94A0-523690675DA9}" type="parTrans" cxnId="{FD3CCD94-B143-45AF-A71C-6DC5633D049F}">
      <dgm:prSet/>
      <dgm:spPr/>
      <dgm:t>
        <a:bodyPr/>
        <a:lstStyle/>
        <a:p>
          <a:endParaRPr lang="en-US"/>
        </a:p>
      </dgm:t>
    </dgm:pt>
    <dgm:pt modelId="{0FEE5D41-8ADF-4790-9357-DC2467CE8718}" type="sibTrans" cxnId="{FD3CCD94-B143-45AF-A71C-6DC5633D049F}">
      <dgm:prSet/>
      <dgm:spPr/>
      <dgm:t>
        <a:bodyPr/>
        <a:lstStyle/>
        <a:p>
          <a:endParaRPr lang="en-US"/>
        </a:p>
      </dgm:t>
    </dgm:pt>
    <dgm:pt modelId="{1FB3E174-7EF7-4542-863B-DA2DE8A5D843}">
      <dgm:prSet custT="1"/>
      <dgm:spPr/>
      <dgm:t>
        <a:bodyPr anchor="ctr"/>
        <a:lstStyle/>
        <a:p>
          <a:r>
            <a:rPr lang="en-US" sz="2400" dirty="0"/>
            <a:t>Connect hose from register to manometer, and fan pressure fitting to the manometer</a:t>
          </a:r>
        </a:p>
      </dgm:t>
    </dgm:pt>
    <dgm:pt modelId="{D4BEFCB0-86E2-4BCF-8176-3737655A2643}" type="parTrans" cxnId="{968B9B69-BEA4-4194-8351-040CC413935E}">
      <dgm:prSet/>
      <dgm:spPr/>
      <dgm:t>
        <a:bodyPr/>
        <a:lstStyle/>
        <a:p>
          <a:endParaRPr lang="en-US"/>
        </a:p>
      </dgm:t>
    </dgm:pt>
    <dgm:pt modelId="{F8E67B1D-0558-4E09-B02D-725080D69E88}" type="sibTrans" cxnId="{968B9B69-BEA4-4194-8351-040CC413935E}">
      <dgm:prSet/>
      <dgm:spPr/>
      <dgm:t>
        <a:bodyPr/>
        <a:lstStyle/>
        <a:p>
          <a:endParaRPr lang="en-US"/>
        </a:p>
      </dgm:t>
    </dgm:pt>
    <dgm:pt modelId="{848850CF-E335-4237-9D56-D73E601CB9DC}" type="pres">
      <dgm:prSet presAssocID="{8089A8B1-9622-42D7-BACD-3FE7848B9130}" presName="Name0" presStyleCnt="0">
        <dgm:presLayoutVars>
          <dgm:dir/>
          <dgm:animLvl val="lvl"/>
          <dgm:resizeHandles/>
        </dgm:presLayoutVars>
      </dgm:prSet>
      <dgm:spPr/>
      <dgm:t>
        <a:bodyPr/>
        <a:lstStyle/>
        <a:p>
          <a:endParaRPr lang="en-US"/>
        </a:p>
      </dgm:t>
    </dgm:pt>
    <dgm:pt modelId="{B1B56D1F-8FB5-4897-A844-828672327E6B}" type="pres">
      <dgm:prSet presAssocID="{A7C152B9-D1B4-447D-8E78-9EE9D335FF06}" presName="linNode" presStyleCnt="0"/>
      <dgm:spPr/>
    </dgm:pt>
    <dgm:pt modelId="{FF22AE43-2BCC-4A65-B3A9-08D911764C77}" type="pres">
      <dgm:prSet presAssocID="{A7C152B9-D1B4-447D-8E78-9EE9D335FF06}" presName="parentShp" presStyleLbl="node1" presStyleIdx="0" presStyleCnt="5" custScaleX="42231" custLinFactNeighborX="-8" custLinFactNeighborY="-1406">
        <dgm:presLayoutVars>
          <dgm:bulletEnabled val="1"/>
        </dgm:presLayoutVars>
      </dgm:prSet>
      <dgm:spPr/>
      <dgm:t>
        <a:bodyPr/>
        <a:lstStyle/>
        <a:p>
          <a:endParaRPr lang="en-US"/>
        </a:p>
      </dgm:t>
    </dgm:pt>
    <dgm:pt modelId="{EF7C8584-8D15-473D-9E12-A13C2BE2620E}" type="pres">
      <dgm:prSet presAssocID="{A7C152B9-D1B4-447D-8E78-9EE9D335FF06}" presName="childShp" presStyleLbl="bgAccFollowNode1" presStyleIdx="0" presStyleCnt="5" custScaleX="138986" custLinFactNeighborX="-355" custLinFactNeighborY="-185">
        <dgm:presLayoutVars>
          <dgm:bulletEnabled val="1"/>
        </dgm:presLayoutVars>
      </dgm:prSet>
      <dgm:spPr/>
      <dgm:t>
        <a:bodyPr/>
        <a:lstStyle/>
        <a:p>
          <a:endParaRPr lang="en-US"/>
        </a:p>
      </dgm:t>
    </dgm:pt>
    <dgm:pt modelId="{AC189CD6-E664-46CD-98E3-2B1CDF75EEF3}" type="pres">
      <dgm:prSet presAssocID="{69027ED0-AED8-44D2-B689-7E36A1195F31}" presName="spacing" presStyleCnt="0"/>
      <dgm:spPr/>
    </dgm:pt>
    <dgm:pt modelId="{DF5AD436-E20A-4AE3-83F6-56414DF9FEAC}" type="pres">
      <dgm:prSet presAssocID="{BDCFCA21-0552-4159-AF77-4431CE8F6C40}" presName="linNode" presStyleCnt="0"/>
      <dgm:spPr/>
    </dgm:pt>
    <dgm:pt modelId="{BA0A6FB3-0EFD-40D8-9BAB-A283876AE254}" type="pres">
      <dgm:prSet presAssocID="{BDCFCA21-0552-4159-AF77-4431CE8F6C40}" presName="parentShp" presStyleLbl="node1" presStyleIdx="1" presStyleCnt="5" custScaleX="42231" custLinFactNeighborX="-8" custLinFactNeighborY="-5963">
        <dgm:presLayoutVars>
          <dgm:bulletEnabled val="1"/>
        </dgm:presLayoutVars>
      </dgm:prSet>
      <dgm:spPr/>
      <dgm:t>
        <a:bodyPr/>
        <a:lstStyle/>
        <a:p>
          <a:endParaRPr lang="en-US"/>
        </a:p>
      </dgm:t>
    </dgm:pt>
    <dgm:pt modelId="{0C47165A-8FD0-4114-B673-16DAFCFB66E2}" type="pres">
      <dgm:prSet presAssocID="{BDCFCA21-0552-4159-AF77-4431CE8F6C40}" presName="childShp" presStyleLbl="bgAccFollowNode1" presStyleIdx="1" presStyleCnt="5" custScaleX="138986" custLinFactNeighborX="-355" custLinFactNeighborY="-1388">
        <dgm:presLayoutVars>
          <dgm:bulletEnabled val="1"/>
        </dgm:presLayoutVars>
      </dgm:prSet>
      <dgm:spPr/>
      <dgm:t>
        <a:bodyPr/>
        <a:lstStyle/>
        <a:p>
          <a:endParaRPr lang="en-US"/>
        </a:p>
      </dgm:t>
    </dgm:pt>
    <dgm:pt modelId="{5DD00036-EA0C-41A0-8DA8-0686B0328B3F}" type="pres">
      <dgm:prSet presAssocID="{F489BD6F-1CFC-4F1C-8151-6AA3666C7E18}" presName="spacing" presStyleCnt="0"/>
      <dgm:spPr/>
    </dgm:pt>
    <dgm:pt modelId="{BA89D4A1-C584-4C92-9E82-7EB29B062658}" type="pres">
      <dgm:prSet presAssocID="{C0DAB4E9-A6CC-479F-94DA-B48788F2822E}" presName="linNode" presStyleCnt="0"/>
      <dgm:spPr/>
    </dgm:pt>
    <dgm:pt modelId="{29B6C11A-CCA6-4D3E-A515-FE180F3FDF34}" type="pres">
      <dgm:prSet presAssocID="{C0DAB4E9-A6CC-479F-94DA-B48788F2822E}" presName="parentShp" presStyleLbl="node1" presStyleIdx="2" presStyleCnt="5" custScaleX="42231" custLinFactNeighborX="-8" custLinFactNeighborY="-5963">
        <dgm:presLayoutVars>
          <dgm:bulletEnabled val="1"/>
        </dgm:presLayoutVars>
      </dgm:prSet>
      <dgm:spPr/>
      <dgm:t>
        <a:bodyPr/>
        <a:lstStyle/>
        <a:p>
          <a:endParaRPr lang="en-US"/>
        </a:p>
      </dgm:t>
    </dgm:pt>
    <dgm:pt modelId="{03992E00-EC87-4788-BF54-A7DDDBF58F24}" type="pres">
      <dgm:prSet presAssocID="{C0DAB4E9-A6CC-479F-94DA-B48788F2822E}" presName="childShp" presStyleLbl="bgAccFollowNode1" presStyleIdx="2" presStyleCnt="5" custScaleX="138986" custLinFactNeighborX="-355" custLinFactNeighborY="-1388">
        <dgm:presLayoutVars>
          <dgm:bulletEnabled val="1"/>
        </dgm:presLayoutVars>
      </dgm:prSet>
      <dgm:spPr/>
      <dgm:t>
        <a:bodyPr/>
        <a:lstStyle/>
        <a:p>
          <a:endParaRPr lang="en-US"/>
        </a:p>
      </dgm:t>
    </dgm:pt>
    <dgm:pt modelId="{0C62DA3B-FA12-44BD-8DD8-3E32E50763B8}" type="pres">
      <dgm:prSet presAssocID="{E5253F17-5ABA-490D-BB8F-A56886A1B1B3}" presName="spacing" presStyleCnt="0"/>
      <dgm:spPr/>
    </dgm:pt>
    <dgm:pt modelId="{12BFD361-BEED-4E21-9EF6-129BBD2C2F6E}" type="pres">
      <dgm:prSet presAssocID="{62D35372-178A-49CA-8A35-1ABD8C3DA1FF}" presName="linNode" presStyleCnt="0"/>
      <dgm:spPr/>
    </dgm:pt>
    <dgm:pt modelId="{4A5F7D44-02A9-4570-8A93-62103B7EE1D7}" type="pres">
      <dgm:prSet presAssocID="{62D35372-178A-49CA-8A35-1ABD8C3DA1FF}" presName="parentShp" presStyleLbl="node1" presStyleIdx="3" presStyleCnt="5" custScaleX="42231" custLinFactNeighborX="-8" custLinFactNeighborY="-5963">
        <dgm:presLayoutVars>
          <dgm:bulletEnabled val="1"/>
        </dgm:presLayoutVars>
      </dgm:prSet>
      <dgm:spPr/>
      <dgm:t>
        <a:bodyPr/>
        <a:lstStyle/>
        <a:p>
          <a:endParaRPr lang="en-US"/>
        </a:p>
      </dgm:t>
    </dgm:pt>
    <dgm:pt modelId="{71A9EA9F-2C59-4BE5-B3AF-5A333E923EEE}" type="pres">
      <dgm:prSet presAssocID="{62D35372-178A-49CA-8A35-1ABD8C3DA1FF}" presName="childShp" presStyleLbl="bgAccFollowNode1" presStyleIdx="3" presStyleCnt="5" custScaleX="138986" custLinFactNeighborX="-355" custLinFactNeighborY="-1388">
        <dgm:presLayoutVars>
          <dgm:bulletEnabled val="1"/>
        </dgm:presLayoutVars>
      </dgm:prSet>
      <dgm:spPr/>
      <dgm:t>
        <a:bodyPr/>
        <a:lstStyle/>
        <a:p>
          <a:endParaRPr lang="en-US"/>
        </a:p>
      </dgm:t>
    </dgm:pt>
    <dgm:pt modelId="{86CC8794-4D75-490F-BDC3-A0775058EF41}" type="pres">
      <dgm:prSet presAssocID="{A6357E24-EFEF-4F3D-BE96-5D2D1A41AF4D}" presName="spacing" presStyleCnt="0"/>
      <dgm:spPr/>
    </dgm:pt>
    <dgm:pt modelId="{1FF3D3C8-2AA2-4857-905F-B081BB0460C4}" type="pres">
      <dgm:prSet presAssocID="{8FFDF9FA-D71E-490C-905D-E48815864D73}" presName="linNode" presStyleCnt="0"/>
      <dgm:spPr/>
    </dgm:pt>
    <dgm:pt modelId="{CCE9BBFC-49EB-4E5B-84C6-E8BA8BF2F22A}" type="pres">
      <dgm:prSet presAssocID="{8FFDF9FA-D71E-490C-905D-E48815864D73}" presName="parentShp" presStyleLbl="node1" presStyleIdx="4" presStyleCnt="5" custScaleX="42231" custLinFactNeighborX="-13908" custLinFactNeighborY="-7412">
        <dgm:presLayoutVars>
          <dgm:bulletEnabled val="1"/>
        </dgm:presLayoutVars>
      </dgm:prSet>
      <dgm:spPr/>
      <dgm:t>
        <a:bodyPr/>
        <a:lstStyle/>
        <a:p>
          <a:endParaRPr lang="en-US"/>
        </a:p>
      </dgm:t>
    </dgm:pt>
    <dgm:pt modelId="{480DFAD8-6E79-4FA4-8070-90591351EE4C}" type="pres">
      <dgm:prSet presAssocID="{8FFDF9FA-D71E-490C-905D-E48815864D73}" presName="childShp" presStyleLbl="bgAccFollowNode1" presStyleIdx="4" presStyleCnt="5" custScaleX="138986" custLinFactNeighborX="-355" custLinFactNeighborY="-4742">
        <dgm:presLayoutVars>
          <dgm:bulletEnabled val="1"/>
        </dgm:presLayoutVars>
      </dgm:prSet>
      <dgm:spPr/>
      <dgm:t>
        <a:bodyPr/>
        <a:lstStyle/>
        <a:p>
          <a:endParaRPr lang="en-US"/>
        </a:p>
      </dgm:t>
    </dgm:pt>
  </dgm:ptLst>
  <dgm:cxnLst>
    <dgm:cxn modelId="{91D03B3B-C67F-4256-8C5A-507C5ABE62A6}" srcId="{C0DAB4E9-A6CC-479F-94DA-B48788F2822E}" destId="{EADDB02E-3997-4855-957E-B9633AE7C1A5}" srcOrd="0" destOrd="0" parTransId="{319DBC74-6F9B-49FC-8F67-94F3E63745D9}" sibTransId="{CAF56878-187E-46CB-B396-9E6F7ED0DFD2}"/>
    <dgm:cxn modelId="{97484C00-1A9E-4398-BB68-0217F95329AA}" srcId="{A7C152B9-D1B4-447D-8E78-9EE9D335FF06}" destId="{EC697B90-A981-4D56-8F3E-EB743638BFF0}" srcOrd="0" destOrd="0" parTransId="{65850750-7AE3-4659-89C8-55AFA7162E96}" sibTransId="{41B281AB-1A43-437E-B9B3-605F145A4320}"/>
    <dgm:cxn modelId="{6AA22974-EBC8-414A-91C8-A2EAB7580C1C}" type="presOf" srcId="{EADDB02E-3997-4855-957E-B9633AE7C1A5}" destId="{03992E00-EC87-4788-BF54-A7DDDBF58F24}" srcOrd="0" destOrd="0" presId="urn:microsoft.com/office/officeart/2005/8/layout/vList6"/>
    <dgm:cxn modelId="{1F5BDCC9-8F97-4CC6-BF50-850C4C4B7F25}" type="presOf" srcId="{EC697B90-A981-4D56-8F3E-EB743638BFF0}" destId="{EF7C8584-8D15-473D-9E12-A13C2BE2620E}" srcOrd="0" destOrd="0" presId="urn:microsoft.com/office/officeart/2005/8/layout/vList6"/>
    <dgm:cxn modelId="{7C0DD6D8-A61B-480A-82FF-51DBEF7A94F7}" type="presOf" srcId="{1FB3E174-7EF7-4542-863B-DA2DE8A5D843}" destId="{480DFAD8-6E79-4FA4-8070-90591351EE4C}" srcOrd="0" destOrd="0" presId="urn:microsoft.com/office/officeart/2005/8/layout/vList6"/>
    <dgm:cxn modelId="{968B9B69-BEA4-4194-8351-040CC413935E}" srcId="{8FFDF9FA-D71E-490C-905D-E48815864D73}" destId="{1FB3E174-7EF7-4542-863B-DA2DE8A5D843}" srcOrd="0" destOrd="0" parTransId="{D4BEFCB0-86E2-4BCF-8176-3737655A2643}" sibTransId="{F8E67B1D-0558-4E09-B02D-725080D69E88}"/>
    <dgm:cxn modelId="{9DECB52F-1031-49DE-A5EA-2BCAFF1E9A64}" type="presOf" srcId="{5F4083BA-C935-4126-81E5-9669E16861DC}" destId="{0C47165A-8FD0-4114-B673-16DAFCFB66E2}" srcOrd="0" destOrd="0" presId="urn:microsoft.com/office/officeart/2005/8/layout/vList6"/>
    <dgm:cxn modelId="{FD3CCD94-B143-45AF-A71C-6DC5633D049F}" srcId="{62D35372-178A-49CA-8A35-1ABD8C3DA1FF}" destId="{7BA23A2C-74F3-462F-8809-38B526BD3150}" srcOrd="0" destOrd="0" parTransId="{0264EFC6-4D01-4DA3-94A0-523690675DA9}" sibTransId="{0FEE5D41-8ADF-4790-9357-DC2467CE8718}"/>
    <dgm:cxn modelId="{30342A95-7D93-41C0-864E-60416FE29611}" type="presOf" srcId="{BDCFCA21-0552-4159-AF77-4431CE8F6C40}" destId="{BA0A6FB3-0EFD-40D8-9BAB-A283876AE254}" srcOrd="0" destOrd="0" presId="urn:microsoft.com/office/officeart/2005/8/layout/vList6"/>
    <dgm:cxn modelId="{3AD23B96-3C77-48F1-95D8-E8EF95243D95}" type="presOf" srcId="{A7C152B9-D1B4-447D-8E78-9EE9D335FF06}" destId="{FF22AE43-2BCC-4A65-B3A9-08D911764C77}" srcOrd="0" destOrd="0" presId="urn:microsoft.com/office/officeart/2005/8/layout/vList6"/>
    <dgm:cxn modelId="{5251D432-822B-4AF8-84F9-66ABB30878F0}" srcId="{BDCFCA21-0552-4159-AF77-4431CE8F6C40}" destId="{5F4083BA-C935-4126-81E5-9669E16861DC}" srcOrd="0" destOrd="0" parTransId="{02BCA3F6-7FC2-46A2-BD81-A60EF2EF3981}" sibTransId="{3B343655-C239-454B-B214-284DB58B7E78}"/>
    <dgm:cxn modelId="{92789063-C49C-42B0-9B2C-12C2ABAD52EB}" type="presOf" srcId="{8FFDF9FA-D71E-490C-905D-E48815864D73}" destId="{CCE9BBFC-49EB-4E5B-84C6-E8BA8BF2F22A}" srcOrd="0" destOrd="0" presId="urn:microsoft.com/office/officeart/2005/8/layout/vList6"/>
    <dgm:cxn modelId="{FFC1F89D-39AA-4D36-A2D6-E139886D78F2}" type="presOf" srcId="{8089A8B1-9622-42D7-BACD-3FE7848B9130}" destId="{848850CF-E335-4237-9D56-D73E601CB9DC}" srcOrd="0" destOrd="0" presId="urn:microsoft.com/office/officeart/2005/8/layout/vList6"/>
    <dgm:cxn modelId="{80312548-4F51-4B9B-B59D-F7F056FD0B59}" srcId="{8089A8B1-9622-42D7-BACD-3FE7848B9130}" destId="{BDCFCA21-0552-4159-AF77-4431CE8F6C40}" srcOrd="1" destOrd="0" parTransId="{183BB306-6E3B-487E-A534-C66A1A54152A}" sibTransId="{F489BD6F-1CFC-4F1C-8151-6AA3666C7E18}"/>
    <dgm:cxn modelId="{3F576788-55CC-42AE-AB3F-64BCBAB973E7}" srcId="{8089A8B1-9622-42D7-BACD-3FE7848B9130}" destId="{62D35372-178A-49CA-8A35-1ABD8C3DA1FF}" srcOrd="3" destOrd="0" parTransId="{C286A93E-68C3-4514-9C62-C4FDD73AD9DC}" sibTransId="{A6357E24-EFEF-4F3D-BE96-5D2D1A41AF4D}"/>
    <dgm:cxn modelId="{4FF8D40C-3C6C-413D-B736-7D58A44EBE57}" type="presOf" srcId="{C0DAB4E9-A6CC-479F-94DA-B48788F2822E}" destId="{29B6C11A-CCA6-4D3E-A515-FE180F3FDF34}" srcOrd="0" destOrd="0" presId="urn:microsoft.com/office/officeart/2005/8/layout/vList6"/>
    <dgm:cxn modelId="{7ED5D004-F49E-46DA-95AD-98E4AE7529A2}" srcId="{8089A8B1-9622-42D7-BACD-3FE7848B9130}" destId="{C0DAB4E9-A6CC-479F-94DA-B48788F2822E}" srcOrd="2" destOrd="0" parTransId="{B6FCA9AE-D994-4E9F-BF6E-B9A3C71EE550}" sibTransId="{E5253F17-5ABA-490D-BB8F-A56886A1B1B3}"/>
    <dgm:cxn modelId="{B7AB7EA6-CD33-4B57-942D-BA2229BA98BA}" srcId="{8089A8B1-9622-42D7-BACD-3FE7848B9130}" destId="{8FFDF9FA-D71E-490C-905D-E48815864D73}" srcOrd="4" destOrd="0" parTransId="{BE4ED96D-73EC-4404-9FF4-6F665CBDB493}" sibTransId="{8AC504BA-5C4D-4795-BED3-2F6D2FFDE743}"/>
    <dgm:cxn modelId="{C5A9ACCE-0259-45D6-8B87-3D46DC20315E}" type="presOf" srcId="{62D35372-178A-49CA-8A35-1ABD8C3DA1FF}" destId="{4A5F7D44-02A9-4570-8A93-62103B7EE1D7}" srcOrd="0" destOrd="0" presId="urn:microsoft.com/office/officeart/2005/8/layout/vList6"/>
    <dgm:cxn modelId="{9557FCB7-B5BE-423A-B7B3-35F366D3FFE6}" type="presOf" srcId="{7BA23A2C-74F3-462F-8809-38B526BD3150}" destId="{71A9EA9F-2C59-4BE5-B3AF-5A333E923EEE}" srcOrd="0" destOrd="0" presId="urn:microsoft.com/office/officeart/2005/8/layout/vList6"/>
    <dgm:cxn modelId="{53E2BBB0-819D-40AF-B5D0-99488F0F3FB6}" srcId="{8089A8B1-9622-42D7-BACD-3FE7848B9130}" destId="{A7C152B9-D1B4-447D-8E78-9EE9D335FF06}" srcOrd="0" destOrd="0" parTransId="{703CF79F-DD94-40BC-A0EC-36987200BCBC}" sibTransId="{69027ED0-AED8-44D2-B689-7E36A1195F31}"/>
    <dgm:cxn modelId="{D1C049E1-E0C6-428E-A453-9279551A56B3}" type="presParOf" srcId="{848850CF-E335-4237-9D56-D73E601CB9DC}" destId="{B1B56D1F-8FB5-4897-A844-828672327E6B}" srcOrd="0" destOrd="0" presId="urn:microsoft.com/office/officeart/2005/8/layout/vList6"/>
    <dgm:cxn modelId="{9751423F-C452-4C08-9DF1-3A3099A3D234}" type="presParOf" srcId="{B1B56D1F-8FB5-4897-A844-828672327E6B}" destId="{FF22AE43-2BCC-4A65-B3A9-08D911764C77}" srcOrd="0" destOrd="0" presId="urn:microsoft.com/office/officeart/2005/8/layout/vList6"/>
    <dgm:cxn modelId="{88268E9C-7C22-4994-B544-ABDE607FBD86}" type="presParOf" srcId="{B1B56D1F-8FB5-4897-A844-828672327E6B}" destId="{EF7C8584-8D15-473D-9E12-A13C2BE2620E}" srcOrd="1" destOrd="0" presId="urn:microsoft.com/office/officeart/2005/8/layout/vList6"/>
    <dgm:cxn modelId="{DB41AF04-93DC-41A3-B1F3-29E505432513}" type="presParOf" srcId="{848850CF-E335-4237-9D56-D73E601CB9DC}" destId="{AC189CD6-E664-46CD-98E3-2B1CDF75EEF3}" srcOrd="1" destOrd="0" presId="urn:microsoft.com/office/officeart/2005/8/layout/vList6"/>
    <dgm:cxn modelId="{B05D9FD6-707D-4C88-96AA-A76E03ACD18B}" type="presParOf" srcId="{848850CF-E335-4237-9D56-D73E601CB9DC}" destId="{DF5AD436-E20A-4AE3-83F6-56414DF9FEAC}" srcOrd="2" destOrd="0" presId="urn:microsoft.com/office/officeart/2005/8/layout/vList6"/>
    <dgm:cxn modelId="{ED2940F8-AC83-4C71-8706-33E1A7CC54D7}" type="presParOf" srcId="{DF5AD436-E20A-4AE3-83F6-56414DF9FEAC}" destId="{BA0A6FB3-0EFD-40D8-9BAB-A283876AE254}" srcOrd="0" destOrd="0" presId="urn:microsoft.com/office/officeart/2005/8/layout/vList6"/>
    <dgm:cxn modelId="{B8012E3D-669F-4B0E-9E7D-2E1847AEB2D5}" type="presParOf" srcId="{DF5AD436-E20A-4AE3-83F6-56414DF9FEAC}" destId="{0C47165A-8FD0-4114-B673-16DAFCFB66E2}" srcOrd="1" destOrd="0" presId="urn:microsoft.com/office/officeart/2005/8/layout/vList6"/>
    <dgm:cxn modelId="{8BD4824C-251D-41F8-A07E-977B42B4E84F}" type="presParOf" srcId="{848850CF-E335-4237-9D56-D73E601CB9DC}" destId="{5DD00036-EA0C-41A0-8DA8-0686B0328B3F}" srcOrd="3" destOrd="0" presId="urn:microsoft.com/office/officeart/2005/8/layout/vList6"/>
    <dgm:cxn modelId="{2CB558B5-10F3-419A-AC04-7F055550D7B0}" type="presParOf" srcId="{848850CF-E335-4237-9D56-D73E601CB9DC}" destId="{BA89D4A1-C584-4C92-9E82-7EB29B062658}" srcOrd="4" destOrd="0" presId="urn:microsoft.com/office/officeart/2005/8/layout/vList6"/>
    <dgm:cxn modelId="{FD4CDE20-F864-4A86-B9AE-1BE9A8D04EEF}" type="presParOf" srcId="{BA89D4A1-C584-4C92-9E82-7EB29B062658}" destId="{29B6C11A-CCA6-4D3E-A515-FE180F3FDF34}" srcOrd="0" destOrd="0" presId="urn:microsoft.com/office/officeart/2005/8/layout/vList6"/>
    <dgm:cxn modelId="{A1DC9885-F96D-420F-A59F-00D7FE5D1FC4}" type="presParOf" srcId="{BA89D4A1-C584-4C92-9E82-7EB29B062658}" destId="{03992E00-EC87-4788-BF54-A7DDDBF58F24}" srcOrd="1" destOrd="0" presId="urn:microsoft.com/office/officeart/2005/8/layout/vList6"/>
    <dgm:cxn modelId="{A60F9C33-9B39-44DF-95B2-D27E37211AD3}" type="presParOf" srcId="{848850CF-E335-4237-9D56-D73E601CB9DC}" destId="{0C62DA3B-FA12-44BD-8DD8-3E32E50763B8}" srcOrd="5" destOrd="0" presId="urn:microsoft.com/office/officeart/2005/8/layout/vList6"/>
    <dgm:cxn modelId="{1D12C613-2AB3-4AC2-AFB1-081F3C931A59}" type="presParOf" srcId="{848850CF-E335-4237-9D56-D73E601CB9DC}" destId="{12BFD361-BEED-4E21-9EF6-129BBD2C2F6E}" srcOrd="6" destOrd="0" presId="urn:microsoft.com/office/officeart/2005/8/layout/vList6"/>
    <dgm:cxn modelId="{F41734E4-450B-4953-8BB2-56E8F0C70506}" type="presParOf" srcId="{12BFD361-BEED-4E21-9EF6-129BBD2C2F6E}" destId="{4A5F7D44-02A9-4570-8A93-62103B7EE1D7}" srcOrd="0" destOrd="0" presId="urn:microsoft.com/office/officeart/2005/8/layout/vList6"/>
    <dgm:cxn modelId="{E338BBA2-06AE-461B-9E35-421F1CE67160}" type="presParOf" srcId="{12BFD361-BEED-4E21-9EF6-129BBD2C2F6E}" destId="{71A9EA9F-2C59-4BE5-B3AF-5A333E923EEE}" srcOrd="1" destOrd="0" presId="urn:microsoft.com/office/officeart/2005/8/layout/vList6"/>
    <dgm:cxn modelId="{1EF5763C-678E-4079-BA01-4C45CF6D2004}" type="presParOf" srcId="{848850CF-E335-4237-9D56-D73E601CB9DC}" destId="{86CC8794-4D75-490F-BDC3-A0775058EF41}" srcOrd="7" destOrd="0" presId="urn:microsoft.com/office/officeart/2005/8/layout/vList6"/>
    <dgm:cxn modelId="{0EFFE88D-BDB7-4F1E-AA94-4D7A4894DACE}" type="presParOf" srcId="{848850CF-E335-4237-9D56-D73E601CB9DC}" destId="{1FF3D3C8-2AA2-4857-905F-B081BB0460C4}" srcOrd="8" destOrd="0" presId="urn:microsoft.com/office/officeart/2005/8/layout/vList6"/>
    <dgm:cxn modelId="{D2324AAA-A33E-404B-A11E-AB1C192D573F}" type="presParOf" srcId="{1FF3D3C8-2AA2-4857-905F-B081BB0460C4}" destId="{CCE9BBFC-49EB-4E5B-84C6-E8BA8BF2F22A}" srcOrd="0" destOrd="0" presId="urn:microsoft.com/office/officeart/2005/8/layout/vList6"/>
    <dgm:cxn modelId="{24445FC7-3040-4186-A9A6-75E28D6D439F}" type="presParOf" srcId="{1FF3D3C8-2AA2-4857-905F-B081BB0460C4}" destId="{480DFAD8-6E79-4FA4-8070-90591351EE4C}"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2E6CA5-6D53-4642-B448-8FDD5B6938AF}"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19A1C8DB-7DC8-4E79-AA30-D4FA5D184F9B}">
      <dgm:prSet/>
      <dgm:spPr/>
      <dgm:t>
        <a:bodyPr/>
        <a:lstStyle/>
        <a:p>
          <a:pPr rtl="0"/>
          <a:r>
            <a:rPr lang="en-US"/>
            <a:t>Duct blaster blows air into duct system (increases pressure)</a:t>
          </a:r>
          <a:endParaRPr lang="en-US" dirty="0"/>
        </a:p>
      </dgm:t>
    </dgm:pt>
    <dgm:pt modelId="{959B8EFD-541C-4087-A950-38C714BA5BC8}" type="parTrans" cxnId="{06EE5254-7676-4BB0-B372-65980CB88199}">
      <dgm:prSet/>
      <dgm:spPr/>
      <dgm:t>
        <a:bodyPr/>
        <a:lstStyle/>
        <a:p>
          <a:endParaRPr lang="en-US">
            <a:solidFill>
              <a:schemeClr val="tx1">
                <a:lumMod val="85000"/>
                <a:lumOff val="15000"/>
              </a:schemeClr>
            </a:solidFill>
          </a:endParaRPr>
        </a:p>
      </dgm:t>
    </dgm:pt>
    <dgm:pt modelId="{5564D51D-7614-43FA-B078-5267C0DB61B7}" type="sibTrans" cxnId="{06EE5254-7676-4BB0-B372-65980CB88199}">
      <dgm:prSet/>
      <dgm:spPr/>
      <dgm:t>
        <a:bodyPr/>
        <a:lstStyle/>
        <a:p>
          <a:endParaRPr lang="en-US">
            <a:solidFill>
              <a:schemeClr val="tx1">
                <a:lumMod val="85000"/>
                <a:lumOff val="15000"/>
              </a:schemeClr>
            </a:solidFill>
          </a:endParaRPr>
        </a:p>
      </dgm:t>
    </dgm:pt>
    <dgm:pt modelId="{688DE287-577E-4ACB-9232-FF87D6D571D6}">
      <dgm:prSet/>
      <dgm:spPr/>
      <dgm:t>
        <a:bodyPr/>
        <a:lstStyle/>
        <a:p>
          <a:pPr rtl="0"/>
          <a:r>
            <a:rPr lang="en-US" dirty="0"/>
            <a:t>Air blows out the leaks in the system (registers are blocked)</a:t>
          </a:r>
        </a:p>
      </dgm:t>
    </dgm:pt>
    <dgm:pt modelId="{F91A685E-6B77-4517-B3D0-22415DAB42E8}" type="parTrans" cxnId="{8DD7523E-39E2-4A8C-B089-02F55268C66E}">
      <dgm:prSet/>
      <dgm:spPr/>
      <dgm:t>
        <a:bodyPr/>
        <a:lstStyle/>
        <a:p>
          <a:endParaRPr lang="en-US">
            <a:solidFill>
              <a:schemeClr val="tx1">
                <a:lumMod val="85000"/>
                <a:lumOff val="15000"/>
              </a:schemeClr>
            </a:solidFill>
          </a:endParaRPr>
        </a:p>
      </dgm:t>
    </dgm:pt>
    <dgm:pt modelId="{B2688187-EB66-46C4-82EA-4810FFF31303}" type="sibTrans" cxnId="{8DD7523E-39E2-4A8C-B089-02F55268C66E}">
      <dgm:prSet/>
      <dgm:spPr/>
      <dgm:t>
        <a:bodyPr/>
        <a:lstStyle/>
        <a:p>
          <a:endParaRPr lang="en-US">
            <a:solidFill>
              <a:schemeClr val="tx1">
                <a:lumMod val="85000"/>
                <a:lumOff val="15000"/>
              </a:schemeClr>
            </a:solidFill>
          </a:endParaRPr>
        </a:p>
      </dgm:t>
    </dgm:pt>
    <dgm:pt modelId="{5D7F18D4-BCC8-4C79-A2A8-0B00A29F7819}">
      <dgm:prSet/>
      <dgm:spPr/>
      <dgm:t>
        <a:bodyPr/>
        <a:lstStyle/>
        <a:p>
          <a:pPr rtl="0"/>
          <a:r>
            <a:rPr lang="en-US"/>
            <a:t>Air blowing </a:t>
          </a:r>
          <a:r>
            <a:rPr lang="en-US" i="1" u="sng"/>
            <a:t>in</a:t>
          </a:r>
          <a:r>
            <a:rPr lang="en-US"/>
            <a:t> has to be blowing </a:t>
          </a:r>
          <a:r>
            <a:rPr lang="en-US" i="1" u="sng"/>
            <a:t>out</a:t>
          </a:r>
          <a:r>
            <a:rPr lang="en-US"/>
            <a:t> (leaks)</a:t>
          </a:r>
          <a:endParaRPr lang="en-US" dirty="0"/>
        </a:p>
      </dgm:t>
    </dgm:pt>
    <dgm:pt modelId="{2A3CD9A1-0644-4EBE-93A7-1873D47EA6D9}" type="parTrans" cxnId="{47D9DF2C-1F7B-400C-99AC-6B4D10A28458}">
      <dgm:prSet/>
      <dgm:spPr/>
      <dgm:t>
        <a:bodyPr/>
        <a:lstStyle/>
        <a:p>
          <a:endParaRPr lang="en-US">
            <a:solidFill>
              <a:schemeClr val="tx1">
                <a:lumMod val="85000"/>
                <a:lumOff val="15000"/>
              </a:schemeClr>
            </a:solidFill>
          </a:endParaRPr>
        </a:p>
      </dgm:t>
    </dgm:pt>
    <dgm:pt modelId="{B019BCAD-D63F-4E1E-A365-AC6C719AFDE7}" type="sibTrans" cxnId="{47D9DF2C-1F7B-400C-99AC-6B4D10A28458}">
      <dgm:prSet/>
      <dgm:spPr/>
      <dgm:t>
        <a:bodyPr/>
        <a:lstStyle/>
        <a:p>
          <a:endParaRPr lang="en-US">
            <a:solidFill>
              <a:schemeClr val="tx1">
                <a:lumMod val="85000"/>
                <a:lumOff val="15000"/>
              </a:schemeClr>
            </a:solidFill>
          </a:endParaRPr>
        </a:p>
      </dgm:t>
    </dgm:pt>
    <dgm:pt modelId="{13D71DBA-B179-4F9B-9979-5AB45CAD28A1}" type="pres">
      <dgm:prSet presAssocID="{332E6CA5-6D53-4642-B448-8FDD5B6938AF}" presName="Name0" presStyleCnt="0">
        <dgm:presLayoutVars>
          <dgm:dir/>
          <dgm:animLvl val="lvl"/>
          <dgm:resizeHandles val="exact"/>
        </dgm:presLayoutVars>
      </dgm:prSet>
      <dgm:spPr/>
      <dgm:t>
        <a:bodyPr/>
        <a:lstStyle/>
        <a:p>
          <a:endParaRPr lang="en-US"/>
        </a:p>
      </dgm:t>
    </dgm:pt>
    <dgm:pt modelId="{8A943C66-4584-47C4-A6C9-B2FC200CD2E4}" type="pres">
      <dgm:prSet presAssocID="{19A1C8DB-7DC8-4E79-AA30-D4FA5D184F9B}" presName="linNode" presStyleCnt="0"/>
      <dgm:spPr/>
    </dgm:pt>
    <dgm:pt modelId="{34C23D6B-087C-4EF3-B761-E8B67E74CDF3}" type="pres">
      <dgm:prSet presAssocID="{19A1C8DB-7DC8-4E79-AA30-D4FA5D184F9B}" presName="parentText" presStyleLbl="node1" presStyleIdx="0" presStyleCnt="3" custScaleX="277778" custScaleY="51150">
        <dgm:presLayoutVars>
          <dgm:chMax val="1"/>
          <dgm:bulletEnabled val="1"/>
        </dgm:presLayoutVars>
      </dgm:prSet>
      <dgm:spPr/>
      <dgm:t>
        <a:bodyPr/>
        <a:lstStyle/>
        <a:p>
          <a:endParaRPr lang="en-US"/>
        </a:p>
      </dgm:t>
    </dgm:pt>
    <dgm:pt modelId="{245E60FF-76B6-4D10-AD29-AFF1F40D9275}" type="pres">
      <dgm:prSet presAssocID="{5564D51D-7614-43FA-B078-5267C0DB61B7}" presName="sp" presStyleCnt="0"/>
      <dgm:spPr/>
    </dgm:pt>
    <dgm:pt modelId="{4DA3A307-4E1C-4EC3-9936-3258A68FB82E}" type="pres">
      <dgm:prSet presAssocID="{688DE287-577E-4ACB-9232-FF87D6D571D6}" presName="linNode" presStyleCnt="0"/>
      <dgm:spPr/>
    </dgm:pt>
    <dgm:pt modelId="{7FC9D196-8969-4848-98F2-99DA1C7A8CC6}" type="pres">
      <dgm:prSet presAssocID="{688DE287-577E-4ACB-9232-FF87D6D571D6}" presName="parentText" presStyleLbl="node1" presStyleIdx="1" presStyleCnt="3" custScaleX="277778" custScaleY="55627" custLinFactNeighborX="-136" custLinFactNeighborY="-1603">
        <dgm:presLayoutVars>
          <dgm:chMax val="1"/>
          <dgm:bulletEnabled val="1"/>
        </dgm:presLayoutVars>
      </dgm:prSet>
      <dgm:spPr/>
      <dgm:t>
        <a:bodyPr/>
        <a:lstStyle/>
        <a:p>
          <a:endParaRPr lang="en-US"/>
        </a:p>
      </dgm:t>
    </dgm:pt>
    <dgm:pt modelId="{82972722-C486-4733-B5D4-1BCB673E6E92}" type="pres">
      <dgm:prSet presAssocID="{B2688187-EB66-46C4-82EA-4810FFF31303}" presName="sp" presStyleCnt="0"/>
      <dgm:spPr/>
    </dgm:pt>
    <dgm:pt modelId="{650E6207-8F50-4C8D-BB38-2B8C28807E65}" type="pres">
      <dgm:prSet presAssocID="{5D7F18D4-BCC8-4C79-A2A8-0B00A29F7819}" presName="linNode" presStyleCnt="0"/>
      <dgm:spPr/>
    </dgm:pt>
    <dgm:pt modelId="{B128BA46-AB7C-4B47-AACA-5BAB580B9C29}" type="pres">
      <dgm:prSet presAssocID="{5D7F18D4-BCC8-4C79-A2A8-0B00A29F7819}" presName="parentText" presStyleLbl="node1" presStyleIdx="2" presStyleCnt="3" custScaleX="277778" custScaleY="55745" custLinFactNeighborX="-136" custLinFactNeighborY="-2417">
        <dgm:presLayoutVars>
          <dgm:chMax val="1"/>
          <dgm:bulletEnabled val="1"/>
        </dgm:presLayoutVars>
      </dgm:prSet>
      <dgm:spPr/>
      <dgm:t>
        <a:bodyPr/>
        <a:lstStyle/>
        <a:p>
          <a:endParaRPr lang="en-US"/>
        </a:p>
      </dgm:t>
    </dgm:pt>
  </dgm:ptLst>
  <dgm:cxnLst>
    <dgm:cxn modelId="{0DDDDA02-C592-4DAE-B9B3-B98128581433}" type="presOf" srcId="{688DE287-577E-4ACB-9232-FF87D6D571D6}" destId="{7FC9D196-8969-4848-98F2-99DA1C7A8CC6}" srcOrd="0" destOrd="0" presId="urn:microsoft.com/office/officeart/2005/8/layout/vList5"/>
    <dgm:cxn modelId="{06EE5254-7676-4BB0-B372-65980CB88199}" srcId="{332E6CA5-6D53-4642-B448-8FDD5B6938AF}" destId="{19A1C8DB-7DC8-4E79-AA30-D4FA5D184F9B}" srcOrd="0" destOrd="0" parTransId="{959B8EFD-541C-4087-A950-38C714BA5BC8}" sibTransId="{5564D51D-7614-43FA-B078-5267C0DB61B7}"/>
    <dgm:cxn modelId="{CD848A6C-2B6C-492C-9A66-407319D5EC12}" type="presOf" srcId="{332E6CA5-6D53-4642-B448-8FDD5B6938AF}" destId="{13D71DBA-B179-4F9B-9979-5AB45CAD28A1}" srcOrd="0" destOrd="0" presId="urn:microsoft.com/office/officeart/2005/8/layout/vList5"/>
    <dgm:cxn modelId="{8DD7523E-39E2-4A8C-B089-02F55268C66E}" srcId="{332E6CA5-6D53-4642-B448-8FDD5B6938AF}" destId="{688DE287-577E-4ACB-9232-FF87D6D571D6}" srcOrd="1" destOrd="0" parTransId="{F91A685E-6B77-4517-B3D0-22415DAB42E8}" sibTransId="{B2688187-EB66-46C4-82EA-4810FFF31303}"/>
    <dgm:cxn modelId="{47D9DF2C-1F7B-400C-99AC-6B4D10A28458}" srcId="{332E6CA5-6D53-4642-B448-8FDD5B6938AF}" destId="{5D7F18D4-BCC8-4C79-A2A8-0B00A29F7819}" srcOrd="2" destOrd="0" parTransId="{2A3CD9A1-0644-4EBE-93A7-1873D47EA6D9}" sibTransId="{B019BCAD-D63F-4E1E-A365-AC6C719AFDE7}"/>
    <dgm:cxn modelId="{203E3819-F546-4B87-81C9-6579DE485740}" type="presOf" srcId="{5D7F18D4-BCC8-4C79-A2A8-0B00A29F7819}" destId="{B128BA46-AB7C-4B47-AACA-5BAB580B9C29}" srcOrd="0" destOrd="0" presId="urn:microsoft.com/office/officeart/2005/8/layout/vList5"/>
    <dgm:cxn modelId="{77F15D57-3C4B-4274-974E-12AFAFE94B3E}" type="presOf" srcId="{19A1C8DB-7DC8-4E79-AA30-D4FA5D184F9B}" destId="{34C23D6B-087C-4EF3-B761-E8B67E74CDF3}" srcOrd="0" destOrd="0" presId="urn:microsoft.com/office/officeart/2005/8/layout/vList5"/>
    <dgm:cxn modelId="{614EBBA5-E5DF-413B-977E-F5FA480F9D8E}" type="presParOf" srcId="{13D71DBA-B179-4F9B-9979-5AB45CAD28A1}" destId="{8A943C66-4584-47C4-A6C9-B2FC200CD2E4}" srcOrd="0" destOrd="0" presId="urn:microsoft.com/office/officeart/2005/8/layout/vList5"/>
    <dgm:cxn modelId="{53614B31-2894-43FC-B42E-7316A1E8B9F1}" type="presParOf" srcId="{8A943C66-4584-47C4-A6C9-B2FC200CD2E4}" destId="{34C23D6B-087C-4EF3-B761-E8B67E74CDF3}" srcOrd="0" destOrd="0" presId="urn:microsoft.com/office/officeart/2005/8/layout/vList5"/>
    <dgm:cxn modelId="{DE8DE423-6058-48D8-9811-1B45C8AB59C3}" type="presParOf" srcId="{13D71DBA-B179-4F9B-9979-5AB45CAD28A1}" destId="{245E60FF-76B6-4D10-AD29-AFF1F40D9275}" srcOrd="1" destOrd="0" presId="urn:microsoft.com/office/officeart/2005/8/layout/vList5"/>
    <dgm:cxn modelId="{4B75C25E-AB2B-41A0-BE80-19F012D24B5D}" type="presParOf" srcId="{13D71DBA-B179-4F9B-9979-5AB45CAD28A1}" destId="{4DA3A307-4E1C-4EC3-9936-3258A68FB82E}" srcOrd="2" destOrd="0" presId="urn:microsoft.com/office/officeart/2005/8/layout/vList5"/>
    <dgm:cxn modelId="{D01168F5-E452-40BE-A4DC-B1608BC58C25}" type="presParOf" srcId="{4DA3A307-4E1C-4EC3-9936-3258A68FB82E}" destId="{7FC9D196-8969-4848-98F2-99DA1C7A8CC6}" srcOrd="0" destOrd="0" presId="urn:microsoft.com/office/officeart/2005/8/layout/vList5"/>
    <dgm:cxn modelId="{6A61D49F-E97B-4426-89E2-DEDF41AF5DA5}" type="presParOf" srcId="{13D71DBA-B179-4F9B-9979-5AB45CAD28A1}" destId="{82972722-C486-4733-B5D4-1BCB673E6E92}" srcOrd="3" destOrd="0" presId="urn:microsoft.com/office/officeart/2005/8/layout/vList5"/>
    <dgm:cxn modelId="{2798698B-0F5B-4559-B4B4-9C47FB574EEA}" type="presParOf" srcId="{13D71DBA-B179-4F9B-9979-5AB45CAD28A1}" destId="{650E6207-8F50-4C8D-BB38-2B8C28807E65}" srcOrd="4" destOrd="0" presId="urn:microsoft.com/office/officeart/2005/8/layout/vList5"/>
    <dgm:cxn modelId="{1F67821E-7026-4B0E-8FBE-FD26E19C50D4}" type="presParOf" srcId="{650E6207-8F50-4C8D-BB38-2B8C28807E65}" destId="{B128BA46-AB7C-4B47-AACA-5BAB580B9C2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2E6CA5-6D53-4642-B448-8FDD5B6938AF}"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19A1C8DB-7DC8-4E79-AA30-D4FA5D184F9B}">
      <dgm:prSet/>
      <dgm:spPr/>
      <dgm:t>
        <a:bodyPr/>
        <a:lstStyle/>
        <a:p>
          <a:pPr rtl="0"/>
          <a:r>
            <a:rPr lang="en-US" dirty="0"/>
            <a:t>Manometer ‘knows’ size of hole (ring) and pressure difference.</a:t>
          </a:r>
        </a:p>
      </dgm:t>
    </dgm:pt>
    <dgm:pt modelId="{959B8EFD-541C-4087-A950-38C714BA5BC8}" type="parTrans" cxnId="{06EE5254-7676-4BB0-B372-65980CB88199}">
      <dgm:prSet/>
      <dgm:spPr/>
      <dgm:t>
        <a:bodyPr/>
        <a:lstStyle/>
        <a:p>
          <a:endParaRPr lang="en-US"/>
        </a:p>
      </dgm:t>
    </dgm:pt>
    <dgm:pt modelId="{5564D51D-7614-43FA-B078-5267C0DB61B7}" type="sibTrans" cxnId="{06EE5254-7676-4BB0-B372-65980CB88199}">
      <dgm:prSet/>
      <dgm:spPr/>
      <dgm:t>
        <a:bodyPr/>
        <a:lstStyle/>
        <a:p>
          <a:endParaRPr lang="en-US"/>
        </a:p>
      </dgm:t>
    </dgm:pt>
    <dgm:pt modelId="{13D71DBA-B179-4F9B-9979-5AB45CAD28A1}" type="pres">
      <dgm:prSet presAssocID="{332E6CA5-6D53-4642-B448-8FDD5B6938AF}" presName="Name0" presStyleCnt="0">
        <dgm:presLayoutVars>
          <dgm:dir/>
          <dgm:animLvl val="lvl"/>
          <dgm:resizeHandles val="exact"/>
        </dgm:presLayoutVars>
      </dgm:prSet>
      <dgm:spPr/>
      <dgm:t>
        <a:bodyPr/>
        <a:lstStyle/>
        <a:p>
          <a:endParaRPr lang="en-US"/>
        </a:p>
      </dgm:t>
    </dgm:pt>
    <dgm:pt modelId="{8A943C66-4584-47C4-A6C9-B2FC200CD2E4}" type="pres">
      <dgm:prSet presAssocID="{19A1C8DB-7DC8-4E79-AA30-D4FA5D184F9B}" presName="linNode" presStyleCnt="0"/>
      <dgm:spPr/>
    </dgm:pt>
    <dgm:pt modelId="{34C23D6B-087C-4EF3-B761-E8B67E74CDF3}" type="pres">
      <dgm:prSet presAssocID="{19A1C8DB-7DC8-4E79-AA30-D4FA5D184F9B}" presName="parentText" presStyleLbl="node1" presStyleIdx="0" presStyleCnt="1" custScaleX="277778" custLinFactX="-34366" custLinFactNeighborX="-100000" custLinFactNeighborY="1997">
        <dgm:presLayoutVars>
          <dgm:chMax val="1"/>
          <dgm:bulletEnabled val="1"/>
        </dgm:presLayoutVars>
      </dgm:prSet>
      <dgm:spPr/>
      <dgm:t>
        <a:bodyPr/>
        <a:lstStyle/>
        <a:p>
          <a:endParaRPr lang="en-US"/>
        </a:p>
      </dgm:t>
    </dgm:pt>
  </dgm:ptLst>
  <dgm:cxnLst>
    <dgm:cxn modelId="{9AC8C8DD-DA0D-49C4-9FD4-946CFB009419}" type="presOf" srcId="{332E6CA5-6D53-4642-B448-8FDD5B6938AF}" destId="{13D71DBA-B179-4F9B-9979-5AB45CAD28A1}" srcOrd="0" destOrd="0" presId="urn:microsoft.com/office/officeart/2005/8/layout/vList5"/>
    <dgm:cxn modelId="{644302C9-EA96-4303-AEF1-01544E955F5A}" type="presOf" srcId="{19A1C8DB-7DC8-4E79-AA30-D4FA5D184F9B}" destId="{34C23D6B-087C-4EF3-B761-E8B67E74CDF3}" srcOrd="0" destOrd="0" presId="urn:microsoft.com/office/officeart/2005/8/layout/vList5"/>
    <dgm:cxn modelId="{06EE5254-7676-4BB0-B372-65980CB88199}" srcId="{332E6CA5-6D53-4642-B448-8FDD5B6938AF}" destId="{19A1C8DB-7DC8-4E79-AA30-D4FA5D184F9B}" srcOrd="0" destOrd="0" parTransId="{959B8EFD-541C-4087-A950-38C714BA5BC8}" sibTransId="{5564D51D-7614-43FA-B078-5267C0DB61B7}"/>
    <dgm:cxn modelId="{E9815DD5-89E1-4DE7-BF89-1CF73CB6D982}" type="presParOf" srcId="{13D71DBA-B179-4F9B-9979-5AB45CAD28A1}" destId="{8A943C66-4584-47C4-A6C9-B2FC200CD2E4}" srcOrd="0" destOrd="0" presId="urn:microsoft.com/office/officeart/2005/8/layout/vList5"/>
    <dgm:cxn modelId="{6420D55E-CCE5-4F7A-97AA-5966108A4C9F}" type="presParOf" srcId="{8A943C66-4584-47C4-A6C9-B2FC200CD2E4}" destId="{34C23D6B-087C-4EF3-B761-E8B67E74CDF3}" srcOrd="0"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528DCB-053F-48A1-B02D-9F3515D3502C}" type="doc">
      <dgm:prSet loTypeId="urn:microsoft.com/office/officeart/2005/8/layout/vList3" loCatId="picture" qsTypeId="urn:microsoft.com/office/officeart/2005/8/quickstyle/simple1" qsCatId="simple" csTypeId="urn:microsoft.com/office/officeart/2005/8/colors/accent1_2" csCatId="accent1" phldr="1"/>
      <dgm:spPr/>
    </dgm:pt>
    <dgm:pt modelId="{52A5EECE-CBAA-4BA6-B9EB-E9102F1686D5}">
      <dgm:prSet phldrT="[Text]" custT="1"/>
      <dgm:spPr>
        <a:solidFill>
          <a:schemeClr val="accent2">
            <a:lumMod val="20000"/>
            <a:lumOff val="80000"/>
          </a:schemeClr>
        </a:solidFill>
      </dgm:spPr>
      <dgm:t>
        <a:bodyPr/>
        <a:lstStyle/>
        <a:p>
          <a:pPr algn="l"/>
          <a:r>
            <a:rPr lang="en-US" sz="2000" b="0" dirty="0">
              <a:solidFill>
                <a:schemeClr val="bg2">
                  <a:lumMod val="10000"/>
                </a:schemeClr>
              </a:solidFill>
            </a:rPr>
            <a:t>Best locations to connect fan to: Main return or air handler cabinet </a:t>
          </a:r>
        </a:p>
      </dgm:t>
    </dgm:pt>
    <dgm:pt modelId="{123D1482-2DCE-4E10-A49D-622E0E4350AF}" type="parTrans" cxnId="{FCC3B259-8EEC-496D-B10A-9E3ADAA3D9FE}">
      <dgm:prSet/>
      <dgm:spPr/>
      <dgm:t>
        <a:bodyPr/>
        <a:lstStyle/>
        <a:p>
          <a:pPr algn="l"/>
          <a:endParaRPr lang="en-US">
            <a:solidFill>
              <a:schemeClr val="bg2">
                <a:lumMod val="10000"/>
              </a:schemeClr>
            </a:solidFill>
          </a:endParaRPr>
        </a:p>
      </dgm:t>
    </dgm:pt>
    <dgm:pt modelId="{C2CA92F5-EF3A-425A-9A63-2D7E7EDD6E12}" type="sibTrans" cxnId="{FCC3B259-8EEC-496D-B10A-9E3ADAA3D9FE}">
      <dgm:prSet/>
      <dgm:spPr/>
      <dgm:t>
        <a:bodyPr/>
        <a:lstStyle/>
        <a:p>
          <a:pPr algn="l"/>
          <a:endParaRPr lang="en-US">
            <a:solidFill>
              <a:schemeClr val="bg2">
                <a:lumMod val="10000"/>
              </a:schemeClr>
            </a:solidFill>
          </a:endParaRPr>
        </a:p>
      </dgm:t>
    </dgm:pt>
    <dgm:pt modelId="{95AC9824-723A-4971-9220-9449474F5BBE}">
      <dgm:prSet phldrT="[Text]" custT="1"/>
      <dgm:spPr>
        <a:solidFill>
          <a:schemeClr val="accent2">
            <a:lumMod val="20000"/>
            <a:lumOff val="80000"/>
          </a:schemeClr>
        </a:solidFill>
      </dgm:spPr>
      <dgm:t>
        <a:bodyPr/>
        <a:lstStyle/>
        <a:p>
          <a:pPr algn="l"/>
          <a:r>
            <a:rPr lang="en-US" sz="2000" b="0" dirty="0">
              <a:solidFill>
                <a:schemeClr val="bg2">
                  <a:lumMod val="10000"/>
                </a:schemeClr>
              </a:solidFill>
            </a:rPr>
            <a:t>Don’t miss registers (tape carefully for testing)</a:t>
          </a:r>
        </a:p>
      </dgm:t>
    </dgm:pt>
    <dgm:pt modelId="{A7597385-7E1A-423C-B4CD-B98C704EE37B}" type="parTrans" cxnId="{2FE75866-F48A-4907-A4B7-FCF9454DE689}">
      <dgm:prSet/>
      <dgm:spPr/>
      <dgm:t>
        <a:bodyPr/>
        <a:lstStyle/>
        <a:p>
          <a:pPr algn="l"/>
          <a:endParaRPr lang="en-US">
            <a:solidFill>
              <a:schemeClr val="bg2">
                <a:lumMod val="10000"/>
              </a:schemeClr>
            </a:solidFill>
          </a:endParaRPr>
        </a:p>
      </dgm:t>
    </dgm:pt>
    <dgm:pt modelId="{FB4E5E4E-5BB9-4388-8E14-040295CEAAB2}" type="sibTrans" cxnId="{2FE75866-F48A-4907-A4B7-FCF9454DE689}">
      <dgm:prSet/>
      <dgm:spPr/>
      <dgm:t>
        <a:bodyPr/>
        <a:lstStyle/>
        <a:p>
          <a:pPr algn="l"/>
          <a:endParaRPr lang="en-US">
            <a:solidFill>
              <a:schemeClr val="bg2">
                <a:lumMod val="10000"/>
              </a:schemeClr>
            </a:solidFill>
          </a:endParaRPr>
        </a:p>
      </dgm:t>
    </dgm:pt>
    <dgm:pt modelId="{38C0F35A-4E07-43A8-9B52-D415742443FA}">
      <dgm:prSet phldrT="[Text]" custT="1"/>
      <dgm:spPr>
        <a:solidFill>
          <a:schemeClr val="accent2">
            <a:lumMod val="20000"/>
            <a:lumOff val="80000"/>
          </a:schemeClr>
        </a:solidFill>
      </dgm:spPr>
      <dgm:t>
        <a:bodyPr/>
        <a:lstStyle/>
        <a:p>
          <a:pPr algn="l"/>
          <a:r>
            <a:rPr lang="en-US" sz="2000" b="0" dirty="0">
              <a:solidFill>
                <a:schemeClr val="bg2">
                  <a:lumMod val="10000"/>
                </a:schemeClr>
              </a:solidFill>
            </a:rPr>
            <a:t>Foam blocks result in lower leakage than taping the register</a:t>
          </a:r>
        </a:p>
      </dgm:t>
    </dgm:pt>
    <dgm:pt modelId="{2C2B9E94-2CCF-46BE-9329-7CF8627ECBD0}" type="parTrans" cxnId="{443AF24C-8BC0-4A14-8E57-CD7001CAA5FB}">
      <dgm:prSet/>
      <dgm:spPr/>
      <dgm:t>
        <a:bodyPr/>
        <a:lstStyle/>
        <a:p>
          <a:pPr algn="l"/>
          <a:endParaRPr lang="en-US">
            <a:solidFill>
              <a:schemeClr val="bg2">
                <a:lumMod val="10000"/>
              </a:schemeClr>
            </a:solidFill>
          </a:endParaRPr>
        </a:p>
      </dgm:t>
    </dgm:pt>
    <dgm:pt modelId="{FA50ABDA-C4CC-42F1-BB09-699753952251}" type="sibTrans" cxnId="{443AF24C-8BC0-4A14-8E57-CD7001CAA5FB}">
      <dgm:prSet/>
      <dgm:spPr/>
      <dgm:t>
        <a:bodyPr/>
        <a:lstStyle/>
        <a:p>
          <a:pPr algn="l"/>
          <a:endParaRPr lang="en-US">
            <a:solidFill>
              <a:schemeClr val="bg2">
                <a:lumMod val="10000"/>
              </a:schemeClr>
            </a:solidFill>
          </a:endParaRPr>
        </a:p>
      </dgm:t>
    </dgm:pt>
    <dgm:pt modelId="{D3CE440E-0560-46F3-9D4E-956147D91CEC}">
      <dgm:prSet phldrT="[Text]" custT="1"/>
      <dgm:spPr>
        <a:solidFill>
          <a:schemeClr val="accent2">
            <a:lumMod val="20000"/>
            <a:lumOff val="80000"/>
          </a:schemeClr>
        </a:solidFill>
      </dgm:spPr>
      <dgm:t>
        <a:bodyPr/>
        <a:lstStyle/>
        <a:p>
          <a:pPr algn="l"/>
          <a:r>
            <a:rPr lang="en-US" sz="2000" b="0" dirty="0">
              <a:solidFill>
                <a:schemeClr val="bg2">
                  <a:lumMod val="10000"/>
                </a:schemeClr>
              </a:solidFill>
            </a:rPr>
            <a:t>Cavity Returns: better to just test the supply side</a:t>
          </a:r>
        </a:p>
      </dgm:t>
    </dgm:pt>
    <dgm:pt modelId="{1407C2C9-1340-427E-BA0C-D618B3E78187}" type="parTrans" cxnId="{BFEF84FA-C780-4E78-B679-EF033FB14831}">
      <dgm:prSet/>
      <dgm:spPr/>
      <dgm:t>
        <a:bodyPr/>
        <a:lstStyle/>
        <a:p>
          <a:pPr algn="l"/>
          <a:endParaRPr lang="en-US">
            <a:solidFill>
              <a:schemeClr val="bg2">
                <a:lumMod val="10000"/>
              </a:schemeClr>
            </a:solidFill>
          </a:endParaRPr>
        </a:p>
      </dgm:t>
    </dgm:pt>
    <dgm:pt modelId="{8DE6B2C8-BB00-4DFA-B769-DA4285DAC9D5}" type="sibTrans" cxnId="{BFEF84FA-C780-4E78-B679-EF033FB14831}">
      <dgm:prSet/>
      <dgm:spPr/>
      <dgm:t>
        <a:bodyPr/>
        <a:lstStyle/>
        <a:p>
          <a:pPr algn="l"/>
          <a:endParaRPr lang="en-US">
            <a:solidFill>
              <a:schemeClr val="bg2">
                <a:lumMod val="10000"/>
              </a:schemeClr>
            </a:solidFill>
          </a:endParaRPr>
        </a:p>
      </dgm:t>
    </dgm:pt>
    <dgm:pt modelId="{BD540AB9-22A1-4E4C-B32A-4B33E36255D9}">
      <dgm:prSet phldrT="[Text]" custT="1"/>
      <dgm:spPr>
        <a:solidFill>
          <a:schemeClr val="accent2">
            <a:lumMod val="20000"/>
            <a:lumOff val="80000"/>
          </a:schemeClr>
        </a:solidFill>
      </dgm:spPr>
      <dgm:t>
        <a:bodyPr/>
        <a:lstStyle/>
        <a:p>
          <a:pPr algn="l"/>
          <a:r>
            <a:rPr lang="en-US" sz="2000" b="0" dirty="0">
              <a:solidFill>
                <a:schemeClr val="bg2">
                  <a:lumMod val="10000"/>
                </a:schemeClr>
              </a:solidFill>
            </a:rPr>
            <a:t>“Devices” (e.g., coils) with leaky duct systems can cause pressure drops</a:t>
          </a:r>
        </a:p>
      </dgm:t>
    </dgm:pt>
    <dgm:pt modelId="{7B7905CB-B9D5-46E3-9A33-6EF5ABC06115}" type="parTrans" cxnId="{9740C789-428E-4380-85F6-344FC91E5CED}">
      <dgm:prSet/>
      <dgm:spPr/>
      <dgm:t>
        <a:bodyPr/>
        <a:lstStyle/>
        <a:p>
          <a:pPr algn="l"/>
          <a:endParaRPr lang="en-US">
            <a:solidFill>
              <a:schemeClr val="bg2">
                <a:lumMod val="10000"/>
              </a:schemeClr>
            </a:solidFill>
          </a:endParaRPr>
        </a:p>
      </dgm:t>
    </dgm:pt>
    <dgm:pt modelId="{E4868273-CF8C-48C5-A623-463C188437EC}" type="sibTrans" cxnId="{9740C789-428E-4380-85F6-344FC91E5CED}">
      <dgm:prSet/>
      <dgm:spPr/>
      <dgm:t>
        <a:bodyPr/>
        <a:lstStyle/>
        <a:p>
          <a:pPr algn="l"/>
          <a:endParaRPr lang="en-US">
            <a:solidFill>
              <a:schemeClr val="bg2">
                <a:lumMod val="10000"/>
              </a:schemeClr>
            </a:solidFill>
          </a:endParaRPr>
        </a:p>
      </dgm:t>
    </dgm:pt>
    <dgm:pt modelId="{B24E79DA-B5A8-4A29-A823-763C584B30EC}">
      <dgm:prSet phldrT="[Text]" custT="1"/>
      <dgm:spPr>
        <a:solidFill>
          <a:schemeClr val="accent2">
            <a:lumMod val="20000"/>
            <a:lumOff val="80000"/>
          </a:schemeClr>
        </a:solidFill>
      </dgm:spPr>
      <dgm:t>
        <a:bodyPr/>
        <a:lstStyle/>
        <a:p>
          <a:pPr algn="l"/>
          <a:r>
            <a:rPr lang="en-US" sz="2000" b="0" dirty="0">
              <a:solidFill>
                <a:schemeClr val="bg2">
                  <a:lumMod val="10000"/>
                </a:schemeClr>
              </a:solidFill>
            </a:rPr>
            <a:t>One or both sides very leaky? Consider a split system result. Block off one side of system at air handler and test side of interest.</a:t>
          </a:r>
        </a:p>
      </dgm:t>
    </dgm:pt>
    <dgm:pt modelId="{D2ED7A87-C110-4560-96D6-7B561FB6F269}" type="parTrans" cxnId="{DC63A674-32F0-4C7E-9BB2-0BE62D20963F}">
      <dgm:prSet/>
      <dgm:spPr/>
      <dgm:t>
        <a:bodyPr/>
        <a:lstStyle/>
        <a:p>
          <a:pPr algn="l"/>
          <a:endParaRPr lang="en-US">
            <a:solidFill>
              <a:schemeClr val="bg2">
                <a:lumMod val="10000"/>
              </a:schemeClr>
            </a:solidFill>
          </a:endParaRPr>
        </a:p>
      </dgm:t>
    </dgm:pt>
    <dgm:pt modelId="{24D7AE41-D62D-4C9F-B9D1-88903E764F12}" type="sibTrans" cxnId="{DC63A674-32F0-4C7E-9BB2-0BE62D20963F}">
      <dgm:prSet/>
      <dgm:spPr/>
      <dgm:t>
        <a:bodyPr/>
        <a:lstStyle/>
        <a:p>
          <a:pPr algn="l"/>
          <a:endParaRPr lang="en-US">
            <a:solidFill>
              <a:schemeClr val="bg2">
                <a:lumMod val="10000"/>
              </a:schemeClr>
            </a:solidFill>
          </a:endParaRPr>
        </a:p>
      </dgm:t>
    </dgm:pt>
    <dgm:pt modelId="{22EDDBCA-7DF9-49E7-B8A1-D71BECB30FDF}">
      <dgm:prSet phldrT="[Text]" custT="1"/>
      <dgm:spPr>
        <a:solidFill>
          <a:schemeClr val="accent2">
            <a:lumMod val="20000"/>
            <a:lumOff val="80000"/>
          </a:schemeClr>
        </a:solidFill>
      </dgm:spPr>
      <dgm:t>
        <a:bodyPr/>
        <a:lstStyle/>
        <a:p>
          <a:pPr algn="l"/>
          <a:r>
            <a:rPr lang="en-US" sz="2000" b="0" dirty="0">
              <a:solidFill>
                <a:schemeClr val="bg2">
                  <a:lumMod val="10000"/>
                </a:schemeClr>
              </a:solidFill>
            </a:rPr>
            <a:t>Very leaky systems = Very different results</a:t>
          </a:r>
        </a:p>
      </dgm:t>
    </dgm:pt>
    <dgm:pt modelId="{2D177570-4BBD-48FB-9669-8F8E99F88741}" type="parTrans" cxnId="{5B4CF09B-4939-4314-A372-6A6E4664A039}">
      <dgm:prSet/>
      <dgm:spPr/>
      <dgm:t>
        <a:bodyPr/>
        <a:lstStyle/>
        <a:p>
          <a:pPr algn="l"/>
          <a:endParaRPr lang="en-US">
            <a:solidFill>
              <a:schemeClr val="bg2">
                <a:lumMod val="10000"/>
              </a:schemeClr>
            </a:solidFill>
          </a:endParaRPr>
        </a:p>
      </dgm:t>
    </dgm:pt>
    <dgm:pt modelId="{43771434-5CDE-435D-827A-5756360EE2EE}" type="sibTrans" cxnId="{5B4CF09B-4939-4314-A372-6A6E4664A039}">
      <dgm:prSet/>
      <dgm:spPr/>
      <dgm:t>
        <a:bodyPr/>
        <a:lstStyle/>
        <a:p>
          <a:pPr algn="l"/>
          <a:endParaRPr lang="en-US">
            <a:solidFill>
              <a:schemeClr val="bg2">
                <a:lumMod val="10000"/>
              </a:schemeClr>
            </a:solidFill>
          </a:endParaRPr>
        </a:p>
      </dgm:t>
    </dgm:pt>
    <dgm:pt modelId="{BB0DC343-0037-4718-9141-2EF82BE3D2D9}">
      <dgm:prSet phldrT="[Text]" custT="1"/>
      <dgm:spPr>
        <a:solidFill>
          <a:schemeClr val="accent2">
            <a:lumMod val="20000"/>
            <a:lumOff val="80000"/>
          </a:schemeClr>
        </a:solidFill>
      </dgm:spPr>
      <dgm:t>
        <a:bodyPr/>
        <a:lstStyle/>
        <a:p>
          <a:pPr algn="l"/>
          <a:r>
            <a:rPr lang="en-US" sz="2000" b="0">
              <a:solidFill>
                <a:schemeClr val="bg2">
                  <a:lumMod val="10000"/>
                </a:schemeClr>
              </a:solidFill>
            </a:rPr>
            <a:t>Everybody test the same way</a:t>
          </a:r>
          <a:endParaRPr lang="en-US" sz="2000" b="0" dirty="0">
            <a:solidFill>
              <a:schemeClr val="bg2">
                <a:lumMod val="10000"/>
              </a:schemeClr>
            </a:solidFill>
          </a:endParaRPr>
        </a:p>
      </dgm:t>
    </dgm:pt>
    <dgm:pt modelId="{E04D0A8A-8782-4D47-BA98-B4565BBE23D6}" type="parTrans" cxnId="{D4EF32DB-C13E-4AAD-B1D6-8CB0493C0533}">
      <dgm:prSet/>
      <dgm:spPr/>
      <dgm:t>
        <a:bodyPr/>
        <a:lstStyle/>
        <a:p>
          <a:pPr algn="l"/>
          <a:endParaRPr lang="en-US">
            <a:solidFill>
              <a:schemeClr val="bg2">
                <a:lumMod val="10000"/>
              </a:schemeClr>
            </a:solidFill>
          </a:endParaRPr>
        </a:p>
      </dgm:t>
    </dgm:pt>
    <dgm:pt modelId="{6BC83693-DEF5-4A36-977A-654B9BA0B447}" type="sibTrans" cxnId="{D4EF32DB-C13E-4AAD-B1D6-8CB0493C0533}">
      <dgm:prSet/>
      <dgm:spPr/>
      <dgm:t>
        <a:bodyPr/>
        <a:lstStyle/>
        <a:p>
          <a:pPr algn="l"/>
          <a:endParaRPr lang="en-US">
            <a:solidFill>
              <a:schemeClr val="bg2">
                <a:lumMod val="10000"/>
              </a:schemeClr>
            </a:solidFill>
          </a:endParaRPr>
        </a:p>
      </dgm:t>
    </dgm:pt>
    <dgm:pt modelId="{2A14ED3E-3A27-476D-A4A1-2489A9E246BB}" type="pres">
      <dgm:prSet presAssocID="{0D528DCB-053F-48A1-B02D-9F3515D3502C}" presName="linearFlow" presStyleCnt="0">
        <dgm:presLayoutVars>
          <dgm:dir/>
          <dgm:resizeHandles val="exact"/>
        </dgm:presLayoutVars>
      </dgm:prSet>
      <dgm:spPr/>
    </dgm:pt>
    <dgm:pt modelId="{C1A85095-F48A-4564-B643-C09AB4D4A42C}" type="pres">
      <dgm:prSet presAssocID="{52A5EECE-CBAA-4BA6-B9EB-E9102F1686D5}" presName="composite" presStyleCnt="0"/>
      <dgm:spPr/>
    </dgm:pt>
    <dgm:pt modelId="{585DBE94-C3C7-4A1C-939E-4EADA708BEAE}" type="pres">
      <dgm:prSet presAssocID="{52A5EECE-CBAA-4BA6-B9EB-E9102F1686D5}" presName="imgShp" presStyleLbl="fgImgPlace1" presStyleIdx="0" presStyleCnt="8" custLinFactX="-100000" custLinFactNeighborX="-136835"/>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dgm:spPr>
    </dgm:pt>
    <dgm:pt modelId="{2A60808C-DD6A-4893-8CCD-0935ECC32087}" type="pres">
      <dgm:prSet presAssocID="{52A5EECE-CBAA-4BA6-B9EB-E9102F1686D5}" presName="txShp" presStyleLbl="node1" presStyleIdx="0" presStyleCnt="8" custScaleX="144806" custLinFactNeighborX="1512">
        <dgm:presLayoutVars>
          <dgm:bulletEnabled val="1"/>
        </dgm:presLayoutVars>
      </dgm:prSet>
      <dgm:spPr/>
      <dgm:t>
        <a:bodyPr/>
        <a:lstStyle/>
        <a:p>
          <a:endParaRPr lang="en-US"/>
        </a:p>
      </dgm:t>
    </dgm:pt>
    <dgm:pt modelId="{A23D6F20-A9A3-4D3E-86D0-1278874CB753}" type="pres">
      <dgm:prSet presAssocID="{C2CA92F5-EF3A-425A-9A63-2D7E7EDD6E12}" presName="spacing" presStyleCnt="0"/>
      <dgm:spPr/>
    </dgm:pt>
    <dgm:pt modelId="{C752E433-4059-479A-99B5-84CD4EED2166}" type="pres">
      <dgm:prSet presAssocID="{95AC9824-723A-4971-9220-9449474F5BBE}" presName="composite" presStyleCnt="0"/>
      <dgm:spPr/>
    </dgm:pt>
    <dgm:pt modelId="{582CCE2D-9BD6-4297-81F5-4DEA41B54EE6}" type="pres">
      <dgm:prSet presAssocID="{95AC9824-723A-4971-9220-9449474F5BBE}" presName="imgShp" presStyleLbl="fgImgPlace1" presStyleIdx="1" presStyleCnt="8" custLinFactX="-100000" custLinFactNeighborX="-136835"/>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dgm:spPr>
    </dgm:pt>
    <dgm:pt modelId="{47D15F7A-8C4B-4EF5-B00F-B90C043247FE}" type="pres">
      <dgm:prSet presAssocID="{95AC9824-723A-4971-9220-9449474F5BBE}" presName="txShp" presStyleLbl="node1" presStyleIdx="1" presStyleCnt="8" custScaleX="144806" custLinFactNeighborX="1512">
        <dgm:presLayoutVars>
          <dgm:bulletEnabled val="1"/>
        </dgm:presLayoutVars>
      </dgm:prSet>
      <dgm:spPr/>
      <dgm:t>
        <a:bodyPr/>
        <a:lstStyle/>
        <a:p>
          <a:endParaRPr lang="en-US"/>
        </a:p>
      </dgm:t>
    </dgm:pt>
    <dgm:pt modelId="{1ADE745D-BD8F-4D6C-879D-DD150A313396}" type="pres">
      <dgm:prSet presAssocID="{FB4E5E4E-5BB9-4388-8E14-040295CEAAB2}" presName="spacing" presStyleCnt="0"/>
      <dgm:spPr/>
    </dgm:pt>
    <dgm:pt modelId="{CB549AE7-65C7-40A6-86A4-12CA9F2405EA}" type="pres">
      <dgm:prSet presAssocID="{38C0F35A-4E07-43A8-9B52-D415742443FA}" presName="composite" presStyleCnt="0"/>
      <dgm:spPr/>
    </dgm:pt>
    <dgm:pt modelId="{AF0E2461-D571-4B32-BB85-0AA49DCBB439}" type="pres">
      <dgm:prSet presAssocID="{38C0F35A-4E07-43A8-9B52-D415742443FA}" presName="imgShp" presStyleLbl="fgImgPlace1" presStyleIdx="2" presStyleCnt="8" custLinFactX="-100000" custLinFactNeighborX="-136835"/>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dgm:spPr>
    </dgm:pt>
    <dgm:pt modelId="{A54192E2-64E2-40DA-9935-2A601FA6BF54}" type="pres">
      <dgm:prSet presAssocID="{38C0F35A-4E07-43A8-9B52-D415742443FA}" presName="txShp" presStyleLbl="node1" presStyleIdx="2" presStyleCnt="8" custScaleX="144806" custLinFactNeighborX="1512">
        <dgm:presLayoutVars>
          <dgm:bulletEnabled val="1"/>
        </dgm:presLayoutVars>
      </dgm:prSet>
      <dgm:spPr/>
      <dgm:t>
        <a:bodyPr/>
        <a:lstStyle/>
        <a:p>
          <a:endParaRPr lang="en-US"/>
        </a:p>
      </dgm:t>
    </dgm:pt>
    <dgm:pt modelId="{0D580BD5-0D68-4120-92A3-38E0B090D166}" type="pres">
      <dgm:prSet presAssocID="{FA50ABDA-C4CC-42F1-BB09-699753952251}" presName="spacing" presStyleCnt="0"/>
      <dgm:spPr/>
    </dgm:pt>
    <dgm:pt modelId="{93D8FC2A-A364-4FD9-8506-5FDE06BE2D31}" type="pres">
      <dgm:prSet presAssocID="{D3CE440E-0560-46F3-9D4E-956147D91CEC}" presName="composite" presStyleCnt="0"/>
      <dgm:spPr/>
    </dgm:pt>
    <dgm:pt modelId="{0A148F92-3CE3-415A-BA44-AC387DFAACB2}" type="pres">
      <dgm:prSet presAssocID="{D3CE440E-0560-46F3-9D4E-956147D91CEC}" presName="imgShp" presStyleLbl="fgImgPlace1" presStyleIdx="3" presStyleCnt="8" custLinFactX="-100000" custLinFactNeighborX="-136835"/>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dgm:spPr>
    </dgm:pt>
    <dgm:pt modelId="{36A40708-1306-4DB6-9ACA-2711C9F9E97F}" type="pres">
      <dgm:prSet presAssocID="{D3CE440E-0560-46F3-9D4E-956147D91CEC}" presName="txShp" presStyleLbl="node1" presStyleIdx="3" presStyleCnt="8" custScaleX="144806" custLinFactNeighborX="1512">
        <dgm:presLayoutVars>
          <dgm:bulletEnabled val="1"/>
        </dgm:presLayoutVars>
      </dgm:prSet>
      <dgm:spPr/>
      <dgm:t>
        <a:bodyPr/>
        <a:lstStyle/>
        <a:p>
          <a:endParaRPr lang="en-US"/>
        </a:p>
      </dgm:t>
    </dgm:pt>
    <dgm:pt modelId="{70C53F74-ED62-43C4-9B9C-27A2B91DF96E}" type="pres">
      <dgm:prSet presAssocID="{8DE6B2C8-BB00-4DFA-B769-DA4285DAC9D5}" presName="spacing" presStyleCnt="0"/>
      <dgm:spPr/>
    </dgm:pt>
    <dgm:pt modelId="{35889C94-501D-44AB-B8CF-988422C3E969}" type="pres">
      <dgm:prSet presAssocID="{BD540AB9-22A1-4E4C-B32A-4B33E36255D9}" presName="composite" presStyleCnt="0"/>
      <dgm:spPr/>
    </dgm:pt>
    <dgm:pt modelId="{FF58BE9B-D213-4EBA-B882-945308DD1706}" type="pres">
      <dgm:prSet presAssocID="{BD540AB9-22A1-4E4C-B32A-4B33E36255D9}" presName="imgShp" presStyleLbl="fgImgPlace1" presStyleIdx="4" presStyleCnt="8" custLinFactX="-100000" custLinFactNeighborX="-136835"/>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dgm:spPr>
    </dgm:pt>
    <dgm:pt modelId="{C3389044-9144-444E-A2B1-5B933BE93585}" type="pres">
      <dgm:prSet presAssocID="{BD540AB9-22A1-4E4C-B32A-4B33E36255D9}" presName="txShp" presStyleLbl="node1" presStyleIdx="4" presStyleCnt="8" custScaleX="144806" custLinFactNeighborX="1512">
        <dgm:presLayoutVars>
          <dgm:bulletEnabled val="1"/>
        </dgm:presLayoutVars>
      </dgm:prSet>
      <dgm:spPr/>
      <dgm:t>
        <a:bodyPr/>
        <a:lstStyle/>
        <a:p>
          <a:endParaRPr lang="en-US"/>
        </a:p>
      </dgm:t>
    </dgm:pt>
    <dgm:pt modelId="{BF3C518F-B6DB-4CC5-9049-F623825B5C61}" type="pres">
      <dgm:prSet presAssocID="{E4868273-CF8C-48C5-A623-463C188437EC}" presName="spacing" presStyleCnt="0"/>
      <dgm:spPr/>
    </dgm:pt>
    <dgm:pt modelId="{4CF76C01-F183-4AC9-844C-67CEFC693BBA}" type="pres">
      <dgm:prSet presAssocID="{B24E79DA-B5A8-4A29-A823-763C584B30EC}" presName="composite" presStyleCnt="0"/>
      <dgm:spPr/>
    </dgm:pt>
    <dgm:pt modelId="{69D9ECBD-B290-4A9A-B473-624A0363D426}" type="pres">
      <dgm:prSet presAssocID="{B24E79DA-B5A8-4A29-A823-763C584B30EC}" presName="imgShp" presStyleLbl="fgImgPlace1" presStyleIdx="5" presStyleCnt="8" custLinFactX="-100000" custLinFactNeighborX="-136835"/>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dgm:spPr>
    </dgm:pt>
    <dgm:pt modelId="{C6DA54F8-51EB-468C-BA5F-4A3C61B08F52}" type="pres">
      <dgm:prSet presAssocID="{B24E79DA-B5A8-4A29-A823-763C584B30EC}" presName="txShp" presStyleLbl="node1" presStyleIdx="5" presStyleCnt="8" custScaleX="144806" custLinFactNeighborX="1512">
        <dgm:presLayoutVars>
          <dgm:bulletEnabled val="1"/>
        </dgm:presLayoutVars>
      </dgm:prSet>
      <dgm:spPr/>
      <dgm:t>
        <a:bodyPr/>
        <a:lstStyle/>
        <a:p>
          <a:endParaRPr lang="en-US"/>
        </a:p>
      </dgm:t>
    </dgm:pt>
    <dgm:pt modelId="{8B33FFD7-8E02-4D17-84CA-853CB04241CA}" type="pres">
      <dgm:prSet presAssocID="{24D7AE41-D62D-4C9F-B9D1-88903E764F12}" presName="spacing" presStyleCnt="0"/>
      <dgm:spPr/>
    </dgm:pt>
    <dgm:pt modelId="{EA123C6B-ECC2-47D4-925C-487C553790C3}" type="pres">
      <dgm:prSet presAssocID="{22EDDBCA-7DF9-49E7-B8A1-D71BECB30FDF}" presName="composite" presStyleCnt="0"/>
      <dgm:spPr/>
    </dgm:pt>
    <dgm:pt modelId="{F1405B69-CE49-4D3A-B98B-6C63FDC8E2A2}" type="pres">
      <dgm:prSet presAssocID="{22EDDBCA-7DF9-49E7-B8A1-D71BECB30FDF}" presName="imgShp" presStyleLbl="fgImgPlace1" presStyleIdx="6" presStyleCnt="8" custLinFactX="-100000" custLinFactNeighborX="-136835"/>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dgm:spPr>
    </dgm:pt>
    <dgm:pt modelId="{8EB74584-549F-4909-8C6C-28B1839BC63E}" type="pres">
      <dgm:prSet presAssocID="{22EDDBCA-7DF9-49E7-B8A1-D71BECB30FDF}" presName="txShp" presStyleLbl="node1" presStyleIdx="6" presStyleCnt="8" custScaleX="144806" custLinFactNeighborX="1512">
        <dgm:presLayoutVars>
          <dgm:bulletEnabled val="1"/>
        </dgm:presLayoutVars>
      </dgm:prSet>
      <dgm:spPr/>
      <dgm:t>
        <a:bodyPr/>
        <a:lstStyle/>
        <a:p>
          <a:endParaRPr lang="en-US"/>
        </a:p>
      </dgm:t>
    </dgm:pt>
    <dgm:pt modelId="{C0215183-3816-40FB-B6C3-2543A77624B4}" type="pres">
      <dgm:prSet presAssocID="{43771434-5CDE-435D-827A-5756360EE2EE}" presName="spacing" presStyleCnt="0"/>
      <dgm:spPr/>
    </dgm:pt>
    <dgm:pt modelId="{FC4CC797-37D2-4EB4-9576-243BF88A933A}" type="pres">
      <dgm:prSet presAssocID="{BB0DC343-0037-4718-9141-2EF82BE3D2D9}" presName="composite" presStyleCnt="0"/>
      <dgm:spPr/>
    </dgm:pt>
    <dgm:pt modelId="{D559948C-B0E1-4AB3-8257-A0F051148F5F}" type="pres">
      <dgm:prSet presAssocID="{BB0DC343-0037-4718-9141-2EF82BE3D2D9}" presName="imgShp" presStyleLbl="fgImgPlace1" presStyleIdx="7" presStyleCnt="8" custLinFactX="-100000" custLinFactNeighborX="-136835"/>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dgm:spPr>
    </dgm:pt>
    <dgm:pt modelId="{66606BA1-3A14-416F-B675-098569237FCC}" type="pres">
      <dgm:prSet presAssocID="{BB0DC343-0037-4718-9141-2EF82BE3D2D9}" presName="txShp" presStyleLbl="node1" presStyleIdx="7" presStyleCnt="8" custScaleX="144806" custLinFactNeighborX="1512">
        <dgm:presLayoutVars>
          <dgm:bulletEnabled val="1"/>
        </dgm:presLayoutVars>
      </dgm:prSet>
      <dgm:spPr/>
      <dgm:t>
        <a:bodyPr/>
        <a:lstStyle/>
        <a:p>
          <a:endParaRPr lang="en-US"/>
        </a:p>
      </dgm:t>
    </dgm:pt>
  </dgm:ptLst>
  <dgm:cxnLst>
    <dgm:cxn modelId="{ACBB967C-186F-4954-8C5C-495C03B45FF7}" type="presOf" srcId="{22EDDBCA-7DF9-49E7-B8A1-D71BECB30FDF}" destId="{8EB74584-549F-4909-8C6C-28B1839BC63E}" srcOrd="0" destOrd="0" presId="urn:microsoft.com/office/officeart/2005/8/layout/vList3"/>
    <dgm:cxn modelId="{DC63A674-32F0-4C7E-9BB2-0BE62D20963F}" srcId="{0D528DCB-053F-48A1-B02D-9F3515D3502C}" destId="{B24E79DA-B5A8-4A29-A823-763C584B30EC}" srcOrd="5" destOrd="0" parTransId="{D2ED7A87-C110-4560-96D6-7B561FB6F269}" sibTransId="{24D7AE41-D62D-4C9F-B9D1-88903E764F12}"/>
    <dgm:cxn modelId="{5B4CF09B-4939-4314-A372-6A6E4664A039}" srcId="{0D528DCB-053F-48A1-B02D-9F3515D3502C}" destId="{22EDDBCA-7DF9-49E7-B8A1-D71BECB30FDF}" srcOrd="6" destOrd="0" parTransId="{2D177570-4BBD-48FB-9669-8F8E99F88741}" sibTransId="{43771434-5CDE-435D-827A-5756360EE2EE}"/>
    <dgm:cxn modelId="{FCC3B259-8EEC-496D-B10A-9E3ADAA3D9FE}" srcId="{0D528DCB-053F-48A1-B02D-9F3515D3502C}" destId="{52A5EECE-CBAA-4BA6-B9EB-E9102F1686D5}" srcOrd="0" destOrd="0" parTransId="{123D1482-2DCE-4E10-A49D-622E0E4350AF}" sibTransId="{C2CA92F5-EF3A-425A-9A63-2D7E7EDD6E12}"/>
    <dgm:cxn modelId="{56AB90B4-FBA1-4801-B494-D748411BE658}" type="presOf" srcId="{BB0DC343-0037-4718-9141-2EF82BE3D2D9}" destId="{66606BA1-3A14-416F-B675-098569237FCC}" srcOrd="0" destOrd="0" presId="urn:microsoft.com/office/officeart/2005/8/layout/vList3"/>
    <dgm:cxn modelId="{2F1E09E1-6D48-441F-8FA7-9A00EE7D4680}" type="presOf" srcId="{95AC9824-723A-4971-9220-9449474F5BBE}" destId="{47D15F7A-8C4B-4EF5-B00F-B90C043247FE}" srcOrd="0" destOrd="0" presId="urn:microsoft.com/office/officeart/2005/8/layout/vList3"/>
    <dgm:cxn modelId="{7B27A749-7B67-4C12-80B3-132E5423F7EB}" type="presOf" srcId="{D3CE440E-0560-46F3-9D4E-956147D91CEC}" destId="{36A40708-1306-4DB6-9ACA-2711C9F9E97F}" srcOrd="0" destOrd="0" presId="urn:microsoft.com/office/officeart/2005/8/layout/vList3"/>
    <dgm:cxn modelId="{E9AB26D0-3AFA-4699-AF6C-11464BE8435C}" type="presOf" srcId="{38C0F35A-4E07-43A8-9B52-D415742443FA}" destId="{A54192E2-64E2-40DA-9935-2A601FA6BF54}" srcOrd="0" destOrd="0" presId="urn:microsoft.com/office/officeart/2005/8/layout/vList3"/>
    <dgm:cxn modelId="{9740C789-428E-4380-85F6-344FC91E5CED}" srcId="{0D528DCB-053F-48A1-B02D-9F3515D3502C}" destId="{BD540AB9-22A1-4E4C-B32A-4B33E36255D9}" srcOrd="4" destOrd="0" parTransId="{7B7905CB-B9D5-46E3-9A33-6EF5ABC06115}" sibTransId="{E4868273-CF8C-48C5-A623-463C188437EC}"/>
    <dgm:cxn modelId="{BFEF84FA-C780-4E78-B679-EF033FB14831}" srcId="{0D528DCB-053F-48A1-B02D-9F3515D3502C}" destId="{D3CE440E-0560-46F3-9D4E-956147D91CEC}" srcOrd="3" destOrd="0" parTransId="{1407C2C9-1340-427E-BA0C-D618B3E78187}" sibTransId="{8DE6B2C8-BB00-4DFA-B769-DA4285DAC9D5}"/>
    <dgm:cxn modelId="{443AF24C-8BC0-4A14-8E57-CD7001CAA5FB}" srcId="{0D528DCB-053F-48A1-B02D-9F3515D3502C}" destId="{38C0F35A-4E07-43A8-9B52-D415742443FA}" srcOrd="2" destOrd="0" parTransId="{2C2B9E94-2CCF-46BE-9329-7CF8627ECBD0}" sibTransId="{FA50ABDA-C4CC-42F1-BB09-699753952251}"/>
    <dgm:cxn modelId="{D4EF32DB-C13E-4AAD-B1D6-8CB0493C0533}" srcId="{0D528DCB-053F-48A1-B02D-9F3515D3502C}" destId="{BB0DC343-0037-4718-9141-2EF82BE3D2D9}" srcOrd="7" destOrd="0" parTransId="{E04D0A8A-8782-4D47-BA98-B4565BBE23D6}" sibTransId="{6BC83693-DEF5-4A36-977A-654B9BA0B447}"/>
    <dgm:cxn modelId="{F045715C-2283-4C0A-9302-38369F158F35}" type="presOf" srcId="{52A5EECE-CBAA-4BA6-B9EB-E9102F1686D5}" destId="{2A60808C-DD6A-4893-8CCD-0935ECC32087}" srcOrd="0" destOrd="0" presId="urn:microsoft.com/office/officeart/2005/8/layout/vList3"/>
    <dgm:cxn modelId="{B53EBB49-F40B-440A-A990-106AB4916367}" type="presOf" srcId="{0D528DCB-053F-48A1-B02D-9F3515D3502C}" destId="{2A14ED3E-3A27-476D-A4A1-2489A9E246BB}" srcOrd="0" destOrd="0" presId="urn:microsoft.com/office/officeart/2005/8/layout/vList3"/>
    <dgm:cxn modelId="{2FE75866-F48A-4907-A4B7-FCF9454DE689}" srcId="{0D528DCB-053F-48A1-B02D-9F3515D3502C}" destId="{95AC9824-723A-4971-9220-9449474F5BBE}" srcOrd="1" destOrd="0" parTransId="{A7597385-7E1A-423C-B4CD-B98C704EE37B}" sibTransId="{FB4E5E4E-5BB9-4388-8E14-040295CEAAB2}"/>
    <dgm:cxn modelId="{7B0A29E1-9B5B-47C7-89F3-109314BCA46A}" type="presOf" srcId="{B24E79DA-B5A8-4A29-A823-763C584B30EC}" destId="{C6DA54F8-51EB-468C-BA5F-4A3C61B08F52}" srcOrd="0" destOrd="0" presId="urn:microsoft.com/office/officeart/2005/8/layout/vList3"/>
    <dgm:cxn modelId="{0E996D8F-61AD-441A-BE26-221E532C51E2}" type="presOf" srcId="{BD540AB9-22A1-4E4C-B32A-4B33E36255D9}" destId="{C3389044-9144-444E-A2B1-5B933BE93585}" srcOrd="0" destOrd="0" presId="urn:microsoft.com/office/officeart/2005/8/layout/vList3"/>
    <dgm:cxn modelId="{A3BBF546-E42A-484F-8FF5-7B3914C29A33}" type="presParOf" srcId="{2A14ED3E-3A27-476D-A4A1-2489A9E246BB}" destId="{C1A85095-F48A-4564-B643-C09AB4D4A42C}" srcOrd="0" destOrd="0" presId="urn:microsoft.com/office/officeart/2005/8/layout/vList3"/>
    <dgm:cxn modelId="{97694A8D-5FB0-45E5-9104-EAA0AA71829E}" type="presParOf" srcId="{C1A85095-F48A-4564-B643-C09AB4D4A42C}" destId="{585DBE94-C3C7-4A1C-939E-4EADA708BEAE}" srcOrd="0" destOrd="0" presId="urn:microsoft.com/office/officeart/2005/8/layout/vList3"/>
    <dgm:cxn modelId="{F413B545-BD6A-4E77-AE2F-B7AE7D3D9B88}" type="presParOf" srcId="{C1A85095-F48A-4564-B643-C09AB4D4A42C}" destId="{2A60808C-DD6A-4893-8CCD-0935ECC32087}" srcOrd="1" destOrd="0" presId="urn:microsoft.com/office/officeart/2005/8/layout/vList3"/>
    <dgm:cxn modelId="{B439CC99-D6F7-4857-B9D9-21A05753B1EF}" type="presParOf" srcId="{2A14ED3E-3A27-476D-A4A1-2489A9E246BB}" destId="{A23D6F20-A9A3-4D3E-86D0-1278874CB753}" srcOrd="1" destOrd="0" presId="urn:microsoft.com/office/officeart/2005/8/layout/vList3"/>
    <dgm:cxn modelId="{B271B5D5-1E36-48F3-ABA7-7A08B090624F}" type="presParOf" srcId="{2A14ED3E-3A27-476D-A4A1-2489A9E246BB}" destId="{C752E433-4059-479A-99B5-84CD4EED2166}" srcOrd="2" destOrd="0" presId="urn:microsoft.com/office/officeart/2005/8/layout/vList3"/>
    <dgm:cxn modelId="{B623B75F-CA84-4ED2-A5CE-D2B6C85A05CB}" type="presParOf" srcId="{C752E433-4059-479A-99B5-84CD4EED2166}" destId="{582CCE2D-9BD6-4297-81F5-4DEA41B54EE6}" srcOrd="0" destOrd="0" presId="urn:microsoft.com/office/officeart/2005/8/layout/vList3"/>
    <dgm:cxn modelId="{6583F881-A66C-4870-91F9-4FFE7E275833}" type="presParOf" srcId="{C752E433-4059-479A-99B5-84CD4EED2166}" destId="{47D15F7A-8C4B-4EF5-B00F-B90C043247FE}" srcOrd="1" destOrd="0" presId="urn:microsoft.com/office/officeart/2005/8/layout/vList3"/>
    <dgm:cxn modelId="{FCDD7137-43C1-4B68-A0CF-9AA84FD82D42}" type="presParOf" srcId="{2A14ED3E-3A27-476D-A4A1-2489A9E246BB}" destId="{1ADE745D-BD8F-4D6C-879D-DD150A313396}" srcOrd="3" destOrd="0" presId="urn:microsoft.com/office/officeart/2005/8/layout/vList3"/>
    <dgm:cxn modelId="{547A3C60-4888-4D42-8F0D-9ABAA3C103F6}" type="presParOf" srcId="{2A14ED3E-3A27-476D-A4A1-2489A9E246BB}" destId="{CB549AE7-65C7-40A6-86A4-12CA9F2405EA}" srcOrd="4" destOrd="0" presId="urn:microsoft.com/office/officeart/2005/8/layout/vList3"/>
    <dgm:cxn modelId="{AABB5CE5-83B4-4AB7-8D6B-F72906CAF8A7}" type="presParOf" srcId="{CB549AE7-65C7-40A6-86A4-12CA9F2405EA}" destId="{AF0E2461-D571-4B32-BB85-0AA49DCBB439}" srcOrd="0" destOrd="0" presId="urn:microsoft.com/office/officeart/2005/8/layout/vList3"/>
    <dgm:cxn modelId="{E1AEEC67-5406-4C05-8663-55D32EEBC9D6}" type="presParOf" srcId="{CB549AE7-65C7-40A6-86A4-12CA9F2405EA}" destId="{A54192E2-64E2-40DA-9935-2A601FA6BF54}" srcOrd="1" destOrd="0" presId="urn:microsoft.com/office/officeart/2005/8/layout/vList3"/>
    <dgm:cxn modelId="{4A6E01A8-6D56-4F56-BFB7-629249C92753}" type="presParOf" srcId="{2A14ED3E-3A27-476D-A4A1-2489A9E246BB}" destId="{0D580BD5-0D68-4120-92A3-38E0B090D166}" srcOrd="5" destOrd="0" presId="urn:microsoft.com/office/officeart/2005/8/layout/vList3"/>
    <dgm:cxn modelId="{CEF38978-0B4E-4A85-812F-3D6B719670E4}" type="presParOf" srcId="{2A14ED3E-3A27-476D-A4A1-2489A9E246BB}" destId="{93D8FC2A-A364-4FD9-8506-5FDE06BE2D31}" srcOrd="6" destOrd="0" presId="urn:microsoft.com/office/officeart/2005/8/layout/vList3"/>
    <dgm:cxn modelId="{554EE35F-FA04-493F-8F46-2D5D5B2A48F9}" type="presParOf" srcId="{93D8FC2A-A364-4FD9-8506-5FDE06BE2D31}" destId="{0A148F92-3CE3-415A-BA44-AC387DFAACB2}" srcOrd="0" destOrd="0" presId="urn:microsoft.com/office/officeart/2005/8/layout/vList3"/>
    <dgm:cxn modelId="{424E26E5-36DC-48A1-A774-B37A615F0ED4}" type="presParOf" srcId="{93D8FC2A-A364-4FD9-8506-5FDE06BE2D31}" destId="{36A40708-1306-4DB6-9ACA-2711C9F9E97F}" srcOrd="1" destOrd="0" presId="urn:microsoft.com/office/officeart/2005/8/layout/vList3"/>
    <dgm:cxn modelId="{3AA17635-B33B-4F50-99F7-12C9805DFFF1}" type="presParOf" srcId="{2A14ED3E-3A27-476D-A4A1-2489A9E246BB}" destId="{70C53F74-ED62-43C4-9B9C-27A2B91DF96E}" srcOrd="7" destOrd="0" presId="urn:microsoft.com/office/officeart/2005/8/layout/vList3"/>
    <dgm:cxn modelId="{B058DD25-A16C-4C11-A116-0D28797E8696}" type="presParOf" srcId="{2A14ED3E-3A27-476D-A4A1-2489A9E246BB}" destId="{35889C94-501D-44AB-B8CF-988422C3E969}" srcOrd="8" destOrd="0" presId="urn:microsoft.com/office/officeart/2005/8/layout/vList3"/>
    <dgm:cxn modelId="{6A5DF0F8-491F-4392-A1C4-6CB733BB5114}" type="presParOf" srcId="{35889C94-501D-44AB-B8CF-988422C3E969}" destId="{FF58BE9B-D213-4EBA-B882-945308DD1706}" srcOrd="0" destOrd="0" presId="urn:microsoft.com/office/officeart/2005/8/layout/vList3"/>
    <dgm:cxn modelId="{B9F87282-4434-46C2-BBA2-5C3C13075249}" type="presParOf" srcId="{35889C94-501D-44AB-B8CF-988422C3E969}" destId="{C3389044-9144-444E-A2B1-5B933BE93585}" srcOrd="1" destOrd="0" presId="urn:microsoft.com/office/officeart/2005/8/layout/vList3"/>
    <dgm:cxn modelId="{CDB44E03-28CE-47AF-B13D-B83E61F7AEA4}" type="presParOf" srcId="{2A14ED3E-3A27-476D-A4A1-2489A9E246BB}" destId="{BF3C518F-B6DB-4CC5-9049-F623825B5C61}" srcOrd="9" destOrd="0" presId="urn:microsoft.com/office/officeart/2005/8/layout/vList3"/>
    <dgm:cxn modelId="{B91A7046-62B1-4E32-BEDE-DC6FEF780FC4}" type="presParOf" srcId="{2A14ED3E-3A27-476D-A4A1-2489A9E246BB}" destId="{4CF76C01-F183-4AC9-844C-67CEFC693BBA}" srcOrd="10" destOrd="0" presId="urn:microsoft.com/office/officeart/2005/8/layout/vList3"/>
    <dgm:cxn modelId="{1773E5D8-F1DB-4F73-BCF8-567D16C6333C}" type="presParOf" srcId="{4CF76C01-F183-4AC9-844C-67CEFC693BBA}" destId="{69D9ECBD-B290-4A9A-B473-624A0363D426}" srcOrd="0" destOrd="0" presId="urn:microsoft.com/office/officeart/2005/8/layout/vList3"/>
    <dgm:cxn modelId="{2C67C36C-62A7-4004-85D4-A4574B557F2E}" type="presParOf" srcId="{4CF76C01-F183-4AC9-844C-67CEFC693BBA}" destId="{C6DA54F8-51EB-468C-BA5F-4A3C61B08F52}" srcOrd="1" destOrd="0" presId="urn:microsoft.com/office/officeart/2005/8/layout/vList3"/>
    <dgm:cxn modelId="{D346E94D-808B-4241-A9A6-1AE748F75C55}" type="presParOf" srcId="{2A14ED3E-3A27-476D-A4A1-2489A9E246BB}" destId="{8B33FFD7-8E02-4D17-84CA-853CB04241CA}" srcOrd="11" destOrd="0" presId="urn:microsoft.com/office/officeart/2005/8/layout/vList3"/>
    <dgm:cxn modelId="{71CD8760-3B04-4F15-BC72-8B75DCCC8A9C}" type="presParOf" srcId="{2A14ED3E-3A27-476D-A4A1-2489A9E246BB}" destId="{EA123C6B-ECC2-47D4-925C-487C553790C3}" srcOrd="12" destOrd="0" presId="urn:microsoft.com/office/officeart/2005/8/layout/vList3"/>
    <dgm:cxn modelId="{4B4E2310-06EB-42C2-974B-6CD6A9C6A3D2}" type="presParOf" srcId="{EA123C6B-ECC2-47D4-925C-487C553790C3}" destId="{F1405B69-CE49-4D3A-B98B-6C63FDC8E2A2}" srcOrd="0" destOrd="0" presId="urn:microsoft.com/office/officeart/2005/8/layout/vList3"/>
    <dgm:cxn modelId="{10E4B4EB-250E-4B32-827F-098670DBFF7B}" type="presParOf" srcId="{EA123C6B-ECC2-47D4-925C-487C553790C3}" destId="{8EB74584-549F-4909-8C6C-28B1839BC63E}" srcOrd="1" destOrd="0" presId="urn:microsoft.com/office/officeart/2005/8/layout/vList3"/>
    <dgm:cxn modelId="{1C9AA051-3F1B-49C6-BF87-2788728467DE}" type="presParOf" srcId="{2A14ED3E-3A27-476D-A4A1-2489A9E246BB}" destId="{C0215183-3816-40FB-B6C3-2543A77624B4}" srcOrd="13" destOrd="0" presId="urn:microsoft.com/office/officeart/2005/8/layout/vList3"/>
    <dgm:cxn modelId="{27154C2D-10AE-4560-B8D3-5A7AF5390F46}" type="presParOf" srcId="{2A14ED3E-3A27-476D-A4A1-2489A9E246BB}" destId="{FC4CC797-37D2-4EB4-9576-243BF88A933A}" srcOrd="14" destOrd="0" presId="urn:microsoft.com/office/officeart/2005/8/layout/vList3"/>
    <dgm:cxn modelId="{E4C7122E-2565-4BD3-A0BA-B4EBDD93A61C}" type="presParOf" srcId="{FC4CC797-37D2-4EB4-9576-243BF88A933A}" destId="{D559948C-B0E1-4AB3-8257-A0F051148F5F}" srcOrd="0" destOrd="0" presId="urn:microsoft.com/office/officeart/2005/8/layout/vList3"/>
    <dgm:cxn modelId="{B0A608DA-C763-4090-95B6-AFCDA5825BE0}" type="presParOf" srcId="{FC4CC797-37D2-4EB4-9576-243BF88A933A}" destId="{66606BA1-3A14-416F-B675-098569237FC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drawings/drawing1.xml><?xml version="1.0" encoding="utf-8"?>
<c:userShapes xmlns:c="http://schemas.openxmlformats.org/drawingml/2006/chart">
  <cdr:relSizeAnchor xmlns:cdr="http://schemas.openxmlformats.org/drawingml/2006/chartDrawing">
    <cdr:from>
      <cdr:x>0.10833</cdr:x>
      <cdr:y>0.78232</cdr:y>
    </cdr:from>
    <cdr:to>
      <cdr:x>0.82708</cdr:x>
      <cdr:y>0.86282</cdr:y>
    </cdr:to>
    <cdr:sp macro="" textlink="">
      <cdr:nvSpPr>
        <cdr:cNvPr id="2" name="Left Brace 1"/>
        <cdr:cNvSpPr/>
      </cdr:nvSpPr>
      <cdr:spPr>
        <a:xfrm xmlns:a="http://schemas.openxmlformats.org/drawingml/2006/main" rot="16200000">
          <a:off x="1998822" y="1208864"/>
          <a:ext cx="279084" cy="3286127"/>
        </a:xfrm>
        <a:prstGeom xmlns:a="http://schemas.openxmlformats.org/drawingml/2006/main" prst="leftBrace">
          <a:avLst/>
        </a:prstGeom>
        <a:ln xmlns:a="http://schemas.openxmlformats.org/drawingml/2006/main" w="1587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0.84583</cdr:x>
      <cdr:y>0.78571</cdr:y>
    </cdr:from>
    <cdr:to>
      <cdr:x>0.96042</cdr:x>
      <cdr:y>0.85247</cdr:y>
    </cdr:to>
    <cdr:sp macro="" textlink="">
      <cdr:nvSpPr>
        <cdr:cNvPr id="3" name="Left Brace 2"/>
        <cdr:cNvSpPr/>
      </cdr:nvSpPr>
      <cdr:spPr>
        <a:xfrm xmlns:a="http://schemas.openxmlformats.org/drawingml/2006/main" rot="16200000">
          <a:off x="4013360" y="2577941"/>
          <a:ext cx="231459" cy="523878"/>
        </a:xfrm>
        <a:prstGeom xmlns:a="http://schemas.openxmlformats.org/drawingml/2006/main" prst="leftBrace">
          <a:avLst/>
        </a:prstGeom>
        <a:ln xmlns:a="http://schemas.openxmlformats.org/drawingml/2006/main" w="15875">
          <a:solidFill>
            <a:schemeClr val="accent3">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0.20735</cdr:x>
      <cdr:y>0.86538</cdr:y>
    </cdr:from>
    <cdr:to>
      <cdr:x>0.69513</cdr:x>
      <cdr:y>0.95966</cdr:y>
    </cdr:to>
    <cdr:sp macro="" textlink="">
      <cdr:nvSpPr>
        <cdr:cNvPr id="4" name="TextBox 3"/>
        <cdr:cNvSpPr txBox="1"/>
      </cdr:nvSpPr>
      <cdr:spPr>
        <a:xfrm xmlns:a="http://schemas.openxmlformats.org/drawingml/2006/main">
          <a:off x="1425192" y="3363040"/>
          <a:ext cx="3352800" cy="366391"/>
        </a:xfrm>
        <a:prstGeom xmlns:a="http://schemas.openxmlformats.org/drawingml/2006/main" prst="rect">
          <a:avLst/>
        </a:prstGeom>
        <a:ln xmlns:a="http://schemas.openxmlformats.org/drawingml/2006/main">
          <a:solidFill>
            <a:schemeClr val="accent1"/>
          </a:solidFill>
        </a:ln>
      </cdr:spPr>
      <cdr:txBody>
        <a:bodyPr xmlns:a="http://schemas.openxmlformats.org/drawingml/2006/main" vertOverflow="clip" wrap="square" rtlCol="0" anchor="ctr"/>
        <a:lstStyle xmlns:a="http://schemas.openxmlformats.org/drawingml/2006/main"/>
        <a:p xmlns:a="http://schemas.openxmlformats.org/drawingml/2006/main">
          <a:pPr algn="ctr"/>
          <a:r>
            <a:rPr lang="en-US" sz="1800" dirty="0">
              <a:latin typeface="Gill Sans MT" panose="020B0502020104020203" pitchFamily="34" charset="0"/>
            </a:rPr>
            <a:t>Ducts outside</a:t>
          </a:r>
          <a:r>
            <a:rPr lang="en-US" sz="1800" baseline="0" dirty="0">
              <a:latin typeface="Gill Sans MT" panose="020B0502020104020203" pitchFamily="34" charset="0"/>
            </a:rPr>
            <a:t> conditioned space</a:t>
          </a:r>
          <a:endParaRPr lang="en-US" sz="1800" dirty="0">
            <a:latin typeface="Gill Sans MT" panose="020B0502020104020203" pitchFamily="34" charset="0"/>
          </a:endParaRPr>
        </a:p>
      </cdr:txBody>
    </cdr:sp>
  </cdr:relSizeAnchor>
  <cdr:relSizeAnchor xmlns:cdr="http://schemas.openxmlformats.org/drawingml/2006/chartDrawing">
    <cdr:from>
      <cdr:x>0.83925</cdr:x>
      <cdr:y>0.85989</cdr:y>
    </cdr:from>
    <cdr:to>
      <cdr:x>0.97228</cdr:x>
      <cdr:y>1</cdr:y>
    </cdr:to>
    <cdr:sp macro="" textlink="">
      <cdr:nvSpPr>
        <cdr:cNvPr id="5" name="TextBox 1"/>
        <cdr:cNvSpPr txBox="1"/>
      </cdr:nvSpPr>
      <cdr:spPr>
        <a:xfrm xmlns:a="http://schemas.openxmlformats.org/drawingml/2006/main">
          <a:off x="5768591" y="3341705"/>
          <a:ext cx="914401" cy="544495"/>
        </a:xfrm>
        <a:prstGeom xmlns:a="http://schemas.openxmlformats.org/drawingml/2006/main" prst="rect">
          <a:avLst/>
        </a:prstGeom>
        <a:ln xmlns:a="http://schemas.openxmlformats.org/drawingml/2006/main">
          <a:solidFill>
            <a:schemeClr val="accent3">
              <a:lumMod val="75000"/>
            </a:schemeClr>
          </a:solidFill>
        </a:ln>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dirty="0">
              <a:latin typeface="Gill Sans MT" panose="020B0502020104020203" pitchFamily="34" charset="0"/>
            </a:rPr>
            <a:t>Interior Ducts</a:t>
          </a:r>
        </a:p>
      </cdr:txBody>
    </cdr:sp>
  </cdr:relSizeAnchor>
  <cdr:relSizeAnchor xmlns:cdr="http://schemas.openxmlformats.org/drawingml/2006/chartDrawing">
    <cdr:from>
      <cdr:x>0.0078</cdr:x>
      <cdr:y>0.11765</cdr:y>
    </cdr:from>
    <cdr:to>
      <cdr:x>0.06323</cdr:x>
      <cdr:y>0.80392</cdr:y>
    </cdr:to>
    <cdr:sp macro="" textlink="">
      <cdr:nvSpPr>
        <cdr:cNvPr id="6" name="TextBox 5"/>
        <cdr:cNvSpPr txBox="1"/>
      </cdr:nvSpPr>
      <cdr:spPr>
        <a:xfrm xmlns:a="http://schemas.openxmlformats.org/drawingml/2006/main" rot="16200000">
          <a:off x="-1089408" y="1600200"/>
          <a:ext cx="26670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t>Measured System Efficiency</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169920" cy="480060"/>
          </a:xfrm>
          <a:prstGeom prst="rect">
            <a:avLst/>
          </a:prstGeom>
        </p:spPr>
        <p:txBody>
          <a:bodyPr vert="horz" lIns="97538" tIns="48770" rIns="97538" bIns="48770" rtlCol="0"/>
          <a:lstStyle>
            <a:lvl1pPr algn="l">
              <a:defRPr sz="1300"/>
            </a:lvl1pPr>
          </a:lstStyle>
          <a:p>
            <a:endParaRPr lang="en-US" dirty="0"/>
          </a:p>
        </p:txBody>
      </p:sp>
      <p:sp>
        <p:nvSpPr>
          <p:cNvPr id="4" name="Footer Placeholder 3"/>
          <p:cNvSpPr>
            <a:spLocks noGrp="1"/>
          </p:cNvSpPr>
          <p:nvPr>
            <p:ph type="ftr" sz="quarter" idx="2"/>
          </p:nvPr>
        </p:nvSpPr>
        <p:spPr>
          <a:xfrm>
            <a:off x="1" y="9119476"/>
            <a:ext cx="3169920" cy="480060"/>
          </a:xfrm>
          <a:prstGeom prst="rect">
            <a:avLst/>
          </a:prstGeom>
        </p:spPr>
        <p:txBody>
          <a:bodyPr vert="horz" lIns="97538" tIns="48770" rIns="97538" bIns="48770" rtlCol="0" anchor="b"/>
          <a:lstStyle>
            <a:lvl1pPr algn="l">
              <a:defRPr sz="1300"/>
            </a:lvl1pPr>
          </a:lstStyle>
          <a:p>
            <a:endParaRPr lang="en-US" dirty="0"/>
          </a:p>
        </p:txBody>
      </p:sp>
    </p:spTree>
    <p:extLst>
      <p:ext uri="{BB962C8B-B14F-4D97-AF65-F5344CB8AC3E}">
        <p14:creationId xmlns:p14="http://schemas.microsoft.com/office/powerpoint/2010/main" val="73186527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169920" cy="480060"/>
          </a:xfrm>
          <a:prstGeom prst="rect">
            <a:avLst/>
          </a:prstGeom>
        </p:spPr>
        <p:txBody>
          <a:bodyPr vert="horz" lIns="97538" tIns="48770" rIns="97538" bIns="48770" rtlCol="0"/>
          <a:lstStyle>
            <a:lvl1pPr algn="l">
              <a:defRPr sz="1300"/>
            </a:lvl1pPr>
          </a:lstStyle>
          <a:p>
            <a:endParaRPr lang="en-US" dirty="0"/>
          </a:p>
        </p:txBody>
      </p:sp>
      <p:sp>
        <p:nvSpPr>
          <p:cNvPr id="3" name="Date Placeholder 2"/>
          <p:cNvSpPr>
            <a:spLocks noGrp="1"/>
          </p:cNvSpPr>
          <p:nvPr>
            <p:ph type="dt" idx="1"/>
          </p:nvPr>
        </p:nvSpPr>
        <p:spPr>
          <a:xfrm>
            <a:off x="4143587" y="3"/>
            <a:ext cx="3169920" cy="480060"/>
          </a:xfrm>
          <a:prstGeom prst="rect">
            <a:avLst/>
          </a:prstGeom>
        </p:spPr>
        <p:txBody>
          <a:bodyPr vert="horz" lIns="97538" tIns="48770" rIns="97538" bIns="48770" rtlCol="0"/>
          <a:lstStyle>
            <a:lvl1pPr algn="r">
              <a:defRPr sz="1300"/>
            </a:lvl1pPr>
          </a:lstStyle>
          <a:p>
            <a:fld id="{3E10372C-F5BC-4231-8880-11E8CD6DE795}" type="datetimeFigureOut">
              <a:rPr lang="en-US" smtClean="0"/>
              <a:pPr/>
              <a:t>11/27/2019</a:t>
            </a:fld>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7538" tIns="48770" rIns="97538" bIns="4877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476"/>
            <a:ext cx="3169920" cy="480060"/>
          </a:xfrm>
          <a:prstGeom prst="rect">
            <a:avLst/>
          </a:prstGeom>
        </p:spPr>
        <p:txBody>
          <a:bodyPr vert="horz" lIns="97538" tIns="48770" rIns="97538" bIns="48770"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6"/>
            <a:ext cx="3169920" cy="480060"/>
          </a:xfrm>
          <a:prstGeom prst="rect">
            <a:avLst/>
          </a:prstGeom>
        </p:spPr>
        <p:txBody>
          <a:bodyPr vert="horz" lIns="97538" tIns="48770" rIns="97538" bIns="48770" rtlCol="0" anchor="b"/>
          <a:lstStyle>
            <a:lvl1pPr algn="r">
              <a:defRPr sz="1300"/>
            </a:lvl1pPr>
          </a:lstStyle>
          <a:p>
            <a:fld id="{C5615AEB-25AD-4170-96E6-C4AF9EC91426}" type="slidenum">
              <a:rPr lang="en-US" smtClean="0"/>
              <a:pPr/>
              <a:t>‹#›</a:t>
            </a:fld>
            <a:endParaRPr lang="en-US" dirty="0"/>
          </a:p>
        </p:txBody>
      </p:sp>
      <p:sp>
        <p:nvSpPr>
          <p:cNvPr id="8" name="Slide Image Placeholder 7"/>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5733" tIns="47866" rIns="95733" bIns="47866" rtlCol="0" anchor="ctr"/>
          <a:lstStyle/>
          <a:p>
            <a:endParaRPr lang="en-US"/>
          </a:p>
        </p:txBody>
      </p:sp>
    </p:spTree>
    <p:extLst>
      <p:ext uri="{BB962C8B-B14F-4D97-AF65-F5344CB8AC3E}">
        <p14:creationId xmlns:p14="http://schemas.microsoft.com/office/powerpoint/2010/main" val="54389892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strike="noStrike" dirty="0"/>
          </a:p>
        </p:txBody>
      </p:sp>
    </p:spTree>
    <p:extLst>
      <p:ext uri="{BB962C8B-B14F-4D97-AF65-F5344CB8AC3E}">
        <p14:creationId xmlns:p14="http://schemas.microsoft.com/office/powerpoint/2010/main" val="3056108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xfrm>
            <a:off x="1257300" y="715963"/>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Pay people to use less – costs $30</a:t>
            </a:r>
          </a:p>
          <a:p>
            <a:pPr eaLnBrk="1" hangingPunct="1">
              <a:spcBef>
                <a:spcPct val="0"/>
              </a:spcBef>
            </a:pPr>
            <a:r>
              <a:rPr lang="en-US" altLang="en-US" dirty="0"/>
              <a:t>Gas Power Plants  -- $90</a:t>
            </a:r>
          </a:p>
          <a:p>
            <a:pPr eaLnBrk="1" hangingPunct="1">
              <a:spcBef>
                <a:spcPct val="0"/>
              </a:spcBef>
            </a:pPr>
            <a:r>
              <a:rPr lang="en-US" altLang="en-US" dirty="0"/>
              <a:t>Wind -- $100 - $140</a:t>
            </a:r>
          </a:p>
          <a:p>
            <a:pPr eaLnBrk="1" hangingPunct="1">
              <a:spcBef>
                <a:spcPct val="0"/>
              </a:spcBef>
            </a:pPr>
            <a:r>
              <a:rPr lang="en-US" altLang="en-US" dirty="0"/>
              <a:t>Solar Electric -- $240 </a:t>
            </a:r>
          </a:p>
          <a:p>
            <a:pPr eaLnBrk="1" hangingPunct="1">
              <a:spcBef>
                <a:spcPct val="0"/>
              </a:spcBef>
            </a:pPr>
            <a:endParaRPr lang="en-US" alt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1075619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strike="noStrike" dirty="0"/>
          </a:p>
        </p:txBody>
      </p:sp>
    </p:spTree>
    <p:extLst>
      <p:ext uri="{BB962C8B-B14F-4D97-AF65-F5344CB8AC3E}">
        <p14:creationId xmlns:p14="http://schemas.microsoft.com/office/powerpoint/2010/main" val="220215661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strike="noStrike" dirty="0"/>
          </a:p>
        </p:txBody>
      </p:sp>
    </p:spTree>
    <p:extLst>
      <p:ext uri="{BB962C8B-B14F-4D97-AF65-F5344CB8AC3E}">
        <p14:creationId xmlns:p14="http://schemas.microsoft.com/office/powerpoint/2010/main" val="203461894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Rot="1" noChangeAspect="1" noTextEdit="1"/>
          </p:cNvSpPr>
          <p:nvPr>
            <p:ph type="sldImg"/>
          </p:nvPr>
        </p:nvSpPr>
        <p:spPr bwMode="auto">
          <a:xfrm>
            <a:off x="1257300" y="719138"/>
            <a:ext cx="4800600" cy="3600450"/>
          </a:xfrm>
          <a:prstGeom prst="rect">
            <a:avLst/>
          </a:prstGeom>
          <a:noFill/>
          <a:ln>
            <a:solidFill>
              <a:srgbClr val="000000"/>
            </a:solidFill>
            <a:miter lim="800000"/>
            <a:headEnd/>
            <a:tailEnd/>
          </a:ln>
        </p:spPr>
      </p:sp>
      <p:sp>
        <p:nvSpPr>
          <p:cNvPr id="309251" name="Rectangle 3"/>
          <p:cNvSpPr>
            <a:spLocks noGrp="1"/>
          </p:cNvSpPr>
          <p:nvPr>
            <p:ph type="body" idx="1"/>
          </p:nvPr>
        </p:nvSpPr>
        <p:spPr bwMode="auto">
          <a:noFill/>
        </p:spPr>
        <p:txBody>
          <a:bodyPr wrap="square" numCol="1" anchor="t" anchorCtr="0" compatLnSpc="1">
            <a:prstTxWarp prst="textNoShape">
              <a:avLst/>
            </a:prstTxWarp>
          </a:bodyPr>
          <a:lstStyle/>
          <a:p>
            <a:r>
              <a:rPr lang="en-US" dirty="0"/>
              <a:t>Be extra careful, and realize different people might get</a:t>
            </a:r>
            <a:r>
              <a:rPr lang="en-US" baseline="0" dirty="0"/>
              <a:t> very different results on these types of homes.</a:t>
            </a:r>
          </a:p>
          <a:p>
            <a:endParaRPr lang="en-US" baseline="0" dirty="0"/>
          </a:p>
          <a:p>
            <a:endParaRPr lang="en-US"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Rot="1" noChangeAspect="1" noTextEdit="1"/>
          </p:cNvSpPr>
          <p:nvPr>
            <p:ph type="sldImg"/>
          </p:nvPr>
        </p:nvSpPr>
        <p:spPr bwMode="auto">
          <a:xfrm>
            <a:off x="1257300" y="719138"/>
            <a:ext cx="4800600" cy="3600450"/>
          </a:xfrm>
          <a:prstGeom prst="rect">
            <a:avLst/>
          </a:prstGeom>
          <a:noFill/>
          <a:ln>
            <a:solidFill>
              <a:srgbClr val="000000"/>
            </a:solidFill>
            <a:miter lim="800000"/>
            <a:headEnd/>
            <a:tailEnd/>
          </a:ln>
        </p:spPr>
      </p:sp>
      <p:sp>
        <p:nvSpPr>
          <p:cNvPr id="231427"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Rot="1" noChangeAspect="1" noChangeArrowheads="1" noTextEdit="1"/>
          </p:cNvSpPr>
          <p:nvPr>
            <p:ph type="sldImg"/>
          </p:nvPr>
        </p:nvSpPr>
        <p:spPr>
          <a:xfrm>
            <a:off x="1257300" y="719138"/>
            <a:ext cx="4800600" cy="3600450"/>
          </a:xfrm>
          <a:prstGeom prst="rect">
            <a:avLst/>
          </a:prstGeom>
          <a:ln/>
        </p:spPr>
      </p:sp>
      <p:sp>
        <p:nvSpPr>
          <p:cNvPr id="47108"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2"/>
          <p:cNvSpPr>
            <a:spLocks noGrp="1" noRot="1" noChangeAspect="1" noChangeArrowheads="1" noTextEdit="1"/>
          </p:cNvSpPr>
          <p:nvPr>
            <p:ph type="sldImg"/>
          </p:nvPr>
        </p:nvSpPr>
        <p:spPr>
          <a:xfrm>
            <a:off x="1257300" y="719138"/>
            <a:ext cx="4800600" cy="3600450"/>
          </a:xfrm>
          <a:prstGeom prst="rect">
            <a:avLst/>
          </a:prstGeom>
          <a:ln/>
        </p:spPr>
      </p:sp>
      <p:sp>
        <p:nvSpPr>
          <p:cNvPr id="79876" name="Rectangle 3"/>
          <p:cNvSpPr>
            <a:spLocks noGrp="1" noChangeArrowheads="1"/>
          </p:cNvSpPr>
          <p:nvPr>
            <p:ph type="body" idx="1"/>
          </p:nvPr>
        </p:nvSpPr>
        <p:spPr>
          <a:noFill/>
          <a:ln/>
        </p:spPr>
        <p:txBody>
          <a:bodyPr/>
          <a:lstStyle/>
          <a:p>
            <a:pPr eaLnBrk="1" hangingPunct="1"/>
            <a:endParaRPr lang="en-US" b="0" strike="noStrike"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TextEdit="1"/>
          </p:cNvSpPr>
          <p:nvPr>
            <p:ph type="sldImg"/>
          </p:nvPr>
        </p:nvSpPr>
        <p:spPr bwMode="auto">
          <a:xfrm>
            <a:off x="1257300" y="719138"/>
            <a:ext cx="4800600" cy="3600450"/>
          </a:xfrm>
          <a:prstGeom prst="rect">
            <a:avLst/>
          </a:prstGeom>
          <a:noFill/>
          <a:ln>
            <a:solidFill>
              <a:srgbClr val="000000"/>
            </a:solidFill>
            <a:miter lim="800000"/>
            <a:headEnd/>
            <a:tailEnd/>
          </a:ln>
        </p:spPr>
      </p:sp>
      <p:sp>
        <p:nvSpPr>
          <p:cNvPr id="284675" name="Rectangle 3"/>
          <p:cNvSpPr>
            <a:spLocks noGrp="1"/>
          </p:cNvSpPr>
          <p:nvPr>
            <p:ph type="body" idx="1"/>
          </p:nvPr>
        </p:nvSpPr>
        <p:spPr bwMode="auto">
          <a:noFill/>
        </p:spPr>
        <p:txBody>
          <a:bodyPr wrap="square" numCol="1" anchor="t" anchorCtr="0" compatLnSpc="1">
            <a:prstTxWarp prst="textNoShape">
              <a:avLst/>
            </a:prstTxWarp>
          </a:bodyPr>
          <a:lstStyle/>
          <a:p>
            <a:r>
              <a:rPr lang="en-US" dirty="0"/>
              <a:t>Discuss toe kicks and impacts to testing</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TextEdit="1"/>
          </p:cNvSpPr>
          <p:nvPr>
            <p:ph type="sldImg"/>
          </p:nvPr>
        </p:nvSpPr>
        <p:spPr bwMode="auto">
          <a:xfrm>
            <a:off x="1257300" y="719138"/>
            <a:ext cx="4800600" cy="3600450"/>
          </a:xfrm>
          <a:prstGeom prst="rect">
            <a:avLst/>
          </a:prstGeom>
          <a:noFill/>
          <a:ln>
            <a:solidFill>
              <a:srgbClr val="000000"/>
            </a:solidFill>
            <a:miter lim="800000"/>
            <a:headEnd/>
            <a:tailEnd/>
          </a:ln>
        </p:spPr>
      </p:sp>
      <p:sp>
        <p:nvSpPr>
          <p:cNvPr id="286723" name="Rectangle 3"/>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 maybe don’t tape at all!</a:t>
            </a:r>
          </a:p>
          <a:p>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Rot="1" noChangeAspect="1" noTextEdit="1"/>
          </p:cNvSpPr>
          <p:nvPr>
            <p:ph type="sldImg"/>
          </p:nvPr>
        </p:nvSpPr>
        <p:spPr bwMode="auto">
          <a:xfrm>
            <a:off x="1257300" y="719138"/>
            <a:ext cx="4800600" cy="3600450"/>
          </a:xfrm>
          <a:prstGeom prst="rect">
            <a:avLst/>
          </a:prstGeom>
          <a:noFill/>
          <a:ln>
            <a:solidFill>
              <a:srgbClr val="000000"/>
            </a:solidFill>
            <a:miter lim="800000"/>
            <a:headEnd/>
            <a:tailEnd/>
          </a:ln>
        </p:spPr>
      </p:sp>
      <p:sp>
        <p:nvSpPr>
          <p:cNvPr id="290819"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3686653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spect="1" noTextEdit="1"/>
          </p:cNvSpPr>
          <p:nvPr>
            <p:ph type="sldImg"/>
          </p:nvPr>
        </p:nvSpPr>
        <p:spPr bwMode="auto">
          <a:xfrm>
            <a:off x="1257300" y="719138"/>
            <a:ext cx="4800600" cy="3600450"/>
          </a:xfrm>
          <a:prstGeom prst="rect">
            <a:avLst/>
          </a:prstGeom>
          <a:noFill/>
          <a:ln>
            <a:solidFill>
              <a:srgbClr val="000000"/>
            </a:solidFill>
            <a:miter lim="800000"/>
            <a:headEnd/>
            <a:tailEnd/>
          </a:ln>
        </p:spPr>
      </p:sp>
      <p:sp>
        <p:nvSpPr>
          <p:cNvPr id="288771"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strike="noStrike" dirty="0"/>
          </a:p>
        </p:txBody>
      </p:sp>
    </p:spTree>
    <p:extLst>
      <p:ext uri="{BB962C8B-B14F-4D97-AF65-F5344CB8AC3E}">
        <p14:creationId xmlns:p14="http://schemas.microsoft.com/office/powerpoint/2010/main" val="146818290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504325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Rot="1" noChangeAspect="1" noTextEdit="1"/>
          </p:cNvSpPr>
          <p:nvPr>
            <p:ph type="sldImg"/>
          </p:nvPr>
        </p:nvSpPr>
        <p:spPr bwMode="auto">
          <a:xfrm>
            <a:off x="1257300" y="719138"/>
            <a:ext cx="4800600" cy="3600450"/>
          </a:xfrm>
          <a:prstGeom prst="rect">
            <a:avLst/>
          </a:prstGeom>
          <a:noFill/>
          <a:ln>
            <a:solidFill>
              <a:srgbClr val="000000"/>
            </a:solidFill>
            <a:miter lim="800000"/>
            <a:headEnd/>
            <a:tailEnd/>
          </a:ln>
        </p:spPr>
      </p:sp>
      <p:sp>
        <p:nvSpPr>
          <p:cNvPr id="292867"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solidFill>
                  <a:srgbClr val="284E84"/>
                </a:solidFill>
              </a:rPr>
              <a:t>Everybody test the same way (note how registers blocked and position to pressure tap)</a:t>
            </a:r>
          </a:p>
          <a:p>
            <a:pPr defTabSz="948507">
              <a:defRPr/>
            </a:pPr>
            <a:endParaRPr lang="en-US" dirty="0">
              <a:solidFill>
                <a:srgbClr val="284E84"/>
              </a:solidFill>
            </a:endParaRPr>
          </a:p>
          <a:p>
            <a:pPr marL="0" marR="0" lvl="0" indent="0" algn="l" defTabSz="94850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4850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48507" rtl="0" eaLnBrk="1" fontAlgn="auto" latinLnBrk="0" hangingPunct="1">
              <a:lnSpc>
                <a:spcPct val="100000"/>
              </a:lnSpc>
              <a:spcBef>
                <a:spcPts val="0"/>
              </a:spcBef>
              <a:spcAft>
                <a:spcPts val="0"/>
              </a:spcAft>
              <a:buClrTx/>
              <a:buSzTx/>
              <a:buFontTx/>
              <a:buNone/>
              <a:tabLst/>
              <a:defRPr/>
            </a:pPr>
            <a:endParaRPr lang="en-US" dirty="0"/>
          </a:p>
          <a:p>
            <a:pPr defTabSz="948507">
              <a:defRPr/>
            </a:pPr>
            <a:endParaRPr lang="en-US" dirty="0">
              <a:solidFill>
                <a:srgbClr val="284E84"/>
              </a:solidFill>
            </a:endParaRPr>
          </a:p>
          <a:p>
            <a:endParaRPr lang="en-US" dirty="0"/>
          </a:p>
        </p:txBody>
      </p:sp>
    </p:spTree>
    <p:extLst>
      <p:ext uri="{BB962C8B-B14F-4D97-AF65-F5344CB8AC3E}">
        <p14:creationId xmlns:p14="http://schemas.microsoft.com/office/powerpoint/2010/main" val="371557757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Check for cracks</a:t>
            </a:r>
          </a:p>
          <a:p>
            <a:endParaRPr lang="en-US" dirty="0"/>
          </a:p>
        </p:txBody>
      </p:sp>
    </p:spTree>
    <p:extLst>
      <p:ext uri="{BB962C8B-B14F-4D97-AF65-F5344CB8AC3E}">
        <p14:creationId xmlns:p14="http://schemas.microsoft.com/office/powerpoint/2010/main" val="195096142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b="0" baseline="0" dirty="0"/>
          </a:p>
        </p:txBody>
      </p:sp>
    </p:spTree>
    <p:extLst>
      <p:ext uri="{BB962C8B-B14F-4D97-AF65-F5344CB8AC3E}">
        <p14:creationId xmlns:p14="http://schemas.microsoft.com/office/powerpoint/2010/main" val="400969863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Rot="1" noChangeAspect="1" noTextEdit="1"/>
          </p:cNvSpPr>
          <p:nvPr>
            <p:ph type="sldImg"/>
          </p:nvPr>
        </p:nvSpPr>
        <p:spPr bwMode="auto">
          <a:xfrm>
            <a:off x="1257300" y="719138"/>
            <a:ext cx="4800600" cy="3600450"/>
          </a:xfrm>
          <a:prstGeom prst="rect">
            <a:avLst/>
          </a:prstGeom>
          <a:noFill/>
          <a:ln>
            <a:solidFill>
              <a:srgbClr val="000000"/>
            </a:solidFill>
            <a:miter lim="800000"/>
            <a:headEnd/>
            <a:tailEnd/>
          </a:ln>
        </p:spPr>
      </p:sp>
      <p:sp>
        <p:nvSpPr>
          <p:cNvPr id="307203"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Create two exercise diagrams. One has a drawing of the house, BD, BD, and 2 manometers. You have to draw lines where the tubes go. The second one is the same as the first except the DB is set up in the garage with manometer in the garage. </a:t>
            </a:r>
          </a:p>
          <a:p>
            <a:endParaRPr lang="en-US" dirty="0"/>
          </a:p>
        </p:txBody>
      </p:sp>
    </p:spTree>
    <p:extLst>
      <p:ext uri="{BB962C8B-B14F-4D97-AF65-F5344CB8AC3E}">
        <p14:creationId xmlns:p14="http://schemas.microsoft.com/office/powerpoint/2010/main" val="4109256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34427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2974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480659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b="0" strike="noStrike"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5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r>
              <a:rPr lang="en-US" dirty="0"/>
              <a:t>On</a:t>
            </a:r>
            <a:r>
              <a:rPr lang="en-US" baseline="0" dirty="0"/>
              <a:t> average, light duty truck tire pressure is recommended to be around 32 PSI. </a:t>
            </a:r>
          </a:p>
          <a:p>
            <a:endParaRPr lang="en-US" dirty="0"/>
          </a:p>
          <a:p>
            <a:r>
              <a:rPr lang="en-US" dirty="0"/>
              <a:t>Click for</a:t>
            </a:r>
            <a:r>
              <a:rPr lang="en-US" baseline="0" dirty="0"/>
              <a:t> once for first answer</a:t>
            </a:r>
          </a:p>
          <a:p>
            <a:r>
              <a:rPr lang="en-US" baseline="0" dirty="0"/>
              <a:t>Click again for second question</a:t>
            </a:r>
          </a:p>
          <a:p>
            <a:r>
              <a:rPr lang="en-US" baseline="0" dirty="0"/>
              <a:t>Click again for second answer </a:t>
            </a:r>
          </a:p>
          <a:p>
            <a:endParaRPr lang="en-US" baseline="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xfrm>
            <a:off x="1257300" y="715963"/>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How does a tire go from having 32 PSI to this?</a:t>
            </a:r>
          </a:p>
          <a:p>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2261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6670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5493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r>
              <a:rPr lang="en-US" dirty="0"/>
              <a:t>The</a:t>
            </a:r>
            <a:r>
              <a:rPr lang="en-US" baseline="0" dirty="0"/>
              <a:t> holes in high pressure areas of the duct system will leak more than the ones in low pressure areas; even if they are the same size.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Binder Contents: PTCS Duct Sealing Specification, PTCS Duct Sealing Form, Testing Protocol Graphics, Certified</a:t>
            </a:r>
            <a:r>
              <a:rPr lang="en-US" baseline="0" dirty="0"/>
              <a:t> Technician Application (touched on at the end)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Spec Symbol: will show up when an item is required in the spec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502613D3-1F55-45AD-BF6C-84CB187A2C46}" type="slidenum">
              <a:rPr lang="en-US" smtClean="0"/>
              <a:pPr>
                <a:defRPr/>
              </a:pPr>
              <a:t>2</a:t>
            </a:fld>
            <a:endParaRPr lang="en-US" dirty="0"/>
          </a:p>
        </p:txBody>
      </p:sp>
    </p:spTree>
    <p:extLst>
      <p:ext uri="{BB962C8B-B14F-4D97-AF65-F5344CB8AC3E}">
        <p14:creationId xmlns:p14="http://schemas.microsoft.com/office/powerpoint/2010/main" val="3660083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xfrm>
            <a:off x="1257300" y="715963"/>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Thermal barrier house picture here </a:t>
            </a:r>
          </a:p>
          <a:p>
            <a:r>
              <a:rPr lang="en-US" altLang="en-US" dirty="0"/>
              <a:t>In a perfect world, this is how all houses would be built. </a:t>
            </a:r>
          </a:p>
          <a:p>
            <a:r>
              <a:rPr lang="en-US" altLang="en-US" dirty="0"/>
              <a:t>In the real world, many times you’ll have to make the determination if it’s inside or outside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xfrm>
            <a:off x="1257300" y="715963"/>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xfrm>
            <a:off x="1257300" y="715963"/>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1st  screen – ‘going back to the earlier graphic</a:t>
            </a:r>
          </a:p>
          <a:p>
            <a:r>
              <a:rPr lang="en-US" altLang="en-US" dirty="0"/>
              <a:t>Click – houses that have ducts inside what we call ‘thermal barrier’</a:t>
            </a:r>
          </a:p>
          <a:p>
            <a:r>
              <a:rPr lang="en-US" altLang="en-US" dirty="0"/>
              <a:t>Click – houses that have ducts outside what we call ‘thermal barrier’</a:t>
            </a:r>
          </a:p>
          <a:p>
            <a:r>
              <a:rPr lang="en-US" altLang="en-US" dirty="0"/>
              <a:t>Click – Average is 72.6%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593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pPr defTabSz="948507">
              <a:defRPr/>
            </a:pPr>
            <a:r>
              <a:rPr lang="en-US" dirty="0"/>
              <a:t>For PTCS trainings, we use Energy Conservatory Equipment unless otherwise stated.</a:t>
            </a:r>
          </a:p>
          <a:p>
            <a:pPr defTabSz="948507">
              <a:defRPr/>
            </a:pPr>
            <a:endParaRPr lang="en-US" dirty="0"/>
          </a:p>
          <a:p>
            <a:pPr defTabSz="948507">
              <a:defRPr/>
            </a:pPr>
            <a:r>
              <a:rPr lang="en-US" dirty="0"/>
              <a:t>Ask class who is using the DG1000 and eventually trainers will have them.</a:t>
            </a:r>
          </a:p>
          <a:p>
            <a:pPr defTabSz="948507">
              <a:defRPr/>
            </a:pP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b="0" strike="noStrike"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83201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Calibration of a TEC digital pressure gauge is $135 (DG-2, DG-3, DG-500, DG-700, DG-1000).  Calibration of a TEC APT device is $175. This price includes return ground shipping within the continental 48 states and Canada. Turn around time at our facility for calibration is typically 2-3 days following receipt of the instrument (assuming no repairs are necessary).</a:t>
            </a:r>
            <a:endParaRPr lang="en-US" dirty="0"/>
          </a:p>
        </p:txBody>
      </p:sp>
      <p:sp>
        <p:nvSpPr>
          <p:cNvPr id="4" name="Slide Number Placeholder 3"/>
          <p:cNvSpPr>
            <a:spLocks noGrp="1"/>
          </p:cNvSpPr>
          <p:nvPr>
            <p:ph type="sldNum" sz="quarter" idx="5"/>
          </p:nvPr>
        </p:nvSpPr>
        <p:spPr/>
        <p:txBody>
          <a:bodyPr/>
          <a:lstStyle/>
          <a:p>
            <a:fld id="{E2A337ED-0FAC-4053-A844-C7217FBAAF5B}" type="slidenum">
              <a:rPr lang="en-US" smtClean="0"/>
              <a:t>29</a:t>
            </a:fld>
            <a:endParaRPr lang="en-US"/>
          </a:p>
        </p:txBody>
      </p:sp>
    </p:spTree>
    <p:extLst>
      <p:ext uri="{BB962C8B-B14F-4D97-AF65-F5344CB8AC3E}">
        <p14:creationId xmlns:p14="http://schemas.microsoft.com/office/powerpoint/2010/main" val="40084388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39479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strike="sngStrike" dirty="0">
              <a:solidFill>
                <a:srgbClr val="FF0000"/>
              </a:solidFill>
            </a:endParaRPr>
          </a:p>
          <a:p>
            <a:r>
              <a:rPr lang="en-US" sz="1300" u="sng" dirty="0"/>
              <a:t>Participating utilities</a:t>
            </a:r>
            <a:r>
              <a:rPr lang="en-US" sz="1300" dirty="0"/>
              <a:t>- 126 unique utilities between gas and electric per registry measure export</a:t>
            </a:r>
          </a:p>
          <a:p>
            <a:r>
              <a:rPr lang="en-US" sz="1300" dirty="0"/>
              <a:t> </a:t>
            </a:r>
          </a:p>
          <a:p>
            <a:r>
              <a:rPr lang="en-US" sz="1300" u="sng" dirty="0"/>
              <a:t>Active HVAC technicians</a:t>
            </a:r>
            <a:r>
              <a:rPr lang="en-US" sz="1300" dirty="0"/>
              <a:t>- 1434 technicians who are BPA approved and have last activity in 2016 or later</a:t>
            </a:r>
          </a:p>
          <a:p>
            <a:r>
              <a:rPr lang="en-US" sz="1300" dirty="0"/>
              <a:t> </a:t>
            </a:r>
          </a:p>
          <a:p>
            <a:r>
              <a:rPr lang="en-US" sz="1300" u="sng" dirty="0"/>
              <a:t>Approved Installs</a:t>
            </a:r>
            <a:r>
              <a:rPr lang="en-US" sz="1300" dirty="0"/>
              <a:t>- 107,957 measures with status accepted, BPA approved, or PTCS certified only. Duct seal and heat pumps</a:t>
            </a:r>
            <a:endParaRPr lang="en-US" b="1" strike="sngStrike" dirty="0">
              <a:solidFill>
                <a:srgbClr val="FF0000"/>
              </a:solidFill>
            </a:endParaRPr>
          </a:p>
          <a:p>
            <a:endParaRPr lang="en-US" b="1" dirty="0"/>
          </a:p>
        </p:txBody>
      </p:sp>
      <p:sp>
        <p:nvSpPr>
          <p:cNvPr id="4" name="Slide Number Placeholder 3"/>
          <p:cNvSpPr>
            <a:spLocks noGrp="1"/>
          </p:cNvSpPr>
          <p:nvPr>
            <p:ph type="sldNum" sz="quarter" idx="10"/>
          </p:nvPr>
        </p:nvSpPr>
        <p:spPr/>
        <p:txBody>
          <a:bodyPr/>
          <a:lstStyle/>
          <a:p>
            <a:pPr defTabSz="966612">
              <a:defRPr/>
            </a:pPr>
            <a:fld id="{502613D3-1F55-45AD-BF6C-84CB187A2C46}" type="slidenum">
              <a:rPr lang="en-US" sz="1400">
                <a:solidFill>
                  <a:prstClr val="black"/>
                </a:solidFill>
                <a:latin typeface="Calibri"/>
              </a:rPr>
              <a:pPr defTabSz="966612">
                <a:defRPr/>
              </a:pPr>
              <a:t>3</a:t>
            </a:fld>
            <a:endParaRPr lang="en-US" sz="1400" dirty="0">
              <a:solidFill>
                <a:prstClr val="black"/>
              </a:solidFill>
              <a:latin typeface="Calibri"/>
            </a:endParaRPr>
          </a:p>
        </p:txBody>
      </p:sp>
    </p:spTree>
    <p:extLst>
      <p:ext uri="{BB962C8B-B14F-4D97-AF65-F5344CB8AC3E}">
        <p14:creationId xmlns:p14="http://schemas.microsoft.com/office/powerpoint/2010/main" val="891541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Rot="1" noChangeAspect="1" noChangeArrowheads="1" noTextEdit="1"/>
          </p:cNvSpPr>
          <p:nvPr>
            <p:ph type="sldImg"/>
          </p:nvPr>
        </p:nvSpPr>
        <p:spPr>
          <a:xfrm>
            <a:off x="1257300" y="719138"/>
            <a:ext cx="4800600" cy="3600450"/>
          </a:xfrm>
          <a:prstGeom prst="rect">
            <a:avLst/>
          </a:prstGeom>
          <a:ln/>
        </p:spPr>
      </p:sp>
      <p:sp>
        <p:nvSpPr>
          <p:cNvPr id="4710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0291653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b="0" strike="noStrike" baseline="0"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34171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b="0"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strike="noStrike" dirty="0"/>
          </a:p>
        </p:txBody>
      </p:sp>
    </p:spTree>
    <p:extLst>
      <p:ext uri="{BB962C8B-B14F-4D97-AF65-F5344CB8AC3E}">
        <p14:creationId xmlns:p14="http://schemas.microsoft.com/office/powerpoint/2010/main" val="1401049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b="0" strike="noStrike"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20856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33237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45797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b="0" strike="noStrike"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646869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r>
              <a:rPr lang="en-US" dirty="0"/>
              <a:t>Pressure sensor on back</a:t>
            </a:r>
            <a:r>
              <a:rPr lang="en-US" baseline="0" dirty="0"/>
              <a:t> side of fan</a:t>
            </a:r>
          </a:p>
          <a:p>
            <a:r>
              <a:rPr lang="en-US" baseline="0" dirty="0"/>
              <a:t>Size of hole (ring) is programmed into manometer</a:t>
            </a:r>
          </a:p>
          <a:p>
            <a:r>
              <a:rPr lang="en-US" baseline="0" dirty="0"/>
              <a:t>With the same configuration (ring size) the higher the pressure, the higher the flow</a:t>
            </a:r>
          </a:p>
          <a:p>
            <a:endParaRPr lang="en-US" baseline="0" dirty="0"/>
          </a:p>
          <a:p>
            <a:r>
              <a:rPr lang="en-US" baseline="0" dirty="0"/>
              <a:t>Pressure x size of hole = flow</a:t>
            </a:r>
          </a:p>
          <a:p>
            <a:endParaRPr lang="en-US" baseline="0" dirty="0"/>
          </a:p>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b="0" strike="noStrike" baseline="0"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8724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 pressurize the home = blast</a:t>
            </a:r>
            <a:r>
              <a:rPr lang="en-US" baseline="0" dirty="0"/>
              <a:t> furnace</a:t>
            </a:r>
          </a:p>
          <a:p>
            <a:r>
              <a:rPr lang="en-US" baseline="0" dirty="0"/>
              <a:t>Ash: depressurize the home = ashes spread</a:t>
            </a:r>
          </a:p>
        </p:txBody>
      </p:sp>
    </p:spTree>
    <p:extLst>
      <p:ext uri="{BB962C8B-B14F-4D97-AF65-F5344CB8AC3E}">
        <p14:creationId xmlns:p14="http://schemas.microsoft.com/office/powerpoint/2010/main" val="4248845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baseline="0" dirty="0"/>
          </a:p>
        </p:txBody>
      </p:sp>
    </p:spTree>
    <p:extLst>
      <p:ext uri="{BB962C8B-B14F-4D97-AF65-F5344CB8AC3E}">
        <p14:creationId xmlns:p14="http://schemas.microsoft.com/office/powerpoint/2010/main" val="15566508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Tree>
    <p:extLst>
      <p:ext uri="{BB962C8B-B14F-4D97-AF65-F5344CB8AC3E}">
        <p14:creationId xmlns:p14="http://schemas.microsoft.com/office/powerpoint/2010/main" val="17464177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r>
              <a:rPr lang="en-US" dirty="0"/>
              <a:t>Now</a:t>
            </a:r>
            <a:r>
              <a:rPr lang="en-US" baseline="0" dirty="0"/>
              <a:t> the manometer can tell us how much air is flowing through the fan at a given time</a:t>
            </a:r>
          </a:p>
          <a:p>
            <a:endParaRPr lang="en-US" baseline="0" dirty="0"/>
          </a:p>
          <a:p>
            <a:endParaRPr lang="en-US" dirty="0"/>
          </a:p>
        </p:txBody>
      </p:sp>
    </p:spTree>
    <p:extLst>
      <p:ext uri="{BB962C8B-B14F-4D97-AF65-F5344CB8AC3E}">
        <p14:creationId xmlns:p14="http://schemas.microsoft.com/office/powerpoint/2010/main" val="1153529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b="0" strike="noStrike" dirty="0"/>
          </a:p>
        </p:txBody>
      </p:sp>
    </p:spTree>
    <p:extLst>
      <p:ext uri="{BB962C8B-B14F-4D97-AF65-F5344CB8AC3E}">
        <p14:creationId xmlns:p14="http://schemas.microsoft.com/office/powerpoint/2010/main" val="15060929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r>
              <a:rPr lang="en-US" b="0" strike="noStrike" dirty="0"/>
              <a:t>Mention air sealing standards and mechanical ventilation needs</a:t>
            </a:r>
          </a:p>
        </p:txBody>
      </p:sp>
    </p:spTree>
    <p:extLst>
      <p:ext uri="{BB962C8B-B14F-4D97-AF65-F5344CB8AC3E}">
        <p14:creationId xmlns:p14="http://schemas.microsoft.com/office/powerpoint/2010/main" val="42771905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80183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r>
              <a:rPr lang="en-US" dirty="0"/>
              <a:t>Around</a:t>
            </a:r>
            <a:r>
              <a:rPr lang="en-US" baseline="0" dirty="0"/>
              <a:t> 1979, </a:t>
            </a:r>
            <a:r>
              <a:rPr lang="en-US" dirty="0"/>
              <a:t>With the help of the blower door, the researchers discovered that hidden leaks accounted for a much greater proportion of air leakage in a home than the more obvious culprits, such as windows, doors, and electrical outlets--a giant leap forward in our understanding of how a house operates (and malfunctions). </a:t>
            </a:r>
          </a:p>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b="0" strike="noStrike" baseline="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914214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bwMode="auto">
          <a:xfrm>
            <a:off x="1257300" y="719138"/>
            <a:ext cx="4800600" cy="3600450"/>
          </a:xfrm>
          <a:prstGeom prst="rect">
            <a:avLst/>
          </a:prstGeom>
          <a:noFill/>
          <a:ln>
            <a:solidFill>
              <a:srgbClr val="000000"/>
            </a:solidFill>
            <a:miter lim="800000"/>
            <a:headEnd/>
            <a:tailEnd/>
          </a:ln>
        </p:spPr>
      </p:sp>
      <p:sp>
        <p:nvSpPr>
          <p:cNvPr id="145411"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r>
              <a:rPr lang="en-US" dirty="0"/>
              <a:t>If the fan has to move 500 cfm to maintain 50 Pa, the</a:t>
            </a:r>
            <a:r>
              <a:rPr lang="en-US" baseline="0" dirty="0"/>
              <a:t> system has a lot more leaks than if the fan only has to move 100 cfm to maintain 50 Pa.</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b="0" baseline="0" dirty="0"/>
          </a:p>
        </p:txBody>
      </p:sp>
    </p:spTree>
    <p:extLst>
      <p:ext uri="{BB962C8B-B14F-4D97-AF65-F5344CB8AC3E}">
        <p14:creationId xmlns:p14="http://schemas.microsoft.com/office/powerpoint/2010/main" val="42162964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TextEdit="1"/>
          </p:cNvSpPr>
          <p:nvPr>
            <p:ph type="sldImg"/>
          </p:nvPr>
        </p:nvSpPr>
        <p:spPr bwMode="auto">
          <a:xfrm>
            <a:off x="1257300" y="719138"/>
            <a:ext cx="4800600" cy="3600450"/>
          </a:xfrm>
          <a:prstGeom prst="rect">
            <a:avLst/>
          </a:prstGeom>
          <a:noFill/>
          <a:ln>
            <a:solidFill>
              <a:srgbClr val="000000"/>
            </a:solidFill>
            <a:miter lim="800000"/>
            <a:headEnd/>
            <a:tailEnd/>
          </a:ln>
        </p:spPr>
      </p:sp>
      <p:sp>
        <p:nvSpPr>
          <p:cNvPr id="144387"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27536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baseline="0" dirty="0"/>
          </a:p>
        </p:txBody>
      </p:sp>
    </p:spTree>
    <p:extLst>
      <p:ext uri="{BB962C8B-B14F-4D97-AF65-F5344CB8AC3E}">
        <p14:creationId xmlns:p14="http://schemas.microsoft.com/office/powerpoint/2010/main" val="7618658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baseline="0" dirty="0"/>
          </a:p>
        </p:txBody>
      </p:sp>
    </p:spTree>
    <p:extLst>
      <p:ext uri="{BB962C8B-B14F-4D97-AF65-F5344CB8AC3E}">
        <p14:creationId xmlns:p14="http://schemas.microsoft.com/office/powerpoint/2010/main" val="7599883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b="0" dirty="0"/>
          </a:p>
          <a:p>
            <a:endParaRPr lang="en-US" b="1" dirty="0"/>
          </a:p>
          <a:p>
            <a:endParaRPr lang="en-US" dirty="0"/>
          </a:p>
          <a:p>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strike="noStrike" dirty="0"/>
          </a:p>
        </p:txBody>
      </p:sp>
    </p:spTree>
    <p:extLst>
      <p:ext uri="{BB962C8B-B14F-4D97-AF65-F5344CB8AC3E}">
        <p14:creationId xmlns:p14="http://schemas.microsoft.com/office/powerpoint/2010/main" val="1803557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strike="noStrike" dirty="0"/>
          </a:p>
        </p:txBody>
      </p:sp>
    </p:spTree>
    <p:extLst>
      <p:ext uri="{BB962C8B-B14F-4D97-AF65-F5344CB8AC3E}">
        <p14:creationId xmlns:p14="http://schemas.microsoft.com/office/powerpoint/2010/main" val="6093506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TextEdit="1"/>
          </p:cNvSpPr>
          <p:nvPr>
            <p:ph type="sldImg"/>
          </p:nvPr>
        </p:nvSpPr>
        <p:spPr bwMode="auto">
          <a:xfrm>
            <a:off x="1257300" y="719138"/>
            <a:ext cx="4800600" cy="3600450"/>
          </a:xfrm>
          <a:prstGeom prst="rect">
            <a:avLst/>
          </a:prstGeom>
          <a:noFill/>
          <a:ln>
            <a:solidFill>
              <a:srgbClr val="000000"/>
            </a:solidFill>
            <a:miter lim="800000"/>
            <a:headEnd/>
            <a:tailEnd/>
          </a:ln>
        </p:spPr>
      </p:sp>
      <p:sp>
        <p:nvSpPr>
          <p:cNvPr id="147459"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TextEdit="1"/>
          </p:cNvSpPr>
          <p:nvPr>
            <p:ph type="sldImg"/>
          </p:nvPr>
        </p:nvSpPr>
        <p:spPr bwMode="auto">
          <a:xfrm>
            <a:off x="1257300" y="719138"/>
            <a:ext cx="4800600" cy="3600450"/>
          </a:xfrm>
          <a:prstGeom prst="rect">
            <a:avLst/>
          </a:prstGeom>
          <a:noFill/>
          <a:ln>
            <a:solidFill>
              <a:srgbClr val="000000"/>
            </a:solidFill>
            <a:miter lim="800000"/>
            <a:headEnd/>
            <a:tailEnd/>
          </a:ln>
        </p:spPr>
      </p:sp>
      <p:sp>
        <p:nvSpPr>
          <p:cNvPr id="148483"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TextEdit="1"/>
          </p:cNvSpPr>
          <p:nvPr>
            <p:ph type="sldImg"/>
          </p:nvPr>
        </p:nvSpPr>
        <p:spPr bwMode="auto">
          <a:xfrm>
            <a:off x="1257300" y="719138"/>
            <a:ext cx="4800600" cy="3600450"/>
          </a:xfrm>
          <a:prstGeom prst="rect">
            <a:avLst/>
          </a:prstGeom>
          <a:noFill/>
          <a:ln>
            <a:solidFill>
              <a:srgbClr val="000000"/>
            </a:solidFill>
            <a:miter lim="800000"/>
            <a:headEnd/>
            <a:tailEnd/>
          </a:ln>
        </p:spPr>
      </p:sp>
      <p:sp>
        <p:nvSpPr>
          <p:cNvPr id="149507"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TextEdit="1"/>
          </p:cNvSpPr>
          <p:nvPr>
            <p:ph type="sldImg"/>
          </p:nvPr>
        </p:nvSpPr>
        <p:spPr bwMode="auto">
          <a:xfrm>
            <a:off x="1257300" y="719138"/>
            <a:ext cx="4800600" cy="3600450"/>
          </a:xfrm>
          <a:prstGeom prst="rect">
            <a:avLst/>
          </a:prstGeom>
          <a:noFill/>
          <a:ln>
            <a:solidFill>
              <a:srgbClr val="000000"/>
            </a:solidFill>
            <a:miter lim="800000"/>
            <a:headEnd/>
            <a:tailEnd/>
          </a:ln>
        </p:spPr>
      </p:sp>
      <p:sp>
        <p:nvSpPr>
          <p:cNvPr id="146435" name="Rectangle 3"/>
          <p:cNvSpPr>
            <a:spLocks noGrp="1"/>
          </p:cNvSpPr>
          <p:nvPr>
            <p:ph type="body" idx="1"/>
          </p:nvPr>
        </p:nvSpPr>
        <p:spPr bwMode="auto">
          <a:noFill/>
        </p:spPr>
        <p:txBody>
          <a:bodyPr wrap="square" numCol="1" anchor="t" anchorCtr="0" compatLnSpc="1">
            <a:prstTxWarp prst="textNoShape">
              <a:avLst/>
            </a:prstTxWarp>
          </a:bodyPr>
          <a:lstStyle/>
          <a:p>
            <a:r>
              <a:rPr lang="en-US" dirty="0"/>
              <a:t>Clarify the unique plugs for the line voltage. Can’t interchange with blower door controller</a:t>
            </a:r>
          </a:p>
        </p:txBody>
      </p:sp>
    </p:spTree>
    <p:extLst>
      <p:ext uri="{BB962C8B-B14F-4D97-AF65-F5344CB8AC3E}">
        <p14:creationId xmlns:p14="http://schemas.microsoft.com/office/powerpoint/2010/main" val="32531344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pPr algn="l"/>
            <a:r>
              <a:rPr lang="en-US" dirty="0"/>
              <a:t>By blowing air into the duct system with the registers sealed off we increase the pressure in it. </a:t>
            </a:r>
          </a:p>
          <a:p>
            <a:pPr algn="l"/>
            <a:r>
              <a:rPr lang="en-US" dirty="0"/>
              <a:t>Since we know how big the ‘hole’ is (ring on duct blaster); and we know what the pressure difference is on either side of the fan, we can determine how much air is flowing.</a:t>
            </a:r>
          </a:p>
          <a:p>
            <a:pPr algn="l"/>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pPr algn="l"/>
            <a:r>
              <a:rPr lang="en-US" dirty="0"/>
              <a:t>By blowing air into the duct system with the registers sealed off we increase the pressure in it. </a:t>
            </a:r>
          </a:p>
          <a:p>
            <a:pPr algn="l"/>
            <a:r>
              <a:rPr lang="en-US" dirty="0"/>
              <a:t>Since we know how big the ‘hole’ is (ring on duct blaster); and we know what the pressure difference is on either side of the fan, we can determine how much air is flowing</a:t>
            </a:r>
          </a:p>
          <a:p>
            <a:pPr algn="l"/>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b="0" strike="noStrike"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Tree>
    <p:extLst>
      <p:ext uri="{BB962C8B-B14F-4D97-AF65-F5344CB8AC3E}">
        <p14:creationId xmlns:p14="http://schemas.microsoft.com/office/powerpoint/2010/main" val="23237485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r>
              <a:rPr lang="en-US" dirty="0"/>
              <a:t>Cycle through the different modes </a:t>
            </a:r>
          </a:p>
          <a:p>
            <a:endParaRPr lang="en-US" dirty="0"/>
          </a:p>
          <a:p>
            <a:r>
              <a:rPr lang="en-US" dirty="0"/>
              <a:t>To help tech’s remember the 3 buttons they need to use, use the phrase “More Darn Calculations” MDC</a:t>
            </a:r>
          </a:p>
          <a:p>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r>
              <a:rPr lang="en-US" dirty="0"/>
              <a:t>PF Fl 50 is for homes</a:t>
            </a:r>
          </a:p>
          <a:p>
            <a:r>
              <a:rPr lang="en-US" dirty="0"/>
              <a:t>FR Fl 25 is</a:t>
            </a:r>
            <a:r>
              <a:rPr lang="en-US" baseline="0" dirty="0"/>
              <a:t> for ducts</a:t>
            </a:r>
          </a:p>
          <a:p>
            <a:endParaRPr lang="en-US" baseline="0" dirty="0"/>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666025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r>
              <a:rPr lang="en-US" dirty="0"/>
              <a:t>Now</a:t>
            </a:r>
            <a:r>
              <a:rPr lang="en-US" baseline="0" dirty="0"/>
              <a:t> the manometer can tell us how much air is flowing through the fan at a given time</a:t>
            </a:r>
          </a:p>
          <a:p>
            <a:endParaRPr lang="en-US" baseline="0" dirty="0"/>
          </a:p>
          <a:p>
            <a:endParaRPr lang="en-US" dirty="0"/>
          </a:p>
        </p:txBody>
      </p:sp>
    </p:spTree>
    <p:extLst>
      <p:ext uri="{BB962C8B-B14F-4D97-AF65-F5344CB8AC3E}">
        <p14:creationId xmlns:p14="http://schemas.microsoft.com/office/powerpoint/2010/main" val="421421779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34287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45411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b="0" baseline="0" dirty="0"/>
          </a:p>
        </p:txBody>
      </p:sp>
    </p:spTree>
    <p:extLst>
      <p:ext uri="{BB962C8B-B14F-4D97-AF65-F5344CB8AC3E}">
        <p14:creationId xmlns:p14="http://schemas.microsoft.com/office/powerpoint/2010/main" val="418022220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r>
              <a:rPr lang="en-US" dirty="0"/>
              <a:t>Note the phrase on how to remember MDC in question 4</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6895231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Water pipe and pool of water analogy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3450667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646572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5" name="Rectangle 2"/>
          <p:cNvSpPr>
            <a:spLocks noGrp="1" noRot="1" noChangeAspect="1" noChangeArrowheads="1" noTextEdit="1"/>
          </p:cNvSpPr>
          <p:nvPr>
            <p:ph type="sldImg"/>
          </p:nvPr>
        </p:nvSpPr>
        <p:spPr>
          <a:xfrm>
            <a:off x="1258888" y="719138"/>
            <a:ext cx="4800600" cy="3600450"/>
          </a:xfrm>
          <a:prstGeom prst="rect">
            <a:avLst/>
          </a:prstGeom>
          <a:ln/>
        </p:spPr>
      </p:sp>
      <p:sp>
        <p:nvSpPr>
          <p:cNvPr id="228356" name="Rectangle 3"/>
          <p:cNvSpPr>
            <a:spLocks noGrp="1" noChangeArrowheads="1"/>
          </p:cNvSpPr>
          <p:nvPr>
            <p:ph type="body" idx="1"/>
          </p:nvPr>
        </p:nvSpPr>
        <p:spPr>
          <a:noFill/>
          <a:ln/>
        </p:spPr>
        <p:txBody>
          <a:bodyPr/>
          <a:lstStyle/>
          <a:p>
            <a:pPr eaLnBrk="1" hangingPunct="1"/>
            <a:r>
              <a:rPr lang="en-US" dirty="0"/>
              <a:t>This is new construction, but used to demonstrate “ducts inside”</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p:cNvSpPr>
            <a:spLocks noGrp="1" noRot="1" noChangeAspect="1" noChangeArrowheads="1" noTextEdit="1"/>
          </p:cNvSpPr>
          <p:nvPr>
            <p:ph type="sldImg"/>
          </p:nvPr>
        </p:nvSpPr>
        <p:spPr>
          <a:xfrm>
            <a:off x="1257300" y="719138"/>
            <a:ext cx="4800600" cy="3600450"/>
          </a:xfrm>
          <a:prstGeom prst="rect">
            <a:avLst/>
          </a:prstGeom>
          <a:ln/>
        </p:spPr>
      </p:sp>
      <p:sp>
        <p:nvSpPr>
          <p:cNvPr id="69636" name="Rectangle 3"/>
          <p:cNvSpPr>
            <a:spLocks noGrp="1" noChangeArrowheads="1"/>
          </p:cNvSpPr>
          <p:nvPr>
            <p:ph type="body" idx="1"/>
          </p:nvPr>
        </p:nvSpPr>
        <p:spPr>
          <a:noFill/>
          <a:ln/>
        </p:spPr>
        <p:txBody>
          <a:bodyPr/>
          <a:lstStyle/>
          <a:p>
            <a:pPr eaLnBrk="1" hangingPunct="1"/>
            <a:endParaRPr lang="en-US" b="0" strike="noStrike" dirty="0">
              <a:latin typeface="Arial"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r>
              <a:rPr lang="en-US" dirty="0"/>
              <a:t>Now</a:t>
            </a:r>
            <a:r>
              <a:rPr lang="en-US" baseline="0" dirty="0"/>
              <a:t> the manometer can tell us how much air is flowing through the fan at a given time</a:t>
            </a:r>
          </a:p>
          <a:p>
            <a:endParaRPr lang="en-US" baseline="0" dirty="0"/>
          </a:p>
          <a:p>
            <a:endParaRPr lang="en-US" dirty="0"/>
          </a:p>
        </p:txBody>
      </p:sp>
    </p:spTree>
    <p:extLst>
      <p:ext uri="{BB962C8B-B14F-4D97-AF65-F5344CB8AC3E}">
        <p14:creationId xmlns:p14="http://schemas.microsoft.com/office/powerpoint/2010/main" val="371531198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r>
              <a:rPr lang="en-US" dirty="0"/>
              <a:t>Mention what needs to be done if testing on the air handler in the garage – add another tube to ref tap on channel A and run into house. </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r>
              <a:rPr lang="en-US" dirty="0"/>
              <a:t>Now</a:t>
            </a:r>
            <a:r>
              <a:rPr lang="en-US" baseline="0" dirty="0"/>
              <a:t> the manometer can tell us how much air is flowing through the fan at a given time</a:t>
            </a:r>
          </a:p>
          <a:p>
            <a:endParaRPr lang="en-US" baseline="0" dirty="0"/>
          </a:p>
          <a:p>
            <a:endParaRPr lang="en-US" dirty="0"/>
          </a:p>
        </p:txBody>
      </p:sp>
    </p:spTree>
    <p:extLst>
      <p:ext uri="{BB962C8B-B14F-4D97-AF65-F5344CB8AC3E}">
        <p14:creationId xmlns:p14="http://schemas.microsoft.com/office/powerpoint/2010/main" val="14757458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5712780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892042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endParaRPr lang="en-US" dirty="0"/>
          </a:p>
        </p:txBody>
      </p:sp>
      <p:sp>
        <p:nvSpPr>
          <p:cNvPr id="17" name="Footer Placeholder 16"/>
          <p:cNvSpPr>
            <a:spLocks noGrp="1"/>
          </p:cNvSpPr>
          <p:nvPr>
            <p:ph type="ftr" sz="quarter" idx="11"/>
          </p:nvPr>
        </p:nvSpPr>
        <p:spPr>
          <a:xfrm>
            <a:off x="2898648" y="6355080"/>
            <a:ext cx="3474720" cy="365760"/>
          </a:xfrm>
        </p:spPr>
        <p:txBody>
          <a:bodyPr/>
          <a:lstStyle/>
          <a:p>
            <a:endParaRPr lang="en-US" dirty="0"/>
          </a:p>
        </p:txBody>
      </p:sp>
      <p:sp>
        <p:nvSpPr>
          <p:cNvPr id="29" name="Slide Number Placeholder 28"/>
          <p:cNvSpPr>
            <a:spLocks noGrp="1"/>
          </p:cNvSpPr>
          <p:nvPr>
            <p:ph type="sldNum" sz="quarter" idx="12"/>
          </p:nvPr>
        </p:nvSpPr>
        <p:spPr>
          <a:xfrm>
            <a:off x="1216152" y="6355080"/>
            <a:ext cx="1219200" cy="365760"/>
          </a:xfrm>
        </p:spPr>
        <p:txBody>
          <a:bodyPr/>
          <a:lstStyle/>
          <a:p>
            <a:fld id="{9707975F-2430-4E83-B9D3-458403FA681B}" type="slidenum">
              <a:rPr lang="en-US" smtClean="0"/>
              <a:pPr/>
              <a:t>‹#›</a:t>
            </a:fld>
            <a:endParaRPr lang="en-US" dirty="0"/>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Chart Placeholder 2"/>
          <p:cNvSpPr>
            <a:spLocks noGrp="1"/>
          </p:cNvSpPr>
          <p:nvPr>
            <p:ph type="chart" idx="1"/>
          </p:nvPr>
        </p:nvSpPr>
        <p:spPr>
          <a:xfrm>
            <a:off x="685800" y="1641475"/>
            <a:ext cx="7772400" cy="4454525"/>
          </a:xfrm>
        </p:spPr>
        <p:txBody>
          <a:bodyPr/>
          <a:lstStyle/>
          <a:p>
            <a:endParaRPr lang="en-US"/>
          </a:p>
        </p:txBody>
      </p:sp>
      <p:sp>
        <p:nvSpPr>
          <p:cNvPr id="4" name="Date Placeholder 3"/>
          <p:cNvSpPr>
            <a:spLocks noGrp="1"/>
          </p:cNvSpPr>
          <p:nvPr>
            <p:ph type="dt" sz="half" idx="10"/>
          </p:nvPr>
        </p:nvSpPr>
        <p:spPr>
          <a:xfrm>
            <a:off x="685800" y="6248400"/>
            <a:ext cx="1600200" cy="457200"/>
          </a:xfrm>
        </p:spPr>
        <p:txBody>
          <a:bodyPr/>
          <a:lstStyle>
            <a:lvl1pPr>
              <a:defRPr/>
            </a:lvl1pPr>
          </a:lstStyle>
          <a:p>
            <a:endParaRPr lang="en-US"/>
          </a:p>
        </p:txBody>
      </p:sp>
      <p:sp>
        <p:nvSpPr>
          <p:cNvPr id="5" name="Footer Placeholder 4"/>
          <p:cNvSpPr>
            <a:spLocks noGrp="1"/>
          </p:cNvSpPr>
          <p:nvPr>
            <p:ph type="ftr" sz="quarter" idx="11"/>
          </p:nvPr>
        </p:nvSpPr>
        <p:spPr>
          <a:xfrm>
            <a:off x="2590800" y="6248400"/>
            <a:ext cx="4038600" cy="457200"/>
          </a:xfrm>
          <a:prstGeom prst="rect">
            <a:avLst/>
          </a:prstGeom>
        </p:spPr>
        <p:txBody>
          <a:bodyPr/>
          <a:lstStyle>
            <a:lvl1pPr>
              <a:defRPr/>
            </a:lvl1p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772400" cy="1143000"/>
          </a:xfrm>
        </p:spPr>
        <p:txBody>
          <a:bodyPr/>
          <a:lstStyle/>
          <a:p>
            <a:r>
              <a:rPr lang="en-US" dirty="0"/>
              <a:t>Click to edit Master title style</a:t>
            </a:r>
          </a:p>
        </p:txBody>
      </p:sp>
      <p:sp>
        <p:nvSpPr>
          <p:cNvPr id="3" name="Content Placeholder 2"/>
          <p:cNvSpPr>
            <a:spLocks noGrp="1"/>
          </p:cNvSpPr>
          <p:nvPr>
            <p:ph sz="quarter" idx="1"/>
          </p:nvPr>
        </p:nvSpPr>
        <p:spPr>
          <a:xfrm>
            <a:off x="914400" y="1504950"/>
            <a:ext cx="3810000"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3981450"/>
            <a:ext cx="3810000"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876800" y="1504950"/>
            <a:ext cx="38100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p:cNvSpPr>
            <a:spLocks noGrp="1"/>
          </p:cNvSpPr>
          <p:nvPr>
            <p:ph type="dt" sz="half" idx="10"/>
          </p:nvPr>
        </p:nvSpPr>
        <p:spPr>
          <a:xfrm>
            <a:off x="3124200" y="6400800"/>
            <a:ext cx="2133600" cy="320675"/>
          </a:xfrm>
        </p:spPr>
        <p:txBody>
          <a:bodyPr/>
          <a:lstStyle>
            <a:lvl1pPr>
              <a:defRPr/>
            </a:lvl1pPr>
          </a:lstStyle>
          <a:p>
            <a:endParaRPr lang="en-US"/>
          </a:p>
        </p:txBody>
      </p:sp>
      <p:sp>
        <p:nvSpPr>
          <p:cNvPr id="7" name="Slide Number Placeholder 6"/>
          <p:cNvSpPr>
            <a:spLocks noGrp="1"/>
          </p:cNvSpPr>
          <p:nvPr>
            <p:ph type="sldNum" sz="quarter" idx="11"/>
          </p:nvPr>
        </p:nvSpPr>
        <p:spPr>
          <a:xfrm>
            <a:off x="7543800" y="6400800"/>
            <a:ext cx="1143000" cy="320675"/>
          </a:xfrm>
        </p:spPr>
        <p:txBody>
          <a:bodyPr/>
          <a:lstStyle>
            <a:lvl1pPr>
              <a:defRPr/>
            </a:lvl1pPr>
          </a:lstStyle>
          <a:p>
            <a:fld id="{3C60871C-C933-417C-9FBC-39D4D443834B}"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00">
                <a:solidFill>
                  <a:srgbClr val="284E84"/>
                </a:solidFill>
                <a:latin typeface="+mj-lt"/>
                <a:cs typeface="Tahoma"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07975F-2430-4E83-B9D3-458403FA681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00">
                <a:solidFill>
                  <a:srgbClr val="284E84"/>
                </a:solidFill>
                <a:latin typeface="+mj-lt"/>
                <a:cs typeface="Tahoma"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07975F-2430-4E83-B9D3-458403FA681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00">
                <a:solidFill>
                  <a:srgbClr val="284E84"/>
                </a:solidFill>
                <a:latin typeface="+mj-lt"/>
                <a:cs typeface="Tahoma"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07975F-2430-4E83-B9D3-458403FA681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00">
                <a:solidFill>
                  <a:srgbClr val="284E84"/>
                </a:solidFill>
                <a:latin typeface="+mj-lt"/>
                <a:cs typeface="Tahoma"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07975F-2430-4E83-B9D3-458403FA681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00">
                <a:solidFill>
                  <a:srgbClr val="284E84"/>
                </a:solidFill>
                <a:latin typeface="+mj-lt"/>
                <a:cs typeface="Tahoma"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07975F-2430-4E83-B9D3-458403FA681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00">
                <a:solidFill>
                  <a:srgbClr val="284E84"/>
                </a:solidFill>
                <a:latin typeface="+mj-lt"/>
                <a:cs typeface="Tahoma"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07975F-2430-4E83-B9D3-458403FA681B}" type="slidenum">
              <a:rPr lang="en-US" smtClean="0"/>
              <a:pPr/>
              <a:t>‹#›</a:t>
            </a:fld>
            <a:endParaRPr lang="en-US"/>
          </a:p>
        </p:txBody>
      </p:sp>
    </p:spTree>
    <p:extLst>
      <p:ext uri="{BB962C8B-B14F-4D97-AF65-F5344CB8AC3E}">
        <p14:creationId xmlns:p14="http://schemas.microsoft.com/office/powerpoint/2010/main" val="449038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632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621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07975F-2430-4E83-B9D3-458403FA681B}" type="slidenum">
              <a:rPr lang="en-US" smtClean="0"/>
              <a:pPr/>
              <a:t>‹#›</a:t>
            </a:fld>
            <a:endParaRPr lang="en-US" dirty="0"/>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295400"/>
          </a:xfrm>
        </p:spPr>
        <p:txBody>
          <a:bodyPr/>
          <a:lstStyle/>
          <a:p>
            <a:r>
              <a:rPr lang="en-US"/>
              <a:t>Click to edit Master title style</a:t>
            </a:r>
          </a:p>
        </p:txBody>
      </p:sp>
      <p:sp>
        <p:nvSpPr>
          <p:cNvPr id="3" name="Text Placeholder 2"/>
          <p:cNvSpPr>
            <a:spLocks noGrp="1"/>
          </p:cNvSpPr>
          <p:nvPr>
            <p:ph type="body" sz="half" idx="1"/>
          </p:nvPr>
        </p:nvSpPr>
        <p:spPr>
          <a:xfrm>
            <a:off x="457200" y="1719263"/>
            <a:ext cx="40386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19263"/>
            <a:ext cx="40386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8400"/>
            <a:ext cx="21336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srgbClr val="5B6973"/>
              </a:solidFill>
              <a:effectLst/>
              <a:uLnTx/>
              <a:uFillTx/>
              <a:latin typeface="Gill Sans MT"/>
              <a:ea typeface="+mn-ea"/>
              <a:cs typeface="+mn-cs"/>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srgbClr val="5B6973"/>
              </a:solidFill>
              <a:effectLst/>
              <a:uLnTx/>
              <a:uFillTx/>
              <a:latin typeface="Gill Sans MT"/>
              <a:ea typeface="+mn-ea"/>
              <a:cs typeface="+mn-cs"/>
            </a:endParaRPr>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2242063-DF79-43B7-8A5E-23A8B7AEA192}" type="slidenum">
              <a:rPr kumimoji="0" lang="en-US" altLang="en-US" sz="1400" b="0" i="0" u="none" strike="noStrike" kern="1200" cap="none" spc="0" normalizeH="0" baseline="0" noProof="0">
                <a:ln>
                  <a:noFill/>
                </a:ln>
                <a:solidFill>
                  <a:srgbClr val="5B6973"/>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dirty="0">
              <a:ln>
                <a:noFill/>
              </a:ln>
              <a:solidFill>
                <a:srgbClr val="5B6973"/>
              </a:solidFill>
              <a:effectLst/>
              <a:uLnTx/>
              <a:uFillTx/>
              <a:latin typeface="Gill Sans MT"/>
              <a:ea typeface="+mn-ea"/>
              <a:cs typeface="+mn-cs"/>
            </a:endParaRPr>
          </a:p>
        </p:txBody>
      </p:sp>
    </p:spTree>
    <p:extLst>
      <p:ext uri="{BB962C8B-B14F-4D97-AF65-F5344CB8AC3E}">
        <p14:creationId xmlns:p14="http://schemas.microsoft.com/office/powerpoint/2010/main" val="483758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295400"/>
          </a:xfrm>
        </p:spPr>
        <p:txBody>
          <a:bodyPr/>
          <a:lstStyle/>
          <a:p>
            <a:r>
              <a:rPr lang="en-US"/>
              <a:t>Click to edit Master title style</a:t>
            </a:r>
          </a:p>
        </p:txBody>
      </p:sp>
      <p:sp>
        <p:nvSpPr>
          <p:cNvPr id="3" name="Content Placeholder 2"/>
          <p:cNvSpPr>
            <a:spLocks noGrp="1"/>
          </p:cNvSpPr>
          <p:nvPr>
            <p:ph sz="half" idx="1"/>
          </p:nvPr>
        </p:nvSpPr>
        <p:spPr>
          <a:xfrm>
            <a:off x="457200" y="1719263"/>
            <a:ext cx="8229600" cy="2128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000500"/>
            <a:ext cx="8229600" cy="213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8400"/>
            <a:ext cx="21336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srgbClr val="5B6973"/>
              </a:solidFill>
              <a:effectLst/>
              <a:uLnTx/>
              <a:uFillTx/>
              <a:latin typeface="Gill Sans MT"/>
              <a:ea typeface="+mn-ea"/>
              <a:cs typeface="+mn-cs"/>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srgbClr val="5B6973"/>
              </a:solidFill>
              <a:effectLst/>
              <a:uLnTx/>
              <a:uFillTx/>
              <a:latin typeface="Gill Sans MT"/>
              <a:ea typeface="+mn-ea"/>
              <a:cs typeface="+mn-cs"/>
            </a:endParaRPr>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B7D170-6ECC-44D7-A80C-EDA8F41DDA10}" type="slidenum">
              <a:rPr kumimoji="0" lang="en-US" altLang="en-US" sz="1400" b="0" i="0" u="none" strike="noStrike" kern="1200" cap="none" spc="0" normalizeH="0" baseline="0" noProof="0">
                <a:ln>
                  <a:noFill/>
                </a:ln>
                <a:solidFill>
                  <a:srgbClr val="5B6973"/>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dirty="0">
              <a:ln>
                <a:noFill/>
              </a:ln>
              <a:solidFill>
                <a:srgbClr val="5B6973"/>
              </a:solidFill>
              <a:effectLst/>
              <a:uLnTx/>
              <a:uFillTx/>
              <a:latin typeface="Gill Sans MT"/>
              <a:ea typeface="+mn-ea"/>
              <a:cs typeface="+mn-cs"/>
            </a:endParaRPr>
          </a:p>
        </p:txBody>
      </p:sp>
    </p:spTree>
    <p:extLst>
      <p:ext uri="{BB962C8B-B14F-4D97-AF65-F5344CB8AC3E}">
        <p14:creationId xmlns:p14="http://schemas.microsoft.com/office/powerpoint/2010/main" val="25888495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295400"/>
          </a:xfrm>
        </p:spPr>
        <p:txBody>
          <a:bodyPr/>
          <a:lstStyle/>
          <a:p>
            <a:r>
              <a:rPr lang="en-US" dirty="0"/>
              <a:t>Click to edit Master title style</a:t>
            </a:r>
          </a:p>
        </p:txBody>
      </p:sp>
      <p:sp>
        <p:nvSpPr>
          <p:cNvPr id="3" name="Content Placeholder 2"/>
          <p:cNvSpPr>
            <a:spLocks noGrp="1"/>
          </p:cNvSpPr>
          <p:nvPr>
            <p:ph sz="quarter" idx="1"/>
          </p:nvPr>
        </p:nvSpPr>
        <p:spPr>
          <a:xfrm>
            <a:off x="457200" y="1719263"/>
            <a:ext cx="4038600" cy="2128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719263"/>
            <a:ext cx="4038600" cy="2128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4000500"/>
            <a:ext cx="8229600" cy="213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8400"/>
            <a:ext cx="21336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srgbClr val="5B6973"/>
              </a:solidFill>
              <a:effectLst/>
              <a:uLnTx/>
              <a:uFillTx/>
              <a:latin typeface="Gill Sans MT"/>
              <a:ea typeface="+mn-ea"/>
              <a:cs typeface="+mn-cs"/>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srgbClr val="5B6973"/>
              </a:solidFill>
              <a:effectLst/>
              <a:uLnTx/>
              <a:uFillTx/>
              <a:latin typeface="Gill Sans MT"/>
              <a:ea typeface="+mn-ea"/>
              <a:cs typeface="+mn-cs"/>
            </a:endParaRPr>
          </a:p>
        </p:txBody>
      </p:sp>
      <p:sp>
        <p:nvSpPr>
          <p:cNvPr id="8" name="Slide Number Placeholder 7"/>
          <p:cNvSpPr>
            <a:spLocks noGrp="1"/>
          </p:cNvSpPr>
          <p:nvPr>
            <p:ph type="sldNum" sz="quarter" idx="12"/>
          </p:nvPr>
        </p:nvSpPr>
        <p:spPr>
          <a:xfrm>
            <a:off x="6553200" y="6248400"/>
            <a:ext cx="21336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9CE16EB-70B7-45BA-992B-560FF7BD2C37}" type="slidenum">
              <a:rPr kumimoji="0" lang="en-US" altLang="en-US" sz="1400" b="0" i="0" u="none" strike="noStrike" kern="1200" cap="none" spc="0" normalizeH="0" baseline="0" noProof="0">
                <a:ln>
                  <a:noFill/>
                </a:ln>
                <a:solidFill>
                  <a:srgbClr val="5B6973"/>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dirty="0">
              <a:ln>
                <a:noFill/>
              </a:ln>
              <a:solidFill>
                <a:srgbClr val="5B6973"/>
              </a:solidFill>
              <a:effectLst/>
              <a:uLnTx/>
              <a:uFillTx/>
              <a:latin typeface="Gill Sans MT"/>
              <a:ea typeface="+mn-ea"/>
              <a:cs typeface="+mn-cs"/>
            </a:endParaRPr>
          </a:p>
        </p:txBody>
      </p:sp>
    </p:spTree>
    <p:extLst>
      <p:ext uri="{BB962C8B-B14F-4D97-AF65-F5344CB8AC3E}">
        <p14:creationId xmlns:p14="http://schemas.microsoft.com/office/powerpoint/2010/main" val="3959456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707975F-2430-4E83-B9D3-458403FA681B}" type="slidenum">
              <a:rPr lang="en-US" smtClean="0"/>
              <a:pPr/>
              <a:t>‹#›</a:t>
            </a:fld>
            <a:endParaRPr lang="en-US" dirty="0"/>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707975F-2430-4E83-B9D3-458403FA681B}" type="slidenum">
              <a:rPr lang="en-US" smtClean="0"/>
              <a:pPr/>
              <a:t>‹#›</a:t>
            </a:fld>
            <a:endParaRPr lang="en-US" dirty="0"/>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707975F-2430-4E83-B9D3-458403FA681B}" type="slidenum">
              <a:rPr lang="en-US" smtClean="0"/>
              <a:pPr/>
              <a:t>‹#›</a:t>
            </a:fld>
            <a:endParaRPr lang="en-US" dirty="0"/>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07975F-2430-4E83-B9D3-458403FA681B}" type="slidenum">
              <a:rPr lang="en-US" smtClean="0"/>
              <a:pPr/>
              <a:t>‹#›</a:t>
            </a:fld>
            <a:endParaRPr lang="en-US" dirty="0"/>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07975F-2430-4E83-B9D3-458403FA681B}" type="slidenum">
              <a:rPr lang="en-US" smtClean="0"/>
              <a:pPr/>
              <a:t>‹#›</a:t>
            </a:fld>
            <a:endParaRPr lang="en-US" dirty="0"/>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07975F-2430-4E83-B9D3-458403FA681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07975F-2430-4E83-B9D3-458403FA681B}" type="slidenum">
              <a:rPr lang="en-US" smtClean="0"/>
              <a:pPr/>
              <a:t>‹#›</a:t>
            </a:fld>
            <a:endParaRPr lang="en-US" dirty="0"/>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endParaRPr lang="en-US" dirty="0"/>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dirty="0"/>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9707975F-2430-4E83-B9D3-458403FA681B}" type="slidenum">
              <a:rPr lang="en-US" smtClean="0"/>
              <a:pPr/>
              <a:t>‹#›</a:t>
            </a:fld>
            <a:endParaRPr lang="en-US" dirty="0"/>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20" r:id="rId12"/>
    <p:sldLayoutId id="2147483721" r:id="rId13"/>
    <p:sldLayoutId id="2147483722" r:id="rId14"/>
    <p:sldLayoutId id="2147483723" r:id="rId15"/>
    <p:sldLayoutId id="2147483724" r:id="rId16"/>
    <p:sldLayoutId id="2147483733" r:id="rId17"/>
    <p:sldLayoutId id="2147483734" r:id="rId18"/>
    <p:sldLayoutId id="2147483735" r:id="rId19"/>
    <p:sldLayoutId id="2147483736" r:id="rId20"/>
    <p:sldLayoutId id="2147483737" r:id="rId21"/>
    <p:sldLayoutId id="2147483738" r:id="rId22"/>
  </p:sldLayoutIdLst>
  <p:hf hdr="0" ftr="0" dt="0"/>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0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0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image" Target="../media/image13.jpeg"/><Relationship Id="rId4" Type="http://schemas.microsoft.com/office/2007/relationships/hdphoto" Target="../media/hdphoto21.wdp"/></Relationships>
</file>

<file path=ppt/slides/_rels/slide10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4.xml"/><Relationship Id="rId1" Type="http://schemas.openxmlformats.org/officeDocument/2006/relationships/slideLayout" Target="../slideLayouts/slideLayout21.xml"/><Relationship Id="rId6" Type="http://schemas.microsoft.com/office/2007/relationships/hdphoto" Target="../media/hdphoto21.wdp"/><Relationship Id="rId5" Type="http://schemas.openxmlformats.org/officeDocument/2006/relationships/image" Target="../media/image108.jpeg"/><Relationship Id="rId4" Type="http://schemas.microsoft.com/office/2007/relationships/hdphoto" Target="../media/hdphoto22.wdp"/></Relationships>
</file>

<file path=ppt/slides/_rels/slide10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3.jpeg"/><Relationship Id="rId7" Type="http://schemas.openxmlformats.org/officeDocument/2006/relationships/image" Target="../media/image35.jpe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4.jpe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36.jpeg"/></Relationships>
</file>

<file path=ppt/slides/_rels/slide10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6.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microsoft.com/office/2007/relationships/hdphoto" Target="../media/hdphoto24.wdp"/><Relationship Id="rId5" Type="http://schemas.openxmlformats.org/officeDocument/2006/relationships/image" Target="../media/image112.jpeg"/><Relationship Id="rId4" Type="http://schemas.microsoft.com/office/2007/relationships/hdphoto" Target="../media/hdphoto23.wdp"/></Relationships>
</file>

<file path=ppt/slides/_rels/slide10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9.xml"/><Relationship Id="rId1" Type="http://schemas.openxmlformats.org/officeDocument/2006/relationships/slideLayout" Target="../slideLayouts/slideLayout22.xml"/><Relationship Id="rId6" Type="http://schemas.microsoft.com/office/2007/relationships/hdphoto" Target="../media/hdphoto26.wdp"/><Relationship Id="rId5" Type="http://schemas.openxmlformats.org/officeDocument/2006/relationships/image" Target="../media/image115.jpeg"/><Relationship Id="rId4" Type="http://schemas.microsoft.com/office/2007/relationships/hdphoto" Target="../media/hdphoto25.wdp"/></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microsoft.com/office/2007/relationships/hdphoto" Target="../media/hdphoto28.wdp"/><Relationship Id="rId5" Type="http://schemas.openxmlformats.org/officeDocument/2006/relationships/image" Target="../media/image118.png"/><Relationship Id="rId4" Type="http://schemas.microsoft.com/office/2007/relationships/hdphoto" Target="../media/hdphoto27.wdp"/></Relationships>
</file>

<file path=ppt/slides/_rels/slide11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18.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1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xml"/><Relationship Id="rId1" Type="http://schemas.openxmlformats.org/officeDocument/2006/relationships/vmlDrawing" Target="../drawings/vmlDrawing1.vml"/><Relationship Id="rId5" Type="http://schemas.openxmlformats.org/officeDocument/2006/relationships/image" Target="../media/image15.w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hyperlink" Target="https://www.bpa.gov/EE/Sectors/Residential/Documents/ASHP_Specifications_2013.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openxmlformats.org/officeDocument/2006/relationships/hyperlink" Target="https://energyconservatory.com/calibration-repair/" TargetMode="External"/><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3.jpeg"/><Relationship Id="rId7"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4.jpe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12.wd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1.jpeg"/><Relationship Id="rId4" Type="http://schemas.microsoft.com/office/2007/relationships/hdphoto" Target="../media/hdphoto13.wdp"/></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1.jpeg"/><Relationship Id="rId4" Type="http://schemas.microsoft.com/office/2007/relationships/hdphoto" Target="../media/hdphoto14.wdp"/></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1.jpeg"/><Relationship Id="rId4" Type="http://schemas.microsoft.com/office/2007/relationships/hdphoto" Target="../media/hdphoto15.wdp"/></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17.xml"/><Relationship Id="rId5" Type="http://schemas.openxmlformats.org/officeDocument/2006/relationships/image" Target="../media/image57.emf"/><Relationship Id="rId4" Type="http://schemas.openxmlformats.org/officeDocument/2006/relationships/image" Target="../media/image56.emf"/></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microsoft.com/office/2007/relationships/hdphoto" Target="../media/hdphoto16.wdp"/></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0.xml"/><Relationship Id="rId1" Type="http://schemas.openxmlformats.org/officeDocument/2006/relationships/slideLayout" Target="../slideLayouts/slideLayout12.xml"/><Relationship Id="rId4" Type="http://schemas.openxmlformats.org/officeDocument/2006/relationships/image" Target="../media/image63.jpeg"/></Relationships>
</file>

<file path=ppt/slides/_rels/slide62.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66.jpeg"/></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68.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9.xml"/><Relationship Id="rId1" Type="http://schemas.openxmlformats.org/officeDocument/2006/relationships/slideLayout" Target="../slideLayouts/slideLayout3.xml"/><Relationship Id="rId5" Type="http://schemas.openxmlformats.org/officeDocument/2006/relationships/image" Target="../media/image74.jpeg"/><Relationship Id="rId4" Type="http://schemas.openxmlformats.org/officeDocument/2006/relationships/image" Target="../media/image73.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7" Type="http://schemas.openxmlformats.org/officeDocument/2006/relationships/image" Target="../media/image77.wmf"/><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microsoft.com/office/2007/relationships/hdphoto" Target="../media/hdphoto17.wdp"/><Relationship Id="rId5" Type="http://schemas.openxmlformats.org/officeDocument/2006/relationships/image" Target="../media/image76.png"/><Relationship Id="rId4" Type="http://schemas.openxmlformats.org/officeDocument/2006/relationships/image" Target="../media/image75.wmf"/></Relationships>
</file>

<file path=ppt/slides/_rels/slide72.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80.wmf"/><Relationship Id="rId4" Type="http://schemas.openxmlformats.org/officeDocument/2006/relationships/image" Target="../media/image79.png"/></Relationships>
</file>

<file path=ppt/slides/_rels/slide73.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7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7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85.jpeg"/><Relationship Id="rId7" Type="http://schemas.openxmlformats.org/officeDocument/2006/relationships/diagramQuickStyle" Target="../diagrams/quickStyle2.xml"/><Relationship Id="rId2" Type="http://schemas.openxmlformats.org/officeDocument/2006/relationships/notesSlide" Target="../notesSlides/notesSlide74.xml"/><Relationship Id="rId1" Type="http://schemas.openxmlformats.org/officeDocument/2006/relationships/slideLayout" Target="../slideLayouts/slideLayout14.xml"/><Relationship Id="rId6" Type="http://schemas.openxmlformats.org/officeDocument/2006/relationships/diagramLayout" Target="../diagrams/layout2.xml"/><Relationship Id="rId5" Type="http://schemas.openxmlformats.org/officeDocument/2006/relationships/diagramData" Target="../diagrams/data2.xml"/><Relationship Id="rId4" Type="http://schemas.microsoft.com/office/2007/relationships/hdphoto" Target="../media/hdphoto18.wdp"/><Relationship Id="rId9" Type="http://schemas.microsoft.com/office/2007/relationships/diagramDrawing" Target="../diagrams/drawing2.xml"/></Relationships>
</file>

<file path=ppt/slides/_rels/slide76.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86.jpeg"/><Relationship Id="rId7" Type="http://schemas.openxmlformats.org/officeDocument/2006/relationships/diagramLayout" Target="../diagrams/layout3.xml"/><Relationship Id="rId2" Type="http://schemas.openxmlformats.org/officeDocument/2006/relationships/notesSlide" Target="../notesSlides/notesSlide75.xml"/><Relationship Id="rId1" Type="http://schemas.openxmlformats.org/officeDocument/2006/relationships/slideLayout" Target="../slideLayouts/slideLayout15.xml"/><Relationship Id="rId6" Type="http://schemas.openxmlformats.org/officeDocument/2006/relationships/diagramData" Target="../diagrams/data3.xml"/><Relationship Id="rId5" Type="http://schemas.openxmlformats.org/officeDocument/2006/relationships/image" Target="../media/image87.jpeg"/><Relationship Id="rId10" Type="http://schemas.microsoft.com/office/2007/relationships/diagramDrawing" Target="../diagrams/drawing3.xml"/><Relationship Id="rId4" Type="http://schemas.microsoft.com/office/2007/relationships/hdphoto" Target="../media/hdphoto19.wdp"/><Relationship Id="rId9" Type="http://schemas.openxmlformats.org/officeDocument/2006/relationships/diagramColors" Target="../diagrams/colors3.xml"/></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2.xml"/><Relationship Id="rId1" Type="http://schemas.openxmlformats.org/officeDocument/2006/relationships/slideLayout" Target="../slideLayouts/slideLayout17.xml"/><Relationship Id="rId5" Type="http://schemas.openxmlformats.org/officeDocument/2006/relationships/image" Target="../media/image91.emf"/><Relationship Id="rId4" Type="http://schemas.openxmlformats.org/officeDocument/2006/relationships/image" Target="../media/image90.emf"/></Relationships>
</file>

<file path=ppt/slides/_rels/slide8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3.xml"/><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85.xml"/><Relationship Id="rId1" Type="http://schemas.openxmlformats.org/officeDocument/2006/relationships/slideLayout" Target="../slideLayouts/slideLayout13.xml"/><Relationship Id="rId4" Type="http://schemas.openxmlformats.org/officeDocument/2006/relationships/image" Target="../media/image95.emf"/></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7.xml"/><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jpeg"/><Relationship Id="rId7"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2.wdp"/></Relationships>
</file>

<file path=ppt/slides/_rels/slide9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9.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1.xml"/><Relationship Id="rId1" Type="http://schemas.openxmlformats.org/officeDocument/2006/relationships/slideLayout" Target="../slideLayouts/slideLayout20.xml"/><Relationship Id="rId5" Type="http://schemas.openxmlformats.org/officeDocument/2006/relationships/image" Target="../media/image13.jpeg"/><Relationship Id="rId4" Type="http://schemas.microsoft.com/office/2007/relationships/hdphoto" Target="../media/hdphoto20.wdp"/></Relationships>
</file>

<file path=ppt/slides/_rels/slide9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3.xml"/><Relationship Id="rId1" Type="http://schemas.openxmlformats.org/officeDocument/2006/relationships/slideLayout" Target="../slideLayouts/slideLayout17.xml"/><Relationship Id="rId4" Type="http://schemas.openxmlformats.org/officeDocument/2006/relationships/image" Target="../media/image100.emf"/></Relationships>
</file>

<file path=ppt/slides/_rels/slide9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95.xml"/><Relationship Id="rId1" Type="http://schemas.openxmlformats.org/officeDocument/2006/relationships/slideLayout" Target="../slideLayouts/slideLayout17.xml"/><Relationship Id="rId4" Type="http://schemas.openxmlformats.org/officeDocument/2006/relationships/image" Target="../media/image103.emf"/></Relationships>
</file>

<file path=ppt/slides/_rels/slide9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536192"/>
            <a:ext cx="9144000" cy="5334000"/>
          </a:xfrm>
          <a:prstGeom prst="rect">
            <a:avLst/>
          </a:prstGeom>
          <a:gradFill>
            <a:gsLst>
              <a:gs pos="15000">
                <a:srgbClr val="E1F8FB"/>
              </a:gs>
              <a:gs pos="50000">
                <a:schemeClr val="bg1"/>
              </a:gs>
            </a:gsLst>
            <a:lin ang="5400000" scaled="1"/>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5"/>
          <p:cNvSpPr txBox="1">
            <a:spLocks/>
          </p:cNvSpPr>
          <p:nvPr/>
        </p:nvSpPr>
        <p:spPr>
          <a:xfrm>
            <a:off x="152400" y="2971800"/>
            <a:ext cx="8839200" cy="1600200"/>
          </a:xfrm>
          <a:prstGeom prst="rect">
            <a:avLst/>
          </a:prstGeom>
          <a:ln>
            <a:noFill/>
          </a:ln>
          <a:effectLst/>
          <a:scene3d>
            <a:camera prst="orthographicFront">
              <a:rot lat="0" lon="0" rev="0"/>
            </a:camera>
            <a:lightRig rig="balanced" dir="t">
              <a:rot lat="0" lon="0" rev="8700000"/>
            </a:lightRig>
          </a:scene3d>
          <a:sp3d/>
        </p:spPr>
        <p:txBody>
          <a:bodyPr vert="horz" anchor="t" anchorCtr="0">
            <a:noAutofit/>
          </a:bodyPr>
          <a:lstStyle>
            <a:lvl1pPr algn="r" rtl="0" eaLnBrk="1" latinLnBrk="0" hangingPunct="1">
              <a:spcBef>
                <a:spcPct val="0"/>
              </a:spcBef>
              <a:buNone/>
              <a:defRPr kumimoji="0" sz="3200" kern="1200">
                <a:solidFill>
                  <a:schemeClr val="tx1"/>
                </a:solidFill>
                <a:latin typeface="+mj-lt"/>
                <a:ea typeface="+mj-ea"/>
                <a:cs typeface="+mj-cs"/>
              </a:defRPr>
            </a:lvl1pPr>
          </a:lstStyle>
          <a:p>
            <a:pPr algn="ctr" fontAlgn="auto">
              <a:spcAft>
                <a:spcPts val="0"/>
              </a:spcAft>
            </a:pPr>
            <a:r>
              <a:rPr lang="en-US" sz="4600" dirty="0">
                <a:solidFill>
                  <a:schemeClr val="tx1">
                    <a:lumMod val="85000"/>
                    <a:lumOff val="15000"/>
                  </a:schemeClr>
                </a:solidFill>
                <a:cs typeface="Tahoma" pitchFamily="34" charset="0"/>
              </a:rPr>
              <a:t>PTCS</a:t>
            </a:r>
            <a:r>
              <a:rPr lang="en-US" sz="2800" baseline="70000" dirty="0">
                <a:solidFill>
                  <a:schemeClr val="tx1">
                    <a:lumMod val="85000"/>
                    <a:lumOff val="15000"/>
                  </a:schemeClr>
                </a:solidFill>
                <a:cs typeface="Tahoma" pitchFamily="34" charset="0"/>
              </a:rPr>
              <a:t>®</a:t>
            </a:r>
            <a:r>
              <a:rPr lang="en-US" sz="4600" dirty="0">
                <a:solidFill>
                  <a:schemeClr val="tx1">
                    <a:lumMod val="85000"/>
                    <a:lumOff val="15000"/>
                  </a:schemeClr>
                </a:solidFill>
                <a:cs typeface="Tahoma" pitchFamily="34" charset="0"/>
              </a:rPr>
              <a:t> Duct Sealing</a:t>
            </a:r>
          </a:p>
          <a:p>
            <a:pPr algn="ctr" fontAlgn="auto">
              <a:spcAft>
                <a:spcPts val="0"/>
              </a:spcAft>
            </a:pPr>
            <a:r>
              <a:rPr lang="en-US" sz="3600" dirty="0">
                <a:solidFill>
                  <a:schemeClr val="tx1">
                    <a:lumMod val="85000"/>
                    <a:lumOff val="15000"/>
                  </a:schemeClr>
                </a:solidFill>
                <a:cs typeface="Tahoma" pitchFamily="34" charset="0"/>
              </a:rPr>
              <a:t>Certification Training</a:t>
            </a:r>
          </a:p>
        </p:txBody>
      </p:sp>
      <p:sp>
        <p:nvSpPr>
          <p:cNvPr id="3" name="Right Arrow 2"/>
          <p:cNvSpPr/>
          <p:nvPr/>
        </p:nvSpPr>
        <p:spPr>
          <a:xfrm>
            <a:off x="0" y="1295400"/>
            <a:ext cx="9144000" cy="457200"/>
          </a:xfrm>
          <a:prstGeom prst="rightArrow">
            <a:avLst/>
          </a:prstGeom>
          <a:solidFill>
            <a:srgbClr val="FAA11E"/>
          </a:solidFill>
          <a:ln w="12700">
            <a:solidFill>
              <a:srgbClr val="E7A70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6" name="Picture 6" descr="\\Hq5f01\esb\COTR Files\70174 Branditecture PTCS Marketing Toolkit\4 Deliverables\Final Deliverables\PTCS Logo\Master\with logo\PTCS_logo_MASTER_w_tagline_Wor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85738"/>
            <a:ext cx="3816350" cy="957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3903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TextBox 3"/>
          <p:cNvSpPr txBox="1">
            <a:spLocks noChangeArrowheads="1"/>
          </p:cNvSpPr>
          <p:nvPr/>
        </p:nvSpPr>
        <p:spPr bwMode="auto">
          <a:xfrm>
            <a:off x="6034007" y="6460500"/>
            <a:ext cx="2667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100" dirty="0">
                <a:latin typeface="+mn-lt"/>
              </a:rPr>
              <a:t>Slide courtesy of Tom </a:t>
            </a:r>
            <a:r>
              <a:rPr lang="en-US" altLang="en-US" sz="1100" dirty="0" err="1">
                <a:latin typeface="+mn-lt"/>
              </a:rPr>
              <a:t>Eckman</a:t>
            </a:r>
            <a:r>
              <a:rPr lang="en-US" altLang="en-US" sz="1100" dirty="0">
                <a:latin typeface="+mn-lt"/>
              </a:rPr>
              <a:t>, NWPCC</a:t>
            </a:r>
          </a:p>
        </p:txBody>
      </p:sp>
      <p:sp>
        <p:nvSpPr>
          <p:cNvPr id="6" name="Title 5"/>
          <p:cNvSpPr txBox="1">
            <a:spLocks/>
          </p:cNvSpPr>
          <p:nvPr/>
        </p:nvSpPr>
        <p:spPr>
          <a:xfrm>
            <a:off x="304800" y="71439"/>
            <a:ext cx="21336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1: Introduction</a:t>
            </a:r>
          </a:p>
        </p:txBody>
      </p:sp>
      <p:sp>
        <p:nvSpPr>
          <p:cNvPr id="8" name="Slide Number Placeholder 5"/>
          <p:cNvSpPr txBox="1">
            <a:spLocks/>
          </p:cNvSpPr>
          <p:nvPr/>
        </p:nvSpPr>
        <p:spPr>
          <a:xfrm>
            <a:off x="612648" y="6356350"/>
            <a:ext cx="1981200" cy="365760"/>
          </a:xfrm>
          <a:prstGeom prst="rect">
            <a:avLst/>
          </a:prstGeom>
        </p:spPr>
        <p:txBody>
          <a:bodyPr vert="horz" lIns="91440" tIns="45720" rIns="91440" bIns="45720" rtlCol="0" anchor="ctr"/>
          <a:lstStyle>
            <a:defPPr>
              <a:defRPr lang="en-US"/>
            </a:defPPr>
            <a:lvl1pPr marL="0" algn="ctr" defTabSz="914400" rtl="0" eaLnBrk="1" fontAlgn="auto" latinLnBrk="0" hangingPunct="1">
              <a:spcBef>
                <a:spcPts val="0"/>
              </a:spcBef>
              <a:spcAft>
                <a:spcPts val="0"/>
              </a:spcAft>
              <a:defRPr sz="1200" kern="1200">
                <a:solidFill>
                  <a:schemeClr val="tx1"/>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5pPr>
            <a:lvl6pPr marL="2286000" algn="l" defTabSz="914400" rtl="0" eaLnBrk="1" latinLnBrk="0" hangingPunct="1">
              <a:defRPr sz="1800" kern="1200">
                <a:solidFill>
                  <a:schemeClr val="tx1"/>
                </a:solidFill>
                <a:latin typeface="Arial" pitchFamily="34" charset="0"/>
                <a:ea typeface="+mn-ea"/>
                <a:cs typeface="Arial" pitchFamily="34" charset="0"/>
              </a:defRPr>
            </a:lvl6pPr>
            <a:lvl7pPr marL="2743200" algn="l" defTabSz="914400" rtl="0" eaLnBrk="1" latinLnBrk="0" hangingPunct="1">
              <a:defRPr sz="1800" kern="1200">
                <a:solidFill>
                  <a:schemeClr val="tx1"/>
                </a:solidFill>
                <a:latin typeface="Arial" pitchFamily="34" charset="0"/>
                <a:ea typeface="+mn-ea"/>
                <a:cs typeface="Arial" pitchFamily="34" charset="0"/>
              </a:defRPr>
            </a:lvl7pPr>
            <a:lvl8pPr marL="3200400" algn="l" defTabSz="914400" rtl="0" eaLnBrk="1" latinLnBrk="0" hangingPunct="1">
              <a:defRPr sz="1800" kern="1200">
                <a:solidFill>
                  <a:schemeClr val="tx1"/>
                </a:solidFill>
                <a:latin typeface="Arial" pitchFamily="34" charset="0"/>
                <a:ea typeface="+mn-ea"/>
                <a:cs typeface="Arial" pitchFamily="34" charset="0"/>
              </a:defRPr>
            </a:lvl8pPr>
            <a:lvl9pPr marL="3657600" algn="l" defTabSz="914400" rtl="0" eaLnBrk="1" latinLnBrk="0" hangingPunct="1">
              <a:defRPr sz="1800"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10</a:t>
            </a:fld>
            <a:endParaRPr lang="en-US" sz="1400" dirty="0">
              <a:solidFill>
                <a:prstClr val="black">
                  <a:tint val="75000"/>
                </a:prstClr>
              </a:solidFill>
            </a:endParaRPr>
          </a:p>
        </p:txBody>
      </p:sp>
      <p:sp>
        <p:nvSpPr>
          <p:cNvPr id="9" name="Title 1"/>
          <p:cNvSpPr txBox="1">
            <a:spLocks/>
          </p:cNvSpPr>
          <p:nvPr/>
        </p:nvSpPr>
        <p:spPr>
          <a:xfrm>
            <a:off x="457200" y="152400"/>
            <a:ext cx="82296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altLang="en-US" dirty="0">
                <a:ea typeface="Tahoma" panose="020B0604030504040204" pitchFamily="34" charset="0"/>
              </a:rPr>
              <a:t>Cost of Electricity</a:t>
            </a:r>
          </a:p>
        </p:txBody>
      </p:sp>
      <p:pic>
        <p:nvPicPr>
          <p:cNvPr id="63690" name="Picture 2" descr="image001">
            <a:extLst>
              <a:ext uri="{FF2B5EF4-FFF2-40B4-BE49-F238E27FC236}">
                <a16:creationId xmlns="" xmlns:a16="http://schemas.microsoft.com/office/drawing/2014/main" id="{F14483DC-7780-4051-91A0-71ACE9382B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9" t="1637" r="1129"/>
          <a:stretch/>
        </p:blipFill>
        <p:spPr bwMode="auto">
          <a:xfrm>
            <a:off x="722375" y="1537142"/>
            <a:ext cx="7699249" cy="439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rot="5400000">
            <a:off x="5007582" y="1101559"/>
            <a:ext cx="547694" cy="14188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TextBox 2">
            <a:extLst>
              <a:ext uri="{FF2B5EF4-FFF2-40B4-BE49-F238E27FC236}">
                <a16:creationId xmlns="" xmlns:a16="http://schemas.microsoft.com/office/drawing/2014/main" id="{CABC3E7C-8830-4CEE-9DF0-FD160DD0D146}"/>
              </a:ext>
            </a:extLst>
          </p:cNvPr>
          <p:cNvSpPr txBox="1"/>
          <p:nvPr/>
        </p:nvSpPr>
        <p:spPr>
          <a:xfrm>
            <a:off x="7200516" y="5255512"/>
            <a:ext cx="1221108" cy="276999"/>
          </a:xfrm>
          <a:prstGeom prst="rect">
            <a:avLst/>
          </a:prstGeom>
          <a:solidFill>
            <a:schemeClr val="bg1"/>
          </a:solidFill>
        </p:spPr>
        <p:txBody>
          <a:bodyPr wrap="square" rtlCol="0">
            <a:spAutoFit/>
          </a:bodyPr>
          <a:lstStyle/>
          <a:p>
            <a:r>
              <a:rPr lang="en-US" sz="1200" b="1" dirty="0">
                <a:solidFill>
                  <a:schemeClr val="tx1">
                    <a:lumMod val="85000"/>
                    <a:lumOff val="15000"/>
                  </a:schemeClr>
                </a:solidFill>
              </a:rPr>
              <a:t>(2016 $/MWh)</a:t>
            </a:r>
          </a:p>
        </p:txBody>
      </p:sp>
      <p:sp>
        <p:nvSpPr>
          <p:cNvPr id="4" name="Rectangle 3">
            <a:extLst>
              <a:ext uri="{FF2B5EF4-FFF2-40B4-BE49-F238E27FC236}">
                <a16:creationId xmlns="" xmlns:a16="http://schemas.microsoft.com/office/drawing/2014/main" id="{C61F49E6-21D6-4384-88DA-C55AB43EF08C}"/>
              </a:ext>
            </a:extLst>
          </p:cNvPr>
          <p:cNvSpPr/>
          <p:nvPr/>
        </p:nvSpPr>
        <p:spPr>
          <a:xfrm>
            <a:off x="612648" y="1335024"/>
            <a:ext cx="7955280" cy="484632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63937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534400" cy="990600"/>
          </a:xfrm>
        </p:spPr>
        <p:txBody>
          <a:bodyPr vert="horz" anchor="b" anchorCtr="0">
            <a:normAutofit fontScale="90000"/>
          </a:bodyPr>
          <a:lstStyle/>
          <a:p>
            <a:r>
              <a:rPr lang="en-US" dirty="0"/>
              <a:t>Leakage Requirements: Manufactured Homes</a:t>
            </a:r>
          </a:p>
        </p:txBody>
      </p:sp>
      <p:sp>
        <p:nvSpPr>
          <p:cNvPr id="3" name="Content Placeholder 2"/>
          <p:cNvSpPr>
            <a:spLocks noGrp="1"/>
          </p:cNvSpPr>
          <p:nvPr>
            <p:ph sz="quarter" idx="1"/>
          </p:nvPr>
        </p:nvSpPr>
        <p:spPr>
          <a:xfrm>
            <a:off x="609600" y="1295400"/>
            <a:ext cx="7848600" cy="609600"/>
          </a:xfrm>
        </p:spPr>
        <p:txBody>
          <a:bodyPr vert="horz">
            <a:normAutofit/>
          </a:bodyPr>
          <a:lstStyle/>
          <a:p>
            <a:pPr>
              <a:lnSpc>
                <a:spcPts val="3000"/>
              </a:lnSpc>
              <a:spcBef>
                <a:spcPts val="300"/>
              </a:spcBef>
              <a:spcAft>
                <a:spcPts val="300"/>
              </a:spcAft>
            </a:pPr>
            <a:r>
              <a:rPr lang="en-US" sz="2400" b="1" dirty="0">
                <a:solidFill>
                  <a:srgbClr val="270C9C"/>
                </a:solidFill>
              </a:rPr>
              <a:t>Qualifying Pre-Sealing Leakage</a:t>
            </a:r>
          </a:p>
        </p:txBody>
      </p:sp>
      <p:sp>
        <p:nvSpPr>
          <p:cNvPr id="4"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7" name="Title 5"/>
          <p:cNvSpPr txBox="1">
            <a:spLocks/>
          </p:cNvSpPr>
          <p:nvPr/>
        </p:nvSpPr>
        <p:spPr>
          <a:xfrm>
            <a:off x="304800" y="71439"/>
            <a:ext cx="29718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4: Duct Leakage to Outside</a:t>
            </a:r>
          </a:p>
        </p:txBody>
      </p:sp>
      <p:graphicFrame>
        <p:nvGraphicFramePr>
          <p:cNvPr id="5" name="Table 4"/>
          <p:cNvGraphicFramePr>
            <a:graphicFrameLocks noGrp="1"/>
          </p:cNvGraphicFramePr>
          <p:nvPr>
            <p:extLst/>
          </p:nvPr>
        </p:nvGraphicFramePr>
        <p:xfrm>
          <a:off x="1257300" y="1899920"/>
          <a:ext cx="6553200" cy="1778000"/>
        </p:xfrm>
        <a:graphic>
          <a:graphicData uri="http://schemas.openxmlformats.org/drawingml/2006/table">
            <a:tbl>
              <a:tblPr firstRow="1" bandRow="1">
                <a:tableStyleId>{5C22544A-7EE6-4342-B048-85BDC9FD1C3A}</a:tableStyleId>
              </a:tblPr>
              <a:tblGrid>
                <a:gridCol w="2667000">
                  <a:extLst>
                    <a:ext uri="{9D8B030D-6E8A-4147-A177-3AD203B41FA5}">
                      <a16:colId xmlns="" xmlns:a16="http://schemas.microsoft.com/office/drawing/2014/main" val="20000"/>
                    </a:ext>
                  </a:extLst>
                </a:gridCol>
                <a:gridCol w="3886200">
                  <a:extLst>
                    <a:ext uri="{9D8B030D-6E8A-4147-A177-3AD203B41FA5}">
                      <a16:colId xmlns="" xmlns:a16="http://schemas.microsoft.com/office/drawing/2014/main" val="20001"/>
                    </a:ext>
                  </a:extLst>
                </a:gridCol>
              </a:tblGrid>
              <a:tr h="370840">
                <a:tc gridSpan="2">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900" b="1" kern="1200" dirty="0">
                          <a:solidFill>
                            <a:schemeClr val="tx1">
                              <a:lumMod val="85000"/>
                              <a:lumOff val="15000"/>
                            </a:schemeClr>
                          </a:solidFill>
                          <a:latin typeface="+mn-lt"/>
                          <a:ea typeface="+mn-ea"/>
                          <a:cs typeface="+mn-cs"/>
                        </a:rPr>
                        <a:t>Pre-Test Leakage Requirements </a:t>
                      </a:r>
                    </a:p>
                  </a:txBody>
                  <a:tcPr anchor="ctr">
                    <a:solidFill>
                      <a:schemeClr val="accent1">
                        <a:lumMod val="40000"/>
                        <a:lumOff val="60000"/>
                      </a:schemeClr>
                    </a:solidFill>
                  </a:tcPr>
                </a:tc>
                <a:tc hMerge="1">
                  <a:txBody>
                    <a:bodyPr/>
                    <a:lstStyle/>
                    <a:p>
                      <a:endParaRPr lang="en-US"/>
                    </a:p>
                  </a:txBody>
                  <a:tcPr/>
                </a:tc>
                <a:extLst>
                  <a:ext uri="{0D108BD9-81ED-4DB2-BD59-A6C34878D82A}">
                    <a16:rowId xmlns="" xmlns:a16="http://schemas.microsoft.com/office/drawing/2014/main" val="10000"/>
                  </a:ext>
                </a:extLst>
              </a:tr>
              <a:tr h="462280">
                <a:tc>
                  <a:txBody>
                    <a:bodyPr/>
                    <a:lstStyle/>
                    <a:p>
                      <a:pPr marL="0" marR="0" lvl="2" indent="0" algn="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lumMod val="85000"/>
                              <a:lumOff val="15000"/>
                            </a:schemeClr>
                          </a:solidFill>
                        </a:rPr>
                        <a:t>Single wide</a:t>
                      </a:r>
                    </a:p>
                  </a:txBody>
                  <a:tcPr anchor="ctr">
                    <a:solidFill>
                      <a:schemeClr val="accent2">
                        <a:lumMod val="40000"/>
                        <a:lumOff val="60000"/>
                      </a:schemeClr>
                    </a:solidFill>
                  </a:tcPr>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lumMod val="85000"/>
                              <a:lumOff val="15000"/>
                            </a:schemeClr>
                          </a:solidFill>
                        </a:rPr>
                        <a:t>Equal to or</a:t>
                      </a:r>
                      <a:r>
                        <a:rPr lang="en-US" sz="2000" baseline="0" dirty="0">
                          <a:solidFill>
                            <a:schemeClr val="tx1">
                              <a:lumMod val="85000"/>
                              <a:lumOff val="15000"/>
                            </a:schemeClr>
                          </a:solidFill>
                        </a:rPr>
                        <a:t> Greater than 100 CFM</a:t>
                      </a:r>
                      <a:endParaRPr lang="en-US" sz="2000" b="1" dirty="0">
                        <a:solidFill>
                          <a:schemeClr val="tx1">
                            <a:lumMod val="85000"/>
                            <a:lumOff val="15000"/>
                          </a:schemeClr>
                        </a:solidFill>
                      </a:endParaRPr>
                    </a:p>
                  </a:txBody>
                  <a:tcPr anchor="ctr">
                    <a:solidFill>
                      <a:schemeClr val="accent2">
                        <a:lumMod val="40000"/>
                        <a:lumOff val="60000"/>
                      </a:schemeClr>
                    </a:solidFill>
                  </a:tcPr>
                </a:tc>
                <a:extLst>
                  <a:ext uri="{0D108BD9-81ED-4DB2-BD59-A6C34878D82A}">
                    <a16:rowId xmlns="" xmlns:a16="http://schemas.microsoft.com/office/drawing/2014/main" val="10001"/>
                  </a:ext>
                </a:extLst>
              </a:tr>
              <a:tr h="462280">
                <a:tc>
                  <a:txBody>
                    <a:bodyPr/>
                    <a:lstStyle/>
                    <a:p>
                      <a:pPr marL="0" marR="0" lvl="2" indent="0" algn="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lumMod val="85000"/>
                              <a:lumOff val="15000"/>
                            </a:schemeClr>
                          </a:solidFill>
                        </a:rPr>
                        <a:t>Double wide</a:t>
                      </a:r>
                    </a:p>
                  </a:txBody>
                  <a:tcPr anchor="ctr">
                    <a:solidFill>
                      <a:schemeClr val="accent2">
                        <a:lumMod val="20000"/>
                        <a:lumOff val="80000"/>
                      </a:schemeClr>
                    </a:solidFill>
                  </a:tcPr>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lumMod val="85000"/>
                              <a:lumOff val="15000"/>
                            </a:schemeClr>
                          </a:solidFill>
                        </a:rPr>
                        <a:t>Equal to or</a:t>
                      </a:r>
                      <a:r>
                        <a:rPr lang="en-US" sz="2000" baseline="0" dirty="0">
                          <a:solidFill>
                            <a:schemeClr val="tx1">
                              <a:lumMod val="85000"/>
                              <a:lumOff val="15000"/>
                            </a:schemeClr>
                          </a:solidFill>
                        </a:rPr>
                        <a:t> Greater than 150 CFM</a:t>
                      </a:r>
                      <a:endParaRPr lang="en-US" sz="2000" b="1" dirty="0">
                        <a:solidFill>
                          <a:schemeClr val="tx1">
                            <a:lumMod val="85000"/>
                            <a:lumOff val="15000"/>
                          </a:schemeClr>
                        </a:solidFill>
                      </a:endParaRPr>
                    </a:p>
                  </a:txBody>
                  <a:tcPr anchor="ctr">
                    <a:solidFill>
                      <a:schemeClr val="accent2">
                        <a:lumMod val="20000"/>
                        <a:lumOff val="80000"/>
                      </a:schemeClr>
                    </a:solidFill>
                  </a:tcPr>
                </a:tc>
                <a:extLst>
                  <a:ext uri="{0D108BD9-81ED-4DB2-BD59-A6C34878D82A}">
                    <a16:rowId xmlns="" xmlns:a16="http://schemas.microsoft.com/office/drawing/2014/main" val="10002"/>
                  </a:ext>
                </a:extLst>
              </a:tr>
              <a:tr h="472440">
                <a:tc>
                  <a:txBody>
                    <a:bodyPr/>
                    <a:lstStyle/>
                    <a:p>
                      <a:pPr marL="0" marR="0" lvl="2" indent="0" algn="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lumMod val="85000"/>
                              <a:lumOff val="15000"/>
                            </a:schemeClr>
                          </a:solidFill>
                        </a:rPr>
                        <a:t>Triple wide</a:t>
                      </a:r>
                    </a:p>
                  </a:txBody>
                  <a:tcPr anchor="ctr">
                    <a:solidFill>
                      <a:schemeClr val="accent2">
                        <a:lumMod val="40000"/>
                        <a:lumOff val="60000"/>
                      </a:schemeClr>
                    </a:solidFill>
                  </a:tcPr>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lumMod val="85000"/>
                              <a:lumOff val="15000"/>
                            </a:schemeClr>
                          </a:solidFill>
                        </a:rPr>
                        <a:t>Equal to or</a:t>
                      </a:r>
                      <a:r>
                        <a:rPr lang="en-US" sz="2000" baseline="0" dirty="0">
                          <a:solidFill>
                            <a:schemeClr val="tx1">
                              <a:lumMod val="85000"/>
                              <a:lumOff val="15000"/>
                            </a:schemeClr>
                          </a:solidFill>
                        </a:rPr>
                        <a:t> Greater than 225 CFM</a:t>
                      </a:r>
                      <a:endParaRPr lang="en-US" sz="2000" b="1" dirty="0">
                        <a:solidFill>
                          <a:schemeClr val="tx1">
                            <a:lumMod val="85000"/>
                            <a:lumOff val="15000"/>
                          </a:schemeClr>
                        </a:solidFill>
                      </a:endParaRPr>
                    </a:p>
                  </a:txBody>
                  <a:tcPr anchor="ctr">
                    <a:solidFill>
                      <a:schemeClr val="accent2">
                        <a:lumMod val="40000"/>
                        <a:lumOff val="60000"/>
                      </a:schemeClr>
                    </a:solidFill>
                  </a:tcPr>
                </a:tc>
                <a:extLst>
                  <a:ext uri="{0D108BD9-81ED-4DB2-BD59-A6C34878D82A}">
                    <a16:rowId xmlns="" xmlns:a16="http://schemas.microsoft.com/office/drawing/2014/main" val="10003"/>
                  </a:ext>
                </a:extLst>
              </a:tr>
            </a:tbl>
          </a:graphicData>
        </a:graphic>
      </p:graphicFrame>
      <p:sp>
        <p:nvSpPr>
          <p:cNvPr id="9" name="Content Placeholder 2"/>
          <p:cNvSpPr txBox="1">
            <a:spLocks/>
          </p:cNvSpPr>
          <p:nvPr/>
        </p:nvSpPr>
        <p:spPr>
          <a:xfrm>
            <a:off x="590227" y="3810000"/>
            <a:ext cx="7848600" cy="2057400"/>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274320" marR="0" lvl="0" indent="-274320" algn="l" defTabSz="914400" rtl="0" eaLnBrk="1" fontAlgn="auto" latinLnBrk="0" hangingPunct="1">
              <a:lnSpc>
                <a:spcPts val="2500"/>
              </a:lnSpc>
              <a:spcBef>
                <a:spcPts val="300"/>
              </a:spcBef>
              <a:spcAft>
                <a:spcPts val="300"/>
              </a:spcAft>
              <a:buClr>
                <a:srgbClr val="98C723"/>
              </a:buClr>
              <a:buSzPct val="76000"/>
              <a:buFont typeface="Wingdings 3"/>
              <a:buChar char=""/>
              <a:tabLst/>
              <a:defRPr/>
            </a:pPr>
            <a:r>
              <a:rPr kumimoji="0" lang="en-US" sz="2000" b="0" i="0" u="none" strike="noStrike" kern="1200" cap="none" spc="0" normalizeH="0" baseline="0" noProof="0" dirty="0">
                <a:ln>
                  <a:noFill/>
                </a:ln>
                <a:solidFill>
                  <a:srgbClr val="284E84"/>
                </a:solidFill>
                <a:effectLst/>
                <a:uLnTx/>
                <a:uFillTx/>
                <a:latin typeface="Gill Sans MT"/>
                <a:ea typeface="+mn-ea"/>
                <a:cs typeface="+mn-cs"/>
              </a:rPr>
              <a:t>Post-Sealing Leakage </a:t>
            </a:r>
            <a:r>
              <a:rPr kumimoji="0" lang="en-US" sz="2000" b="0" i="1" u="none" strike="noStrike" kern="1200" cap="none" spc="0" normalizeH="0" baseline="0" noProof="0" dirty="0">
                <a:ln>
                  <a:noFill/>
                </a:ln>
                <a:solidFill>
                  <a:srgbClr val="284E84"/>
                </a:solidFill>
                <a:effectLst/>
                <a:uLnTx/>
                <a:uFillTx/>
                <a:latin typeface="Gill Sans MT"/>
                <a:ea typeface="+mn-ea"/>
                <a:cs typeface="+mn-cs"/>
              </a:rPr>
              <a:t>Preview </a:t>
            </a:r>
            <a:r>
              <a:rPr kumimoji="0" lang="en-US" sz="2000" b="0" i="0" u="none" strike="noStrike" kern="1200" cap="none" spc="0" normalizeH="0" baseline="0" noProof="0" dirty="0">
                <a:ln>
                  <a:noFill/>
                </a:ln>
                <a:solidFill>
                  <a:srgbClr val="284E84"/>
                </a:solidFill>
                <a:effectLst/>
                <a:uLnTx/>
                <a:uFillTx/>
                <a:latin typeface="Gill Sans MT"/>
                <a:ea typeface="+mn-ea"/>
                <a:cs typeface="+mn-cs"/>
              </a:rPr>
              <a:t>(meet </a:t>
            </a:r>
            <a:r>
              <a:rPr kumimoji="0" lang="en-US" sz="2000" b="0" i="0" u="sng" strike="noStrike" kern="1200" cap="none" spc="0" normalizeH="0" baseline="0" noProof="0" dirty="0">
                <a:ln>
                  <a:noFill/>
                </a:ln>
                <a:solidFill>
                  <a:srgbClr val="284E84"/>
                </a:solidFill>
                <a:effectLst/>
                <a:uLnTx/>
                <a:uFillTx/>
                <a:latin typeface="Gill Sans MT"/>
                <a:ea typeface="+mn-ea"/>
                <a:cs typeface="+mn-cs"/>
              </a:rPr>
              <a:t>one of the following after</a:t>
            </a:r>
            <a:r>
              <a:rPr kumimoji="0" lang="en-US" sz="2000" b="0" i="0" u="none" strike="noStrike" kern="1200" cap="none" spc="0" normalizeH="0" baseline="0" noProof="0" dirty="0">
                <a:ln>
                  <a:noFill/>
                </a:ln>
                <a:solidFill>
                  <a:srgbClr val="284E84"/>
                </a:solidFill>
                <a:effectLst/>
                <a:uLnTx/>
                <a:uFillTx/>
                <a:latin typeface="Gill Sans MT"/>
                <a:ea typeface="+mn-ea"/>
                <a:cs typeface="+mn-cs"/>
              </a:rPr>
              <a:t> sealing):</a:t>
            </a:r>
          </a:p>
          <a:p>
            <a:pPr marL="548640" marR="0" lvl="1" indent="-274320" algn="l" defTabSz="914400" rtl="0" eaLnBrk="1" fontAlgn="auto" latinLnBrk="0" hangingPunct="1">
              <a:lnSpc>
                <a:spcPts val="2500"/>
              </a:lnSpc>
              <a:spcBef>
                <a:spcPts val="300"/>
              </a:spcBef>
              <a:spcAft>
                <a:spcPts val="300"/>
              </a:spcAft>
              <a:buClr>
                <a:srgbClr val="59B0B9"/>
              </a:buClr>
              <a:buSzPct val="76000"/>
              <a:buFont typeface="Wingdings 3"/>
              <a:buChar char=""/>
              <a:tabLst/>
              <a:defRPr/>
            </a:pPr>
            <a:r>
              <a:rPr kumimoji="0" lang="en-US" sz="1800" b="0" i="0" u="none" strike="noStrike" kern="1200" cap="none" spc="0" normalizeH="0" baseline="0" noProof="0" dirty="0">
                <a:ln>
                  <a:noFill/>
                </a:ln>
                <a:solidFill>
                  <a:srgbClr val="5B6973"/>
                </a:solidFill>
                <a:effectLst/>
                <a:uLnTx/>
                <a:uFillTx/>
                <a:latin typeface="Gill Sans MT"/>
                <a:ea typeface="+mn-ea"/>
                <a:cs typeface="+mn-cs"/>
              </a:rPr>
              <a:t>Single wide: Equal to or Less than 50 CFM</a:t>
            </a:r>
            <a:endParaRPr kumimoji="0" lang="en-US" sz="1800" b="0" i="0" u="sng" strike="noStrike" kern="1200" cap="none" spc="0" normalizeH="0" baseline="0" noProof="0" dirty="0">
              <a:ln>
                <a:noFill/>
              </a:ln>
              <a:solidFill>
                <a:srgbClr val="5B6973"/>
              </a:solidFill>
              <a:effectLst/>
              <a:uLnTx/>
              <a:uFillTx/>
              <a:latin typeface="Gill Sans MT"/>
              <a:ea typeface="+mn-ea"/>
              <a:cs typeface="+mn-cs"/>
            </a:endParaRPr>
          </a:p>
          <a:p>
            <a:pPr marL="548640" marR="0" lvl="1" indent="-274320" algn="l" defTabSz="914400" rtl="0" eaLnBrk="1" fontAlgn="auto" latinLnBrk="0" hangingPunct="1">
              <a:lnSpc>
                <a:spcPts val="2500"/>
              </a:lnSpc>
              <a:spcBef>
                <a:spcPts val="300"/>
              </a:spcBef>
              <a:spcAft>
                <a:spcPts val="300"/>
              </a:spcAft>
              <a:buClr>
                <a:srgbClr val="59B0B9"/>
              </a:buClr>
              <a:buSzPct val="76000"/>
              <a:buFont typeface="Wingdings 3"/>
              <a:buChar char=""/>
              <a:tabLst/>
              <a:defRPr/>
            </a:pPr>
            <a:r>
              <a:rPr kumimoji="0" lang="en-US" sz="1800" b="0" i="0" u="none" strike="noStrike" kern="1200" cap="none" spc="0" normalizeH="0" baseline="0" noProof="0" dirty="0">
                <a:ln>
                  <a:noFill/>
                </a:ln>
                <a:solidFill>
                  <a:srgbClr val="5B6973"/>
                </a:solidFill>
                <a:effectLst/>
                <a:uLnTx/>
                <a:uFillTx/>
                <a:latin typeface="Gill Sans MT"/>
                <a:ea typeface="+mn-ea"/>
                <a:cs typeface="+mn-cs"/>
              </a:rPr>
              <a:t>Double wide: Equal to or Less than 80 CFM</a:t>
            </a:r>
          </a:p>
          <a:p>
            <a:pPr marL="548640" marR="0" lvl="1" indent="-274320" algn="l" defTabSz="914400" rtl="0" eaLnBrk="1" fontAlgn="auto" latinLnBrk="0" hangingPunct="1">
              <a:lnSpc>
                <a:spcPts val="2500"/>
              </a:lnSpc>
              <a:spcBef>
                <a:spcPts val="300"/>
              </a:spcBef>
              <a:spcAft>
                <a:spcPts val="300"/>
              </a:spcAft>
              <a:buClr>
                <a:srgbClr val="59B0B9"/>
              </a:buClr>
              <a:buSzPct val="76000"/>
              <a:buFont typeface="Wingdings 3"/>
              <a:buChar char=""/>
              <a:tabLst/>
              <a:defRPr/>
            </a:pPr>
            <a:r>
              <a:rPr kumimoji="0" lang="en-US" sz="1800" b="0" i="0" u="none" strike="noStrike" kern="1200" cap="none" spc="0" normalizeH="0" baseline="0" noProof="0" dirty="0">
                <a:ln>
                  <a:noFill/>
                </a:ln>
                <a:solidFill>
                  <a:srgbClr val="5B6973"/>
                </a:solidFill>
                <a:effectLst/>
                <a:uLnTx/>
                <a:uFillTx/>
                <a:latin typeface="Gill Sans MT"/>
                <a:ea typeface="+mn-ea"/>
                <a:cs typeface="+mn-cs"/>
              </a:rPr>
              <a:t>Triple wide: Equal to or Less than 110 CFM</a:t>
            </a:r>
          </a:p>
          <a:p>
            <a:pPr marL="548640" marR="0" lvl="1" indent="-274320" algn="l" defTabSz="914400" rtl="0" eaLnBrk="1" fontAlgn="auto" latinLnBrk="0" hangingPunct="1">
              <a:lnSpc>
                <a:spcPts val="2500"/>
              </a:lnSpc>
              <a:spcBef>
                <a:spcPts val="300"/>
              </a:spcBef>
              <a:spcAft>
                <a:spcPts val="300"/>
              </a:spcAft>
              <a:buClr>
                <a:srgbClr val="59B0B9"/>
              </a:buClr>
              <a:buSzPct val="76000"/>
              <a:buFont typeface="Wingdings 3"/>
              <a:buChar char=""/>
              <a:tabLst/>
              <a:defRPr/>
            </a:pPr>
            <a:r>
              <a:rPr kumimoji="0" lang="en-US" sz="1800" b="1" i="1" u="sng" strike="noStrike" kern="1200" cap="none" spc="0" normalizeH="0" baseline="0" noProof="0" dirty="0">
                <a:ln>
                  <a:noFill/>
                </a:ln>
                <a:solidFill>
                  <a:srgbClr val="5B6973"/>
                </a:solidFill>
                <a:effectLst/>
                <a:uLnTx/>
                <a:uFillTx/>
                <a:latin typeface="Gill Sans MT"/>
                <a:ea typeface="+mn-ea"/>
                <a:cs typeface="+mn-cs"/>
              </a:rPr>
              <a:t>OR</a:t>
            </a:r>
            <a:r>
              <a:rPr kumimoji="0" lang="en-US" sz="1800" b="1" i="0" u="none" strike="noStrike" kern="1200" cap="none" spc="0" normalizeH="0" baseline="0" noProof="0" dirty="0">
                <a:ln>
                  <a:noFill/>
                </a:ln>
                <a:solidFill>
                  <a:srgbClr val="5B6973"/>
                </a:solidFill>
                <a:effectLst/>
                <a:uLnTx/>
                <a:uFillTx/>
                <a:latin typeface="Gill Sans MT"/>
                <a:ea typeface="+mn-ea"/>
                <a:cs typeface="+mn-cs"/>
              </a:rPr>
              <a:t> </a:t>
            </a:r>
            <a:r>
              <a:rPr kumimoji="0" lang="en-US" sz="1800" b="0" i="0" u="none" strike="noStrike" kern="1200" cap="none" spc="0" normalizeH="0" baseline="0" noProof="0" dirty="0">
                <a:ln>
                  <a:noFill/>
                </a:ln>
                <a:solidFill>
                  <a:srgbClr val="5B6973"/>
                </a:solidFill>
                <a:effectLst/>
                <a:uLnTx/>
                <a:uFillTx/>
                <a:latin typeface="Gill Sans MT"/>
                <a:ea typeface="+mn-ea"/>
                <a:cs typeface="+mn-cs"/>
              </a:rPr>
              <a:t>Equal to or Less than a 50% </a:t>
            </a:r>
            <a:r>
              <a:rPr kumimoji="0" lang="en-US" sz="1800" b="1" i="0" u="none" strike="noStrike" kern="1200" cap="none" spc="0" normalizeH="0" baseline="0" noProof="0" dirty="0">
                <a:ln>
                  <a:noFill/>
                </a:ln>
                <a:solidFill>
                  <a:srgbClr val="5B6973"/>
                </a:solidFill>
                <a:effectLst/>
                <a:uLnTx/>
                <a:uFillTx/>
                <a:latin typeface="Gill Sans MT"/>
                <a:ea typeface="+mn-ea"/>
                <a:cs typeface="+mn-cs"/>
              </a:rPr>
              <a:t>Reduction</a:t>
            </a:r>
            <a:endParaRPr kumimoji="0" lang="en-US" sz="1800" b="0" i="0" u="none" strike="noStrike" kern="1200" cap="none" spc="0" normalizeH="0" baseline="0" noProof="0" dirty="0">
              <a:ln>
                <a:noFill/>
              </a:ln>
              <a:solidFill>
                <a:srgbClr val="5B6973"/>
              </a:solidFill>
              <a:effectLst/>
              <a:uLnTx/>
              <a:uFillTx/>
              <a:latin typeface="Gill Sans MT"/>
              <a:ea typeface="+mn-ea"/>
              <a:cs typeface="+mn-cs"/>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688" y="1371600"/>
            <a:ext cx="359697" cy="381000"/>
          </a:xfrm>
          <a:prstGeom prst="rect">
            <a:avLst/>
          </a:prstGeom>
        </p:spPr>
      </p:pic>
      <p:sp>
        <p:nvSpPr>
          <p:cNvPr id="13" name="Rectangle 12">
            <a:extLst>
              <a:ext uri="{FF2B5EF4-FFF2-40B4-BE49-F238E27FC236}">
                <a16:creationId xmlns="" xmlns:a16="http://schemas.microsoft.com/office/drawing/2014/main" id="{B667DC2E-C256-43F0-8424-C0738EDDA39A}"/>
              </a:ext>
            </a:extLst>
          </p:cNvPr>
          <p:cNvSpPr/>
          <p:nvPr/>
        </p:nvSpPr>
        <p:spPr>
          <a:xfrm>
            <a:off x="981354" y="5686540"/>
            <a:ext cx="7181291" cy="532133"/>
          </a:xfrm>
          <a:prstGeom prst="rect">
            <a:avLst/>
          </a:prstGeom>
        </p:spPr>
        <p:txBody>
          <a:bodyPr wrap="square">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84E84"/>
                </a:solidFill>
                <a:effectLst/>
                <a:uLnTx/>
                <a:uFillTx/>
                <a:latin typeface="Gill Sans MT"/>
                <a:ea typeface="+mn-ea"/>
                <a:cs typeface="+mn-cs"/>
              </a:rPr>
              <a:t>Prescriptive Duct Sealing does not have a pre-test leakage requirement</a:t>
            </a:r>
          </a:p>
        </p:txBody>
      </p:sp>
    </p:spTree>
    <p:extLst>
      <p:ext uri="{BB962C8B-B14F-4D97-AF65-F5344CB8AC3E}">
        <p14:creationId xmlns:p14="http://schemas.microsoft.com/office/powerpoint/2010/main" val="40749700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rmAutofit fontScale="90000"/>
          </a:bodyPr>
          <a:lstStyle/>
          <a:p>
            <a:r>
              <a:rPr lang="en-US" dirty="0"/>
              <a:t>Example: Pre-Test Leakage, Site Built Home</a:t>
            </a:r>
          </a:p>
        </p:txBody>
      </p:sp>
      <p:sp>
        <p:nvSpPr>
          <p:cNvPr id="3" name="Content Placeholder 2"/>
          <p:cNvSpPr>
            <a:spLocks noGrp="1"/>
          </p:cNvSpPr>
          <p:nvPr>
            <p:ph sz="quarter" idx="1"/>
          </p:nvPr>
        </p:nvSpPr>
        <p:spPr>
          <a:xfrm>
            <a:off x="914400" y="1524000"/>
            <a:ext cx="7010400" cy="1219200"/>
          </a:xfrm>
        </p:spPr>
        <p:txBody>
          <a:bodyPr>
            <a:normAutofit/>
          </a:bodyPr>
          <a:lstStyle/>
          <a:p>
            <a:pPr lvl="1">
              <a:lnSpc>
                <a:spcPts val="3360"/>
              </a:lnSpc>
              <a:spcAft>
                <a:spcPts val="500"/>
              </a:spcAft>
            </a:pPr>
            <a:r>
              <a:rPr lang="en-US" sz="2700" dirty="0">
                <a:solidFill>
                  <a:srgbClr val="284E84"/>
                </a:solidFill>
              </a:rPr>
              <a:t>2,000 sq. ft. home</a:t>
            </a:r>
          </a:p>
          <a:p>
            <a:pPr lvl="1">
              <a:lnSpc>
                <a:spcPts val="3360"/>
              </a:lnSpc>
              <a:spcAft>
                <a:spcPts val="500"/>
              </a:spcAft>
            </a:pPr>
            <a:r>
              <a:rPr lang="en-US" sz="2700" dirty="0">
                <a:solidFill>
                  <a:srgbClr val="284E84"/>
                </a:solidFill>
              </a:rPr>
              <a:t>Home Pressure: 50 Pa to outside</a:t>
            </a:r>
          </a:p>
        </p:txBody>
      </p:sp>
      <p:sp>
        <p:nvSpPr>
          <p:cNvPr id="4"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5" name="Title 5"/>
          <p:cNvSpPr txBox="1">
            <a:spLocks/>
          </p:cNvSpPr>
          <p:nvPr/>
        </p:nvSpPr>
        <p:spPr>
          <a:xfrm>
            <a:off x="304800" y="71439"/>
            <a:ext cx="29718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4: Duct Leakage to Outside</a:t>
            </a:r>
          </a:p>
        </p:txBody>
      </p:sp>
      <p:sp>
        <p:nvSpPr>
          <p:cNvPr id="6" name="Rectangle 5"/>
          <p:cNvSpPr/>
          <p:nvPr/>
        </p:nvSpPr>
        <p:spPr>
          <a:xfrm>
            <a:off x="1066800" y="4370522"/>
            <a:ext cx="7148593" cy="1400383"/>
          </a:xfrm>
          <a:prstGeom prst="rect">
            <a:avLst/>
          </a:prstGeom>
          <a:solidFill>
            <a:srgbClr val="F9FAEC"/>
          </a:solidFill>
        </p:spPr>
        <p:txBody>
          <a:bodyPr wrap="square">
            <a:spAutoFit/>
          </a:bodyPr>
          <a:lstStyle/>
          <a:p>
            <a:pPr marL="285750" marR="0" lvl="0" indent="-285750" algn="l" defTabSz="914400" rtl="0" eaLnBrk="1" fontAlgn="auto" latinLnBrk="0" hangingPunct="1">
              <a:lnSpc>
                <a:spcPts val="3000"/>
              </a:lnSpc>
              <a:spcBef>
                <a:spcPts val="600"/>
              </a:spcBef>
              <a:spcAft>
                <a:spcPts val="60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5B6973">
                    <a:lumMod val="75000"/>
                  </a:srgbClr>
                </a:solidFill>
                <a:effectLst/>
                <a:uLnTx/>
                <a:uFillTx/>
                <a:latin typeface="Gill Sans MT"/>
                <a:ea typeface="+mn-ea"/>
                <a:cs typeface="+mn-cs"/>
              </a:rPr>
              <a:t>Home is greater than 1,667 sq. ft., so pre-test leakage must be greater than or equal to 250 CFM </a:t>
            </a:r>
          </a:p>
          <a:p>
            <a:pPr marL="342900" marR="0" lvl="0" indent="-342900" algn="l" defTabSz="914400" rtl="0" eaLnBrk="1" fontAlgn="auto" latinLnBrk="0" hangingPunct="1">
              <a:lnSpc>
                <a:spcPts val="3000"/>
              </a:lnSpc>
              <a:spcBef>
                <a:spcPts val="600"/>
              </a:spcBef>
              <a:spcAft>
                <a:spcPts val="60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5B6973">
                    <a:lumMod val="75000"/>
                  </a:srgbClr>
                </a:solidFill>
                <a:effectLst/>
                <a:uLnTx/>
                <a:uFillTx/>
                <a:latin typeface="Gill Sans MT"/>
                <a:ea typeface="+mn-ea"/>
                <a:cs typeface="+mn-cs"/>
              </a:rPr>
              <a:t>This home’s pre-sealing leakage qualifies!</a:t>
            </a:r>
          </a:p>
        </p:txBody>
      </p:sp>
      <p:sp>
        <p:nvSpPr>
          <p:cNvPr id="8" name="Rectangle 7"/>
          <p:cNvSpPr/>
          <p:nvPr/>
        </p:nvSpPr>
        <p:spPr>
          <a:xfrm>
            <a:off x="2370531" y="3164825"/>
            <a:ext cx="4402937" cy="507831"/>
          </a:xfrm>
          <a:prstGeom prst="rect">
            <a:avLst/>
          </a:prstGeom>
        </p:spPr>
        <p:txBody>
          <a:bodyPr wrap="non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84E84"/>
                </a:solidFill>
                <a:effectLst/>
                <a:uLnTx/>
                <a:uFillTx/>
                <a:latin typeface="Gill Sans MT"/>
                <a:ea typeface="+mn-ea"/>
                <a:cs typeface="+mn-cs"/>
              </a:rPr>
              <a:t>Pre-test leakage: 354 CFM</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Recording Results – Paper Form</a:t>
            </a:r>
          </a:p>
        </p:txBody>
      </p:sp>
      <p:sp>
        <p:nvSpPr>
          <p:cNvPr id="5"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6" name="Title 5"/>
          <p:cNvSpPr txBox="1">
            <a:spLocks/>
          </p:cNvSpPr>
          <p:nvPr/>
        </p:nvSpPr>
        <p:spPr>
          <a:xfrm>
            <a:off x="304800" y="71439"/>
            <a:ext cx="29718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4: Duct Leakage to Outside</a:t>
            </a:r>
          </a:p>
        </p:txBody>
      </p:sp>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0"/>
            <a:ext cx="8698167"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0"/>
            <a:ext cx="8707761" cy="4500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656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Recording Results – Mobile Entry</a:t>
            </a:r>
          </a:p>
        </p:txBody>
      </p:sp>
      <p:sp>
        <p:nvSpPr>
          <p:cNvPr id="5"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6" name="Title 5"/>
          <p:cNvSpPr txBox="1">
            <a:spLocks/>
          </p:cNvSpPr>
          <p:nvPr/>
        </p:nvSpPr>
        <p:spPr>
          <a:xfrm>
            <a:off x="304800" y="71439"/>
            <a:ext cx="29718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4: Duct Leakage to Outside</a:t>
            </a:r>
          </a:p>
        </p:txBody>
      </p:sp>
      <p:pic>
        <p:nvPicPr>
          <p:cNvPr id="67586" name="Picture 2" descr="e3e204f6-cb1b-491f-8a0e-efb8a2bf7d28@namprd06">
            <a:extLst>
              <a:ext uri="{FF2B5EF4-FFF2-40B4-BE49-F238E27FC236}">
                <a16:creationId xmlns="" xmlns:a16="http://schemas.microsoft.com/office/drawing/2014/main" id="{25B7ACAC-056C-4643-AD1A-39B56F59B7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706" y="1244276"/>
            <a:ext cx="2809591" cy="498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3" descr="fbd97d67-5aef-44c7-9cc7-b0bad6f629b7@namprd06">
            <a:extLst>
              <a:ext uri="{FF2B5EF4-FFF2-40B4-BE49-F238E27FC236}">
                <a16:creationId xmlns="" xmlns:a16="http://schemas.microsoft.com/office/drawing/2014/main" id="{2BEC791C-D065-43E9-A83E-3EDD39F6F9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2082" y="1256163"/>
            <a:ext cx="2808452" cy="498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51814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p:txBody>
          <a:bodyPr vert="horz" anchor="b" anchorCtr="0">
            <a:normAutofit/>
          </a:bodyPr>
          <a:lstStyle/>
          <a:p>
            <a:r>
              <a:rPr lang="en-US" dirty="0"/>
              <a:t>Really Leaky Duct Systems</a:t>
            </a:r>
          </a:p>
        </p:txBody>
      </p:sp>
      <p:sp>
        <p:nvSpPr>
          <p:cNvPr id="308227" name="Rectangle 3"/>
          <p:cNvSpPr>
            <a:spLocks noGrp="1" noChangeArrowheads="1"/>
          </p:cNvSpPr>
          <p:nvPr>
            <p:ph sz="quarter" idx="1"/>
          </p:nvPr>
        </p:nvSpPr>
        <p:spPr>
          <a:xfrm>
            <a:off x="990600" y="1371600"/>
            <a:ext cx="7239000" cy="2971799"/>
          </a:xfrm>
        </p:spPr>
        <p:txBody>
          <a:bodyPr>
            <a:normAutofit/>
          </a:bodyPr>
          <a:lstStyle/>
          <a:p>
            <a:pPr marL="0" indent="0" algn="ctr">
              <a:buNone/>
            </a:pPr>
            <a:r>
              <a:rPr lang="en-US" sz="2800" dirty="0">
                <a:solidFill>
                  <a:srgbClr val="284E84"/>
                </a:solidFill>
              </a:rPr>
              <a:t>Catastrophically leaky return? </a:t>
            </a:r>
          </a:p>
          <a:p>
            <a:pPr marL="0" indent="0" algn="ctr">
              <a:buNone/>
            </a:pPr>
            <a:r>
              <a:rPr lang="en-US" sz="2200" b="1" dirty="0">
                <a:solidFill>
                  <a:srgbClr val="270C9C"/>
                </a:solidFill>
              </a:rPr>
              <a:t>In cases where return ducts are non-existent, panned joists, or inaccessible, a supply side only test may be used to determine the duct leakage</a:t>
            </a:r>
            <a:endParaRPr lang="en-US" sz="2200" dirty="0">
              <a:solidFill>
                <a:srgbClr val="284E84"/>
              </a:solidFill>
            </a:endParaRPr>
          </a:p>
        </p:txBody>
      </p:sp>
      <p:sp>
        <p:nvSpPr>
          <p:cNvPr id="4"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104</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5" name="Title 5"/>
          <p:cNvSpPr txBox="1">
            <a:spLocks/>
          </p:cNvSpPr>
          <p:nvPr/>
        </p:nvSpPr>
        <p:spPr>
          <a:xfrm>
            <a:off x="304800" y="71439"/>
            <a:ext cx="29718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4: Duct Leakage to Outside</a:t>
            </a:r>
          </a:p>
        </p:txBody>
      </p:sp>
      <p:pic>
        <p:nvPicPr>
          <p:cNvPr id="7" name="Picture 5" descr="Cavity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rcRect/>
          <a:stretch>
            <a:fillRect/>
          </a:stretch>
        </p:blipFill>
        <p:spPr>
          <a:xfrm>
            <a:off x="457200" y="3297132"/>
            <a:ext cx="3088942" cy="2003638"/>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1905000"/>
            <a:ext cx="359697" cy="381000"/>
          </a:xfrm>
          <a:prstGeom prst="rect">
            <a:avLst/>
          </a:prstGeom>
        </p:spPr>
      </p:pic>
      <p:sp>
        <p:nvSpPr>
          <p:cNvPr id="9" name="Content Placeholder 3">
            <a:extLst>
              <a:ext uri="{FF2B5EF4-FFF2-40B4-BE49-F238E27FC236}">
                <a16:creationId xmlns="" xmlns:a16="http://schemas.microsoft.com/office/drawing/2014/main" id="{30E5A8AA-C1CE-4B2F-9660-CD920732865F}"/>
              </a:ext>
            </a:extLst>
          </p:cNvPr>
          <p:cNvSpPr txBox="1">
            <a:spLocks/>
          </p:cNvSpPr>
          <p:nvPr/>
        </p:nvSpPr>
        <p:spPr>
          <a:xfrm>
            <a:off x="3718560" y="3007360"/>
            <a:ext cx="5212080" cy="3714750"/>
          </a:xfrm>
          <a:prstGeom prst="rect">
            <a:avLst/>
          </a:prstGeom>
        </p:spPr>
        <p:txBody>
          <a:bodyPr vert="horz">
            <a:normAutofit fontScale="92500"/>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274320" marR="0" lvl="0" indent="-274320" algn="l" defTabSz="914400" rtl="0" eaLnBrk="1" fontAlgn="auto" latinLnBrk="0" hangingPunct="1">
              <a:lnSpc>
                <a:spcPts val="3800"/>
              </a:lnSpc>
              <a:spcBef>
                <a:spcPts val="400"/>
              </a:spcBef>
              <a:spcAft>
                <a:spcPts val="400"/>
              </a:spcAft>
              <a:buClr>
                <a:srgbClr val="98C723"/>
              </a:buClr>
              <a:buSzPct val="76000"/>
              <a:buFont typeface="Wingdings 3"/>
              <a:buChar char=""/>
              <a:tabLst/>
              <a:defRPr/>
            </a:pPr>
            <a:r>
              <a:rPr kumimoji="0" lang="en-US" sz="2600" b="0" i="0" u="none" strike="noStrike" kern="1200" cap="none" spc="0" normalizeH="0" baseline="0" noProof="0" dirty="0">
                <a:ln>
                  <a:noFill/>
                </a:ln>
                <a:solidFill>
                  <a:srgbClr val="284E84"/>
                </a:solidFill>
                <a:effectLst/>
                <a:uLnTx/>
                <a:uFillTx/>
                <a:latin typeface="Gill Sans MT"/>
                <a:ea typeface="+mn-ea"/>
                <a:cs typeface="+mn-cs"/>
              </a:rPr>
              <a:t>Set up duct blaster on a supply register</a:t>
            </a:r>
            <a:endParaRPr kumimoji="0" lang="en-US" sz="2600" b="1" i="0" u="none" strike="noStrike" kern="1200" cap="none" spc="0" normalizeH="0" baseline="0" noProof="0" dirty="0">
              <a:ln>
                <a:noFill/>
              </a:ln>
              <a:solidFill>
                <a:srgbClr val="284E84"/>
              </a:solidFill>
              <a:effectLst/>
              <a:uLnTx/>
              <a:uFillTx/>
              <a:latin typeface="Gill Sans MT"/>
              <a:ea typeface="+mn-ea"/>
              <a:cs typeface="+mn-cs"/>
            </a:endParaRPr>
          </a:p>
          <a:p>
            <a:pPr marL="274320" marR="0" lvl="0" indent="-274320" algn="l" defTabSz="914400" rtl="0" eaLnBrk="1" fontAlgn="auto" latinLnBrk="0" hangingPunct="1">
              <a:lnSpc>
                <a:spcPts val="3800"/>
              </a:lnSpc>
              <a:spcBef>
                <a:spcPts val="400"/>
              </a:spcBef>
              <a:spcAft>
                <a:spcPts val="400"/>
              </a:spcAft>
              <a:buClr>
                <a:srgbClr val="98C723"/>
              </a:buClr>
              <a:buSzPct val="76000"/>
              <a:buFont typeface="Wingdings 3"/>
              <a:buChar char=""/>
              <a:tabLst/>
              <a:defRPr/>
            </a:pPr>
            <a:r>
              <a:rPr kumimoji="0" lang="en-US" sz="2600" b="0" i="0" u="none" strike="noStrike" kern="1200" cap="none" spc="0" normalizeH="0" baseline="0" noProof="0" dirty="0">
                <a:ln>
                  <a:noFill/>
                </a:ln>
                <a:solidFill>
                  <a:srgbClr val="284E84"/>
                </a:solidFill>
                <a:effectLst/>
                <a:uLnTx/>
                <a:uFillTx/>
                <a:latin typeface="Gill Sans MT"/>
                <a:ea typeface="+mn-ea"/>
                <a:cs typeface="+mn-cs"/>
              </a:rPr>
              <a:t>Block off return at the air handler </a:t>
            </a:r>
          </a:p>
          <a:p>
            <a:pPr marL="548640" marR="0" lvl="1" indent="-274320" algn="l" defTabSz="914400" rtl="0" eaLnBrk="1" fontAlgn="auto" latinLnBrk="0" hangingPunct="1">
              <a:lnSpc>
                <a:spcPts val="3800"/>
              </a:lnSpc>
              <a:spcBef>
                <a:spcPts val="400"/>
              </a:spcBef>
              <a:spcAft>
                <a:spcPts val="400"/>
              </a:spcAft>
              <a:buClr>
                <a:srgbClr val="59B0B9"/>
              </a:buClr>
              <a:buSzPct val="76000"/>
              <a:buFont typeface="Wingdings 3"/>
              <a:buChar char=""/>
              <a:tabLst/>
              <a:defRPr/>
            </a:pPr>
            <a:r>
              <a:rPr kumimoji="0" lang="en-US" sz="2300" b="0" i="0" u="none" strike="noStrike" kern="1200" cap="none" spc="0" normalizeH="0" baseline="0" noProof="0" dirty="0">
                <a:ln>
                  <a:noFill/>
                </a:ln>
                <a:solidFill>
                  <a:srgbClr val="284E84"/>
                </a:solidFill>
                <a:effectLst/>
                <a:uLnTx/>
                <a:uFillTx/>
                <a:latin typeface="Gill Sans MT"/>
                <a:ea typeface="+mn-ea"/>
                <a:cs typeface="+mn-cs"/>
              </a:rPr>
              <a:t>Contractor bag over filter</a:t>
            </a:r>
          </a:p>
          <a:p>
            <a:pPr marL="548640" marR="0" lvl="1" indent="-274320" algn="l" defTabSz="914400" rtl="0" eaLnBrk="1" fontAlgn="auto" latinLnBrk="0" hangingPunct="1">
              <a:lnSpc>
                <a:spcPts val="3800"/>
              </a:lnSpc>
              <a:spcBef>
                <a:spcPts val="400"/>
              </a:spcBef>
              <a:spcAft>
                <a:spcPts val="400"/>
              </a:spcAft>
              <a:buClr>
                <a:srgbClr val="59B0B9"/>
              </a:buClr>
              <a:buSzPct val="76000"/>
              <a:buFont typeface="Wingdings 3"/>
              <a:buChar char=""/>
              <a:tabLst/>
              <a:defRPr/>
            </a:pPr>
            <a:r>
              <a:rPr kumimoji="0" lang="en-US" sz="2300" b="0" i="0" u="none" strike="noStrike" kern="1200" cap="none" spc="0" normalizeH="0" baseline="0" noProof="0" dirty="0">
                <a:ln>
                  <a:noFill/>
                </a:ln>
                <a:solidFill>
                  <a:srgbClr val="284E84"/>
                </a:solidFill>
                <a:effectLst/>
                <a:uLnTx/>
                <a:uFillTx/>
                <a:latin typeface="Gill Sans MT"/>
                <a:ea typeface="+mn-ea"/>
                <a:cs typeface="+mn-cs"/>
              </a:rPr>
              <a:t>Corrugated board in place of filter</a:t>
            </a:r>
          </a:p>
          <a:p>
            <a:pPr marL="274320" marR="0" lvl="0" indent="-274320" algn="l" defTabSz="914400" rtl="0" eaLnBrk="1" fontAlgn="auto" latinLnBrk="0" hangingPunct="1">
              <a:lnSpc>
                <a:spcPts val="3800"/>
              </a:lnSpc>
              <a:spcBef>
                <a:spcPts val="400"/>
              </a:spcBef>
              <a:spcAft>
                <a:spcPts val="400"/>
              </a:spcAft>
              <a:buClr>
                <a:srgbClr val="98C723"/>
              </a:buClr>
              <a:buSzPct val="76000"/>
              <a:buFont typeface="Wingdings 3"/>
              <a:buChar char=""/>
              <a:tabLst/>
              <a:defRPr/>
            </a:pPr>
            <a:r>
              <a:rPr kumimoji="0" lang="en-US" sz="2600" b="0" i="0" u="none" strike="noStrike" kern="1200" cap="none" spc="0" normalizeH="0" baseline="0" noProof="0" dirty="0">
                <a:ln>
                  <a:noFill/>
                </a:ln>
                <a:solidFill>
                  <a:srgbClr val="284E84"/>
                </a:solidFill>
                <a:effectLst/>
                <a:uLnTx/>
                <a:uFillTx/>
                <a:latin typeface="Gill Sans MT"/>
                <a:ea typeface="+mn-ea"/>
                <a:cs typeface="+mn-cs"/>
              </a:rPr>
              <a:t>Place pressure tap at far end of supply</a:t>
            </a:r>
            <a:endParaRPr kumimoji="0" lang="en-US" sz="2600" b="0" i="0" u="none" strike="noStrike" kern="1200" cap="none" spc="0" normalizeH="0" baseline="0" noProof="0" dirty="0">
              <a:ln>
                <a:noFill/>
              </a:ln>
              <a:solidFill>
                <a:prstClr val="black"/>
              </a:solidFill>
              <a:effectLst/>
              <a:uLnTx/>
              <a:uFillTx/>
              <a:latin typeface="Gill Sans M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3" name="Picture 3" descr="Cavity1"/>
          <p:cNvPicPr>
            <a:picLocks noGrp="1" noChangeAspect="1" noChangeArrowheads="1"/>
          </p:cNvPicPr>
          <p:nvPr>
            <p:ph sz="half" idx="1"/>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rcRect/>
          <a:stretch>
            <a:fillRect/>
          </a:stretch>
        </p:blipFill>
        <p:spPr>
          <a:xfrm>
            <a:off x="609600" y="2667000"/>
            <a:ext cx="3918191" cy="251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0405" name="Picture 5" descr="Cavity2"/>
          <p:cNvPicPr>
            <a:picLocks noGrp="1" noChangeAspect="1" noChangeArrowheads="1"/>
          </p:cNvPicPr>
          <p:nvPr>
            <p:ph sz="half" idx="4294967295"/>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Lst>
          </a:blip>
          <a:srcRect/>
          <a:stretch>
            <a:fillRect/>
          </a:stretch>
        </p:blipFill>
        <p:spPr>
          <a:xfrm>
            <a:off x="4810125" y="2667000"/>
            <a:ext cx="3876675" cy="251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2"/>
          <p:cNvSpPr txBox="1">
            <a:spLocks noChangeArrowheads="1"/>
          </p:cNvSpPr>
          <p:nvPr/>
        </p:nvSpPr>
        <p:spPr>
          <a:xfrm>
            <a:off x="457200" y="152400"/>
            <a:ext cx="8229600" cy="990600"/>
          </a:xfrm>
          <a:prstGeom prst="rect">
            <a:avLst/>
          </a:prstGeom>
        </p:spPr>
        <p:txBody>
          <a:bodyPr vert="horz" anchor="b" anchorCtr="0">
            <a:normAutofit/>
          </a:bodyPr>
          <a:lstStyle>
            <a:lvl1pPr>
              <a:spcBef>
                <a:spcPct val="0"/>
              </a:spcBef>
              <a:buNone/>
              <a:defRPr kumimoji="0" sz="3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5B6973"/>
                </a:solidFill>
                <a:effectLst/>
                <a:uLnTx/>
                <a:uFillTx/>
                <a:latin typeface="Bookman Old Style"/>
                <a:ea typeface="+mj-ea"/>
                <a:cs typeface="+mj-cs"/>
              </a:rPr>
              <a:t>Supply Side Only Test</a:t>
            </a:r>
          </a:p>
        </p:txBody>
      </p:sp>
      <p:sp>
        <p:nvSpPr>
          <p:cNvPr id="4" name="TextBox 3"/>
          <p:cNvSpPr txBox="1"/>
          <p:nvPr/>
        </p:nvSpPr>
        <p:spPr>
          <a:xfrm>
            <a:off x="1828800" y="1469648"/>
            <a:ext cx="5562600" cy="89255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284E84"/>
                </a:solidFill>
                <a:effectLst/>
                <a:uLnTx/>
                <a:uFillTx/>
                <a:latin typeface="Gill Sans MT"/>
                <a:ea typeface="+mn-ea"/>
                <a:cs typeface="+mn-cs"/>
              </a:rPr>
              <a:t>Conduct a Supply Side Only Test  AFTER verifying returns like these:</a:t>
            </a:r>
          </a:p>
        </p:txBody>
      </p:sp>
      <p:sp>
        <p:nvSpPr>
          <p:cNvPr id="6"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8" name="Title 5"/>
          <p:cNvSpPr txBox="1">
            <a:spLocks/>
          </p:cNvSpPr>
          <p:nvPr/>
        </p:nvSpPr>
        <p:spPr>
          <a:xfrm>
            <a:off x="304800" y="71439"/>
            <a:ext cx="29718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4: Duct Leakage to Outside</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vert="horz" anchor="b" anchorCtr="0">
            <a:normAutofit/>
          </a:bodyPr>
          <a:lstStyle/>
          <a:p>
            <a:r>
              <a:rPr lang="en-US" dirty="0"/>
              <a:t>Poor Connections</a:t>
            </a:r>
          </a:p>
        </p:txBody>
      </p:sp>
      <p:pic>
        <p:nvPicPr>
          <p:cNvPr id="5" name="Content Placeholder 4" descr="Randon Ducts 012"/>
          <p:cNvPicPr>
            <a:picLocks noGrp="1" noChangeAspect="1" noChangeArrowheads="1"/>
          </p:cNvPicPr>
          <p:nvPr>
            <p:ph sz="quarter" idx="1"/>
          </p:nvPr>
        </p:nvPicPr>
        <p:blipFill>
          <a:blip r:embed="rId3" cstate="print">
            <a:extLst>
              <a:ext uri="{BEBA8EAE-BF5A-486C-A8C5-ECC9F3942E4B}">
                <a14:imgProps xmlns:a14="http://schemas.microsoft.com/office/drawing/2010/main">
                  <a14:imgLayer r:embed="rId4">
                    <a14:imgEffect>
                      <a14:sharpenSoften amount="40000"/>
                    </a14:imgEffect>
                  </a14:imgLayer>
                </a14:imgProps>
              </a:ext>
            </a:extLst>
          </a:blip>
          <a:srcRect/>
          <a:stretch>
            <a:fillRect/>
          </a:stretch>
        </p:blipFill>
        <p:spPr bwMode="auto">
          <a:xfrm>
            <a:off x="1015766" y="3733800"/>
            <a:ext cx="3327634" cy="24957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172" name="Picture 4" descr="1059 Piper Sonoma St 004"/>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Lst>
          </a:blip>
          <a:srcRect/>
          <a:stretch>
            <a:fillRect/>
          </a:stretch>
        </p:blipFill>
        <p:spPr bwMode="auto">
          <a:xfrm>
            <a:off x="1143000" y="1208007"/>
            <a:ext cx="3150199" cy="23696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4" descr="3229 NW Gumwood, 7"/>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Lst>
          </a:blip>
          <a:srcRect/>
          <a:stretch>
            <a:fillRect/>
          </a:stretch>
        </p:blipFill>
        <p:spPr bwMode="auto">
          <a:xfrm>
            <a:off x="4876800" y="1219200"/>
            <a:ext cx="3019416" cy="23758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4" descr="Random Ducts 002"/>
          <p:cNvPicPr>
            <a:picLocks noChangeAspect="1" noChangeArrowheads="1"/>
          </p:cNvPicPr>
          <p:nvPr/>
        </p:nvPicPr>
        <p:blipFill>
          <a:blip r:embed="rId9" cstate="print">
            <a:extLst>
              <a:ext uri="{BEBA8EAE-BF5A-486C-A8C5-ECC9F3942E4B}">
                <a14:imgProps xmlns:a14="http://schemas.microsoft.com/office/drawing/2010/main">
                  <a14:imgLayer r:embed="rId10">
                    <a14:imgEffect>
                      <a14:sharpenSoften amount="25000"/>
                    </a14:imgEffect>
                  </a14:imgLayer>
                </a14:imgProps>
              </a:ext>
            </a:extLst>
          </a:blip>
          <a:srcRect/>
          <a:stretch>
            <a:fillRect/>
          </a:stretch>
        </p:blipFill>
        <p:spPr bwMode="auto">
          <a:xfrm>
            <a:off x="4724400" y="3733800"/>
            <a:ext cx="3397797" cy="24957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9" name="Title 5"/>
          <p:cNvSpPr txBox="1">
            <a:spLocks/>
          </p:cNvSpPr>
          <p:nvPr/>
        </p:nvSpPr>
        <p:spPr>
          <a:xfrm>
            <a:off x="304800" y="71439"/>
            <a:ext cx="29718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4: Duct Leakage to Outside</a:t>
            </a:r>
          </a:p>
        </p:txBody>
      </p:sp>
    </p:spTree>
    <p:extLst>
      <p:ext uri="{BB962C8B-B14F-4D97-AF65-F5344CB8AC3E}">
        <p14:creationId xmlns:p14="http://schemas.microsoft.com/office/powerpoint/2010/main" val="25138344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IMG_0111"/>
          <p:cNvPicPr>
            <a:picLocks noChangeAspect="1" noChangeArrowheads="1"/>
          </p:cNvPicPr>
          <p:nvPr/>
        </p:nvPicPr>
        <p:blipFill>
          <a:blip r:embed="rId3" cstate="print"/>
          <a:srcRect/>
          <a:stretch>
            <a:fillRect/>
          </a:stretch>
        </p:blipFill>
        <p:spPr bwMode="auto">
          <a:xfrm>
            <a:off x="175457" y="152400"/>
            <a:ext cx="8816143" cy="6629400"/>
          </a:xfrm>
          <a:prstGeom prst="rect">
            <a:avLst/>
          </a:prstGeom>
          <a:ln>
            <a:noFill/>
          </a:ln>
          <a:effectLst>
            <a:softEdge rad="112500"/>
          </a:effectLst>
        </p:spPr>
      </p:pic>
      <p:sp>
        <p:nvSpPr>
          <p:cNvPr id="2" name="Slide Number Placeholder 1">
            <a:extLst>
              <a:ext uri="{FF2B5EF4-FFF2-40B4-BE49-F238E27FC236}">
                <a16:creationId xmlns="" xmlns:a16="http://schemas.microsoft.com/office/drawing/2014/main" id="{D8F63318-62F8-4202-B3EB-76A6B9AF012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srgbClr val="5B6973"/>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a:t>
            </a:fld>
            <a:endParaRPr kumimoji="0" lang="en-US" sz="1400" b="0" i="0" u="none" strike="noStrike" kern="1200" cap="none" spc="0" normalizeH="0" baseline="0" noProof="0" dirty="0">
              <a:ln>
                <a:noFill/>
              </a:ln>
              <a:solidFill>
                <a:srgbClr val="5B6973"/>
              </a:solidFill>
              <a:effectLst/>
              <a:uLnTx/>
              <a:uFillTx/>
              <a:latin typeface="Gill Sans MT"/>
              <a:ea typeface="+mn-ea"/>
              <a:cs typeface="+mn-cs"/>
            </a:endParaRPr>
          </a:p>
        </p:txBody>
      </p:sp>
    </p:spTree>
    <p:extLst>
      <p:ext uri="{BB962C8B-B14F-4D97-AF65-F5344CB8AC3E}">
        <p14:creationId xmlns:p14="http://schemas.microsoft.com/office/powerpoint/2010/main" val="8988276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rcRect/>
          <a:stretch>
            <a:fillRect/>
          </a:stretch>
        </p:blipFill>
        <p:spPr bwMode="auto">
          <a:xfrm>
            <a:off x="685800" y="1524000"/>
            <a:ext cx="4475163" cy="3355975"/>
          </a:xfrm>
          <a:prstGeom prst="rect">
            <a:avLst/>
          </a:prstGeom>
          <a:ln>
            <a:noFill/>
          </a:ln>
          <a:effectLst>
            <a:outerShdw blurRad="190500" algn="tl" rotWithShape="0">
              <a:srgbClr val="000000">
                <a:alpha val="70000"/>
              </a:srgbClr>
            </a:outerShdw>
          </a:effectLst>
        </p:spPr>
      </p:pic>
      <p:pic>
        <p:nvPicPr>
          <p:cNvPr id="283651"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Lst>
          </a:blip>
          <a:srcRect/>
          <a:stretch>
            <a:fillRect/>
          </a:stretch>
        </p:blipFill>
        <p:spPr bwMode="auto">
          <a:xfrm>
            <a:off x="4343400" y="3124200"/>
            <a:ext cx="4648200" cy="3113088"/>
          </a:xfrm>
          <a:prstGeom prst="rect">
            <a:avLst/>
          </a:prstGeom>
          <a:ln>
            <a:noFill/>
          </a:ln>
          <a:effectLst>
            <a:outerShdw blurRad="190500" algn="tl" rotWithShape="0">
              <a:srgbClr val="000000">
                <a:alpha val="70000"/>
              </a:srgbClr>
            </a:outerShdw>
          </a:effectLst>
        </p:spPr>
      </p:pic>
      <p:sp>
        <p:nvSpPr>
          <p:cNvPr id="283652" name="Rectangle 4"/>
          <p:cNvSpPr>
            <a:spLocks noGrp="1" noChangeArrowheads="1"/>
          </p:cNvSpPr>
          <p:nvPr>
            <p:ph type="title"/>
          </p:nvPr>
        </p:nvSpPr>
        <p:spPr/>
        <p:txBody>
          <a:bodyPr vert="horz" anchor="b" anchorCtr="0">
            <a:normAutofit/>
          </a:bodyPr>
          <a:lstStyle/>
          <a:p>
            <a:r>
              <a:rPr lang="en-US" dirty="0"/>
              <a:t>Toe Kicks: Beware!</a:t>
            </a:r>
          </a:p>
        </p:txBody>
      </p:sp>
      <p:sp>
        <p:nvSpPr>
          <p:cNvPr id="5"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6" name="Title 5"/>
          <p:cNvSpPr txBox="1">
            <a:spLocks/>
          </p:cNvSpPr>
          <p:nvPr/>
        </p:nvSpPr>
        <p:spPr>
          <a:xfrm>
            <a:off x="304800" y="71439"/>
            <a:ext cx="29718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4: Duct Leakage to Outside</a:t>
            </a:r>
          </a:p>
        </p:txBody>
      </p:sp>
    </p:spTree>
    <p:extLst>
      <p:ext uri="{BB962C8B-B14F-4D97-AF65-F5344CB8AC3E}">
        <p14:creationId xmlns:p14="http://schemas.microsoft.com/office/powerpoint/2010/main" val="7983494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713" name="Rectangle 17"/>
          <p:cNvSpPr>
            <a:spLocks noGrp="1" noChangeArrowheads="1"/>
          </p:cNvSpPr>
          <p:nvPr>
            <p:ph type="title"/>
          </p:nvPr>
        </p:nvSpPr>
        <p:spPr/>
        <p:txBody>
          <a:bodyPr vert="horz" anchor="b" anchorCtr="0">
            <a:normAutofit/>
          </a:bodyPr>
          <a:lstStyle/>
          <a:p>
            <a:r>
              <a:rPr lang="en-US" dirty="0"/>
              <a:t>Toe Kicks: Beware!</a:t>
            </a:r>
          </a:p>
        </p:txBody>
      </p:sp>
      <p:pic>
        <p:nvPicPr>
          <p:cNvPr id="285724" name="Picture 28" descr="ToeKick"/>
          <p:cNvPicPr>
            <a:picLocks noChangeAspect="1" noChangeArrowheads="1"/>
          </p:cNvPicPr>
          <p:nvPr/>
        </p:nvPicPr>
        <p:blipFill>
          <a:blip r:embed="rId3" cstate="print"/>
          <a:srcRect/>
          <a:stretch>
            <a:fillRect/>
          </a:stretch>
        </p:blipFill>
        <p:spPr bwMode="auto">
          <a:xfrm>
            <a:off x="2286000" y="1859684"/>
            <a:ext cx="4724400" cy="4464916"/>
          </a:xfrm>
          <a:prstGeom prst="rect">
            <a:avLst/>
          </a:prstGeom>
          <a:noFill/>
        </p:spPr>
      </p:pic>
      <p:sp>
        <p:nvSpPr>
          <p:cNvPr id="2" name="TextBox 1"/>
          <p:cNvSpPr txBox="1"/>
          <p:nvPr/>
        </p:nvSpPr>
        <p:spPr>
          <a:xfrm>
            <a:off x="2160494" y="1219200"/>
            <a:ext cx="507850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84E84"/>
                </a:solidFill>
                <a:effectLst/>
                <a:uLnTx/>
                <a:uFillTx/>
                <a:latin typeface="Gill Sans MT"/>
                <a:ea typeface="+mn-ea"/>
                <a:cs typeface="+mn-cs"/>
              </a:rPr>
              <a:t>Tape at the floor, not at the door!</a:t>
            </a:r>
          </a:p>
        </p:txBody>
      </p:sp>
      <p:sp>
        <p:nvSpPr>
          <p:cNvPr id="5"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6" name="Title 5"/>
          <p:cNvSpPr txBox="1">
            <a:spLocks/>
          </p:cNvSpPr>
          <p:nvPr/>
        </p:nvSpPr>
        <p:spPr>
          <a:xfrm>
            <a:off x="304800" y="71439"/>
            <a:ext cx="29718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4: Duct Leakage to Outside</a:t>
            </a:r>
          </a:p>
        </p:txBody>
      </p:sp>
    </p:spTree>
    <p:extLst>
      <p:ext uri="{BB962C8B-B14F-4D97-AF65-F5344CB8AC3E}">
        <p14:creationId xmlns:p14="http://schemas.microsoft.com/office/powerpoint/2010/main" val="9217691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52400"/>
            <a:ext cx="8229600" cy="990600"/>
          </a:xfrm>
        </p:spPr>
        <p:txBody>
          <a:bodyPr>
            <a:normAutofit/>
          </a:bodyPr>
          <a:lstStyle/>
          <a:p>
            <a:r>
              <a:rPr lang="en-US" dirty="0"/>
              <a:t>Know Before You Begin…</a:t>
            </a:r>
          </a:p>
        </p:txBody>
      </p:sp>
      <p:sp>
        <p:nvSpPr>
          <p:cNvPr id="6" name="Title 5"/>
          <p:cNvSpPr txBox="1">
            <a:spLocks/>
          </p:cNvSpPr>
          <p:nvPr/>
        </p:nvSpPr>
        <p:spPr>
          <a:xfrm>
            <a:off x="304800" y="71439"/>
            <a:ext cx="21336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1: Introduction</a:t>
            </a:r>
          </a:p>
        </p:txBody>
      </p:sp>
      <p:sp>
        <p:nvSpPr>
          <p:cNvPr id="7" name="Slide Number Placeholder 5"/>
          <p:cNvSpPr txBox="1">
            <a:spLocks/>
          </p:cNvSpPr>
          <p:nvPr/>
        </p:nvSpPr>
        <p:spPr>
          <a:xfrm>
            <a:off x="612648" y="6356350"/>
            <a:ext cx="1981200" cy="365760"/>
          </a:xfrm>
          <a:prstGeom prst="rect">
            <a:avLst/>
          </a:prstGeom>
        </p:spPr>
        <p:txBody>
          <a:bodyPr vert="horz" lIns="91440" tIns="45720" rIns="91440" bIns="45720" rtlCol="0" anchor="ctr"/>
          <a:lstStyle>
            <a:defPPr>
              <a:defRPr lang="en-US"/>
            </a:defPPr>
            <a:lvl1pPr marL="0" algn="ctr" defTabSz="914400" rtl="0" eaLnBrk="1" fontAlgn="auto" latinLnBrk="0" hangingPunct="1">
              <a:spcBef>
                <a:spcPts val="0"/>
              </a:spcBef>
              <a:spcAft>
                <a:spcPts val="0"/>
              </a:spcAft>
              <a:defRPr sz="1200" kern="1200">
                <a:solidFill>
                  <a:schemeClr val="tx1"/>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5pPr>
            <a:lvl6pPr marL="2286000" algn="l" defTabSz="914400" rtl="0" eaLnBrk="1" latinLnBrk="0" hangingPunct="1">
              <a:defRPr sz="1800" kern="1200">
                <a:solidFill>
                  <a:schemeClr val="tx1"/>
                </a:solidFill>
                <a:latin typeface="Arial" pitchFamily="34" charset="0"/>
                <a:ea typeface="+mn-ea"/>
                <a:cs typeface="Arial" pitchFamily="34" charset="0"/>
              </a:defRPr>
            </a:lvl6pPr>
            <a:lvl7pPr marL="2743200" algn="l" defTabSz="914400" rtl="0" eaLnBrk="1" latinLnBrk="0" hangingPunct="1">
              <a:defRPr sz="1800" kern="1200">
                <a:solidFill>
                  <a:schemeClr val="tx1"/>
                </a:solidFill>
                <a:latin typeface="Arial" pitchFamily="34" charset="0"/>
                <a:ea typeface="+mn-ea"/>
                <a:cs typeface="Arial" pitchFamily="34" charset="0"/>
              </a:defRPr>
            </a:lvl7pPr>
            <a:lvl8pPr marL="3200400" algn="l" defTabSz="914400" rtl="0" eaLnBrk="1" latinLnBrk="0" hangingPunct="1">
              <a:defRPr sz="1800" kern="1200">
                <a:solidFill>
                  <a:schemeClr val="tx1"/>
                </a:solidFill>
                <a:latin typeface="Arial" pitchFamily="34" charset="0"/>
                <a:ea typeface="+mn-ea"/>
                <a:cs typeface="Arial" pitchFamily="34" charset="0"/>
              </a:defRPr>
            </a:lvl8pPr>
            <a:lvl9pPr marL="3657600" algn="l" defTabSz="914400" rtl="0" eaLnBrk="1" latinLnBrk="0" hangingPunct="1">
              <a:defRPr sz="1800"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11</a:t>
            </a:fld>
            <a:endParaRPr lang="en-US" sz="1400" dirty="0">
              <a:solidFill>
                <a:prstClr val="black">
                  <a:tint val="75000"/>
                </a:prstClr>
              </a:solidFill>
            </a:endParaRPr>
          </a:p>
        </p:txBody>
      </p:sp>
      <p:sp>
        <p:nvSpPr>
          <p:cNvPr id="8" name="Content Placeholder 3"/>
          <p:cNvSpPr txBox="1">
            <a:spLocks/>
          </p:cNvSpPr>
          <p:nvPr/>
        </p:nvSpPr>
        <p:spPr>
          <a:xfrm>
            <a:off x="680049" y="2057400"/>
            <a:ext cx="7778151" cy="3880104"/>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lvl="1">
              <a:lnSpc>
                <a:spcPts val="4000"/>
              </a:lnSpc>
              <a:spcBef>
                <a:spcPts val="400"/>
              </a:spcBef>
              <a:spcAft>
                <a:spcPts val="400"/>
              </a:spcAft>
            </a:pPr>
            <a:r>
              <a:rPr lang="en-US" sz="2400" b="1" dirty="0">
                <a:solidFill>
                  <a:srgbClr val="270C9C"/>
                </a:solidFill>
              </a:rPr>
              <a:t>Duct installation must comply with all applicable codes.</a:t>
            </a:r>
            <a:r>
              <a:rPr lang="en-US" sz="2400" dirty="0">
                <a:solidFill>
                  <a:srgbClr val="284E84"/>
                </a:solidFill>
              </a:rPr>
              <a:t> (</a:t>
            </a:r>
            <a:r>
              <a:rPr lang="en-US" sz="2400" i="1" dirty="0">
                <a:solidFill>
                  <a:srgbClr val="284E84"/>
                </a:solidFill>
              </a:rPr>
              <a:t>Note: PTCS is not a code requirement)</a:t>
            </a:r>
          </a:p>
          <a:p>
            <a:pPr lvl="1">
              <a:lnSpc>
                <a:spcPts val="4000"/>
              </a:lnSpc>
              <a:spcBef>
                <a:spcPts val="1200"/>
              </a:spcBef>
              <a:spcAft>
                <a:spcPts val="400"/>
              </a:spcAft>
            </a:pPr>
            <a:r>
              <a:rPr lang="en-US" sz="2400" b="1" dirty="0">
                <a:solidFill>
                  <a:srgbClr val="270C9C"/>
                </a:solidFill>
              </a:rPr>
              <a:t>Ducts cannot be approved if they have previously sealed through this PTCS or the Prescriptive Duct Sealing programs unless a utility </a:t>
            </a:r>
            <a:br>
              <a:rPr lang="en-US" sz="2400" b="1" dirty="0">
                <a:solidFill>
                  <a:srgbClr val="270C9C"/>
                </a:solidFill>
              </a:rPr>
            </a:br>
            <a:r>
              <a:rPr lang="en-US" sz="2400" b="1" dirty="0">
                <a:solidFill>
                  <a:srgbClr val="270C9C"/>
                </a:solidFill>
              </a:rPr>
              <a:t>pre-inspection confirms additional sealing </a:t>
            </a:r>
            <a:br>
              <a:rPr lang="en-US" sz="2400" b="1" dirty="0">
                <a:solidFill>
                  <a:srgbClr val="270C9C"/>
                </a:solidFill>
              </a:rPr>
            </a:br>
            <a:r>
              <a:rPr lang="en-US" sz="2400" b="1" dirty="0">
                <a:solidFill>
                  <a:srgbClr val="270C9C"/>
                </a:solidFill>
              </a:rPr>
              <a:t>is required.</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102" y="2233803"/>
            <a:ext cx="359697" cy="3810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385" y="3429000"/>
            <a:ext cx="359697" cy="381000"/>
          </a:xfrm>
          <a:prstGeom prst="rect">
            <a:avLst/>
          </a:prstGeom>
        </p:spPr>
      </p:pic>
    </p:spTree>
    <p:extLst>
      <p:ext uri="{BB962C8B-B14F-4D97-AF65-F5344CB8AC3E}">
        <p14:creationId xmlns:p14="http://schemas.microsoft.com/office/powerpoint/2010/main" val="113888016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7" name="Picture 5"/>
          <p:cNvPicPr>
            <a:picLocks noGrp="1" noChangeAspect="1" noChangeArrowheads="1"/>
          </p:cNvPicPr>
          <p:nvPr>
            <p:ph sz="quarter" idx="1"/>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contrast="-16000"/>
                    </a14:imgEffect>
                  </a14:imgLayer>
                </a14:imgProps>
              </a:ext>
            </a:extLst>
          </a:blip>
          <a:stretch/>
        </p:blipFill>
        <p:spPr>
          <a:xfrm>
            <a:off x="850328" y="1981200"/>
            <a:ext cx="3924750" cy="2128837"/>
          </a:xfrm>
          <a:prstGeom prst="rect">
            <a:avLst/>
          </a:prstGeom>
          <a:ln>
            <a:noFill/>
          </a:ln>
          <a:effectLst>
            <a:outerShdw blurRad="190500" algn="tl" rotWithShape="0">
              <a:srgbClr val="000000">
                <a:alpha val="70000"/>
              </a:srgbClr>
            </a:outerShdw>
          </a:effectLst>
        </p:spPr>
      </p:pic>
      <p:pic>
        <p:nvPicPr>
          <p:cNvPr id="289795" name="Picture 3"/>
          <p:cNvPicPr>
            <a:picLocks noGrp="1" noChangeAspect="1" noChangeArrowheads="1"/>
          </p:cNvPicPr>
          <p:nvPr>
            <p:ph sz="quarter" idx="2"/>
          </p:nvPr>
        </p:nvPicPr>
        <p:blipFill>
          <a:blip r:embed="rId5" cstate="print">
            <a:extLst>
              <a:ext uri="{BEBA8EAE-BF5A-486C-A8C5-ECC9F3942E4B}">
                <a14:imgProps xmlns:a14="http://schemas.microsoft.com/office/drawing/2010/main">
                  <a14:imgLayer r:embed="rId6">
                    <a14:imgEffect>
                      <a14:brightnessContrast bright="33000"/>
                    </a14:imgEffect>
                  </a14:imgLayer>
                </a14:imgProps>
              </a:ext>
            </a:extLst>
          </a:blip>
          <a:stretch>
            <a:fillRect/>
          </a:stretch>
        </p:blipFill>
        <p:spPr>
          <a:xfrm>
            <a:off x="5549205" y="1981200"/>
            <a:ext cx="2908995" cy="2128837"/>
          </a:xfrm>
          <a:prstGeom prst="rect">
            <a:avLst/>
          </a:prstGeom>
          <a:ln>
            <a:noFill/>
          </a:ln>
          <a:effectLst>
            <a:outerShdw blurRad="190500" algn="tl" rotWithShape="0">
              <a:srgbClr val="000000">
                <a:alpha val="70000"/>
              </a:srgbClr>
            </a:outerShdw>
          </a:effectLst>
        </p:spPr>
      </p:pic>
      <p:sp>
        <p:nvSpPr>
          <p:cNvPr id="289796" name="Rectangle 4"/>
          <p:cNvSpPr>
            <a:spLocks noGrp="1" noChangeArrowheads="1"/>
          </p:cNvSpPr>
          <p:nvPr>
            <p:ph type="body" sz="half" idx="3"/>
          </p:nvPr>
        </p:nvSpPr>
        <p:spPr>
          <a:xfrm>
            <a:off x="457200" y="4800599"/>
            <a:ext cx="8229600" cy="1330325"/>
          </a:xfrm>
        </p:spPr>
        <p:txBody>
          <a:bodyPr>
            <a:normAutofit/>
          </a:bodyPr>
          <a:lstStyle/>
          <a:p>
            <a:pPr marL="0" indent="0" algn="ctr">
              <a:buNone/>
            </a:pPr>
            <a:r>
              <a:rPr lang="en-US" sz="2800" dirty="0">
                <a:solidFill>
                  <a:srgbClr val="284E84"/>
                </a:solidFill>
              </a:rPr>
              <a:t>Foam Blocks will result in a lower leakage rate than taping over the register</a:t>
            </a:r>
          </a:p>
        </p:txBody>
      </p:sp>
      <p:sp>
        <p:nvSpPr>
          <p:cNvPr id="6" name="Title 1"/>
          <p:cNvSpPr txBox="1">
            <a:spLocks/>
          </p:cNvSpPr>
          <p:nvPr/>
        </p:nvSpPr>
        <p:spPr>
          <a:xfrm>
            <a:off x="457200" y="152400"/>
            <a:ext cx="8229600" cy="990600"/>
          </a:xfrm>
          <a:prstGeom prst="rect">
            <a:avLst/>
          </a:prstGeom>
        </p:spPr>
        <p:txBody>
          <a:bodyPr vert="horz" anchor="b" anchorCtr="0">
            <a:normAutofit/>
          </a:bodyPr>
          <a:lstStyle>
            <a:defPPr>
              <a:defRPr lang="en-US"/>
            </a:defPPr>
            <a:lvl1pPr>
              <a:spcBef>
                <a:spcPct val="0"/>
              </a:spcBef>
              <a:buNone/>
              <a:defRPr kumimoji="0" sz="3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5B6973"/>
                </a:solidFill>
                <a:effectLst/>
                <a:uLnTx/>
                <a:uFillTx/>
                <a:latin typeface="Bookman Old Style"/>
                <a:ea typeface="+mj-ea"/>
                <a:cs typeface="+mj-cs"/>
              </a:rPr>
              <a:t>Measuring Duct or Shell Leakage?</a:t>
            </a:r>
          </a:p>
        </p:txBody>
      </p:sp>
      <p:sp>
        <p:nvSpPr>
          <p:cNvPr id="7"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8" name="Title 5"/>
          <p:cNvSpPr txBox="1">
            <a:spLocks/>
          </p:cNvSpPr>
          <p:nvPr/>
        </p:nvSpPr>
        <p:spPr>
          <a:xfrm>
            <a:off x="304800" y="71439"/>
            <a:ext cx="29718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4: Duct Leakage to Outside</a:t>
            </a:r>
          </a:p>
        </p:txBody>
      </p:sp>
    </p:spTree>
    <p:extLst>
      <p:ext uri="{BB962C8B-B14F-4D97-AF65-F5344CB8AC3E}">
        <p14:creationId xmlns:p14="http://schemas.microsoft.com/office/powerpoint/2010/main" val="9799632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838200" y="3733800"/>
            <a:ext cx="3352800" cy="381000"/>
          </a:xfrm>
          <a:prstGeom prst="rect">
            <a:avLst/>
          </a:prstGeom>
          <a:solidFill>
            <a:schemeClr val="accent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87747" name="Rectangle 3"/>
          <p:cNvSpPr>
            <a:spLocks noChangeArrowheads="1"/>
          </p:cNvSpPr>
          <p:nvPr/>
        </p:nvSpPr>
        <p:spPr bwMode="auto">
          <a:xfrm>
            <a:off x="5410200" y="3733800"/>
            <a:ext cx="3276600" cy="381000"/>
          </a:xfrm>
          <a:prstGeom prst="rect">
            <a:avLst/>
          </a:prstGeom>
          <a:solidFill>
            <a:schemeClr val="accent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87748" name="Line 4"/>
          <p:cNvSpPr>
            <a:spLocks noChangeShapeType="1"/>
          </p:cNvSpPr>
          <p:nvPr/>
        </p:nvSpPr>
        <p:spPr bwMode="auto">
          <a:xfrm>
            <a:off x="685800" y="5257800"/>
            <a:ext cx="3657600" cy="0"/>
          </a:xfrm>
          <a:prstGeom prst="line">
            <a:avLst/>
          </a:prstGeom>
          <a:noFill/>
          <a:ln w="381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87749" name="Line 5"/>
          <p:cNvSpPr>
            <a:spLocks noChangeShapeType="1"/>
          </p:cNvSpPr>
          <p:nvPr/>
        </p:nvSpPr>
        <p:spPr bwMode="auto">
          <a:xfrm>
            <a:off x="685800" y="6096000"/>
            <a:ext cx="4610100" cy="0"/>
          </a:xfrm>
          <a:prstGeom prst="line">
            <a:avLst/>
          </a:prstGeom>
          <a:noFill/>
          <a:ln w="381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87750" name="Line 6"/>
          <p:cNvSpPr>
            <a:spLocks noChangeShapeType="1"/>
          </p:cNvSpPr>
          <p:nvPr/>
        </p:nvSpPr>
        <p:spPr bwMode="auto">
          <a:xfrm>
            <a:off x="4343400" y="4038600"/>
            <a:ext cx="0" cy="1219200"/>
          </a:xfrm>
          <a:prstGeom prst="line">
            <a:avLst/>
          </a:prstGeom>
          <a:noFill/>
          <a:ln w="571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87751" name="Line 7"/>
          <p:cNvSpPr>
            <a:spLocks noChangeShapeType="1"/>
          </p:cNvSpPr>
          <p:nvPr/>
        </p:nvSpPr>
        <p:spPr bwMode="auto">
          <a:xfrm>
            <a:off x="5257800" y="4038600"/>
            <a:ext cx="0" cy="2057400"/>
          </a:xfrm>
          <a:prstGeom prst="line">
            <a:avLst/>
          </a:prstGeom>
          <a:noFill/>
          <a:ln w="571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87752" name="Line 8"/>
          <p:cNvSpPr>
            <a:spLocks noChangeShapeType="1"/>
          </p:cNvSpPr>
          <p:nvPr/>
        </p:nvSpPr>
        <p:spPr bwMode="auto">
          <a:xfrm>
            <a:off x="4191000" y="3757611"/>
            <a:ext cx="1219200" cy="0"/>
          </a:xfrm>
          <a:prstGeom prst="line">
            <a:avLst/>
          </a:prstGeom>
          <a:noFill/>
          <a:ln w="57150">
            <a:solidFill>
              <a:srgbClr val="0066FF"/>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87753" name="Line 9"/>
          <p:cNvSpPr>
            <a:spLocks noChangeShapeType="1"/>
          </p:cNvSpPr>
          <p:nvPr/>
        </p:nvSpPr>
        <p:spPr bwMode="auto">
          <a:xfrm>
            <a:off x="838200" y="5715000"/>
            <a:ext cx="4114800" cy="0"/>
          </a:xfrm>
          <a:prstGeom prst="line">
            <a:avLst/>
          </a:prstGeom>
          <a:noFill/>
          <a:ln w="952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87754" name="Line 10"/>
          <p:cNvSpPr>
            <a:spLocks noChangeShapeType="1"/>
          </p:cNvSpPr>
          <p:nvPr/>
        </p:nvSpPr>
        <p:spPr bwMode="auto">
          <a:xfrm flipV="1">
            <a:off x="914400" y="5867400"/>
            <a:ext cx="4114800" cy="76200"/>
          </a:xfrm>
          <a:prstGeom prst="line">
            <a:avLst/>
          </a:prstGeom>
          <a:noFill/>
          <a:ln w="952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87755" name="Line 11"/>
          <p:cNvSpPr>
            <a:spLocks noChangeShapeType="1"/>
          </p:cNvSpPr>
          <p:nvPr/>
        </p:nvSpPr>
        <p:spPr bwMode="auto">
          <a:xfrm>
            <a:off x="1143000" y="5410200"/>
            <a:ext cx="3505200" cy="76200"/>
          </a:xfrm>
          <a:prstGeom prst="line">
            <a:avLst/>
          </a:prstGeom>
          <a:noFill/>
          <a:ln w="952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87756" name="Line 12"/>
          <p:cNvSpPr>
            <a:spLocks noChangeShapeType="1"/>
          </p:cNvSpPr>
          <p:nvPr/>
        </p:nvSpPr>
        <p:spPr bwMode="auto">
          <a:xfrm flipV="1">
            <a:off x="4572000" y="3886200"/>
            <a:ext cx="0" cy="1219200"/>
          </a:xfrm>
          <a:prstGeom prst="line">
            <a:avLst/>
          </a:prstGeom>
          <a:noFill/>
          <a:ln w="952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87757" name="Line 13"/>
          <p:cNvSpPr>
            <a:spLocks noChangeShapeType="1"/>
          </p:cNvSpPr>
          <p:nvPr/>
        </p:nvSpPr>
        <p:spPr bwMode="auto">
          <a:xfrm flipV="1">
            <a:off x="4953000" y="3810000"/>
            <a:ext cx="0" cy="1219200"/>
          </a:xfrm>
          <a:prstGeom prst="line">
            <a:avLst/>
          </a:prstGeom>
          <a:noFill/>
          <a:ln w="952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87758" name="Line 14"/>
          <p:cNvSpPr>
            <a:spLocks noChangeShapeType="1"/>
          </p:cNvSpPr>
          <p:nvPr/>
        </p:nvSpPr>
        <p:spPr bwMode="auto">
          <a:xfrm flipV="1">
            <a:off x="4800600" y="3810000"/>
            <a:ext cx="0" cy="1752600"/>
          </a:xfrm>
          <a:prstGeom prst="line">
            <a:avLst/>
          </a:prstGeom>
          <a:noFill/>
          <a:ln w="952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87759" name="Line 15"/>
          <p:cNvSpPr>
            <a:spLocks noChangeShapeType="1"/>
          </p:cNvSpPr>
          <p:nvPr/>
        </p:nvSpPr>
        <p:spPr bwMode="auto">
          <a:xfrm flipH="1">
            <a:off x="4038600" y="3810000"/>
            <a:ext cx="304800" cy="838200"/>
          </a:xfrm>
          <a:prstGeom prst="line">
            <a:avLst/>
          </a:prstGeom>
          <a:noFill/>
          <a:ln w="952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87760" name="Line 16"/>
          <p:cNvSpPr>
            <a:spLocks noChangeShapeType="1"/>
          </p:cNvSpPr>
          <p:nvPr/>
        </p:nvSpPr>
        <p:spPr bwMode="auto">
          <a:xfrm>
            <a:off x="5181600" y="3810000"/>
            <a:ext cx="304800" cy="457200"/>
          </a:xfrm>
          <a:prstGeom prst="line">
            <a:avLst/>
          </a:prstGeom>
          <a:noFill/>
          <a:ln w="952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87761" name="Rectangle 17"/>
          <p:cNvSpPr>
            <a:spLocks noGrp="1" noChangeArrowheads="1"/>
          </p:cNvSpPr>
          <p:nvPr>
            <p:ph type="title"/>
          </p:nvPr>
        </p:nvSpPr>
        <p:spPr/>
        <p:txBody>
          <a:bodyPr vert="horz" anchor="b" anchorCtr="0">
            <a:normAutofit/>
          </a:bodyPr>
          <a:lstStyle/>
          <a:p>
            <a:r>
              <a:rPr lang="en-US" dirty="0"/>
              <a:t>Foam Blocks vs Tape</a:t>
            </a:r>
          </a:p>
        </p:txBody>
      </p:sp>
      <p:sp>
        <p:nvSpPr>
          <p:cNvPr id="287762" name="Text Box 18"/>
          <p:cNvSpPr txBox="1">
            <a:spLocks noChangeArrowheads="1"/>
          </p:cNvSpPr>
          <p:nvPr/>
        </p:nvSpPr>
        <p:spPr bwMode="auto">
          <a:xfrm>
            <a:off x="381000" y="1371600"/>
            <a:ext cx="8382000" cy="523220"/>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dirty="0">
                <a:ln>
                  <a:noFill/>
                </a:ln>
                <a:solidFill>
                  <a:srgbClr val="284E84"/>
                </a:solidFill>
                <a:effectLst/>
                <a:uLnTx/>
                <a:uFillTx/>
                <a:latin typeface="Gill Sans MT"/>
                <a:ea typeface="+mn-ea"/>
                <a:cs typeface="+mn-cs"/>
              </a:rPr>
              <a:t>If gaps exist between the boot and the floor or ceiling…</a:t>
            </a:r>
          </a:p>
        </p:txBody>
      </p:sp>
      <p:sp>
        <p:nvSpPr>
          <p:cNvPr id="19"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20" name="Title 5"/>
          <p:cNvSpPr txBox="1">
            <a:spLocks/>
          </p:cNvSpPr>
          <p:nvPr/>
        </p:nvSpPr>
        <p:spPr>
          <a:xfrm>
            <a:off x="304800" y="71439"/>
            <a:ext cx="29718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4: Duct Leakage to Outside</a:t>
            </a:r>
          </a:p>
        </p:txBody>
      </p:sp>
      <p:graphicFrame>
        <p:nvGraphicFramePr>
          <p:cNvPr id="2" name="Table 1"/>
          <p:cNvGraphicFramePr>
            <a:graphicFrameLocks noGrp="1"/>
          </p:cNvGraphicFramePr>
          <p:nvPr>
            <p:extLst/>
          </p:nvPr>
        </p:nvGraphicFramePr>
        <p:xfrm>
          <a:off x="914400" y="2133600"/>
          <a:ext cx="7315200" cy="1097280"/>
        </p:xfrm>
        <a:graphic>
          <a:graphicData uri="http://schemas.openxmlformats.org/drawingml/2006/table">
            <a:tbl>
              <a:tblPr firstRow="1" bandRow="1">
                <a:tableStyleId>{F5AB1C69-6EDB-4FF4-983F-18BD219EF322}</a:tableStyleId>
              </a:tblPr>
              <a:tblGrid>
                <a:gridCol w="3657600">
                  <a:extLst>
                    <a:ext uri="{9D8B030D-6E8A-4147-A177-3AD203B41FA5}">
                      <a16:colId xmlns="" xmlns:a16="http://schemas.microsoft.com/office/drawing/2014/main" val="20000"/>
                    </a:ext>
                  </a:extLst>
                </a:gridCol>
                <a:gridCol w="3657600">
                  <a:extLst>
                    <a:ext uri="{9D8B030D-6E8A-4147-A177-3AD203B41FA5}">
                      <a16:colId xmlns="" xmlns:a16="http://schemas.microsoft.com/office/drawing/2014/main" val="20001"/>
                    </a:ext>
                  </a:extLst>
                </a:gridCol>
              </a:tblGrid>
              <a:tr h="370840">
                <a:tc>
                  <a:txBody>
                    <a:bodyPr/>
                    <a:lstStyle/>
                    <a:p>
                      <a:pPr algn="ctr"/>
                      <a:r>
                        <a:rPr lang="en-US" sz="2000" dirty="0">
                          <a:solidFill>
                            <a:schemeClr val="tx2"/>
                          </a:solidFill>
                        </a:rPr>
                        <a:t>Taping over the register</a:t>
                      </a:r>
                    </a:p>
                  </a:txBody>
                  <a:tcPr>
                    <a:solidFill>
                      <a:srgbClr val="DDE49C"/>
                    </a:solidFill>
                  </a:tcPr>
                </a:tc>
                <a:tc>
                  <a:txBody>
                    <a:bodyPr/>
                    <a:lstStyle/>
                    <a:p>
                      <a:pPr algn="ctr"/>
                      <a:r>
                        <a:rPr lang="en-US" sz="2000" dirty="0">
                          <a:solidFill>
                            <a:schemeClr val="tx2"/>
                          </a:solidFill>
                        </a:rPr>
                        <a:t>Foam Block</a:t>
                      </a:r>
                    </a:p>
                  </a:txBody>
                  <a:tcPr>
                    <a:solidFill>
                      <a:srgbClr val="DDE49C"/>
                    </a:solidFill>
                  </a:tcPr>
                </a:tc>
                <a:extLst>
                  <a:ext uri="{0D108BD9-81ED-4DB2-BD59-A6C34878D82A}">
                    <a16:rowId xmlns="" xmlns:a16="http://schemas.microsoft.com/office/drawing/2014/main" val="10000"/>
                  </a:ext>
                </a:extLst>
              </a:tr>
              <a:tr h="370840">
                <a:tc>
                  <a:txBody>
                    <a:bodyPr/>
                    <a:lstStyle/>
                    <a:p>
                      <a:pPr algn="ctr"/>
                      <a:r>
                        <a:rPr lang="en-US" sz="2000" dirty="0"/>
                        <a:t>Duct blaster will “see” the gaps</a:t>
                      </a:r>
                    </a:p>
                  </a:txBody>
                  <a:tcPr/>
                </a:tc>
                <a:tc>
                  <a:txBody>
                    <a:bodyPr/>
                    <a:lstStyle/>
                    <a:p>
                      <a:pPr algn="ctr"/>
                      <a:r>
                        <a:rPr lang="en-US" sz="2000" dirty="0"/>
                        <a:t>Will</a:t>
                      </a:r>
                      <a:r>
                        <a:rPr lang="en-US" sz="2000" baseline="0" dirty="0"/>
                        <a:t> seal duct and not show leakage at gaps</a:t>
                      </a:r>
                      <a:endParaRPr lang="en-US" sz="2000" dirty="0"/>
                    </a:p>
                  </a:txBody>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29355778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rmAutofit/>
          </a:bodyPr>
          <a:lstStyle/>
          <a:p>
            <a:r>
              <a:rPr lang="en-US" dirty="0"/>
              <a:t>Static Pressure Tap Location</a:t>
            </a:r>
          </a:p>
        </p:txBody>
      </p:sp>
      <p:sp>
        <p:nvSpPr>
          <p:cNvPr id="3" name="Content Placeholder 2"/>
          <p:cNvSpPr>
            <a:spLocks noGrp="1"/>
          </p:cNvSpPr>
          <p:nvPr>
            <p:ph sz="quarter" idx="1"/>
          </p:nvPr>
        </p:nvSpPr>
        <p:spPr>
          <a:xfrm>
            <a:off x="457200" y="1600200"/>
            <a:ext cx="8229600" cy="4495800"/>
          </a:xfrm>
        </p:spPr>
        <p:txBody>
          <a:bodyPr>
            <a:normAutofit fontScale="70000" lnSpcReduction="20000"/>
          </a:bodyPr>
          <a:lstStyle/>
          <a:p>
            <a:pPr>
              <a:lnSpc>
                <a:spcPts val="3500"/>
              </a:lnSpc>
              <a:spcBef>
                <a:spcPts val="800"/>
              </a:spcBef>
              <a:spcAft>
                <a:spcPts val="800"/>
              </a:spcAft>
            </a:pPr>
            <a:r>
              <a:rPr lang="en-US" sz="3800" dirty="0">
                <a:solidFill>
                  <a:srgbClr val="284E84"/>
                </a:solidFill>
              </a:rPr>
              <a:t>Pressure can vary by as much as 100 Pa depending on where you measure it.</a:t>
            </a:r>
            <a:endParaRPr lang="en-US" sz="3200" i="1" dirty="0">
              <a:solidFill>
                <a:srgbClr val="284E84"/>
              </a:solidFill>
            </a:endParaRPr>
          </a:p>
          <a:p>
            <a:pPr>
              <a:lnSpc>
                <a:spcPts val="3500"/>
              </a:lnSpc>
              <a:spcBef>
                <a:spcPts val="800"/>
              </a:spcBef>
              <a:spcAft>
                <a:spcPts val="800"/>
              </a:spcAft>
            </a:pPr>
            <a:r>
              <a:rPr lang="en-US" sz="3800" dirty="0">
                <a:solidFill>
                  <a:srgbClr val="284E84"/>
                </a:solidFill>
              </a:rPr>
              <a:t>Check if pressure tap is at a representative position!</a:t>
            </a:r>
          </a:p>
          <a:p>
            <a:pPr lvl="1">
              <a:lnSpc>
                <a:spcPts val="3000"/>
              </a:lnSpc>
              <a:spcBef>
                <a:spcPts val="400"/>
              </a:spcBef>
              <a:spcAft>
                <a:spcPts val="400"/>
              </a:spcAft>
              <a:buFont typeface="Wingdings" pitchFamily="2" charset="2"/>
              <a:buChar char="ü"/>
            </a:pPr>
            <a:r>
              <a:rPr lang="en-US" sz="3200" dirty="0"/>
              <a:t>“Devices” (e.g., coils coupled with leaky duct systems) can cause big pressure drops.</a:t>
            </a:r>
          </a:p>
          <a:p>
            <a:pPr lvl="1">
              <a:lnSpc>
                <a:spcPts val="3000"/>
              </a:lnSpc>
              <a:spcBef>
                <a:spcPts val="400"/>
              </a:spcBef>
              <a:spcAft>
                <a:spcPts val="400"/>
              </a:spcAft>
              <a:buFont typeface="Wingdings" pitchFamily="2" charset="2"/>
              <a:buChar char="ü"/>
            </a:pPr>
            <a:r>
              <a:rPr lang="en-US" sz="3200" dirty="0"/>
              <a:t>Cavity returns or returns with big holes: where pressure tap is placed can have a HUGE effect! Better to just test the supply side.</a:t>
            </a:r>
          </a:p>
          <a:p>
            <a:pPr lvl="1">
              <a:lnSpc>
                <a:spcPts val="3000"/>
              </a:lnSpc>
              <a:spcBef>
                <a:spcPts val="400"/>
              </a:spcBef>
              <a:spcAft>
                <a:spcPts val="400"/>
              </a:spcAft>
              <a:buFont typeface="Wingdings" pitchFamily="2" charset="2"/>
              <a:buChar char="ü"/>
            </a:pPr>
            <a:r>
              <a:rPr lang="en-US" sz="3200" dirty="0"/>
              <a:t>Register with a loose duct run will record a very different pressure than one connected firmly.</a:t>
            </a:r>
          </a:p>
          <a:p>
            <a:pPr lvl="1">
              <a:lnSpc>
                <a:spcPts val="3500"/>
              </a:lnSpc>
              <a:spcBef>
                <a:spcPts val="800"/>
              </a:spcBef>
              <a:spcAft>
                <a:spcPts val="800"/>
              </a:spcAft>
              <a:buFont typeface="Arial" pitchFamily="34" charset="0"/>
              <a:buChar char="•"/>
            </a:pPr>
            <a:endParaRPr lang="en-US" sz="2800" dirty="0">
              <a:solidFill>
                <a:srgbClr val="284E84"/>
              </a:solidFill>
            </a:endParaRPr>
          </a:p>
          <a:p>
            <a:pPr lvl="2">
              <a:lnSpc>
                <a:spcPts val="3500"/>
              </a:lnSpc>
              <a:spcBef>
                <a:spcPts val="800"/>
              </a:spcBef>
              <a:spcAft>
                <a:spcPts val="800"/>
              </a:spcAft>
              <a:buFont typeface="Wingdings" pitchFamily="2" charset="2"/>
              <a:buChar char="ü"/>
            </a:pPr>
            <a:endParaRPr lang="en-US" sz="2600" dirty="0">
              <a:solidFill>
                <a:srgbClr val="284E84"/>
              </a:solidFill>
            </a:endParaRPr>
          </a:p>
          <a:p>
            <a:pPr lvl="1">
              <a:lnSpc>
                <a:spcPts val="3500"/>
              </a:lnSpc>
              <a:spcBef>
                <a:spcPts val="800"/>
              </a:spcBef>
              <a:spcAft>
                <a:spcPts val="800"/>
              </a:spcAft>
              <a:buFont typeface="Arial" pitchFamily="34" charset="0"/>
              <a:buChar char="•"/>
            </a:pPr>
            <a:endParaRPr lang="en-US" dirty="0">
              <a:solidFill>
                <a:srgbClr val="284E84"/>
              </a:solidFill>
            </a:endParaRPr>
          </a:p>
        </p:txBody>
      </p:sp>
      <p:sp>
        <p:nvSpPr>
          <p:cNvPr id="4"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5" name="Title 5"/>
          <p:cNvSpPr txBox="1">
            <a:spLocks/>
          </p:cNvSpPr>
          <p:nvPr/>
        </p:nvSpPr>
        <p:spPr>
          <a:xfrm>
            <a:off x="304800" y="71439"/>
            <a:ext cx="29718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4: Duct Leakage to Outside</a:t>
            </a:r>
          </a:p>
        </p:txBody>
      </p:sp>
    </p:spTree>
    <p:extLst>
      <p:ext uri="{BB962C8B-B14F-4D97-AF65-F5344CB8AC3E}">
        <p14:creationId xmlns:p14="http://schemas.microsoft.com/office/powerpoint/2010/main" val="9890908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pic>
        <p:nvPicPr>
          <p:cNvPr id="716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5740"/>
            <a:ext cx="8839200" cy="6529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2840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rmAutofit/>
          </a:bodyPr>
          <a:lstStyle/>
          <a:p>
            <a:r>
              <a:rPr lang="en-US" dirty="0"/>
              <a:t>Minimizing Differences in Tests</a:t>
            </a:r>
          </a:p>
        </p:txBody>
      </p:sp>
      <p:pic>
        <p:nvPicPr>
          <p:cNvPr id="4" name="Picture 8" descr="hvac_10"/>
          <p:cNvPicPr>
            <a:picLocks noGrp="1" noChangeAspect="1" noChangeArrowheads="1"/>
          </p:cNvPicPr>
          <p:nvPr>
            <p:ph sz="quarter" idx="1"/>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bright="28000" contrast="-28000"/>
                    </a14:imgEffect>
                  </a14:imgLayer>
                </a14:imgProps>
              </a:ext>
            </a:extLst>
          </a:blip>
          <a:srcRect/>
          <a:stretch>
            <a:fillRect/>
          </a:stretch>
        </p:blipFill>
        <p:spPr>
          <a:xfrm>
            <a:off x="990600" y="1371600"/>
            <a:ext cx="3017309" cy="4525963"/>
          </a:xfrm>
          <a:prstGeom prst="rect">
            <a:avLst/>
          </a:prstGeom>
          <a:ln>
            <a:noFill/>
          </a:ln>
          <a:effectLst>
            <a:outerShdw blurRad="190500" algn="tl" rotWithShape="0">
              <a:srgbClr val="000000">
                <a:alpha val="70000"/>
              </a:srgbClr>
            </a:outerShdw>
          </a:effectLst>
        </p:spPr>
      </p:pic>
      <p:pic>
        <p:nvPicPr>
          <p:cNvPr id="5" name="Picture 5"/>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Lst>
          </a:blip>
          <a:srcRect/>
          <a:stretch>
            <a:fillRect/>
          </a:stretch>
        </p:blipFill>
        <p:spPr bwMode="auto">
          <a:xfrm>
            <a:off x="4366146" y="1371600"/>
            <a:ext cx="4182772" cy="2895600"/>
          </a:xfrm>
          <a:prstGeom prst="rect">
            <a:avLst/>
          </a:prstGeom>
          <a:ln>
            <a:noFill/>
          </a:ln>
          <a:effectLst>
            <a:outerShdw blurRad="190500" algn="tl" rotWithShape="0">
              <a:srgbClr val="000000">
                <a:alpha val="70000"/>
              </a:srgbClr>
            </a:outerShdw>
          </a:effectLst>
        </p:spPr>
      </p:pic>
      <p:sp>
        <p:nvSpPr>
          <p:cNvPr id="6"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7" name="Title 5"/>
          <p:cNvSpPr txBox="1">
            <a:spLocks/>
          </p:cNvSpPr>
          <p:nvPr/>
        </p:nvSpPr>
        <p:spPr>
          <a:xfrm>
            <a:off x="304800" y="71439"/>
            <a:ext cx="29718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4: Duct Leakage to Outside</a:t>
            </a:r>
          </a:p>
        </p:txBody>
      </p:sp>
      <p:sp>
        <p:nvSpPr>
          <p:cNvPr id="8" name="Rectangle 7"/>
          <p:cNvSpPr/>
          <p:nvPr/>
        </p:nvSpPr>
        <p:spPr>
          <a:xfrm>
            <a:off x="4366146" y="4953000"/>
            <a:ext cx="4182772" cy="707886"/>
          </a:xfrm>
          <a:prstGeom prst="rect">
            <a:avLst/>
          </a:prstGeom>
          <a:solidFill>
            <a:srgbClr val="F9FAEC"/>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6973"/>
                </a:solidFill>
                <a:effectLst/>
                <a:uLnTx/>
                <a:uFillTx/>
                <a:latin typeface="Gill Sans MT"/>
                <a:ea typeface="+mn-ea"/>
                <a:cs typeface="+mn-cs"/>
              </a:rPr>
              <a:t>Document on form where duct blaster and pressure tap are installed!</a:t>
            </a:r>
          </a:p>
        </p:txBody>
      </p:sp>
    </p:spTree>
    <p:extLst>
      <p:ext uri="{BB962C8B-B14F-4D97-AF65-F5344CB8AC3E}">
        <p14:creationId xmlns:p14="http://schemas.microsoft.com/office/powerpoint/2010/main" val="5332698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p:txBody>
          <a:bodyPr vert="horz" anchor="b" anchorCtr="0">
            <a:normAutofit/>
          </a:bodyPr>
          <a:lstStyle/>
          <a:p>
            <a:r>
              <a:rPr lang="en-US" dirty="0"/>
              <a:t>Number One Piece of Advice</a:t>
            </a:r>
          </a:p>
        </p:txBody>
      </p:sp>
      <p:pic>
        <p:nvPicPr>
          <p:cNvPr id="291843" name="Picture 3"/>
          <p:cNvPicPr>
            <a:picLocks noChangeAspect="1" noChangeArrowheads="1"/>
          </p:cNvPicPr>
          <p:nvPr/>
        </p:nvPicPr>
        <p:blipFill rotWithShape="1">
          <a:blip r:embed="rId3" cstate="print"/>
          <a:srcRect l="12003" t="26116" r="9962" b="7574"/>
          <a:stretch/>
        </p:blipFill>
        <p:spPr bwMode="auto">
          <a:xfrm>
            <a:off x="2514600" y="1337554"/>
            <a:ext cx="4267200" cy="4834646"/>
          </a:xfrm>
          <a:prstGeom prst="rect">
            <a:avLst/>
          </a:prstGeom>
          <a:ln w="88900" cap="sq" cmpd="thickThin">
            <a:solidFill>
              <a:srgbClr val="000000"/>
            </a:solidFill>
            <a:prstDash val="solid"/>
            <a:miter lim="800000"/>
          </a:ln>
          <a:effectLst>
            <a:innerShdw blurRad="76200">
              <a:srgbClr val="000000"/>
            </a:innerShdw>
          </a:effectLst>
        </p:spPr>
      </p:pic>
      <p:sp>
        <p:nvSpPr>
          <p:cNvPr id="4"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5" name="Title 5"/>
          <p:cNvSpPr txBox="1">
            <a:spLocks/>
          </p:cNvSpPr>
          <p:nvPr/>
        </p:nvSpPr>
        <p:spPr>
          <a:xfrm>
            <a:off x="304800" y="71439"/>
            <a:ext cx="29718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4: Duct Leakage to Outside</a:t>
            </a:r>
          </a:p>
        </p:txBody>
      </p:sp>
    </p:spTree>
    <p:extLst>
      <p:ext uri="{BB962C8B-B14F-4D97-AF65-F5344CB8AC3E}">
        <p14:creationId xmlns:p14="http://schemas.microsoft.com/office/powerpoint/2010/main" val="34939148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52400"/>
            <a:ext cx="8229600" cy="990600"/>
          </a:xfrm>
          <a:prstGeom prst="rect">
            <a:avLst/>
          </a:prstGeom>
        </p:spPr>
        <p:txBody>
          <a:bodyPr vert="horz" anchor="b" anchorCtr="0">
            <a:normAutofit/>
          </a:bodyPr>
          <a:lstStyle>
            <a:lvl1pPr>
              <a:spcBef>
                <a:spcPct val="0"/>
              </a:spcBef>
              <a:buNone/>
              <a:defRPr kumimoji="0" sz="3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5B6973"/>
                </a:solidFill>
                <a:effectLst/>
                <a:uLnTx/>
                <a:uFillTx/>
                <a:latin typeface="Bookman Old Style"/>
                <a:ea typeface="+mj-ea"/>
                <a:cs typeface="+mj-cs"/>
              </a:rPr>
              <a:t>Repeatable Testing: Careful Setup</a:t>
            </a:r>
          </a:p>
        </p:txBody>
      </p:sp>
      <p:sp>
        <p:nvSpPr>
          <p:cNvPr id="5"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6" name="Title 5"/>
          <p:cNvSpPr txBox="1">
            <a:spLocks/>
          </p:cNvSpPr>
          <p:nvPr/>
        </p:nvSpPr>
        <p:spPr>
          <a:xfrm>
            <a:off x="304800" y="71439"/>
            <a:ext cx="29718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4: Duct Leakage to Outside</a:t>
            </a:r>
          </a:p>
        </p:txBody>
      </p:sp>
      <p:graphicFrame>
        <p:nvGraphicFramePr>
          <p:cNvPr id="9" name="Diagram 8"/>
          <p:cNvGraphicFramePr/>
          <p:nvPr>
            <p:extLst>
              <p:ext uri="{D42A27DB-BD31-4B8C-83A1-F6EECF244321}">
                <p14:modId xmlns:p14="http://schemas.microsoft.com/office/powerpoint/2010/main" val="594399715"/>
              </p:ext>
            </p:extLst>
          </p:nvPr>
        </p:nvGraphicFramePr>
        <p:xfrm>
          <a:off x="533400" y="1295400"/>
          <a:ext cx="82296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28364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rmAutofit/>
          </a:bodyPr>
          <a:lstStyle/>
          <a:p>
            <a:r>
              <a:rPr lang="en-US" dirty="0"/>
              <a:t>Sensor Sensitivity</a:t>
            </a:r>
          </a:p>
        </p:txBody>
      </p:sp>
      <p:sp>
        <p:nvSpPr>
          <p:cNvPr id="4" name="Text Box 7"/>
          <p:cNvSpPr txBox="1">
            <a:spLocks noChangeArrowheads="1"/>
          </p:cNvSpPr>
          <p:nvPr/>
        </p:nvSpPr>
        <p:spPr bwMode="auto">
          <a:xfrm>
            <a:off x="403746" y="1600200"/>
            <a:ext cx="3177654" cy="4648200"/>
          </a:xfrm>
          <a:prstGeom prst="rect">
            <a:avLst/>
          </a:prstGeom>
        </p:spPr>
        <p:txBody>
          <a:bodyPr vert="horz">
            <a:normAutofit/>
          </a:bodyPr>
          <a:lstStyle>
            <a:lvl1pPr marL="274320" indent="-274320">
              <a:spcBef>
                <a:spcPts val="600"/>
              </a:spcBef>
              <a:buClr>
                <a:schemeClr val="accent1"/>
              </a:buClr>
              <a:buSzPct val="76000"/>
              <a:buFont typeface="Wingdings 3"/>
              <a:buChar char=""/>
              <a:defRPr kumimoji="0" sz="2600"/>
            </a:lvl1pPr>
            <a:lvl2pPr marL="548640" indent="-274320">
              <a:spcBef>
                <a:spcPts val="500"/>
              </a:spcBef>
              <a:buClr>
                <a:schemeClr val="accent2"/>
              </a:buClr>
              <a:buSzPct val="76000"/>
              <a:buFont typeface="Wingdings 3"/>
              <a:buChar char=""/>
              <a:defRPr kumimoji="0" sz="2300">
                <a:solidFill>
                  <a:schemeClr val="tx2"/>
                </a:solidFill>
              </a:defRPr>
            </a:lvl2pPr>
            <a:lvl3pPr marL="822960" indent="-228600">
              <a:spcBef>
                <a:spcPts val="500"/>
              </a:spcBef>
              <a:buClr>
                <a:schemeClr val="bg1">
                  <a:shade val="50000"/>
                </a:schemeClr>
              </a:buClr>
              <a:buSzPct val="76000"/>
              <a:buFont typeface="Wingdings 3"/>
              <a:buChar char=""/>
              <a:defRPr kumimoji="0" sz="2000"/>
            </a:lvl3pPr>
            <a:lvl4pPr marL="1097280" indent="-228600">
              <a:spcBef>
                <a:spcPts val="400"/>
              </a:spcBef>
              <a:buClr>
                <a:schemeClr val="accent2">
                  <a:shade val="75000"/>
                </a:schemeClr>
              </a:buClr>
              <a:buSzPct val="70000"/>
              <a:buFont typeface="Wingdings"/>
              <a:buChar char=""/>
              <a:defRPr kumimoji="0"/>
            </a:lvl4pPr>
            <a:lvl5pPr marL="1371600" indent="-228600">
              <a:spcBef>
                <a:spcPts val="300"/>
              </a:spcBef>
              <a:buClr>
                <a:schemeClr val="accent2"/>
              </a:buClr>
              <a:buSzPct val="70000"/>
              <a:buFont typeface="Wingdings"/>
              <a:buChar char=""/>
              <a:defRPr kumimoji="0" sz="1600"/>
            </a:lvl5pPr>
            <a:lvl6pPr marL="1645920" indent="-182880">
              <a:spcBef>
                <a:spcPts val="300"/>
              </a:spcBef>
              <a:buClr>
                <a:srgbClr val="9FB8CD">
                  <a:shade val="75000"/>
                </a:srgbClr>
              </a:buClr>
              <a:buSzPct val="75000"/>
              <a:buFont typeface="Wingdings 3"/>
              <a:buChar char=""/>
              <a:defRPr kumimoji="0" lang="en-US" sz="1600" smtClean="0"/>
            </a:lvl6pPr>
            <a:lvl7pPr marL="1828800" indent="-182880">
              <a:spcBef>
                <a:spcPts val="300"/>
              </a:spcBef>
              <a:buClr>
                <a:srgbClr val="727CA3">
                  <a:shade val="75000"/>
                </a:srgbClr>
              </a:buClr>
              <a:buSzPct val="75000"/>
              <a:buFont typeface="Wingdings 3"/>
              <a:buChar char=""/>
              <a:defRPr kumimoji="0" lang="en-US" sz="1400" smtClean="0"/>
            </a:lvl7pPr>
            <a:lvl8pPr marL="2011680" indent="-182880">
              <a:spcBef>
                <a:spcPts val="300"/>
              </a:spcBef>
              <a:buClr>
                <a:prstClr val="white">
                  <a:shade val="50000"/>
                </a:prstClr>
              </a:buClr>
              <a:buSzPct val="75000"/>
              <a:buFont typeface="Wingdings 3"/>
              <a:buChar char=""/>
              <a:defRPr kumimoji="0" lang="en-US" sz="1400" smtClean="0"/>
            </a:lvl8pPr>
            <a:lvl9pPr marL="2194560" indent="-182880">
              <a:spcBef>
                <a:spcPts val="300"/>
              </a:spcBef>
              <a:buClr>
                <a:srgbClr val="9FB8CD"/>
              </a:buClr>
              <a:buSzPct val="75000"/>
              <a:buFont typeface="Wingdings 3"/>
              <a:buChar char=""/>
              <a:defRPr kumimoji="0" lang="en-US" sz="1200" smtClean="0"/>
            </a:lvl9pPr>
          </a:lstStyle>
          <a:p>
            <a:pPr marL="274320" marR="0" lvl="0" indent="-274320" algn="l" defTabSz="914400" rtl="0" eaLnBrk="1" fontAlgn="auto" latinLnBrk="0" hangingPunct="1">
              <a:lnSpc>
                <a:spcPts val="3600"/>
              </a:lnSpc>
              <a:spcBef>
                <a:spcPts val="600"/>
              </a:spcBef>
              <a:spcAft>
                <a:spcPts val="600"/>
              </a:spcAft>
              <a:buClr>
                <a:srgbClr val="98C723"/>
              </a:buClr>
              <a:buSzPct val="76000"/>
              <a:buFont typeface="Wingdings 3"/>
              <a:buChar char=""/>
              <a:tabLst/>
              <a:defRPr/>
            </a:pPr>
            <a:r>
              <a:rPr kumimoji="0" lang="en-US" sz="2200" b="0" i="0" u="none" strike="noStrike" kern="1200" cap="none" spc="0" normalizeH="0" baseline="0" noProof="0" dirty="0">
                <a:ln>
                  <a:noFill/>
                </a:ln>
                <a:solidFill>
                  <a:srgbClr val="284E84"/>
                </a:solidFill>
                <a:effectLst/>
                <a:uLnTx/>
                <a:uFillTx/>
                <a:latin typeface="Gill Sans MT"/>
                <a:ea typeface="+mn-ea"/>
                <a:cs typeface="+mn-cs"/>
              </a:rPr>
              <a:t>Check Sensor Ring for plugging (especially for a fog test)</a:t>
            </a:r>
          </a:p>
          <a:p>
            <a:pPr marL="274320" marR="0" lvl="0" indent="-274320" algn="l" defTabSz="914400" rtl="0" eaLnBrk="1" fontAlgn="auto" latinLnBrk="0" hangingPunct="1">
              <a:lnSpc>
                <a:spcPts val="3800"/>
              </a:lnSpc>
              <a:spcBef>
                <a:spcPts val="600"/>
              </a:spcBef>
              <a:spcAft>
                <a:spcPts val="0"/>
              </a:spcAft>
              <a:buClr>
                <a:srgbClr val="98C723"/>
              </a:buClr>
              <a:buSzPct val="76000"/>
              <a:buFont typeface="Wingdings 3"/>
              <a:buChar char=""/>
              <a:tabLst/>
              <a:defRPr/>
            </a:pPr>
            <a:r>
              <a:rPr kumimoji="0" lang="en-US" sz="2200" b="0" i="0" u="none" strike="noStrike" kern="1200" cap="none" spc="0" normalizeH="0" baseline="0" noProof="0" dirty="0">
                <a:ln>
                  <a:noFill/>
                </a:ln>
                <a:solidFill>
                  <a:srgbClr val="284E84"/>
                </a:solidFill>
                <a:effectLst/>
                <a:uLnTx/>
                <a:uFillTx/>
                <a:latin typeface="Gill Sans MT"/>
                <a:ea typeface="+mn-ea"/>
                <a:cs typeface="+mn-cs"/>
              </a:rPr>
              <a:t>Check the hose connecting the pressure tap to the sensor ring</a:t>
            </a:r>
          </a:p>
        </p:txBody>
      </p:sp>
      <p:pic>
        <p:nvPicPr>
          <p:cNvPr id="5" name="Picture 12"/>
          <p:cNvPicPr>
            <a:picLocks noChangeAspect="1" noChangeArrowheads="1"/>
          </p:cNvPicPr>
          <p:nvPr/>
        </p:nvPicPr>
        <p:blipFill>
          <a:blip r:embed="rId3" cstate="print"/>
          <a:srcRect l="14455" t="29495" r="51317" b="30154"/>
          <a:stretch>
            <a:fillRect/>
          </a:stretch>
        </p:blipFill>
        <p:spPr bwMode="auto">
          <a:xfrm>
            <a:off x="3733800" y="1752600"/>
            <a:ext cx="4874542" cy="3876674"/>
          </a:xfrm>
          <a:prstGeom prst="rect">
            <a:avLst/>
          </a:prstGeom>
          <a:ln>
            <a:noFill/>
          </a:ln>
          <a:effectLst>
            <a:outerShdw blurRad="190500" algn="tl" rotWithShape="0">
              <a:srgbClr val="000000">
                <a:alpha val="70000"/>
              </a:srgbClr>
            </a:outerShdw>
          </a:effectLst>
        </p:spPr>
      </p:pic>
      <p:sp>
        <p:nvSpPr>
          <p:cNvPr id="6" name="Title 5"/>
          <p:cNvSpPr txBox="1">
            <a:spLocks/>
          </p:cNvSpPr>
          <p:nvPr/>
        </p:nvSpPr>
        <p:spPr>
          <a:xfrm>
            <a:off x="304800" y="71439"/>
            <a:ext cx="29718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4: Duct Leakage to Outside</a:t>
            </a:r>
          </a:p>
        </p:txBody>
      </p:sp>
      <p:sp>
        <p:nvSpPr>
          <p:cNvPr id="7"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Tree>
    <p:extLst>
      <p:ext uri="{BB962C8B-B14F-4D97-AF65-F5344CB8AC3E}">
        <p14:creationId xmlns:p14="http://schemas.microsoft.com/office/powerpoint/2010/main" val="25503794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rmAutofit/>
          </a:bodyPr>
          <a:lstStyle/>
          <a:p>
            <a:r>
              <a:rPr lang="en-US" sz="3200" dirty="0">
                <a:solidFill>
                  <a:schemeClr val="tx2"/>
                </a:solidFill>
                <a:cs typeface="+mj-cs"/>
              </a:rPr>
              <a:t>Anyone using </a:t>
            </a:r>
            <a:r>
              <a:rPr lang="en-US" sz="3200" dirty="0" err="1">
                <a:solidFill>
                  <a:schemeClr val="tx2"/>
                </a:solidFill>
                <a:cs typeface="+mj-cs"/>
              </a:rPr>
              <a:t>Aeroseal</a:t>
            </a:r>
            <a:r>
              <a:rPr lang="en-US" sz="3200" dirty="0">
                <a:solidFill>
                  <a:schemeClr val="tx2"/>
                </a:solidFill>
                <a:cs typeface="+mj-cs"/>
              </a:rPr>
              <a:t>?</a:t>
            </a:r>
          </a:p>
        </p:txBody>
      </p:sp>
      <p:sp>
        <p:nvSpPr>
          <p:cNvPr id="8"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9" name="Content Placeholder 3">
            <a:extLst>
              <a:ext uri="{FF2B5EF4-FFF2-40B4-BE49-F238E27FC236}">
                <a16:creationId xmlns="" xmlns:a16="http://schemas.microsoft.com/office/drawing/2014/main" id="{9B1FAD66-635E-43CC-BE74-D515D7806302}"/>
              </a:ext>
            </a:extLst>
          </p:cNvPr>
          <p:cNvSpPr txBox="1">
            <a:spLocks/>
          </p:cNvSpPr>
          <p:nvPr/>
        </p:nvSpPr>
        <p:spPr>
          <a:xfrm>
            <a:off x="457199" y="1294673"/>
            <a:ext cx="5169067" cy="4491859"/>
          </a:xfrm>
          <a:prstGeom prst="rect">
            <a:avLst/>
          </a:prstGeom>
        </p:spPr>
        <p:txBody>
          <a:bodyPr vert="horz">
            <a:normAutofit fontScale="77500" lnSpcReduction="20000"/>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274320" marR="0" lvl="0" indent="-274320" algn="l" defTabSz="914400" rtl="0" eaLnBrk="1" fontAlgn="auto" latinLnBrk="0" hangingPunct="1">
              <a:lnSpc>
                <a:spcPts val="3800"/>
              </a:lnSpc>
              <a:spcBef>
                <a:spcPts val="400"/>
              </a:spcBef>
              <a:spcAft>
                <a:spcPts val="400"/>
              </a:spcAft>
              <a:buClr>
                <a:srgbClr val="98C723"/>
              </a:buClr>
              <a:buSzPct val="76000"/>
              <a:buFont typeface="Wingdings 3"/>
              <a:buChar char=""/>
              <a:tabLst/>
              <a:defRPr/>
            </a:pPr>
            <a:r>
              <a:rPr kumimoji="0" lang="en-US" sz="3500" b="0" i="0" u="none" strike="noStrike" kern="1200" cap="none" spc="0" normalizeH="0" baseline="0" noProof="0" dirty="0" err="1">
                <a:ln>
                  <a:noFill/>
                </a:ln>
                <a:solidFill>
                  <a:srgbClr val="284E84"/>
                </a:solidFill>
                <a:effectLst/>
                <a:uLnTx/>
                <a:uFillTx/>
                <a:latin typeface="Gill Sans MT"/>
                <a:ea typeface="+mn-ea"/>
                <a:cs typeface="+mn-cs"/>
              </a:rPr>
              <a:t>Aeroseal</a:t>
            </a:r>
            <a:r>
              <a:rPr kumimoji="0" lang="en-US" sz="3500" b="0" i="0" u="none" strike="noStrike" kern="1200" cap="none" spc="0" normalizeH="0" baseline="0" noProof="0" dirty="0">
                <a:ln>
                  <a:noFill/>
                </a:ln>
                <a:solidFill>
                  <a:srgbClr val="284E84"/>
                </a:solidFill>
                <a:effectLst/>
                <a:uLnTx/>
                <a:uFillTx/>
                <a:latin typeface="Gill Sans MT"/>
                <a:ea typeface="+mn-ea"/>
                <a:cs typeface="+mn-cs"/>
              </a:rPr>
              <a:t> is approved for use with PTCS with a few exceptions:</a:t>
            </a:r>
            <a:endParaRPr kumimoji="0" lang="en-US" sz="3500" b="0" i="0" u="none" strike="noStrike" kern="1200" cap="none" spc="0" normalizeH="0" baseline="0" noProof="0" dirty="0">
              <a:ln>
                <a:noFill/>
              </a:ln>
              <a:solidFill>
                <a:prstClr val="black"/>
              </a:solidFill>
              <a:effectLst/>
              <a:uLnTx/>
              <a:uFillTx/>
              <a:latin typeface="Gill Sans MT"/>
              <a:ea typeface="+mn-ea"/>
              <a:cs typeface="+mn-cs"/>
            </a:endParaRPr>
          </a:p>
          <a:p>
            <a:pPr marL="548640" marR="0" lvl="1" indent="-274320" algn="l" defTabSz="914400" rtl="0" eaLnBrk="1" fontAlgn="auto" latinLnBrk="0" hangingPunct="1">
              <a:lnSpc>
                <a:spcPts val="3800"/>
              </a:lnSpc>
              <a:spcBef>
                <a:spcPts val="400"/>
              </a:spcBef>
              <a:spcAft>
                <a:spcPts val="400"/>
              </a:spcAft>
              <a:buClr>
                <a:srgbClr val="59B0B9"/>
              </a:buClr>
              <a:buSzPct val="76000"/>
              <a:buFont typeface="Wingdings 3"/>
              <a:buChar char=""/>
              <a:tabLst/>
              <a:defRPr/>
            </a:pPr>
            <a:r>
              <a:rPr kumimoji="0" lang="en-US" sz="2300" b="0" i="0" u="none" strike="noStrike" kern="1200" cap="none" spc="0" normalizeH="0" baseline="0" noProof="0" dirty="0">
                <a:ln>
                  <a:noFill/>
                </a:ln>
                <a:solidFill>
                  <a:srgbClr val="5B6973"/>
                </a:solidFill>
                <a:effectLst/>
                <a:uLnTx/>
                <a:uFillTx/>
                <a:latin typeface="Gill Sans MT"/>
                <a:ea typeface="+mn-ea"/>
                <a:cs typeface="+mn-cs"/>
              </a:rPr>
              <a:t>Add a note upon Registry entry</a:t>
            </a:r>
          </a:p>
          <a:p>
            <a:pPr marL="548640" marR="0" lvl="1" indent="-274320" algn="l" defTabSz="914400" rtl="0" eaLnBrk="1" fontAlgn="auto" latinLnBrk="0" hangingPunct="1">
              <a:lnSpc>
                <a:spcPts val="3800"/>
              </a:lnSpc>
              <a:spcBef>
                <a:spcPts val="400"/>
              </a:spcBef>
              <a:spcAft>
                <a:spcPts val="400"/>
              </a:spcAft>
              <a:buClr>
                <a:srgbClr val="59B0B9"/>
              </a:buClr>
              <a:buSzPct val="76000"/>
              <a:buFont typeface="Wingdings 3"/>
              <a:buChar char=""/>
              <a:tabLst/>
              <a:defRPr/>
            </a:pPr>
            <a:r>
              <a:rPr kumimoji="0" lang="en-US" sz="2300" b="1" i="0" u="none" strike="noStrike" kern="1200" cap="none" spc="0" normalizeH="0" baseline="0" noProof="0" dirty="0">
                <a:ln>
                  <a:noFill/>
                </a:ln>
                <a:solidFill>
                  <a:srgbClr val="5B6973"/>
                </a:solidFill>
                <a:effectLst/>
                <a:uLnTx/>
                <a:uFillTx/>
                <a:latin typeface="Gill Sans MT"/>
                <a:ea typeface="+mn-ea"/>
                <a:cs typeface="+mn-cs"/>
              </a:rPr>
              <a:t>Pre-test and post-test MUST satisfy program requirements</a:t>
            </a:r>
          </a:p>
          <a:p>
            <a:pPr marL="548640" marR="0" lvl="1" indent="-274320" algn="l" defTabSz="914400" rtl="0" eaLnBrk="1" fontAlgn="auto" latinLnBrk="0" hangingPunct="1">
              <a:lnSpc>
                <a:spcPts val="3800"/>
              </a:lnSpc>
              <a:spcBef>
                <a:spcPts val="400"/>
              </a:spcBef>
              <a:spcAft>
                <a:spcPts val="400"/>
              </a:spcAft>
              <a:buClr>
                <a:srgbClr val="59B0B9"/>
              </a:buClr>
              <a:buSzPct val="76000"/>
              <a:buFont typeface="Wingdings 3"/>
              <a:buChar char=""/>
              <a:tabLst/>
              <a:defRPr/>
            </a:pPr>
            <a:r>
              <a:rPr kumimoji="0" lang="en-US" sz="2300" b="0" i="0" u="none" strike="noStrike" kern="1200" cap="none" spc="0" normalizeH="0" baseline="0" noProof="0" dirty="0">
                <a:ln>
                  <a:noFill/>
                </a:ln>
                <a:solidFill>
                  <a:srgbClr val="5B6973"/>
                </a:solidFill>
                <a:effectLst/>
                <a:uLnTx/>
                <a:uFillTx/>
                <a:latin typeface="Gill Sans MT"/>
                <a:ea typeface="+mn-ea"/>
                <a:cs typeface="+mn-cs"/>
              </a:rPr>
              <a:t>Both supply and return side must be sealed</a:t>
            </a:r>
          </a:p>
          <a:p>
            <a:pPr marL="548640" marR="0" lvl="1" indent="-274320" algn="l" defTabSz="914400" rtl="0" eaLnBrk="1" fontAlgn="auto" latinLnBrk="0" hangingPunct="1">
              <a:lnSpc>
                <a:spcPts val="3800"/>
              </a:lnSpc>
              <a:spcBef>
                <a:spcPts val="400"/>
              </a:spcBef>
              <a:spcAft>
                <a:spcPts val="400"/>
              </a:spcAft>
              <a:buClr>
                <a:srgbClr val="59B0B9"/>
              </a:buClr>
              <a:buSzPct val="76000"/>
              <a:buFont typeface="Wingdings 3"/>
              <a:buChar char=""/>
              <a:tabLst/>
              <a:defRPr/>
            </a:pPr>
            <a:r>
              <a:rPr kumimoji="0" lang="en-US" sz="2400" b="0" i="0" u="none" strike="noStrike" kern="1200" cap="none" spc="0" normalizeH="0" baseline="0" noProof="0" dirty="0">
                <a:ln>
                  <a:noFill/>
                </a:ln>
                <a:solidFill>
                  <a:srgbClr val="5B6973"/>
                </a:solidFill>
                <a:effectLst/>
                <a:uLnTx/>
                <a:uFillTx/>
                <a:latin typeface="Gill Sans MT"/>
                <a:ea typeface="+mn-ea"/>
                <a:cs typeface="+mn-cs"/>
              </a:rPr>
              <a:t>All other specifications required including duct repair, tape removal and duct support</a:t>
            </a:r>
          </a:p>
        </p:txBody>
      </p:sp>
      <p:sp>
        <p:nvSpPr>
          <p:cNvPr id="10" name="Title 5">
            <a:extLst>
              <a:ext uri="{FF2B5EF4-FFF2-40B4-BE49-F238E27FC236}">
                <a16:creationId xmlns="" xmlns:a16="http://schemas.microsoft.com/office/drawing/2014/main" id="{E7D65000-2320-4EDB-9761-F2A394ED7F66}"/>
              </a:ext>
            </a:extLst>
          </p:cNvPr>
          <p:cNvSpPr txBox="1">
            <a:spLocks/>
          </p:cNvSpPr>
          <p:nvPr/>
        </p:nvSpPr>
        <p:spPr>
          <a:xfrm>
            <a:off x="304800" y="71439"/>
            <a:ext cx="29718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4: Duct Leakage to Outside</a:t>
            </a:r>
          </a:p>
        </p:txBody>
      </p:sp>
      <p:pic>
        <p:nvPicPr>
          <p:cNvPr id="11" name="Picture 10" descr="C:\Users\Bruce.manclark\AppData\Local\Microsoft\Windows\Temporary Internet Files\Content.Outlook\ZNNISY36\20170830_112834.jpg">
            <a:extLst>
              <a:ext uri="{FF2B5EF4-FFF2-40B4-BE49-F238E27FC236}">
                <a16:creationId xmlns="" xmlns:a16="http://schemas.microsoft.com/office/drawing/2014/main" id="{653B8C0B-240E-4671-A3E5-0D0CFC125E33}"/>
              </a:ext>
            </a:extLst>
          </p:cNvPr>
          <p:cNvPicPr/>
          <p:nvPr/>
        </p:nvPicPr>
        <p:blipFill rotWithShape="1">
          <a:blip r:embed="rId3" cstate="print">
            <a:extLst>
              <a:ext uri="{28A0092B-C50C-407E-A947-70E740481C1C}">
                <a14:useLocalDpi xmlns:a14="http://schemas.microsoft.com/office/drawing/2010/main" val="0"/>
              </a:ext>
            </a:extLst>
          </a:blip>
          <a:srcRect l="35048" t="2620" r="20236" b="-2620"/>
          <a:stretch/>
        </p:blipFill>
        <p:spPr bwMode="auto">
          <a:xfrm>
            <a:off x="5626266" y="1908349"/>
            <a:ext cx="3314700" cy="351059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361022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9" name="Rectangle 3"/>
          <p:cNvSpPr>
            <a:spLocks noGrp="1" noChangeArrowheads="1"/>
          </p:cNvSpPr>
          <p:nvPr>
            <p:ph type="body" sz="half" idx="1"/>
          </p:nvPr>
        </p:nvSpPr>
        <p:spPr>
          <a:xfrm>
            <a:off x="838200" y="2209800"/>
            <a:ext cx="3561080" cy="3954462"/>
          </a:xfrm>
        </p:spPr>
        <p:txBody>
          <a:bodyPr>
            <a:normAutofit/>
          </a:bodyPr>
          <a:lstStyle/>
          <a:p>
            <a:pPr>
              <a:lnSpc>
                <a:spcPts val="4000"/>
              </a:lnSpc>
              <a:spcAft>
                <a:spcPts val="600"/>
              </a:spcAft>
            </a:pPr>
            <a:r>
              <a:rPr lang="en-US" dirty="0">
                <a:solidFill>
                  <a:srgbClr val="284E84"/>
                </a:solidFill>
              </a:rPr>
              <a:t>Good idea to check hoses frequently</a:t>
            </a:r>
          </a:p>
          <a:p>
            <a:pPr>
              <a:lnSpc>
                <a:spcPts val="4000"/>
              </a:lnSpc>
              <a:spcAft>
                <a:spcPts val="600"/>
              </a:spcAft>
            </a:pPr>
            <a:r>
              <a:rPr lang="en-US" dirty="0">
                <a:solidFill>
                  <a:srgbClr val="284E84"/>
                </a:solidFill>
              </a:rPr>
              <a:t>Age</a:t>
            </a:r>
          </a:p>
          <a:p>
            <a:pPr>
              <a:lnSpc>
                <a:spcPts val="4000"/>
              </a:lnSpc>
              <a:spcAft>
                <a:spcPts val="600"/>
              </a:spcAft>
            </a:pPr>
            <a:r>
              <a:rPr lang="en-US" dirty="0">
                <a:solidFill>
                  <a:srgbClr val="284E84"/>
                </a:solidFill>
              </a:rPr>
              <a:t>Prolonged crimping</a:t>
            </a:r>
          </a:p>
          <a:p>
            <a:pPr>
              <a:lnSpc>
                <a:spcPts val="4000"/>
              </a:lnSpc>
              <a:spcAft>
                <a:spcPts val="600"/>
              </a:spcAft>
            </a:pPr>
            <a:r>
              <a:rPr lang="en-US" dirty="0">
                <a:solidFill>
                  <a:srgbClr val="284E84"/>
                </a:solidFill>
              </a:rPr>
              <a:t>Tool nicks</a:t>
            </a:r>
          </a:p>
        </p:txBody>
      </p:sp>
      <p:sp>
        <p:nvSpPr>
          <p:cNvPr id="5"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6" name="Title 5"/>
          <p:cNvSpPr txBox="1">
            <a:spLocks/>
          </p:cNvSpPr>
          <p:nvPr/>
        </p:nvSpPr>
        <p:spPr>
          <a:xfrm>
            <a:off x="304800" y="71439"/>
            <a:ext cx="29718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4: Duct Leakage to Outside</a:t>
            </a:r>
          </a:p>
        </p:txBody>
      </p:sp>
      <p:sp>
        <p:nvSpPr>
          <p:cNvPr id="8" name="Title 1"/>
          <p:cNvSpPr txBox="1">
            <a:spLocks/>
          </p:cNvSpPr>
          <p:nvPr/>
        </p:nvSpPr>
        <p:spPr>
          <a:xfrm>
            <a:off x="457200" y="152400"/>
            <a:ext cx="82296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5B6973"/>
                </a:solidFill>
                <a:effectLst/>
                <a:uLnTx/>
                <a:uFillTx/>
                <a:latin typeface="Bookman Old Style"/>
                <a:ea typeface="+mj-ea"/>
                <a:cs typeface="+mj-cs"/>
              </a:rPr>
              <a:t>New Puppy, Old Hose</a:t>
            </a:r>
          </a:p>
        </p:txBody>
      </p:sp>
      <p:pic>
        <p:nvPicPr>
          <p:cNvPr id="7" name="Picture 4" descr="puppychewtoy1">
            <a:extLst>
              <a:ext uri="{FF2B5EF4-FFF2-40B4-BE49-F238E27FC236}">
                <a16:creationId xmlns="" xmlns:a16="http://schemas.microsoft.com/office/drawing/2014/main" id="{019777EE-9D71-4CCE-88C7-77267B7A2C58}"/>
              </a:ext>
            </a:extLst>
          </p:cNvPr>
          <p:cNvPicPr>
            <a:picLocks noGrp="1" noChangeAspect="1" noChangeArrowheads="1"/>
          </p:cNvPicPr>
          <p:nvPr>
            <p:ph sz="half" idx="2"/>
          </p:nvPr>
        </p:nvPicPr>
        <p:blipFill>
          <a:blip r:embed="rId3" cstate="print"/>
          <a:srcRect/>
          <a:stretch>
            <a:fillRect/>
          </a:stretch>
        </p:blipFill>
        <p:spPr>
          <a:xfrm>
            <a:off x="4267200" y="1578963"/>
            <a:ext cx="4419600" cy="4341423"/>
          </a:xfrm>
          <a:noFill/>
          <a:ln w="28575">
            <a:solidFill>
              <a:schemeClr val="tx1"/>
            </a:solidFill>
          </a:ln>
        </p:spPr>
      </p:pic>
    </p:spTree>
    <p:extLst>
      <p:ext uri="{BB962C8B-B14F-4D97-AF65-F5344CB8AC3E}">
        <p14:creationId xmlns:p14="http://schemas.microsoft.com/office/powerpoint/2010/main" val="270684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52400"/>
            <a:ext cx="8229600" cy="990600"/>
          </a:xfrm>
        </p:spPr>
        <p:txBody>
          <a:bodyPr>
            <a:normAutofit/>
          </a:bodyPr>
          <a:lstStyle/>
          <a:p>
            <a:pPr eaLnBrk="1" hangingPunct="1"/>
            <a:r>
              <a:rPr lang="en-US" altLang="en-US" dirty="0">
                <a:ea typeface="Tahoma" panose="020B0604030504040204" pitchFamily="34" charset="0"/>
              </a:rPr>
              <a:t>What is Pressure?</a:t>
            </a:r>
          </a:p>
        </p:txBody>
      </p:sp>
      <p:sp>
        <p:nvSpPr>
          <p:cNvPr id="5" name="Rectangle 3"/>
          <p:cNvSpPr txBox="1">
            <a:spLocks noChangeArrowheads="1"/>
          </p:cNvSpPr>
          <p:nvPr/>
        </p:nvSpPr>
        <p:spPr>
          <a:xfrm>
            <a:off x="457200" y="1905000"/>
            <a:ext cx="4648200" cy="3657600"/>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nSpc>
                <a:spcPts val="4000"/>
              </a:lnSpc>
            </a:pPr>
            <a:r>
              <a:rPr lang="en-US" dirty="0">
                <a:solidFill>
                  <a:srgbClr val="284E84"/>
                </a:solidFill>
              </a:rPr>
              <a:t>Weight per unit area</a:t>
            </a:r>
          </a:p>
          <a:p>
            <a:pPr>
              <a:lnSpc>
                <a:spcPts val="4000"/>
              </a:lnSpc>
            </a:pPr>
            <a:r>
              <a:rPr lang="en-US" dirty="0">
                <a:solidFill>
                  <a:srgbClr val="284E84"/>
                </a:solidFill>
              </a:rPr>
              <a:t>Pounds per square inch (PSI)</a:t>
            </a:r>
          </a:p>
          <a:p>
            <a:pPr>
              <a:lnSpc>
                <a:spcPts val="4000"/>
              </a:lnSpc>
            </a:pPr>
            <a:r>
              <a:rPr lang="en-US" dirty="0">
                <a:solidFill>
                  <a:srgbClr val="284E84"/>
                </a:solidFill>
              </a:rPr>
              <a:t>Inches of water column </a:t>
            </a:r>
          </a:p>
          <a:p>
            <a:pPr marL="365760" indent="0">
              <a:lnSpc>
                <a:spcPts val="4000"/>
              </a:lnSpc>
              <a:buFont typeface="Wingdings 3"/>
              <a:buNone/>
            </a:pPr>
            <a:r>
              <a:rPr lang="en-US" dirty="0">
                <a:solidFill>
                  <a:srgbClr val="284E84"/>
                </a:solidFill>
              </a:rPr>
              <a:t>(inH</a:t>
            </a:r>
            <a:r>
              <a:rPr lang="en-US" baseline="-25000" dirty="0">
                <a:solidFill>
                  <a:srgbClr val="284E84"/>
                </a:solidFill>
              </a:rPr>
              <a:t>2</a:t>
            </a:r>
            <a:r>
              <a:rPr lang="en-US" dirty="0">
                <a:solidFill>
                  <a:srgbClr val="284E84"/>
                </a:solidFill>
              </a:rPr>
              <a:t>O) or (IWC) </a:t>
            </a:r>
          </a:p>
          <a:p>
            <a:pPr>
              <a:lnSpc>
                <a:spcPts val="4000"/>
              </a:lnSpc>
            </a:pPr>
            <a:r>
              <a:rPr lang="en-US" dirty="0">
                <a:solidFill>
                  <a:srgbClr val="284E84"/>
                </a:solidFill>
              </a:rPr>
              <a:t>Pascal (Pa): Newtons per square meter </a:t>
            </a:r>
          </a:p>
        </p:txBody>
      </p:sp>
      <p:pic>
        <p:nvPicPr>
          <p:cNvPr id="6" name="Picture 5" descr="weight"/>
          <p:cNvPicPr>
            <a:picLocks noChangeAspect="1" noChangeArrowheads="1"/>
          </p:cNvPicPr>
          <p:nvPr/>
        </p:nvPicPr>
        <p:blipFill>
          <a:blip r:embed="rId3" cstate="print"/>
          <a:srcRect/>
          <a:stretch>
            <a:fillRect/>
          </a:stretch>
        </p:blipFill>
        <p:spPr>
          <a:xfrm>
            <a:off x="4953000" y="2130425"/>
            <a:ext cx="3736975" cy="28368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 Box 8"/>
          <p:cNvSpPr txBox="1">
            <a:spLocks noChangeArrowheads="1"/>
          </p:cNvSpPr>
          <p:nvPr/>
        </p:nvSpPr>
        <p:spPr bwMode="auto">
          <a:xfrm>
            <a:off x="5489574" y="5026223"/>
            <a:ext cx="2816225" cy="307777"/>
          </a:xfrm>
          <a:prstGeom prst="rect">
            <a:avLst/>
          </a:prstGeom>
          <a:noFill/>
          <a:ln w="9525">
            <a:noFill/>
            <a:miter lim="800000"/>
            <a:headEnd/>
            <a:tailEnd/>
          </a:ln>
        </p:spPr>
        <p:txBody>
          <a:bodyPr wrap="square">
            <a:spAutoFit/>
          </a:bodyPr>
          <a:lstStyle/>
          <a:p>
            <a:pPr algn="ctr">
              <a:spcBef>
                <a:spcPct val="50000"/>
              </a:spcBef>
            </a:pPr>
            <a:r>
              <a:rPr lang="en-US" sz="1400" b="0" dirty="0">
                <a:solidFill>
                  <a:srgbClr val="284E84"/>
                </a:solidFill>
              </a:rPr>
              <a:t>(850 lbs per 2 small feet)</a:t>
            </a:r>
          </a:p>
        </p:txBody>
      </p:sp>
      <p:sp>
        <p:nvSpPr>
          <p:cNvPr id="8" name="Slide Number Placeholder 5"/>
          <p:cNvSpPr txBox="1">
            <a:spLocks/>
          </p:cNvSpPr>
          <p:nvPr/>
        </p:nvSpPr>
        <p:spPr>
          <a:xfrm>
            <a:off x="612648" y="6356350"/>
            <a:ext cx="1981200" cy="365760"/>
          </a:xfrm>
          <a:prstGeom prst="rect">
            <a:avLst/>
          </a:prstGeom>
        </p:spPr>
        <p:txBody>
          <a:bodyPr vert="horz" lIns="91440" tIns="45720" rIns="91440" bIns="45720" rtlCol="0" anchor="ctr"/>
          <a:lstStyle>
            <a:defPPr>
              <a:defRPr lang="en-US"/>
            </a:defPPr>
            <a:lvl1pPr marL="0" algn="ctr" defTabSz="914400" rtl="0" eaLnBrk="1" fontAlgn="auto" latinLnBrk="0" hangingPunct="1">
              <a:spcBef>
                <a:spcPts val="0"/>
              </a:spcBef>
              <a:spcAft>
                <a:spcPts val="0"/>
              </a:spcAft>
              <a:defRPr sz="1200" kern="1200">
                <a:solidFill>
                  <a:schemeClr val="tx1"/>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5pPr>
            <a:lvl6pPr marL="2286000" algn="l" defTabSz="914400" rtl="0" eaLnBrk="1" latinLnBrk="0" hangingPunct="1">
              <a:defRPr sz="1800" kern="1200">
                <a:solidFill>
                  <a:schemeClr val="tx1"/>
                </a:solidFill>
                <a:latin typeface="Arial" pitchFamily="34" charset="0"/>
                <a:ea typeface="+mn-ea"/>
                <a:cs typeface="Arial" pitchFamily="34" charset="0"/>
              </a:defRPr>
            </a:lvl6pPr>
            <a:lvl7pPr marL="2743200" algn="l" defTabSz="914400" rtl="0" eaLnBrk="1" latinLnBrk="0" hangingPunct="1">
              <a:defRPr sz="1800" kern="1200">
                <a:solidFill>
                  <a:schemeClr val="tx1"/>
                </a:solidFill>
                <a:latin typeface="Arial" pitchFamily="34" charset="0"/>
                <a:ea typeface="+mn-ea"/>
                <a:cs typeface="Arial" pitchFamily="34" charset="0"/>
              </a:defRPr>
            </a:lvl7pPr>
            <a:lvl8pPr marL="3200400" algn="l" defTabSz="914400" rtl="0" eaLnBrk="1" latinLnBrk="0" hangingPunct="1">
              <a:defRPr sz="1800" kern="1200">
                <a:solidFill>
                  <a:schemeClr val="tx1"/>
                </a:solidFill>
                <a:latin typeface="Arial" pitchFamily="34" charset="0"/>
                <a:ea typeface="+mn-ea"/>
                <a:cs typeface="Arial" pitchFamily="34" charset="0"/>
              </a:defRPr>
            </a:lvl8pPr>
            <a:lvl9pPr marL="3657600" algn="l" defTabSz="914400" rtl="0" eaLnBrk="1" latinLnBrk="0" hangingPunct="1">
              <a:defRPr sz="1800"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12</a:t>
            </a:fld>
            <a:endParaRPr lang="en-US" sz="1400" dirty="0">
              <a:solidFill>
                <a:prstClr val="black">
                  <a:tint val="75000"/>
                </a:prstClr>
              </a:solidFill>
            </a:endParaRPr>
          </a:p>
        </p:txBody>
      </p:sp>
      <p:sp>
        <p:nvSpPr>
          <p:cNvPr id="9" name="Title 5"/>
          <p:cNvSpPr txBox="1">
            <a:spLocks/>
          </p:cNvSpPr>
          <p:nvPr/>
        </p:nvSpPr>
        <p:spPr>
          <a:xfrm>
            <a:off x="304800" y="71439"/>
            <a:ext cx="21336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1: Introduction</a:t>
            </a:r>
          </a:p>
        </p:txBody>
      </p:sp>
    </p:spTree>
    <p:extLst>
      <p:ext uri="{BB962C8B-B14F-4D97-AF65-F5344CB8AC3E}">
        <p14:creationId xmlns:p14="http://schemas.microsoft.com/office/powerpoint/2010/main" val="39171115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rmAutofit/>
          </a:bodyPr>
          <a:lstStyle/>
          <a:p>
            <a:r>
              <a:rPr lang="en-US" dirty="0">
                <a:solidFill>
                  <a:schemeClr val="accent3">
                    <a:lumMod val="50000"/>
                  </a:schemeClr>
                </a:solidFill>
              </a:rPr>
              <a:t>     Exercise: Duct Leakage to Outside</a:t>
            </a:r>
          </a:p>
        </p:txBody>
      </p:sp>
      <p:sp>
        <p:nvSpPr>
          <p:cNvPr id="5"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6" name="Title 5"/>
          <p:cNvSpPr txBox="1">
            <a:spLocks/>
          </p:cNvSpPr>
          <p:nvPr/>
        </p:nvSpPr>
        <p:spPr>
          <a:xfrm>
            <a:off x="304800" y="71439"/>
            <a:ext cx="29718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4: Duct Leakage to Outside</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5495" r="10453" b="3721"/>
          <a:stretch/>
        </p:blipFill>
        <p:spPr>
          <a:xfrm>
            <a:off x="457200" y="330411"/>
            <a:ext cx="685800" cy="781634"/>
          </a:xfrm>
          <a:prstGeom prst="rect">
            <a:avLst/>
          </a:prstGeom>
        </p:spPr>
      </p:pic>
      <p:sp>
        <p:nvSpPr>
          <p:cNvPr id="8" name="Content Placeholder 19">
            <a:extLst>
              <a:ext uri="{FF2B5EF4-FFF2-40B4-BE49-F238E27FC236}">
                <a16:creationId xmlns="" xmlns:a16="http://schemas.microsoft.com/office/drawing/2014/main" id="{B46741F5-75B5-4ABA-93A8-0EF2856299F4}"/>
              </a:ext>
            </a:extLst>
          </p:cNvPr>
          <p:cNvSpPr txBox="1">
            <a:spLocks/>
          </p:cNvSpPr>
          <p:nvPr/>
        </p:nvSpPr>
        <p:spPr>
          <a:xfrm>
            <a:off x="365760" y="2164080"/>
            <a:ext cx="8229600" cy="2936240"/>
          </a:xfrm>
          <a:prstGeom prst="rect">
            <a:avLst/>
          </a:prstGeom>
          <a:noFill/>
          <a:ln>
            <a:noFill/>
          </a:ln>
        </p:spPr>
        <p:txBody>
          <a:bodyPr vert="horz" lIns="91440" anchor="b" anchorCtr="0">
            <a:normAutofit/>
          </a:bodyPr>
          <a:lstStyle>
            <a:lvl1pPr marL="0" indent="0" algn="l" rtl="0" eaLnBrk="1" latinLnBrk="0" hangingPunct="1">
              <a:spcBef>
                <a:spcPts val="600"/>
              </a:spcBef>
              <a:buClr>
                <a:schemeClr val="accent1"/>
              </a:buClr>
              <a:buSzPct val="76000"/>
              <a:buFont typeface="Wingdings 3"/>
              <a:buNone/>
              <a:defRPr kumimoji="0" sz="2400" b="1" kern="1200">
                <a:solidFill>
                  <a:schemeClr val="accent2"/>
                </a:solidFill>
                <a:latin typeface="+mn-lt"/>
                <a:ea typeface="+mn-ea"/>
                <a:cs typeface="+mn-cs"/>
              </a:defRPr>
            </a:lvl1pPr>
            <a:lvl2pPr marL="548640" indent="-274320" algn="l" rtl="0" eaLnBrk="1" latinLnBrk="0" hangingPunct="1">
              <a:spcBef>
                <a:spcPts val="500"/>
              </a:spcBef>
              <a:buClr>
                <a:schemeClr val="accent2"/>
              </a:buClr>
              <a:buSzPct val="76000"/>
              <a:buFont typeface="Wingdings 3"/>
              <a:buNone/>
              <a:defRPr kumimoji="0" sz="2000" b="1"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None/>
              <a:defRPr kumimoji="0" sz="1800" b="1"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None/>
              <a:defRPr kumimoji="0" sz="1600" b="1"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None/>
              <a:defRPr kumimoji="0" sz="1600" b="1"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marR="0" lvl="0" indent="0" algn="ctr" defTabSz="914400" rtl="0" eaLnBrk="1" fontAlgn="auto" latinLnBrk="0" hangingPunct="1">
              <a:lnSpc>
                <a:spcPct val="134000"/>
              </a:lnSpc>
              <a:spcBef>
                <a:spcPts val="600"/>
              </a:spcBef>
              <a:spcAft>
                <a:spcPts val="0"/>
              </a:spcAft>
              <a:buClr>
                <a:srgbClr val="98C723"/>
              </a:buClr>
              <a:buSzPct val="76000"/>
              <a:buFont typeface="Wingdings 3"/>
              <a:buNone/>
              <a:tabLst/>
              <a:defRPr/>
            </a:pPr>
            <a:r>
              <a:rPr kumimoji="0" lang="en-US" sz="3200" b="1" i="0" u="none" strike="noStrike" kern="1200" cap="none" spc="0" normalizeH="0" baseline="0" noProof="0" dirty="0">
                <a:ln>
                  <a:noFill/>
                </a:ln>
                <a:solidFill>
                  <a:srgbClr val="DEAE00">
                    <a:lumMod val="50000"/>
                  </a:srgbClr>
                </a:solidFill>
                <a:effectLst/>
                <a:uLnTx/>
                <a:uFillTx/>
                <a:latin typeface="Gill Sans MT"/>
                <a:ea typeface="+mn-ea"/>
                <a:cs typeface="+mn-cs"/>
              </a:rPr>
              <a:t>Draw connections between equipment and house on diagrams on page 28 of your trainee manual.</a:t>
            </a:r>
          </a:p>
          <a:p>
            <a:pPr marL="0" marR="0" lvl="0" indent="0" algn="ctr" defTabSz="914400" rtl="0" eaLnBrk="1" fontAlgn="auto" latinLnBrk="0" hangingPunct="1">
              <a:lnSpc>
                <a:spcPct val="100000"/>
              </a:lnSpc>
              <a:spcBef>
                <a:spcPts val="600"/>
              </a:spcBef>
              <a:spcAft>
                <a:spcPts val="0"/>
              </a:spcAft>
              <a:buClr>
                <a:srgbClr val="98C723"/>
              </a:buClr>
              <a:buSzPct val="76000"/>
              <a:buFont typeface="Wingdings 3"/>
              <a:buNone/>
              <a:tabLst/>
              <a:defRPr/>
            </a:pPr>
            <a:endParaRPr kumimoji="0" lang="en-US" sz="3600" b="1" i="0" u="none" strike="noStrike" kern="1200" cap="none" spc="0" normalizeH="0" baseline="0" noProof="0" dirty="0">
              <a:ln>
                <a:noFill/>
              </a:ln>
              <a:solidFill>
                <a:srgbClr val="DEAE00">
                  <a:lumMod val="50000"/>
                </a:srgbClr>
              </a:solidFill>
              <a:effectLst/>
              <a:uLnTx/>
              <a:uFillTx/>
              <a:latin typeface="Gill Sans MT"/>
              <a:ea typeface="+mn-ea"/>
              <a:cs typeface="+mn-cs"/>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rmAutofit/>
          </a:bodyPr>
          <a:lstStyle/>
          <a:p>
            <a:r>
              <a:rPr lang="en-US" dirty="0">
                <a:solidFill>
                  <a:schemeClr val="accent3">
                    <a:lumMod val="50000"/>
                  </a:schemeClr>
                </a:solidFill>
              </a:rPr>
              <a:t>     Exercise: Duct Leakage to Outside</a:t>
            </a:r>
          </a:p>
        </p:txBody>
      </p:sp>
      <p:sp>
        <p:nvSpPr>
          <p:cNvPr id="7"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5495" r="10453" b="3721"/>
          <a:stretch/>
        </p:blipFill>
        <p:spPr>
          <a:xfrm>
            <a:off x="590550" y="609600"/>
            <a:ext cx="419100" cy="477665"/>
          </a:xfrm>
          <a:prstGeom prst="rect">
            <a:avLst/>
          </a:prstGeom>
        </p:spPr>
      </p:pic>
      <p:sp>
        <p:nvSpPr>
          <p:cNvPr id="15" name="Title 5">
            <a:extLst>
              <a:ext uri="{FF2B5EF4-FFF2-40B4-BE49-F238E27FC236}">
                <a16:creationId xmlns="" xmlns:a16="http://schemas.microsoft.com/office/drawing/2014/main" id="{3C728783-8136-47B5-9210-7D2B8523C7ED}"/>
              </a:ext>
            </a:extLst>
          </p:cNvPr>
          <p:cNvSpPr txBox="1">
            <a:spLocks/>
          </p:cNvSpPr>
          <p:nvPr/>
        </p:nvSpPr>
        <p:spPr>
          <a:xfrm>
            <a:off x="304800" y="71439"/>
            <a:ext cx="29718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4: Duct Leakage to Outside</a:t>
            </a:r>
          </a:p>
        </p:txBody>
      </p:sp>
      <p:pic>
        <p:nvPicPr>
          <p:cNvPr id="4" name="Picture 3" descr="A picture containing screenshot&#10;&#10;Description generated with very high confidence">
            <a:extLst>
              <a:ext uri="{FF2B5EF4-FFF2-40B4-BE49-F238E27FC236}">
                <a16:creationId xmlns="" xmlns:a16="http://schemas.microsoft.com/office/drawing/2014/main" id="{90000524-CF77-49BB-84B6-7080357A0B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000" y="1290464"/>
            <a:ext cx="7670000" cy="4929034"/>
          </a:xfrm>
          <a:prstGeom prst="rect">
            <a:avLst/>
          </a:prstGeom>
        </p:spPr>
      </p:pic>
      <p:sp>
        <p:nvSpPr>
          <p:cNvPr id="3" name="Freeform: Shape 2">
            <a:extLst>
              <a:ext uri="{FF2B5EF4-FFF2-40B4-BE49-F238E27FC236}">
                <a16:creationId xmlns="" xmlns:a16="http://schemas.microsoft.com/office/drawing/2014/main" id="{AA529A1E-850F-459C-A0B6-EE00639C5659}"/>
              </a:ext>
            </a:extLst>
          </p:cNvPr>
          <p:cNvSpPr/>
          <p:nvPr/>
        </p:nvSpPr>
        <p:spPr>
          <a:xfrm>
            <a:off x="1445623" y="4206240"/>
            <a:ext cx="1706880" cy="910067"/>
          </a:xfrm>
          <a:custGeom>
            <a:avLst/>
            <a:gdLst>
              <a:gd name="connsiteX0" fmla="*/ 1706880 w 1706880"/>
              <a:gd name="connsiteY0" fmla="*/ 0 h 910067"/>
              <a:gd name="connsiteX1" fmla="*/ 1236617 w 1706880"/>
              <a:gd name="connsiteY1" fmla="*/ 687977 h 910067"/>
              <a:gd name="connsiteX2" fmla="*/ 722811 w 1706880"/>
              <a:gd name="connsiteY2" fmla="*/ 888274 h 910067"/>
              <a:gd name="connsiteX3" fmla="*/ 269966 w 1706880"/>
              <a:gd name="connsiteY3" fmla="*/ 905691 h 910067"/>
              <a:gd name="connsiteX4" fmla="*/ 0 w 1706880"/>
              <a:gd name="connsiteY4" fmla="*/ 896983 h 91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880" h="910067">
                <a:moveTo>
                  <a:pt x="1706880" y="0"/>
                </a:moveTo>
                <a:cubicBezTo>
                  <a:pt x="1553754" y="269965"/>
                  <a:pt x="1400628" y="539931"/>
                  <a:pt x="1236617" y="687977"/>
                </a:cubicBezTo>
                <a:cubicBezTo>
                  <a:pt x="1072605" y="836023"/>
                  <a:pt x="883919" y="851988"/>
                  <a:pt x="722811" y="888274"/>
                </a:cubicBezTo>
                <a:cubicBezTo>
                  <a:pt x="561703" y="924560"/>
                  <a:pt x="390434" y="904240"/>
                  <a:pt x="269966" y="905691"/>
                </a:cubicBezTo>
                <a:cubicBezTo>
                  <a:pt x="149498" y="907142"/>
                  <a:pt x="74749" y="902062"/>
                  <a:pt x="0" y="896983"/>
                </a:cubicBezTo>
              </a:path>
            </a:pathLst>
          </a:cu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5" name="Freeform: Shape 4">
            <a:extLst>
              <a:ext uri="{FF2B5EF4-FFF2-40B4-BE49-F238E27FC236}">
                <a16:creationId xmlns="" xmlns:a16="http://schemas.microsoft.com/office/drawing/2014/main" id="{6C1D5EAA-A505-470F-B15B-0BB32A4748DA}"/>
              </a:ext>
            </a:extLst>
          </p:cNvPr>
          <p:cNvSpPr/>
          <p:nvPr/>
        </p:nvSpPr>
        <p:spPr>
          <a:xfrm>
            <a:off x="1913034" y="4136571"/>
            <a:ext cx="4043629" cy="1280160"/>
          </a:xfrm>
          <a:custGeom>
            <a:avLst/>
            <a:gdLst>
              <a:gd name="connsiteX0" fmla="*/ 4043629 w 4043629"/>
              <a:gd name="connsiteY0" fmla="*/ 0 h 1280160"/>
              <a:gd name="connsiteX1" fmla="*/ 2345457 w 4043629"/>
              <a:gd name="connsiteY1" fmla="*/ 313509 h 1280160"/>
              <a:gd name="connsiteX2" fmla="*/ 1518143 w 4043629"/>
              <a:gd name="connsiteY2" fmla="*/ 827315 h 1280160"/>
              <a:gd name="connsiteX3" fmla="*/ 664703 w 4043629"/>
              <a:gd name="connsiteY3" fmla="*/ 1053738 h 1280160"/>
              <a:gd name="connsiteX4" fmla="*/ 63812 w 4043629"/>
              <a:gd name="connsiteY4" fmla="*/ 1062446 h 1280160"/>
              <a:gd name="connsiteX5" fmla="*/ 46395 w 4043629"/>
              <a:gd name="connsiteY5" fmla="*/ 128016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3629" h="1280160">
                <a:moveTo>
                  <a:pt x="4043629" y="0"/>
                </a:moveTo>
                <a:cubicBezTo>
                  <a:pt x="3405000" y="87811"/>
                  <a:pt x="2766371" y="175623"/>
                  <a:pt x="2345457" y="313509"/>
                </a:cubicBezTo>
                <a:cubicBezTo>
                  <a:pt x="1924543" y="451395"/>
                  <a:pt x="1798269" y="703944"/>
                  <a:pt x="1518143" y="827315"/>
                </a:cubicBezTo>
                <a:cubicBezTo>
                  <a:pt x="1238017" y="950686"/>
                  <a:pt x="907091" y="1014550"/>
                  <a:pt x="664703" y="1053738"/>
                </a:cubicBezTo>
                <a:cubicBezTo>
                  <a:pt x="422314" y="1092927"/>
                  <a:pt x="166863" y="1024709"/>
                  <a:pt x="63812" y="1062446"/>
                </a:cubicBezTo>
                <a:cubicBezTo>
                  <a:pt x="-39239" y="1100183"/>
                  <a:pt x="3578" y="1190171"/>
                  <a:pt x="46395" y="1280160"/>
                </a:cubicBezTo>
              </a:path>
            </a:pathLst>
          </a:cu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 name="Freeform: Shape 5">
            <a:extLst>
              <a:ext uri="{FF2B5EF4-FFF2-40B4-BE49-F238E27FC236}">
                <a16:creationId xmlns="" xmlns:a16="http://schemas.microsoft.com/office/drawing/2014/main" id="{F062945A-B2AC-424D-A888-FFAA0B899EE4}"/>
              </a:ext>
            </a:extLst>
          </p:cNvPr>
          <p:cNvSpPr/>
          <p:nvPr/>
        </p:nvSpPr>
        <p:spPr>
          <a:xfrm>
            <a:off x="6400800" y="4127863"/>
            <a:ext cx="314296" cy="748937"/>
          </a:xfrm>
          <a:custGeom>
            <a:avLst/>
            <a:gdLst>
              <a:gd name="connsiteX0" fmla="*/ 0 w 314296"/>
              <a:gd name="connsiteY0" fmla="*/ 0 h 748937"/>
              <a:gd name="connsiteX1" fmla="*/ 287383 w 314296"/>
              <a:gd name="connsiteY1" fmla="*/ 278674 h 748937"/>
              <a:gd name="connsiteX2" fmla="*/ 296091 w 314296"/>
              <a:gd name="connsiteY2" fmla="*/ 592183 h 748937"/>
              <a:gd name="connsiteX3" fmla="*/ 235131 w 314296"/>
              <a:gd name="connsiteY3" fmla="*/ 748937 h 748937"/>
            </a:gdLst>
            <a:ahLst/>
            <a:cxnLst>
              <a:cxn ang="0">
                <a:pos x="connsiteX0" y="connsiteY0"/>
              </a:cxn>
              <a:cxn ang="0">
                <a:pos x="connsiteX1" y="connsiteY1"/>
              </a:cxn>
              <a:cxn ang="0">
                <a:pos x="connsiteX2" y="connsiteY2"/>
              </a:cxn>
              <a:cxn ang="0">
                <a:pos x="connsiteX3" y="connsiteY3"/>
              </a:cxn>
            </a:cxnLst>
            <a:rect l="l" t="t" r="r" b="b"/>
            <a:pathLst>
              <a:path w="314296" h="748937">
                <a:moveTo>
                  <a:pt x="0" y="0"/>
                </a:moveTo>
                <a:cubicBezTo>
                  <a:pt x="119017" y="89988"/>
                  <a:pt x="238035" y="179977"/>
                  <a:pt x="287383" y="278674"/>
                </a:cubicBezTo>
                <a:cubicBezTo>
                  <a:pt x="336732" y="377371"/>
                  <a:pt x="304800" y="513806"/>
                  <a:pt x="296091" y="592183"/>
                </a:cubicBezTo>
                <a:cubicBezTo>
                  <a:pt x="287382" y="670560"/>
                  <a:pt x="261256" y="709748"/>
                  <a:pt x="235131" y="748937"/>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Freeform: Shape 7">
            <a:extLst>
              <a:ext uri="{FF2B5EF4-FFF2-40B4-BE49-F238E27FC236}">
                <a16:creationId xmlns="" xmlns:a16="http://schemas.microsoft.com/office/drawing/2014/main" id="{F32BEAF5-D060-4F53-87D0-625BAA0D274B}"/>
              </a:ext>
            </a:extLst>
          </p:cNvPr>
          <p:cNvSpPr/>
          <p:nvPr/>
        </p:nvSpPr>
        <p:spPr>
          <a:xfrm>
            <a:off x="4589417" y="4467497"/>
            <a:ext cx="1367246" cy="365760"/>
          </a:xfrm>
          <a:custGeom>
            <a:avLst/>
            <a:gdLst>
              <a:gd name="connsiteX0" fmla="*/ 1367246 w 1367246"/>
              <a:gd name="connsiteY0" fmla="*/ 0 h 365760"/>
              <a:gd name="connsiteX1" fmla="*/ 844732 w 1367246"/>
              <a:gd name="connsiteY1" fmla="*/ 304800 h 365760"/>
              <a:gd name="connsiteX2" fmla="*/ 0 w 1367246"/>
              <a:gd name="connsiteY2" fmla="*/ 365760 h 365760"/>
            </a:gdLst>
            <a:ahLst/>
            <a:cxnLst>
              <a:cxn ang="0">
                <a:pos x="connsiteX0" y="connsiteY0"/>
              </a:cxn>
              <a:cxn ang="0">
                <a:pos x="connsiteX1" y="connsiteY1"/>
              </a:cxn>
              <a:cxn ang="0">
                <a:pos x="connsiteX2" y="connsiteY2"/>
              </a:cxn>
            </a:cxnLst>
            <a:rect l="l" t="t" r="r" b="b"/>
            <a:pathLst>
              <a:path w="1367246" h="365760">
                <a:moveTo>
                  <a:pt x="1367246" y="0"/>
                </a:moveTo>
                <a:cubicBezTo>
                  <a:pt x="1219926" y="121920"/>
                  <a:pt x="1072606" y="243840"/>
                  <a:pt x="844732" y="304800"/>
                </a:cubicBezTo>
                <a:cubicBezTo>
                  <a:pt x="616858" y="365760"/>
                  <a:pt x="308429" y="365760"/>
                  <a:pt x="0" y="365760"/>
                </a:cubicBezTo>
              </a:path>
            </a:pathLst>
          </a:cu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18907629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rmAutofit/>
          </a:bodyPr>
          <a:lstStyle/>
          <a:p>
            <a:r>
              <a:rPr lang="en-US" dirty="0">
                <a:solidFill>
                  <a:schemeClr val="accent3">
                    <a:lumMod val="50000"/>
                  </a:schemeClr>
                </a:solidFill>
              </a:rPr>
              <a:t>     Exercise: Duct Leakage to Outside</a:t>
            </a:r>
          </a:p>
        </p:txBody>
      </p:sp>
      <p:sp>
        <p:nvSpPr>
          <p:cNvPr id="7"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5495" r="10453" b="3721"/>
          <a:stretch/>
        </p:blipFill>
        <p:spPr>
          <a:xfrm>
            <a:off x="590550" y="609600"/>
            <a:ext cx="419100" cy="477665"/>
          </a:xfrm>
          <a:prstGeom prst="rect">
            <a:avLst/>
          </a:prstGeom>
        </p:spPr>
      </p:pic>
      <p:sp>
        <p:nvSpPr>
          <p:cNvPr id="15" name="Title 5">
            <a:extLst>
              <a:ext uri="{FF2B5EF4-FFF2-40B4-BE49-F238E27FC236}">
                <a16:creationId xmlns="" xmlns:a16="http://schemas.microsoft.com/office/drawing/2014/main" id="{3C728783-8136-47B5-9210-7D2B8523C7ED}"/>
              </a:ext>
            </a:extLst>
          </p:cNvPr>
          <p:cNvSpPr txBox="1">
            <a:spLocks/>
          </p:cNvSpPr>
          <p:nvPr/>
        </p:nvSpPr>
        <p:spPr>
          <a:xfrm>
            <a:off x="304800" y="71439"/>
            <a:ext cx="29718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4: Duct Leakage to Outside</a:t>
            </a:r>
          </a:p>
        </p:txBody>
      </p:sp>
      <p:pic>
        <p:nvPicPr>
          <p:cNvPr id="4" name="Picture 3" descr="A picture containing screenshot&#10;&#10;Description generated with very high confidence">
            <a:extLst>
              <a:ext uri="{FF2B5EF4-FFF2-40B4-BE49-F238E27FC236}">
                <a16:creationId xmlns="" xmlns:a16="http://schemas.microsoft.com/office/drawing/2014/main" id="{AF42F86C-6480-4AC3-88D2-01F787B50B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582" y="1290464"/>
            <a:ext cx="7730836" cy="4968129"/>
          </a:xfrm>
          <a:prstGeom prst="rect">
            <a:avLst/>
          </a:prstGeom>
        </p:spPr>
      </p:pic>
      <p:sp>
        <p:nvSpPr>
          <p:cNvPr id="3" name="Freeform: Shape 2">
            <a:extLst>
              <a:ext uri="{FF2B5EF4-FFF2-40B4-BE49-F238E27FC236}">
                <a16:creationId xmlns="" xmlns:a16="http://schemas.microsoft.com/office/drawing/2014/main" id="{999861A4-DDCB-48D6-A783-060349E733CD}"/>
              </a:ext>
            </a:extLst>
          </p:cNvPr>
          <p:cNvSpPr/>
          <p:nvPr/>
        </p:nvSpPr>
        <p:spPr>
          <a:xfrm>
            <a:off x="4811697" y="4580877"/>
            <a:ext cx="2254928" cy="710213"/>
          </a:xfrm>
          <a:custGeom>
            <a:avLst/>
            <a:gdLst>
              <a:gd name="connsiteX0" fmla="*/ 0 w 2281561"/>
              <a:gd name="connsiteY0" fmla="*/ 0 h 736846"/>
              <a:gd name="connsiteX1" fmla="*/ 949911 w 2281561"/>
              <a:gd name="connsiteY1" fmla="*/ 568171 h 736846"/>
              <a:gd name="connsiteX2" fmla="*/ 2281561 w 2281561"/>
              <a:gd name="connsiteY2" fmla="*/ 736846 h 736846"/>
            </a:gdLst>
            <a:ahLst/>
            <a:cxnLst>
              <a:cxn ang="0">
                <a:pos x="connsiteX0" y="connsiteY0"/>
              </a:cxn>
              <a:cxn ang="0">
                <a:pos x="connsiteX1" y="connsiteY1"/>
              </a:cxn>
              <a:cxn ang="0">
                <a:pos x="connsiteX2" y="connsiteY2"/>
              </a:cxn>
            </a:cxnLst>
            <a:rect l="l" t="t" r="r" b="b"/>
            <a:pathLst>
              <a:path w="2281561" h="736846">
                <a:moveTo>
                  <a:pt x="0" y="0"/>
                </a:moveTo>
                <a:cubicBezTo>
                  <a:pt x="284825" y="222681"/>
                  <a:pt x="569651" y="445363"/>
                  <a:pt x="949911" y="568171"/>
                </a:cubicBezTo>
                <a:cubicBezTo>
                  <a:pt x="1330171" y="690979"/>
                  <a:pt x="2055181" y="707254"/>
                  <a:pt x="2281561" y="736846"/>
                </a:cubicBezTo>
              </a:path>
            </a:pathLst>
          </a:cu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5" name="Freeform: Shape 4">
            <a:extLst>
              <a:ext uri="{FF2B5EF4-FFF2-40B4-BE49-F238E27FC236}">
                <a16:creationId xmlns="" xmlns:a16="http://schemas.microsoft.com/office/drawing/2014/main" id="{E943BE24-C0CC-4CAF-AF24-EB6AC6815023}"/>
              </a:ext>
            </a:extLst>
          </p:cNvPr>
          <p:cNvSpPr/>
          <p:nvPr/>
        </p:nvSpPr>
        <p:spPr>
          <a:xfrm>
            <a:off x="2151960" y="4308301"/>
            <a:ext cx="1535017" cy="476692"/>
          </a:xfrm>
          <a:custGeom>
            <a:avLst/>
            <a:gdLst>
              <a:gd name="connsiteX0" fmla="*/ 0 w 1518081"/>
              <a:gd name="connsiteY0" fmla="*/ 530029 h 530029"/>
              <a:gd name="connsiteX1" fmla="*/ 639192 w 1518081"/>
              <a:gd name="connsiteY1" fmla="*/ 121656 h 530029"/>
              <a:gd name="connsiteX2" fmla="*/ 1296140 w 1518081"/>
              <a:gd name="connsiteY2" fmla="*/ 6247 h 530029"/>
              <a:gd name="connsiteX3" fmla="*/ 1518081 w 1518081"/>
              <a:gd name="connsiteY3" fmla="*/ 272577 h 530029"/>
            </a:gdLst>
            <a:ahLst/>
            <a:cxnLst>
              <a:cxn ang="0">
                <a:pos x="connsiteX0" y="connsiteY0"/>
              </a:cxn>
              <a:cxn ang="0">
                <a:pos x="connsiteX1" y="connsiteY1"/>
              </a:cxn>
              <a:cxn ang="0">
                <a:pos x="connsiteX2" y="connsiteY2"/>
              </a:cxn>
              <a:cxn ang="0">
                <a:pos x="connsiteX3" y="connsiteY3"/>
              </a:cxn>
            </a:cxnLst>
            <a:rect l="l" t="t" r="r" b="b"/>
            <a:pathLst>
              <a:path w="1518081" h="530029">
                <a:moveTo>
                  <a:pt x="0" y="530029"/>
                </a:moveTo>
                <a:cubicBezTo>
                  <a:pt x="211584" y="369491"/>
                  <a:pt x="423169" y="208953"/>
                  <a:pt x="639192" y="121656"/>
                </a:cubicBezTo>
                <a:cubicBezTo>
                  <a:pt x="855215" y="34359"/>
                  <a:pt x="1149659" y="-18906"/>
                  <a:pt x="1296140" y="6247"/>
                </a:cubicBezTo>
                <a:cubicBezTo>
                  <a:pt x="1442621" y="31400"/>
                  <a:pt x="1480351" y="151988"/>
                  <a:pt x="1518081" y="272577"/>
                </a:cubicBezTo>
              </a:path>
            </a:pathLst>
          </a:custGeom>
          <a:ln w="57150">
            <a:solidFill>
              <a:srgbClr val="FF0000"/>
            </a:solidFill>
          </a:ln>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6" name="Freeform: Shape 5">
            <a:extLst>
              <a:ext uri="{FF2B5EF4-FFF2-40B4-BE49-F238E27FC236}">
                <a16:creationId xmlns="" xmlns:a16="http://schemas.microsoft.com/office/drawing/2014/main" id="{B0E788FE-9C9F-4A53-B5EA-1633F51C841D}"/>
              </a:ext>
            </a:extLst>
          </p:cNvPr>
          <p:cNvSpPr/>
          <p:nvPr/>
        </p:nvSpPr>
        <p:spPr>
          <a:xfrm>
            <a:off x="2061929" y="4580877"/>
            <a:ext cx="1214671" cy="852257"/>
          </a:xfrm>
          <a:custGeom>
            <a:avLst/>
            <a:gdLst>
              <a:gd name="connsiteX0" fmla="*/ 1219286 w 1219286"/>
              <a:gd name="connsiteY0" fmla="*/ 0 h 852256"/>
              <a:gd name="connsiteX1" fmla="*/ 331519 w 1219286"/>
              <a:gd name="connsiteY1" fmla="*/ 319596 h 852256"/>
              <a:gd name="connsiteX2" fmla="*/ 47433 w 1219286"/>
              <a:gd name="connsiteY2" fmla="*/ 577048 h 852256"/>
              <a:gd name="connsiteX3" fmla="*/ 3045 w 1219286"/>
              <a:gd name="connsiteY3" fmla="*/ 852256 h 852256"/>
            </a:gdLst>
            <a:ahLst/>
            <a:cxnLst>
              <a:cxn ang="0">
                <a:pos x="connsiteX0" y="connsiteY0"/>
              </a:cxn>
              <a:cxn ang="0">
                <a:pos x="connsiteX1" y="connsiteY1"/>
              </a:cxn>
              <a:cxn ang="0">
                <a:pos x="connsiteX2" y="connsiteY2"/>
              </a:cxn>
              <a:cxn ang="0">
                <a:pos x="connsiteX3" y="connsiteY3"/>
              </a:cxn>
            </a:cxnLst>
            <a:rect l="l" t="t" r="r" b="b"/>
            <a:pathLst>
              <a:path w="1219286" h="852256">
                <a:moveTo>
                  <a:pt x="1219286" y="0"/>
                </a:moveTo>
                <a:cubicBezTo>
                  <a:pt x="873057" y="111710"/>
                  <a:pt x="526828" y="223421"/>
                  <a:pt x="331519" y="319596"/>
                </a:cubicBezTo>
                <a:cubicBezTo>
                  <a:pt x="136210" y="415771"/>
                  <a:pt x="102179" y="488271"/>
                  <a:pt x="47433" y="577048"/>
                </a:cubicBezTo>
                <a:cubicBezTo>
                  <a:pt x="-7313" y="665825"/>
                  <a:pt x="-2134" y="759040"/>
                  <a:pt x="3045" y="852256"/>
                </a:cubicBezTo>
              </a:path>
            </a:pathLst>
          </a:cu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0649447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rmAutofit/>
          </a:bodyPr>
          <a:lstStyle/>
          <a:p>
            <a:r>
              <a:rPr lang="en-US" dirty="0"/>
              <a:t>What did you learn?</a:t>
            </a:r>
          </a:p>
        </p:txBody>
      </p:sp>
      <p:sp>
        <p:nvSpPr>
          <p:cNvPr id="3" name="Content Placeholder 2"/>
          <p:cNvSpPr>
            <a:spLocks noGrp="1"/>
          </p:cNvSpPr>
          <p:nvPr>
            <p:ph sz="quarter" idx="1"/>
          </p:nvPr>
        </p:nvSpPr>
        <p:spPr>
          <a:xfrm>
            <a:off x="457200" y="1219200"/>
            <a:ext cx="8229600" cy="5105400"/>
          </a:xfrm>
        </p:spPr>
        <p:txBody>
          <a:bodyPr>
            <a:normAutofit fontScale="92500"/>
          </a:bodyPr>
          <a:lstStyle/>
          <a:p>
            <a:pPr marL="514350" indent="-514350">
              <a:lnSpc>
                <a:spcPts val="3500"/>
              </a:lnSpc>
              <a:spcBef>
                <a:spcPts val="0"/>
              </a:spcBef>
              <a:buAutoNum type="arabicPeriod"/>
            </a:pPr>
            <a:r>
              <a:rPr lang="en-US" dirty="0">
                <a:solidFill>
                  <a:srgbClr val="284E84"/>
                </a:solidFill>
              </a:rPr>
              <a:t>Are leaks in ductwork that is located within the house (in conditioned spaces) an energy waster?</a:t>
            </a:r>
          </a:p>
          <a:p>
            <a:pPr marL="914400" lvl="1" indent="-514350">
              <a:lnSpc>
                <a:spcPts val="3500"/>
              </a:lnSpc>
              <a:spcBef>
                <a:spcPts val="0"/>
              </a:spcBef>
            </a:pPr>
            <a:r>
              <a:rPr lang="en-US" dirty="0">
                <a:solidFill>
                  <a:srgbClr val="C00000"/>
                </a:solidFill>
              </a:rPr>
              <a:t>No</a:t>
            </a:r>
          </a:p>
          <a:p>
            <a:pPr marL="514350" indent="-514350">
              <a:lnSpc>
                <a:spcPts val="3500"/>
              </a:lnSpc>
              <a:spcBef>
                <a:spcPts val="0"/>
              </a:spcBef>
              <a:buAutoNum type="arabicPeriod"/>
            </a:pPr>
            <a:r>
              <a:rPr lang="en-US" dirty="0">
                <a:solidFill>
                  <a:srgbClr val="284E84"/>
                </a:solidFill>
              </a:rPr>
              <a:t>Do ducts that are insulated still need to be sealed?</a:t>
            </a:r>
          </a:p>
          <a:p>
            <a:pPr marL="914400" lvl="1" indent="-514350">
              <a:lnSpc>
                <a:spcPts val="3500"/>
              </a:lnSpc>
              <a:spcBef>
                <a:spcPts val="0"/>
              </a:spcBef>
            </a:pPr>
            <a:r>
              <a:rPr lang="en-US" dirty="0">
                <a:solidFill>
                  <a:srgbClr val="C00000"/>
                </a:solidFill>
              </a:rPr>
              <a:t>Yes</a:t>
            </a:r>
          </a:p>
          <a:p>
            <a:pPr marL="514350" indent="-514350">
              <a:lnSpc>
                <a:spcPts val="3500"/>
              </a:lnSpc>
              <a:spcBef>
                <a:spcPts val="0"/>
              </a:spcBef>
              <a:buAutoNum type="arabicPeriod"/>
            </a:pPr>
            <a:r>
              <a:rPr lang="en-US" dirty="0">
                <a:solidFill>
                  <a:srgbClr val="284E84"/>
                </a:solidFill>
              </a:rPr>
              <a:t>Can you do a leakage to outside test with a Blower Door only?</a:t>
            </a:r>
          </a:p>
          <a:p>
            <a:pPr marL="914400" lvl="1" indent="-514350">
              <a:lnSpc>
                <a:spcPts val="3500"/>
              </a:lnSpc>
              <a:spcBef>
                <a:spcPts val="0"/>
              </a:spcBef>
            </a:pPr>
            <a:r>
              <a:rPr lang="en-US" dirty="0">
                <a:solidFill>
                  <a:srgbClr val="C00000"/>
                </a:solidFill>
              </a:rPr>
              <a:t>No</a:t>
            </a:r>
          </a:p>
          <a:p>
            <a:pPr marL="514350" indent="-514350">
              <a:lnSpc>
                <a:spcPts val="3500"/>
              </a:lnSpc>
              <a:spcBef>
                <a:spcPts val="0"/>
              </a:spcBef>
              <a:buAutoNum type="arabicPeriod"/>
            </a:pPr>
            <a:r>
              <a:rPr lang="en-US" dirty="0">
                <a:solidFill>
                  <a:srgbClr val="284E84"/>
                </a:solidFill>
              </a:rPr>
              <a:t>What pressure are the ducts and what pressure is the house (both WRT outside) when you do a leakage to outside test?  </a:t>
            </a:r>
          </a:p>
          <a:p>
            <a:pPr marL="914400" lvl="1" indent="-514350">
              <a:lnSpc>
                <a:spcPts val="3500"/>
              </a:lnSpc>
              <a:spcBef>
                <a:spcPts val="0"/>
              </a:spcBef>
            </a:pPr>
            <a:r>
              <a:rPr lang="en-US" dirty="0">
                <a:solidFill>
                  <a:srgbClr val="C00000"/>
                </a:solidFill>
              </a:rPr>
              <a:t>Positive 50 Pa</a:t>
            </a:r>
          </a:p>
        </p:txBody>
      </p:sp>
      <p:sp>
        <p:nvSpPr>
          <p:cNvPr id="4"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5" name="Title 5"/>
          <p:cNvSpPr txBox="1">
            <a:spLocks/>
          </p:cNvSpPr>
          <p:nvPr/>
        </p:nvSpPr>
        <p:spPr>
          <a:xfrm>
            <a:off x="304800" y="71439"/>
            <a:ext cx="29718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4: Duct Leakage to Outside</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52400"/>
            <a:ext cx="82296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altLang="en-US" dirty="0">
                <a:ea typeface="Tahoma" panose="020B0604030504040204" pitchFamily="34" charset="0"/>
              </a:rPr>
              <a:t>Pressure Equivalents</a:t>
            </a:r>
          </a:p>
        </p:txBody>
      </p:sp>
      <p:sp>
        <p:nvSpPr>
          <p:cNvPr id="5" name="Rectangle 3"/>
          <p:cNvSpPr txBox="1">
            <a:spLocks noChangeArrowheads="1"/>
          </p:cNvSpPr>
          <p:nvPr/>
        </p:nvSpPr>
        <p:spPr>
          <a:xfrm>
            <a:off x="533400" y="1752600"/>
            <a:ext cx="4648200" cy="3429000"/>
          </a:xfrm>
          <a:prstGeom prst="rect">
            <a:avLst/>
          </a:prstGeom>
        </p:spPr>
        <p:txBody>
          <a:bodyPr vert="horz">
            <a:no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nSpc>
                <a:spcPts val="4000"/>
              </a:lnSpc>
            </a:pPr>
            <a:r>
              <a:rPr lang="en-US" dirty="0">
                <a:solidFill>
                  <a:srgbClr val="284E84"/>
                </a:solidFill>
              </a:rPr>
              <a:t>1 PSI = 144 LBS/sq. ft.</a:t>
            </a:r>
          </a:p>
          <a:p>
            <a:pPr>
              <a:lnSpc>
                <a:spcPts val="4000"/>
              </a:lnSpc>
            </a:pPr>
            <a:r>
              <a:rPr lang="en-US" dirty="0">
                <a:solidFill>
                  <a:srgbClr val="284E84"/>
                </a:solidFill>
              </a:rPr>
              <a:t>1PSI = 27.7 inches of water</a:t>
            </a:r>
          </a:p>
          <a:p>
            <a:pPr>
              <a:lnSpc>
                <a:spcPts val="4000"/>
              </a:lnSpc>
            </a:pPr>
            <a:r>
              <a:rPr lang="en-US" dirty="0">
                <a:solidFill>
                  <a:srgbClr val="284E84"/>
                </a:solidFill>
              </a:rPr>
              <a:t>1 in H</a:t>
            </a:r>
            <a:r>
              <a:rPr lang="en-US" baseline="-25000" dirty="0">
                <a:solidFill>
                  <a:srgbClr val="284E84"/>
                </a:solidFill>
              </a:rPr>
              <a:t>2</a:t>
            </a:r>
            <a:r>
              <a:rPr lang="en-US" dirty="0">
                <a:solidFill>
                  <a:srgbClr val="284E84"/>
                </a:solidFill>
              </a:rPr>
              <a:t>O = 250 Pascals (Pa)</a:t>
            </a:r>
          </a:p>
          <a:p>
            <a:pPr>
              <a:lnSpc>
                <a:spcPts val="4000"/>
              </a:lnSpc>
            </a:pPr>
            <a:r>
              <a:rPr lang="en-US" dirty="0">
                <a:solidFill>
                  <a:srgbClr val="284E84"/>
                </a:solidFill>
              </a:rPr>
              <a:t>50Pa = 0.2 inches H</a:t>
            </a:r>
            <a:r>
              <a:rPr lang="en-US" baseline="-25000" dirty="0">
                <a:solidFill>
                  <a:srgbClr val="284E84"/>
                </a:solidFill>
              </a:rPr>
              <a:t>2</a:t>
            </a:r>
            <a:r>
              <a:rPr lang="en-US" dirty="0">
                <a:solidFill>
                  <a:srgbClr val="284E84"/>
                </a:solidFill>
              </a:rPr>
              <a:t>O (in H</a:t>
            </a:r>
            <a:r>
              <a:rPr lang="en-US" baseline="-25000" dirty="0">
                <a:solidFill>
                  <a:srgbClr val="284E84"/>
                </a:solidFill>
              </a:rPr>
              <a:t>2</a:t>
            </a:r>
            <a:r>
              <a:rPr lang="en-US" dirty="0">
                <a:solidFill>
                  <a:srgbClr val="284E84"/>
                </a:solidFill>
              </a:rPr>
              <a:t>O)</a:t>
            </a:r>
          </a:p>
          <a:p>
            <a:pPr>
              <a:lnSpc>
                <a:spcPts val="4000"/>
              </a:lnSpc>
            </a:pPr>
            <a:r>
              <a:rPr lang="en-US" dirty="0">
                <a:solidFill>
                  <a:srgbClr val="284E84"/>
                </a:solidFill>
              </a:rPr>
              <a:t>25Pa = 0.1 in H</a:t>
            </a:r>
            <a:r>
              <a:rPr lang="en-US" baseline="-25000" dirty="0">
                <a:solidFill>
                  <a:srgbClr val="284E84"/>
                </a:solidFill>
              </a:rPr>
              <a:t>2</a:t>
            </a:r>
            <a:r>
              <a:rPr lang="en-US" dirty="0">
                <a:solidFill>
                  <a:srgbClr val="284E84"/>
                </a:solidFill>
              </a:rPr>
              <a:t>O</a:t>
            </a:r>
          </a:p>
        </p:txBody>
      </p:sp>
      <p:graphicFrame>
        <p:nvGraphicFramePr>
          <p:cNvPr id="6" name="Object 4"/>
          <p:cNvGraphicFramePr>
            <a:graphicFrameLocks noChangeAspect="1"/>
          </p:cNvGraphicFramePr>
          <p:nvPr>
            <p:extLst>
              <p:ext uri="{D42A27DB-BD31-4B8C-83A1-F6EECF244321}">
                <p14:modId xmlns:p14="http://schemas.microsoft.com/office/powerpoint/2010/main" val="3256673281"/>
              </p:ext>
            </p:extLst>
          </p:nvPr>
        </p:nvGraphicFramePr>
        <p:xfrm>
          <a:off x="5486400" y="1981200"/>
          <a:ext cx="3084512" cy="2514600"/>
        </p:xfrm>
        <a:graphic>
          <a:graphicData uri="http://schemas.openxmlformats.org/presentationml/2006/ole">
            <mc:AlternateContent xmlns:mc="http://schemas.openxmlformats.org/markup-compatibility/2006">
              <mc:Choice xmlns:v="urn:schemas-microsoft-com:vml" Requires="v">
                <p:oleObj spid="_x0000_s65723" name="Clip" r:id="rId4" imgW="1785960" imgH="1429560" progId="">
                  <p:embed/>
                </p:oleObj>
              </mc:Choice>
              <mc:Fallback>
                <p:oleObj name="Clip" r:id="rId4" imgW="1785960" imgH="14295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981200"/>
                        <a:ext cx="3084512" cy="2514600"/>
                      </a:xfrm>
                      <a:prstGeom prst="rect">
                        <a:avLst/>
                      </a:prstGeom>
                      <a:noFill/>
                      <a:extLst/>
                    </p:spPr>
                  </p:pic>
                </p:oleObj>
              </mc:Fallback>
            </mc:AlternateContent>
          </a:graphicData>
        </a:graphic>
      </p:graphicFrame>
      <p:sp>
        <p:nvSpPr>
          <p:cNvPr id="7" name="TextBox 6"/>
          <p:cNvSpPr txBox="1"/>
          <p:nvPr/>
        </p:nvSpPr>
        <p:spPr>
          <a:xfrm>
            <a:off x="304800" y="5486400"/>
            <a:ext cx="8458200" cy="492443"/>
          </a:xfrm>
          <a:prstGeom prst="rect">
            <a:avLst/>
          </a:prstGeom>
          <a:noFill/>
        </p:spPr>
        <p:txBody>
          <a:bodyPr wrap="square" rtlCol="0">
            <a:spAutoFit/>
          </a:bodyPr>
          <a:lstStyle/>
          <a:p>
            <a:pPr algn="ctr"/>
            <a:r>
              <a:rPr lang="en-US" sz="2600" dirty="0">
                <a:solidFill>
                  <a:schemeClr val="tx2"/>
                </a:solidFill>
              </a:rPr>
              <a:t>Duct Testing will pressurize to 50 Pa or 0.2 in H</a:t>
            </a:r>
            <a:r>
              <a:rPr lang="en-US" sz="2600" baseline="-25000" dirty="0">
                <a:solidFill>
                  <a:schemeClr val="tx2"/>
                </a:solidFill>
              </a:rPr>
              <a:t>2</a:t>
            </a:r>
            <a:r>
              <a:rPr lang="en-US" sz="2600" dirty="0">
                <a:solidFill>
                  <a:schemeClr val="tx2"/>
                </a:solidFill>
              </a:rPr>
              <a:t>O</a:t>
            </a:r>
          </a:p>
        </p:txBody>
      </p:sp>
      <p:sp>
        <p:nvSpPr>
          <p:cNvPr id="9" name="Slide Number Placeholder 5"/>
          <p:cNvSpPr txBox="1">
            <a:spLocks/>
          </p:cNvSpPr>
          <p:nvPr/>
        </p:nvSpPr>
        <p:spPr>
          <a:xfrm>
            <a:off x="612648" y="6356350"/>
            <a:ext cx="1981200" cy="365760"/>
          </a:xfrm>
          <a:prstGeom prst="rect">
            <a:avLst/>
          </a:prstGeom>
        </p:spPr>
        <p:txBody>
          <a:bodyPr vert="horz" lIns="91440" tIns="45720" rIns="91440" bIns="45720" rtlCol="0" anchor="ctr"/>
          <a:lstStyle>
            <a:defPPr>
              <a:defRPr lang="en-US"/>
            </a:defPPr>
            <a:lvl1pPr marL="0" algn="ctr" defTabSz="914400" rtl="0" eaLnBrk="1" fontAlgn="auto" latinLnBrk="0" hangingPunct="1">
              <a:spcBef>
                <a:spcPts val="0"/>
              </a:spcBef>
              <a:spcAft>
                <a:spcPts val="0"/>
              </a:spcAft>
              <a:defRPr sz="1200" kern="1200">
                <a:solidFill>
                  <a:schemeClr val="tx1"/>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5pPr>
            <a:lvl6pPr marL="2286000" algn="l" defTabSz="914400" rtl="0" eaLnBrk="1" latinLnBrk="0" hangingPunct="1">
              <a:defRPr sz="1800" kern="1200">
                <a:solidFill>
                  <a:schemeClr val="tx1"/>
                </a:solidFill>
                <a:latin typeface="Arial" pitchFamily="34" charset="0"/>
                <a:ea typeface="+mn-ea"/>
                <a:cs typeface="Arial" pitchFamily="34" charset="0"/>
              </a:defRPr>
            </a:lvl6pPr>
            <a:lvl7pPr marL="2743200" algn="l" defTabSz="914400" rtl="0" eaLnBrk="1" latinLnBrk="0" hangingPunct="1">
              <a:defRPr sz="1800" kern="1200">
                <a:solidFill>
                  <a:schemeClr val="tx1"/>
                </a:solidFill>
                <a:latin typeface="Arial" pitchFamily="34" charset="0"/>
                <a:ea typeface="+mn-ea"/>
                <a:cs typeface="Arial" pitchFamily="34" charset="0"/>
              </a:defRPr>
            </a:lvl7pPr>
            <a:lvl8pPr marL="3200400" algn="l" defTabSz="914400" rtl="0" eaLnBrk="1" latinLnBrk="0" hangingPunct="1">
              <a:defRPr sz="1800" kern="1200">
                <a:solidFill>
                  <a:schemeClr val="tx1"/>
                </a:solidFill>
                <a:latin typeface="Arial" pitchFamily="34" charset="0"/>
                <a:ea typeface="+mn-ea"/>
                <a:cs typeface="Arial" pitchFamily="34" charset="0"/>
              </a:defRPr>
            </a:lvl8pPr>
            <a:lvl9pPr marL="3657600" algn="l" defTabSz="914400" rtl="0" eaLnBrk="1" latinLnBrk="0" hangingPunct="1">
              <a:defRPr sz="1800"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13</a:t>
            </a:fld>
            <a:endParaRPr lang="en-US" sz="1400" dirty="0">
              <a:solidFill>
                <a:prstClr val="black">
                  <a:tint val="75000"/>
                </a:prstClr>
              </a:solidFill>
            </a:endParaRPr>
          </a:p>
        </p:txBody>
      </p:sp>
      <p:sp>
        <p:nvSpPr>
          <p:cNvPr id="10" name="Title 5"/>
          <p:cNvSpPr txBox="1">
            <a:spLocks/>
          </p:cNvSpPr>
          <p:nvPr/>
        </p:nvSpPr>
        <p:spPr>
          <a:xfrm>
            <a:off x="304800" y="71439"/>
            <a:ext cx="21336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1: Introduction</a:t>
            </a:r>
          </a:p>
        </p:txBody>
      </p:sp>
    </p:spTree>
    <p:extLst>
      <p:ext uri="{BB962C8B-B14F-4D97-AF65-F5344CB8AC3E}">
        <p14:creationId xmlns:p14="http://schemas.microsoft.com/office/powerpoint/2010/main" val="23977379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lumMod val="50000"/>
                  </a:schemeClr>
                </a:solidFill>
              </a:rPr>
              <a:t>     Exercise: Pressure Basics</a:t>
            </a:r>
          </a:p>
        </p:txBody>
      </p:sp>
      <p:pic>
        <p:nvPicPr>
          <p:cNvPr id="4" name="Content Placeholder 3" descr="tire"/>
          <p:cNvPicPr>
            <a:picLocks noGrp="1" noChangeAspect="1" noChangeArrowheads="1"/>
          </p:cNvPicPr>
          <p:nvPr>
            <p:ph sz="quarter" idx="1"/>
          </p:nvPr>
        </p:nvPicPr>
        <p:blipFill>
          <a:blip r:embed="rId3" cstate="print"/>
          <a:srcRect/>
          <a:stretch>
            <a:fillRect/>
          </a:stretch>
        </p:blipFill>
        <p:spPr>
          <a:xfrm>
            <a:off x="457200" y="2206785"/>
            <a:ext cx="2590800" cy="2540000"/>
          </a:xfrm>
          <a:noFill/>
        </p:spPr>
      </p:pic>
      <p:sp>
        <p:nvSpPr>
          <p:cNvPr id="7" name="TextBox 6"/>
          <p:cNvSpPr txBox="1"/>
          <p:nvPr/>
        </p:nvSpPr>
        <p:spPr>
          <a:xfrm>
            <a:off x="3200400" y="1843301"/>
            <a:ext cx="4495800" cy="2785378"/>
          </a:xfrm>
          <a:prstGeom prst="rect">
            <a:avLst/>
          </a:prstGeom>
          <a:noFill/>
        </p:spPr>
        <p:txBody>
          <a:bodyPr wrap="square" rtlCol="0">
            <a:spAutoFit/>
          </a:bodyPr>
          <a:lstStyle/>
          <a:p>
            <a:pPr>
              <a:lnSpc>
                <a:spcPts val="4500"/>
              </a:lnSpc>
              <a:spcBef>
                <a:spcPts val="1000"/>
              </a:spcBef>
            </a:pPr>
            <a:r>
              <a:rPr lang="en-US" sz="2800" dirty="0">
                <a:solidFill>
                  <a:schemeClr val="accent3">
                    <a:lumMod val="50000"/>
                  </a:schemeClr>
                </a:solidFill>
              </a:rPr>
              <a:t>Truck tire pressure: 32 PSI</a:t>
            </a:r>
          </a:p>
          <a:p>
            <a:pPr>
              <a:lnSpc>
                <a:spcPts val="4500"/>
              </a:lnSpc>
              <a:spcBef>
                <a:spcPts val="1000"/>
              </a:spcBef>
            </a:pPr>
            <a:r>
              <a:rPr lang="en-US" sz="2800" dirty="0">
                <a:solidFill>
                  <a:schemeClr val="accent3">
                    <a:lumMod val="50000"/>
                  </a:schemeClr>
                </a:solidFill>
              </a:rPr>
              <a:t>Convert to </a:t>
            </a:r>
            <a:r>
              <a:rPr lang="en-US" sz="2800" b="1" dirty="0">
                <a:solidFill>
                  <a:schemeClr val="accent3">
                    <a:lumMod val="50000"/>
                  </a:schemeClr>
                </a:solidFill>
              </a:rPr>
              <a:t>inH</a:t>
            </a:r>
            <a:r>
              <a:rPr lang="en-US" sz="2800" b="1" baseline="-25000" dirty="0">
                <a:solidFill>
                  <a:schemeClr val="accent3">
                    <a:lumMod val="50000"/>
                  </a:schemeClr>
                </a:solidFill>
              </a:rPr>
              <a:t>2</a:t>
            </a:r>
            <a:r>
              <a:rPr lang="en-US" sz="2800" b="1" dirty="0">
                <a:solidFill>
                  <a:schemeClr val="accent3">
                    <a:lumMod val="50000"/>
                  </a:schemeClr>
                </a:solidFill>
              </a:rPr>
              <a:t>O</a:t>
            </a:r>
            <a:r>
              <a:rPr lang="en-US" sz="2800" dirty="0">
                <a:solidFill>
                  <a:schemeClr val="accent3">
                    <a:lumMod val="50000"/>
                  </a:schemeClr>
                </a:solidFill>
              </a:rPr>
              <a:t>:</a:t>
            </a:r>
          </a:p>
          <a:p>
            <a:pPr>
              <a:lnSpc>
                <a:spcPts val="4500"/>
              </a:lnSpc>
              <a:spcBef>
                <a:spcPts val="1000"/>
              </a:spcBef>
            </a:pPr>
            <a:endParaRPr lang="en-US" sz="2800" dirty="0">
              <a:solidFill>
                <a:schemeClr val="accent3">
                  <a:lumMod val="50000"/>
                </a:schemeClr>
              </a:solidFill>
            </a:endParaRPr>
          </a:p>
          <a:p>
            <a:pPr>
              <a:lnSpc>
                <a:spcPts val="4500"/>
              </a:lnSpc>
              <a:spcBef>
                <a:spcPts val="1000"/>
              </a:spcBef>
            </a:pPr>
            <a:r>
              <a:rPr lang="en-US" sz="2800" dirty="0">
                <a:solidFill>
                  <a:schemeClr val="accent3">
                    <a:lumMod val="50000"/>
                  </a:schemeClr>
                </a:solidFill>
              </a:rPr>
              <a:t>Convert to </a:t>
            </a:r>
            <a:r>
              <a:rPr lang="en-US" sz="2800" b="1" dirty="0">
                <a:solidFill>
                  <a:schemeClr val="accent3">
                    <a:lumMod val="50000"/>
                  </a:schemeClr>
                </a:solidFill>
              </a:rPr>
              <a:t>Pa</a:t>
            </a:r>
            <a:r>
              <a:rPr lang="en-US" sz="2800" dirty="0">
                <a:solidFill>
                  <a:schemeClr val="accent3">
                    <a:lumMod val="50000"/>
                  </a:schemeClr>
                </a:solidFill>
              </a:rPr>
              <a:t>:</a:t>
            </a:r>
          </a:p>
        </p:txBody>
      </p:sp>
      <p:sp>
        <p:nvSpPr>
          <p:cNvPr id="5"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14</a:t>
            </a:fld>
            <a:endParaRPr lang="en-US" sz="1400" dirty="0">
              <a:solidFill>
                <a:prstClr val="black">
                  <a:tint val="75000"/>
                </a:prstClr>
              </a:solidFill>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5495" r="10453" b="3721"/>
          <a:stretch/>
        </p:blipFill>
        <p:spPr>
          <a:xfrm>
            <a:off x="457200" y="330411"/>
            <a:ext cx="685800" cy="781634"/>
          </a:xfrm>
          <a:prstGeom prst="rect">
            <a:avLst/>
          </a:prstGeom>
        </p:spPr>
      </p:pic>
      <p:sp>
        <p:nvSpPr>
          <p:cNvPr id="8" name="TextBox 7"/>
          <p:cNvSpPr txBox="1"/>
          <p:nvPr/>
        </p:nvSpPr>
        <p:spPr>
          <a:xfrm>
            <a:off x="3292098" y="3352800"/>
            <a:ext cx="5699502" cy="461665"/>
          </a:xfrm>
          <a:prstGeom prst="rect">
            <a:avLst/>
          </a:prstGeom>
          <a:solidFill>
            <a:schemeClr val="bg2">
              <a:lumMod val="90000"/>
            </a:schemeClr>
          </a:solidFill>
        </p:spPr>
        <p:txBody>
          <a:bodyPr wrap="square" rtlCol="0">
            <a:spAutoFit/>
          </a:bodyPr>
          <a:lstStyle/>
          <a:p>
            <a:r>
              <a:rPr lang="en-US" sz="2400" dirty="0">
                <a:solidFill>
                  <a:srgbClr val="284E84"/>
                </a:solidFill>
              </a:rPr>
              <a:t>32 PSI</a:t>
            </a:r>
            <a:r>
              <a:rPr lang="en-US" sz="2400" dirty="0">
                <a:solidFill>
                  <a:srgbClr val="C00000"/>
                </a:solidFill>
              </a:rPr>
              <a:t>  </a:t>
            </a:r>
            <a:r>
              <a:rPr lang="en-US" sz="2400" b="1" dirty="0">
                <a:solidFill>
                  <a:srgbClr val="C00000"/>
                </a:solidFill>
              </a:rPr>
              <a:t>X</a:t>
            </a:r>
            <a:r>
              <a:rPr lang="en-US" sz="2400" dirty="0">
                <a:solidFill>
                  <a:srgbClr val="C00000"/>
                </a:solidFill>
              </a:rPr>
              <a:t>  </a:t>
            </a:r>
            <a:r>
              <a:rPr lang="en-US" sz="2400" dirty="0">
                <a:solidFill>
                  <a:srgbClr val="284E84"/>
                </a:solidFill>
              </a:rPr>
              <a:t>27.7 inH</a:t>
            </a:r>
            <a:r>
              <a:rPr lang="en-US" sz="2400" baseline="-25000" dirty="0">
                <a:solidFill>
                  <a:srgbClr val="284E84"/>
                </a:solidFill>
              </a:rPr>
              <a:t>2</a:t>
            </a:r>
            <a:r>
              <a:rPr lang="en-US" sz="2400" dirty="0">
                <a:solidFill>
                  <a:srgbClr val="284E84"/>
                </a:solidFill>
              </a:rPr>
              <a:t>O</a:t>
            </a:r>
            <a:r>
              <a:rPr lang="en-US" sz="2400" b="1" dirty="0">
                <a:solidFill>
                  <a:srgbClr val="284E84"/>
                </a:solidFill>
              </a:rPr>
              <a:t>/</a:t>
            </a:r>
            <a:r>
              <a:rPr lang="en-US" sz="2400" dirty="0">
                <a:solidFill>
                  <a:srgbClr val="284E84"/>
                </a:solidFill>
              </a:rPr>
              <a:t>PSI  </a:t>
            </a:r>
            <a:r>
              <a:rPr lang="en-US" sz="2400" b="1" dirty="0">
                <a:solidFill>
                  <a:srgbClr val="C00000"/>
                </a:solidFill>
              </a:rPr>
              <a:t>=</a:t>
            </a:r>
            <a:r>
              <a:rPr lang="en-US" sz="2400" dirty="0">
                <a:solidFill>
                  <a:srgbClr val="C00000"/>
                </a:solidFill>
              </a:rPr>
              <a:t>  </a:t>
            </a:r>
            <a:r>
              <a:rPr lang="en-US" sz="2400" b="1" dirty="0">
                <a:solidFill>
                  <a:srgbClr val="284E84"/>
                </a:solidFill>
              </a:rPr>
              <a:t>886.4 inH</a:t>
            </a:r>
            <a:r>
              <a:rPr lang="en-US" sz="2400" b="1" baseline="-25000" dirty="0">
                <a:solidFill>
                  <a:srgbClr val="284E84"/>
                </a:solidFill>
              </a:rPr>
              <a:t>2</a:t>
            </a:r>
            <a:r>
              <a:rPr lang="en-US" sz="2400" b="1" dirty="0">
                <a:solidFill>
                  <a:srgbClr val="284E84"/>
                </a:solidFill>
              </a:rPr>
              <a:t>O</a:t>
            </a:r>
          </a:p>
        </p:txBody>
      </p:sp>
      <p:sp>
        <p:nvSpPr>
          <p:cNvPr id="9" name="TextBox 8"/>
          <p:cNvSpPr txBox="1"/>
          <p:nvPr/>
        </p:nvSpPr>
        <p:spPr>
          <a:xfrm>
            <a:off x="3284348" y="4724400"/>
            <a:ext cx="5021452" cy="461665"/>
          </a:xfrm>
          <a:prstGeom prst="rect">
            <a:avLst/>
          </a:prstGeom>
          <a:solidFill>
            <a:schemeClr val="bg2">
              <a:lumMod val="90000"/>
            </a:schemeClr>
          </a:solidFill>
        </p:spPr>
        <p:txBody>
          <a:bodyPr wrap="square" rtlCol="0">
            <a:spAutoFit/>
          </a:bodyPr>
          <a:lstStyle/>
          <a:p>
            <a:r>
              <a:rPr lang="en-US" sz="2400" dirty="0">
                <a:solidFill>
                  <a:srgbClr val="284E84"/>
                </a:solidFill>
              </a:rPr>
              <a:t>886.4 inH</a:t>
            </a:r>
            <a:r>
              <a:rPr lang="en-US" sz="2400" baseline="-25000" dirty="0">
                <a:solidFill>
                  <a:srgbClr val="284E84"/>
                </a:solidFill>
              </a:rPr>
              <a:t>2</a:t>
            </a:r>
            <a:r>
              <a:rPr lang="en-US" sz="2400" dirty="0">
                <a:solidFill>
                  <a:srgbClr val="284E84"/>
                </a:solidFill>
              </a:rPr>
              <a:t>O  </a:t>
            </a:r>
            <a:r>
              <a:rPr lang="en-US" sz="2400" b="1" dirty="0">
                <a:solidFill>
                  <a:srgbClr val="C00000"/>
                </a:solidFill>
              </a:rPr>
              <a:t>X  </a:t>
            </a:r>
            <a:r>
              <a:rPr lang="en-US" sz="2400" dirty="0">
                <a:solidFill>
                  <a:srgbClr val="284E84"/>
                </a:solidFill>
              </a:rPr>
              <a:t>250  </a:t>
            </a:r>
            <a:r>
              <a:rPr lang="en-US" sz="2400" b="1" dirty="0">
                <a:solidFill>
                  <a:srgbClr val="C00000"/>
                </a:solidFill>
              </a:rPr>
              <a:t>=</a:t>
            </a:r>
            <a:r>
              <a:rPr lang="en-US" sz="2400" dirty="0">
                <a:solidFill>
                  <a:srgbClr val="284E84"/>
                </a:solidFill>
              </a:rPr>
              <a:t>  </a:t>
            </a:r>
            <a:r>
              <a:rPr lang="en-US" sz="2400" b="1" dirty="0">
                <a:solidFill>
                  <a:srgbClr val="284E84"/>
                </a:solidFill>
              </a:rPr>
              <a:t>221,600 Pa</a:t>
            </a:r>
          </a:p>
        </p:txBody>
      </p:sp>
      <p:sp>
        <p:nvSpPr>
          <p:cNvPr id="10" name="Title 5"/>
          <p:cNvSpPr txBox="1">
            <a:spLocks/>
          </p:cNvSpPr>
          <p:nvPr/>
        </p:nvSpPr>
        <p:spPr>
          <a:xfrm>
            <a:off x="304800" y="71439"/>
            <a:ext cx="21336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1: Introduction</a:t>
            </a:r>
          </a:p>
        </p:txBody>
      </p:sp>
    </p:spTree>
    <p:extLst>
      <p:ext uri="{BB962C8B-B14F-4D97-AF65-F5344CB8AC3E}">
        <p14:creationId xmlns:p14="http://schemas.microsoft.com/office/powerpoint/2010/main" val="16244945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a:t>Why Does Air Leak?</a:t>
            </a:r>
          </a:p>
        </p:txBody>
      </p:sp>
      <p:pic>
        <p:nvPicPr>
          <p:cNvPr id="54275" name="Content Placeholder 3" descr="flat tire.JPG"/>
          <p:cNvPicPr>
            <a:picLocks noGrp="1" noChangeAspect="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5791200" y="2133600"/>
            <a:ext cx="2921000" cy="2190750"/>
          </a:xfrm>
          <a:prstGeom prst="rect">
            <a:avLst/>
          </a:prstGeom>
          <a:ln>
            <a:noFill/>
          </a:ln>
          <a:effectLst>
            <a:outerShdw blurRad="190500" algn="tl" rotWithShape="0">
              <a:srgbClr val="000000">
                <a:alpha val="70000"/>
              </a:srgbClr>
            </a:outerShdw>
          </a:effectLst>
        </p:spPr>
      </p:pic>
      <p:sp>
        <p:nvSpPr>
          <p:cNvPr id="54276" name="TextBox 4"/>
          <p:cNvSpPr txBox="1">
            <a:spLocks noChangeArrowheads="1"/>
          </p:cNvSpPr>
          <p:nvPr/>
        </p:nvSpPr>
        <p:spPr bwMode="auto">
          <a:xfrm>
            <a:off x="5638800" y="4419600"/>
            <a:ext cx="3200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000" dirty="0">
                <a:latin typeface="+mn-lt"/>
              </a:rPr>
              <a:t>How does a tire go from </a:t>
            </a:r>
            <a:br>
              <a:rPr lang="en-US" altLang="en-US" sz="2000" dirty="0">
                <a:latin typeface="+mn-lt"/>
              </a:rPr>
            </a:br>
            <a:r>
              <a:rPr lang="en-US" altLang="en-US" sz="2000" dirty="0">
                <a:latin typeface="+mn-lt"/>
              </a:rPr>
              <a:t>32 PSI to this?</a:t>
            </a:r>
          </a:p>
        </p:txBody>
      </p:sp>
      <p:sp>
        <p:nvSpPr>
          <p:cNvPr id="54277" name="TextBox 6"/>
          <p:cNvSpPr txBox="1">
            <a:spLocks noChangeArrowheads="1"/>
          </p:cNvSpPr>
          <p:nvPr/>
        </p:nvSpPr>
        <p:spPr bwMode="auto">
          <a:xfrm>
            <a:off x="197069" y="1923233"/>
            <a:ext cx="5410200" cy="2611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ts val="4000"/>
              </a:lnSpc>
            </a:pPr>
            <a:r>
              <a:rPr lang="en-US" altLang="en-US" sz="2700" dirty="0">
                <a:solidFill>
                  <a:srgbClr val="284E84"/>
                </a:solidFill>
                <a:latin typeface="+mn-lt"/>
              </a:rPr>
              <a:t>Given the opportunity (a hole), air in the tire will leak, or </a:t>
            </a:r>
            <a:r>
              <a:rPr lang="en-US" altLang="en-US" sz="2700" i="1" dirty="0">
                <a:solidFill>
                  <a:srgbClr val="FF0000"/>
                </a:solidFill>
                <a:latin typeface="+mn-lt"/>
              </a:rPr>
              <a:t>flow</a:t>
            </a:r>
            <a:r>
              <a:rPr lang="en-US" altLang="en-US" sz="2700" dirty="0">
                <a:solidFill>
                  <a:srgbClr val="284E84"/>
                </a:solidFill>
                <a:latin typeface="+mn-lt"/>
              </a:rPr>
              <a:t> </a:t>
            </a:r>
          </a:p>
          <a:p>
            <a:pPr algn="ctr" eaLnBrk="1" hangingPunct="1">
              <a:lnSpc>
                <a:spcPts val="4000"/>
              </a:lnSpc>
            </a:pPr>
            <a:r>
              <a:rPr lang="en-US" altLang="en-US" sz="2700" b="1" dirty="0">
                <a:solidFill>
                  <a:srgbClr val="284E84"/>
                </a:solidFill>
                <a:latin typeface="+mn-lt"/>
              </a:rPr>
              <a:t>from high pressure (inside)</a:t>
            </a:r>
            <a:r>
              <a:rPr lang="en-US" altLang="en-US" sz="2700" dirty="0">
                <a:solidFill>
                  <a:srgbClr val="284E84"/>
                </a:solidFill>
                <a:latin typeface="+mn-lt"/>
              </a:rPr>
              <a:t> </a:t>
            </a:r>
          </a:p>
          <a:p>
            <a:pPr algn="ctr" eaLnBrk="1" hangingPunct="1">
              <a:lnSpc>
                <a:spcPts val="4000"/>
              </a:lnSpc>
            </a:pPr>
            <a:r>
              <a:rPr lang="en-US" altLang="en-US" sz="2700" b="1" dirty="0">
                <a:solidFill>
                  <a:srgbClr val="284E84"/>
                </a:solidFill>
                <a:latin typeface="+mn-lt"/>
              </a:rPr>
              <a:t>to low pressure (outside).</a:t>
            </a:r>
          </a:p>
          <a:p>
            <a:pPr algn="ctr" eaLnBrk="1" hangingPunct="1">
              <a:lnSpc>
                <a:spcPts val="4000"/>
              </a:lnSpc>
            </a:pPr>
            <a:endParaRPr lang="en-US" altLang="en-US" sz="2700" b="1" dirty="0">
              <a:solidFill>
                <a:srgbClr val="284E84"/>
              </a:solidFill>
              <a:latin typeface="+mn-lt"/>
            </a:endParaRPr>
          </a:p>
        </p:txBody>
      </p:sp>
      <p:sp>
        <p:nvSpPr>
          <p:cNvPr id="6" name="Title 5"/>
          <p:cNvSpPr txBox="1">
            <a:spLocks/>
          </p:cNvSpPr>
          <p:nvPr/>
        </p:nvSpPr>
        <p:spPr>
          <a:xfrm>
            <a:off x="304800" y="71439"/>
            <a:ext cx="21336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1: Introduction</a:t>
            </a:r>
          </a:p>
        </p:txBody>
      </p:sp>
      <p:sp>
        <p:nvSpPr>
          <p:cNvPr id="8"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15</a:t>
            </a:fld>
            <a:endParaRPr lang="en-US" sz="1400" dirty="0">
              <a:solidFill>
                <a:prstClr val="black">
                  <a:tint val="75000"/>
                </a:prstClr>
              </a:solidFill>
            </a:endParaRPr>
          </a:p>
        </p:txBody>
      </p:sp>
      <p:sp>
        <p:nvSpPr>
          <p:cNvPr id="9" name="Rectangle 8">
            <a:extLst>
              <a:ext uri="{FF2B5EF4-FFF2-40B4-BE49-F238E27FC236}">
                <a16:creationId xmlns="" xmlns:a16="http://schemas.microsoft.com/office/drawing/2014/main" id="{A0BB213D-1DD3-4F64-AE35-2E7B1DAF0BED}"/>
              </a:ext>
            </a:extLst>
          </p:cNvPr>
          <p:cNvSpPr/>
          <p:nvPr/>
        </p:nvSpPr>
        <p:spPr>
          <a:xfrm>
            <a:off x="1714500" y="5343357"/>
            <a:ext cx="5715000" cy="523220"/>
          </a:xfrm>
          <a:prstGeom prst="rect">
            <a:avLst/>
          </a:prstGeom>
          <a:solidFill>
            <a:schemeClr val="accent3">
              <a:lumMod val="40000"/>
              <a:lumOff val="60000"/>
            </a:schemeClr>
          </a:solidFill>
        </p:spPr>
        <p:style>
          <a:lnRef idx="3">
            <a:schemeClr val="lt1"/>
          </a:lnRef>
          <a:fillRef idx="1">
            <a:schemeClr val="dk1"/>
          </a:fillRef>
          <a:effectRef idx="1">
            <a:schemeClr val="dk1"/>
          </a:effectRef>
          <a:fontRef idx="minor">
            <a:schemeClr val="lt1"/>
          </a:fontRef>
        </p:style>
        <p:txBody>
          <a:bodyPr wrap="square">
            <a:spAutoFit/>
          </a:bodyPr>
          <a:lstStyle/>
          <a:p>
            <a:pPr algn="ctr">
              <a:defRPr/>
            </a:pPr>
            <a:r>
              <a:rPr lang="en-US" sz="2800" dirty="0">
                <a:solidFill>
                  <a:sysClr val="windowText" lastClr="000000"/>
                </a:solidFill>
              </a:rPr>
              <a:t>Flow   </a:t>
            </a:r>
            <a:r>
              <a:rPr lang="en-US" sz="2600" b="1" dirty="0">
                <a:solidFill>
                  <a:srgbClr val="C00000"/>
                </a:solidFill>
              </a:rPr>
              <a:t>=</a:t>
            </a:r>
            <a:r>
              <a:rPr lang="en-US" sz="2800" dirty="0">
                <a:solidFill>
                  <a:sysClr val="windowText" lastClr="000000"/>
                </a:solidFill>
              </a:rPr>
              <a:t>   Pressure   </a:t>
            </a:r>
            <a:r>
              <a:rPr lang="en-US" sz="2600" b="1" dirty="0">
                <a:solidFill>
                  <a:srgbClr val="C00000"/>
                </a:solidFill>
              </a:rPr>
              <a:t>X</a:t>
            </a:r>
            <a:r>
              <a:rPr lang="en-US" sz="2800" dirty="0">
                <a:solidFill>
                  <a:sysClr val="windowText" lastClr="000000"/>
                </a:solidFill>
              </a:rPr>
              <a:t>   Size of Hole</a:t>
            </a:r>
          </a:p>
        </p:txBody>
      </p:sp>
    </p:spTree>
    <p:extLst>
      <p:ext uri="{BB962C8B-B14F-4D97-AF65-F5344CB8AC3E}">
        <p14:creationId xmlns:p14="http://schemas.microsoft.com/office/powerpoint/2010/main" val="36610495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vert="horz" anchor="b" anchorCtr="0">
            <a:normAutofit/>
          </a:bodyPr>
          <a:lstStyle/>
          <a:p>
            <a:r>
              <a:rPr lang="en-US" altLang="en-US" dirty="0"/>
              <a:t>Flow – The Hole</a:t>
            </a:r>
          </a:p>
        </p:txBody>
      </p:sp>
      <p:sp>
        <p:nvSpPr>
          <p:cNvPr id="4" name="Content Placeholder 2"/>
          <p:cNvSpPr txBox="1">
            <a:spLocks/>
          </p:cNvSpPr>
          <p:nvPr/>
        </p:nvSpPr>
        <p:spPr>
          <a:xfrm>
            <a:off x="609600" y="5867400"/>
            <a:ext cx="8229600" cy="609600"/>
          </a:xfrm>
          <a:prstGeom prst="rect">
            <a:avLst/>
          </a:prstGeom>
        </p:spPr>
        <p:txBody>
          <a:bodyPr/>
          <a:lstStyle/>
          <a:p>
            <a:pPr marL="342900" indent="-342900" algn="ctr" fontAlgn="auto">
              <a:spcBef>
                <a:spcPct val="20000"/>
              </a:spcBef>
              <a:spcAft>
                <a:spcPts val="0"/>
              </a:spcAft>
              <a:buFont typeface="Arial" pitchFamily="34" charset="0"/>
              <a:buNone/>
              <a:defRPr/>
            </a:pPr>
            <a:endParaRPr lang="en-US" sz="2400" dirty="0">
              <a:latin typeface="+mn-lt"/>
            </a:endParaRPr>
          </a:p>
        </p:txBody>
      </p:sp>
      <p:pic>
        <p:nvPicPr>
          <p:cNvPr id="55300" name="Picture 5" descr="Water Tank 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295400"/>
            <a:ext cx="3617913" cy="34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6" descr="Water Tank 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295400"/>
            <a:ext cx="2566988" cy="328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a:xfrm>
            <a:off x="1600200" y="4876800"/>
            <a:ext cx="5943600" cy="533400"/>
          </a:xfrm>
          <a:prstGeom prst="rect">
            <a:avLst/>
          </a:prstGeom>
        </p:spPr>
        <p:txBody>
          <a:bodyPr/>
          <a:lstStyle/>
          <a:p>
            <a:pPr marL="342900" indent="-342900" algn="ctr" fontAlgn="auto">
              <a:spcBef>
                <a:spcPct val="20000"/>
              </a:spcBef>
              <a:spcAft>
                <a:spcPts val="0"/>
              </a:spcAft>
              <a:buFont typeface="Arial" pitchFamily="34" charset="0"/>
              <a:buNone/>
              <a:defRPr/>
            </a:pPr>
            <a:r>
              <a:rPr lang="en-US" sz="2400" dirty="0">
                <a:solidFill>
                  <a:srgbClr val="284E84"/>
                </a:solidFill>
              </a:rPr>
              <a:t>Same size </a:t>
            </a:r>
            <a:r>
              <a:rPr lang="en-US" sz="2400" b="1" dirty="0">
                <a:solidFill>
                  <a:srgbClr val="284E84"/>
                </a:solidFill>
              </a:rPr>
              <a:t>tank</a:t>
            </a:r>
            <a:r>
              <a:rPr lang="en-US" sz="2400" dirty="0">
                <a:solidFill>
                  <a:srgbClr val="284E84"/>
                </a:solidFill>
              </a:rPr>
              <a:t> (pressure), different size </a:t>
            </a:r>
            <a:r>
              <a:rPr lang="en-US" sz="2400" b="1" dirty="0">
                <a:solidFill>
                  <a:srgbClr val="284E84"/>
                </a:solidFill>
              </a:rPr>
              <a:t>hole</a:t>
            </a:r>
          </a:p>
        </p:txBody>
      </p:sp>
      <p:sp>
        <p:nvSpPr>
          <p:cNvPr id="9" name="Rectangle 8"/>
          <p:cNvSpPr/>
          <p:nvPr/>
        </p:nvSpPr>
        <p:spPr>
          <a:xfrm>
            <a:off x="1752600" y="5486400"/>
            <a:ext cx="5715000" cy="523220"/>
          </a:xfrm>
          <a:prstGeom prst="rect">
            <a:avLst/>
          </a:prstGeom>
          <a:solidFill>
            <a:schemeClr val="accent3">
              <a:lumMod val="40000"/>
              <a:lumOff val="60000"/>
            </a:schemeClr>
          </a:solidFill>
        </p:spPr>
        <p:style>
          <a:lnRef idx="3">
            <a:schemeClr val="lt1"/>
          </a:lnRef>
          <a:fillRef idx="1">
            <a:schemeClr val="dk1"/>
          </a:fillRef>
          <a:effectRef idx="1">
            <a:schemeClr val="dk1"/>
          </a:effectRef>
          <a:fontRef idx="minor">
            <a:schemeClr val="lt1"/>
          </a:fontRef>
        </p:style>
        <p:txBody>
          <a:bodyPr wrap="square">
            <a:spAutoFit/>
          </a:bodyPr>
          <a:lstStyle/>
          <a:p>
            <a:pPr algn="ctr">
              <a:defRPr/>
            </a:pPr>
            <a:r>
              <a:rPr lang="en-US" sz="2800" dirty="0">
                <a:solidFill>
                  <a:sysClr val="windowText" lastClr="000000"/>
                </a:solidFill>
              </a:rPr>
              <a:t>Flow   </a:t>
            </a:r>
            <a:r>
              <a:rPr lang="en-US" sz="2600" b="1" dirty="0">
                <a:solidFill>
                  <a:srgbClr val="C00000"/>
                </a:solidFill>
              </a:rPr>
              <a:t>=</a:t>
            </a:r>
            <a:r>
              <a:rPr lang="en-US" sz="2800" dirty="0">
                <a:solidFill>
                  <a:sysClr val="windowText" lastClr="000000"/>
                </a:solidFill>
              </a:rPr>
              <a:t>   Pressure   </a:t>
            </a:r>
            <a:r>
              <a:rPr lang="en-US" sz="2600" b="1" dirty="0">
                <a:solidFill>
                  <a:srgbClr val="C00000"/>
                </a:solidFill>
              </a:rPr>
              <a:t>X</a:t>
            </a:r>
            <a:r>
              <a:rPr lang="en-US" sz="2800" dirty="0">
                <a:solidFill>
                  <a:sysClr val="windowText" lastClr="000000"/>
                </a:solidFill>
              </a:rPr>
              <a:t>   Size of Hole</a:t>
            </a:r>
          </a:p>
        </p:txBody>
      </p:sp>
      <p:sp>
        <p:nvSpPr>
          <p:cNvPr id="10" name="Title 5"/>
          <p:cNvSpPr txBox="1">
            <a:spLocks/>
          </p:cNvSpPr>
          <p:nvPr/>
        </p:nvSpPr>
        <p:spPr>
          <a:xfrm>
            <a:off x="304800" y="71439"/>
            <a:ext cx="21336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1: Introduction</a:t>
            </a:r>
          </a:p>
        </p:txBody>
      </p:sp>
      <p:sp>
        <p:nvSpPr>
          <p:cNvPr id="11"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16</a:t>
            </a:fld>
            <a:endParaRPr lang="en-US" sz="1400" dirty="0">
              <a:solidFill>
                <a:prstClr val="black">
                  <a:tint val="75000"/>
                </a:prstClr>
              </a:solidFill>
            </a:endParaRPr>
          </a:p>
        </p:txBody>
      </p:sp>
    </p:spTree>
    <p:extLst>
      <p:ext uri="{BB962C8B-B14F-4D97-AF65-F5344CB8AC3E}">
        <p14:creationId xmlns:p14="http://schemas.microsoft.com/office/powerpoint/2010/main" val="20969695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Flow – The Pressure</a:t>
            </a:r>
          </a:p>
        </p:txBody>
      </p:sp>
      <p:sp>
        <p:nvSpPr>
          <p:cNvPr id="3" name="Content Placeholder 2"/>
          <p:cNvSpPr>
            <a:spLocks noGrp="1"/>
          </p:cNvSpPr>
          <p:nvPr>
            <p:ph sz="quarter" idx="1"/>
          </p:nvPr>
        </p:nvSpPr>
        <p:spPr>
          <a:xfrm>
            <a:off x="304800" y="2133600"/>
            <a:ext cx="6324600" cy="533400"/>
          </a:xfrm>
        </p:spPr>
        <p:txBody>
          <a:bodyPr anchor="ctr">
            <a:noAutofit/>
          </a:bodyPr>
          <a:lstStyle/>
          <a:p>
            <a:pPr marL="0" indent="0" algn="ctr" eaLnBrk="1" hangingPunct="1">
              <a:buNone/>
            </a:pPr>
            <a:r>
              <a:rPr lang="en-US" altLang="en-US" dirty="0">
                <a:solidFill>
                  <a:srgbClr val="284E84"/>
                </a:solidFill>
              </a:rPr>
              <a:t>Same size </a:t>
            </a:r>
            <a:r>
              <a:rPr lang="en-US" altLang="en-US" b="1" dirty="0">
                <a:solidFill>
                  <a:srgbClr val="284E84"/>
                </a:solidFill>
              </a:rPr>
              <a:t>hole</a:t>
            </a:r>
            <a:r>
              <a:rPr lang="en-US" altLang="en-US" dirty="0">
                <a:solidFill>
                  <a:srgbClr val="284E84"/>
                </a:solidFill>
              </a:rPr>
              <a:t>; different size </a:t>
            </a:r>
            <a:r>
              <a:rPr lang="en-US" altLang="en-US" b="1" dirty="0">
                <a:solidFill>
                  <a:srgbClr val="284E84"/>
                </a:solidFill>
              </a:rPr>
              <a:t>tank</a:t>
            </a:r>
            <a:r>
              <a:rPr lang="en-US" altLang="en-US" dirty="0">
                <a:solidFill>
                  <a:srgbClr val="284E84"/>
                </a:solidFill>
              </a:rPr>
              <a:t> </a:t>
            </a:r>
            <a:r>
              <a:rPr lang="en-US" altLang="en-US" sz="2200" dirty="0">
                <a:solidFill>
                  <a:srgbClr val="284E84"/>
                </a:solidFill>
              </a:rPr>
              <a:t>(pressure)</a:t>
            </a:r>
          </a:p>
        </p:txBody>
      </p:sp>
      <p:pic>
        <p:nvPicPr>
          <p:cNvPr id="4" name="Picture 3" descr="Water Tower 1 (Rev A).jpg"/>
          <p:cNvPicPr>
            <a:picLocks noChangeAspect="1"/>
          </p:cNvPicPr>
          <p:nvPr/>
        </p:nvPicPr>
        <p:blipFill>
          <a:blip r:embed="rId3"/>
          <a:stretch>
            <a:fillRect/>
          </a:stretch>
        </p:blipFill>
        <p:spPr>
          <a:xfrm>
            <a:off x="6746875" y="1295400"/>
            <a:ext cx="1939925" cy="4902200"/>
          </a:xfrm>
          <a:prstGeom prst="rect">
            <a:avLst/>
          </a:prstGeom>
          <a:ln>
            <a:noFill/>
          </a:ln>
          <a:effectLst>
            <a:outerShdw blurRad="190500" algn="tl" rotWithShape="0">
              <a:srgbClr val="000000">
                <a:alpha val="70000"/>
              </a:srgbClr>
            </a:outerShdw>
          </a:effectLst>
        </p:spPr>
      </p:pic>
      <p:pic>
        <p:nvPicPr>
          <p:cNvPr id="56325" name="Picture 4" descr="Water Tower Bucket (Rev 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124200"/>
            <a:ext cx="1981200" cy="30924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2667000" y="3340100"/>
            <a:ext cx="3810000" cy="850900"/>
          </a:xfrm>
          <a:prstGeom prst="rect">
            <a:avLst/>
          </a:prstGeom>
          <a:solidFill>
            <a:schemeClr val="accent3">
              <a:lumMod val="40000"/>
              <a:lumOff val="60000"/>
            </a:schemeClr>
          </a:solidFill>
        </p:spPr>
        <p:style>
          <a:lnRef idx="3">
            <a:schemeClr val="lt1"/>
          </a:lnRef>
          <a:fillRef idx="1">
            <a:schemeClr val="dk1"/>
          </a:fillRef>
          <a:effectRef idx="1">
            <a:schemeClr val="dk1"/>
          </a:effectRef>
          <a:fontRef idx="minor">
            <a:schemeClr val="lt1"/>
          </a:fontRef>
        </p:style>
        <p:txBody>
          <a:bodyPr anchor="ctr"/>
          <a:lstStyle/>
          <a:p>
            <a:pPr marL="342900" indent="-342900" algn="ctr" fontAlgn="auto">
              <a:spcAft>
                <a:spcPts val="0"/>
              </a:spcAft>
              <a:buFont typeface="Arial" pitchFamily="34" charset="0"/>
              <a:buNone/>
              <a:defRPr/>
            </a:pPr>
            <a:r>
              <a:rPr lang="en-US" sz="2500" dirty="0">
                <a:solidFill>
                  <a:sysClr val="windowText" lastClr="000000"/>
                </a:solidFill>
              </a:rPr>
              <a:t>Flow  </a:t>
            </a:r>
            <a:r>
              <a:rPr lang="en-US" sz="2500" b="1" dirty="0">
                <a:solidFill>
                  <a:srgbClr val="C00000"/>
                </a:solidFill>
              </a:rPr>
              <a:t>=  </a:t>
            </a:r>
          </a:p>
          <a:p>
            <a:pPr marL="342900" indent="-342900" algn="ctr" fontAlgn="auto">
              <a:spcAft>
                <a:spcPts val="0"/>
              </a:spcAft>
              <a:buFont typeface="Arial" pitchFamily="34" charset="0"/>
              <a:buNone/>
              <a:defRPr/>
            </a:pPr>
            <a:r>
              <a:rPr lang="en-US" sz="2500" dirty="0">
                <a:solidFill>
                  <a:sysClr val="windowText" lastClr="000000"/>
                </a:solidFill>
              </a:rPr>
              <a:t>Pressure  </a:t>
            </a:r>
            <a:r>
              <a:rPr lang="en-US" sz="2500" b="1" dirty="0">
                <a:solidFill>
                  <a:srgbClr val="C00000"/>
                </a:solidFill>
              </a:rPr>
              <a:t>X</a:t>
            </a:r>
            <a:r>
              <a:rPr lang="en-US" sz="2500" dirty="0">
                <a:solidFill>
                  <a:sysClr val="windowText" lastClr="000000"/>
                </a:solidFill>
              </a:rPr>
              <a:t>  Size of Hole</a:t>
            </a:r>
          </a:p>
        </p:txBody>
      </p:sp>
      <p:sp>
        <p:nvSpPr>
          <p:cNvPr id="7" name="Title 5"/>
          <p:cNvSpPr txBox="1">
            <a:spLocks/>
          </p:cNvSpPr>
          <p:nvPr/>
        </p:nvSpPr>
        <p:spPr>
          <a:xfrm>
            <a:off x="304800" y="71439"/>
            <a:ext cx="21336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1: Introduction</a:t>
            </a:r>
          </a:p>
        </p:txBody>
      </p:sp>
      <p:sp>
        <p:nvSpPr>
          <p:cNvPr id="8"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17</a:t>
            </a:fld>
            <a:endParaRPr lang="en-US" sz="1400" dirty="0">
              <a:solidFill>
                <a:prstClr val="black">
                  <a:tint val="75000"/>
                </a:prstClr>
              </a:solidFill>
            </a:endParaRPr>
          </a:p>
        </p:txBody>
      </p:sp>
    </p:spTree>
    <p:extLst>
      <p:ext uri="{BB962C8B-B14F-4D97-AF65-F5344CB8AC3E}">
        <p14:creationId xmlns:p14="http://schemas.microsoft.com/office/powerpoint/2010/main" val="25761438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18</a:t>
            </a:fld>
            <a:endParaRPr lang="en-US" sz="1400" dirty="0">
              <a:solidFill>
                <a:prstClr val="black">
                  <a:tint val="75000"/>
                </a:prstClr>
              </a:solidFill>
            </a:endParaRPr>
          </a:p>
        </p:txBody>
      </p:sp>
      <p:sp>
        <p:nvSpPr>
          <p:cNvPr id="5" name="Title 1"/>
          <p:cNvSpPr>
            <a:spLocks noGrp="1"/>
          </p:cNvSpPr>
          <p:nvPr>
            <p:ph type="title"/>
          </p:nvPr>
        </p:nvSpPr>
        <p:spPr>
          <a:xfrm>
            <a:off x="457200" y="152400"/>
            <a:ext cx="8229600" cy="990600"/>
          </a:xfrm>
        </p:spPr>
        <p:txBody>
          <a:bodyPr vert="horz" anchor="b" anchorCtr="0">
            <a:normAutofit/>
          </a:bodyPr>
          <a:lstStyle/>
          <a:p>
            <a:r>
              <a:rPr lang="en-US" altLang="en-US" dirty="0"/>
              <a:t>Flow – Calculation and Measurement</a:t>
            </a:r>
          </a:p>
        </p:txBody>
      </p:sp>
      <p:sp>
        <p:nvSpPr>
          <p:cNvPr id="6" name="Rectangle 5"/>
          <p:cNvSpPr/>
          <p:nvPr/>
        </p:nvSpPr>
        <p:spPr>
          <a:xfrm>
            <a:off x="1981200" y="1600200"/>
            <a:ext cx="5257800" cy="1384995"/>
          </a:xfrm>
          <a:prstGeom prst="rect">
            <a:avLst/>
          </a:prstGeom>
          <a:solidFill>
            <a:schemeClr val="accent3">
              <a:lumMod val="40000"/>
              <a:lumOff val="60000"/>
            </a:schemeClr>
          </a:solidFill>
        </p:spPr>
        <p:style>
          <a:lnRef idx="3">
            <a:schemeClr val="lt1"/>
          </a:lnRef>
          <a:fillRef idx="1">
            <a:schemeClr val="dk1"/>
          </a:fillRef>
          <a:effectRef idx="1">
            <a:schemeClr val="dk1"/>
          </a:effectRef>
          <a:fontRef idx="minor">
            <a:schemeClr val="lt1"/>
          </a:fontRef>
        </p:style>
        <p:txBody>
          <a:bodyPr wrap="square">
            <a:spAutoFit/>
          </a:bodyPr>
          <a:lstStyle/>
          <a:p>
            <a:pPr algn="ctr">
              <a:defRPr/>
            </a:pPr>
            <a:r>
              <a:rPr lang="en-US" sz="2800" dirty="0">
                <a:solidFill>
                  <a:sysClr val="windowText" lastClr="000000"/>
                </a:solidFill>
              </a:rPr>
              <a:t>Flow CFM</a:t>
            </a:r>
            <a:r>
              <a:rPr lang="en-US" sz="2800" b="1" dirty="0">
                <a:solidFill>
                  <a:srgbClr val="C00000"/>
                </a:solidFill>
              </a:rPr>
              <a:t>*</a:t>
            </a:r>
            <a:r>
              <a:rPr lang="en-US" sz="2800" dirty="0">
                <a:solidFill>
                  <a:sysClr val="windowText" lastClr="000000"/>
                </a:solidFill>
              </a:rPr>
              <a:t>  </a:t>
            </a:r>
            <a:r>
              <a:rPr lang="en-US" sz="2600" b="1" dirty="0">
                <a:solidFill>
                  <a:srgbClr val="C00000"/>
                </a:solidFill>
              </a:rPr>
              <a:t>=</a:t>
            </a:r>
            <a:r>
              <a:rPr lang="en-US" sz="2800" dirty="0">
                <a:solidFill>
                  <a:sysClr val="windowText" lastClr="000000"/>
                </a:solidFill>
              </a:rPr>
              <a:t>   </a:t>
            </a:r>
          </a:p>
          <a:p>
            <a:pPr algn="ctr">
              <a:defRPr/>
            </a:pPr>
            <a:r>
              <a:rPr lang="en-US" sz="2800" dirty="0">
                <a:solidFill>
                  <a:sysClr val="windowText" lastClr="000000"/>
                </a:solidFill>
              </a:rPr>
              <a:t>Pressure difference on either side of the hole   </a:t>
            </a:r>
            <a:r>
              <a:rPr lang="en-US" sz="2600" b="1" dirty="0">
                <a:solidFill>
                  <a:srgbClr val="C00000"/>
                </a:solidFill>
              </a:rPr>
              <a:t>X</a:t>
            </a:r>
            <a:r>
              <a:rPr lang="en-US" sz="2800" dirty="0">
                <a:solidFill>
                  <a:sysClr val="windowText" lastClr="000000"/>
                </a:solidFill>
              </a:rPr>
              <a:t>   Size of Hole</a:t>
            </a:r>
          </a:p>
        </p:txBody>
      </p:sp>
      <p:sp>
        <p:nvSpPr>
          <p:cNvPr id="7" name="Line 8"/>
          <p:cNvSpPr>
            <a:spLocks noChangeShapeType="1"/>
          </p:cNvSpPr>
          <p:nvPr/>
        </p:nvSpPr>
        <p:spPr bwMode="auto">
          <a:xfrm flipH="1" flipV="1">
            <a:off x="6019800" y="4267200"/>
            <a:ext cx="0" cy="762000"/>
          </a:xfrm>
          <a:prstGeom prst="line">
            <a:avLst/>
          </a:prstGeom>
          <a:noFill/>
          <a:ln w="9525">
            <a:solidFill>
              <a:schemeClr val="tx1"/>
            </a:solidFill>
            <a:round/>
            <a:headEnd/>
            <a:tailEnd type="triangle" w="med" len="med"/>
          </a:ln>
        </p:spPr>
        <p:txBody>
          <a:bodyPr/>
          <a:lstStyle/>
          <a:p>
            <a:endParaRPr lang="en-US" dirty="0"/>
          </a:p>
        </p:txBody>
      </p:sp>
      <p:sp>
        <p:nvSpPr>
          <p:cNvPr id="8" name="Line 9"/>
          <p:cNvSpPr>
            <a:spLocks noChangeShapeType="1"/>
          </p:cNvSpPr>
          <p:nvPr/>
        </p:nvSpPr>
        <p:spPr bwMode="auto">
          <a:xfrm flipV="1">
            <a:off x="7848600" y="5257800"/>
            <a:ext cx="304800" cy="304800"/>
          </a:xfrm>
          <a:prstGeom prst="line">
            <a:avLst/>
          </a:prstGeom>
          <a:noFill/>
          <a:ln w="9525">
            <a:solidFill>
              <a:schemeClr val="tx1"/>
            </a:solidFill>
            <a:round/>
            <a:headEnd/>
            <a:tailEnd type="triangle" w="med" len="med"/>
          </a:ln>
        </p:spPr>
        <p:txBody>
          <a:bodyPr/>
          <a:lstStyle/>
          <a:p>
            <a:endParaRPr lang="en-US" dirty="0"/>
          </a:p>
        </p:txBody>
      </p:sp>
      <p:sp>
        <p:nvSpPr>
          <p:cNvPr id="9" name="Line 12"/>
          <p:cNvSpPr>
            <a:spLocks noChangeShapeType="1"/>
          </p:cNvSpPr>
          <p:nvPr/>
        </p:nvSpPr>
        <p:spPr bwMode="auto">
          <a:xfrm>
            <a:off x="6629400" y="5791200"/>
            <a:ext cx="914400" cy="0"/>
          </a:xfrm>
          <a:prstGeom prst="line">
            <a:avLst/>
          </a:prstGeom>
          <a:noFill/>
          <a:ln w="9525">
            <a:solidFill>
              <a:schemeClr val="tx1"/>
            </a:solidFill>
            <a:round/>
            <a:headEnd/>
            <a:tailEnd type="triangle" w="med" len="med"/>
          </a:ln>
        </p:spPr>
        <p:txBody>
          <a:bodyPr/>
          <a:lstStyle/>
          <a:p>
            <a:endParaRPr lang="en-US" dirty="0"/>
          </a:p>
        </p:txBody>
      </p:sp>
      <p:sp>
        <p:nvSpPr>
          <p:cNvPr id="10" name="AutoShape 4"/>
          <p:cNvSpPr>
            <a:spLocks noChangeArrowheads="1"/>
          </p:cNvSpPr>
          <p:nvPr/>
        </p:nvSpPr>
        <p:spPr bwMode="auto">
          <a:xfrm>
            <a:off x="6096000" y="3733800"/>
            <a:ext cx="1981200" cy="1976438"/>
          </a:xfrm>
          <a:prstGeom prst="cube">
            <a:avLst>
              <a:gd name="adj" fmla="val 25000"/>
            </a:avLst>
          </a:prstGeom>
          <a:solidFill>
            <a:schemeClr val="accent1"/>
          </a:solidFill>
          <a:ln w="9525">
            <a:solidFill>
              <a:schemeClr val="tx1"/>
            </a:solidFill>
            <a:miter lim="800000"/>
            <a:headEnd/>
            <a:tailEnd/>
          </a:ln>
        </p:spPr>
        <p:txBody>
          <a:bodyPr wrap="none" anchor="ctr"/>
          <a:lstStyle/>
          <a:p>
            <a:pPr algn="l"/>
            <a:endParaRPr lang="en-US" sz="1800" b="0" dirty="0">
              <a:solidFill>
                <a:schemeClr val="tx1"/>
              </a:solidFill>
              <a:latin typeface="Verdana" pitchFamily="34" charset="0"/>
            </a:endParaRPr>
          </a:p>
        </p:txBody>
      </p:sp>
      <p:sp>
        <p:nvSpPr>
          <p:cNvPr id="11" name="Text Box 5"/>
          <p:cNvSpPr txBox="1">
            <a:spLocks noChangeArrowheads="1"/>
          </p:cNvSpPr>
          <p:nvPr/>
        </p:nvSpPr>
        <p:spPr bwMode="auto">
          <a:xfrm>
            <a:off x="7924800" y="5334000"/>
            <a:ext cx="1066800" cy="366713"/>
          </a:xfrm>
          <a:prstGeom prst="rect">
            <a:avLst/>
          </a:prstGeom>
          <a:noFill/>
          <a:ln w="9525">
            <a:noFill/>
            <a:miter lim="800000"/>
            <a:headEnd/>
            <a:tailEnd/>
          </a:ln>
        </p:spPr>
        <p:txBody>
          <a:bodyPr>
            <a:spAutoFit/>
          </a:bodyPr>
          <a:lstStyle/>
          <a:p>
            <a:pPr algn="l">
              <a:spcBef>
                <a:spcPct val="50000"/>
              </a:spcBef>
            </a:pPr>
            <a:r>
              <a:rPr lang="en-US" sz="1800" b="0" dirty="0">
                <a:solidFill>
                  <a:schemeClr val="tx1"/>
                </a:solidFill>
              </a:rPr>
              <a:t>12 inches</a:t>
            </a:r>
          </a:p>
        </p:txBody>
      </p:sp>
      <p:sp>
        <p:nvSpPr>
          <p:cNvPr id="12" name="Line 7"/>
          <p:cNvSpPr>
            <a:spLocks noChangeShapeType="1"/>
          </p:cNvSpPr>
          <p:nvPr/>
        </p:nvSpPr>
        <p:spPr bwMode="auto">
          <a:xfrm flipH="1">
            <a:off x="6096000" y="5791200"/>
            <a:ext cx="533400" cy="0"/>
          </a:xfrm>
          <a:prstGeom prst="line">
            <a:avLst/>
          </a:prstGeom>
          <a:noFill/>
          <a:ln w="9525">
            <a:solidFill>
              <a:schemeClr val="tx1"/>
            </a:solidFill>
            <a:round/>
            <a:headEnd/>
            <a:tailEnd type="triangle" w="med" len="med"/>
          </a:ln>
        </p:spPr>
        <p:txBody>
          <a:bodyPr/>
          <a:lstStyle/>
          <a:p>
            <a:endParaRPr lang="en-US" dirty="0"/>
          </a:p>
        </p:txBody>
      </p:sp>
      <p:sp>
        <p:nvSpPr>
          <p:cNvPr id="13" name="Text Box 13"/>
          <p:cNvSpPr txBox="1">
            <a:spLocks noChangeArrowheads="1"/>
          </p:cNvSpPr>
          <p:nvPr/>
        </p:nvSpPr>
        <p:spPr bwMode="auto">
          <a:xfrm>
            <a:off x="6324600" y="5791200"/>
            <a:ext cx="1143000" cy="366713"/>
          </a:xfrm>
          <a:prstGeom prst="rect">
            <a:avLst/>
          </a:prstGeom>
          <a:noFill/>
          <a:ln w="9525">
            <a:noFill/>
            <a:miter lim="800000"/>
            <a:headEnd/>
            <a:tailEnd/>
          </a:ln>
        </p:spPr>
        <p:txBody>
          <a:bodyPr>
            <a:spAutoFit/>
          </a:bodyPr>
          <a:lstStyle/>
          <a:p>
            <a:pPr algn="l">
              <a:spcBef>
                <a:spcPct val="50000"/>
              </a:spcBef>
            </a:pPr>
            <a:r>
              <a:rPr lang="en-US" sz="1800" b="0" dirty="0">
                <a:solidFill>
                  <a:schemeClr val="tx1"/>
                </a:solidFill>
              </a:rPr>
              <a:t>12 inches</a:t>
            </a:r>
          </a:p>
        </p:txBody>
      </p:sp>
      <p:sp>
        <p:nvSpPr>
          <p:cNvPr id="14" name="Line 14"/>
          <p:cNvSpPr>
            <a:spLocks noChangeShapeType="1"/>
          </p:cNvSpPr>
          <p:nvPr/>
        </p:nvSpPr>
        <p:spPr bwMode="auto">
          <a:xfrm flipH="1">
            <a:off x="6019800" y="5029200"/>
            <a:ext cx="0" cy="685800"/>
          </a:xfrm>
          <a:prstGeom prst="line">
            <a:avLst/>
          </a:prstGeom>
          <a:noFill/>
          <a:ln w="9525">
            <a:solidFill>
              <a:schemeClr val="tx1"/>
            </a:solidFill>
            <a:round/>
            <a:headEnd/>
            <a:tailEnd type="triangle" w="med" len="med"/>
          </a:ln>
        </p:spPr>
        <p:txBody>
          <a:bodyPr/>
          <a:lstStyle/>
          <a:p>
            <a:endParaRPr lang="en-US" dirty="0"/>
          </a:p>
        </p:txBody>
      </p:sp>
      <p:sp>
        <p:nvSpPr>
          <p:cNvPr id="15" name="Text Box 16"/>
          <p:cNvSpPr txBox="1">
            <a:spLocks noChangeArrowheads="1"/>
          </p:cNvSpPr>
          <p:nvPr/>
        </p:nvSpPr>
        <p:spPr bwMode="auto">
          <a:xfrm>
            <a:off x="5029200" y="4724400"/>
            <a:ext cx="1143000" cy="366713"/>
          </a:xfrm>
          <a:prstGeom prst="rect">
            <a:avLst/>
          </a:prstGeom>
          <a:noFill/>
          <a:ln w="9525">
            <a:noFill/>
            <a:miter lim="800000"/>
            <a:headEnd/>
            <a:tailEnd/>
          </a:ln>
        </p:spPr>
        <p:txBody>
          <a:bodyPr>
            <a:spAutoFit/>
          </a:bodyPr>
          <a:lstStyle/>
          <a:p>
            <a:pPr algn="l">
              <a:spcBef>
                <a:spcPct val="50000"/>
              </a:spcBef>
            </a:pPr>
            <a:r>
              <a:rPr lang="en-US" sz="1800" b="0" dirty="0">
                <a:solidFill>
                  <a:schemeClr val="tx1"/>
                </a:solidFill>
              </a:rPr>
              <a:t>12 inches</a:t>
            </a:r>
          </a:p>
        </p:txBody>
      </p:sp>
      <p:sp>
        <p:nvSpPr>
          <p:cNvPr id="16" name="Line 17"/>
          <p:cNvSpPr>
            <a:spLocks noChangeShapeType="1"/>
          </p:cNvSpPr>
          <p:nvPr/>
        </p:nvSpPr>
        <p:spPr bwMode="auto">
          <a:xfrm flipH="1">
            <a:off x="7696200" y="5257800"/>
            <a:ext cx="457200" cy="457200"/>
          </a:xfrm>
          <a:prstGeom prst="line">
            <a:avLst/>
          </a:prstGeom>
          <a:noFill/>
          <a:ln w="9525">
            <a:solidFill>
              <a:schemeClr val="tx1"/>
            </a:solidFill>
            <a:round/>
            <a:headEnd/>
            <a:tailEnd type="triangle" w="med" len="med"/>
          </a:ln>
        </p:spPr>
        <p:txBody>
          <a:bodyPr/>
          <a:lstStyle/>
          <a:p>
            <a:endParaRPr lang="en-US" dirty="0"/>
          </a:p>
        </p:txBody>
      </p:sp>
      <p:sp>
        <p:nvSpPr>
          <p:cNvPr id="17" name="Rectangle 16"/>
          <p:cNvSpPr/>
          <p:nvPr/>
        </p:nvSpPr>
        <p:spPr>
          <a:xfrm>
            <a:off x="266700" y="4366811"/>
            <a:ext cx="4762500" cy="1200329"/>
          </a:xfrm>
          <a:prstGeom prst="rect">
            <a:avLst/>
          </a:prstGeom>
          <a:solidFill>
            <a:schemeClr val="accent5">
              <a:lumMod val="40000"/>
              <a:lumOff val="60000"/>
            </a:schemeClr>
          </a:solidFill>
        </p:spPr>
        <p:style>
          <a:lnRef idx="3">
            <a:schemeClr val="lt1"/>
          </a:lnRef>
          <a:fillRef idx="1">
            <a:schemeClr val="dk1"/>
          </a:fillRef>
          <a:effectRef idx="1">
            <a:schemeClr val="dk1"/>
          </a:effectRef>
          <a:fontRef idx="minor">
            <a:schemeClr val="lt1"/>
          </a:fontRef>
        </p:style>
        <p:txBody>
          <a:bodyPr wrap="square">
            <a:spAutoFit/>
          </a:bodyPr>
          <a:lstStyle/>
          <a:p>
            <a:pPr algn="ctr"/>
            <a:r>
              <a:rPr lang="en-US" sz="2400" dirty="0">
                <a:solidFill>
                  <a:srgbClr val="C00000"/>
                </a:solidFill>
              </a:rPr>
              <a:t>*CFM</a:t>
            </a:r>
            <a:r>
              <a:rPr lang="en-US" sz="2400" dirty="0">
                <a:solidFill>
                  <a:schemeClr val="tx1"/>
                </a:solidFill>
              </a:rPr>
              <a:t> </a:t>
            </a:r>
            <a:r>
              <a:rPr lang="en-US" sz="2300" dirty="0">
                <a:solidFill>
                  <a:schemeClr val="tx1"/>
                </a:solidFill>
              </a:rPr>
              <a:t>(Cubic Foot per Minute) of air</a:t>
            </a:r>
            <a:r>
              <a:rPr lang="en-US" sz="2400" dirty="0">
                <a:solidFill>
                  <a:schemeClr val="tx1"/>
                </a:solidFill>
              </a:rPr>
              <a:t>: </a:t>
            </a:r>
          </a:p>
          <a:p>
            <a:pPr algn="ctr"/>
            <a:r>
              <a:rPr lang="en-US" sz="2400" dirty="0">
                <a:solidFill>
                  <a:schemeClr val="tx1"/>
                </a:solidFill>
              </a:rPr>
              <a:t>Rate of flow just like gallons per minute</a:t>
            </a:r>
          </a:p>
        </p:txBody>
      </p:sp>
      <p:sp>
        <p:nvSpPr>
          <p:cNvPr id="18" name="Title 5"/>
          <p:cNvSpPr txBox="1">
            <a:spLocks/>
          </p:cNvSpPr>
          <p:nvPr/>
        </p:nvSpPr>
        <p:spPr>
          <a:xfrm>
            <a:off x="304800" y="71439"/>
            <a:ext cx="21336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1: Introduction</a:t>
            </a:r>
          </a:p>
        </p:txBody>
      </p:sp>
    </p:spTree>
    <p:extLst>
      <p:ext uri="{BB962C8B-B14F-4D97-AF65-F5344CB8AC3E}">
        <p14:creationId xmlns:p14="http://schemas.microsoft.com/office/powerpoint/2010/main" val="3751695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Pressure Basics</a:t>
            </a:r>
          </a:p>
        </p:txBody>
      </p:sp>
      <p:sp>
        <p:nvSpPr>
          <p:cNvPr id="3" name="Content Placeholder 2"/>
          <p:cNvSpPr>
            <a:spLocks noGrp="1"/>
          </p:cNvSpPr>
          <p:nvPr>
            <p:ph sz="quarter" idx="1"/>
          </p:nvPr>
        </p:nvSpPr>
        <p:spPr>
          <a:xfrm>
            <a:off x="533400" y="1371600"/>
            <a:ext cx="8229600" cy="533400"/>
          </a:xfrm>
        </p:spPr>
        <p:txBody>
          <a:bodyPr>
            <a:normAutofit fontScale="92500"/>
          </a:bodyPr>
          <a:lstStyle/>
          <a:p>
            <a:pPr algn="ctr"/>
            <a:r>
              <a:rPr lang="en-US" sz="2800" dirty="0">
                <a:solidFill>
                  <a:srgbClr val="284E84"/>
                </a:solidFill>
              </a:rPr>
              <a:t>Holes in duct systems – which hole will leak more air? </a:t>
            </a:r>
          </a:p>
        </p:txBody>
      </p:sp>
      <p:sp>
        <p:nvSpPr>
          <p:cNvPr id="7" name="Rectangle 6"/>
          <p:cNvSpPr/>
          <p:nvPr/>
        </p:nvSpPr>
        <p:spPr>
          <a:xfrm>
            <a:off x="1066800" y="5897631"/>
            <a:ext cx="7162800" cy="400110"/>
          </a:xfrm>
          <a:prstGeom prst="rect">
            <a:avLst/>
          </a:prstGeom>
        </p:spPr>
        <p:txBody>
          <a:bodyPr wrap="square">
            <a:spAutoFit/>
          </a:bodyPr>
          <a:lstStyle/>
          <a:p>
            <a:pPr algn="ctr"/>
            <a:r>
              <a:rPr lang="en-US" sz="2000" dirty="0">
                <a:solidFill>
                  <a:srgbClr val="C00000"/>
                </a:solidFill>
              </a:rPr>
              <a:t>Answer: By the fan, where the air pressure is the highest.</a:t>
            </a:r>
          </a:p>
        </p:txBody>
      </p:sp>
      <p:sp>
        <p:nvSpPr>
          <p:cNvPr id="10" name="Title 5"/>
          <p:cNvSpPr txBox="1">
            <a:spLocks/>
          </p:cNvSpPr>
          <p:nvPr/>
        </p:nvSpPr>
        <p:spPr>
          <a:xfrm>
            <a:off x="304800" y="71439"/>
            <a:ext cx="21336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1: Introduction</a:t>
            </a:r>
          </a:p>
        </p:txBody>
      </p:sp>
      <p:grpSp>
        <p:nvGrpSpPr>
          <p:cNvPr id="12" name="Group 11"/>
          <p:cNvGrpSpPr/>
          <p:nvPr/>
        </p:nvGrpSpPr>
        <p:grpSpPr>
          <a:xfrm>
            <a:off x="1981200" y="1981200"/>
            <a:ext cx="5334000" cy="3728357"/>
            <a:chOff x="4572000" y="4800600"/>
            <a:chExt cx="5334000" cy="3728357"/>
          </a:xfrm>
        </p:grpSpPr>
        <p:pic>
          <p:nvPicPr>
            <p:cNvPr id="4" name="Picture 3" descr="Trunk &amp; branch system.jpg"/>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Lst>
            </a:blip>
            <a:srcRect b="50000"/>
            <a:stretch>
              <a:fillRect/>
            </a:stretch>
          </p:blipFill>
          <p:spPr>
            <a:xfrm>
              <a:off x="4572000" y="4800600"/>
              <a:ext cx="5334000" cy="3728357"/>
            </a:xfrm>
            <a:prstGeom prst="rect">
              <a:avLst/>
            </a:prstGeom>
            <a:ln>
              <a:noFill/>
            </a:ln>
            <a:effectLst>
              <a:outerShdw blurRad="190500" algn="tl" rotWithShape="0">
                <a:srgbClr val="000000">
                  <a:alpha val="70000"/>
                </a:srgbClr>
              </a:outerShdw>
            </a:effectLst>
          </p:spPr>
        </p:pic>
        <p:sp>
          <p:nvSpPr>
            <p:cNvPr id="11" name="TextBox 10"/>
            <p:cNvSpPr txBox="1"/>
            <p:nvPr/>
          </p:nvSpPr>
          <p:spPr>
            <a:xfrm>
              <a:off x="6324600" y="8153400"/>
              <a:ext cx="3533340" cy="230832"/>
            </a:xfrm>
            <a:prstGeom prst="rect">
              <a:avLst/>
            </a:prstGeom>
            <a:solidFill>
              <a:schemeClr val="bg1"/>
            </a:solidFill>
          </p:spPr>
          <p:txBody>
            <a:bodyPr wrap="none" lIns="0" tIns="0" rIns="0" bIns="0" rtlCol="0">
              <a:spAutoFit/>
            </a:bodyPr>
            <a:lstStyle/>
            <a:p>
              <a:pPr algn="ctr"/>
              <a:r>
                <a:rPr lang="en-US" sz="1500" dirty="0"/>
                <a:t>Typical trunk and branch duct system (2-way)</a:t>
              </a:r>
            </a:p>
          </p:txBody>
        </p:sp>
      </p:grpSp>
      <p:sp>
        <p:nvSpPr>
          <p:cNvPr id="5" name="Oval 4"/>
          <p:cNvSpPr/>
          <p:nvPr/>
        </p:nvSpPr>
        <p:spPr>
          <a:xfrm>
            <a:off x="4191000" y="35814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133600" y="3124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5400000">
            <a:off x="4000500" y="3162300"/>
            <a:ext cx="533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5400000">
            <a:off x="1943100" y="2628900"/>
            <a:ext cx="533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19</a:t>
            </a:fld>
            <a:endParaRPr lang="en-US" sz="1400" dirty="0">
              <a:solidFill>
                <a:prstClr val="black">
                  <a:tint val="75000"/>
                </a:prstClr>
              </a:solidFill>
            </a:endParaRPr>
          </a:p>
        </p:txBody>
      </p:sp>
    </p:spTree>
    <p:extLst>
      <p:ext uri="{BB962C8B-B14F-4D97-AF65-F5344CB8AC3E}">
        <p14:creationId xmlns:p14="http://schemas.microsoft.com/office/powerpoint/2010/main" val="36401833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26" presetClass="emph" presetSubtype="0" fill="hold" grpId="1" nodeType="withEffect">
                                  <p:stCondLst>
                                    <p:cond delay="50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par>
                                <p:cTn id="12" presetID="26" presetClass="emph" presetSubtype="0" fill="hold" grpId="1" nodeType="withEffect">
                                  <p:stCondLst>
                                    <p:cond delay="500"/>
                                  </p:stCondLst>
                                  <p:childTnLst>
                                    <p:animEffect transition="out" filter="fade">
                                      <p:cBhvr>
                                        <p:cTn id="13" dur="500" tmFilter="0, 0; .2, .5; .8, .5; 1, 0"/>
                                        <p:tgtEl>
                                          <p:spTgt spid="5"/>
                                        </p:tgtEl>
                                      </p:cBhvr>
                                    </p:animEffect>
                                    <p:animScale>
                                      <p:cBhvr>
                                        <p:cTn id="14" dur="250" autoRev="1" fill="hold"/>
                                        <p:tgtEl>
                                          <p:spTgt spid="5"/>
                                        </p:tgtEl>
                                      </p:cBhvr>
                                      <p:by x="105000" y="105000"/>
                                    </p:animScale>
                                  </p:childTnLst>
                                </p:cTn>
                              </p:par>
                              <p:par>
                                <p:cTn id="15" presetID="1"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100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100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P spid="5" grpId="1" animBg="1"/>
      <p:bldP spid="6" grpId="0" animBg="1"/>
      <p:bldP spid="6" grpId="1"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2400"/>
            <a:ext cx="8229600" cy="990600"/>
          </a:xfrm>
        </p:spPr>
        <p:txBody>
          <a:bodyPr>
            <a:normAutofit/>
          </a:bodyPr>
          <a:lstStyle/>
          <a:p>
            <a:r>
              <a:rPr lang="en-US" dirty="0"/>
              <a:t>Agenda &amp; Logistics</a:t>
            </a:r>
          </a:p>
        </p:txBody>
      </p:sp>
      <p:sp>
        <p:nvSpPr>
          <p:cNvPr id="7" name="Content Placeholder 2"/>
          <p:cNvSpPr>
            <a:spLocks noGrp="1"/>
          </p:cNvSpPr>
          <p:nvPr>
            <p:ph sz="quarter" idx="1"/>
          </p:nvPr>
        </p:nvSpPr>
        <p:spPr>
          <a:xfrm>
            <a:off x="2286000" y="1219200"/>
            <a:ext cx="5419344" cy="5074704"/>
          </a:xfrm>
        </p:spPr>
        <p:txBody>
          <a:bodyPr vert="horz">
            <a:noAutofit/>
          </a:bodyPr>
          <a:lstStyle/>
          <a:p>
            <a:pPr>
              <a:lnSpc>
                <a:spcPts val="3000"/>
              </a:lnSpc>
            </a:pPr>
            <a:r>
              <a:rPr lang="en-US" i="1" dirty="0">
                <a:solidFill>
                  <a:srgbClr val="284E84"/>
                </a:solidFill>
              </a:rPr>
              <a:t>Trainer Introduction</a:t>
            </a:r>
          </a:p>
          <a:p>
            <a:pPr>
              <a:lnSpc>
                <a:spcPts val="3000"/>
              </a:lnSpc>
            </a:pPr>
            <a:r>
              <a:rPr lang="en-US" i="1" dirty="0">
                <a:solidFill>
                  <a:srgbClr val="284E84"/>
                </a:solidFill>
              </a:rPr>
              <a:t>Agenda</a:t>
            </a:r>
          </a:p>
          <a:p>
            <a:pPr lvl="1">
              <a:lnSpc>
                <a:spcPts val="3000"/>
              </a:lnSpc>
            </a:pPr>
            <a:r>
              <a:rPr lang="en-US" dirty="0"/>
              <a:t>In-Class and Off-Site Training Schedule</a:t>
            </a:r>
          </a:p>
          <a:p>
            <a:pPr lvl="1">
              <a:lnSpc>
                <a:spcPts val="3000"/>
              </a:lnSpc>
            </a:pPr>
            <a:r>
              <a:rPr lang="en-US" dirty="0"/>
              <a:t>Exam</a:t>
            </a:r>
          </a:p>
          <a:p>
            <a:pPr>
              <a:lnSpc>
                <a:spcPts val="3000"/>
              </a:lnSpc>
            </a:pPr>
            <a:r>
              <a:rPr lang="en-US" i="1" dirty="0">
                <a:solidFill>
                  <a:srgbClr val="284E84"/>
                </a:solidFill>
              </a:rPr>
              <a:t>Logistics</a:t>
            </a:r>
          </a:p>
          <a:p>
            <a:pPr lvl="1">
              <a:lnSpc>
                <a:spcPts val="3000"/>
              </a:lnSpc>
            </a:pPr>
            <a:r>
              <a:rPr lang="en-US" dirty="0"/>
              <a:t>Restroom Location</a:t>
            </a:r>
          </a:p>
          <a:p>
            <a:pPr lvl="1">
              <a:lnSpc>
                <a:spcPts val="3000"/>
              </a:lnSpc>
            </a:pPr>
            <a:r>
              <a:rPr lang="en-US" dirty="0"/>
              <a:t>Breaks and Lunch</a:t>
            </a:r>
          </a:p>
          <a:p>
            <a:pPr lvl="1">
              <a:lnSpc>
                <a:spcPts val="3000"/>
              </a:lnSpc>
            </a:pPr>
            <a:r>
              <a:rPr lang="en-US" dirty="0"/>
              <a:t>Review Folder Contents</a:t>
            </a:r>
          </a:p>
          <a:p>
            <a:pPr>
              <a:lnSpc>
                <a:spcPts val="3000"/>
              </a:lnSpc>
            </a:pPr>
            <a:r>
              <a:rPr lang="en-US" i="1" dirty="0">
                <a:solidFill>
                  <a:srgbClr val="284E84"/>
                </a:solidFill>
              </a:rPr>
              <a:t>Symbols</a:t>
            </a:r>
          </a:p>
          <a:p>
            <a:pPr marL="0" indent="0">
              <a:lnSpc>
                <a:spcPts val="4000"/>
              </a:lnSpc>
              <a:buNone/>
            </a:pPr>
            <a:r>
              <a:rPr lang="en-US" sz="2400" b="1" i="1" dirty="0">
                <a:solidFill>
                  <a:srgbClr val="270C9C"/>
                </a:solidFill>
              </a:rPr>
              <a:t> 	</a:t>
            </a:r>
          </a:p>
        </p:txBody>
      </p:sp>
      <p:sp>
        <p:nvSpPr>
          <p:cNvPr id="10"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a:t>
            </a:fld>
            <a:endParaRPr lang="en-US" sz="1400" dirty="0">
              <a:solidFill>
                <a:prstClr val="black">
                  <a:tint val="75000"/>
                </a:prstClr>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1418797593"/>
              </p:ext>
            </p:extLst>
          </p:nvPr>
        </p:nvGraphicFramePr>
        <p:xfrm>
          <a:off x="2286000" y="5257800"/>
          <a:ext cx="4648200" cy="990600"/>
        </p:xfrm>
        <a:graphic>
          <a:graphicData uri="http://schemas.openxmlformats.org/drawingml/2006/table">
            <a:tbl>
              <a:tblPr firstRow="1" bandRow="1">
                <a:tableStyleId>{2D5ABB26-0587-4C30-8999-92F81FD0307C}</a:tableStyleId>
              </a:tblPr>
              <a:tblGrid>
                <a:gridCol w="1447800">
                  <a:extLst>
                    <a:ext uri="{9D8B030D-6E8A-4147-A177-3AD203B41FA5}">
                      <a16:colId xmlns="" xmlns:a16="http://schemas.microsoft.com/office/drawing/2014/main" val="20000"/>
                    </a:ext>
                  </a:extLst>
                </a:gridCol>
                <a:gridCol w="3200400">
                  <a:extLst>
                    <a:ext uri="{9D8B030D-6E8A-4147-A177-3AD203B41FA5}">
                      <a16:colId xmlns="" xmlns:a16="http://schemas.microsoft.com/office/drawing/2014/main" val="20001"/>
                    </a:ext>
                  </a:extLst>
                </a:gridCol>
              </a:tblGrid>
              <a:tr h="62484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i="1" dirty="0">
                        <a:solidFill>
                          <a:srgbClr val="270C9C"/>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314960">
                <a:tc>
                  <a:txBody>
                    <a:bodyPr/>
                    <a:lstStyle/>
                    <a:p>
                      <a:pPr algn="ctr"/>
                      <a:r>
                        <a:rPr lang="en-US" dirty="0"/>
                        <a:t>In spec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kern="1200" dirty="0">
                          <a:solidFill>
                            <a:schemeClr val="tx1"/>
                          </a:solidFill>
                          <a:latin typeface="+mn-lt"/>
                          <a:ea typeface="+mn-ea"/>
                          <a:cs typeface="+mn-cs"/>
                        </a:rPr>
                        <a:t>Common inspection failure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bl>
          </a:graphicData>
        </a:graphic>
      </p:graphicFrame>
      <p:pic>
        <p:nvPicPr>
          <p:cNvPr id="12" name="Picture 1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5100" y="5345284"/>
            <a:ext cx="533400" cy="564991"/>
          </a:xfrm>
          <a:prstGeom prst="rect">
            <a:avLst/>
          </a:prstGeom>
        </p:spPr>
      </p:pic>
      <p:pic>
        <p:nvPicPr>
          <p:cNvPr id="14" name="Picture 4" descr="http://upload.wikimedia.org/wikipedia/commons/thumb/9/92/Caution_sign_used_on_roads_pn.svg/600px-Caution_sign_used_on_roads_pn.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5400" y="5366891"/>
            <a:ext cx="533400" cy="44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0733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Outside vs. Inside</a:t>
            </a:r>
          </a:p>
        </p:txBody>
      </p:sp>
      <p:sp>
        <p:nvSpPr>
          <p:cNvPr id="3" name="Content Placeholder 2"/>
          <p:cNvSpPr>
            <a:spLocks noGrp="1"/>
          </p:cNvSpPr>
          <p:nvPr>
            <p:ph sz="quarter" idx="1"/>
          </p:nvPr>
        </p:nvSpPr>
        <p:spPr>
          <a:xfrm>
            <a:off x="914400" y="1304330"/>
            <a:ext cx="3962400" cy="1667470"/>
          </a:xfrm>
        </p:spPr>
        <p:txBody>
          <a:bodyPr>
            <a:noAutofit/>
          </a:bodyPr>
          <a:lstStyle/>
          <a:p>
            <a:pPr marL="0" indent="0">
              <a:buNone/>
            </a:pPr>
            <a:r>
              <a:rPr lang="en-US" sz="2500" b="1" dirty="0">
                <a:solidFill>
                  <a:srgbClr val="7030A0"/>
                </a:solidFill>
              </a:rPr>
              <a:t>At least 30% of </a:t>
            </a:r>
            <a:r>
              <a:rPr lang="en-US" sz="2500" b="1" u="sng" dirty="0">
                <a:solidFill>
                  <a:srgbClr val="7030A0"/>
                </a:solidFill>
              </a:rPr>
              <a:t>supply</a:t>
            </a:r>
            <a:r>
              <a:rPr lang="en-US" sz="2500" b="1" dirty="0">
                <a:solidFill>
                  <a:srgbClr val="7030A0"/>
                </a:solidFill>
              </a:rPr>
              <a:t> ducts must be “outside” in unconditioned space and accessible.*</a:t>
            </a:r>
          </a:p>
          <a:p>
            <a:pPr>
              <a:buFont typeface="Arial" pitchFamily="34" charset="0"/>
              <a:buChar char="•"/>
            </a:pPr>
            <a:endParaRPr lang="en-US" sz="2500" b="1" dirty="0">
              <a:solidFill>
                <a:srgbClr val="7030A0"/>
              </a:solidFill>
            </a:endParaRPr>
          </a:p>
        </p:txBody>
      </p:sp>
      <p:pic>
        <p:nvPicPr>
          <p:cNvPr id="8" name="Picture 4" descr="pompidou"/>
          <p:cNvPicPr>
            <a:picLocks noChangeAspect="1" noChangeArrowheads="1"/>
          </p:cNvPicPr>
          <p:nvPr/>
        </p:nvPicPr>
        <p:blipFill>
          <a:blip r:embed="rId3" cstate="print"/>
          <a:srcRect/>
          <a:stretch>
            <a:fillRect/>
          </a:stretch>
        </p:blipFill>
        <p:spPr>
          <a:xfrm>
            <a:off x="5791200" y="1295400"/>
            <a:ext cx="2681288" cy="31117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Content Placeholder 2"/>
          <p:cNvSpPr txBox="1">
            <a:spLocks/>
          </p:cNvSpPr>
          <p:nvPr/>
        </p:nvSpPr>
        <p:spPr>
          <a:xfrm>
            <a:off x="5948363" y="4495800"/>
            <a:ext cx="2366962" cy="762000"/>
          </a:xfrm>
          <a:prstGeom prst="rect">
            <a:avLst/>
          </a:prstGeom>
        </p:spPr>
        <p:txBody>
          <a:bodyPr vert="horz" lIns="91440" tIns="45720" rIns="91440" bIns="45720" rtlCol="0" anchor="ctr">
            <a:noAutofit/>
          </a:bodyPr>
          <a:lstStyle/>
          <a:p>
            <a:pPr marR="0" lvl="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2400" dirty="0">
                <a:solidFill>
                  <a:srgbClr val="284E84"/>
                </a:solidFill>
              </a:rPr>
              <a:t>What does “outside” mean?</a:t>
            </a:r>
          </a:p>
        </p:txBody>
      </p:sp>
      <p:sp>
        <p:nvSpPr>
          <p:cNvPr id="11" name="Rectangle 10"/>
          <p:cNvSpPr/>
          <p:nvPr/>
        </p:nvSpPr>
        <p:spPr>
          <a:xfrm>
            <a:off x="7315200" y="1219200"/>
            <a:ext cx="1600200" cy="923330"/>
          </a:xfrm>
          <a:prstGeom prst="rect">
            <a:avLst/>
          </a:prstGeom>
          <a:noFill/>
        </p:spPr>
        <p:txBody>
          <a:bodyPr wrap="square" lIns="91440" tIns="45720" rIns="91440" bIns="45720">
            <a:spAutoFit/>
          </a:bodyPr>
          <a:lstStyle/>
          <a:p>
            <a:pPr algn="ctr"/>
            <a:r>
              <a:rPr lang="en-US" sz="5400" b="1" cap="none" spc="0" dirty="0">
                <a:ln w="18000">
                  <a:solidFill>
                    <a:srgbClr val="FF0000"/>
                  </a:solidFill>
                  <a:prstDash val="solid"/>
                  <a:miter lim="800000"/>
                </a:ln>
                <a:noFill/>
                <a:effectLst>
                  <a:outerShdw blurRad="25500" dist="23000" dir="7020000" algn="tl">
                    <a:srgbClr val="000000">
                      <a:alpha val="50000"/>
                    </a:srgbClr>
                  </a:outerShdw>
                </a:effectLst>
              </a:rPr>
              <a:t>?</a:t>
            </a:r>
          </a:p>
        </p:txBody>
      </p:sp>
      <p:sp>
        <p:nvSpPr>
          <p:cNvPr id="10"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20</a:t>
            </a:fld>
            <a:endParaRPr lang="en-US" sz="1400" dirty="0">
              <a:solidFill>
                <a:prstClr val="black">
                  <a:tint val="75000"/>
                </a:prstClr>
              </a:solidFill>
            </a:endParaRPr>
          </a:p>
        </p:txBody>
      </p:sp>
      <p:sp>
        <p:nvSpPr>
          <p:cNvPr id="13" name="Title 5"/>
          <p:cNvSpPr txBox="1">
            <a:spLocks/>
          </p:cNvSpPr>
          <p:nvPr/>
        </p:nvSpPr>
        <p:spPr>
          <a:xfrm>
            <a:off x="304800" y="71439"/>
            <a:ext cx="21336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1: Introduction</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049" y="1371600"/>
            <a:ext cx="359697" cy="381000"/>
          </a:xfrm>
          <a:prstGeom prst="rect">
            <a:avLst/>
          </a:prstGeom>
        </p:spPr>
      </p:pic>
      <p:sp>
        <p:nvSpPr>
          <p:cNvPr id="15" name="Content Placeholder 2"/>
          <p:cNvSpPr txBox="1">
            <a:spLocks/>
          </p:cNvSpPr>
          <p:nvPr/>
        </p:nvSpPr>
        <p:spPr>
          <a:xfrm>
            <a:off x="914400" y="5562601"/>
            <a:ext cx="7140904" cy="762000"/>
          </a:xfrm>
          <a:prstGeom prst="rect">
            <a:avLst/>
          </a:prstGeom>
        </p:spPr>
        <p:txBody>
          <a:bodyPr vert="horz">
            <a:no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buFont typeface="Wingdings 3"/>
              <a:buNone/>
            </a:pPr>
            <a:r>
              <a:rPr lang="en-US" sz="2300" b="1" i="1" dirty="0">
                <a:solidFill>
                  <a:srgbClr val="7030A0"/>
                </a:solidFill>
              </a:rPr>
              <a:t>*See exception for high operating pressure leaks in PTCS Duct Sealing specification section 1.</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049" y="5615552"/>
            <a:ext cx="359697" cy="381000"/>
          </a:xfrm>
          <a:prstGeom prst="rect">
            <a:avLst/>
          </a:prstGeom>
        </p:spPr>
      </p:pic>
      <p:pic>
        <p:nvPicPr>
          <p:cNvPr id="5" name="Picture 4">
            <a:extLst>
              <a:ext uri="{FF2B5EF4-FFF2-40B4-BE49-F238E27FC236}">
                <a16:creationId xmlns="" xmlns:a16="http://schemas.microsoft.com/office/drawing/2014/main" id="{C481FC05-9355-4979-81FC-3837BE85C1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5082" y="2973812"/>
            <a:ext cx="3451718" cy="2588789"/>
          </a:xfrm>
          <a:prstGeom prst="rect">
            <a:avLst/>
          </a:prstGeom>
          <a:ln w="38100">
            <a:solidFill>
              <a:srgbClr val="000000"/>
            </a:solidFill>
          </a:ln>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217930"/>
            <a:ext cx="7086601" cy="50787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itle 1"/>
          <p:cNvSpPr>
            <a:spLocks noGrp="1"/>
          </p:cNvSpPr>
          <p:nvPr>
            <p:ph type="title"/>
          </p:nvPr>
        </p:nvSpPr>
        <p:spPr/>
        <p:txBody>
          <a:bodyPr vert="horz" anchor="b" anchorCtr="0">
            <a:normAutofit/>
          </a:bodyPr>
          <a:lstStyle/>
          <a:p>
            <a:r>
              <a:rPr lang="en-US" altLang="en-US" dirty="0"/>
              <a:t>Outside vs. Inside</a:t>
            </a:r>
          </a:p>
        </p:txBody>
      </p:sp>
      <p:sp>
        <p:nvSpPr>
          <p:cNvPr id="7" name="Line Callout 2 6"/>
          <p:cNvSpPr/>
          <p:nvPr/>
        </p:nvSpPr>
        <p:spPr>
          <a:xfrm>
            <a:off x="1676400" y="1918819"/>
            <a:ext cx="1171181" cy="644041"/>
          </a:xfrm>
          <a:prstGeom prst="borderCallout2">
            <a:avLst>
              <a:gd name="adj1" fmla="val 96955"/>
              <a:gd name="adj2" fmla="val 97051"/>
              <a:gd name="adj3" fmla="val 161713"/>
              <a:gd name="adj4" fmla="val 201265"/>
              <a:gd name="adj5" fmla="val 157407"/>
              <a:gd name="adj6" fmla="val 192845"/>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“Outside”</a:t>
            </a:r>
          </a:p>
        </p:txBody>
      </p:sp>
      <p:sp>
        <p:nvSpPr>
          <p:cNvPr id="8" name="Line Callout 2 7"/>
          <p:cNvSpPr/>
          <p:nvPr/>
        </p:nvSpPr>
        <p:spPr>
          <a:xfrm>
            <a:off x="1263941" y="3442819"/>
            <a:ext cx="1171181" cy="644041"/>
          </a:xfrm>
          <a:prstGeom prst="borderCallout2">
            <a:avLst>
              <a:gd name="adj1" fmla="val 50801"/>
              <a:gd name="adj2" fmla="val 100129"/>
              <a:gd name="adj3" fmla="val 75161"/>
              <a:gd name="adj4" fmla="val 130256"/>
              <a:gd name="adj5" fmla="val 139423"/>
              <a:gd name="adj6" fmla="val 211795"/>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“Inside”</a:t>
            </a:r>
          </a:p>
        </p:txBody>
      </p:sp>
      <p:sp>
        <p:nvSpPr>
          <p:cNvPr id="6" name="Title 5"/>
          <p:cNvSpPr txBox="1">
            <a:spLocks/>
          </p:cNvSpPr>
          <p:nvPr/>
        </p:nvSpPr>
        <p:spPr>
          <a:xfrm>
            <a:off x="304800" y="71439"/>
            <a:ext cx="21336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1: Introduction</a:t>
            </a:r>
          </a:p>
        </p:txBody>
      </p:sp>
      <p:sp>
        <p:nvSpPr>
          <p:cNvPr id="9"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21</a:t>
            </a:fld>
            <a:endParaRPr lang="en-US" sz="1400" dirty="0">
              <a:solidFill>
                <a:prstClr val="black">
                  <a:tint val="75000"/>
                </a:prstClr>
              </a:solidFill>
            </a:endParaRPr>
          </a:p>
        </p:txBody>
      </p:sp>
    </p:spTree>
    <p:extLst>
      <p:ext uri="{BB962C8B-B14F-4D97-AF65-F5344CB8AC3E}">
        <p14:creationId xmlns:p14="http://schemas.microsoft.com/office/powerpoint/2010/main" val="40882874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blinds(vertical)">
                                      <p:cBhvr>
                                        <p:cTn id="7" dur="500"/>
                                        <p:tgtEl>
                                          <p:spTgt spid="7"/>
                                        </p:tgtEl>
                                      </p:cBhvr>
                                    </p:animEffect>
                                  </p:childTnLst>
                                </p:cTn>
                              </p:par>
                              <p:par>
                                <p:cTn id="8" presetID="3" presetClass="entr" presetSubtype="5" fill="hold" grpId="0" nodeType="with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blinds(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vert="horz" anchor="b" anchorCtr="0">
            <a:normAutofit/>
          </a:bodyPr>
          <a:lstStyle/>
          <a:p>
            <a:r>
              <a:rPr lang="en-US" altLang="en-US" dirty="0"/>
              <a:t>Outside vs. Inside</a:t>
            </a:r>
          </a:p>
        </p:txBody>
      </p:sp>
      <p:pic>
        <p:nvPicPr>
          <p:cNvPr id="59394"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1390119" y="1219200"/>
            <a:ext cx="6363761" cy="4937125"/>
          </a:xfrm>
          <a:prstGeom prst="rect">
            <a:avLst/>
          </a:prstGeom>
          <a:ln>
            <a:noFill/>
          </a:ln>
          <a:effectLst>
            <a:softEdge rad="112500"/>
          </a:effectLst>
        </p:spPr>
      </p:pic>
      <p:sp>
        <p:nvSpPr>
          <p:cNvPr id="5" name="Line Callout 1 4"/>
          <p:cNvSpPr/>
          <p:nvPr/>
        </p:nvSpPr>
        <p:spPr>
          <a:xfrm>
            <a:off x="990600" y="5257800"/>
            <a:ext cx="1752600" cy="838200"/>
          </a:xfrm>
          <a:prstGeom prst="borderCallout1">
            <a:avLst>
              <a:gd name="adj1" fmla="val 48296"/>
              <a:gd name="adj2" fmla="val 99276"/>
              <a:gd name="adj3" fmla="val 2454"/>
              <a:gd name="adj4" fmla="val 188798"/>
            </a:avLst>
          </a:prstGeom>
          <a:solidFill>
            <a:schemeClr val="accent5">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Is this space inside or outside?</a:t>
            </a:r>
          </a:p>
        </p:txBody>
      </p:sp>
      <p:sp>
        <p:nvSpPr>
          <p:cNvPr id="6" name="Title 5"/>
          <p:cNvSpPr txBox="1">
            <a:spLocks/>
          </p:cNvSpPr>
          <p:nvPr/>
        </p:nvSpPr>
        <p:spPr>
          <a:xfrm>
            <a:off x="304800" y="71439"/>
            <a:ext cx="21336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1: Introduction</a:t>
            </a:r>
          </a:p>
        </p:txBody>
      </p:sp>
      <p:sp>
        <p:nvSpPr>
          <p:cNvPr id="9"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22</a:t>
            </a:fld>
            <a:endParaRPr lang="en-US" sz="1400" dirty="0">
              <a:solidFill>
                <a:prstClr val="black">
                  <a:tint val="75000"/>
                </a:prstClr>
              </a:solidFill>
            </a:endParaRPr>
          </a:p>
        </p:txBody>
      </p:sp>
    </p:spTree>
    <p:extLst>
      <p:ext uri="{BB962C8B-B14F-4D97-AF65-F5344CB8AC3E}">
        <p14:creationId xmlns:p14="http://schemas.microsoft.com/office/powerpoint/2010/main" val="23752988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blinds(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normAutofit/>
          </a:bodyPr>
          <a:lstStyle/>
          <a:p>
            <a:pPr eaLnBrk="1" hangingPunct="1"/>
            <a:r>
              <a:rPr lang="en-US" altLang="en-US" dirty="0">
                <a:ea typeface="Tahoma" panose="020B0604030504040204" pitchFamily="34" charset="0"/>
              </a:rPr>
              <a:t>Outside vs. Inside Energy Savings</a:t>
            </a:r>
          </a:p>
        </p:txBody>
      </p:sp>
      <p:graphicFrame>
        <p:nvGraphicFramePr>
          <p:cNvPr id="7" name="Content Placeholder 6"/>
          <p:cNvGraphicFramePr>
            <a:graphicFrameLocks noGrp="1"/>
          </p:cNvGraphicFramePr>
          <p:nvPr>
            <p:ph sz="quarter" idx="1"/>
            <p:extLst>
              <p:ext uri="{D42A27DB-BD31-4B8C-83A1-F6EECF244321}">
                <p14:modId xmlns:p14="http://schemas.microsoft.com/office/powerpoint/2010/main" val="2523266515"/>
              </p:ext>
            </p:extLst>
          </p:nvPr>
        </p:nvGraphicFramePr>
        <p:xfrm>
          <a:off x="1089408" y="2209800"/>
          <a:ext cx="6873491"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60420" name="TextBox 7"/>
          <p:cNvSpPr txBox="1">
            <a:spLocks noChangeArrowheads="1"/>
          </p:cNvSpPr>
          <p:nvPr/>
        </p:nvSpPr>
        <p:spPr bwMode="auto">
          <a:xfrm>
            <a:off x="3276600" y="6443662"/>
            <a:ext cx="2590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200" dirty="0">
                <a:latin typeface="+mj-lt"/>
              </a:rPr>
              <a:t>Data from </a:t>
            </a:r>
            <a:r>
              <a:rPr lang="en-US" altLang="en-US" sz="1200" dirty="0" err="1">
                <a:latin typeface="+mj-lt"/>
              </a:rPr>
              <a:t>Ecotope</a:t>
            </a:r>
            <a:r>
              <a:rPr lang="en-US" altLang="en-US" sz="1200" dirty="0">
                <a:latin typeface="+mj-lt"/>
              </a:rPr>
              <a:t> Inc.</a:t>
            </a:r>
          </a:p>
        </p:txBody>
      </p:sp>
      <p:grpSp>
        <p:nvGrpSpPr>
          <p:cNvPr id="18" name="Group 17"/>
          <p:cNvGrpSpPr>
            <a:grpSpLocks/>
          </p:cNvGrpSpPr>
          <p:nvPr/>
        </p:nvGrpSpPr>
        <p:grpSpPr bwMode="auto">
          <a:xfrm>
            <a:off x="6362700" y="1258888"/>
            <a:ext cx="1828800" cy="1350962"/>
            <a:chOff x="6832600" y="976973"/>
            <a:chExt cx="2438400" cy="1004227"/>
          </a:xfrm>
        </p:grpSpPr>
        <p:sp>
          <p:nvSpPr>
            <p:cNvPr id="5" name="Down Arrow 4"/>
            <p:cNvSpPr/>
            <p:nvPr/>
          </p:nvSpPr>
          <p:spPr>
            <a:xfrm>
              <a:off x="7340600" y="1457255"/>
              <a:ext cx="1422400" cy="523945"/>
            </a:xfrm>
            <a:prstGeom prst="downArrow">
              <a:avLst>
                <a:gd name="adj1" fmla="val 50000"/>
                <a:gd name="adj2" fmla="val 48718"/>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428" name="TextBox 8"/>
            <p:cNvSpPr txBox="1">
              <a:spLocks noChangeArrowheads="1"/>
            </p:cNvSpPr>
            <p:nvPr/>
          </p:nvSpPr>
          <p:spPr bwMode="auto">
            <a:xfrm>
              <a:off x="6832600" y="976973"/>
              <a:ext cx="2438400" cy="434688"/>
            </a:xfrm>
            <a:prstGeom prst="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5400000" scaled="1"/>
              <a:tileRect/>
            </a:gradFill>
            <a:ln w="9525">
              <a:solidFill>
                <a:schemeClr val="accent3"/>
              </a:solidFill>
              <a:miter lim="800000"/>
              <a:headEnd/>
              <a:tailEnd/>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600" b="1" dirty="0">
                  <a:latin typeface="+mn-lt"/>
                </a:rPr>
                <a:t>Ducts Inside Thermal Barrier</a:t>
              </a:r>
            </a:p>
          </p:txBody>
        </p:sp>
      </p:grpSp>
      <p:grpSp>
        <p:nvGrpSpPr>
          <p:cNvPr id="19" name="Group 18"/>
          <p:cNvGrpSpPr>
            <a:grpSpLocks/>
          </p:cNvGrpSpPr>
          <p:nvPr/>
        </p:nvGrpSpPr>
        <p:grpSpPr bwMode="auto">
          <a:xfrm>
            <a:off x="1550989" y="1730374"/>
            <a:ext cx="4930775" cy="1123950"/>
            <a:chOff x="1524001" y="990599"/>
            <a:chExt cx="5410200" cy="1295400"/>
          </a:xfrm>
          <a:gradFill flip="none" rotWithShape="1">
            <a:gsLst>
              <a:gs pos="0">
                <a:schemeClr val="tx2">
                  <a:lumMod val="60000"/>
                  <a:lumOff val="40000"/>
                  <a:tint val="66000"/>
                  <a:satMod val="160000"/>
                </a:schemeClr>
              </a:gs>
              <a:gs pos="50000">
                <a:schemeClr val="tx2">
                  <a:lumMod val="60000"/>
                  <a:lumOff val="40000"/>
                  <a:tint val="44500"/>
                  <a:satMod val="160000"/>
                </a:schemeClr>
              </a:gs>
              <a:gs pos="100000">
                <a:schemeClr val="tx2">
                  <a:lumMod val="60000"/>
                  <a:lumOff val="40000"/>
                  <a:tint val="23500"/>
                  <a:satMod val="160000"/>
                </a:schemeClr>
              </a:gs>
            </a:gsLst>
            <a:lin ang="5400000" scaled="1"/>
            <a:tileRect/>
          </a:gradFill>
        </p:grpSpPr>
        <p:sp>
          <p:nvSpPr>
            <p:cNvPr id="6" name="Right Arrow 5"/>
            <p:cNvSpPr/>
            <p:nvPr/>
          </p:nvSpPr>
          <p:spPr>
            <a:xfrm rot="5400000">
              <a:off x="3581401" y="-1066801"/>
              <a:ext cx="1295400" cy="5410200"/>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426" name="TextBox 9"/>
            <p:cNvSpPr txBox="1">
              <a:spLocks noChangeArrowheads="1"/>
            </p:cNvSpPr>
            <p:nvPr/>
          </p:nvSpPr>
          <p:spPr bwMode="auto">
            <a:xfrm>
              <a:off x="2999350" y="1074517"/>
              <a:ext cx="2424661" cy="81586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000" b="1" dirty="0">
                  <a:latin typeface="+mn-lt"/>
                </a:rPr>
                <a:t>Ducts Outside Thermal Barrier</a:t>
              </a:r>
            </a:p>
          </p:txBody>
        </p:sp>
      </p:grpSp>
      <p:cxnSp>
        <p:nvCxnSpPr>
          <p:cNvPr id="12" name="Straight Connector 11"/>
          <p:cNvCxnSpPr/>
          <p:nvPr/>
        </p:nvCxnSpPr>
        <p:spPr>
          <a:xfrm>
            <a:off x="1905000" y="3505200"/>
            <a:ext cx="4953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Line Callout 1 16"/>
          <p:cNvSpPr/>
          <p:nvPr/>
        </p:nvSpPr>
        <p:spPr>
          <a:xfrm>
            <a:off x="228600" y="2262591"/>
            <a:ext cx="1143000" cy="533400"/>
          </a:xfrm>
          <a:prstGeom prst="borderCallout1">
            <a:avLst>
              <a:gd name="adj1" fmla="val 100893"/>
              <a:gd name="adj2" fmla="val 96355"/>
              <a:gd name="adj3" fmla="val 233860"/>
              <a:gd name="adj4" fmla="val 146790"/>
            </a:avLst>
          </a:prstGeom>
          <a:gradFill flip="none" rotWithShape="1">
            <a:gsLst>
              <a:gs pos="0">
                <a:srgbClr val="FC8484">
                  <a:tint val="66000"/>
                  <a:satMod val="160000"/>
                </a:srgbClr>
              </a:gs>
              <a:gs pos="50000">
                <a:srgbClr val="FC8484">
                  <a:tint val="44500"/>
                  <a:satMod val="160000"/>
                </a:srgbClr>
              </a:gs>
              <a:gs pos="100000">
                <a:srgbClr val="FC8484">
                  <a:tint val="23500"/>
                  <a:satMod val="160000"/>
                </a:srgbClr>
              </a:gs>
            </a:gsLst>
            <a:lin ang="54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ysClr val="windowText" lastClr="000000"/>
                </a:solidFill>
              </a:rPr>
              <a:t>Average = 72%</a:t>
            </a:r>
          </a:p>
        </p:txBody>
      </p:sp>
      <p:sp>
        <p:nvSpPr>
          <p:cNvPr id="13" name="Title 5"/>
          <p:cNvSpPr txBox="1">
            <a:spLocks/>
          </p:cNvSpPr>
          <p:nvPr/>
        </p:nvSpPr>
        <p:spPr>
          <a:xfrm>
            <a:off x="304800" y="71439"/>
            <a:ext cx="21336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1: Introduction</a:t>
            </a:r>
          </a:p>
        </p:txBody>
      </p:sp>
      <p:sp>
        <p:nvSpPr>
          <p:cNvPr id="14"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23</a:t>
            </a:fld>
            <a:endParaRPr lang="en-US" sz="1400" dirty="0">
              <a:solidFill>
                <a:prstClr val="black">
                  <a:tint val="75000"/>
                </a:prstClr>
              </a:solidFill>
            </a:endParaRPr>
          </a:p>
        </p:txBody>
      </p:sp>
    </p:spTree>
    <p:extLst>
      <p:ext uri="{BB962C8B-B14F-4D97-AF65-F5344CB8AC3E}">
        <p14:creationId xmlns:p14="http://schemas.microsoft.com/office/powerpoint/2010/main" val="6767546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par>
                                <p:cTn id="13" presetID="3" presetClass="entr" presetSubtype="10" fill="hold" grpId="0" nodeType="withEffect">
                                  <p:stCondLst>
                                    <p:cond delay="1000"/>
                                  </p:stCondLst>
                                  <p:childTnLst>
                                    <p:set>
                                      <p:cBhvr>
                                        <p:cTn id="14" dur="1" fill="hold">
                                          <p:stCondLst>
                                            <p:cond delay="0"/>
                                          </p:stCondLst>
                                        </p:cTn>
                                        <p:tgtEl>
                                          <p:spTgt spid="17"/>
                                        </p:tgtEl>
                                        <p:attrNameLst>
                                          <p:attrName>style.visibility</p:attrName>
                                        </p:attrNameLst>
                                      </p:cBhvr>
                                      <p:to>
                                        <p:strVal val="visible"/>
                                      </p:to>
                                    </p:set>
                                    <p:animEffect transition="in" filter="blinds(horizontal)">
                                      <p:cBhvr>
                                        <p:cTn id="15" dur="500"/>
                                        <p:tgtEl>
                                          <p:spTgt spid="17"/>
                                        </p:tgtEl>
                                      </p:cBhvr>
                                    </p:animEffect>
                                  </p:childTnLst>
                                </p:cTn>
                              </p:par>
                              <p:par>
                                <p:cTn id="16" presetID="22" presetClass="entr" presetSubtype="8" fill="hold" nodeType="withEffect">
                                  <p:stCondLst>
                                    <p:cond delay="150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304800" y="71439"/>
            <a:ext cx="2133600" cy="334962"/>
          </a:xfrm>
          <a:prstGeom prst="rect">
            <a:avLst/>
          </a:prstGeom>
        </p:spPr>
        <p:txBody>
          <a:bodyPr vert="horz" lIns="91440" tIns="45720" rIns="91440" bIns="45720" rtlCol="0" anchor="ctr">
            <a:normAutofit fontScale="40000" lnSpcReduction="20000"/>
          </a:bodyPr>
          <a:lstStyle>
            <a:defPPr>
              <a:defRPr lang="en-US"/>
            </a:defPPr>
            <a:lvl1pPr algn="ctr" fontAlgn="auto">
              <a:spcBef>
                <a:spcPct val="0"/>
              </a:spcBef>
              <a:spcAft>
                <a:spcPts val="0"/>
              </a:spcAft>
              <a:buNone/>
              <a:defRPr sz="3500">
                <a:solidFill>
                  <a:srgbClr val="97B5E1"/>
                </a:solidFill>
                <a:latin typeface="Tahoma" pitchFamily="34" charset="0"/>
                <a:ea typeface="+mj-ea"/>
                <a:cs typeface="Tahoma" pitchFamily="34" charset="0"/>
              </a:defRPr>
            </a:lvl1pPr>
          </a:lstStyle>
          <a:p>
            <a:r>
              <a:rPr lang="en-US" dirty="0"/>
              <a:t>Section 1: Introduction</a:t>
            </a:r>
          </a:p>
        </p:txBody>
      </p:sp>
      <p:sp>
        <p:nvSpPr>
          <p:cNvPr id="6" name="TextBox 5"/>
          <p:cNvSpPr txBox="1"/>
          <p:nvPr/>
        </p:nvSpPr>
        <p:spPr>
          <a:xfrm>
            <a:off x="4038600" y="2438400"/>
            <a:ext cx="3957750" cy="3614267"/>
          </a:xfrm>
          <a:prstGeom prst="rect">
            <a:avLst/>
          </a:prstGeom>
        </p:spPr>
        <p:txBody>
          <a:bodyPr vert="horz">
            <a:normAutofit/>
          </a:bodyPr>
          <a:lstStyle>
            <a:defPPr>
              <a:defRPr lang="en-US"/>
            </a:defPPr>
            <a:lvl1pPr marL="274320" indent="-274320">
              <a:spcBef>
                <a:spcPts val="600"/>
              </a:spcBef>
              <a:buClr>
                <a:schemeClr val="accent1"/>
              </a:buClr>
              <a:buSzPct val="76000"/>
              <a:buFont typeface="Wingdings 3"/>
              <a:buChar char=""/>
              <a:defRPr kumimoji="0" sz="2600"/>
            </a:lvl1pPr>
            <a:lvl2pPr marL="548640" indent="-274320">
              <a:spcBef>
                <a:spcPts val="500"/>
              </a:spcBef>
              <a:buClr>
                <a:schemeClr val="accent2"/>
              </a:buClr>
              <a:buSzPct val="76000"/>
              <a:buFont typeface="Wingdings 3"/>
              <a:buChar char=""/>
              <a:defRPr kumimoji="0" sz="2300">
                <a:solidFill>
                  <a:schemeClr val="tx2"/>
                </a:solidFill>
              </a:defRPr>
            </a:lvl2pPr>
            <a:lvl3pPr marL="822960" indent="-228600">
              <a:spcBef>
                <a:spcPts val="500"/>
              </a:spcBef>
              <a:buClr>
                <a:schemeClr val="bg1">
                  <a:shade val="50000"/>
                </a:schemeClr>
              </a:buClr>
              <a:buSzPct val="76000"/>
              <a:buFont typeface="Wingdings 3"/>
              <a:buChar char=""/>
              <a:defRPr kumimoji="0" sz="2000"/>
            </a:lvl3pPr>
            <a:lvl4pPr marL="1097280" indent="-228600">
              <a:spcBef>
                <a:spcPts val="400"/>
              </a:spcBef>
              <a:buClr>
                <a:schemeClr val="accent2">
                  <a:shade val="75000"/>
                </a:schemeClr>
              </a:buClr>
              <a:buSzPct val="70000"/>
              <a:buFont typeface="Wingdings"/>
              <a:buChar char=""/>
              <a:defRPr kumimoji="0"/>
            </a:lvl4pPr>
            <a:lvl5pPr marL="1371600" indent="-228600">
              <a:spcBef>
                <a:spcPts val="300"/>
              </a:spcBef>
              <a:buClr>
                <a:schemeClr val="accent2"/>
              </a:buClr>
              <a:buSzPct val="70000"/>
              <a:buFont typeface="Wingdings"/>
              <a:buChar char=""/>
              <a:defRPr kumimoji="0" sz="1600"/>
            </a:lvl5pPr>
            <a:lvl6pPr marL="1645920" indent="-182880">
              <a:spcBef>
                <a:spcPts val="300"/>
              </a:spcBef>
              <a:buClr>
                <a:srgbClr val="9FB8CD">
                  <a:shade val="75000"/>
                </a:srgbClr>
              </a:buClr>
              <a:buSzPct val="75000"/>
              <a:buFont typeface="Wingdings 3"/>
              <a:buChar char=""/>
              <a:defRPr kumimoji="0" sz="1600"/>
            </a:lvl6pPr>
            <a:lvl7pPr marL="1828800" indent="-182880">
              <a:spcBef>
                <a:spcPts val="300"/>
              </a:spcBef>
              <a:buClr>
                <a:srgbClr val="727CA3">
                  <a:shade val="75000"/>
                </a:srgbClr>
              </a:buClr>
              <a:buSzPct val="75000"/>
              <a:buFont typeface="Wingdings 3"/>
              <a:buChar char=""/>
              <a:defRPr kumimoji="0" sz="1400"/>
            </a:lvl7pPr>
            <a:lvl8pPr marL="2011680" indent="-182880">
              <a:spcBef>
                <a:spcPts val="300"/>
              </a:spcBef>
              <a:buClr>
                <a:prstClr val="white">
                  <a:shade val="50000"/>
                </a:prstClr>
              </a:buClr>
              <a:buSzPct val="75000"/>
              <a:buFont typeface="Wingdings 3"/>
              <a:buChar char=""/>
              <a:defRPr kumimoji="0" sz="1400"/>
            </a:lvl8pPr>
            <a:lvl9pPr marL="2194560" indent="-182880">
              <a:spcBef>
                <a:spcPts val="300"/>
              </a:spcBef>
              <a:buClr>
                <a:srgbClr val="9FB8CD"/>
              </a:buClr>
              <a:buSzPct val="75000"/>
              <a:buFont typeface="Wingdings 3"/>
              <a:buChar char=""/>
              <a:defRPr kumimoji="0" sz="1200"/>
            </a:lvl9pPr>
          </a:lstStyle>
          <a:p>
            <a:pPr>
              <a:lnSpc>
                <a:spcPts val="4000"/>
              </a:lnSpc>
            </a:pPr>
            <a:r>
              <a:rPr lang="en-US" dirty="0">
                <a:solidFill>
                  <a:srgbClr val="284E84"/>
                </a:solidFill>
              </a:rPr>
              <a:t>Manometer</a:t>
            </a:r>
          </a:p>
          <a:p>
            <a:pPr>
              <a:lnSpc>
                <a:spcPts val="4000"/>
              </a:lnSpc>
            </a:pPr>
            <a:r>
              <a:rPr lang="en-US" dirty="0">
                <a:solidFill>
                  <a:srgbClr val="284E84"/>
                </a:solidFill>
              </a:rPr>
              <a:t>Blower Door</a:t>
            </a:r>
          </a:p>
          <a:p>
            <a:pPr>
              <a:lnSpc>
                <a:spcPts val="4000"/>
              </a:lnSpc>
            </a:pPr>
            <a:r>
              <a:rPr lang="en-US" dirty="0">
                <a:solidFill>
                  <a:srgbClr val="284E84"/>
                </a:solidFill>
              </a:rPr>
              <a:t>Duct Blaster</a:t>
            </a:r>
          </a:p>
        </p:txBody>
      </p:sp>
      <p:sp>
        <p:nvSpPr>
          <p:cNvPr id="7" name="Title 1"/>
          <p:cNvSpPr>
            <a:spLocks noGrp="1"/>
          </p:cNvSpPr>
          <p:nvPr>
            <p:ph type="title"/>
          </p:nvPr>
        </p:nvSpPr>
        <p:spPr>
          <a:xfrm>
            <a:off x="457200" y="152400"/>
            <a:ext cx="8229600" cy="990600"/>
          </a:xfrm>
        </p:spPr>
        <p:txBody>
          <a:bodyPr/>
          <a:lstStyle/>
          <a:p>
            <a:r>
              <a:rPr lang="en-US" dirty="0"/>
              <a:t>Equipment Preview</a:t>
            </a:r>
          </a:p>
        </p:txBody>
      </p:sp>
      <p:sp>
        <p:nvSpPr>
          <p:cNvPr id="8" name="Slide Number Placeholder 5"/>
          <p:cNvSpPr txBox="1">
            <a:spLocks/>
          </p:cNvSpPr>
          <p:nvPr/>
        </p:nvSpPr>
        <p:spPr>
          <a:xfrm>
            <a:off x="612648" y="6356350"/>
            <a:ext cx="1981200" cy="365760"/>
          </a:xfrm>
          <a:prstGeom prst="rect">
            <a:avLst/>
          </a:prstGeom>
        </p:spPr>
        <p:txBody>
          <a:bodyPr vert="horz" lIns="91440" tIns="45720" rIns="91440" bIns="45720" rtlCol="0" anchor="ctr"/>
          <a:lstStyle>
            <a:defPPr>
              <a:defRPr lang="en-US"/>
            </a:defPPr>
            <a:lvl1pPr marL="0" algn="ctr" defTabSz="914400" rtl="0" eaLnBrk="1" fontAlgn="auto" latinLnBrk="0" hangingPunct="1">
              <a:spcBef>
                <a:spcPts val="0"/>
              </a:spcBef>
              <a:spcAft>
                <a:spcPts val="0"/>
              </a:spcAft>
              <a:defRPr sz="1200" kern="1200">
                <a:solidFill>
                  <a:schemeClr val="tx1"/>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5pPr>
            <a:lvl6pPr marL="2286000" algn="l" defTabSz="914400" rtl="0" eaLnBrk="1" latinLnBrk="0" hangingPunct="1">
              <a:defRPr sz="1800" kern="1200">
                <a:solidFill>
                  <a:schemeClr val="tx1"/>
                </a:solidFill>
                <a:latin typeface="Arial" pitchFamily="34" charset="0"/>
                <a:ea typeface="+mn-ea"/>
                <a:cs typeface="Arial" pitchFamily="34" charset="0"/>
              </a:defRPr>
            </a:lvl6pPr>
            <a:lvl7pPr marL="2743200" algn="l" defTabSz="914400" rtl="0" eaLnBrk="1" latinLnBrk="0" hangingPunct="1">
              <a:defRPr sz="1800" kern="1200">
                <a:solidFill>
                  <a:schemeClr val="tx1"/>
                </a:solidFill>
                <a:latin typeface="Arial" pitchFamily="34" charset="0"/>
                <a:ea typeface="+mn-ea"/>
                <a:cs typeface="Arial" pitchFamily="34" charset="0"/>
              </a:defRPr>
            </a:lvl7pPr>
            <a:lvl8pPr marL="3200400" algn="l" defTabSz="914400" rtl="0" eaLnBrk="1" latinLnBrk="0" hangingPunct="1">
              <a:defRPr sz="1800" kern="1200">
                <a:solidFill>
                  <a:schemeClr val="tx1"/>
                </a:solidFill>
                <a:latin typeface="Arial" pitchFamily="34" charset="0"/>
                <a:ea typeface="+mn-ea"/>
                <a:cs typeface="Arial" pitchFamily="34" charset="0"/>
              </a:defRPr>
            </a:lvl8pPr>
            <a:lvl9pPr marL="3657600" algn="l" defTabSz="914400" rtl="0" eaLnBrk="1" latinLnBrk="0" hangingPunct="1">
              <a:defRPr sz="1800"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24</a:t>
            </a:fld>
            <a:endParaRPr lang="en-US" sz="1400" dirty="0">
              <a:solidFill>
                <a:prstClr val="black">
                  <a:tint val="75000"/>
                </a:prstClr>
              </a:solidFill>
            </a:endParaRPr>
          </a:p>
        </p:txBody>
      </p:sp>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438400"/>
            <a:ext cx="2506308"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62701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Preview: Manometer </a:t>
            </a:r>
          </a:p>
        </p:txBody>
      </p:sp>
      <p:sp>
        <p:nvSpPr>
          <p:cNvPr id="5" name="TextBox 4"/>
          <p:cNvSpPr txBox="1"/>
          <p:nvPr/>
        </p:nvSpPr>
        <p:spPr>
          <a:xfrm>
            <a:off x="3728634" y="1752600"/>
            <a:ext cx="4648200" cy="4114800"/>
          </a:xfrm>
          <a:prstGeom prst="rect">
            <a:avLst/>
          </a:prstGeom>
        </p:spPr>
        <p:txBody>
          <a:bodyPr vert="horz">
            <a:normAutofit fontScale="77500" lnSpcReduction="20000"/>
          </a:bodyPr>
          <a:lstStyle>
            <a:defPPr>
              <a:defRPr lang="en-US"/>
            </a:defPPr>
            <a:lvl1pPr marL="274320" indent="-274320">
              <a:spcBef>
                <a:spcPts val="600"/>
              </a:spcBef>
              <a:buClr>
                <a:schemeClr val="accent1"/>
              </a:buClr>
              <a:buSzPct val="76000"/>
              <a:buFont typeface="Wingdings 3"/>
              <a:buChar char=""/>
              <a:defRPr kumimoji="0" sz="2600"/>
            </a:lvl1pPr>
            <a:lvl2pPr marL="548640" indent="-274320">
              <a:spcBef>
                <a:spcPts val="500"/>
              </a:spcBef>
              <a:buClr>
                <a:schemeClr val="accent2"/>
              </a:buClr>
              <a:buSzPct val="76000"/>
              <a:buFont typeface="Wingdings 3"/>
              <a:buChar char=""/>
              <a:defRPr kumimoji="0" sz="2300">
                <a:solidFill>
                  <a:schemeClr val="tx2"/>
                </a:solidFill>
              </a:defRPr>
            </a:lvl2pPr>
            <a:lvl3pPr marL="822960" indent="-228600">
              <a:spcBef>
                <a:spcPts val="500"/>
              </a:spcBef>
              <a:buClr>
                <a:schemeClr val="bg1">
                  <a:shade val="50000"/>
                </a:schemeClr>
              </a:buClr>
              <a:buSzPct val="76000"/>
              <a:buFont typeface="Wingdings 3"/>
              <a:buChar char=""/>
              <a:defRPr kumimoji="0" sz="2000"/>
            </a:lvl3pPr>
            <a:lvl4pPr marL="1097280" indent="-228600">
              <a:spcBef>
                <a:spcPts val="400"/>
              </a:spcBef>
              <a:buClr>
                <a:schemeClr val="accent2">
                  <a:shade val="75000"/>
                </a:schemeClr>
              </a:buClr>
              <a:buSzPct val="70000"/>
              <a:buFont typeface="Wingdings"/>
              <a:buChar char=""/>
              <a:defRPr kumimoji="0"/>
            </a:lvl4pPr>
            <a:lvl5pPr marL="1371600" indent="-228600">
              <a:spcBef>
                <a:spcPts val="300"/>
              </a:spcBef>
              <a:buClr>
                <a:schemeClr val="accent2"/>
              </a:buClr>
              <a:buSzPct val="70000"/>
              <a:buFont typeface="Wingdings"/>
              <a:buChar char=""/>
              <a:defRPr kumimoji="0" sz="1600"/>
            </a:lvl5pPr>
            <a:lvl6pPr marL="1645920" indent="-182880">
              <a:spcBef>
                <a:spcPts val="300"/>
              </a:spcBef>
              <a:buClr>
                <a:srgbClr val="9FB8CD">
                  <a:shade val="75000"/>
                </a:srgbClr>
              </a:buClr>
              <a:buSzPct val="75000"/>
              <a:buFont typeface="Wingdings 3"/>
              <a:buChar char=""/>
              <a:defRPr kumimoji="0" sz="1600"/>
            </a:lvl6pPr>
            <a:lvl7pPr marL="1828800" indent="-182880">
              <a:spcBef>
                <a:spcPts val="300"/>
              </a:spcBef>
              <a:buClr>
                <a:srgbClr val="727CA3">
                  <a:shade val="75000"/>
                </a:srgbClr>
              </a:buClr>
              <a:buSzPct val="75000"/>
              <a:buFont typeface="Wingdings 3"/>
              <a:buChar char=""/>
              <a:defRPr kumimoji="0" sz="1400"/>
            </a:lvl7pPr>
            <a:lvl8pPr marL="2011680" indent="-182880">
              <a:spcBef>
                <a:spcPts val="300"/>
              </a:spcBef>
              <a:buClr>
                <a:prstClr val="white">
                  <a:shade val="50000"/>
                </a:prstClr>
              </a:buClr>
              <a:buSzPct val="75000"/>
              <a:buFont typeface="Wingdings 3"/>
              <a:buChar char=""/>
              <a:defRPr kumimoji="0" sz="1400"/>
            </a:lvl8pPr>
            <a:lvl9pPr marL="2194560" indent="-182880">
              <a:spcBef>
                <a:spcPts val="300"/>
              </a:spcBef>
              <a:buClr>
                <a:srgbClr val="9FB8CD"/>
              </a:buClr>
              <a:buSzPct val="75000"/>
              <a:buFont typeface="Wingdings 3"/>
              <a:buChar char=""/>
              <a:defRPr kumimoji="0" sz="1200"/>
            </a:lvl9pPr>
          </a:lstStyle>
          <a:p>
            <a:pPr>
              <a:lnSpc>
                <a:spcPts val="3400"/>
              </a:lnSpc>
              <a:spcAft>
                <a:spcPts val="400"/>
              </a:spcAft>
            </a:pPr>
            <a:r>
              <a:rPr lang="en-US" dirty="0">
                <a:solidFill>
                  <a:srgbClr val="284E84"/>
                </a:solidFill>
              </a:rPr>
              <a:t>Measures… </a:t>
            </a:r>
          </a:p>
          <a:p>
            <a:pPr lvl="1">
              <a:lnSpc>
                <a:spcPts val="3400"/>
              </a:lnSpc>
              <a:spcBef>
                <a:spcPts val="600"/>
              </a:spcBef>
              <a:spcAft>
                <a:spcPts val="400"/>
              </a:spcAft>
            </a:pPr>
            <a:r>
              <a:rPr lang="en-US" dirty="0"/>
              <a:t>Pressure and calculates CFM</a:t>
            </a:r>
          </a:p>
          <a:p>
            <a:pPr lvl="1">
              <a:lnSpc>
                <a:spcPts val="3400"/>
              </a:lnSpc>
              <a:spcBef>
                <a:spcPts val="600"/>
              </a:spcBef>
              <a:spcAft>
                <a:spcPts val="400"/>
              </a:spcAft>
            </a:pPr>
            <a:r>
              <a:rPr lang="en-US" dirty="0"/>
              <a:t>Pressure difference between two areas</a:t>
            </a:r>
          </a:p>
          <a:p>
            <a:pPr>
              <a:lnSpc>
                <a:spcPts val="3400"/>
              </a:lnSpc>
              <a:spcAft>
                <a:spcPts val="400"/>
              </a:spcAft>
            </a:pPr>
            <a:r>
              <a:rPr lang="en-US" dirty="0">
                <a:solidFill>
                  <a:srgbClr val="284E84"/>
                </a:solidFill>
              </a:rPr>
              <a:t>Different types:</a:t>
            </a:r>
          </a:p>
          <a:p>
            <a:pPr lvl="1">
              <a:lnSpc>
                <a:spcPts val="3400"/>
              </a:lnSpc>
              <a:spcBef>
                <a:spcPts val="600"/>
              </a:spcBef>
              <a:spcAft>
                <a:spcPts val="400"/>
              </a:spcAft>
            </a:pPr>
            <a:r>
              <a:rPr lang="en-US" dirty="0"/>
              <a:t>Energy Conservatory DG 1000</a:t>
            </a:r>
          </a:p>
          <a:p>
            <a:pPr lvl="1">
              <a:lnSpc>
                <a:spcPts val="3400"/>
              </a:lnSpc>
              <a:spcBef>
                <a:spcPts val="600"/>
              </a:spcBef>
              <a:spcAft>
                <a:spcPts val="400"/>
              </a:spcAft>
            </a:pPr>
            <a:r>
              <a:rPr lang="en-US" dirty="0"/>
              <a:t>Energy Conservatory DG 700</a:t>
            </a:r>
          </a:p>
          <a:p>
            <a:pPr lvl="1">
              <a:lnSpc>
                <a:spcPts val="3400"/>
              </a:lnSpc>
              <a:spcBef>
                <a:spcPts val="600"/>
              </a:spcBef>
              <a:spcAft>
                <a:spcPts val="400"/>
              </a:spcAft>
            </a:pPr>
            <a:r>
              <a:rPr lang="en-US" dirty="0" err="1"/>
              <a:t>Retrotec</a:t>
            </a:r>
            <a:r>
              <a:rPr lang="en-US" dirty="0"/>
              <a:t> DM-2</a:t>
            </a:r>
          </a:p>
          <a:p>
            <a:pPr>
              <a:lnSpc>
                <a:spcPts val="3400"/>
              </a:lnSpc>
              <a:spcAft>
                <a:spcPts val="400"/>
              </a:spcAft>
            </a:pPr>
            <a:endParaRPr lang="en-US" dirty="0">
              <a:solidFill>
                <a:srgbClr val="284E84"/>
              </a:solidFill>
            </a:endParaRPr>
          </a:p>
        </p:txBody>
      </p:sp>
      <p:pic>
        <p:nvPicPr>
          <p:cNvPr id="7" name="Picture 2" descr="\\ecos\files\Share\Marketing\2010 marketing\PTCS\training collateral\project files\fall powerpoint training\Slides_updated\slide09.jpg"/>
          <p:cNvPicPr>
            <a:picLocks noChangeAspect="1" noChangeArrowheads="1"/>
          </p:cNvPicPr>
          <p:nvPr/>
        </p:nvPicPr>
        <p:blipFill>
          <a:blip r:embed="rId3" cstate="screen"/>
          <a:srcRect l="27904" t="22223" r="44192" b="20833"/>
          <a:stretch>
            <a:fillRect/>
          </a:stretch>
        </p:blipFill>
        <p:spPr bwMode="auto">
          <a:xfrm>
            <a:off x="762000" y="1600200"/>
            <a:ext cx="2899317" cy="4572000"/>
          </a:xfrm>
          <a:prstGeom prst="rect">
            <a:avLst/>
          </a:prstGeom>
          <a:ln>
            <a:noFill/>
          </a:ln>
          <a:effectLst>
            <a:softEdge rad="112500"/>
          </a:effectLst>
        </p:spPr>
      </p:pic>
      <p:sp>
        <p:nvSpPr>
          <p:cNvPr id="6"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25</a:t>
            </a:fld>
            <a:endParaRPr lang="en-US" sz="1400" dirty="0">
              <a:solidFill>
                <a:prstClr val="black">
                  <a:tint val="75000"/>
                </a:prstClr>
              </a:solidFill>
            </a:endParaRPr>
          </a:p>
        </p:txBody>
      </p:sp>
      <p:sp>
        <p:nvSpPr>
          <p:cNvPr id="10" name="Title 5"/>
          <p:cNvSpPr txBox="1">
            <a:spLocks/>
          </p:cNvSpPr>
          <p:nvPr/>
        </p:nvSpPr>
        <p:spPr>
          <a:xfrm>
            <a:off x="304800" y="71439"/>
            <a:ext cx="21336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1: Introduction</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A915AB-2958-4D4A-A323-4270A67437C3}"/>
              </a:ext>
            </a:extLst>
          </p:cNvPr>
          <p:cNvSpPr>
            <a:spLocks noGrp="1"/>
          </p:cNvSpPr>
          <p:nvPr>
            <p:ph type="title"/>
          </p:nvPr>
        </p:nvSpPr>
        <p:spPr/>
        <p:txBody>
          <a:bodyPr/>
          <a:lstStyle/>
          <a:p>
            <a:r>
              <a:rPr lang="en-US" dirty="0"/>
              <a:t>New Model: DG1000</a:t>
            </a:r>
          </a:p>
        </p:txBody>
      </p:sp>
      <p:pic>
        <p:nvPicPr>
          <p:cNvPr id="5" name="Picture 4" descr="A screen shot of a computer&#10;&#10;Description generated with very high confidence">
            <a:extLst>
              <a:ext uri="{FF2B5EF4-FFF2-40B4-BE49-F238E27FC236}">
                <a16:creationId xmlns="" xmlns:a16="http://schemas.microsoft.com/office/drawing/2014/main" id="{DBBF27FF-BE29-46B3-A2D9-211B5E9182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864" y="1697660"/>
            <a:ext cx="6748272" cy="4092676"/>
          </a:xfrm>
          <a:prstGeom prst="rect">
            <a:avLst/>
          </a:prstGeom>
        </p:spPr>
      </p:pic>
      <p:sp>
        <p:nvSpPr>
          <p:cNvPr id="3" name="Slide Number Placeholder 2">
            <a:extLst>
              <a:ext uri="{FF2B5EF4-FFF2-40B4-BE49-F238E27FC236}">
                <a16:creationId xmlns="" xmlns:a16="http://schemas.microsoft.com/office/drawing/2014/main" id="{51FB9546-7726-460B-9EDE-3247709AC6C5}"/>
              </a:ext>
            </a:extLst>
          </p:cNvPr>
          <p:cNvSpPr>
            <a:spLocks noGrp="1"/>
          </p:cNvSpPr>
          <p:nvPr>
            <p:ph type="sldNum" sz="quarter" idx="12"/>
          </p:nvPr>
        </p:nvSpPr>
        <p:spPr/>
        <p:txBody>
          <a:bodyPr/>
          <a:lstStyle/>
          <a:p>
            <a:fld id="{9707975F-2430-4E83-B9D3-458403FA681B}" type="slidenum">
              <a:rPr lang="en-US" smtClean="0"/>
              <a:pPr/>
              <a:t>26</a:t>
            </a:fld>
            <a:endParaRPr lang="en-US" dirty="0"/>
          </a:p>
        </p:txBody>
      </p:sp>
      <p:sp>
        <p:nvSpPr>
          <p:cNvPr id="6" name="Title 5">
            <a:extLst>
              <a:ext uri="{FF2B5EF4-FFF2-40B4-BE49-F238E27FC236}">
                <a16:creationId xmlns="" xmlns:a16="http://schemas.microsoft.com/office/drawing/2014/main" id="{CAA89D1D-0265-4E3E-83F1-62EB12E5ACBC}"/>
              </a:ext>
            </a:extLst>
          </p:cNvPr>
          <p:cNvSpPr txBox="1">
            <a:spLocks/>
          </p:cNvSpPr>
          <p:nvPr/>
        </p:nvSpPr>
        <p:spPr>
          <a:xfrm>
            <a:off x="304800" y="71439"/>
            <a:ext cx="21336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1: Introduction</a:t>
            </a:r>
          </a:p>
        </p:txBody>
      </p:sp>
    </p:spTree>
    <p:extLst>
      <p:ext uri="{BB962C8B-B14F-4D97-AF65-F5344CB8AC3E}">
        <p14:creationId xmlns:p14="http://schemas.microsoft.com/office/powerpoint/2010/main" val="2740377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152400"/>
            <a:ext cx="8229600" cy="990600"/>
          </a:xfrm>
        </p:spPr>
        <p:txBody>
          <a:bodyPr/>
          <a:lstStyle/>
          <a:p>
            <a:r>
              <a:rPr lang="en-US" dirty="0"/>
              <a:t>Preview: Blower Door</a:t>
            </a:r>
          </a:p>
        </p:txBody>
      </p:sp>
      <p:pic>
        <p:nvPicPr>
          <p:cNvPr id="102404" name="Picture 4" descr="DSCN1201"/>
          <p:cNvPicPr>
            <a:picLocks noGrp="1" noChangeAspect="1" noChangeArrowheads="1"/>
          </p:cNvPicPr>
          <p:nvPr>
            <p:ph sz="quarter" idx="1"/>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a:xfrm>
            <a:off x="457200" y="1600200"/>
            <a:ext cx="3352800" cy="4470399"/>
          </a:xfrm>
          <a:prstGeom prst="rect">
            <a:avLst/>
          </a:prstGeom>
          <a:ln>
            <a:noFill/>
          </a:ln>
          <a:effectLst>
            <a:softEdge rad="112500"/>
          </a:effectLst>
        </p:spPr>
      </p:pic>
      <p:sp>
        <p:nvSpPr>
          <p:cNvPr id="102403" name="Rectangle 3"/>
          <p:cNvSpPr>
            <a:spLocks noGrp="1" noChangeArrowheads="1"/>
          </p:cNvSpPr>
          <p:nvPr>
            <p:ph type="body" sz="half" idx="3"/>
          </p:nvPr>
        </p:nvSpPr>
        <p:spPr>
          <a:xfrm>
            <a:off x="3810000" y="1676400"/>
            <a:ext cx="4953000" cy="4495800"/>
          </a:xfrm>
        </p:spPr>
        <p:txBody>
          <a:bodyPr>
            <a:noAutofit/>
          </a:bodyPr>
          <a:lstStyle/>
          <a:p>
            <a:pPr>
              <a:lnSpc>
                <a:spcPts val="3800"/>
              </a:lnSpc>
              <a:spcAft>
                <a:spcPts val="400"/>
              </a:spcAft>
            </a:pPr>
            <a:r>
              <a:rPr lang="en-US" dirty="0">
                <a:solidFill>
                  <a:srgbClr val="284E84"/>
                </a:solidFill>
              </a:rPr>
              <a:t>Measures air leakage through gaps and cracks in the building shell and ducts</a:t>
            </a:r>
          </a:p>
          <a:p>
            <a:pPr>
              <a:lnSpc>
                <a:spcPts val="3800"/>
              </a:lnSpc>
              <a:spcAft>
                <a:spcPts val="400"/>
              </a:spcAft>
            </a:pPr>
            <a:r>
              <a:rPr lang="en-US" i="1" dirty="0">
                <a:solidFill>
                  <a:schemeClr val="accent3">
                    <a:lumMod val="50000"/>
                  </a:schemeClr>
                </a:solidFill>
              </a:rPr>
              <a:t>Example</a:t>
            </a:r>
            <a:r>
              <a:rPr lang="en-US" i="1" dirty="0">
                <a:solidFill>
                  <a:srgbClr val="284E84"/>
                </a:solidFill>
              </a:rPr>
              <a:t>:</a:t>
            </a:r>
          </a:p>
          <a:p>
            <a:pPr indent="0">
              <a:lnSpc>
                <a:spcPts val="3800"/>
              </a:lnSpc>
              <a:spcAft>
                <a:spcPts val="400"/>
              </a:spcAft>
              <a:buNone/>
            </a:pPr>
            <a:r>
              <a:rPr lang="en-US" i="1" dirty="0">
                <a:solidFill>
                  <a:srgbClr val="284E84"/>
                </a:solidFill>
              </a:rPr>
              <a:t>If fan is blowing 2,000 CFM out of the house, 2,000 CFM of air must be leaking in through holes in the house.</a:t>
            </a:r>
          </a:p>
          <a:p>
            <a:pPr marL="0" indent="0">
              <a:lnSpc>
                <a:spcPct val="90000"/>
              </a:lnSpc>
              <a:buNone/>
            </a:pPr>
            <a:endParaRPr lang="en-US" sz="2400" dirty="0">
              <a:solidFill>
                <a:srgbClr val="284E84"/>
              </a:solidFill>
            </a:endParaRPr>
          </a:p>
          <a:p>
            <a:pPr marL="0" indent="0">
              <a:lnSpc>
                <a:spcPct val="90000"/>
              </a:lnSpc>
            </a:pPr>
            <a:endParaRPr lang="en-US" sz="2400" dirty="0">
              <a:solidFill>
                <a:srgbClr val="284E84"/>
              </a:solidFill>
            </a:endParaRPr>
          </a:p>
          <a:p>
            <a:pPr marL="0" indent="0">
              <a:lnSpc>
                <a:spcPct val="90000"/>
              </a:lnSpc>
            </a:pPr>
            <a:endParaRPr lang="en-US" sz="2400" dirty="0">
              <a:solidFill>
                <a:srgbClr val="284E84"/>
              </a:solidFill>
            </a:endParaRPr>
          </a:p>
        </p:txBody>
      </p:sp>
      <p:sp>
        <p:nvSpPr>
          <p:cNvPr id="5" name="Slide Number Placeholder 5"/>
          <p:cNvSpPr txBox="1">
            <a:spLocks noGrp="1"/>
          </p:cNvSpPr>
          <p:nvPr>
            <p:ph type="sldNum" sz="quarter" idx="4294967295"/>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27</a:t>
            </a:fld>
            <a:endParaRPr lang="en-US" sz="1400" dirty="0">
              <a:solidFill>
                <a:prstClr val="black">
                  <a:tint val="75000"/>
                </a:prstClr>
              </a:solidFill>
            </a:endParaRPr>
          </a:p>
        </p:txBody>
      </p:sp>
      <p:sp>
        <p:nvSpPr>
          <p:cNvPr id="8" name="Title 5"/>
          <p:cNvSpPr txBox="1">
            <a:spLocks/>
          </p:cNvSpPr>
          <p:nvPr/>
        </p:nvSpPr>
        <p:spPr>
          <a:xfrm>
            <a:off x="304800" y="71439"/>
            <a:ext cx="21336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1: Introduction</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274638"/>
            <a:ext cx="8229600" cy="868362"/>
          </a:xfrm>
          <a:prstGeom prst="rect">
            <a:avLst/>
          </a:prstGeom>
        </p:spPr>
        <p:txBody>
          <a:bodyPr vert="horz" anchor="b" anchorCtr="0">
            <a:normAutofit/>
          </a:bodyPr>
          <a:lstStyle>
            <a:lvl1pPr>
              <a:spcBef>
                <a:spcPct val="0"/>
              </a:spcBef>
              <a:buNone/>
              <a:defRPr kumimoji="0" sz="3200">
                <a:solidFill>
                  <a:schemeClr val="tx2"/>
                </a:solidFill>
                <a:latin typeface="+mj-lt"/>
                <a:ea typeface="+mj-ea"/>
                <a:cs typeface="+mj-cs"/>
              </a:defRPr>
            </a:lvl1pPr>
          </a:lstStyle>
          <a:p>
            <a:r>
              <a:rPr lang="en-US" dirty="0"/>
              <a:t>Preview: Duct Blaster</a:t>
            </a: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762000" y="2135520"/>
            <a:ext cx="2895600" cy="3054263"/>
          </a:xfrm>
          <a:prstGeom prst="rect">
            <a:avLst/>
          </a:prstGeom>
          <a:ln>
            <a:solidFill>
              <a:schemeClr val="accent6">
                <a:lumMod val="75000"/>
              </a:schemeClr>
            </a:solidFill>
          </a:ln>
          <a:effectLst>
            <a:outerShdw blurRad="292100" dist="139700" dir="2700000" algn="tl" rotWithShape="0">
              <a:srgbClr val="333333">
                <a:alpha val="65000"/>
              </a:srgbClr>
            </a:outerShdw>
          </a:effectLst>
        </p:spPr>
      </p:pic>
      <p:sp>
        <p:nvSpPr>
          <p:cNvPr id="9" name="TextBox 8"/>
          <p:cNvSpPr txBox="1"/>
          <p:nvPr/>
        </p:nvSpPr>
        <p:spPr>
          <a:xfrm>
            <a:off x="3886200" y="2209800"/>
            <a:ext cx="4606925" cy="2922967"/>
          </a:xfrm>
          <a:prstGeom prst="rect">
            <a:avLst/>
          </a:prstGeom>
        </p:spPr>
        <p:txBody>
          <a:bodyPr vert="horz">
            <a:normAutofit/>
          </a:bodyPr>
          <a:lstStyle>
            <a:lvl1pPr marL="274320" indent="-274320">
              <a:spcBef>
                <a:spcPts val="600"/>
              </a:spcBef>
              <a:buClr>
                <a:schemeClr val="accent1"/>
              </a:buClr>
              <a:buSzPct val="76000"/>
              <a:buFont typeface="Wingdings 3"/>
              <a:buChar char=""/>
              <a:defRPr kumimoji="0" sz="2600"/>
            </a:lvl1pPr>
            <a:lvl2pPr marL="548640" indent="-274320">
              <a:spcBef>
                <a:spcPts val="500"/>
              </a:spcBef>
              <a:buClr>
                <a:schemeClr val="accent2"/>
              </a:buClr>
              <a:buSzPct val="76000"/>
              <a:buFont typeface="Wingdings 3"/>
              <a:buChar char=""/>
              <a:defRPr kumimoji="0" sz="2300">
                <a:solidFill>
                  <a:schemeClr val="tx2"/>
                </a:solidFill>
              </a:defRPr>
            </a:lvl2pPr>
            <a:lvl3pPr marL="822960" indent="-228600">
              <a:spcBef>
                <a:spcPts val="500"/>
              </a:spcBef>
              <a:buClr>
                <a:schemeClr val="bg1">
                  <a:shade val="50000"/>
                </a:schemeClr>
              </a:buClr>
              <a:buSzPct val="76000"/>
              <a:buFont typeface="Wingdings 3"/>
              <a:buChar char=""/>
              <a:defRPr kumimoji="0" sz="2000"/>
            </a:lvl3pPr>
            <a:lvl4pPr marL="1097280" indent="-228600">
              <a:spcBef>
                <a:spcPts val="400"/>
              </a:spcBef>
              <a:buClr>
                <a:schemeClr val="accent2">
                  <a:shade val="75000"/>
                </a:schemeClr>
              </a:buClr>
              <a:buSzPct val="70000"/>
              <a:buFont typeface="Wingdings"/>
              <a:buChar char=""/>
              <a:defRPr kumimoji="0"/>
            </a:lvl4pPr>
            <a:lvl5pPr marL="1371600" indent="-228600">
              <a:spcBef>
                <a:spcPts val="300"/>
              </a:spcBef>
              <a:buClr>
                <a:schemeClr val="accent2"/>
              </a:buClr>
              <a:buSzPct val="70000"/>
              <a:buFont typeface="Wingdings"/>
              <a:buChar char=""/>
              <a:defRPr kumimoji="0" sz="1600"/>
            </a:lvl5pPr>
            <a:lvl6pPr marL="1645920" indent="-182880">
              <a:spcBef>
                <a:spcPts val="300"/>
              </a:spcBef>
              <a:buClr>
                <a:srgbClr val="9FB8CD">
                  <a:shade val="75000"/>
                </a:srgbClr>
              </a:buClr>
              <a:buSzPct val="75000"/>
              <a:buFont typeface="Wingdings 3"/>
              <a:buChar char=""/>
              <a:defRPr kumimoji="0" lang="en-US" sz="1600" smtClean="0"/>
            </a:lvl6pPr>
            <a:lvl7pPr marL="1828800" indent="-182880">
              <a:spcBef>
                <a:spcPts val="300"/>
              </a:spcBef>
              <a:buClr>
                <a:srgbClr val="727CA3">
                  <a:shade val="75000"/>
                </a:srgbClr>
              </a:buClr>
              <a:buSzPct val="75000"/>
              <a:buFont typeface="Wingdings 3"/>
              <a:buChar char=""/>
              <a:defRPr kumimoji="0" lang="en-US" sz="1400" smtClean="0"/>
            </a:lvl7pPr>
            <a:lvl8pPr marL="2011680" indent="-182880">
              <a:spcBef>
                <a:spcPts val="300"/>
              </a:spcBef>
              <a:buClr>
                <a:prstClr val="white">
                  <a:shade val="50000"/>
                </a:prstClr>
              </a:buClr>
              <a:buSzPct val="75000"/>
              <a:buFont typeface="Wingdings 3"/>
              <a:buChar char=""/>
              <a:defRPr kumimoji="0" lang="en-US" sz="1400" smtClean="0"/>
            </a:lvl8pPr>
            <a:lvl9pPr marL="2194560" indent="-182880">
              <a:spcBef>
                <a:spcPts val="300"/>
              </a:spcBef>
              <a:buClr>
                <a:srgbClr val="9FB8CD"/>
              </a:buClr>
              <a:buSzPct val="75000"/>
              <a:buFont typeface="Wingdings 3"/>
              <a:buChar char=""/>
              <a:defRPr kumimoji="0" lang="en-US" sz="1200" smtClean="0"/>
            </a:lvl9pPr>
          </a:lstStyle>
          <a:p>
            <a:pPr>
              <a:spcBef>
                <a:spcPts val="1200"/>
              </a:spcBef>
              <a:spcAft>
                <a:spcPts val="1200"/>
              </a:spcAft>
            </a:pPr>
            <a:r>
              <a:rPr lang="en-US" dirty="0">
                <a:solidFill>
                  <a:srgbClr val="284E84"/>
                </a:solidFill>
              </a:rPr>
              <a:t>Use same principles to measure duct system leakage</a:t>
            </a:r>
          </a:p>
          <a:p>
            <a:pPr>
              <a:spcBef>
                <a:spcPts val="1200"/>
              </a:spcBef>
              <a:spcAft>
                <a:spcPts val="1200"/>
              </a:spcAft>
            </a:pPr>
            <a:r>
              <a:rPr lang="en-US" dirty="0">
                <a:solidFill>
                  <a:srgbClr val="284E84"/>
                </a:solidFill>
              </a:rPr>
              <a:t>All registers are masked off for the test and the duct blaster fan is used to pressurize the duct system</a:t>
            </a:r>
          </a:p>
        </p:txBody>
      </p:sp>
      <p:sp>
        <p:nvSpPr>
          <p:cNvPr id="5" name="Slide Number Placeholder 5"/>
          <p:cNvSpPr txBox="1">
            <a:spLocks noGrp="1"/>
          </p:cNvSpPr>
          <p:nvPr>
            <p:ph type="sldNum" sz="quarter" idx="4294967295"/>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28</a:t>
            </a:fld>
            <a:endParaRPr lang="en-US" sz="1400" dirty="0">
              <a:solidFill>
                <a:prstClr val="black">
                  <a:tint val="75000"/>
                </a:prstClr>
              </a:solidFill>
            </a:endParaRPr>
          </a:p>
        </p:txBody>
      </p:sp>
      <p:sp>
        <p:nvSpPr>
          <p:cNvPr id="10" name="Title 5"/>
          <p:cNvSpPr txBox="1">
            <a:spLocks/>
          </p:cNvSpPr>
          <p:nvPr/>
        </p:nvSpPr>
        <p:spPr>
          <a:xfrm>
            <a:off x="304800" y="71439"/>
            <a:ext cx="21336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1: Introduction</a:t>
            </a:r>
          </a:p>
        </p:txBody>
      </p:sp>
    </p:spTree>
    <p:extLst>
      <p:ext uri="{BB962C8B-B14F-4D97-AF65-F5344CB8AC3E}">
        <p14:creationId xmlns:p14="http://schemas.microsoft.com/office/powerpoint/2010/main" val="39375236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D8C2A9-DD65-4EDD-A5AC-66E2D9DC17F6}"/>
              </a:ext>
            </a:extLst>
          </p:cNvPr>
          <p:cNvSpPr>
            <a:spLocks noGrp="1"/>
          </p:cNvSpPr>
          <p:nvPr>
            <p:ph type="title"/>
          </p:nvPr>
        </p:nvSpPr>
        <p:spPr>
          <a:xfrm>
            <a:off x="387924" y="339288"/>
            <a:ext cx="7772400" cy="785091"/>
          </a:xfrm>
        </p:spPr>
        <p:txBody>
          <a:bodyPr/>
          <a:lstStyle/>
          <a:p>
            <a:r>
              <a:rPr lang="en-US" dirty="0"/>
              <a:t>Equipment Maintenance</a:t>
            </a:r>
          </a:p>
        </p:txBody>
      </p:sp>
      <p:sp>
        <p:nvSpPr>
          <p:cNvPr id="6" name="Slide Number Placeholder 5">
            <a:extLst>
              <a:ext uri="{FF2B5EF4-FFF2-40B4-BE49-F238E27FC236}">
                <a16:creationId xmlns="" xmlns:a16="http://schemas.microsoft.com/office/drawing/2014/main" id="{4C4C4BF6-E683-4DA5-8817-72FEBB8F08C6}"/>
              </a:ext>
            </a:extLst>
          </p:cNvPr>
          <p:cNvSpPr>
            <a:spLocks noGrp="1"/>
          </p:cNvSpPr>
          <p:nvPr>
            <p:ph type="sldNum" sz="quarter" idx="11"/>
          </p:nvPr>
        </p:nvSpPr>
        <p:spPr>
          <a:xfrm>
            <a:off x="598224" y="6381344"/>
            <a:ext cx="1143000" cy="320675"/>
          </a:xfrm>
        </p:spPr>
        <p:txBody>
          <a:bodyPr/>
          <a:lstStyle/>
          <a:p>
            <a:fld id="{3C60871C-C933-417C-9FBC-39D4D443834B}" type="slidenum">
              <a:rPr lang="en-US" smtClean="0"/>
              <a:pPr/>
              <a:t>29</a:t>
            </a:fld>
            <a:endParaRPr lang="en-US" dirty="0"/>
          </a:p>
        </p:txBody>
      </p:sp>
      <p:sp>
        <p:nvSpPr>
          <p:cNvPr id="7" name="TextBox 6">
            <a:extLst>
              <a:ext uri="{FF2B5EF4-FFF2-40B4-BE49-F238E27FC236}">
                <a16:creationId xmlns="" xmlns:a16="http://schemas.microsoft.com/office/drawing/2014/main" id="{721707C7-4564-44F5-A0EC-C421A7C873B8}"/>
              </a:ext>
            </a:extLst>
          </p:cNvPr>
          <p:cNvSpPr txBox="1"/>
          <p:nvPr/>
        </p:nvSpPr>
        <p:spPr>
          <a:xfrm>
            <a:off x="301151" y="1219199"/>
            <a:ext cx="8572929" cy="5166611"/>
          </a:xfrm>
          <a:prstGeom prst="rect">
            <a:avLst/>
          </a:prstGeom>
        </p:spPr>
        <p:txBody>
          <a:bodyPr vert="horz">
            <a:normAutofit fontScale="70000" lnSpcReduction="20000"/>
          </a:bodyPr>
          <a:lstStyle>
            <a:lvl1pPr marL="274320" indent="-274320">
              <a:spcBef>
                <a:spcPts val="600"/>
              </a:spcBef>
              <a:buClr>
                <a:schemeClr val="accent1"/>
              </a:buClr>
              <a:buSzPct val="76000"/>
              <a:buFont typeface="Wingdings 3"/>
              <a:buChar char=""/>
              <a:defRPr kumimoji="0" sz="2600"/>
            </a:lvl1pPr>
            <a:lvl2pPr marL="548640" indent="-274320">
              <a:spcBef>
                <a:spcPts val="500"/>
              </a:spcBef>
              <a:buClr>
                <a:schemeClr val="accent2"/>
              </a:buClr>
              <a:buSzPct val="76000"/>
              <a:buFont typeface="Wingdings 3"/>
              <a:buChar char=""/>
              <a:defRPr kumimoji="0" sz="2300">
                <a:solidFill>
                  <a:schemeClr val="tx2"/>
                </a:solidFill>
              </a:defRPr>
            </a:lvl2pPr>
            <a:lvl3pPr marL="822960" indent="-228600">
              <a:spcBef>
                <a:spcPts val="500"/>
              </a:spcBef>
              <a:buClr>
                <a:schemeClr val="bg1">
                  <a:shade val="50000"/>
                </a:schemeClr>
              </a:buClr>
              <a:buSzPct val="76000"/>
              <a:buFont typeface="Wingdings 3"/>
              <a:buChar char=""/>
              <a:defRPr kumimoji="0" sz="2000"/>
            </a:lvl3pPr>
            <a:lvl4pPr marL="1097280" indent="-228600">
              <a:spcBef>
                <a:spcPts val="400"/>
              </a:spcBef>
              <a:buClr>
                <a:schemeClr val="accent2">
                  <a:shade val="75000"/>
                </a:schemeClr>
              </a:buClr>
              <a:buSzPct val="70000"/>
              <a:buFont typeface="Wingdings"/>
              <a:buChar char=""/>
              <a:defRPr kumimoji="0"/>
            </a:lvl4pPr>
            <a:lvl5pPr marL="1371600" indent="-228600">
              <a:spcBef>
                <a:spcPts val="300"/>
              </a:spcBef>
              <a:buClr>
                <a:schemeClr val="accent2"/>
              </a:buClr>
              <a:buSzPct val="70000"/>
              <a:buFont typeface="Wingdings"/>
              <a:buChar char=""/>
              <a:defRPr kumimoji="0" sz="1600"/>
            </a:lvl5pPr>
            <a:lvl6pPr marL="1645920" indent="-182880">
              <a:spcBef>
                <a:spcPts val="300"/>
              </a:spcBef>
              <a:buClr>
                <a:srgbClr val="9FB8CD">
                  <a:shade val="75000"/>
                </a:srgbClr>
              </a:buClr>
              <a:buSzPct val="75000"/>
              <a:buFont typeface="Wingdings 3"/>
              <a:buChar char=""/>
              <a:defRPr kumimoji="0" lang="en-US" sz="1600" smtClean="0"/>
            </a:lvl6pPr>
            <a:lvl7pPr marL="1828800" indent="-182880">
              <a:spcBef>
                <a:spcPts val="300"/>
              </a:spcBef>
              <a:buClr>
                <a:srgbClr val="727CA3">
                  <a:shade val="75000"/>
                </a:srgbClr>
              </a:buClr>
              <a:buSzPct val="75000"/>
              <a:buFont typeface="Wingdings 3"/>
              <a:buChar char=""/>
              <a:defRPr kumimoji="0" lang="en-US" sz="1400" smtClean="0"/>
            </a:lvl7pPr>
            <a:lvl8pPr marL="2011680" indent="-182880">
              <a:spcBef>
                <a:spcPts val="300"/>
              </a:spcBef>
              <a:buClr>
                <a:prstClr val="white">
                  <a:shade val="50000"/>
                </a:prstClr>
              </a:buClr>
              <a:buSzPct val="75000"/>
              <a:buFont typeface="Wingdings 3"/>
              <a:buChar char=""/>
              <a:defRPr kumimoji="0" lang="en-US" sz="1400" smtClean="0"/>
            </a:lvl8pPr>
            <a:lvl9pPr marL="2194560" indent="-182880">
              <a:spcBef>
                <a:spcPts val="300"/>
              </a:spcBef>
              <a:buClr>
                <a:srgbClr val="9FB8CD"/>
              </a:buClr>
              <a:buSzPct val="75000"/>
              <a:buFont typeface="Wingdings 3"/>
              <a:buChar char=""/>
              <a:defRPr kumimoji="0" lang="en-US" sz="1200" smtClean="0"/>
            </a:lvl9pPr>
          </a:lstStyle>
          <a:p>
            <a:pPr>
              <a:spcBef>
                <a:spcPts val="1200"/>
              </a:spcBef>
              <a:spcAft>
                <a:spcPts val="1200"/>
              </a:spcAft>
            </a:pPr>
            <a:r>
              <a:rPr lang="en-US" b="1" dirty="0">
                <a:solidFill>
                  <a:srgbClr val="284E84"/>
                </a:solidFill>
              </a:rPr>
              <a:t>Manometers</a:t>
            </a:r>
          </a:p>
          <a:p>
            <a:pPr lvl="1">
              <a:spcBef>
                <a:spcPts val="1200"/>
              </a:spcBef>
              <a:spcAft>
                <a:spcPts val="1200"/>
              </a:spcAft>
            </a:pPr>
            <a:r>
              <a:rPr lang="en-US" dirty="0">
                <a:solidFill>
                  <a:srgbClr val="284E84"/>
                </a:solidFill>
              </a:rPr>
              <a:t>Should be recalibrated every two years</a:t>
            </a:r>
          </a:p>
          <a:p>
            <a:pPr lvl="1">
              <a:spcBef>
                <a:spcPts val="1200"/>
              </a:spcBef>
              <a:spcAft>
                <a:spcPts val="1200"/>
              </a:spcAft>
            </a:pPr>
            <a:r>
              <a:rPr lang="en-US" dirty="0">
                <a:solidFill>
                  <a:srgbClr val="284E84"/>
                </a:solidFill>
              </a:rPr>
              <a:t>A field calibration check should be completed annually or whenever a gauge has been dropped or damage suspected. This procedure can be found at the link below.</a:t>
            </a:r>
          </a:p>
          <a:p>
            <a:pPr>
              <a:spcBef>
                <a:spcPts val="1200"/>
              </a:spcBef>
              <a:spcAft>
                <a:spcPts val="1200"/>
              </a:spcAft>
            </a:pPr>
            <a:r>
              <a:rPr lang="en-US" b="1" dirty="0">
                <a:solidFill>
                  <a:srgbClr val="284E84"/>
                </a:solidFill>
              </a:rPr>
              <a:t>Flow Plates</a:t>
            </a:r>
          </a:p>
          <a:p>
            <a:pPr lvl="1">
              <a:spcBef>
                <a:spcPts val="1200"/>
              </a:spcBef>
              <a:spcAft>
                <a:spcPts val="1200"/>
              </a:spcAft>
            </a:pPr>
            <a:r>
              <a:rPr lang="en-US" dirty="0">
                <a:solidFill>
                  <a:srgbClr val="284E84"/>
                </a:solidFill>
              </a:rPr>
              <a:t>Modified and damaged flow places will give you incorrect readings</a:t>
            </a:r>
          </a:p>
          <a:p>
            <a:pPr lvl="1">
              <a:spcBef>
                <a:spcPts val="1200"/>
              </a:spcBef>
              <a:spcAft>
                <a:spcPts val="1200"/>
              </a:spcAft>
            </a:pPr>
            <a:r>
              <a:rPr lang="en-US" dirty="0">
                <a:solidFill>
                  <a:srgbClr val="284E84"/>
                </a:solidFill>
              </a:rPr>
              <a:t>Energy Conservatory can provide gasket replacements</a:t>
            </a:r>
          </a:p>
          <a:p>
            <a:pPr>
              <a:spcBef>
                <a:spcPts val="1200"/>
              </a:spcBef>
              <a:spcAft>
                <a:spcPts val="1200"/>
              </a:spcAft>
            </a:pPr>
            <a:r>
              <a:rPr lang="en-US" b="1" dirty="0">
                <a:solidFill>
                  <a:srgbClr val="284E84"/>
                </a:solidFill>
              </a:rPr>
              <a:t>Blower Door and Duct Blaster Fans</a:t>
            </a:r>
          </a:p>
          <a:p>
            <a:pPr lvl="1">
              <a:spcBef>
                <a:spcPts val="1200"/>
              </a:spcBef>
              <a:spcAft>
                <a:spcPts val="1200"/>
              </a:spcAft>
            </a:pPr>
            <a:r>
              <a:rPr lang="en-US" dirty="0"/>
              <a:t>These maintain their calibration unless physical damage occurs to the fan or flow sensing system. A fan field check procedure can be found at the link below.</a:t>
            </a:r>
            <a:endParaRPr lang="en-US" dirty="0">
              <a:solidFill>
                <a:srgbClr val="284E84"/>
              </a:solidFill>
            </a:endParaRPr>
          </a:p>
          <a:p>
            <a:pPr lvl="1">
              <a:spcBef>
                <a:spcPts val="1200"/>
              </a:spcBef>
              <a:spcAft>
                <a:spcPts val="1200"/>
              </a:spcAft>
            </a:pPr>
            <a:r>
              <a:rPr lang="en-US" dirty="0">
                <a:solidFill>
                  <a:srgbClr val="284E84"/>
                </a:solidFill>
              </a:rPr>
              <a:t>Visit: </a:t>
            </a:r>
            <a:r>
              <a:rPr lang="en-US" dirty="0">
                <a:hlinkClick r:id="rId3"/>
              </a:rPr>
              <a:t>https://energyconservatory.com/calibration-repair/</a:t>
            </a:r>
            <a:r>
              <a:rPr lang="en-US" dirty="0"/>
              <a:t> for more info.</a:t>
            </a:r>
            <a:endParaRPr lang="en-US" dirty="0">
              <a:solidFill>
                <a:srgbClr val="284E84"/>
              </a:solidFill>
            </a:endParaRPr>
          </a:p>
          <a:p>
            <a:pPr marL="274320" lvl="1" indent="0">
              <a:spcBef>
                <a:spcPts val="1200"/>
              </a:spcBef>
              <a:spcAft>
                <a:spcPts val="1200"/>
              </a:spcAft>
              <a:buNone/>
            </a:pPr>
            <a:endParaRPr lang="en-US" dirty="0">
              <a:solidFill>
                <a:srgbClr val="284E84"/>
              </a:solidFill>
            </a:endParaRPr>
          </a:p>
        </p:txBody>
      </p:sp>
      <p:sp>
        <p:nvSpPr>
          <p:cNvPr id="5" name="Title 5">
            <a:extLst>
              <a:ext uri="{FF2B5EF4-FFF2-40B4-BE49-F238E27FC236}">
                <a16:creationId xmlns="" xmlns:a16="http://schemas.microsoft.com/office/drawing/2014/main" id="{797BD494-5DBA-48FC-81EE-6EB76C3F5F3E}"/>
              </a:ext>
            </a:extLst>
          </p:cNvPr>
          <p:cNvSpPr txBox="1">
            <a:spLocks/>
          </p:cNvSpPr>
          <p:nvPr/>
        </p:nvSpPr>
        <p:spPr>
          <a:xfrm>
            <a:off x="304800" y="71439"/>
            <a:ext cx="21336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1: Introduction</a:t>
            </a:r>
          </a:p>
        </p:txBody>
      </p:sp>
    </p:spTree>
    <p:extLst>
      <p:ext uri="{BB962C8B-B14F-4D97-AF65-F5344CB8AC3E}">
        <p14:creationId xmlns:p14="http://schemas.microsoft.com/office/powerpoint/2010/main" val="3899598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PTCS Program</a:t>
            </a:r>
          </a:p>
        </p:txBody>
      </p:sp>
      <p:sp>
        <p:nvSpPr>
          <p:cNvPr id="4" name="Content Placeholder 3"/>
          <p:cNvSpPr>
            <a:spLocks noGrp="1"/>
          </p:cNvSpPr>
          <p:nvPr>
            <p:ph sz="quarter" idx="1"/>
          </p:nvPr>
        </p:nvSpPr>
        <p:spPr>
          <a:xfrm>
            <a:off x="457200" y="1219200"/>
            <a:ext cx="8229600" cy="5181600"/>
          </a:xfrm>
        </p:spPr>
        <p:txBody>
          <a:bodyPr>
            <a:noAutofit/>
          </a:bodyPr>
          <a:lstStyle/>
          <a:p>
            <a:pPr>
              <a:lnSpc>
                <a:spcPts val="3500"/>
              </a:lnSpc>
            </a:pPr>
            <a:r>
              <a:rPr lang="en-US" sz="2400" dirty="0">
                <a:solidFill>
                  <a:srgbClr val="284E84"/>
                </a:solidFill>
              </a:rPr>
              <a:t>Pacific Northwest regional program promoting quality duct sealing and installation of AHRI rated high efficiency heat pumps</a:t>
            </a:r>
          </a:p>
          <a:p>
            <a:pPr lvl="1" fontAlgn="base">
              <a:lnSpc>
                <a:spcPts val="3500"/>
              </a:lnSpc>
              <a:spcBef>
                <a:spcPts val="600"/>
              </a:spcBef>
              <a:spcAft>
                <a:spcPts val="400"/>
              </a:spcAft>
            </a:pPr>
            <a:r>
              <a:rPr lang="en-US" sz="2000" dirty="0"/>
              <a:t>Measures offered are:</a:t>
            </a:r>
          </a:p>
          <a:p>
            <a:pPr lvl="1" fontAlgn="base">
              <a:lnSpc>
                <a:spcPts val="3500"/>
              </a:lnSpc>
              <a:spcBef>
                <a:spcPts val="600"/>
              </a:spcBef>
              <a:spcAft>
                <a:spcPts val="400"/>
              </a:spcAft>
            </a:pPr>
            <a:endParaRPr lang="en-US" sz="2000" dirty="0"/>
          </a:p>
          <a:p>
            <a:pPr lvl="1" fontAlgn="base">
              <a:lnSpc>
                <a:spcPts val="3500"/>
              </a:lnSpc>
              <a:spcBef>
                <a:spcPts val="600"/>
              </a:spcBef>
              <a:spcAft>
                <a:spcPts val="400"/>
              </a:spcAft>
            </a:pPr>
            <a:r>
              <a:rPr lang="en-US" sz="2000" b="1" dirty="0"/>
              <a:t>126</a:t>
            </a:r>
            <a:r>
              <a:rPr lang="en-US" sz="1800" b="1" dirty="0"/>
              <a:t>*</a:t>
            </a:r>
            <a:r>
              <a:rPr lang="en-US" sz="2000" dirty="0"/>
              <a:t> participating Pacific Northwest Utilities</a:t>
            </a:r>
          </a:p>
          <a:p>
            <a:pPr lvl="1" fontAlgn="base">
              <a:lnSpc>
                <a:spcPts val="3500"/>
              </a:lnSpc>
              <a:spcBef>
                <a:spcPts val="600"/>
              </a:spcBef>
              <a:spcAft>
                <a:spcPts val="400"/>
              </a:spcAft>
            </a:pPr>
            <a:r>
              <a:rPr lang="en-US" sz="2000" b="1" dirty="0"/>
              <a:t>1434</a:t>
            </a:r>
            <a:r>
              <a:rPr lang="en-US" sz="1800" b="1" dirty="0"/>
              <a:t>*</a:t>
            </a:r>
            <a:r>
              <a:rPr lang="en-US" sz="2000" dirty="0"/>
              <a:t> active technicians</a:t>
            </a:r>
          </a:p>
          <a:p>
            <a:pPr lvl="1" fontAlgn="base">
              <a:lnSpc>
                <a:spcPts val="3500"/>
              </a:lnSpc>
              <a:spcBef>
                <a:spcPts val="600"/>
              </a:spcBef>
              <a:spcAft>
                <a:spcPts val="400"/>
              </a:spcAft>
            </a:pPr>
            <a:r>
              <a:rPr lang="en-US" sz="2000" b="1" dirty="0"/>
              <a:t>107,957</a:t>
            </a:r>
            <a:r>
              <a:rPr lang="en-US" sz="1800" b="1" dirty="0"/>
              <a:t>*</a:t>
            </a:r>
            <a:r>
              <a:rPr lang="en-US" sz="2000" dirty="0"/>
              <a:t> approved HVAC installations since 2006</a:t>
            </a:r>
          </a:p>
          <a:p>
            <a:pPr lvl="1" fontAlgn="base">
              <a:lnSpc>
                <a:spcPts val="3500"/>
              </a:lnSpc>
              <a:spcBef>
                <a:spcPts val="600"/>
              </a:spcBef>
              <a:spcAft>
                <a:spcPts val="400"/>
              </a:spcAft>
            </a:pPr>
            <a:r>
              <a:rPr lang="en-US" sz="2000" b="1" dirty="0"/>
              <a:t>6.4 million </a:t>
            </a:r>
            <a:r>
              <a:rPr lang="en-US" sz="2000" dirty="0"/>
              <a:t>population and </a:t>
            </a:r>
            <a:r>
              <a:rPr lang="en-US" sz="2000" b="1" dirty="0"/>
              <a:t>2.5 million </a:t>
            </a:r>
            <a:r>
              <a:rPr lang="en-US" sz="2000" dirty="0"/>
              <a:t>housing units in BPA territory</a:t>
            </a:r>
          </a:p>
        </p:txBody>
      </p:sp>
      <p:sp>
        <p:nvSpPr>
          <p:cNvPr id="5"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prstClr val="black">
                    <a:tint val="75000"/>
                  </a:prstClr>
                </a:solidFill>
                <a:latin typeface="Gill Sans MT"/>
              </a:rPr>
              <a:t>3</a:t>
            </a:r>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graphicFrame>
        <p:nvGraphicFramePr>
          <p:cNvPr id="11" name="Table 10"/>
          <p:cNvGraphicFramePr>
            <a:graphicFrameLocks noGrp="1"/>
          </p:cNvGraphicFramePr>
          <p:nvPr>
            <p:extLst/>
          </p:nvPr>
        </p:nvGraphicFramePr>
        <p:xfrm>
          <a:off x="1752600" y="3200400"/>
          <a:ext cx="6781800" cy="609600"/>
        </p:xfrm>
        <a:graphic>
          <a:graphicData uri="http://schemas.openxmlformats.org/drawingml/2006/table">
            <a:tbl>
              <a:tblPr firstRow="1" bandRow="1">
                <a:tableStyleId>{5C22544A-7EE6-4342-B048-85BDC9FD1C3A}</a:tableStyleId>
              </a:tblPr>
              <a:tblGrid>
                <a:gridCol w="3390900">
                  <a:extLst>
                    <a:ext uri="{9D8B030D-6E8A-4147-A177-3AD203B41FA5}">
                      <a16:colId xmlns="" xmlns:a16="http://schemas.microsoft.com/office/drawing/2014/main" val="20000"/>
                    </a:ext>
                  </a:extLst>
                </a:gridCol>
                <a:gridCol w="3390900">
                  <a:extLst>
                    <a:ext uri="{9D8B030D-6E8A-4147-A177-3AD203B41FA5}">
                      <a16:colId xmlns="" xmlns:a16="http://schemas.microsoft.com/office/drawing/2014/main" val="20001"/>
                    </a:ext>
                  </a:extLst>
                </a:gridCol>
              </a:tblGrid>
              <a:tr h="609600">
                <a:tc>
                  <a:txBody>
                    <a:bodyPr/>
                    <a:lstStyle/>
                    <a:p>
                      <a:pPr marL="285750" indent="-285750">
                        <a:buFont typeface="Arial" panose="020B0604020202020204" pitchFamily="34" charset="0"/>
                        <a:buChar char="•"/>
                      </a:pPr>
                      <a:r>
                        <a:rPr kumimoji="0" lang="en-US" sz="1600" b="0" kern="1200" dirty="0">
                          <a:solidFill>
                            <a:srgbClr val="284E84"/>
                          </a:solidFill>
                          <a:latin typeface="+mn-lt"/>
                          <a:ea typeface="+mn-ea"/>
                          <a:cs typeface="+mn-cs"/>
                        </a:rPr>
                        <a:t>PTCS and Prescriptive Duct Sealing</a:t>
                      </a:r>
                    </a:p>
                    <a:p>
                      <a:pPr marL="285750" indent="-285750">
                        <a:buFont typeface="Arial" panose="020B0604020202020204" pitchFamily="34" charset="0"/>
                        <a:buChar char="•"/>
                      </a:pPr>
                      <a:r>
                        <a:rPr kumimoji="0" lang="en-US" sz="1600" b="0" kern="1200" dirty="0">
                          <a:solidFill>
                            <a:srgbClr val="284E84"/>
                          </a:solidFill>
                          <a:latin typeface="+mn-lt"/>
                          <a:ea typeface="+mn-ea"/>
                          <a:cs typeface="+mn-cs"/>
                        </a:rPr>
                        <a:t>Air Source Heat Pump</a:t>
                      </a:r>
                    </a:p>
                  </a:txBody>
                  <a:tcPr>
                    <a:no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kern="1200" dirty="0">
                          <a:solidFill>
                            <a:srgbClr val="284E84"/>
                          </a:solidFill>
                          <a:latin typeface="+mn-lt"/>
                          <a:ea typeface="+mn-ea"/>
                          <a:cs typeface="+mn-cs"/>
                        </a:rPr>
                        <a:t>Variable Speed Heat Pump</a:t>
                      </a:r>
                    </a:p>
                    <a:p>
                      <a:pPr marL="285750" indent="-285750">
                        <a:buFont typeface="Arial" panose="020B0604020202020204" pitchFamily="34" charset="0"/>
                        <a:buChar char="•"/>
                      </a:pPr>
                      <a:r>
                        <a:rPr kumimoji="0" lang="en-US" sz="1600" b="0" kern="1200" dirty="0">
                          <a:solidFill>
                            <a:srgbClr val="284E84"/>
                          </a:solidFill>
                          <a:latin typeface="+mn-lt"/>
                          <a:ea typeface="+mn-ea"/>
                          <a:cs typeface="+mn-cs"/>
                        </a:rPr>
                        <a:t>Ground Source Heat Pump</a:t>
                      </a:r>
                    </a:p>
                  </a:txBody>
                  <a:tcPr>
                    <a:noFill/>
                  </a:tcPr>
                </a:tc>
                <a:extLst>
                  <a:ext uri="{0D108BD9-81ED-4DB2-BD59-A6C34878D82A}">
                    <a16:rowId xmlns="" xmlns:a16="http://schemas.microsoft.com/office/drawing/2014/main" val="10000"/>
                  </a:ext>
                </a:extLst>
              </a:tr>
            </a:tbl>
          </a:graphicData>
        </a:graphic>
      </p:graphicFrame>
      <p:sp>
        <p:nvSpPr>
          <p:cNvPr id="3" name="Rectangle 2"/>
          <p:cNvSpPr/>
          <p:nvPr/>
        </p:nvSpPr>
        <p:spPr>
          <a:xfrm>
            <a:off x="3657600" y="6400800"/>
            <a:ext cx="170713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5B6973"/>
                </a:solidFill>
                <a:effectLst/>
                <a:uLnTx/>
                <a:uFillTx/>
                <a:latin typeface="Gill Sans MT"/>
                <a:ea typeface="+mn-ea"/>
                <a:cs typeface="+mn-cs"/>
              </a:rPr>
              <a:t>*As of August 2018</a:t>
            </a:r>
          </a:p>
        </p:txBody>
      </p:sp>
    </p:spTree>
    <p:extLst>
      <p:ext uri="{BB962C8B-B14F-4D97-AF65-F5344CB8AC3E}">
        <p14:creationId xmlns:p14="http://schemas.microsoft.com/office/powerpoint/2010/main" val="8248074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274638"/>
            <a:ext cx="8229600" cy="868362"/>
          </a:xfrm>
          <a:prstGeom prst="rect">
            <a:avLst/>
          </a:prstGeom>
        </p:spPr>
        <p:txBody>
          <a:bodyPr vert="horz" anchor="b" anchorCtr="0">
            <a:normAutofit/>
          </a:bodyPr>
          <a:lstStyle>
            <a:lvl1pPr>
              <a:spcBef>
                <a:spcPct val="0"/>
              </a:spcBef>
              <a:buNone/>
              <a:defRPr kumimoji="0" sz="3200">
                <a:solidFill>
                  <a:schemeClr val="tx2"/>
                </a:solidFill>
                <a:latin typeface="+mj-lt"/>
                <a:ea typeface="+mj-ea"/>
                <a:cs typeface="+mj-cs"/>
              </a:defRPr>
            </a:lvl1pPr>
          </a:lstStyle>
          <a:p>
            <a:r>
              <a:rPr lang="en-US" dirty="0"/>
              <a:t>Duct Leakage to Outside</a:t>
            </a:r>
          </a:p>
        </p:txBody>
      </p:sp>
      <p:sp>
        <p:nvSpPr>
          <p:cNvPr id="7" name="Rectangle 3"/>
          <p:cNvSpPr>
            <a:spLocks noGrp="1" noChangeArrowheads="1"/>
          </p:cNvSpPr>
          <p:nvPr>
            <p:ph type="body" idx="4294967295"/>
          </p:nvPr>
        </p:nvSpPr>
        <p:spPr>
          <a:xfrm>
            <a:off x="685800" y="1567266"/>
            <a:ext cx="7924800" cy="2590800"/>
          </a:xfrm>
        </p:spPr>
        <p:txBody>
          <a:bodyPr>
            <a:normAutofit/>
          </a:bodyPr>
          <a:lstStyle/>
          <a:p>
            <a:pPr marL="0" indent="0">
              <a:buNone/>
            </a:pPr>
            <a:r>
              <a:rPr lang="en-US" dirty="0">
                <a:solidFill>
                  <a:srgbClr val="284E84"/>
                </a:solidFill>
              </a:rPr>
              <a:t>Using the blower door to equalize pressure between the ductwork and the house, we eliminate any leaks to the </a:t>
            </a:r>
            <a:r>
              <a:rPr lang="en-US" b="1" dirty="0">
                <a:solidFill>
                  <a:srgbClr val="FF0000"/>
                </a:solidFill>
              </a:rPr>
              <a:t>inside</a:t>
            </a:r>
            <a:r>
              <a:rPr lang="en-US" dirty="0">
                <a:solidFill>
                  <a:srgbClr val="284E84"/>
                </a:solidFill>
              </a:rPr>
              <a:t> and are able to determine how much leakage to the </a:t>
            </a:r>
            <a:r>
              <a:rPr lang="en-US" b="1" dirty="0">
                <a:solidFill>
                  <a:schemeClr val="tx1">
                    <a:lumMod val="50000"/>
                    <a:lumOff val="50000"/>
                  </a:schemeClr>
                </a:solidFill>
              </a:rPr>
              <a:t>outside</a:t>
            </a:r>
            <a:r>
              <a:rPr lang="en-US" dirty="0">
                <a:solidFill>
                  <a:srgbClr val="284E84"/>
                </a:solidFill>
              </a:rPr>
              <a:t> there is.</a:t>
            </a:r>
          </a:p>
        </p:txBody>
      </p:sp>
      <p:grpSp>
        <p:nvGrpSpPr>
          <p:cNvPr id="8" name="Group 7"/>
          <p:cNvGrpSpPr/>
          <p:nvPr/>
        </p:nvGrpSpPr>
        <p:grpSpPr>
          <a:xfrm>
            <a:off x="2362200" y="3581400"/>
            <a:ext cx="3810000" cy="2514600"/>
            <a:chOff x="2133600" y="4038600"/>
            <a:chExt cx="3810000" cy="2514600"/>
          </a:xfrm>
        </p:grpSpPr>
        <p:sp>
          <p:nvSpPr>
            <p:cNvPr id="9" name="Rectangle 4"/>
            <p:cNvSpPr>
              <a:spLocks noChangeArrowheads="1"/>
            </p:cNvSpPr>
            <p:nvPr/>
          </p:nvSpPr>
          <p:spPr bwMode="auto">
            <a:xfrm>
              <a:off x="4343400" y="4038600"/>
              <a:ext cx="76200" cy="1143000"/>
            </a:xfrm>
            <a:prstGeom prst="rect">
              <a:avLst/>
            </a:prstGeom>
            <a:solidFill>
              <a:schemeClr val="accent1"/>
            </a:solidFill>
            <a:ln w="9525">
              <a:solidFill>
                <a:schemeClr val="tx1"/>
              </a:solidFill>
              <a:miter lim="800000"/>
              <a:headEnd/>
              <a:tailEnd/>
            </a:ln>
          </p:spPr>
          <p:txBody>
            <a:bodyPr wrap="none" anchor="ctr"/>
            <a:lstStyle/>
            <a:p>
              <a:pPr algn="l"/>
              <a:endParaRPr lang="en-US" sz="1800" b="0" dirty="0">
                <a:solidFill>
                  <a:schemeClr val="tx1"/>
                </a:solidFill>
                <a:latin typeface="Verdana" pitchFamily="34" charset="0"/>
              </a:endParaRPr>
            </a:p>
          </p:txBody>
        </p:sp>
        <p:sp>
          <p:nvSpPr>
            <p:cNvPr id="10" name="Rectangle 5"/>
            <p:cNvSpPr>
              <a:spLocks noChangeArrowheads="1"/>
            </p:cNvSpPr>
            <p:nvPr/>
          </p:nvSpPr>
          <p:spPr bwMode="auto">
            <a:xfrm>
              <a:off x="4343400" y="5410200"/>
              <a:ext cx="76200" cy="1143000"/>
            </a:xfrm>
            <a:prstGeom prst="rect">
              <a:avLst/>
            </a:prstGeom>
            <a:solidFill>
              <a:schemeClr val="accent1"/>
            </a:solidFill>
            <a:ln w="9525">
              <a:solidFill>
                <a:schemeClr val="tx1"/>
              </a:solidFill>
              <a:miter lim="800000"/>
              <a:headEnd/>
              <a:tailEnd/>
            </a:ln>
          </p:spPr>
          <p:txBody>
            <a:bodyPr wrap="none" anchor="ctr"/>
            <a:lstStyle/>
            <a:p>
              <a:pPr algn="l"/>
              <a:endParaRPr lang="en-US" sz="1800" b="0" dirty="0">
                <a:solidFill>
                  <a:schemeClr val="tx1"/>
                </a:solidFill>
                <a:latin typeface="Verdana" pitchFamily="34" charset="0"/>
              </a:endParaRPr>
            </a:p>
          </p:txBody>
        </p:sp>
        <p:sp>
          <p:nvSpPr>
            <p:cNvPr id="11" name="Rectangle 6"/>
            <p:cNvSpPr>
              <a:spLocks noChangeArrowheads="1"/>
            </p:cNvSpPr>
            <p:nvPr/>
          </p:nvSpPr>
          <p:spPr bwMode="auto">
            <a:xfrm>
              <a:off x="2895600" y="4038600"/>
              <a:ext cx="3048000" cy="2514600"/>
            </a:xfrm>
            <a:prstGeom prst="rect">
              <a:avLst/>
            </a:prstGeom>
            <a:noFill/>
            <a:ln w="9525">
              <a:solidFill>
                <a:schemeClr val="tx1"/>
              </a:solidFill>
              <a:miter lim="800000"/>
              <a:headEnd/>
              <a:tailEnd/>
            </a:ln>
          </p:spPr>
          <p:txBody>
            <a:bodyPr wrap="none" anchor="ctr"/>
            <a:lstStyle/>
            <a:p>
              <a:pPr algn="l"/>
              <a:endParaRPr lang="en-US" sz="1800" b="0" dirty="0">
                <a:solidFill>
                  <a:schemeClr val="tx1"/>
                </a:solidFill>
                <a:latin typeface="Verdana" pitchFamily="34" charset="0"/>
              </a:endParaRPr>
            </a:p>
          </p:txBody>
        </p:sp>
        <p:sp>
          <p:nvSpPr>
            <p:cNvPr id="12" name="Text Box 7"/>
            <p:cNvSpPr txBox="1">
              <a:spLocks noChangeArrowheads="1"/>
            </p:cNvSpPr>
            <p:nvPr/>
          </p:nvSpPr>
          <p:spPr bwMode="auto">
            <a:xfrm>
              <a:off x="3124200" y="4838700"/>
              <a:ext cx="1066800" cy="457200"/>
            </a:xfrm>
            <a:prstGeom prst="rect">
              <a:avLst/>
            </a:prstGeom>
            <a:noFill/>
            <a:ln w="9525">
              <a:noFill/>
              <a:miter lim="800000"/>
              <a:headEnd/>
              <a:tailEnd/>
            </a:ln>
          </p:spPr>
          <p:txBody>
            <a:bodyPr>
              <a:spAutoFit/>
            </a:bodyPr>
            <a:lstStyle/>
            <a:p>
              <a:pPr algn="l">
                <a:spcBef>
                  <a:spcPct val="50000"/>
                </a:spcBef>
              </a:pPr>
              <a:r>
                <a:rPr lang="en-US" sz="2400" b="0" dirty="0">
                  <a:solidFill>
                    <a:schemeClr val="tx1"/>
                  </a:solidFill>
                  <a:latin typeface="Times New Roman" pitchFamily="18" charset="0"/>
                </a:rPr>
                <a:t>+50PA</a:t>
              </a:r>
            </a:p>
          </p:txBody>
        </p:sp>
        <p:sp>
          <p:nvSpPr>
            <p:cNvPr id="13" name="Text Box 8"/>
            <p:cNvSpPr txBox="1">
              <a:spLocks noChangeArrowheads="1"/>
            </p:cNvSpPr>
            <p:nvPr/>
          </p:nvSpPr>
          <p:spPr bwMode="auto">
            <a:xfrm>
              <a:off x="4724400" y="4800600"/>
              <a:ext cx="1143000" cy="457200"/>
            </a:xfrm>
            <a:prstGeom prst="rect">
              <a:avLst/>
            </a:prstGeom>
            <a:noFill/>
            <a:ln w="9525">
              <a:noFill/>
              <a:miter lim="800000"/>
              <a:headEnd/>
              <a:tailEnd/>
            </a:ln>
          </p:spPr>
          <p:txBody>
            <a:bodyPr>
              <a:spAutoFit/>
            </a:bodyPr>
            <a:lstStyle/>
            <a:p>
              <a:pPr algn="l">
                <a:spcBef>
                  <a:spcPct val="50000"/>
                </a:spcBef>
              </a:pPr>
              <a:r>
                <a:rPr lang="en-US" sz="2400" b="0" dirty="0">
                  <a:solidFill>
                    <a:schemeClr val="tx1"/>
                  </a:solidFill>
                  <a:latin typeface="Times New Roman" pitchFamily="18" charset="0"/>
                </a:rPr>
                <a:t>+50PA</a:t>
              </a:r>
            </a:p>
          </p:txBody>
        </p:sp>
        <p:sp>
          <p:nvSpPr>
            <p:cNvPr id="14" name="TextBox 13"/>
            <p:cNvSpPr txBox="1"/>
            <p:nvPr/>
          </p:nvSpPr>
          <p:spPr>
            <a:xfrm>
              <a:off x="4648200" y="4343401"/>
              <a:ext cx="1219200" cy="523220"/>
            </a:xfrm>
            <a:prstGeom prst="rect">
              <a:avLst/>
            </a:prstGeom>
            <a:noFill/>
          </p:spPr>
          <p:txBody>
            <a:bodyPr wrap="square" rtlCol="0">
              <a:spAutoFit/>
            </a:bodyPr>
            <a:lstStyle/>
            <a:p>
              <a:r>
                <a:rPr lang="en-US" sz="2800" dirty="0"/>
                <a:t>House</a:t>
              </a:r>
            </a:p>
          </p:txBody>
        </p:sp>
        <p:sp>
          <p:nvSpPr>
            <p:cNvPr id="15" name="TextBox 14"/>
            <p:cNvSpPr txBox="1"/>
            <p:nvPr/>
          </p:nvSpPr>
          <p:spPr>
            <a:xfrm>
              <a:off x="3276600" y="4343400"/>
              <a:ext cx="914400" cy="523220"/>
            </a:xfrm>
            <a:prstGeom prst="rect">
              <a:avLst/>
            </a:prstGeom>
            <a:noFill/>
          </p:spPr>
          <p:txBody>
            <a:bodyPr wrap="square" rtlCol="0">
              <a:spAutoFit/>
            </a:bodyPr>
            <a:lstStyle/>
            <a:p>
              <a:r>
                <a:rPr lang="en-US" sz="2800" dirty="0"/>
                <a:t>Duct</a:t>
              </a:r>
            </a:p>
          </p:txBody>
        </p:sp>
        <p:cxnSp>
          <p:nvCxnSpPr>
            <p:cNvPr id="16" name="Curved Connector 15"/>
            <p:cNvCxnSpPr/>
            <p:nvPr/>
          </p:nvCxnSpPr>
          <p:spPr>
            <a:xfrm rot="10800000">
              <a:off x="2133600" y="5105400"/>
              <a:ext cx="1295400" cy="762000"/>
            </a:xfrm>
            <a:prstGeom prst="curved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quot;No&quot; Symbol 16"/>
            <p:cNvSpPr/>
            <p:nvPr/>
          </p:nvSpPr>
          <p:spPr>
            <a:xfrm>
              <a:off x="4191000" y="5105400"/>
              <a:ext cx="381000" cy="381000"/>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8" name="Slide Number Placeholder 5"/>
          <p:cNvSpPr txBox="1">
            <a:spLocks noGrp="1"/>
          </p:cNvSpPr>
          <p:nvPr>
            <p:ph type="sldNum" sz="quarter" idx="4294967295"/>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30</a:t>
            </a:fld>
            <a:endParaRPr lang="en-US" sz="1400" dirty="0">
              <a:solidFill>
                <a:prstClr val="black">
                  <a:tint val="75000"/>
                </a:prstClr>
              </a:solidFill>
            </a:endParaRPr>
          </a:p>
        </p:txBody>
      </p:sp>
      <p:sp>
        <p:nvSpPr>
          <p:cNvPr id="21" name="Title 5"/>
          <p:cNvSpPr txBox="1">
            <a:spLocks/>
          </p:cNvSpPr>
          <p:nvPr/>
        </p:nvSpPr>
        <p:spPr>
          <a:xfrm>
            <a:off x="304800" y="71439"/>
            <a:ext cx="21336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1: Introduction</a:t>
            </a:r>
          </a:p>
        </p:txBody>
      </p:sp>
    </p:spTree>
    <p:extLst>
      <p:ext uri="{BB962C8B-B14F-4D97-AF65-F5344CB8AC3E}">
        <p14:creationId xmlns:p14="http://schemas.microsoft.com/office/powerpoint/2010/main" val="29956953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vert="horz" anchor="b" anchorCtr="0">
            <a:normAutofit/>
          </a:bodyPr>
          <a:lstStyle/>
          <a:p>
            <a:r>
              <a:rPr lang="en-US" dirty="0"/>
              <a:t>The Bad and the Ugly</a:t>
            </a:r>
          </a:p>
        </p:txBody>
      </p:sp>
      <p:pic>
        <p:nvPicPr>
          <p:cNvPr id="5" name="Content Placeholder 4" descr="Randon Ducts 012"/>
          <p:cNvPicPr>
            <a:picLocks noGrp="1" noChangeAspect="1" noChangeArrowheads="1"/>
          </p:cNvPicPr>
          <p:nvPr>
            <p:ph sz="quarter" idx="1"/>
          </p:nvPr>
        </p:nvPicPr>
        <p:blipFill>
          <a:blip r:embed="rId3" cstate="print">
            <a:extLst>
              <a:ext uri="{BEBA8EAE-BF5A-486C-A8C5-ECC9F3942E4B}">
                <a14:imgProps xmlns:a14="http://schemas.microsoft.com/office/drawing/2010/main">
                  <a14:imgLayer r:embed="rId4">
                    <a14:imgEffect>
                      <a14:sharpenSoften amount="40000"/>
                    </a14:imgEffect>
                  </a14:imgLayer>
                </a14:imgProps>
              </a:ext>
            </a:extLst>
          </a:blip>
          <a:srcRect/>
          <a:stretch>
            <a:fillRect/>
          </a:stretch>
        </p:blipFill>
        <p:spPr bwMode="auto">
          <a:xfrm>
            <a:off x="1015766" y="3733800"/>
            <a:ext cx="3327634" cy="24957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172" name="Picture 4" descr="1059 Piper Sonoma St 004"/>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Lst>
          </a:blip>
          <a:srcRect/>
          <a:stretch>
            <a:fillRect/>
          </a:stretch>
        </p:blipFill>
        <p:spPr bwMode="auto">
          <a:xfrm>
            <a:off x="1143000" y="1208007"/>
            <a:ext cx="3150199" cy="23696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4" descr="3229 NW Gumwood, 7"/>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Lst>
          </a:blip>
          <a:srcRect/>
          <a:stretch>
            <a:fillRect/>
          </a:stretch>
        </p:blipFill>
        <p:spPr bwMode="auto">
          <a:xfrm>
            <a:off x="4876800" y="1219200"/>
            <a:ext cx="3019416" cy="23758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4" descr="Random Ducts 002"/>
          <p:cNvPicPr>
            <a:picLocks noChangeAspect="1" noChangeArrowheads="1"/>
          </p:cNvPicPr>
          <p:nvPr/>
        </p:nvPicPr>
        <p:blipFill>
          <a:blip r:embed="rId9" cstate="print">
            <a:extLst>
              <a:ext uri="{BEBA8EAE-BF5A-486C-A8C5-ECC9F3942E4B}">
                <a14:imgProps xmlns:a14="http://schemas.microsoft.com/office/drawing/2010/main">
                  <a14:imgLayer r:embed="rId10">
                    <a14:imgEffect>
                      <a14:sharpenSoften amount="25000"/>
                    </a14:imgEffect>
                  </a14:imgLayer>
                </a14:imgProps>
              </a:ext>
            </a:extLst>
          </a:blip>
          <a:srcRect/>
          <a:stretch>
            <a:fillRect/>
          </a:stretch>
        </p:blipFill>
        <p:spPr bwMode="auto">
          <a:xfrm>
            <a:off x="4724400" y="3733800"/>
            <a:ext cx="3397797" cy="24957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31</a:t>
            </a:fld>
            <a:endParaRPr lang="en-US" sz="1400" dirty="0">
              <a:solidFill>
                <a:prstClr val="black">
                  <a:tint val="75000"/>
                </a:prstClr>
              </a:solidFill>
            </a:endParaRPr>
          </a:p>
        </p:txBody>
      </p:sp>
      <p:sp>
        <p:nvSpPr>
          <p:cNvPr id="10" name="Title 5">
            <a:extLst>
              <a:ext uri="{FF2B5EF4-FFF2-40B4-BE49-F238E27FC236}">
                <a16:creationId xmlns="" xmlns:a16="http://schemas.microsoft.com/office/drawing/2014/main" id="{C02EC197-3E0C-4234-AD50-32C7189FB8B5}"/>
              </a:ext>
            </a:extLst>
          </p:cNvPr>
          <p:cNvSpPr txBox="1">
            <a:spLocks/>
          </p:cNvSpPr>
          <p:nvPr/>
        </p:nvSpPr>
        <p:spPr>
          <a:xfrm>
            <a:off x="304800" y="71439"/>
            <a:ext cx="21336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1: Introduction</a:t>
            </a:r>
          </a:p>
        </p:txBody>
      </p:sp>
    </p:spTree>
    <p:extLst>
      <p:ext uri="{BB962C8B-B14F-4D97-AF65-F5344CB8AC3E}">
        <p14:creationId xmlns:p14="http://schemas.microsoft.com/office/powerpoint/2010/main" val="22340035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2000">
              <a:srgbClr val="E1F8FB"/>
            </a:gs>
            <a:gs pos="74000">
              <a:schemeClr val="bg1">
                <a:tint val="97000"/>
                <a:satMod val="220000"/>
              </a:schemeClr>
            </a:gs>
          </a:gsLst>
          <a:lin ang="5400000" scaled="1"/>
        </a:gradFill>
        <a:effectLst/>
      </p:bgPr>
    </p:bg>
    <p:spTree>
      <p:nvGrpSpPr>
        <p:cNvPr id="1" name=""/>
        <p:cNvGrpSpPr/>
        <p:nvPr/>
      </p:nvGrpSpPr>
      <p:grpSpPr>
        <a:xfrm>
          <a:off x="0" y="0"/>
          <a:ext cx="0" cy="0"/>
          <a:chOff x="0" y="0"/>
          <a:chExt cx="0" cy="0"/>
        </a:xfrm>
      </p:grpSpPr>
      <p:sp>
        <p:nvSpPr>
          <p:cNvPr id="6" name="Right Arrow 5"/>
          <p:cNvSpPr/>
          <p:nvPr/>
        </p:nvSpPr>
        <p:spPr>
          <a:xfrm>
            <a:off x="5105400" y="1828800"/>
            <a:ext cx="4038600" cy="304800"/>
          </a:xfrm>
          <a:prstGeom prst="rightArrow">
            <a:avLst/>
          </a:prstGeom>
          <a:solidFill>
            <a:srgbClr val="FAA11E"/>
          </a:solidFill>
          <a:ln w="12700">
            <a:solidFill>
              <a:srgbClr val="FAA11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1905000"/>
            <a:ext cx="609600" cy="152400"/>
          </a:xfrm>
          <a:prstGeom prst="rect">
            <a:avLst/>
          </a:prstGeom>
          <a:solidFill>
            <a:srgbClr val="FAA11E"/>
          </a:solidFill>
          <a:ln>
            <a:solidFill>
              <a:srgbClr val="FAA11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6" descr="\\Hq5f01\esb\COTR Files\70174 Branditecture PTCS Marketing Toolkit\4 Deliverables\Final Deliverables\PTCS Logo\Master\with logo\PTCS_logo_MASTER_w_tagline_Wor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1517" y="6019800"/>
            <a:ext cx="2520950" cy="63233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5"/>
          <p:cNvSpPr txBox="1">
            <a:spLocks/>
          </p:cNvSpPr>
          <p:nvPr/>
        </p:nvSpPr>
        <p:spPr>
          <a:xfrm>
            <a:off x="609600" y="1295400"/>
            <a:ext cx="4953000" cy="2514600"/>
          </a:xfrm>
          <a:prstGeom prst="rect">
            <a:avLst/>
          </a:prstGeom>
          <a:noFill/>
          <a:ln>
            <a:noFill/>
          </a:ln>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solidFill>
                  <a:srgbClr val="552579"/>
                </a:solidFill>
                <a:latin typeface="Bookman Old Style" panose="02050604050505020204" pitchFamily="18" charset="0"/>
                <a:cs typeface="Tahoma" pitchFamily="34" charset="0"/>
              </a:rPr>
              <a:t>Section 2 of 10: </a:t>
            </a:r>
          </a:p>
          <a:p>
            <a:pPr algn="l"/>
            <a:r>
              <a:rPr lang="en-US" b="1" dirty="0">
                <a:solidFill>
                  <a:srgbClr val="552579"/>
                </a:solidFill>
                <a:latin typeface="Bookman Old Style" panose="02050604050505020204" pitchFamily="18" charset="0"/>
                <a:cs typeface="Tahoma" pitchFamily="34" charset="0"/>
              </a:rPr>
              <a:t>Manometer &amp; Blower Door</a:t>
            </a:r>
          </a:p>
        </p:txBody>
      </p:sp>
    </p:spTree>
    <p:extLst>
      <p:ext uri="{BB962C8B-B14F-4D97-AF65-F5344CB8AC3E}">
        <p14:creationId xmlns:p14="http://schemas.microsoft.com/office/powerpoint/2010/main" val="26037913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438400" y="1447800"/>
            <a:ext cx="4572000" cy="5274310"/>
          </a:xfrm>
        </p:spPr>
        <p:txBody>
          <a:bodyPr>
            <a:normAutofit/>
          </a:bodyPr>
          <a:lstStyle/>
          <a:p>
            <a:pPr marL="274320" lvl="2" indent="-274320">
              <a:lnSpc>
                <a:spcPts val="3200"/>
              </a:lnSpc>
              <a:spcBef>
                <a:spcPts val="600"/>
              </a:spcBef>
              <a:spcAft>
                <a:spcPts val="350"/>
              </a:spcAft>
              <a:buClr>
                <a:schemeClr val="accent1"/>
              </a:buClr>
            </a:pPr>
            <a:r>
              <a:rPr lang="en-US" sz="2400" dirty="0">
                <a:solidFill>
                  <a:srgbClr val="284E84"/>
                </a:solidFill>
              </a:rPr>
              <a:t>Manometer</a:t>
            </a:r>
          </a:p>
          <a:p>
            <a:pPr marL="548640" lvl="4" indent="-274320">
              <a:lnSpc>
                <a:spcPts val="3200"/>
              </a:lnSpc>
              <a:spcBef>
                <a:spcPts val="600"/>
              </a:spcBef>
              <a:spcAft>
                <a:spcPts val="350"/>
              </a:spcAft>
              <a:buClr>
                <a:schemeClr val="accent1"/>
              </a:buClr>
              <a:buSzPct val="76000"/>
              <a:buFont typeface="Wingdings 3"/>
              <a:buChar char=""/>
            </a:pPr>
            <a:r>
              <a:rPr lang="en-US" sz="2200" dirty="0">
                <a:solidFill>
                  <a:schemeClr val="tx2"/>
                </a:solidFill>
              </a:rPr>
              <a:t>Channels</a:t>
            </a:r>
          </a:p>
          <a:p>
            <a:pPr marL="548640" lvl="4" indent="-274320">
              <a:lnSpc>
                <a:spcPts val="3200"/>
              </a:lnSpc>
              <a:spcBef>
                <a:spcPts val="600"/>
              </a:spcBef>
              <a:spcAft>
                <a:spcPts val="350"/>
              </a:spcAft>
              <a:buClr>
                <a:schemeClr val="accent1"/>
              </a:buClr>
              <a:buSzPct val="76000"/>
              <a:buFont typeface="Wingdings 3"/>
              <a:buChar char=""/>
            </a:pPr>
            <a:r>
              <a:rPr lang="en-US" sz="2200" dirty="0">
                <a:solidFill>
                  <a:schemeClr val="tx2"/>
                </a:solidFill>
              </a:rPr>
              <a:t>Manometer Law Expression</a:t>
            </a:r>
          </a:p>
          <a:p>
            <a:pPr marL="274320" lvl="2" indent="-274320">
              <a:lnSpc>
                <a:spcPts val="3200"/>
              </a:lnSpc>
              <a:spcBef>
                <a:spcPts val="600"/>
              </a:spcBef>
              <a:spcAft>
                <a:spcPts val="350"/>
              </a:spcAft>
              <a:buClr>
                <a:schemeClr val="accent1"/>
              </a:buClr>
            </a:pPr>
            <a:r>
              <a:rPr lang="en-US" sz="2400" dirty="0">
                <a:solidFill>
                  <a:srgbClr val="284E84"/>
                </a:solidFill>
              </a:rPr>
              <a:t>Blower Door</a:t>
            </a:r>
          </a:p>
          <a:p>
            <a:pPr marL="548640" lvl="4" indent="-274320">
              <a:lnSpc>
                <a:spcPts val="3200"/>
              </a:lnSpc>
              <a:spcBef>
                <a:spcPts val="600"/>
              </a:spcBef>
              <a:spcAft>
                <a:spcPts val="350"/>
              </a:spcAft>
              <a:buClr>
                <a:schemeClr val="accent1"/>
              </a:buClr>
              <a:buSzPct val="76000"/>
              <a:buFont typeface="Wingdings 3"/>
              <a:buChar char=""/>
            </a:pPr>
            <a:r>
              <a:rPr lang="en-US" sz="2200" dirty="0">
                <a:solidFill>
                  <a:schemeClr val="tx2"/>
                </a:solidFill>
              </a:rPr>
              <a:t>What It Does and Parts Review</a:t>
            </a:r>
          </a:p>
          <a:p>
            <a:pPr marL="548640" lvl="4" indent="-274320">
              <a:lnSpc>
                <a:spcPts val="3200"/>
              </a:lnSpc>
              <a:spcBef>
                <a:spcPts val="600"/>
              </a:spcBef>
              <a:spcAft>
                <a:spcPts val="350"/>
              </a:spcAft>
              <a:buClr>
                <a:schemeClr val="accent1"/>
              </a:buClr>
              <a:buSzPct val="76000"/>
              <a:buFont typeface="Wingdings 3"/>
              <a:buChar char=""/>
            </a:pPr>
            <a:r>
              <a:rPr lang="en-US" sz="2200" dirty="0">
                <a:solidFill>
                  <a:schemeClr val="tx2"/>
                </a:solidFill>
              </a:rPr>
              <a:t>Blower Door Safety</a:t>
            </a:r>
          </a:p>
          <a:p>
            <a:pPr marL="548640" lvl="4" indent="-274320">
              <a:lnSpc>
                <a:spcPts val="3200"/>
              </a:lnSpc>
              <a:spcBef>
                <a:spcPts val="600"/>
              </a:spcBef>
              <a:spcAft>
                <a:spcPts val="350"/>
              </a:spcAft>
              <a:buClr>
                <a:schemeClr val="accent1"/>
              </a:buClr>
              <a:buSzPct val="76000"/>
              <a:buFont typeface="Wingdings 3"/>
              <a:buChar char=""/>
            </a:pPr>
            <a:r>
              <a:rPr lang="en-US" sz="2200" dirty="0">
                <a:solidFill>
                  <a:schemeClr val="tx2"/>
                </a:solidFill>
              </a:rPr>
              <a:t>Pressure Conversion</a:t>
            </a:r>
          </a:p>
          <a:p>
            <a:pPr marL="548640" lvl="4" indent="-274320">
              <a:lnSpc>
                <a:spcPts val="3200"/>
              </a:lnSpc>
              <a:spcBef>
                <a:spcPts val="600"/>
              </a:spcBef>
              <a:spcAft>
                <a:spcPts val="350"/>
              </a:spcAft>
              <a:buClr>
                <a:schemeClr val="accent1"/>
              </a:buClr>
              <a:buSzPct val="76000"/>
              <a:buFont typeface="Wingdings 3"/>
              <a:buChar char=""/>
            </a:pPr>
            <a:r>
              <a:rPr lang="en-US" sz="2200" dirty="0">
                <a:solidFill>
                  <a:schemeClr val="tx2"/>
                </a:solidFill>
              </a:rPr>
              <a:t>Depressurizing a House</a:t>
            </a:r>
          </a:p>
          <a:p>
            <a:pPr marL="274320" lvl="2" indent="-274320">
              <a:lnSpc>
                <a:spcPts val="3200"/>
              </a:lnSpc>
              <a:spcBef>
                <a:spcPts val="600"/>
              </a:spcBef>
              <a:spcAft>
                <a:spcPts val="350"/>
              </a:spcAft>
              <a:buClr>
                <a:schemeClr val="accent1"/>
              </a:buClr>
            </a:pPr>
            <a:r>
              <a:rPr lang="en-US" sz="2400" dirty="0">
                <a:solidFill>
                  <a:srgbClr val="284E84"/>
                </a:solidFill>
              </a:rPr>
              <a:t>Off-Site Exercises</a:t>
            </a:r>
          </a:p>
          <a:p>
            <a:pPr marL="274320" lvl="3" indent="-274320">
              <a:lnSpc>
                <a:spcPts val="3200"/>
              </a:lnSpc>
              <a:spcBef>
                <a:spcPts val="600"/>
              </a:spcBef>
              <a:spcAft>
                <a:spcPts val="350"/>
              </a:spcAft>
              <a:buClr>
                <a:schemeClr val="accent1"/>
              </a:buClr>
              <a:buSzPct val="76000"/>
              <a:buFont typeface="Wingdings 3"/>
              <a:buChar char=""/>
            </a:pPr>
            <a:endParaRPr lang="en-US" sz="2400" dirty="0">
              <a:solidFill>
                <a:schemeClr val="tx2"/>
              </a:solidFill>
            </a:endParaRPr>
          </a:p>
          <a:p>
            <a:pPr marL="548640" lvl="4" indent="-274320">
              <a:lnSpc>
                <a:spcPts val="3200"/>
              </a:lnSpc>
              <a:spcBef>
                <a:spcPts val="600"/>
              </a:spcBef>
              <a:spcAft>
                <a:spcPts val="350"/>
              </a:spcAft>
              <a:buClr>
                <a:schemeClr val="accent1"/>
              </a:buClr>
              <a:buSzPct val="76000"/>
              <a:buFont typeface="Wingdings 3"/>
              <a:buChar char=""/>
            </a:pPr>
            <a:endParaRPr lang="en-US" sz="2200" dirty="0">
              <a:solidFill>
                <a:schemeClr val="accent3">
                  <a:lumMod val="50000"/>
                </a:schemeClr>
              </a:solidFill>
            </a:endParaRPr>
          </a:p>
        </p:txBody>
      </p:sp>
      <p:sp>
        <p:nvSpPr>
          <p:cNvPr id="7" name="Title 1"/>
          <p:cNvSpPr>
            <a:spLocks noGrp="1"/>
          </p:cNvSpPr>
          <p:nvPr>
            <p:ph type="title"/>
          </p:nvPr>
        </p:nvSpPr>
        <p:spPr>
          <a:xfrm>
            <a:off x="457200" y="152400"/>
            <a:ext cx="8229600" cy="990600"/>
          </a:xfrm>
        </p:spPr>
        <p:txBody>
          <a:bodyPr/>
          <a:lstStyle/>
          <a:p>
            <a:r>
              <a:rPr lang="en-US" dirty="0"/>
              <a:t>Section 2: Manometer and Blower Door</a:t>
            </a:r>
          </a:p>
        </p:txBody>
      </p:sp>
      <p:sp>
        <p:nvSpPr>
          <p:cNvPr id="4"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33</a:t>
            </a:fld>
            <a:endParaRPr lang="en-US" sz="1400" dirty="0">
              <a:solidFill>
                <a:prstClr val="black">
                  <a:tint val="75000"/>
                </a:prstClr>
              </a:solidFill>
            </a:endParaRPr>
          </a:p>
        </p:txBody>
      </p:sp>
    </p:spTree>
    <p:extLst>
      <p:ext uri="{BB962C8B-B14F-4D97-AF65-F5344CB8AC3E}">
        <p14:creationId xmlns:p14="http://schemas.microsoft.com/office/powerpoint/2010/main" val="42176262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DIGITAL Manometer </a:t>
            </a:r>
          </a:p>
        </p:txBody>
      </p:sp>
      <p:pic>
        <p:nvPicPr>
          <p:cNvPr id="15" name="Picture 2" descr="C:\Documents and Settings\jwilliamson\Desktop\Duct Training\August 16 Materials\Images\dg-700.jpg"/>
          <p:cNvPicPr>
            <a:picLocks noGrp="1" noChangeAspect="1" noChangeArrowheads="1"/>
          </p:cNvPicPr>
          <p:nvPr>
            <p:ph sz="quarter" idx="1"/>
          </p:nvPr>
        </p:nvPicPr>
        <p:blipFill>
          <a:blip r:embed="rId3" cstate="print"/>
          <a:stretch>
            <a:fillRect/>
          </a:stretch>
        </p:blipFill>
        <p:spPr bwMode="auto">
          <a:xfrm>
            <a:off x="4681537" y="1905000"/>
            <a:ext cx="2619375" cy="4286250"/>
          </a:xfrm>
          <a:prstGeom prst="rect">
            <a:avLst/>
          </a:prstGeom>
          <a:noFill/>
        </p:spPr>
      </p:pic>
      <p:grpSp>
        <p:nvGrpSpPr>
          <p:cNvPr id="16" name="Group 15"/>
          <p:cNvGrpSpPr/>
          <p:nvPr/>
        </p:nvGrpSpPr>
        <p:grpSpPr>
          <a:xfrm>
            <a:off x="2166937" y="4048125"/>
            <a:ext cx="2895600" cy="533399"/>
            <a:chOff x="2819400" y="3962400"/>
            <a:chExt cx="2895600" cy="533399"/>
          </a:xfrm>
        </p:grpSpPr>
        <p:sp>
          <p:nvSpPr>
            <p:cNvPr id="6" name="Content Placeholder 2"/>
            <p:cNvSpPr txBox="1">
              <a:spLocks/>
            </p:cNvSpPr>
            <p:nvPr/>
          </p:nvSpPr>
          <p:spPr>
            <a:xfrm>
              <a:off x="2819400" y="3962400"/>
              <a:ext cx="2209800" cy="533399"/>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Input</a:t>
              </a:r>
              <a:r>
                <a:rPr kumimoji="0" lang="en-US" sz="2400" b="0" i="0" u="none" strike="noStrike" kern="1200" cap="none" spc="0" normalizeH="0" noProof="0" dirty="0">
                  <a:ln>
                    <a:noFill/>
                  </a:ln>
                  <a:solidFill>
                    <a:schemeClr val="tx1"/>
                  </a:solidFill>
                  <a:effectLst/>
                  <a:uLnTx/>
                  <a:uFillTx/>
                  <a:latin typeface="+mn-lt"/>
                  <a:ea typeface="+mn-ea"/>
                  <a:cs typeface="+mn-cs"/>
                </a:rPr>
                <a:t> = 1</a:t>
              </a:r>
              <a:r>
                <a:rPr kumimoji="0" lang="en-US" sz="2400" b="0" i="0" u="none" strike="noStrike" kern="1200" cap="none" spc="0" normalizeH="0" baseline="30000" noProof="0" dirty="0">
                  <a:ln>
                    <a:noFill/>
                  </a:ln>
                  <a:solidFill>
                    <a:schemeClr val="tx1"/>
                  </a:solidFill>
                  <a:effectLst/>
                  <a:uLnTx/>
                  <a:uFillTx/>
                  <a:latin typeface="+mn-lt"/>
                  <a:ea typeface="+mn-ea"/>
                  <a:cs typeface="+mn-cs"/>
                </a:rPr>
                <a:t>st</a:t>
              </a:r>
              <a:r>
                <a:rPr kumimoji="0" lang="en-US" sz="2400" b="0" i="0" u="none" strike="noStrike" kern="1200" cap="none" spc="0" normalizeH="0" noProof="0" dirty="0">
                  <a:ln>
                    <a:noFill/>
                  </a:ln>
                  <a:solidFill>
                    <a:schemeClr val="tx1"/>
                  </a:solidFill>
                  <a:effectLst/>
                  <a:uLnTx/>
                  <a:uFillTx/>
                  <a:latin typeface="+mn-lt"/>
                  <a:ea typeface="+mn-ea"/>
                  <a:cs typeface="+mn-cs"/>
                </a:rPr>
                <a:t> area</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cxnSp>
          <p:nvCxnSpPr>
            <p:cNvPr id="9" name="Straight Arrow Connector 8"/>
            <p:cNvCxnSpPr/>
            <p:nvPr/>
          </p:nvCxnSpPr>
          <p:spPr>
            <a:xfrm>
              <a:off x="4876800" y="4191000"/>
              <a:ext cx="838200" cy="1588"/>
            </a:xfrm>
            <a:prstGeom prst="straightConnector1">
              <a:avLst/>
            </a:prstGeom>
            <a:ln w="66675">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1252537" y="5343525"/>
            <a:ext cx="3657600" cy="533399"/>
            <a:chOff x="2057400" y="5562601"/>
            <a:chExt cx="3657600" cy="533399"/>
          </a:xfrm>
        </p:grpSpPr>
        <p:sp>
          <p:nvSpPr>
            <p:cNvPr id="7" name="Content Placeholder 2"/>
            <p:cNvSpPr txBox="1">
              <a:spLocks/>
            </p:cNvSpPr>
            <p:nvPr/>
          </p:nvSpPr>
          <p:spPr>
            <a:xfrm>
              <a:off x="2057400" y="5562601"/>
              <a:ext cx="2895600" cy="533399"/>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Reference </a:t>
              </a:r>
              <a:r>
                <a:rPr kumimoji="0" lang="en-US" sz="2400" b="0" i="0" u="none" strike="noStrike" kern="1200" cap="none" spc="0" normalizeH="0" noProof="0" dirty="0">
                  <a:ln>
                    <a:noFill/>
                  </a:ln>
                  <a:solidFill>
                    <a:schemeClr val="tx1"/>
                  </a:solidFill>
                  <a:effectLst/>
                  <a:uLnTx/>
                  <a:uFillTx/>
                  <a:latin typeface="+mn-lt"/>
                  <a:ea typeface="+mn-ea"/>
                  <a:cs typeface="+mn-cs"/>
                </a:rPr>
                <a:t>= 2</a:t>
              </a:r>
              <a:r>
                <a:rPr kumimoji="0" lang="en-US" sz="2400" b="0" i="0" u="none" strike="noStrike" kern="1200" cap="none" spc="0" normalizeH="0" baseline="30000" noProof="0" dirty="0">
                  <a:ln>
                    <a:noFill/>
                  </a:ln>
                  <a:solidFill>
                    <a:schemeClr val="tx1"/>
                  </a:solidFill>
                  <a:effectLst/>
                  <a:uLnTx/>
                  <a:uFillTx/>
                  <a:latin typeface="+mn-lt"/>
                  <a:ea typeface="+mn-ea"/>
                  <a:cs typeface="+mn-cs"/>
                </a:rPr>
                <a:t>nd</a:t>
              </a:r>
              <a:r>
                <a:rPr kumimoji="0" lang="en-US" sz="2400" b="0" i="0" u="none" strike="noStrike" kern="1200" cap="none" spc="0" normalizeH="0" noProof="0" dirty="0">
                  <a:ln>
                    <a:noFill/>
                  </a:ln>
                  <a:solidFill>
                    <a:schemeClr val="tx1"/>
                  </a:solidFill>
                  <a:effectLst/>
                  <a:uLnTx/>
                  <a:uFillTx/>
                  <a:latin typeface="+mn-lt"/>
                  <a:ea typeface="+mn-ea"/>
                  <a:cs typeface="+mn-cs"/>
                </a:rPr>
                <a:t> area</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cxnSp>
          <p:nvCxnSpPr>
            <p:cNvPr id="11" name="Straight Arrow Connector 10"/>
            <p:cNvCxnSpPr/>
            <p:nvPr/>
          </p:nvCxnSpPr>
          <p:spPr>
            <a:xfrm>
              <a:off x="4876800" y="5791200"/>
              <a:ext cx="838200" cy="1588"/>
            </a:xfrm>
            <a:prstGeom prst="straightConnector1">
              <a:avLst/>
            </a:prstGeom>
            <a:ln w="66675">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2"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34</a:t>
            </a:fld>
            <a:endParaRPr lang="en-US" sz="1400" dirty="0">
              <a:solidFill>
                <a:prstClr val="black">
                  <a:tint val="75000"/>
                </a:prstClr>
              </a:solidFill>
            </a:endParaRPr>
          </a:p>
        </p:txBody>
      </p:sp>
      <p:sp>
        <p:nvSpPr>
          <p:cNvPr id="14" name="Title 5"/>
          <p:cNvSpPr txBox="1">
            <a:spLocks/>
          </p:cNvSpPr>
          <p:nvPr/>
        </p:nvSpPr>
        <p:spPr>
          <a:xfrm>
            <a:off x="304800" y="71439"/>
            <a:ext cx="33528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2: Manometer and Blower Door</a:t>
            </a:r>
          </a:p>
        </p:txBody>
      </p:sp>
    </p:spTree>
    <p:extLst>
      <p:ext uri="{BB962C8B-B14F-4D97-AF65-F5344CB8AC3E}">
        <p14:creationId xmlns:p14="http://schemas.microsoft.com/office/powerpoint/2010/main" val="12253383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50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Documents and Settings\jwilliamson\Desktop\Duct Training\August 16 Materials\Images\dg-700.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Lst>
          </a:blip>
          <a:srcRect l="2594" t="48759" r="67454" b="3241"/>
          <a:stretch/>
        </p:blipFill>
        <p:spPr bwMode="auto">
          <a:xfrm>
            <a:off x="4060556" y="3276600"/>
            <a:ext cx="1133216" cy="2971800"/>
          </a:xfrm>
          <a:prstGeom prst="rect">
            <a:avLst/>
          </a:prstGeom>
          <a:noFill/>
          <a:effectLst>
            <a:softEdge rad="31750"/>
          </a:effectLst>
        </p:spPr>
      </p:pic>
      <p:sp>
        <p:nvSpPr>
          <p:cNvPr id="2" name="Title 1"/>
          <p:cNvSpPr>
            <a:spLocks noGrp="1"/>
          </p:cNvSpPr>
          <p:nvPr>
            <p:ph type="title"/>
          </p:nvPr>
        </p:nvSpPr>
        <p:spPr/>
        <p:txBody>
          <a:bodyPr/>
          <a:lstStyle/>
          <a:p>
            <a:r>
              <a:rPr lang="en-US" dirty="0"/>
              <a:t>The Manometer</a:t>
            </a:r>
          </a:p>
        </p:txBody>
      </p:sp>
      <p:sp>
        <p:nvSpPr>
          <p:cNvPr id="3" name="Content Placeholder 2"/>
          <p:cNvSpPr>
            <a:spLocks noGrp="1"/>
          </p:cNvSpPr>
          <p:nvPr>
            <p:ph sz="quarter" idx="1"/>
          </p:nvPr>
        </p:nvSpPr>
        <p:spPr>
          <a:xfrm>
            <a:off x="457200" y="1219200"/>
            <a:ext cx="8229600" cy="2438399"/>
          </a:xfrm>
        </p:spPr>
        <p:txBody>
          <a:bodyPr>
            <a:normAutofit/>
          </a:bodyPr>
          <a:lstStyle/>
          <a:p>
            <a:pPr marL="0" indent="0" algn="ctr">
              <a:buNone/>
            </a:pPr>
            <a:r>
              <a:rPr lang="en-US" sz="2800" dirty="0">
                <a:solidFill>
                  <a:srgbClr val="284E84"/>
                </a:solidFill>
                <a:latin typeface="Calibri" panose="020F0502020204030204" pitchFamily="34" charset="0"/>
              </a:rPr>
              <a:t>The Manometer Law:</a:t>
            </a:r>
          </a:p>
          <a:p>
            <a:pPr algn="ctr"/>
            <a:endParaRPr lang="en-US" sz="2800" dirty="0">
              <a:solidFill>
                <a:srgbClr val="284E84"/>
              </a:solidFill>
              <a:latin typeface="Calibri" panose="020F0502020204030204" pitchFamily="34" charset="0"/>
            </a:endParaRPr>
          </a:p>
          <a:p>
            <a:pPr marL="0" indent="0" algn="ctr">
              <a:buNone/>
            </a:pPr>
            <a:r>
              <a:rPr lang="en-US" sz="2800" dirty="0">
                <a:solidFill>
                  <a:srgbClr val="284E84"/>
                </a:solidFill>
                <a:latin typeface="Calibri" panose="020F0502020204030204" pitchFamily="34" charset="0"/>
              </a:rPr>
              <a:t>____________ with reference to ___________</a:t>
            </a:r>
          </a:p>
          <a:p>
            <a:pPr marL="0" indent="0" algn="ctr">
              <a:buNone/>
            </a:pPr>
            <a:r>
              <a:rPr lang="en-US" sz="2500" dirty="0">
                <a:solidFill>
                  <a:srgbClr val="284E84"/>
                </a:solidFill>
                <a:latin typeface="Calibri" panose="020F0502020204030204" pitchFamily="34" charset="0"/>
              </a:rPr>
              <a:t>(WRT)</a:t>
            </a:r>
          </a:p>
        </p:txBody>
      </p:sp>
      <p:grpSp>
        <p:nvGrpSpPr>
          <p:cNvPr id="11" name="Group 10"/>
          <p:cNvGrpSpPr/>
          <p:nvPr/>
        </p:nvGrpSpPr>
        <p:grpSpPr>
          <a:xfrm>
            <a:off x="1676400" y="2110570"/>
            <a:ext cx="2901686" cy="1547029"/>
            <a:chOff x="1143000" y="2187922"/>
            <a:chExt cx="2743200" cy="1469678"/>
          </a:xfrm>
        </p:grpSpPr>
        <p:sp>
          <p:nvSpPr>
            <p:cNvPr id="4" name="TextBox 3"/>
            <p:cNvSpPr txBox="1"/>
            <p:nvPr/>
          </p:nvSpPr>
          <p:spPr>
            <a:xfrm>
              <a:off x="1143000" y="2187922"/>
              <a:ext cx="1295400" cy="555536"/>
            </a:xfrm>
            <a:prstGeom prst="rect">
              <a:avLst/>
            </a:prstGeom>
            <a:noFill/>
            <a:ln>
              <a:noFill/>
            </a:ln>
          </p:spPr>
          <p:txBody>
            <a:bodyPr wrap="square" rtlCol="0">
              <a:spAutoFit/>
            </a:bodyPr>
            <a:lstStyle/>
            <a:p>
              <a:r>
                <a:rPr lang="en-US" sz="3200" dirty="0">
                  <a:solidFill>
                    <a:srgbClr val="9FAB2F"/>
                  </a:solidFill>
                </a:rPr>
                <a:t>Input</a:t>
              </a:r>
            </a:p>
          </p:txBody>
        </p:sp>
        <p:cxnSp>
          <p:nvCxnSpPr>
            <p:cNvPr id="8" name="Straight Arrow Connector 7"/>
            <p:cNvCxnSpPr/>
            <p:nvPr/>
          </p:nvCxnSpPr>
          <p:spPr>
            <a:xfrm>
              <a:off x="1752602" y="2819402"/>
              <a:ext cx="2133598" cy="838198"/>
            </a:xfrm>
            <a:prstGeom prst="straightConnector1">
              <a:avLst/>
            </a:prstGeom>
            <a:ln w="571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4648201" y="2141349"/>
            <a:ext cx="3276598" cy="3384804"/>
            <a:chOff x="5029202" y="2209800"/>
            <a:chExt cx="3276598" cy="3384804"/>
          </a:xfrm>
        </p:grpSpPr>
        <p:sp>
          <p:nvSpPr>
            <p:cNvPr id="5" name="TextBox 4"/>
            <p:cNvSpPr txBox="1"/>
            <p:nvPr/>
          </p:nvSpPr>
          <p:spPr>
            <a:xfrm>
              <a:off x="6400800" y="2209800"/>
              <a:ext cx="1905000" cy="584775"/>
            </a:xfrm>
            <a:prstGeom prst="rect">
              <a:avLst/>
            </a:prstGeom>
            <a:noFill/>
            <a:ln>
              <a:noFill/>
            </a:ln>
          </p:spPr>
          <p:txBody>
            <a:bodyPr wrap="square" rtlCol="0">
              <a:spAutoFit/>
            </a:bodyPr>
            <a:lstStyle/>
            <a:p>
              <a:r>
                <a:rPr lang="en-US" sz="3200" dirty="0">
                  <a:solidFill>
                    <a:schemeClr val="accent4">
                      <a:lumMod val="50000"/>
                    </a:schemeClr>
                  </a:solidFill>
                </a:rPr>
                <a:t>Reference</a:t>
              </a:r>
            </a:p>
          </p:txBody>
        </p:sp>
        <p:cxnSp>
          <p:nvCxnSpPr>
            <p:cNvPr id="10" name="Straight Arrow Connector 9"/>
            <p:cNvCxnSpPr>
              <a:stCxn id="5" idx="2"/>
            </p:cNvCxnSpPr>
            <p:nvPr/>
          </p:nvCxnSpPr>
          <p:spPr>
            <a:xfrm flipH="1">
              <a:off x="5029202" y="2794575"/>
              <a:ext cx="2324098" cy="2800029"/>
            </a:xfrm>
            <a:prstGeom prst="straightConnector1">
              <a:avLst/>
            </a:prstGeom>
            <a:ln w="5715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4"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35</a:t>
            </a:fld>
            <a:endParaRPr lang="en-US" sz="1400" dirty="0">
              <a:solidFill>
                <a:prstClr val="black">
                  <a:tint val="75000"/>
                </a:prstClr>
              </a:solidFill>
            </a:endParaRPr>
          </a:p>
        </p:txBody>
      </p:sp>
      <p:sp>
        <p:nvSpPr>
          <p:cNvPr id="15" name="Title 5"/>
          <p:cNvSpPr txBox="1">
            <a:spLocks/>
          </p:cNvSpPr>
          <p:nvPr/>
        </p:nvSpPr>
        <p:spPr>
          <a:xfrm>
            <a:off x="304800" y="71439"/>
            <a:ext cx="33528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2: Manometer and Blower Door</a:t>
            </a:r>
          </a:p>
        </p:txBody>
      </p:sp>
    </p:spTree>
    <p:extLst>
      <p:ext uri="{BB962C8B-B14F-4D97-AF65-F5344CB8AC3E}">
        <p14:creationId xmlns:p14="http://schemas.microsoft.com/office/powerpoint/2010/main" val="2782660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1000"/>
                                  </p:stCondLst>
                                  <p:childTnLst>
                                    <p:set>
                                      <p:cBhvr>
                                        <p:cTn id="9" dur="1" fill="hold">
                                          <p:stCondLst>
                                            <p:cond delay="0"/>
                                          </p:stCondLst>
                                        </p:cTn>
                                        <p:tgtEl>
                                          <p:spTgt spid="12"/>
                                        </p:tgtEl>
                                        <p:attrNameLst>
                                          <p:attrName>style.visibility</p:attrName>
                                        </p:attrNameLst>
                                      </p:cBhvr>
                                      <p:to>
                                        <p:strVal val="visible"/>
                                      </p:to>
                                    </p:set>
                                    <p:animEffect transition="in" filter="wipe(righ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Manometer Law</a:t>
            </a:r>
          </a:p>
        </p:txBody>
      </p:sp>
      <p:sp>
        <p:nvSpPr>
          <p:cNvPr id="8" name="Content Placeholder 2"/>
          <p:cNvSpPr>
            <a:spLocks noGrp="1"/>
          </p:cNvSpPr>
          <p:nvPr>
            <p:ph sz="quarter" idx="1"/>
          </p:nvPr>
        </p:nvSpPr>
        <p:spPr>
          <a:xfrm>
            <a:off x="457200" y="3886200"/>
            <a:ext cx="8229600" cy="2133600"/>
          </a:xfrm>
        </p:spPr>
        <p:txBody>
          <a:bodyPr anchor="ctr">
            <a:normAutofit/>
          </a:bodyPr>
          <a:lstStyle/>
          <a:p>
            <a:pPr algn="ctr"/>
            <a:endParaRPr lang="en-US" sz="2800" dirty="0">
              <a:solidFill>
                <a:srgbClr val="284E84"/>
              </a:solidFill>
            </a:endParaRPr>
          </a:p>
          <a:p>
            <a:pPr marL="0" indent="0" algn="ctr">
              <a:buNone/>
            </a:pPr>
            <a:r>
              <a:rPr lang="en-US" sz="2800" dirty="0">
                <a:solidFill>
                  <a:srgbClr val="284E84"/>
                </a:solidFill>
              </a:rPr>
              <a:t>___________ with reference to ___________</a:t>
            </a:r>
          </a:p>
          <a:p>
            <a:pPr marL="0" indent="0" algn="ctr">
              <a:buNone/>
            </a:pPr>
            <a:r>
              <a:rPr lang="en-US" sz="2800" dirty="0">
                <a:solidFill>
                  <a:srgbClr val="284E84"/>
                </a:solidFill>
              </a:rPr>
              <a:t>(WRT)</a:t>
            </a:r>
          </a:p>
        </p:txBody>
      </p:sp>
      <p:sp>
        <p:nvSpPr>
          <p:cNvPr id="6" name="TextBox 5"/>
          <p:cNvSpPr txBox="1"/>
          <p:nvPr/>
        </p:nvSpPr>
        <p:spPr>
          <a:xfrm>
            <a:off x="762000" y="1752600"/>
            <a:ext cx="7696200" cy="1569660"/>
          </a:xfrm>
          <a:prstGeom prst="rect">
            <a:avLst/>
          </a:prstGeom>
          <a:noFill/>
        </p:spPr>
        <p:txBody>
          <a:bodyPr wrap="square" rtlCol="0">
            <a:spAutoFit/>
          </a:bodyPr>
          <a:lstStyle/>
          <a:p>
            <a:r>
              <a:rPr lang="en-US" sz="3200" dirty="0">
                <a:solidFill>
                  <a:srgbClr val="284E84"/>
                </a:solidFill>
              </a:rPr>
              <a:t>The </a:t>
            </a:r>
            <a:r>
              <a:rPr lang="en-US" sz="3200" b="1" dirty="0">
                <a:solidFill>
                  <a:srgbClr val="284E84"/>
                </a:solidFill>
              </a:rPr>
              <a:t>manometer law: </a:t>
            </a:r>
            <a:r>
              <a:rPr lang="en-US" sz="3200" dirty="0">
                <a:solidFill>
                  <a:srgbClr val="284E84"/>
                </a:solidFill>
              </a:rPr>
              <a:t>simple expression allowing us to keep things straight when taking pressure measurements in a building</a:t>
            </a:r>
          </a:p>
        </p:txBody>
      </p:sp>
      <p:sp>
        <p:nvSpPr>
          <p:cNvPr id="9" name="TextBox 8"/>
          <p:cNvSpPr txBox="1"/>
          <p:nvPr/>
        </p:nvSpPr>
        <p:spPr>
          <a:xfrm>
            <a:off x="1088756" y="4582180"/>
            <a:ext cx="2015490" cy="523220"/>
          </a:xfrm>
          <a:prstGeom prst="rect">
            <a:avLst/>
          </a:prstGeom>
          <a:solidFill>
            <a:schemeClr val="bg1"/>
          </a:solidFill>
        </p:spPr>
        <p:txBody>
          <a:bodyPr wrap="square" rtlCol="0">
            <a:spAutoFit/>
          </a:bodyPr>
          <a:lstStyle/>
          <a:p>
            <a:pPr algn="ctr"/>
            <a:r>
              <a:rPr lang="en-US" sz="2800" dirty="0"/>
              <a:t>House</a:t>
            </a:r>
          </a:p>
        </p:txBody>
      </p:sp>
      <p:sp>
        <p:nvSpPr>
          <p:cNvPr id="10" name="TextBox 9"/>
          <p:cNvSpPr txBox="1"/>
          <p:nvPr/>
        </p:nvSpPr>
        <p:spPr>
          <a:xfrm>
            <a:off x="6121831" y="4571550"/>
            <a:ext cx="1752600" cy="523220"/>
          </a:xfrm>
          <a:prstGeom prst="rect">
            <a:avLst/>
          </a:prstGeom>
          <a:solidFill>
            <a:schemeClr val="bg1"/>
          </a:solidFill>
        </p:spPr>
        <p:txBody>
          <a:bodyPr wrap="square" rtlCol="0">
            <a:spAutoFit/>
          </a:bodyPr>
          <a:lstStyle/>
          <a:p>
            <a:pPr algn="ctr"/>
            <a:r>
              <a:rPr lang="en-US" sz="2800" dirty="0"/>
              <a:t>Outside</a:t>
            </a:r>
          </a:p>
        </p:txBody>
      </p:sp>
      <p:sp>
        <p:nvSpPr>
          <p:cNvPr id="11" name="TextBox 10"/>
          <p:cNvSpPr txBox="1"/>
          <p:nvPr/>
        </p:nvSpPr>
        <p:spPr>
          <a:xfrm>
            <a:off x="1088756" y="4582180"/>
            <a:ext cx="2015490" cy="523220"/>
          </a:xfrm>
          <a:prstGeom prst="rect">
            <a:avLst/>
          </a:prstGeom>
          <a:solidFill>
            <a:schemeClr val="bg1"/>
          </a:solidFill>
        </p:spPr>
        <p:txBody>
          <a:bodyPr wrap="square" rtlCol="0">
            <a:spAutoFit/>
          </a:bodyPr>
          <a:lstStyle/>
          <a:p>
            <a:pPr algn="ctr"/>
            <a:r>
              <a:rPr lang="en-US" sz="2800" dirty="0"/>
              <a:t>Attic</a:t>
            </a:r>
          </a:p>
        </p:txBody>
      </p:sp>
      <p:sp>
        <p:nvSpPr>
          <p:cNvPr id="12" name="TextBox 11"/>
          <p:cNvSpPr txBox="1"/>
          <p:nvPr/>
        </p:nvSpPr>
        <p:spPr>
          <a:xfrm>
            <a:off x="6121831" y="4571550"/>
            <a:ext cx="1752600" cy="523220"/>
          </a:xfrm>
          <a:prstGeom prst="rect">
            <a:avLst/>
          </a:prstGeom>
          <a:solidFill>
            <a:schemeClr val="bg1"/>
          </a:solidFill>
        </p:spPr>
        <p:txBody>
          <a:bodyPr wrap="square" rtlCol="0">
            <a:spAutoFit/>
          </a:bodyPr>
          <a:lstStyle/>
          <a:p>
            <a:pPr algn="ctr"/>
            <a:r>
              <a:rPr lang="en-US" sz="2800" dirty="0"/>
              <a:t>House</a:t>
            </a:r>
          </a:p>
        </p:txBody>
      </p:sp>
      <p:sp>
        <p:nvSpPr>
          <p:cNvPr id="13" name="TextBox 12"/>
          <p:cNvSpPr txBox="1"/>
          <p:nvPr/>
        </p:nvSpPr>
        <p:spPr>
          <a:xfrm>
            <a:off x="1088756" y="4557355"/>
            <a:ext cx="2015490" cy="523220"/>
          </a:xfrm>
          <a:prstGeom prst="rect">
            <a:avLst/>
          </a:prstGeom>
          <a:solidFill>
            <a:schemeClr val="bg1"/>
          </a:solidFill>
        </p:spPr>
        <p:txBody>
          <a:bodyPr wrap="square" rtlCol="0">
            <a:spAutoFit/>
          </a:bodyPr>
          <a:lstStyle/>
          <a:p>
            <a:pPr algn="ctr"/>
            <a:r>
              <a:rPr lang="en-US" sz="2800" dirty="0"/>
              <a:t>Bedroom</a:t>
            </a:r>
          </a:p>
        </p:txBody>
      </p:sp>
      <p:sp>
        <p:nvSpPr>
          <p:cNvPr id="14" name="TextBox 13"/>
          <p:cNvSpPr txBox="1"/>
          <p:nvPr/>
        </p:nvSpPr>
        <p:spPr>
          <a:xfrm>
            <a:off x="6121831" y="4546725"/>
            <a:ext cx="1752600" cy="523220"/>
          </a:xfrm>
          <a:prstGeom prst="rect">
            <a:avLst/>
          </a:prstGeom>
          <a:solidFill>
            <a:schemeClr val="bg1"/>
          </a:solidFill>
        </p:spPr>
        <p:txBody>
          <a:bodyPr wrap="square" rtlCol="0">
            <a:spAutoFit/>
          </a:bodyPr>
          <a:lstStyle/>
          <a:p>
            <a:pPr algn="ctr"/>
            <a:r>
              <a:rPr lang="en-US" sz="2800" dirty="0"/>
              <a:t>Hallway</a:t>
            </a:r>
          </a:p>
        </p:txBody>
      </p:sp>
      <p:sp>
        <p:nvSpPr>
          <p:cNvPr id="15" name="TextBox 14"/>
          <p:cNvSpPr txBox="1"/>
          <p:nvPr/>
        </p:nvSpPr>
        <p:spPr>
          <a:xfrm>
            <a:off x="1088756" y="4557355"/>
            <a:ext cx="2015490" cy="523220"/>
          </a:xfrm>
          <a:prstGeom prst="rect">
            <a:avLst/>
          </a:prstGeom>
          <a:solidFill>
            <a:schemeClr val="bg1"/>
          </a:solidFill>
        </p:spPr>
        <p:txBody>
          <a:bodyPr wrap="square" rtlCol="0">
            <a:spAutoFit/>
          </a:bodyPr>
          <a:lstStyle/>
          <a:p>
            <a:pPr algn="ctr"/>
            <a:r>
              <a:rPr lang="en-US" sz="2800" dirty="0"/>
              <a:t>Ducts</a:t>
            </a:r>
          </a:p>
        </p:txBody>
      </p:sp>
      <p:sp>
        <p:nvSpPr>
          <p:cNvPr id="16" name="TextBox 15"/>
          <p:cNvSpPr txBox="1"/>
          <p:nvPr/>
        </p:nvSpPr>
        <p:spPr>
          <a:xfrm>
            <a:off x="6121831" y="4546725"/>
            <a:ext cx="1752600" cy="523220"/>
          </a:xfrm>
          <a:prstGeom prst="rect">
            <a:avLst/>
          </a:prstGeom>
          <a:solidFill>
            <a:schemeClr val="bg1"/>
          </a:solidFill>
        </p:spPr>
        <p:txBody>
          <a:bodyPr wrap="square" rtlCol="0">
            <a:spAutoFit/>
          </a:bodyPr>
          <a:lstStyle/>
          <a:p>
            <a:pPr algn="ctr"/>
            <a:r>
              <a:rPr lang="en-US" sz="2800" dirty="0"/>
              <a:t>House</a:t>
            </a:r>
          </a:p>
        </p:txBody>
      </p:sp>
      <p:sp>
        <p:nvSpPr>
          <p:cNvPr id="17" name="TextBox 16"/>
          <p:cNvSpPr txBox="1"/>
          <p:nvPr/>
        </p:nvSpPr>
        <p:spPr>
          <a:xfrm>
            <a:off x="1410701" y="5181600"/>
            <a:ext cx="1371600" cy="430887"/>
          </a:xfrm>
          <a:prstGeom prst="rect">
            <a:avLst/>
          </a:prstGeom>
          <a:noFill/>
        </p:spPr>
        <p:txBody>
          <a:bodyPr wrap="square" rtlCol="0" anchor="ctr">
            <a:spAutoFit/>
          </a:bodyPr>
          <a:lstStyle/>
          <a:p>
            <a:pPr algn="ctr"/>
            <a:r>
              <a:rPr lang="en-US" sz="2200" b="1" dirty="0">
                <a:solidFill>
                  <a:schemeClr val="accent3">
                    <a:lumMod val="75000"/>
                  </a:schemeClr>
                </a:solidFill>
              </a:rPr>
              <a:t>(Input)</a:t>
            </a:r>
          </a:p>
        </p:txBody>
      </p:sp>
      <p:sp>
        <p:nvSpPr>
          <p:cNvPr id="18" name="TextBox 17"/>
          <p:cNvSpPr txBox="1"/>
          <p:nvPr/>
        </p:nvSpPr>
        <p:spPr>
          <a:xfrm>
            <a:off x="6172200" y="5189436"/>
            <a:ext cx="1752600" cy="430887"/>
          </a:xfrm>
          <a:prstGeom prst="rect">
            <a:avLst/>
          </a:prstGeom>
          <a:noFill/>
        </p:spPr>
        <p:txBody>
          <a:bodyPr wrap="square" rtlCol="0" anchor="ctr">
            <a:spAutoFit/>
          </a:bodyPr>
          <a:lstStyle/>
          <a:p>
            <a:pPr algn="ctr"/>
            <a:r>
              <a:rPr lang="en-US" sz="2200" b="1" dirty="0">
                <a:solidFill>
                  <a:srgbClr val="284E84"/>
                </a:solidFill>
              </a:rPr>
              <a:t>(Reference)</a:t>
            </a:r>
          </a:p>
        </p:txBody>
      </p:sp>
      <p:sp>
        <p:nvSpPr>
          <p:cNvPr id="19"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36</a:t>
            </a:fld>
            <a:endParaRPr lang="en-US" sz="1400" dirty="0">
              <a:solidFill>
                <a:prstClr val="black">
                  <a:tint val="75000"/>
                </a:prstClr>
              </a:solidFill>
            </a:endParaRPr>
          </a:p>
        </p:txBody>
      </p:sp>
      <p:sp>
        <p:nvSpPr>
          <p:cNvPr id="20" name="Title 5"/>
          <p:cNvSpPr txBox="1">
            <a:spLocks/>
          </p:cNvSpPr>
          <p:nvPr/>
        </p:nvSpPr>
        <p:spPr>
          <a:xfrm>
            <a:off x="304800" y="71439"/>
            <a:ext cx="33528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2: Manometer and Blower Door</a:t>
            </a:r>
          </a:p>
        </p:txBody>
      </p:sp>
    </p:spTree>
    <p:extLst>
      <p:ext uri="{BB962C8B-B14F-4D97-AF65-F5344CB8AC3E}">
        <p14:creationId xmlns:p14="http://schemas.microsoft.com/office/powerpoint/2010/main" val="24326531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Manometer </a:t>
            </a:r>
          </a:p>
        </p:txBody>
      </p:sp>
      <p:sp>
        <p:nvSpPr>
          <p:cNvPr id="5" name="Content Placeholder 2"/>
          <p:cNvSpPr txBox="1">
            <a:spLocks/>
          </p:cNvSpPr>
          <p:nvPr/>
        </p:nvSpPr>
        <p:spPr>
          <a:xfrm>
            <a:off x="685800" y="1600201"/>
            <a:ext cx="4267200" cy="1066799"/>
          </a:xfrm>
          <a:prstGeom prst="rect">
            <a:avLst/>
          </a:prstGeom>
        </p:spPr>
        <p:txBody>
          <a:bodyPr vert="horz" lIns="91440" tIns="45720" rIns="91440" bIns="45720" rtlCol="0">
            <a:normAutofit fontScale="92500"/>
          </a:bodyPr>
          <a:lstStyle/>
          <a:p>
            <a:pPr marL="3175" marR="0" lvl="0" indent="-3175" algn="l" defTabSz="914400" rtl="0" eaLnBrk="1" fontAlgn="auto" latinLnBrk="0" hangingPunct="1">
              <a:lnSpc>
                <a:spcPct val="100000"/>
              </a:lnSpc>
              <a:spcBef>
                <a:spcPct val="20000"/>
              </a:spcBef>
              <a:spcAft>
                <a:spcPts val="0"/>
              </a:spcAft>
              <a:buClrTx/>
              <a:buSzTx/>
              <a:tabLst/>
              <a:defRPr/>
            </a:pPr>
            <a:r>
              <a:rPr lang="en-US" sz="3200" dirty="0">
                <a:solidFill>
                  <a:srgbClr val="284E84"/>
                </a:solidFill>
              </a:rPr>
              <a:t>The DG-700 manometer also has 2 channels:</a:t>
            </a:r>
          </a:p>
          <a:p>
            <a:pPr marL="3175" marR="0" lvl="0" indent="-3175" algn="l" defTabSz="914400" rtl="0" eaLnBrk="1" fontAlgn="auto" latinLnBrk="0" hangingPunct="1">
              <a:lnSpc>
                <a:spcPct val="100000"/>
              </a:lnSpc>
              <a:spcBef>
                <a:spcPct val="20000"/>
              </a:spcBef>
              <a:spcAft>
                <a:spcPts val="0"/>
              </a:spcAft>
              <a:buClrTx/>
              <a:buSzTx/>
              <a:tabLst/>
              <a:defRPr/>
            </a:pPr>
            <a:endParaRPr kumimoji="0" lang="en-US" sz="2800" b="0" i="0" u="none" strike="noStrike" kern="1200" cap="none" spc="0" normalizeH="0" baseline="0" noProof="0" dirty="0">
              <a:ln>
                <a:noFill/>
              </a:ln>
              <a:solidFill>
                <a:srgbClr val="284E84"/>
              </a:solidFill>
              <a:effectLst/>
              <a:uLnTx/>
              <a:uFillTx/>
              <a:latin typeface="+mn-lt"/>
              <a:ea typeface="+mn-ea"/>
              <a:cs typeface="+mn-cs"/>
            </a:endParaRPr>
          </a:p>
          <a:p>
            <a:pPr marL="3175" marR="0" lvl="0" indent="-3175" algn="l" defTabSz="914400" rtl="0" eaLnBrk="1" fontAlgn="auto" latinLnBrk="0" hangingPunct="1">
              <a:lnSpc>
                <a:spcPct val="100000"/>
              </a:lnSpc>
              <a:spcBef>
                <a:spcPct val="20000"/>
              </a:spcBef>
              <a:spcAft>
                <a:spcPts val="0"/>
              </a:spcAft>
              <a:buClrTx/>
              <a:buSzTx/>
              <a:tabLst/>
              <a:defRPr/>
            </a:pPr>
            <a:endParaRPr kumimoji="0" lang="en-US" sz="2800" b="0" i="0" u="none" strike="noStrike" kern="1200" cap="none" spc="0" normalizeH="0" baseline="0" noProof="0" dirty="0">
              <a:ln>
                <a:noFill/>
              </a:ln>
              <a:solidFill>
                <a:srgbClr val="284E84"/>
              </a:solidFill>
              <a:effectLst/>
              <a:uLnTx/>
              <a:uFillTx/>
              <a:latin typeface="+mn-lt"/>
              <a:ea typeface="+mn-ea"/>
              <a:cs typeface="+mn-cs"/>
            </a:endParaRPr>
          </a:p>
        </p:txBody>
      </p:sp>
      <p:grpSp>
        <p:nvGrpSpPr>
          <p:cNvPr id="13" name="Group 12"/>
          <p:cNvGrpSpPr/>
          <p:nvPr/>
        </p:nvGrpSpPr>
        <p:grpSpPr>
          <a:xfrm>
            <a:off x="2550289" y="3962400"/>
            <a:ext cx="2133600" cy="990600"/>
            <a:chOff x="2667000" y="3962400"/>
            <a:chExt cx="2133600" cy="990600"/>
          </a:xfrm>
        </p:grpSpPr>
        <p:sp>
          <p:nvSpPr>
            <p:cNvPr id="6" name="Content Placeholder 2"/>
            <p:cNvSpPr txBox="1">
              <a:spLocks/>
            </p:cNvSpPr>
            <p:nvPr/>
          </p:nvSpPr>
          <p:spPr>
            <a:xfrm>
              <a:off x="2667000" y="3962400"/>
              <a:ext cx="1905000" cy="533400"/>
            </a:xfrm>
            <a:prstGeom prst="rect">
              <a:avLst/>
            </a:prstGeom>
          </p:spPr>
          <p:txBody>
            <a:bodyPr vert="horz" lIns="91440" tIns="45720" rIns="91440" bIns="45720" rtlCol="0">
              <a:normAutofit/>
            </a:bodyPr>
            <a:lstStyle/>
            <a:p>
              <a:pPr marL="3175" marR="0" lvl="0" indent="-3175" algn="l" defTabSz="914400" rtl="0" eaLnBrk="1" fontAlgn="auto" latinLnBrk="0" hangingPunct="1">
                <a:lnSpc>
                  <a:spcPct val="100000"/>
                </a:lnSpc>
                <a:spcBef>
                  <a:spcPct val="20000"/>
                </a:spcBef>
                <a:spcAft>
                  <a:spcPts val="0"/>
                </a:spcAft>
                <a:buClrTx/>
                <a:buSzTx/>
                <a:tabLst/>
                <a:defRPr/>
              </a:pPr>
              <a:r>
                <a:rPr lang="en-US" sz="2800" dirty="0"/>
                <a:t>Channel A</a:t>
              </a:r>
            </a:p>
            <a:p>
              <a:pPr marL="3175" marR="0" lvl="0" indent="-3175" algn="l" defTabSz="914400" rtl="0" eaLnBrk="1" fontAlgn="auto" latinLnBrk="0" hangingPunct="1">
                <a:lnSpc>
                  <a:spcPct val="100000"/>
                </a:lnSpc>
                <a:spcBef>
                  <a:spcPct val="20000"/>
                </a:spcBef>
                <a:spcAft>
                  <a:spcPts val="0"/>
                </a:spcAft>
                <a:buClrTx/>
                <a:buSzTx/>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L="3175" marR="0" lvl="0" indent="-3175" algn="l" defTabSz="914400" rtl="0" eaLnBrk="1" fontAlgn="auto" latinLnBrk="0" hangingPunct="1">
                <a:lnSpc>
                  <a:spcPct val="100000"/>
                </a:lnSpc>
                <a:spcBef>
                  <a:spcPct val="20000"/>
                </a:spcBef>
                <a:spcAft>
                  <a:spcPts val="0"/>
                </a:spcAft>
                <a:buClrTx/>
                <a:buSzTx/>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cxnSp>
          <p:nvCxnSpPr>
            <p:cNvPr id="9" name="Straight Arrow Connector 8"/>
            <p:cNvCxnSpPr>
              <a:stCxn id="6" idx="2"/>
            </p:cNvCxnSpPr>
            <p:nvPr/>
          </p:nvCxnSpPr>
          <p:spPr>
            <a:xfrm rot="16200000" flipH="1">
              <a:off x="3981450" y="4133850"/>
              <a:ext cx="457200" cy="1181100"/>
            </a:xfrm>
            <a:prstGeom prst="straightConnector1">
              <a:avLst/>
            </a:prstGeom>
            <a:ln w="66675">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7010400" y="3962400"/>
            <a:ext cx="1828800" cy="990600"/>
            <a:chOff x="6781800" y="3962400"/>
            <a:chExt cx="2133600" cy="990600"/>
          </a:xfrm>
        </p:grpSpPr>
        <p:sp>
          <p:nvSpPr>
            <p:cNvPr id="7" name="Content Placeholder 2"/>
            <p:cNvSpPr txBox="1">
              <a:spLocks/>
            </p:cNvSpPr>
            <p:nvPr/>
          </p:nvSpPr>
          <p:spPr>
            <a:xfrm>
              <a:off x="7010400" y="3962400"/>
              <a:ext cx="1905000" cy="533400"/>
            </a:xfrm>
            <a:prstGeom prst="rect">
              <a:avLst/>
            </a:prstGeom>
          </p:spPr>
          <p:txBody>
            <a:bodyPr vert="horz" lIns="91440" tIns="45720" rIns="91440" bIns="45720" rtlCol="0">
              <a:normAutofit fontScale="92500"/>
            </a:bodyPr>
            <a:lstStyle/>
            <a:p>
              <a:pPr marL="3175" marR="0" lvl="0" indent="-3175" algn="l" defTabSz="914400" rtl="0" eaLnBrk="1" fontAlgn="auto" latinLnBrk="0" hangingPunct="1">
                <a:lnSpc>
                  <a:spcPct val="100000"/>
                </a:lnSpc>
                <a:spcBef>
                  <a:spcPct val="20000"/>
                </a:spcBef>
                <a:spcAft>
                  <a:spcPts val="0"/>
                </a:spcAft>
                <a:buClrTx/>
                <a:buSzTx/>
                <a:tabLst/>
                <a:defRPr/>
              </a:pPr>
              <a:r>
                <a:rPr lang="en-US" sz="2800" dirty="0"/>
                <a:t>Channel B</a:t>
              </a:r>
            </a:p>
            <a:p>
              <a:pPr marL="3175" marR="0" lvl="0" indent="-3175" algn="l" defTabSz="914400" rtl="0" eaLnBrk="1" fontAlgn="auto" latinLnBrk="0" hangingPunct="1">
                <a:lnSpc>
                  <a:spcPct val="100000"/>
                </a:lnSpc>
                <a:spcBef>
                  <a:spcPct val="20000"/>
                </a:spcBef>
                <a:spcAft>
                  <a:spcPts val="0"/>
                </a:spcAft>
                <a:buClrTx/>
                <a:buSzTx/>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L="3175" marR="0" lvl="0" indent="-3175" algn="l" defTabSz="914400" rtl="0" eaLnBrk="1" fontAlgn="auto" latinLnBrk="0" hangingPunct="1">
                <a:lnSpc>
                  <a:spcPct val="100000"/>
                </a:lnSpc>
                <a:spcBef>
                  <a:spcPct val="20000"/>
                </a:spcBef>
                <a:spcAft>
                  <a:spcPts val="0"/>
                </a:spcAft>
                <a:buClrTx/>
                <a:buSzTx/>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cxnSp>
          <p:nvCxnSpPr>
            <p:cNvPr id="11" name="Straight Arrow Connector 10"/>
            <p:cNvCxnSpPr/>
            <p:nvPr/>
          </p:nvCxnSpPr>
          <p:spPr>
            <a:xfrm rot="10800000" flipV="1">
              <a:off x="6781800" y="4495800"/>
              <a:ext cx="990600" cy="457200"/>
            </a:xfrm>
            <a:prstGeom prst="straightConnector1">
              <a:avLst/>
            </a:prstGeom>
            <a:ln w="66675">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pic>
        <p:nvPicPr>
          <p:cNvPr id="115714" name="Picture 2" descr="C:\Documents and Settings\jwilliamson\Desktop\Duct Training\August 16 Materials\Finals for Aug 16\Edits post Aug 16\Marketing Images\manometer.jpg"/>
          <p:cNvPicPr>
            <a:picLocks noChangeAspect="1" noChangeArrowheads="1"/>
          </p:cNvPicPr>
          <p:nvPr/>
        </p:nvPicPr>
        <p:blipFill>
          <a:blip r:embed="rId3" cstate="print"/>
          <a:srcRect/>
          <a:stretch>
            <a:fillRect/>
          </a:stretch>
        </p:blipFill>
        <p:spPr bwMode="auto">
          <a:xfrm>
            <a:off x="4800600" y="2209800"/>
            <a:ext cx="2240245" cy="3846513"/>
          </a:xfrm>
          <a:prstGeom prst="rect">
            <a:avLst/>
          </a:prstGeom>
          <a:noFill/>
        </p:spPr>
      </p:pic>
      <p:cxnSp>
        <p:nvCxnSpPr>
          <p:cNvPr id="20" name="Straight Arrow Connector 19"/>
          <p:cNvCxnSpPr/>
          <p:nvPr/>
        </p:nvCxnSpPr>
        <p:spPr>
          <a:xfrm flipH="1" flipV="1">
            <a:off x="6781800" y="3124200"/>
            <a:ext cx="1060460" cy="674707"/>
          </a:xfrm>
          <a:prstGeom prst="straightConnector1">
            <a:avLst/>
          </a:prstGeom>
          <a:ln w="666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655189" y="3124200"/>
            <a:ext cx="1374011" cy="780256"/>
          </a:xfrm>
          <a:prstGeom prst="straightConnector1">
            <a:avLst/>
          </a:prstGeom>
          <a:ln w="666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5"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37</a:t>
            </a:fld>
            <a:endParaRPr lang="en-US" sz="1400" dirty="0">
              <a:solidFill>
                <a:prstClr val="black">
                  <a:tint val="75000"/>
                </a:prstClr>
              </a:solidFill>
            </a:endParaRPr>
          </a:p>
        </p:txBody>
      </p:sp>
      <p:sp>
        <p:nvSpPr>
          <p:cNvPr id="16" name="Title 5"/>
          <p:cNvSpPr txBox="1">
            <a:spLocks/>
          </p:cNvSpPr>
          <p:nvPr/>
        </p:nvSpPr>
        <p:spPr>
          <a:xfrm>
            <a:off x="304800" y="71439"/>
            <a:ext cx="33528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2: Manometer and Blower Door</a:t>
            </a:r>
          </a:p>
        </p:txBody>
      </p:sp>
    </p:spTree>
    <p:extLst>
      <p:ext uri="{BB962C8B-B14F-4D97-AF65-F5344CB8AC3E}">
        <p14:creationId xmlns:p14="http://schemas.microsoft.com/office/powerpoint/2010/main" val="29914799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4" fill="hold" nodeType="withEffect">
                                  <p:stCondLst>
                                    <p:cond delay="50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2" fill="hold" nodeType="withEffect">
                                  <p:stCondLst>
                                    <p:cond delay="1000"/>
                                  </p:stCondLst>
                                  <p:childTnLst>
                                    <p:set>
                                      <p:cBhvr>
                                        <p:cTn id="12" dur="1" fill="hold">
                                          <p:stCondLst>
                                            <p:cond delay="0"/>
                                          </p:stCondLst>
                                        </p:cTn>
                                        <p:tgtEl>
                                          <p:spTgt spid="14"/>
                                        </p:tgtEl>
                                        <p:attrNameLst>
                                          <p:attrName>style.visibility</p:attrName>
                                        </p:attrNameLst>
                                      </p:cBhvr>
                                      <p:to>
                                        <p:strVal val="visible"/>
                                      </p:to>
                                    </p:set>
                                    <p:animEffect transition="in" filter="wipe(right)">
                                      <p:cBhvr>
                                        <p:cTn id="13" dur="500"/>
                                        <p:tgtEl>
                                          <p:spTgt spid="14"/>
                                        </p:tgtEl>
                                      </p:cBhvr>
                                    </p:animEffect>
                                  </p:childTnLst>
                                </p:cTn>
                              </p:par>
                              <p:par>
                                <p:cTn id="14" presetID="22" presetClass="entr" presetSubtype="4" fill="hold" nodeType="withEffect">
                                  <p:stCondLst>
                                    <p:cond delay="100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Manometer </a:t>
            </a:r>
          </a:p>
        </p:txBody>
      </p:sp>
      <p:pic>
        <p:nvPicPr>
          <p:cNvPr id="116738" name="Picture 2" descr="C:\Documents and Settings\jwilliamson\Desktop\Duct Training\August 16 Materials\Finals for Aug 16\Edits post Aug 16\Marketing Images\manometer.jpg"/>
          <p:cNvPicPr>
            <a:picLocks noGrp="1" noChangeAspect="1" noChangeArrowheads="1"/>
          </p:cNvPicPr>
          <p:nvPr>
            <p:ph sz="quarter" idx="1"/>
          </p:nvPr>
        </p:nvPicPr>
        <p:blipFill>
          <a:blip r:embed="rId3" cstate="print"/>
          <a:stretch>
            <a:fillRect/>
          </a:stretch>
        </p:blipFill>
        <p:spPr bwMode="auto">
          <a:xfrm>
            <a:off x="6016115" y="1752600"/>
            <a:ext cx="2417064" cy="4151376"/>
          </a:xfrm>
          <a:prstGeom prst="rect">
            <a:avLst/>
          </a:prstGeom>
          <a:noFill/>
        </p:spPr>
      </p:pic>
      <p:sp>
        <p:nvSpPr>
          <p:cNvPr id="5" name="Content Placeholder 2"/>
          <p:cNvSpPr txBox="1">
            <a:spLocks/>
          </p:cNvSpPr>
          <p:nvPr/>
        </p:nvSpPr>
        <p:spPr>
          <a:xfrm>
            <a:off x="609600" y="1447800"/>
            <a:ext cx="5105400" cy="1600200"/>
          </a:xfrm>
          <a:prstGeom prst="rect">
            <a:avLst/>
          </a:prstGeom>
        </p:spPr>
        <p:txBody>
          <a:bodyPr vert="horz" lIns="91440" tIns="45720" rIns="91440" bIns="45720" rtlCol="0">
            <a:normAutofit/>
          </a:bodyPr>
          <a:lstStyle/>
          <a:p>
            <a:pPr marR="0" lvl="0" algn="l" defTabSz="914400" rtl="0" eaLnBrk="1" fontAlgn="auto" latinLnBrk="0" hangingPunct="1">
              <a:lnSpc>
                <a:spcPct val="100000"/>
              </a:lnSpc>
              <a:spcBef>
                <a:spcPct val="20000"/>
              </a:spcBef>
              <a:spcAft>
                <a:spcPts val="0"/>
              </a:spcAft>
              <a:buClrTx/>
              <a:buSzTx/>
              <a:tabLst/>
              <a:defRPr/>
            </a:pPr>
            <a:r>
              <a:rPr lang="en-US" sz="3200" dirty="0">
                <a:solidFill>
                  <a:srgbClr val="284E84"/>
                </a:solidFill>
              </a:rPr>
              <a:t>Displays the </a:t>
            </a:r>
            <a:r>
              <a:rPr lang="en-US" sz="3200" i="1" dirty="0">
                <a:solidFill>
                  <a:srgbClr val="284E84"/>
                </a:solidFill>
              </a:rPr>
              <a:t>difference </a:t>
            </a:r>
            <a:r>
              <a:rPr lang="en-US" sz="3200" dirty="0">
                <a:solidFill>
                  <a:srgbClr val="284E84"/>
                </a:solidFill>
              </a:rPr>
              <a:t>in pressure between the </a:t>
            </a:r>
            <a:r>
              <a:rPr lang="en-US" sz="3200" b="1" u="sng" dirty="0">
                <a:solidFill>
                  <a:srgbClr val="284E84"/>
                </a:solidFill>
              </a:rPr>
              <a:t>input</a:t>
            </a:r>
            <a:r>
              <a:rPr lang="en-US" sz="3200" dirty="0">
                <a:solidFill>
                  <a:srgbClr val="284E84"/>
                </a:solidFill>
              </a:rPr>
              <a:t> and the </a:t>
            </a:r>
            <a:r>
              <a:rPr lang="en-US" sz="3200" b="1" u="sng" dirty="0">
                <a:solidFill>
                  <a:srgbClr val="284E84"/>
                </a:solidFill>
              </a:rPr>
              <a:t>reference</a:t>
            </a:r>
            <a:r>
              <a:rPr lang="en-US" sz="3200" dirty="0">
                <a:solidFill>
                  <a:srgbClr val="284E84"/>
                </a:solidFill>
              </a:rPr>
              <a:t>.</a:t>
            </a:r>
          </a:p>
          <a:p>
            <a:pPr marL="3175" marR="0" lvl="0" indent="-3175" algn="l" defTabSz="914400" rtl="0" eaLnBrk="1" fontAlgn="auto" latinLnBrk="0" hangingPunct="1">
              <a:lnSpc>
                <a:spcPct val="100000"/>
              </a:lnSpc>
              <a:spcBef>
                <a:spcPct val="20000"/>
              </a:spcBef>
              <a:spcAft>
                <a:spcPts val="0"/>
              </a:spcAft>
              <a:buClrTx/>
              <a:buSzTx/>
              <a:tabLst/>
              <a:defRPr/>
            </a:pPr>
            <a:endParaRPr kumimoji="0" lang="en-US" sz="2800" b="0" i="0" u="none" strike="noStrike" kern="1200" cap="none" spc="0" normalizeH="0" baseline="0" noProof="0" dirty="0">
              <a:ln>
                <a:noFill/>
              </a:ln>
              <a:solidFill>
                <a:srgbClr val="284E84"/>
              </a:solidFill>
              <a:effectLst/>
              <a:uLnTx/>
              <a:uFillTx/>
              <a:latin typeface="+mn-lt"/>
              <a:ea typeface="+mn-ea"/>
              <a:cs typeface="+mn-cs"/>
            </a:endParaRPr>
          </a:p>
        </p:txBody>
      </p:sp>
      <p:sp>
        <p:nvSpPr>
          <p:cNvPr id="15" name="Content Placeholder 2"/>
          <p:cNvSpPr txBox="1">
            <a:spLocks/>
          </p:cNvSpPr>
          <p:nvPr/>
        </p:nvSpPr>
        <p:spPr>
          <a:xfrm>
            <a:off x="609600" y="3939472"/>
            <a:ext cx="5105400" cy="1523999"/>
          </a:xfrm>
          <a:prstGeom prst="rect">
            <a:avLst/>
          </a:prstGeom>
        </p:spPr>
        <p:txBody>
          <a:bodyPr vert="horz" lIns="91440" tIns="45720" rIns="91440" bIns="45720" rtlCol="0">
            <a:normAutofit/>
          </a:bodyPr>
          <a:lstStyle/>
          <a:p>
            <a:pPr marR="0" lvl="0" algn="ctr" defTabSz="914400" rtl="0" eaLnBrk="1" fontAlgn="auto" latinLnBrk="0" hangingPunct="1">
              <a:lnSpc>
                <a:spcPct val="100000"/>
              </a:lnSpc>
              <a:spcBef>
                <a:spcPct val="20000"/>
              </a:spcBef>
              <a:spcAft>
                <a:spcPts val="0"/>
              </a:spcAft>
              <a:buClrTx/>
              <a:buSzTx/>
              <a:tabLst/>
              <a:defRPr/>
            </a:pPr>
            <a:r>
              <a:rPr lang="en-US" sz="2800" i="1" dirty="0">
                <a:solidFill>
                  <a:srgbClr val="FF0000"/>
                </a:solidFill>
              </a:rPr>
              <a:t>Does not display the difference in pressure between channels.</a:t>
            </a:r>
          </a:p>
          <a:p>
            <a:pPr marL="3175" marR="0" lvl="0" indent="-3175" algn="l" defTabSz="914400" rtl="0" eaLnBrk="1" fontAlgn="auto" latinLnBrk="0" hangingPunct="1">
              <a:lnSpc>
                <a:spcPct val="100000"/>
              </a:lnSpc>
              <a:spcBef>
                <a:spcPct val="20000"/>
              </a:spcBef>
              <a:spcAft>
                <a:spcPts val="0"/>
              </a:spcAft>
              <a:buClrTx/>
              <a:buSzTx/>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L="3175" marR="0" lvl="0" indent="-3175" algn="l" defTabSz="914400" rtl="0" eaLnBrk="1" fontAlgn="auto" latinLnBrk="0" hangingPunct="1">
              <a:lnSpc>
                <a:spcPct val="100000"/>
              </a:lnSpc>
              <a:spcBef>
                <a:spcPct val="20000"/>
              </a:spcBef>
              <a:spcAft>
                <a:spcPts val="0"/>
              </a:spcAft>
              <a:buClrTx/>
              <a:buSzTx/>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cxnSp>
        <p:nvCxnSpPr>
          <p:cNvPr id="9" name="Straight Arrow Connector 8"/>
          <p:cNvCxnSpPr/>
          <p:nvPr/>
        </p:nvCxnSpPr>
        <p:spPr>
          <a:xfrm rot="10800000">
            <a:off x="6538847" y="4549071"/>
            <a:ext cx="1066800" cy="152400"/>
          </a:xfrm>
          <a:prstGeom prst="straightConnector1">
            <a:avLst/>
          </a:prstGeom>
          <a:ln w="101600" cap="flat">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quot;No&quot; Symbol 11"/>
          <p:cNvSpPr/>
          <p:nvPr/>
        </p:nvSpPr>
        <p:spPr>
          <a:xfrm>
            <a:off x="6919847" y="4396671"/>
            <a:ext cx="304800" cy="381000"/>
          </a:xfrm>
          <a:prstGeom prst="noSmoking">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 name="Straight Arrow Connector 6"/>
          <p:cNvCxnSpPr/>
          <p:nvPr/>
        </p:nvCxnSpPr>
        <p:spPr>
          <a:xfrm rot="5400000">
            <a:off x="6005447" y="4549071"/>
            <a:ext cx="838200" cy="76200"/>
          </a:xfrm>
          <a:prstGeom prst="straightConnector1">
            <a:avLst/>
          </a:prstGeom>
          <a:ln w="101600" cap="flat">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38</a:t>
            </a:fld>
            <a:endParaRPr lang="en-US" sz="1400" dirty="0">
              <a:solidFill>
                <a:prstClr val="black">
                  <a:tint val="75000"/>
                </a:prstClr>
              </a:solidFill>
            </a:endParaRPr>
          </a:p>
        </p:txBody>
      </p:sp>
      <p:sp>
        <p:nvSpPr>
          <p:cNvPr id="11" name="Title 5"/>
          <p:cNvSpPr txBox="1">
            <a:spLocks/>
          </p:cNvSpPr>
          <p:nvPr/>
        </p:nvSpPr>
        <p:spPr>
          <a:xfrm>
            <a:off x="304800" y="71439"/>
            <a:ext cx="33528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2: Manometer and Blower Door</a:t>
            </a:r>
          </a:p>
        </p:txBody>
      </p:sp>
    </p:spTree>
    <p:extLst>
      <p:ext uri="{BB962C8B-B14F-4D97-AF65-F5344CB8AC3E}">
        <p14:creationId xmlns:p14="http://schemas.microsoft.com/office/powerpoint/2010/main" val="27534971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500"/>
                            </p:stCondLst>
                            <p:childTnLst>
                              <p:par>
                                <p:cTn id="14" presetID="3" presetClass="entr" presetSubtype="5"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vertical)">
                                      <p:cBhvr>
                                        <p:cTn id="16" dur="500"/>
                                        <p:tgtEl>
                                          <p:spTgt spid="9"/>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lumMod val="50000"/>
                  </a:schemeClr>
                </a:solidFill>
              </a:rPr>
              <a:t>     Exercise - Manometer Connections</a:t>
            </a:r>
          </a:p>
        </p:txBody>
      </p:sp>
      <p:sp>
        <p:nvSpPr>
          <p:cNvPr id="20" name="Content Placeholder 19"/>
          <p:cNvSpPr>
            <a:spLocks noGrp="1"/>
          </p:cNvSpPr>
          <p:nvPr>
            <p:ph sz="quarter" idx="1"/>
          </p:nvPr>
        </p:nvSpPr>
        <p:spPr>
          <a:xfrm>
            <a:off x="457200" y="2590800"/>
            <a:ext cx="8229600" cy="2133600"/>
          </a:xfrm>
        </p:spPr>
        <p:txBody>
          <a:bodyPr>
            <a:normAutofit/>
          </a:bodyPr>
          <a:lstStyle/>
          <a:p>
            <a:pPr marL="0" indent="0" algn="ctr">
              <a:lnSpc>
                <a:spcPct val="134000"/>
              </a:lnSpc>
              <a:buNone/>
            </a:pPr>
            <a:r>
              <a:rPr lang="en-US" sz="3200" dirty="0">
                <a:solidFill>
                  <a:schemeClr val="accent3">
                    <a:lumMod val="50000"/>
                  </a:schemeClr>
                </a:solidFill>
              </a:rPr>
              <a:t>Draw connections noted on house diagrams on </a:t>
            </a:r>
            <a:r>
              <a:rPr lang="en-US" sz="3200" b="1" dirty="0">
                <a:solidFill>
                  <a:schemeClr val="accent3">
                    <a:lumMod val="50000"/>
                  </a:schemeClr>
                </a:solidFill>
              </a:rPr>
              <a:t>page 26 and 27</a:t>
            </a:r>
            <a:r>
              <a:rPr lang="en-US" sz="3200" dirty="0">
                <a:solidFill>
                  <a:schemeClr val="accent3">
                    <a:lumMod val="50000"/>
                  </a:schemeClr>
                </a:solidFill>
              </a:rPr>
              <a:t> of your trainee manual.</a:t>
            </a:r>
          </a:p>
          <a:p>
            <a:pPr algn="ctr"/>
            <a:endParaRPr lang="en-US" sz="3600" dirty="0">
              <a:solidFill>
                <a:schemeClr val="accent3">
                  <a:lumMod val="50000"/>
                </a:schemeClr>
              </a:solidFill>
            </a:endParaRPr>
          </a:p>
        </p:txBody>
      </p:sp>
      <p:sp>
        <p:nvSpPr>
          <p:cNvPr id="4"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39</a:t>
            </a:fld>
            <a:endParaRPr lang="en-US" sz="1400" dirty="0">
              <a:solidFill>
                <a:prstClr val="black">
                  <a:tint val="75000"/>
                </a:prstClr>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495" r="10453" b="3721"/>
          <a:stretch/>
        </p:blipFill>
        <p:spPr>
          <a:xfrm>
            <a:off x="457200" y="330411"/>
            <a:ext cx="685800" cy="781634"/>
          </a:xfrm>
          <a:prstGeom prst="rect">
            <a:avLst/>
          </a:prstGeom>
        </p:spPr>
      </p:pic>
      <p:sp>
        <p:nvSpPr>
          <p:cNvPr id="6" name="Title 5"/>
          <p:cNvSpPr txBox="1">
            <a:spLocks/>
          </p:cNvSpPr>
          <p:nvPr/>
        </p:nvSpPr>
        <p:spPr>
          <a:xfrm>
            <a:off x="304800" y="71439"/>
            <a:ext cx="33528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2: Manometer and Blower Door</a:t>
            </a:r>
          </a:p>
        </p:txBody>
      </p:sp>
    </p:spTree>
    <p:extLst>
      <p:ext uri="{BB962C8B-B14F-4D97-AF65-F5344CB8AC3E}">
        <p14:creationId xmlns:p14="http://schemas.microsoft.com/office/powerpoint/2010/main" val="32087794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Course Content</a:t>
            </a:r>
          </a:p>
        </p:txBody>
      </p:sp>
      <p:pic>
        <p:nvPicPr>
          <p:cNvPr id="5" name="Picture 10" descr="Work Photo 069"/>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5900"/>
                    </a14:imgEffect>
                    <a14:imgEffect>
                      <a14:brightnessContrast bright="40000" contrast="20000"/>
                    </a14:imgEffect>
                  </a14:imgLayer>
                </a14:imgProps>
              </a:ext>
            </a:extLst>
          </a:blip>
          <a:srcRect l="25050" r="4950" b="1120"/>
          <a:stretch>
            <a:fillRect/>
          </a:stretch>
        </p:blipFill>
        <p:spPr bwMode="auto">
          <a:xfrm>
            <a:off x="6629399" y="1295400"/>
            <a:ext cx="2440577" cy="5018616"/>
          </a:xfrm>
          <a:prstGeom prst="rect">
            <a:avLst/>
          </a:prstGeom>
          <a:ln>
            <a:noFill/>
          </a:ln>
          <a:effectLst>
            <a:softEdge rad="112500"/>
          </a:effectLst>
        </p:spPr>
      </p:pic>
      <p:sp>
        <p:nvSpPr>
          <p:cNvPr id="6" name="Content Placeholder 2"/>
          <p:cNvSpPr txBox="1">
            <a:spLocks/>
          </p:cNvSpPr>
          <p:nvPr/>
        </p:nvSpPr>
        <p:spPr>
          <a:xfrm>
            <a:off x="381000" y="1905000"/>
            <a:ext cx="6248400" cy="4343400"/>
          </a:xfrm>
          <a:prstGeom prst="rect">
            <a:avLst/>
          </a:prstGeom>
        </p:spPr>
        <p:txBody>
          <a:bodyPr vert="horz">
            <a:noAutofit/>
          </a:bodyPr>
          <a:lstStyle>
            <a:defPPr>
              <a:defRPr lang="en-US"/>
            </a:defPPr>
            <a:lvl1pPr marL="274320" indent="-274320">
              <a:lnSpc>
                <a:spcPts val="4000"/>
              </a:lnSpc>
              <a:spcBef>
                <a:spcPts val="600"/>
              </a:spcBef>
              <a:buClr>
                <a:schemeClr val="accent1"/>
              </a:buClr>
              <a:buSzPct val="76000"/>
              <a:buFont typeface="Wingdings 3"/>
              <a:buChar char=""/>
              <a:defRPr kumimoji="0" sz="2600">
                <a:solidFill>
                  <a:srgbClr val="284E84"/>
                </a:solidFill>
              </a:defRPr>
            </a:lvl1pPr>
            <a:lvl2pPr marL="548640" indent="-274320">
              <a:spcBef>
                <a:spcPts val="500"/>
              </a:spcBef>
              <a:buClr>
                <a:schemeClr val="accent2"/>
              </a:buClr>
              <a:buSzPct val="76000"/>
              <a:buFont typeface="Wingdings 3"/>
              <a:buChar char=""/>
              <a:defRPr kumimoji="0" sz="2300">
                <a:solidFill>
                  <a:schemeClr val="tx2"/>
                </a:solidFill>
              </a:defRPr>
            </a:lvl2pPr>
            <a:lvl3pPr marL="822960" indent="-228600">
              <a:spcBef>
                <a:spcPts val="500"/>
              </a:spcBef>
              <a:buClr>
                <a:schemeClr val="bg1">
                  <a:shade val="50000"/>
                </a:schemeClr>
              </a:buClr>
              <a:buSzPct val="76000"/>
              <a:buFont typeface="Wingdings 3"/>
              <a:buChar char=""/>
              <a:defRPr kumimoji="0" sz="2000"/>
            </a:lvl3pPr>
            <a:lvl4pPr marL="1097280" indent="-228600">
              <a:spcBef>
                <a:spcPts val="400"/>
              </a:spcBef>
              <a:buClr>
                <a:schemeClr val="accent2">
                  <a:shade val="75000"/>
                </a:schemeClr>
              </a:buClr>
              <a:buSzPct val="70000"/>
              <a:buFont typeface="Wingdings"/>
              <a:buChar char=""/>
              <a:defRPr kumimoji="0"/>
            </a:lvl4pPr>
            <a:lvl5pPr marL="1371600" indent="-228600">
              <a:spcBef>
                <a:spcPts val="300"/>
              </a:spcBef>
              <a:buClr>
                <a:schemeClr val="accent2"/>
              </a:buClr>
              <a:buSzPct val="70000"/>
              <a:buFont typeface="Wingdings"/>
              <a:buChar char=""/>
              <a:defRPr kumimoji="0" sz="1600"/>
            </a:lvl5pPr>
            <a:lvl6pPr marL="1645920" indent="-182880">
              <a:spcBef>
                <a:spcPts val="300"/>
              </a:spcBef>
              <a:buClr>
                <a:srgbClr val="9FB8CD">
                  <a:shade val="75000"/>
                </a:srgbClr>
              </a:buClr>
              <a:buSzPct val="75000"/>
              <a:buFont typeface="Wingdings 3"/>
              <a:buChar char=""/>
              <a:defRPr kumimoji="0" sz="1600"/>
            </a:lvl6pPr>
            <a:lvl7pPr marL="1828800" indent="-182880">
              <a:spcBef>
                <a:spcPts val="300"/>
              </a:spcBef>
              <a:buClr>
                <a:srgbClr val="727CA3">
                  <a:shade val="75000"/>
                </a:srgbClr>
              </a:buClr>
              <a:buSzPct val="75000"/>
              <a:buFont typeface="Wingdings 3"/>
              <a:buChar char=""/>
              <a:defRPr kumimoji="0" sz="1400"/>
            </a:lvl7pPr>
            <a:lvl8pPr marL="2011680" indent="-182880">
              <a:spcBef>
                <a:spcPts val="300"/>
              </a:spcBef>
              <a:buClr>
                <a:prstClr val="white">
                  <a:shade val="50000"/>
                </a:prstClr>
              </a:buClr>
              <a:buSzPct val="75000"/>
              <a:buFont typeface="Wingdings 3"/>
              <a:buChar char=""/>
              <a:defRPr kumimoji="0" sz="1400"/>
            </a:lvl8pPr>
            <a:lvl9pPr marL="2194560" indent="-182880">
              <a:spcBef>
                <a:spcPts val="300"/>
              </a:spcBef>
              <a:buClr>
                <a:srgbClr val="9FB8CD"/>
              </a:buClr>
              <a:buSzPct val="75000"/>
              <a:buFont typeface="Wingdings 3"/>
              <a:buChar char=""/>
              <a:defRPr kumimoji="0" sz="1200"/>
            </a:lvl9pPr>
          </a:lstStyle>
          <a:p>
            <a:pPr>
              <a:lnSpc>
                <a:spcPts val="2800"/>
              </a:lnSpc>
              <a:spcBef>
                <a:spcPts val="1200"/>
              </a:spcBef>
              <a:spcAft>
                <a:spcPts val="1200"/>
              </a:spcAft>
            </a:pPr>
            <a:r>
              <a:rPr lang="en-US" sz="2800" i="1" dirty="0"/>
              <a:t>Section 1: </a:t>
            </a:r>
            <a:r>
              <a:rPr lang="en-US" sz="2800" dirty="0"/>
              <a:t>Introduction &amp; Pressure Basics</a:t>
            </a:r>
          </a:p>
          <a:p>
            <a:pPr>
              <a:lnSpc>
                <a:spcPts val="2800"/>
              </a:lnSpc>
              <a:spcBef>
                <a:spcPts val="1200"/>
              </a:spcBef>
              <a:spcAft>
                <a:spcPts val="1200"/>
              </a:spcAft>
            </a:pPr>
            <a:r>
              <a:rPr lang="en-US" sz="2800" i="1" dirty="0"/>
              <a:t>Section 2: </a:t>
            </a:r>
            <a:r>
              <a:rPr lang="en-US" sz="2800" dirty="0"/>
              <a:t>Manometer &amp; Blower Door</a:t>
            </a:r>
          </a:p>
          <a:p>
            <a:pPr>
              <a:lnSpc>
                <a:spcPts val="2800"/>
              </a:lnSpc>
              <a:spcBef>
                <a:spcPts val="1200"/>
              </a:spcBef>
              <a:spcAft>
                <a:spcPts val="1200"/>
              </a:spcAft>
            </a:pPr>
            <a:r>
              <a:rPr lang="en-US" sz="2800" i="1" dirty="0"/>
              <a:t>Section 3: </a:t>
            </a:r>
            <a:r>
              <a:rPr lang="en-US" sz="2800" dirty="0"/>
              <a:t>Duct Blaster</a:t>
            </a:r>
          </a:p>
          <a:p>
            <a:pPr>
              <a:lnSpc>
                <a:spcPts val="2800"/>
              </a:lnSpc>
              <a:spcBef>
                <a:spcPts val="1200"/>
              </a:spcBef>
              <a:spcAft>
                <a:spcPts val="1200"/>
              </a:spcAft>
            </a:pPr>
            <a:r>
              <a:rPr lang="en-US" sz="2800" i="1" dirty="0"/>
              <a:t>Section 4: </a:t>
            </a:r>
            <a:r>
              <a:rPr lang="en-US" sz="2800" dirty="0"/>
              <a:t>Duct Leakage to Outside Test</a:t>
            </a:r>
          </a:p>
          <a:p>
            <a:pPr>
              <a:lnSpc>
                <a:spcPts val="2800"/>
              </a:lnSpc>
              <a:spcBef>
                <a:spcPts val="1200"/>
              </a:spcBef>
              <a:spcAft>
                <a:spcPts val="1200"/>
              </a:spcAft>
            </a:pPr>
            <a:r>
              <a:rPr lang="en-US" sz="2800" i="1" dirty="0"/>
              <a:t>Section 5: </a:t>
            </a:r>
            <a:r>
              <a:rPr lang="en-US" sz="2800" dirty="0"/>
              <a:t>Diagnosis &amp; Planning</a:t>
            </a:r>
          </a:p>
        </p:txBody>
      </p:sp>
      <p:sp>
        <p:nvSpPr>
          <p:cNvPr id="9"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4</a:t>
            </a:fld>
            <a:endParaRPr lang="en-US" sz="1400" dirty="0">
              <a:solidFill>
                <a:prstClr val="black">
                  <a:tint val="75000"/>
                </a:prstClr>
              </a:solidFill>
            </a:endParaRPr>
          </a:p>
        </p:txBody>
      </p:sp>
    </p:spTree>
    <p:extLst>
      <p:ext uri="{BB962C8B-B14F-4D97-AF65-F5344CB8AC3E}">
        <p14:creationId xmlns:p14="http://schemas.microsoft.com/office/powerpoint/2010/main" val="34678135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3">
                    <a:lumMod val="50000"/>
                  </a:schemeClr>
                </a:solidFill>
              </a:rPr>
              <a:t>     House WRT Outside</a:t>
            </a:r>
          </a:p>
        </p:txBody>
      </p:sp>
      <p:pic>
        <p:nvPicPr>
          <p:cNvPr id="665602" name="Picture 2"/>
          <p:cNvPicPr>
            <a:picLocks noGrp="1" noChangeAspect="1" noChangeArrowheads="1"/>
          </p:cNvPicPr>
          <p:nvPr>
            <p:ph sz="quarter" idx="1"/>
          </p:nvPr>
        </p:nvPicPr>
        <p:blipFill>
          <a:blip r:embed="rId3" cstate="print"/>
          <a:srcRect/>
          <a:stretch>
            <a:fillRect/>
          </a:stretch>
        </p:blipFill>
        <p:spPr bwMode="auto">
          <a:xfrm>
            <a:off x="813994" y="1295400"/>
            <a:ext cx="7584202" cy="4572000"/>
          </a:xfrm>
          <a:prstGeom prst="rect">
            <a:avLst/>
          </a:prstGeom>
          <a:noFill/>
          <a:ln w="9525">
            <a:noFill/>
            <a:miter lim="800000"/>
            <a:headEnd/>
            <a:tailEnd/>
          </a:ln>
        </p:spPr>
      </p:pic>
      <p:sp>
        <p:nvSpPr>
          <p:cNvPr id="10" name="Arc 9"/>
          <p:cNvSpPr/>
          <p:nvPr/>
        </p:nvSpPr>
        <p:spPr>
          <a:xfrm rot="9841336">
            <a:off x="5385302" y="3416402"/>
            <a:ext cx="3631196" cy="1989661"/>
          </a:xfrm>
          <a:prstGeom prst="arc">
            <a:avLst/>
          </a:prstGeom>
          <a:ln w="5715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 name="Straight Connector 3"/>
          <p:cNvCxnSpPr>
            <a:cxnSpLocks/>
          </p:cNvCxnSpPr>
          <p:nvPr/>
        </p:nvCxnSpPr>
        <p:spPr>
          <a:xfrm>
            <a:off x="4343400" y="3114675"/>
            <a:ext cx="0" cy="2024063"/>
          </a:xfrm>
          <a:prstGeom prst="line">
            <a:avLst/>
          </a:prstGeom>
          <a:ln w="28575">
            <a:solidFill>
              <a:srgbClr val="336699"/>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40</a:t>
            </a:fld>
            <a:endParaRPr lang="en-US" sz="1400" dirty="0">
              <a:solidFill>
                <a:prstClr val="black">
                  <a:tint val="75000"/>
                </a:prstClr>
              </a:solidFill>
            </a:endParaRPr>
          </a:p>
        </p:txBody>
      </p:sp>
      <p:sp>
        <p:nvSpPr>
          <p:cNvPr id="8" name="TextBox 7"/>
          <p:cNvSpPr txBox="1"/>
          <p:nvPr/>
        </p:nvSpPr>
        <p:spPr>
          <a:xfrm>
            <a:off x="1828800" y="3221498"/>
            <a:ext cx="950260" cy="369332"/>
          </a:xfrm>
          <a:prstGeom prst="rect">
            <a:avLst/>
          </a:prstGeom>
          <a:solidFill>
            <a:schemeClr val="bg1"/>
          </a:solidFill>
        </p:spPr>
        <p:txBody>
          <a:bodyPr wrap="none" rtlCol="0">
            <a:spAutoFit/>
          </a:bodyPr>
          <a:lstStyle/>
          <a:p>
            <a:r>
              <a:rPr lang="en-US" dirty="0"/>
              <a:t>Room A</a:t>
            </a:r>
          </a:p>
        </p:txBody>
      </p:sp>
      <p:sp>
        <p:nvSpPr>
          <p:cNvPr id="9" name="TextBox 8"/>
          <p:cNvSpPr txBox="1"/>
          <p:nvPr/>
        </p:nvSpPr>
        <p:spPr>
          <a:xfrm>
            <a:off x="4876800" y="3135868"/>
            <a:ext cx="949299" cy="369332"/>
          </a:xfrm>
          <a:prstGeom prst="rect">
            <a:avLst/>
          </a:prstGeom>
          <a:solidFill>
            <a:schemeClr val="bg1"/>
          </a:solidFill>
        </p:spPr>
        <p:txBody>
          <a:bodyPr wrap="none" rtlCol="0">
            <a:spAutoFit/>
          </a:bodyPr>
          <a:lstStyle/>
          <a:p>
            <a:r>
              <a:rPr lang="en-US" dirty="0"/>
              <a:t>Room B</a:t>
            </a:r>
          </a:p>
        </p:txBody>
      </p:sp>
      <p:sp>
        <p:nvSpPr>
          <p:cNvPr id="11" name="TextBox 10"/>
          <p:cNvSpPr txBox="1"/>
          <p:nvPr/>
        </p:nvSpPr>
        <p:spPr>
          <a:xfrm>
            <a:off x="3408791" y="5169408"/>
            <a:ext cx="782209" cy="164592"/>
          </a:xfrm>
          <a:prstGeom prst="rect">
            <a:avLst/>
          </a:prstGeom>
          <a:solidFill>
            <a:schemeClr val="bg1"/>
          </a:solidFill>
        </p:spPr>
        <p:txBody>
          <a:bodyPr wrap="square" rtlCol="0" anchor="ctr">
            <a:spAutoFit/>
          </a:bodyPr>
          <a:lstStyle/>
          <a:p>
            <a:r>
              <a:rPr lang="en-US" sz="1000" b="1" dirty="0"/>
              <a:t>Supply</a:t>
            </a:r>
          </a:p>
        </p:txBody>
      </p:sp>
      <p:sp>
        <p:nvSpPr>
          <p:cNvPr id="12" name="TextBox 11"/>
          <p:cNvSpPr txBox="1"/>
          <p:nvPr/>
        </p:nvSpPr>
        <p:spPr>
          <a:xfrm>
            <a:off x="3276600" y="2921246"/>
            <a:ext cx="782209" cy="164592"/>
          </a:xfrm>
          <a:prstGeom prst="rect">
            <a:avLst/>
          </a:prstGeom>
          <a:solidFill>
            <a:schemeClr val="bg1"/>
          </a:solidFill>
        </p:spPr>
        <p:txBody>
          <a:bodyPr wrap="square" rtlCol="0" anchor="ctr">
            <a:spAutoFit/>
          </a:bodyPr>
          <a:lstStyle/>
          <a:p>
            <a:r>
              <a:rPr lang="en-US" sz="1000" b="1" dirty="0"/>
              <a:t>Return</a:t>
            </a:r>
          </a:p>
        </p:txBody>
      </p:sp>
      <p:sp>
        <p:nvSpPr>
          <p:cNvPr id="13" name="TextBox 12"/>
          <p:cNvSpPr txBox="1"/>
          <p:nvPr/>
        </p:nvSpPr>
        <p:spPr>
          <a:xfrm>
            <a:off x="4450080" y="3950208"/>
            <a:ext cx="274320" cy="1081386"/>
          </a:xfrm>
          <a:prstGeom prst="rect">
            <a:avLst/>
          </a:prstGeom>
          <a:solidFill>
            <a:schemeClr val="bg1"/>
          </a:solidFill>
        </p:spPr>
        <p:txBody>
          <a:bodyPr vert="vert270" wrap="none" rtlCol="0" anchor="ctr">
            <a:spAutoFit/>
          </a:bodyPr>
          <a:lstStyle/>
          <a:p>
            <a:r>
              <a:rPr lang="en-US" sz="1600" dirty="0"/>
              <a:t>Air Handler</a:t>
            </a:r>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5495" r="10453" b="3721"/>
          <a:stretch/>
        </p:blipFill>
        <p:spPr>
          <a:xfrm>
            <a:off x="590550" y="609600"/>
            <a:ext cx="419100" cy="477665"/>
          </a:xfrm>
          <a:prstGeom prst="rect">
            <a:avLst/>
          </a:prstGeom>
        </p:spPr>
      </p:pic>
      <p:sp>
        <p:nvSpPr>
          <p:cNvPr id="15" name="Title 5"/>
          <p:cNvSpPr txBox="1">
            <a:spLocks/>
          </p:cNvSpPr>
          <p:nvPr/>
        </p:nvSpPr>
        <p:spPr>
          <a:xfrm>
            <a:off x="304800" y="71439"/>
            <a:ext cx="33528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2: Manometer and Blower Door</a:t>
            </a:r>
          </a:p>
        </p:txBody>
      </p:sp>
    </p:spTree>
    <p:extLst>
      <p:ext uri="{BB962C8B-B14F-4D97-AF65-F5344CB8AC3E}">
        <p14:creationId xmlns:p14="http://schemas.microsoft.com/office/powerpoint/2010/main" val="16431264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rmAutofit/>
          </a:bodyPr>
          <a:lstStyle/>
          <a:p>
            <a:r>
              <a:rPr lang="en-US" dirty="0">
                <a:solidFill>
                  <a:schemeClr val="accent3">
                    <a:lumMod val="50000"/>
                  </a:schemeClr>
                </a:solidFill>
              </a:rPr>
              <a:t>     House WRT Attic</a:t>
            </a:r>
          </a:p>
        </p:txBody>
      </p:sp>
      <p:pic>
        <p:nvPicPr>
          <p:cNvPr id="666626" name="Picture 2"/>
          <p:cNvPicPr preferRelativeResize="0">
            <a:picLocks noGrp="1" noChangeArrowheads="1"/>
          </p:cNvPicPr>
          <p:nvPr>
            <p:ph sz="quarter" idx="1"/>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rcRect/>
          <a:stretch>
            <a:fillRect/>
          </a:stretch>
        </p:blipFill>
        <p:spPr bwMode="auto">
          <a:xfrm>
            <a:off x="655165" y="1362868"/>
            <a:ext cx="8034816" cy="4572000"/>
          </a:xfrm>
          <a:prstGeom prst="rect">
            <a:avLst/>
          </a:prstGeom>
          <a:noFill/>
          <a:ln w="9525">
            <a:noFill/>
            <a:miter lim="800000"/>
            <a:headEnd/>
            <a:tailEnd/>
          </a:ln>
        </p:spPr>
      </p:pic>
      <p:sp>
        <p:nvSpPr>
          <p:cNvPr id="5" name="Arc 4"/>
          <p:cNvSpPr/>
          <p:nvPr/>
        </p:nvSpPr>
        <p:spPr>
          <a:xfrm rot="14120607">
            <a:off x="4352470" y="2961888"/>
            <a:ext cx="4071335" cy="2156989"/>
          </a:xfrm>
          <a:prstGeom prst="arc">
            <a:avLst>
              <a:gd name="adj1" fmla="val 15784535"/>
              <a:gd name="adj2" fmla="val 227135"/>
            </a:avLst>
          </a:prstGeom>
          <a:ln w="5715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41</a:t>
            </a:fld>
            <a:endParaRPr lang="en-US" sz="1400" dirty="0">
              <a:solidFill>
                <a:prstClr val="black">
                  <a:tint val="75000"/>
                </a:prstClr>
              </a:solidFill>
            </a:endParaRPr>
          </a:p>
        </p:txBody>
      </p:sp>
      <p:sp>
        <p:nvSpPr>
          <p:cNvPr id="3" name="TextBox 2"/>
          <p:cNvSpPr txBox="1"/>
          <p:nvPr/>
        </p:nvSpPr>
        <p:spPr>
          <a:xfrm>
            <a:off x="1447800" y="2895600"/>
            <a:ext cx="950260" cy="369332"/>
          </a:xfrm>
          <a:prstGeom prst="rect">
            <a:avLst/>
          </a:prstGeom>
          <a:solidFill>
            <a:schemeClr val="bg1"/>
          </a:solidFill>
        </p:spPr>
        <p:txBody>
          <a:bodyPr wrap="none" rtlCol="0">
            <a:spAutoFit/>
          </a:bodyPr>
          <a:lstStyle/>
          <a:p>
            <a:r>
              <a:rPr lang="en-US" dirty="0"/>
              <a:t>Room A</a:t>
            </a:r>
          </a:p>
        </p:txBody>
      </p:sp>
      <p:sp>
        <p:nvSpPr>
          <p:cNvPr id="8" name="TextBox 7"/>
          <p:cNvSpPr txBox="1"/>
          <p:nvPr/>
        </p:nvSpPr>
        <p:spPr>
          <a:xfrm>
            <a:off x="4994301" y="2863334"/>
            <a:ext cx="949299" cy="369332"/>
          </a:xfrm>
          <a:prstGeom prst="rect">
            <a:avLst/>
          </a:prstGeom>
          <a:solidFill>
            <a:schemeClr val="bg1"/>
          </a:solidFill>
        </p:spPr>
        <p:txBody>
          <a:bodyPr wrap="none" rtlCol="0">
            <a:spAutoFit/>
          </a:bodyPr>
          <a:lstStyle/>
          <a:p>
            <a:r>
              <a:rPr lang="en-US" dirty="0"/>
              <a:t>Room B</a:t>
            </a:r>
          </a:p>
        </p:txBody>
      </p:sp>
      <p:sp>
        <p:nvSpPr>
          <p:cNvPr id="10" name="TextBox 9"/>
          <p:cNvSpPr txBox="1"/>
          <p:nvPr/>
        </p:nvSpPr>
        <p:spPr>
          <a:xfrm>
            <a:off x="3408791" y="5029200"/>
            <a:ext cx="782209" cy="164592"/>
          </a:xfrm>
          <a:prstGeom prst="rect">
            <a:avLst/>
          </a:prstGeom>
          <a:solidFill>
            <a:schemeClr val="bg1"/>
          </a:solidFill>
        </p:spPr>
        <p:txBody>
          <a:bodyPr wrap="square" rtlCol="0" anchor="ctr">
            <a:spAutoFit/>
          </a:bodyPr>
          <a:lstStyle/>
          <a:p>
            <a:r>
              <a:rPr lang="en-US" sz="1000" b="1" dirty="0"/>
              <a:t>Supply</a:t>
            </a:r>
          </a:p>
        </p:txBody>
      </p:sp>
      <p:sp>
        <p:nvSpPr>
          <p:cNvPr id="11" name="TextBox 10"/>
          <p:cNvSpPr txBox="1"/>
          <p:nvPr/>
        </p:nvSpPr>
        <p:spPr>
          <a:xfrm>
            <a:off x="3226235" y="2590800"/>
            <a:ext cx="782209" cy="164592"/>
          </a:xfrm>
          <a:prstGeom prst="rect">
            <a:avLst/>
          </a:prstGeom>
          <a:solidFill>
            <a:schemeClr val="bg1"/>
          </a:solidFill>
        </p:spPr>
        <p:txBody>
          <a:bodyPr wrap="square" rtlCol="0" anchor="ctr">
            <a:spAutoFit/>
          </a:bodyPr>
          <a:lstStyle/>
          <a:p>
            <a:r>
              <a:rPr lang="en-US" sz="1000" b="1" dirty="0"/>
              <a:t>Return</a:t>
            </a:r>
          </a:p>
        </p:txBody>
      </p:sp>
      <p:sp>
        <p:nvSpPr>
          <p:cNvPr id="12" name="TextBox 11"/>
          <p:cNvSpPr txBox="1"/>
          <p:nvPr/>
        </p:nvSpPr>
        <p:spPr>
          <a:xfrm>
            <a:off x="4480560" y="3810000"/>
            <a:ext cx="320040" cy="1081386"/>
          </a:xfrm>
          <a:prstGeom prst="rect">
            <a:avLst/>
          </a:prstGeom>
          <a:solidFill>
            <a:schemeClr val="bg1"/>
          </a:solidFill>
        </p:spPr>
        <p:txBody>
          <a:bodyPr vert="vert270" wrap="none" rtlCol="0" anchor="ctr">
            <a:spAutoFit/>
          </a:bodyPr>
          <a:lstStyle/>
          <a:p>
            <a:r>
              <a:rPr lang="en-US" sz="1600" dirty="0"/>
              <a:t>Air Handler</a:t>
            </a:r>
          </a:p>
        </p:txBody>
      </p:sp>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5495" r="10453" b="3721"/>
          <a:stretch/>
        </p:blipFill>
        <p:spPr>
          <a:xfrm>
            <a:off x="590550" y="609600"/>
            <a:ext cx="419100" cy="477665"/>
          </a:xfrm>
          <a:prstGeom prst="rect">
            <a:avLst/>
          </a:prstGeom>
        </p:spPr>
      </p:pic>
      <p:sp>
        <p:nvSpPr>
          <p:cNvPr id="14" name="Title 5"/>
          <p:cNvSpPr txBox="1">
            <a:spLocks/>
          </p:cNvSpPr>
          <p:nvPr/>
        </p:nvSpPr>
        <p:spPr>
          <a:xfrm>
            <a:off x="304800" y="71439"/>
            <a:ext cx="33528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2: Manometer and Blower Door</a:t>
            </a:r>
          </a:p>
        </p:txBody>
      </p:sp>
      <p:cxnSp>
        <p:nvCxnSpPr>
          <p:cNvPr id="16" name="Straight Connector 15">
            <a:extLst>
              <a:ext uri="{FF2B5EF4-FFF2-40B4-BE49-F238E27FC236}">
                <a16:creationId xmlns="" xmlns:a16="http://schemas.microsoft.com/office/drawing/2014/main" id="{FD84E916-3BE0-4844-9087-2F538AD31AB9}"/>
              </a:ext>
            </a:extLst>
          </p:cNvPr>
          <p:cNvCxnSpPr>
            <a:cxnSpLocks/>
          </p:cNvCxnSpPr>
          <p:nvPr/>
        </p:nvCxnSpPr>
        <p:spPr>
          <a:xfrm>
            <a:off x="4343400" y="2795588"/>
            <a:ext cx="0" cy="2176462"/>
          </a:xfrm>
          <a:prstGeom prst="line">
            <a:avLst/>
          </a:prstGeom>
          <a:ln w="28575">
            <a:solidFill>
              <a:srgbClr val="3366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59573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rmAutofit/>
          </a:bodyPr>
          <a:lstStyle/>
          <a:p>
            <a:r>
              <a:rPr lang="en-US" dirty="0">
                <a:solidFill>
                  <a:schemeClr val="accent3">
                    <a:lumMod val="50000"/>
                  </a:schemeClr>
                </a:solidFill>
              </a:rPr>
              <a:t>     Supply Ducts WRT House</a:t>
            </a:r>
          </a:p>
        </p:txBody>
      </p:sp>
      <p:pic>
        <p:nvPicPr>
          <p:cNvPr id="668674" name="Picture 2"/>
          <p:cNvPicPr>
            <a:picLocks noGrp="1" noChangeAspect="1" noChangeArrowheads="1"/>
          </p:cNvPicPr>
          <p:nvPr>
            <p:ph sz="quarter" idx="1"/>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rcRect/>
          <a:stretch>
            <a:fillRect/>
          </a:stretch>
        </p:blipFill>
        <p:spPr bwMode="auto">
          <a:xfrm>
            <a:off x="990600" y="1676400"/>
            <a:ext cx="7224105" cy="4419600"/>
          </a:xfrm>
          <a:prstGeom prst="rect">
            <a:avLst/>
          </a:prstGeom>
          <a:noFill/>
          <a:ln w="9525">
            <a:noFill/>
            <a:miter lim="800000"/>
            <a:headEnd/>
            <a:tailEnd/>
          </a:ln>
        </p:spPr>
      </p:pic>
      <p:sp>
        <p:nvSpPr>
          <p:cNvPr id="5" name="Arc 4"/>
          <p:cNvSpPr/>
          <p:nvPr/>
        </p:nvSpPr>
        <p:spPr>
          <a:xfrm rot="13400805">
            <a:off x="5432216" y="3376933"/>
            <a:ext cx="424721" cy="2009132"/>
          </a:xfrm>
          <a:prstGeom prst="arc">
            <a:avLst/>
          </a:prstGeom>
          <a:ln w="5715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42</a:t>
            </a:fld>
            <a:endParaRPr lang="en-US" sz="1400" dirty="0">
              <a:solidFill>
                <a:prstClr val="black">
                  <a:tint val="75000"/>
                </a:prstClr>
              </a:solidFill>
            </a:endParaRPr>
          </a:p>
        </p:txBody>
      </p:sp>
      <p:sp>
        <p:nvSpPr>
          <p:cNvPr id="9" name="TextBox 8"/>
          <p:cNvSpPr txBox="1"/>
          <p:nvPr/>
        </p:nvSpPr>
        <p:spPr>
          <a:xfrm>
            <a:off x="1752600" y="2969657"/>
            <a:ext cx="950260" cy="369332"/>
          </a:xfrm>
          <a:prstGeom prst="rect">
            <a:avLst/>
          </a:prstGeom>
          <a:solidFill>
            <a:schemeClr val="bg1"/>
          </a:solidFill>
        </p:spPr>
        <p:txBody>
          <a:bodyPr wrap="none" rtlCol="0">
            <a:spAutoFit/>
          </a:bodyPr>
          <a:lstStyle/>
          <a:p>
            <a:r>
              <a:rPr lang="en-US" dirty="0"/>
              <a:t>Room A</a:t>
            </a:r>
          </a:p>
        </p:txBody>
      </p:sp>
      <p:sp>
        <p:nvSpPr>
          <p:cNvPr id="10" name="TextBox 9"/>
          <p:cNvSpPr txBox="1"/>
          <p:nvPr/>
        </p:nvSpPr>
        <p:spPr>
          <a:xfrm>
            <a:off x="4953000" y="2971800"/>
            <a:ext cx="949299" cy="369332"/>
          </a:xfrm>
          <a:prstGeom prst="rect">
            <a:avLst/>
          </a:prstGeom>
          <a:solidFill>
            <a:schemeClr val="bg1"/>
          </a:solidFill>
        </p:spPr>
        <p:txBody>
          <a:bodyPr wrap="none" rtlCol="0">
            <a:spAutoFit/>
          </a:bodyPr>
          <a:lstStyle/>
          <a:p>
            <a:r>
              <a:rPr lang="en-US" dirty="0"/>
              <a:t>Room B</a:t>
            </a:r>
          </a:p>
        </p:txBody>
      </p:sp>
      <p:sp>
        <p:nvSpPr>
          <p:cNvPr id="11" name="TextBox 10"/>
          <p:cNvSpPr txBox="1"/>
          <p:nvPr/>
        </p:nvSpPr>
        <p:spPr>
          <a:xfrm>
            <a:off x="3418316" y="4960429"/>
            <a:ext cx="782209" cy="164592"/>
          </a:xfrm>
          <a:prstGeom prst="rect">
            <a:avLst/>
          </a:prstGeom>
          <a:solidFill>
            <a:schemeClr val="bg1"/>
          </a:solidFill>
        </p:spPr>
        <p:txBody>
          <a:bodyPr wrap="square" rtlCol="0" anchor="ctr">
            <a:spAutoFit/>
          </a:bodyPr>
          <a:lstStyle/>
          <a:p>
            <a:r>
              <a:rPr lang="en-US" sz="1000" b="1" dirty="0"/>
              <a:t>Supply</a:t>
            </a:r>
          </a:p>
        </p:txBody>
      </p:sp>
      <p:sp>
        <p:nvSpPr>
          <p:cNvPr id="12" name="TextBox 11"/>
          <p:cNvSpPr txBox="1"/>
          <p:nvPr/>
        </p:nvSpPr>
        <p:spPr>
          <a:xfrm>
            <a:off x="3226233" y="2743200"/>
            <a:ext cx="782209" cy="128016"/>
          </a:xfrm>
          <a:prstGeom prst="rect">
            <a:avLst/>
          </a:prstGeom>
          <a:solidFill>
            <a:schemeClr val="bg1"/>
          </a:solidFill>
        </p:spPr>
        <p:txBody>
          <a:bodyPr wrap="square" rtlCol="0" anchor="ctr">
            <a:spAutoFit/>
          </a:bodyPr>
          <a:lstStyle/>
          <a:p>
            <a:r>
              <a:rPr lang="en-US" sz="1000" b="1" dirty="0"/>
              <a:t>Return</a:t>
            </a:r>
          </a:p>
        </p:txBody>
      </p:sp>
      <p:sp>
        <p:nvSpPr>
          <p:cNvPr id="13" name="TextBox 12"/>
          <p:cNvSpPr txBox="1"/>
          <p:nvPr/>
        </p:nvSpPr>
        <p:spPr>
          <a:xfrm>
            <a:off x="4480559" y="3733800"/>
            <a:ext cx="274320" cy="1081386"/>
          </a:xfrm>
          <a:prstGeom prst="rect">
            <a:avLst/>
          </a:prstGeom>
          <a:solidFill>
            <a:schemeClr val="bg1"/>
          </a:solidFill>
        </p:spPr>
        <p:txBody>
          <a:bodyPr vert="vert270" wrap="none" rtlCol="0" anchor="ctr">
            <a:spAutoFit/>
          </a:bodyPr>
          <a:lstStyle/>
          <a:p>
            <a:r>
              <a:rPr lang="en-US" sz="1600" dirty="0"/>
              <a:t>Air Handler</a:t>
            </a:r>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5495" r="10453" b="3721"/>
          <a:stretch/>
        </p:blipFill>
        <p:spPr>
          <a:xfrm>
            <a:off x="590550" y="609600"/>
            <a:ext cx="419100" cy="477665"/>
          </a:xfrm>
          <a:prstGeom prst="rect">
            <a:avLst/>
          </a:prstGeom>
        </p:spPr>
      </p:pic>
      <p:sp>
        <p:nvSpPr>
          <p:cNvPr id="16" name="Title 5"/>
          <p:cNvSpPr txBox="1">
            <a:spLocks/>
          </p:cNvSpPr>
          <p:nvPr/>
        </p:nvSpPr>
        <p:spPr>
          <a:xfrm>
            <a:off x="304800" y="71439"/>
            <a:ext cx="33528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2: Manometer and Blower Door</a:t>
            </a:r>
          </a:p>
        </p:txBody>
      </p:sp>
      <p:cxnSp>
        <p:nvCxnSpPr>
          <p:cNvPr id="15" name="Straight Connector 14">
            <a:extLst>
              <a:ext uri="{FF2B5EF4-FFF2-40B4-BE49-F238E27FC236}">
                <a16:creationId xmlns="" xmlns:a16="http://schemas.microsoft.com/office/drawing/2014/main" id="{968303CA-FA21-47EA-B99C-4E8B7FD3E22B}"/>
              </a:ext>
            </a:extLst>
          </p:cNvPr>
          <p:cNvCxnSpPr>
            <a:cxnSpLocks/>
          </p:cNvCxnSpPr>
          <p:nvPr/>
        </p:nvCxnSpPr>
        <p:spPr>
          <a:xfrm>
            <a:off x="4343400" y="2917031"/>
            <a:ext cx="0" cy="2012157"/>
          </a:xfrm>
          <a:prstGeom prst="line">
            <a:avLst/>
          </a:prstGeom>
          <a:ln w="28575">
            <a:solidFill>
              <a:srgbClr val="3366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51589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rmAutofit/>
          </a:bodyPr>
          <a:lstStyle/>
          <a:p>
            <a:r>
              <a:rPr lang="en-US" dirty="0">
                <a:solidFill>
                  <a:schemeClr val="accent3">
                    <a:lumMod val="50000"/>
                  </a:schemeClr>
                </a:solidFill>
              </a:rPr>
              <a:t>     House WRT Attic</a:t>
            </a:r>
          </a:p>
        </p:txBody>
      </p:sp>
      <p:pic>
        <p:nvPicPr>
          <p:cNvPr id="4" name="Picture 2"/>
          <p:cNvPicPr>
            <a:picLocks noGrp="1" noChangeAspect="1" noChangeArrowheads="1"/>
          </p:cNvPicPr>
          <p:nvPr>
            <p:ph sz="quarter" idx="1"/>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rcRect/>
          <a:stretch>
            <a:fillRect/>
          </a:stretch>
        </p:blipFill>
        <p:spPr bwMode="auto">
          <a:xfrm>
            <a:off x="1295400" y="1295400"/>
            <a:ext cx="6491921" cy="4377531"/>
          </a:xfrm>
          <a:prstGeom prst="rect">
            <a:avLst/>
          </a:prstGeom>
          <a:noFill/>
          <a:ln w="9525">
            <a:noFill/>
            <a:miter lim="800000"/>
            <a:headEnd/>
            <a:tailEnd/>
          </a:ln>
        </p:spPr>
      </p:pic>
      <p:sp>
        <p:nvSpPr>
          <p:cNvPr id="6" name="Arc 5"/>
          <p:cNvSpPr/>
          <p:nvPr/>
        </p:nvSpPr>
        <p:spPr>
          <a:xfrm rot="18432942">
            <a:off x="5858721" y="1413721"/>
            <a:ext cx="2225584" cy="4271783"/>
          </a:xfrm>
          <a:prstGeom prst="arc">
            <a:avLst>
              <a:gd name="adj1" fmla="val 15979758"/>
              <a:gd name="adj2" fmla="val 9806683"/>
            </a:avLst>
          </a:prstGeom>
          <a:ln w="5715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p:cNvCxnSpPr/>
          <p:nvPr/>
        </p:nvCxnSpPr>
        <p:spPr>
          <a:xfrm rot="10800000">
            <a:off x="4800600" y="4038600"/>
            <a:ext cx="1828800" cy="762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43</a:t>
            </a:fld>
            <a:endParaRPr lang="en-US" sz="1400" dirty="0">
              <a:solidFill>
                <a:prstClr val="black">
                  <a:tint val="75000"/>
                </a:prstClr>
              </a:solidFill>
            </a:endParaRPr>
          </a:p>
        </p:txBody>
      </p:sp>
      <p:sp>
        <p:nvSpPr>
          <p:cNvPr id="11" name="TextBox 10"/>
          <p:cNvSpPr txBox="1"/>
          <p:nvPr/>
        </p:nvSpPr>
        <p:spPr>
          <a:xfrm>
            <a:off x="2057400" y="2863334"/>
            <a:ext cx="950260" cy="369332"/>
          </a:xfrm>
          <a:prstGeom prst="rect">
            <a:avLst/>
          </a:prstGeom>
          <a:solidFill>
            <a:schemeClr val="bg1"/>
          </a:solidFill>
        </p:spPr>
        <p:txBody>
          <a:bodyPr wrap="none" rtlCol="0">
            <a:spAutoFit/>
          </a:bodyPr>
          <a:lstStyle/>
          <a:p>
            <a:r>
              <a:rPr lang="en-US" dirty="0"/>
              <a:t>Room A</a:t>
            </a:r>
          </a:p>
        </p:txBody>
      </p:sp>
      <p:sp>
        <p:nvSpPr>
          <p:cNvPr id="12" name="TextBox 11"/>
          <p:cNvSpPr txBox="1"/>
          <p:nvPr/>
        </p:nvSpPr>
        <p:spPr>
          <a:xfrm>
            <a:off x="4597529" y="2863334"/>
            <a:ext cx="949299" cy="369332"/>
          </a:xfrm>
          <a:prstGeom prst="rect">
            <a:avLst/>
          </a:prstGeom>
          <a:solidFill>
            <a:schemeClr val="bg1"/>
          </a:solidFill>
        </p:spPr>
        <p:txBody>
          <a:bodyPr wrap="none" rtlCol="0">
            <a:spAutoFit/>
          </a:bodyPr>
          <a:lstStyle/>
          <a:p>
            <a:r>
              <a:rPr lang="en-US" dirty="0"/>
              <a:t>Room B</a:t>
            </a:r>
          </a:p>
        </p:txBody>
      </p:sp>
      <p:sp>
        <p:nvSpPr>
          <p:cNvPr id="13" name="TextBox 12"/>
          <p:cNvSpPr txBox="1"/>
          <p:nvPr/>
        </p:nvSpPr>
        <p:spPr>
          <a:xfrm>
            <a:off x="3408790" y="4798670"/>
            <a:ext cx="782209" cy="146304"/>
          </a:xfrm>
          <a:prstGeom prst="rect">
            <a:avLst/>
          </a:prstGeom>
          <a:solidFill>
            <a:schemeClr val="bg1"/>
          </a:solidFill>
        </p:spPr>
        <p:txBody>
          <a:bodyPr wrap="square" rtlCol="0" anchor="ctr">
            <a:spAutoFit/>
          </a:bodyPr>
          <a:lstStyle/>
          <a:p>
            <a:r>
              <a:rPr lang="en-US" sz="1000" b="1" dirty="0"/>
              <a:t>Supply</a:t>
            </a:r>
          </a:p>
        </p:txBody>
      </p:sp>
      <p:sp>
        <p:nvSpPr>
          <p:cNvPr id="15" name="TextBox 14"/>
          <p:cNvSpPr txBox="1"/>
          <p:nvPr/>
        </p:nvSpPr>
        <p:spPr>
          <a:xfrm>
            <a:off x="4331208" y="3695935"/>
            <a:ext cx="164592" cy="959558"/>
          </a:xfrm>
          <a:prstGeom prst="rect">
            <a:avLst/>
          </a:prstGeom>
          <a:solidFill>
            <a:schemeClr val="bg1"/>
          </a:solidFill>
        </p:spPr>
        <p:txBody>
          <a:bodyPr vert="vert270" wrap="none" rtlCol="0" anchor="ctr">
            <a:spAutoFit/>
          </a:bodyPr>
          <a:lstStyle/>
          <a:p>
            <a:r>
              <a:rPr lang="en-US" sz="1400" dirty="0"/>
              <a:t>Air Handler</a:t>
            </a:r>
          </a:p>
        </p:txBody>
      </p:sp>
      <p:sp>
        <p:nvSpPr>
          <p:cNvPr id="14" name="TextBox 13"/>
          <p:cNvSpPr txBox="1"/>
          <p:nvPr/>
        </p:nvSpPr>
        <p:spPr>
          <a:xfrm>
            <a:off x="3226235" y="2590800"/>
            <a:ext cx="782209" cy="146304"/>
          </a:xfrm>
          <a:prstGeom prst="rect">
            <a:avLst/>
          </a:prstGeom>
          <a:solidFill>
            <a:schemeClr val="bg1"/>
          </a:solidFill>
        </p:spPr>
        <p:txBody>
          <a:bodyPr wrap="square" rtlCol="0" anchor="ctr">
            <a:spAutoFit/>
          </a:bodyPr>
          <a:lstStyle/>
          <a:p>
            <a:r>
              <a:rPr lang="en-US" sz="1000" b="1" dirty="0"/>
              <a:t>Return</a:t>
            </a:r>
          </a:p>
        </p:txBody>
      </p:sp>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5495" r="10453" b="3721"/>
          <a:stretch/>
        </p:blipFill>
        <p:spPr>
          <a:xfrm>
            <a:off x="590550" y="609600"/>
            <a:ext cx="419100" cy="477665"/>
          </a:xfrm>
          <a:prstGeom prst="rect">
            <a:avLst/>
          </a:prstGeom>
        </p:spPr>
      </p:pic>
      <p:sp>
        <p:nvSpPr>
          <p:cNvPr id="17" name="Title 5"/>
          <p:cNvSpPr txBox="1">
            <a:spLocks/>
          </p:cNvSpPr>
          <p:nvPr/>
        </p:nvSpPr>
        <p:spPr>
          <a:xfrm>
            <a:off x="304800" y="71439"/>
            <a:ext cx="33528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2: Manometer and Blower Door</a:t>
            </a:r>
          </a:p>
        </p:txBody>
      </p:sp>
      <p:cxnSp>
        <p:nvCxnSpPr>
          <p:cNvPr id="18" name="Straight Connector 17">
            <a:extLst>
              <a:ext uri="{FF2B5EF4-FFF2-40B4-BE49-F238E27FC236}">
                <a16:creationId xmlns="" xmlns:a16="http://schemas.microsoft.com/office/drawing/2014/main" id="{114B7195-5A4B-413A-879C-BF3B8D50037C}"/>
              </a:ext>
            </a:extLst>
          </p:cNvPr>
          <p:cNvCxnSpPr>
            <a:cxnSpLocks/>
          </p:cNvCxnSpPr>
          <p:nvPr/>
        </p:nvCxnSpPr>
        <p:spPr>
          <a:xfrm>
            <a:off x="4131469" y="2771775"/>
            <a:ext cx="0" cy="1985963"/>
          </a:xfrm>
          <a:prstGeom prst="line">
            <a:avLst/>
          </a:prstGeom>
          <a:ln w="28575">
            <a:solidFill>
              <a:srgbClr val="3366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27239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Blower Door: What It Measures</a:t>
            </a:r>
          </a:p>
        </p:txBody>
      </p:sp>
      <p:sp>
        <p:nvSpPr>
          <p:cNvPr id="8" name="Content Placeholder 7"/>
          <p:cNvSpPr>
            <a:spLocks noGrp="1"/>
          </p:cNvSpPr>
          <p:nvPr>
            <p:ph sz="quarter" idx="1"/>
          </p:nvPr>
        </p:nvSpPr>
        <p:spPr>
          <a:xfrm>
            <a:off x="380999" y="1828801"/>
            <a:ext cx="5438776" cy="4331970"/>
          </a:xfrm>
        </p:spPr>
        <p:txBody>
          <a:bodyPr vert="horz">
            <a:normAutofit/>
          </a:bodyPr>
          <a:lstStyle/>
          <a:p>
            <a:pPr marL="0" indent="0">
              <a:lnSpc>
                <a:spcPts val="4000"/>
              </a:lnSpc>
              <a:buNone/>
            </a:pPr>
            <a:endParaRPr lang="en-US" dirty="0">
              <a:solidFill>
                <a:srgbClr val="284E84"/>
              </a:solidFill>
            </a:endParaRPr>
          </a:p>
          <a:p>
            <a:pPr>
              <a:lnSpc>
                <a:spcPts val="4000"/>
              </a:lnSpc>
            </a:pPr>
            <a:r>
              <a:rPr lang="en-US" dirty="0">
                <a:solidFill>
                  <a:srgbClr val="284E84"/>
                </a:solidFill>
              </a:rPr>
              <a:t>Measures air leakage rates and identifies air leaks in a building shell</a:t>
            </a:r>
          </a:p>
          <a:p>
            <a:pPr>
              <a:lnSpc>
                <a:spcPts val="4000"/>
              </a:lnSpc>
            </a:pPr>
            <a:r>
              <a:rPr lang="en-US" dirty="0">
                <a:solidFill>
                  <a:srgbClr val="284E84"/>
                </a:solidFill>
              </a:rPr>
              <a:t>Locates duct leakage</a:t>
            </a:r>
          </a:p>
          <a:p>
            <a:pPr>
              <a:lnSpc>
                <a:spcPts val="4000"/>
              </a:lnSpc>
            </a:pPr>
            <a:r>
              <a:rPr lang="en-US" dirty="0">
                <a:solidFill>
                  <a:srgbClr val="284E84"/>
                </a:solidFill>
              </a:rPr>
              <a:t>Pressurizes the house during a Leakage to Outside duct test</a:t>
            </a:r>
          </a:p>
          <a:p>
            <a:pPr marL="548640" lvl="4" indent="-274320">
              <a:lnSpc>
                <a:spcPts val="3200"/>
              </a:lnSpc>
              <a:spcBef>
                <a:spcPts val="600"/>
              </a:spcBef>
              <a:spcAft>
                <a:spcPts val="350"/>
              </a:spcAft>
              <a:buClr>
                <a:schemeClr val="accent1"/>
              </a:buClr>
              <a:buSzPct val="76000"/>
              <a:buFont typeface="Wingdings 3"/>
              <a:buChar char=""/>
            </a:pPr>
            <a:r>
              <a:rPr lang="en-US" sz="2200" dirty="0">
                <a:solidFill>
                  <a:schemeClr val="tx2"/>
                </a:solidFill>
              </a:rPr>
              <a:t>Requirement for PTCS program</a:t>
            </a:r>
          </a:p>
          <a:p>
            <a:pPr marL="548640" lvl="3" indent="-274320">
              <a:lnSpc>
                <a:spcPts val="3200"/>
              </a:lnSpc>
              <a:spcBef>
                <a:spcPts val="600"/>
              </a:spcBef>
              <a:spcAft>
                <a:spcPts val="350"/>
              </a:spcAft>
              <a:buClr>
                <a:schemeClr val="accent1"/>
              </a:buClr>
            </a:pPr>
            <a:endParaRPr lang="en-US" sz="2200" dirty="0">
              <a:solidFill>
                <a:srgbClr val="284E84"/>
              </a:solidFill>
            </a:endParaRPr>
          </a:p>
          <a:p>
            <a:pPr lvl="1">
              <a:lnSpc>
                <a:spcPts val="4000"/>
              </a:lnSpc>
            </a:pPr>
            <a:endParaRPr lang="en-US" dirty="0">
              <a:solidFill>
                <a:srgbClr val="284E84"/>
              </a:solidFill>
            </a:endParaRPr>
          </a:p>
        </p:txBody>
      </p:sp>
      <p:pic>
        <p:nvPicPr>
          <p:cNvPr id="9" name="Picture 2" descr="M:\Programs\1415 BPA PTCS\2010 Training Upgrade\Pictures\Duct blaster &amp; blower door photos\100_0084.jpg"/>
          <p:cNvPicPr>
            <a:picLocks noChangeAspect="1" noChangeArrowheads="1"/>
          </p:cNvPicPr>
          <p:nvPr/>
        </p:nvPicPr>
        <p:blipFill>
          <a:blip r:embed="rId3" cstate="print"/>
          <a:srcRect/>
          <a:stretch>
            <a:fillRect/>
          </a:stretch>
        </p:blipFill>
        <p:spPr bwMode="auto">
          <a:xfrm>
            <a:off x="5924549" y="1828800"/>
            <a:ext cx="2914651" cy="3886203"/>
          </a:xfrm>
          <a:prstGeom prst="rect">
            <a:avLst/>
          </a:prstGeom>
          <a:ln>
            <a:noFill/>
          </a:ln>
          <a:effectLst>
            <a:outerShdw blurRad="190500" algn="tl" rotWithShape="0">
              <a:srgbClr val="000000">
                <a:alpha val="70000"/>
              </a:srgbClr>
            </a:outerShdw>
          </a:effectLst>
        </p:spPr>
      </p:pic>
      <p:sp>
        <p:nvSpPr>
          <p:cNvPr id="10"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44</a:t>
            </a:fld>
            <a:endParaRPr lang="en-US" sz="1400" dirty="0">
              <a:solidFill>
                <a:prstClr val="black">
                  <a:tint val="75000"/>
                </a:prstClr>
              </a:solidFill>
            </a:endParaRPr>
          </a:p>
        </p:txBody>
      </p:sp>
      <p:sp>
        <p:nvSpPr>
          <p:cNvPr id="12" name="Title 5"/>
          <p:cNvSpPr txBox="1">
            <a:spLocks/>
          </p:cNvSpPr>
          <p:nvPr/>
        </p:nvSpPr>
        <p:spPr>
          <a:xfrm>
            <a:off x="304800" y="71439"/>
            <a:ext cx="33528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2: Manometer and Blower Door</a:t>
            </a:r>
          </a:p>
        </p:txBody>
      </p:sp>
      <p:sp>
        <p:nvSpPr>
          <p:cNvPr id="7" name="TextBox 6">
            <a:extLst>
              <a:ext uri="{FF2B5EF4-FFF2-40B4-BE49-F238E27FC236}">
                <a16:creationId xmlns="" xmlns:a16="http://schemas.microsoft.com/office/drawing/2014/main" id="{EA233456-3D32-4474-AC22-9995E147933F}"/>
              </a:ext>
            </a:extLst>
          </p:cNvPr>
          <p:cNvSpPr txBox="1"/>
          <p:nvPr/>
        </p:nvSpPr>
        <p:spPr>
          <a:xfrm>
            <a:off x="486918" y="1536412"/>
            <a:ext cx="5162549" cy="584775"/>
          </a:xfrm>
          <a:prstGeom prst="rect">
            <a:avLst/>
          </a:prstGeom>
          <a:noFill/>
        </p:spPr>
        <p:txBody>
          <a:bodyPr wrap="square" rtlCol="0">
            <a:spAutoFit/>
          </a:bodyPr>
          <a:lstStyle/>
          <a:p>
            <a:r>
              <a:rPr lang="en-US" sz="3200" dirty="0">
                <a:solidFill>
                  <a:srgbClr val="284E84"/>
                </a:solidFill>
              </a:rPr>
              <a:t>One tool with many uses…</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Programs\1415 BPA PTCS\2010 Training Upgrade\Pictures\Duct blaster &amp; blower door photos\100_0099.jpg"/>
          <p:cNvPicPr>
            <a:picLocks noChangeAspect="1" noChangeArrowheads="1"/>
          </p:cNvPicPr>
          <p:nvPr/>
        </p:nvPicPr>
        <p:blipFill>
          <a:blip r:embed="rId3" cstate="print"/>
          <a:srcRect l="4780" t="7648" b="22247"/>
          <a:stretch>
            <a:fillRect/>
          </a:stretch>
        </p:blipFill>
        <p:spPr bwMode="auto">
          <a:xfrm>
            <a:off x="1219200" y="2453558"/>
            <a:ext cx="6858000" cy="3786890"/>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lstStyle/>
          <a:p>
            <a:r>
              <a:rPr lang="en-US" dirty="0"/>
              <a:t>Blower Door Parts: Rings</a:t>
            </a:r>
          </a:p>
        </p:txBody>
      </p:sp>
      <p:sp>
        <p:nvSpPr>
          <p:cNvPr id="7" name="Down Arrow Callout 6"/>
          <p:cNvSpPr/>
          <p:nvPr/>
        </p:nvSpPr>
        <p:spPr>
          <a:xfrm>
            <a:off x="5105400" y="1219200"/>
            <a:ext cx="3352800" cy="2133600"/>
          </a:xfrm>
          <a:prstGeom prst="downArrowCallout">
            <a:avLst>
              <a:gd name="adj1" fmla="val 19344"/>
              <a:gd name="adj2" fmla="val 25000"/>
              <a:gd name="adj3" fmla="val 25000"/>
              <a:gd name="adj4" fmla="val 5484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t>Fan </a:t>
            </a:r>
            <a:r>
              <a:rPr lang="en-US" sz="2800" dirty="0"/>
              <a:t>                              </a:t>
            </a:r>
            <a:r>
              <a:rPr lang="en-US" sz="2400" dirty="0"/>
              <a:t>(No ring=Open </a:t>
            </a:r>
            <a:r>
              <a:rPr lang="en-US" sz="2400" dirty="0" err="1"/>
              <a:t>config</a:t>
            </a:r>
            <a:r>
              <a:rPr lang="en-US" sz="2400" dirty="0"/>
              <a:t>)</a:t>
            </a:r>
          </a:p>
        </p:txBody>
      </p:sp>
      <p:sp>
        <p:nvSpPr>
          <p:cNvPr id="8" name="Down Arrow Callout 7"/>
          <p:cNvSpPr/>
          <p:nvPr/>
        </p:nvSpPr>
        <p:spPr>
          <a:xfrm>
            <a:off x="2286000" y="2743200"/>
            <a:ext cx="1447800" cy="914400"/>
          </a:xfrm>
          <a:prstGeom prst="downArrowCallout">
            <a:avLst>
              <a:gd name="adj1" fmla="val 25000"/>
              <a:gd name="adj2" fmla="val 25000"/>
              <a:gd name="adj3" fmla="val 25000"/>
              <a:gd name="adj4" fmla="val 5458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chemeClr val="dk1"/>
                </a:solidFill>
              </a:rPr>
              <a:t>Ring B</a:t>
            </a:r>
          </a:p>
        </p:txBody>
      </p:sp>
      <p:sp>
        <p:nvSpPr>
          <p:cNvPr id="10" name="Down Arrow Callout 9"/>
          <p:cNvSpPr/>
          <p:nvPr/>
        </p:nvSpPr>
        <p:spPr>
          <a:xfrm>
            <a:off x="3505200" y="1828800"/>
            <a:ext cx="1447800" cy="914400"/>
          </a:xfrm>
          <a:prstGeom prst="downArrowCallout">
            <a:avLst>
              <a:gd name="adj1" fmla="val 25000"/>
              <a:gd name="adj2" fmla="val 25000"/>
              <a:gd name="adj3" fmla="val 25000"/>
              <a:gd name="adj4" fmla="val 5458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chemeClr val="dk1"/>
                </a:solidFill>
              </a:rPr>
              <a:t>Ring A</a:t>
            </a:r>
          </a:p>
        </p:txBody>
      </p:sp>
      <p:sp>
        <p:nvSpPr>
          <p:cNvPr id="11" name="Down Arrow Callout 10"/>
          <p:cNvSpPr/>
          <p:nvPr/>
        </p:nvSpPr>
        <p:spPr>
          <a:xfrm>
            <a:off x="914400" y="3352800"/>
            <a:ext cx="1600200" cy="1294108"/>
          </a:xfrm>
          <a:prstGeom prst="downArrowCallout">
            <a:avLst>
              <a:gd name="adj1" fmla="val 17459"/>
              <a:gd name="adj2" fmla="val 20287"/>
              <a:gd name="adj3" fmla="val 25000"/>
              <a:gd name="adj4" fmla="val 3958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600" dirty="0">
                <a:solidFill>
                  <a:schemeClr val="dk1"/>
                </a:solidFill>
              </a:rPr>
              <a:t>Fan Cover</a:t>
            </a:r>
          </a:p>
        </p:txBody>
      </p:sp>
      <p:sp>
        <p:nvSpPr>
          <p:cNvPr id="12"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45</a:t>
            </a:fld>
            <a:endParaRPr lang="en-US" sz="1400" dirty="0">
              <a:solidFill>
                <a:prstClr val="black">
                  <a:tint val="75000"/>
                </a:prstClr>
              </a:solidFill>
            </a:endParaRPr>
          </a:p>
        </p:txBody>
      </p:sp>
      <p:sp>
        <p:nvSpPr>
          <p:cNvPr id="13" name="Title 5"/>
          <p:cNvSpPr txBox="1">
            <a:spLocks/>
          </p:cNvSpPr>
          <p:nvPr/>
        </p:nvSpPr>
        <p:spPr>
          <a:xfrm>
            <a:off x="304800" y="71439"/>
            <a:ext cx="33528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2: Manometer and Blower Door</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22" presetClass="entr" presetSubtype="1" fill="hold" grpId="0" nodeType="withEffect">
                                  <p:stCondLst>
                                    <p:cond delay="50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Parts: Nylon Skin</a:t>
            </a:r>
          </a:p>
        </p:txBody>
      </p:sp>
      <p:pic>
        <p:nvPicPr>
          <p:cNvPr id="3074" name="Picture 2" descr="M:\Programs\1415 BPA PTCS\2010 Training Upgrade\Pictures\Duct blaster &amp; blower door photos\100_0082.jpg"/>
          <p:cNvPicPr>
            <a:picLocks noChangeAspect="1" noChangeArrowheads="1"/>
          </p:cNvPicPr>
          <p:nvPr/>
        </p:nvPicPr>
        <p:blipFill>
          <a:blip r:embed="rId3" cstate="print"/>
          <a:srcRect/>
          <a:stretch>
            <a:fillRect/>
          </a:stretch>
        </p:blipFill>
        <p:spPr bwMode="auto">
          <a:xfrm>
            <a:off x="2743200" y="1732367"/>
            <a:ext cx="3371850" cy="4495800"/>
          </a:xfrm>
          <a:prstGeom prst="rect">
            <a:avLst/>
          </a:prstGeom>
          <a:ln>
            <a:noFill/>
          </a:ln>
          <a:effectLst>
            <a:outerShdw blurRad="190500" algn="tl" rotWithShape="0">
              <a:srgbClr val="000000">
                <a:alpha val="70000"/>
              </a:srgbClr>
            </a:outerShdw>
          </a:effectLst>
        </p:spPr>
      </p:pic>
      <p:sp>
        <p:nvSpPr>
          <p:cNvPr id="6" name="Right Arrow 5"/>
          <p:cNvSpPr/>
          <p:nvPr/>
        </p:nvSpPr>
        <p:spPr>
          <a:xfrm rot="5400000">
            <a:off x="4903292" y="4874296"/>
            <a:ext cx="822751" cy="176832"/>
          </a:xfrm>
          <a:prstGeom prst="rightArrow">
            <a:avLst/>
          </a:prstGeom>
          <a:solidFill>
            <a:srgbClr val="00B0F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46</a:t>
            </a:fld>
            <a:endParaRPr lang="en-US" sz="1400" dirty="0">
              <a:solidFill>
                <a:prstClr val="black">
                  <a:tint val="75000"/>
                </a:prstClr>
              </a:solidFill>
            </a:endParaRPr>
          </a:p>
        </p:txBody>
      </p:sp>
      <p:sp>
        <p:nvSpPr>
          <p:cNvPr id="4" name="Rectangle 3"/>
          <p:cNvSpPr/>
          <p:nvPr/>
        </p:nvSpPr>
        <p:spPr>
          <a:xfrm>
            <a:off x="1588392" y="1219200"/>
            <a:ext cx="5757666" cy="461665"/>
          </a:xfrm>
          <a:prstGeom prst="rect">
            <a:avLst/>
          </a:prstGeom>
        </p:spPr>
        <p:txBody>
          <a:bodyPr wrap="none">
            <a:spAutoFit/>
          </a:bodyPr>
          <a:lstStyle/>
          <a:p>
            <a:r>
              <a:rPr lang="en-US" sz="2400" dirty="0">
                <a:solidFill>
                  <a:srgbClr val="284E84"/>
                </a:solidFill>
              </a:rPr>
              <a:t>Fits over metal door frame with Velcro snaps</a:t>
            </a:r>
          </a:p>
        </p:txBody>
      </p:sp>
      <p:sp>
        <p:nvSpPr>
          <p:cNvPr id="11" name="Right Arrow 10"/>
          <p:cNvSpPr/>
          <p:nvPr/>
        </p:nvSpPr>
        <p:spPr>
          <a:xfrm rot="10800000">
            <a:off x="4706463" y="2971800"/>
            <a:ext cx="1306220" cy="228600"/>
          </a:xfrm>
          <a:prstGeom prst="rightArrow">
            <a:avLst/>
          </a:prstGeom>
          <a:solidFill>
            <a:srgbClr val="00B0F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20513550">
            <a:off x="2410752" y="5749091"/>
            <a:ext cx="1802167" cy="204072"/>
          </a:xfrm>
          <a:prstGeom prst="rightArrow">
            <a:avLst/>
          </a:prstGeom>
          <a:solidFill>
            <a:srgbClr val="00B0F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5400000">
            <a:off x="3313892" y="4896778"/>
            <a:ext cx="850018" cy="176832"/>
          </a:xfrm>
          <a:prstGeom prst="rightArrow">
            <a:avLst/>
          </a:prstGeom>
          <a:solidFill>
            <a:srgbClr val="00B0F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614444" y="4089669"/>
            <a:ext cx="1828800"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dirty="0">
                <a:solidFill>
                  <a:schemeClr val="tx1">
                    <a:lumMod val="85000"/>
                    <a:lumOff val="15000"/>
                  </a:schemeClr>
                </a:solidFill>
              </a:rPr>
              <a:t>Hose Eyelets</a:t>
            </a:r>
          </a:p>
        </p:txBody>
      </p:sp>
      <p:sp>
        <p:nvSpPr>
          <p:cNvPr id="12" name="TextBox 11"/>
          <p:cNvSpPr txBox="1"/>
          <p:nvPr/>
        </p:nvSpPr>
        <p:spPr>
          <a:xfrm>
            <a:off x="5943600" y="2855267"/>
            <a:ext cx="1981200"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dirty="0">
                <a:solidFill>
                  <a:schemeClr val="tx1">
                    <a:lumMod val="85000"/>
                    <a:lumOff val="15000"/>
                  </a:schemeClr>
                </a:solidFill>
              </a:rPr>
              <a:t>View Window</a:t>
            </a:r>
          </a:p>
        </p:txBody>
      </p:sp>
      <p:sp>
        <p:nvSpPr>
          <p:cNvPr id="14" name="TextBox 13"/>
          <p:cNvSpPr txBox="1"/>
          <p:nvPr/>
        </p:nvSpPr>
        <p:spPr>
          <a:xfrm>
            <a:off x="597792" y="5749423"/>
            <a:ext cx="1981200"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dirty="0">
                <a:solidFill>
                  <a:schemeClr val="tx1">
                    <a:lumMod val="85000"/>
                    <a:lumOff val="15000"/>
                  </a:schemeClr>
                </a:solidFill>
              </a:rPr>
              <a:t>Fan Opening</a:t>
            </a:r>
          </a:p>
        </p:txBody>
      </p:sp>
      <p:sp>
        <p:nvSpPr>
          <p:cNvPr id="15" name="Title 5"/>
          <p:cNvSpPr txBox="1">
            <a:spLocks/>
          </p:cNvSpPr>
          <p:nvPr/>
        </p:nvSpPr>
        <p:spPr>
          <a:xfrm>
            <a:off x="304800" y="71439"/>
            <a:ext cx="33528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2: Manometer and Blower Door</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100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fill="hold" grpId="0" nodeType="withEffect">
                                  <p:stCondLst>
                                    <p:cond delay="100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par>
                                <p:cTn id="17" presetID="22" presetClass="entr" presetSubtype="1" fill="hold" grpId="0" nodeType="withEffect">
                                  <p:stCondLst>
                                    <p:cond delay="100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par>
                                <p:cTn id="20" presetID="22" presetClass="entr" presetSubtype="1" fill="hold" grpId="0" nodeType="withEffect">
                                  <p:stCondLst>
                                    <p:cond delay="150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par>
                                <p:cTn id="23" presetID="22" presetClass="entr" presetSubtype="1" fill="hold" grpId="0" nodeType="withEffect">
                                  <p:stCondLst>
                                    <p:cond delay="150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3" grpId="0" animBg="1"/>
      <p:bldP spid="16" grpId="0" animBg="1"/>
      <p:bldP spid="7" grpId="0" animBg="1"/>
      <p:bldP spid="12" grpId="0" animBg="1"/>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Parts: Pressure Sensor Ring</a:t>
            </a:r>
          </a:p>
        </p:txBody>
      </p:sp>
      <p:pic>
        <p:nvPicPr>
          <p:cNvPr id="4099" name="Picture 3" descr="M:\Programs\1415 BPA PTCS\2010 Training Upgrade\Pictures\Duct blaster &amp; blower door photos\100_0091.jpg"/>
          <p:cNvPicPr>
            <a:picLocks noChangeAspect="1" noChangeArrowheads="1"/>
          </p:cNvPicPr>
          <p:nvPr/>
        </p:nvPicPr>
        <p:blipFill>
          <a:blip r:embed="rId3" cstate="print"/>
          <a:srcRect/>
          <a:stretch>
            <a:fillRect/>
          </a:stretch>
        </p:blipFill>
        <p:spPr bwMode="auto">
          <a:xfrm>
            <a:off x="397933" y="1914987"/>
            <a:ext cx="3962400" cy="2971800"/>
          </a:xfrm>
          <a:prstGeom prst="rect">
            <a:avLst/>
          </a:prstGeom>
          <a:ln>
            <a:noFill/>
          </a:ln>
          <a:effectLst>
            <a:outerShdw blurRad="190500" algn="tl" rotWithShape="0">
              <a:srgbClr val="000000">
                <a:alpha val="70000"/>
              </a:srgbClr>
            </a:outerShdw>
          </a:effectLst>
        </p:spPr>
      </p:pic>
      <p:sp>
        <p:nvSpPr>
          <p:cNvPr id="8"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47</a:t>
            </a:fld>
            <a:endParaRPr lang="en-US" sz="1400" dirty="0">
              <a:solidFill>
                <a:prstClr val="black">
                  <a:tint val="75000"/>
                </a:prstClr>
              </a:solidFill>
            </a:endParaRPr>
          </a:p>
        </p:txBody>
      </p:sp>
      <p:cxnSp>
        <p:nvCxnSpPr>
          <p:cNvPr id="13" name="Straight Arrow Connector 12"/>
          <p:cNvCxnSpPr>
            <a:stCxn id="4" idx="2"/>
          </p:cNvCxnSpPr>
          <p:nvPr/>
        </p:nvCxnSpPr>
        <p:spPr>
          <a:xfrm flipH="1">
            <a:off x="1371600" y="1680865"/>
            <a:ext cx="1124750" cy="1986722"/>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397876" y="1219200"/>
            <a:ext cx="2196948" cy="461665"/>
          </a:xfrm>
          <a:prstGeom prst="rect">
            <a:avLst/>
          </a:prstGeom>
          <a:solidFill>
            <a:schemeClr val="accent3">
              <a:lumMod val="20000"/>
              <a:lumOff val="80000"/>
            </a:schemeClr>
          </a:solidFill>
          <a:ln>
            <a:solidFill>
              <a:schemeClr val="accent3">
                <a:lumMod val="75000"/>
              </a:schemeClr>
            </a:solidFill>
          </a:ln>
        </p:spPr>
        <p:txBody>
          <a:bodyPr wrap="none" rtlCol="0">
            <a:spAutoFit/>
          </a:bodyPr>
          <a:lstStyle/>
          <a:p>
            <a:r>
              <a:rPr lang="en-US" sz="2400" dirty="0"/>
              <a:t>Pressure Sensor</a:t>
            </a:r>
          </a:p>
        </p:txBody>
      </p:sp>
      <p:sp>
        <p:nvSpPr>
          <p:cNvPr id="5" name="TextBox 4"/>
          <p:cNvSpPr txBox="1"/>
          <p:nvPr/>
        </p:nvSpPr>
        <p:spPr>
          <a:xfrm>
            <a:off x="4628919" y="2819400"/>
            <a:ext cx="4057314" cy="954107"/>
          </a:xfrm>
          <a:prstGeom prst="rect">
            <a:avLst/>
          </a:prstGeom>
          <a:noFill/>
        </p:spPr>
        <p:txBody>
          <a:bodyPr wrap="square" rtlCol="0">
            <a:spAutoFit/>
          </a:bodyPr>
          <a:lstStyle/>
          <a:p>
            <a:pPr algn="ctr"/>
            <a:r>
              <a:rPr lang="en-US" sz="2800" dirty="0">
                <a:solidFill>
                  <a:srgbClr val="284E84"/>
                </a:solidFill>
              </a:rPr>
              <a:t>Manometer measures pressure difference</a:t>
            </a:r>
          </a:p>
        </p:txBody>
      </p:sp>
      <p:sp>
        <p:nvSpPr>
          <p:cNvPr id="6" name="TextBox 5"/>
          <p:cNvSpPr txBox="1"/>
          <p:nvPr/>
        </p:nvSpPr>
        <p:spPr>
          <a:xfrm>
            <a:off x="1017270" y="5036692"/>
            <a:ext cx="6949440" cy="523220"/>
          </a:xfrm>
          <a:prstGeom prst="rect">
            <a:avLst/>
          </a:prstGeom>
          <a:noFill/>
        </p:spPr>
        <p:txBody>
          <a:bodyPr wrap="square" rtlCol="0">
            <a:spAutoFit/>
          </a:bodyPr>
          <a:lstStyle/>
          <a:p>
            <a:pPr lvl="0" algn="ctr"/>
            <a:r>
              <a:rPr lang="en-US" sz="2800" dirty="0">
                <a:solidFill>
                  <a:srgbClr val="284E84"/>
                </a:solidFill>
              </a:rPr>
              <a:t> </a:t>
            </a:r>
            <a:r>
              <a:rPr lang="en-US" sz="2800" dirty="0">
                <a:solidFill>
                  <a:srgbClr val="0070C0"/>
                </a:solidFill>
              </a:rPr>
              <a:t> </a:t>
            </a:r>
            <a:r>
              <a:rPr lang="en-US" sz="2800" dirty="0">
                <a:solidFill>
                  <a:srgbClr val="284E84"/>
                </a:solidFill>
              </a:rPr>
              <a:t>Higher pressure drop</a:t>
            </a:r>
            <a:r>
              <a:rPr lang="en-US" sz="2800" b="1" dirty="0">
                <a:solidFill>
                  <a:srgbClr val="C00000"/>
                </a:solidFill>
              </a:rPr>
              <a:t> = </a:t>
            </a:r>
            <a:r>
              <a:rPr lang="en-US" sz="2800" dirty="0">
                <a:solidFill>
                  <a:srgbClr val="284E84"/>
                </a:solidFill>
              </a:rPr>
              <a:t>More flow</a:t>
            </a:r>
          </a:p>
        </p:txBody>
      </p:sp>
      <p:sp>
        <p:nvSpPr>
          <p:cNvPr id="12" name="Title 5"/>
          <p:cNvSpPr txBox="1">
            <a:spLocks/>
          </p:cNvSpPr>
          <p:nvPr/>
        </p:nvSpPr>
        <p:spPr>
          <a:xfrm>
            <a:off x="304800" y="71439"/>
            <a:ext cx="33528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2: Manometer and Blower Door</a:t>
            </a:r>
          </a:p>
        </p:txBody>
      </p:sp>
      <p:sp>
        <p:nvSpPr>
          <p:cNvPr id="10" name="Rectangle 9">
            <a:extLst>
              <a:ext uri="{FF2B5EF4-FFF2-40B4-BE49-F238E27FC236}">
                <a16:creationId xmlns="" xmlns:a16="http://schemas.microsoft.com/office/drawing/2014/main" id="{D8AA644D-B79D-41F2-BF20-AEEA2BF9A880}"/>
              </a:ext>
            </a:extLst>
          </p:cNvPr>
          <p:cNvSpPr/>
          <p:nvPr/>
        </p:nvSpPr>
        <p:spPr>
          <a:xfrm>
            <a:off x="1771419" y="5672437"/>
            <a:ext cx="5658081" cy="523220"/>
          </a:xfrm>
          <a:prstGeom prst="rect">
            <a:avLst/>
          </a:prstGeom>
          <a:solidFill>
            <a:schemeClr val="accent3">
              <a:lumMod val="40000"/>
              <a:lumOff val="60000"/>
            </a:schemeClr>
          </a:solidFill>
        </p:spPr>
        <p:style>
          <a:lnRef idx="3">
            <a:schemeClr val="lt1"/>
          </a:lnRef>
          <a:fillRef idx="1">
            <a:schemeClr val="dk1"/>
          </a:fillRef>
          <a:effectRef idx="1">
            <a:schemeClr val="dk1"/>
          </a:effectRef>
          <a:fontRef idx="minor">
            <a:schemeClr val="lt1"/>
          </a:fontRef>
        </p:style>
        <p:txBody>
          <a:bodyPr wrap="square">
            <a:spAutoFit/>
          </a:bodyPr>
          <a:lstStyle/>
          <a:p>
            <a:pPr algn="ctr">
              <a:defRPr/>
            </a:pPr>
            <a:r>
              <a:rPr lang="en-US" sz="2800" dirty="0">
                <a:solidFill>
                  <a:sysClr val="windowText" lastClr="000000"/>
                </a:solidFill>
              </a:rPr>
              <a:t>Flow   </a:t>
            </a:r>
            <a:r>
              <a:rPr lang="en-US" sz="2600" b="1" dirty="0">
                <a:solidFill>
                  <a:srgbClr val="C00000"/>
                </a:solidFill>
              </a:rPr>
              <a:t>=</a:t>
            </a:r>
            <a:r>
              <a:rPr lang="en-US" sz="2800" dirty="0">
                <a:solidFill>
                  <a:sysClr val="windowText" lastClr="000000"/>
                </a:solidFill>
              </a:rPr>
              <a:t>   Pressure   </a:t>
            </a:r>
            <a:r>
              <a:rPr lang="en-US" sz="2600" b="1" dirty="0">
                <a:solidFill>
                  <a:srgbClr val="C00000"/>
                </a:solidFill>
              </a:rPr>
              <a:t>X</a:t>
            </a:r>
            <a:r>
              <a:rPr lang="en-US" sz="2800" dirty="0">
                <a:solidFill>
                  <a:sysClr val="windowText" lastClr="000000"/>
                </a:solidFill>
              </a:rPr>
              <a:t>   Size of Hole</a:t>
            </a:r>
          </a:p>
        </p:txBody>
      </p:sp>
    </p:spTree>
    <p:extLst>
      <p:ext uri="{BB962C8B-B14F-4D97-AF65-F5344CB8AC3E}">
        <p14:creationId xmlns:p14="http://schemas.microsoft.com/office/powerpoint/2010/main" val="31357265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vert="horz" anchor="b" anchorCtr="0">
            <a:normAutofit/>
          </a:bodyPr>
          <a:lstStyle/>
          <a:p>
            <a:r>
              <a:rPr lang="en-US" dirty="0"/>
              <a:t>Parts: Blower Door Controller</a:t>
            </a:r>
          </a:p>
        </p:txBody>
      </p:sp>
      <p:pic>
        <p:nvPicPr>
          <p:cNvPr id="4" name="Picture 2" descr="\\PDXFS01\Files\Share\Programs\Residential Department\Photos\Duct Sealing\DSCN1198.JPG"/>
          <p:cNvPicPr>
            <a:picLocks noGrp="1" noChangeAspect="1" noChangeArrowheads="1"/>
          </p:cNvPicPr>
          <p:nvPr>
            <p:ph sz="quarter" idx="2"/>
          </p:nvPr>
        </p:nvPicPr>
        <p:blipFill>
          <a:blip r:embed="rId3" cstate="print"/>
          <a:stretch>
            <a:fillRect/>
          </a:stretch>
        </p:blipFill>
        <p:spPr bwMode="auto">
          <a:xfrm>
            <a:off x="381000" y="3048000"/>
            <a:ext cx="3200400" cy="2402378"/>
          </a:xfrm>
          <a:prstGeom prst="rect">
            <a:avLst/>
          </a:prstGeom>
          <a:ln>
            <a:noFill/>
          </a:ln>
          <a:effectLst>
            <a:outerShdw blurRad="292100" dist="139700" dir="2700000" algn="tl" rotWithShape="0">
              <a:srgbClr val="333333">
                <a:alpha val="65000"/>
              </a:srgbClr>
            </a:outerShdw>
          </a:effectLst>
        </p:spPr>
      </p:pic>
      <p:sp>
        <p:nvSpPr>
          <p:cNvPr id="8" name="Content Placeholder 7"/>
          <p:cNvSpPr>
            <a:spLocks noGrp="1"/>
          </p:cNvSpPr>
          <p:nvPr>
            <p:ph sz="quarter" idx="4"/>
          </p:nvPr>
        </p:nvSpPr>
        <p:spPr>
          <a:xfrm>
            <a:off x="3962400" y="2057400"/>
            <a:ext cx="4876800" cy="3276600"/>
          </a:xfrm>
        </p:spPr>
        <p:txBody>
          <a:bodyPr>
            <a:noAutofit/>
          </a:bodyPr>
          <a:lstStyle/>
          <a:p>
            <a:pPr>
              <a:lnSpc>
                <a:spcPts val="4500"/>
              </a:lnSpc>
              <a:spcAft>
                <a:spcPts val="600"/>
              </a:spcAft>
            </a:pPr>
            <a:r>
              <a:rPr lang="en-US" sz="2800" dirty="0">
                <a:solidFill>
                  <a:srgbClr val="284E84"/>
                </a:solidFill>
              </a:rPr>
              <a:t>Controls fan speed</a:t>
            </a:r>
          </a:p>
          <a:p>
            <a:pPr>
              <a:lnSpc>
                <a:spcPts val="4500"/>
              </a:lnSpc>
              <a:spcAft>
                <a:spcPts val="600"/>
              </a:spcAft>
            </a:pPr>
            <a:r>
              <a:rPr lang="en-US" sz="2800" dirty="0">
                <a:solidFill>
                  <a:srgbClr val="284E84"/>
                </a:solidFill>
              </a:rPr>
              <a:t>Turn knob until house pressure is 50 Pa WRT outside</a:t>
            </a:r>
          </a:p>
          <a:p>
            <a:pPr>
              <a:lnSpc>
                <a:spcPts val="4500"/>
              </a:lnSpc>
              <a:spcAft>
                <a:spcPts val="600"/>
              </a:spcAft>
            </a:pPr>
            <a:r>
              <a:rPr lang="en-US" sz="2800" dirty="0">
                <a:solidFill>
                  <a:srgbClr val="284E84"/>
                </a:solidFill>
              </a:rPr>
              <a:t>“Can’t Reach Fifty” (CRF) Factors</a:t>
            </a:r>
          </a:p>
        </p:txBody>
      </p:sp>
      <p:pic>
        <p:nvPicPr>
          <p:cNvPr id="1026" name="Picture 2" descr="\\PDXFS01\Files\Share\Programs\Residential Department\Photos\Duct Sealing\DSCN1200.JPG"/>
          <p:cNvPicPr>
            <a:picLocks noChangeAspect="1" noChangeArrowheads="1"/>
          </p:cNvPicPr>
          <p:nvPr/>
        </p:nvPicPr>
        <p:blipFill>
          <a:blip r:embed="rId4" cstate="print">
            <a:lum bright="20000"/>
          </a:blip>
          <a:srcRect l="19048" t="6590" b="15871"/>
          <a:stretch>
            <a:fillRect/>
          </a:stretch>
        </p:blipFill>
        <p:spPr bwMode="auto">
          <a:xfrm>
            <a:off x="609600" y="1600200"/>
            <a:ext cx="3200400" cy="2299340"/>
          </a:xfrm>
          <a:prstGeom prst="rect">
            <a:avLst/>
          </a:prstGeom>
          <a:ln>
            <a:noFill/>
          </a:ln>
          <a:effectLst>
            <a:outerShdw blurRad="292100" dist="139700" dir="2700000" algn="tl" rotWithShape="0">
              <a:srgbClr val="333333">
                <a:alpha val="65000"/>
              </a:srgbClr>
            </a:outerShdw>
          </a:effectLst>
        </p:spPr>
      </p:pic>
      <p:cxnSp>
        <p:nvCxnSpPr>
          <p:cNvPr id="3" name="Straight Connector 2"/>
          <p:cNvCxnSpPr/>
          <p:nvPr/>
        </p:nvCxnSpPr>
        <p:spPr>
          <a:xfrm flipH="1" flipV="1">
            <a:off x="609600" y="3899540"/>
            <a:ext cx="1600200" cy="11296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514600" y="3899540"/>
            <a:ext cx="1295400" cy="11296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48</a:t>
            </a:fld>
            <a:endParaRPr lang="en-US" sz="1400" dirty="0">
              <a:solidFill>
                <a:prstClr val="black">
                  <a:tint val="75000"/>
                </a:prstClr>
              </a:solidFill>
            </a:endParaRPr>
          </a:p>
        </p:txBody>
      </p:sp>
      <p:sp>
        <p:nvSpPr>
          <p:cNvPr id="13" name="Title 5"/>
          <p:cNvSpPr txBox="1">
            <a:spLocks/>
          </p:cNvSpPr>
          <p:nvPr/>
        </p:nvSpPr>
        <p:spPr>
          <a:xfrm>
            <a:off x="304800" y="71439"/>
            <a:ext cx="33528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2: Manometer and Blower Door</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par>
                                <p:cTn id="8" presetID="10" presetClass="entr" presetSubtype="0" fill="hold" nodeType="withEffect">
                                  <p:stCondLst>
                                    <p:cond delay="50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vert="horz" anchor="b" anchorCtr="0">
            <a:normAutofit/>
          </a:bodyPr>
          <a:lstStyle/>
          <a:p>
            <a:r>
              <a:rPr lang="en-US" dirty="0"/>
              <a:t>Flow Range</a:t>
            </a:r>
          </a:p>
        </p:txBody>
      </p:sp>
      <p:sp>
        <p:nvSpPr>
          <p:cNvPr id="3" name="Content Placeholder 2"/>
          <p:cNvSpPr>
            <a:spLocks noGrp="1"/>
          </p:cNvSpPr>
          <p:nvPr>
            <p:ph sz="quarter" idx="1"/>
          </p:nvPr>
        </p:nvSpPr>
        <p:spPr>
          <a:xfrm>
            <a:off x="457200" y="3200400"/>
            <a:ext cx="8229600" cy="2925763"/>
          </a:xfrm>
        </p:spPr>
        <p:txBody>
          <a:bodyPr/>
          <a:lstStyle/>
          <a:p>
            <a:pPr lvl="2">
              <a:lnSpc>
                <a:spcPct val="150000"/>
              </a:lnSpc>
            </a:pPr>
            <a:endParaRPr lang="en-US" sz="2800" dirty="0"/>
          </a:p>
          <a:p>
            <a:endParaRPr lang="en-US" dirty="0"/>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5697097"/>
              </p:ext>
            </p:extLst>
          </p:nvPr>
        </p:nvGraphicFramePr>
        <p:xfrm>
          <a:off x="1600200" y="2209800"/>
          <a:ext cx="6019800" cy="3124200"/>
        </p:xfrm>
        <a:graphic>
          <a:graphicData uri="http://schemas.openxmlformats.org/drawingml/2006/table">
            <a:tbl>
              <a:tblPr firstRow="1" bandRow="1">
                <a:tableStyleId>{21E4AEA4-8DFA-4A89-87EB-49C32662AFE0}</a:tableStyleId>
              </a:tblPr>
              <a:tblGrid>
                <a:gridCol w="3124200">
                  <a:extLst>
                    <a:ext uri="{9D8B030D-6E8A-4147-A177-3AD203B41FA5}">
                      <a16:colId xmlns="" xmlns:a16="http://schemas.microsoft.com/office/drawing/2014/main" val="20000"/>
                    </a:ext>
                  </a:extLst>
                </a:gridCol>
                <a:gridCol w="2895600">
                  <a:extLst>
                    <a:ext uri="{9D8B030D-6E8A-4147-A177-3AD203B41FA5}">
                      <a16:colId xmlns="" xmlns:a16="http://schemas.microsoft.com/office/drawing/2014/main" val="20001"/>
                    </a:ext>
                  </a:extLst>
                </a:gridCol>
              </a:tblGrid>
              <a:tr h="520700">
                <a:tc gridSpan="2">
                  <a:txBody>
                    <a:bodyPr/>
                    <a:lstStyle/>
                    <a:p>
                      <a:pPr algn="ctr"/>
                      <a:r>
                        <a:rPr lang="en-US" dirty="0"/>
                        <a:t>Energy</a:t>
                      </a:r>
                      <a:r>
                        <a:rPr lang="en-US" baseline="0" dirty="0"/>
                        <a:t> Conservatory Blower Door Model 3</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dirty="0"/>
                    </a:p>
                  </a:txBody>
                  <a:tcPr/>
                </a:tc>
                <a:extLst>
                  <a:ext uri="{0D108BD9-81ED-4DB2-BD59-A6C34878D82A}">
                    <a16:rowId xmlns="" xmlns:a16="http://schemas.microsoft.com/office/drawing/2014/main" val="10000"/>
                  </a:ext>
                </a:extLst>
              </a:tr>
              <a:tr h="520700">
                <a:tc>
                  <a:txBody>
                    <a:bodyPr/>
                    <a:lstStyle/>
                    <a:p>
                      <a:pPr algn="ctr"/>
                      <a:r>
                        <a:rPr lang="en-US" dirty="0"/>
                        <a:t>Fan</a:t>
                      </a:r>
                      <a:r>
                        <a:rPr lang="en-US" baseline="0" dirty="0"/>
                        <a:t> Configuration</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Flow Range</a:t>
                      </a:r>
                      <a:r>
                        <a:rPr lang="en-US" baseline="0" dirty="0"/>
                        <a:t> (CFM)</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520700">
                <a:tc>
                  <a:txBody>
                    <a:bodyPr/>
                    <a:lstStyle/>
                    <a:p>
                      <a:pPr algn="ctr"/>
                      <a:r>
                        <a:rPr lang="en-US" dirty="0"/>
                        <a:t>Open Fan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6,300</a:t>
                      </a:r>
                      <a:r>
                        <a:rPr lang="en-US" baseline="0" dirty="0"/>
                        <a:t>–2,430 </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520700">
                <a:tc>
                  <a:txBody>
                    <a:bodyPr/>
                    <a:lstStyle/>
                    <a:p>
                      <a:pPr algn="ctr"/>
                      <a:r>
                        <a:rPr lang="en-US" dirty="0"/>
                        <a:t>Ring</a:t>
                      </a:r>
                      <a:r>
                        <a:rPr lang="en-US" baseline="0" dirty="0"/>
                        <a:t> A</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2,800–915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520700">
                <a:tc>
                  <a:txBody>
                    <a:bodyPr/>
                    <a:lstStyle/>
                    <a:p>
                      <a:pPr algn="ctr"/>
                      <a:r>
                        <a:rPr lang="en-US" dirty="0"/>
                        <a:t>Ring 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1,100–300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520700">
                <a:tc>
                  <a:txBody>
                    <a:bodyPr/>
                    <a:lstStyle/>
                    <a:p>
                      <a:pPr algn="ctr"/>
                      <a:r>
                        <a:rPr lang="en-US" dirty="0"/>
                        <a:t>Ring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330–85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bl>
          </a:graphicData>
        </a:graphic>
      </p:graphicFrame>
      <p:sp>
        <p:nvSpPr>
          <p:cNvPr id="9" name="TextBox 8"/>
          <p:cNvSpPr txBox="1"/>
          <p:nvPr/>
        </p:nvSpPr>
        <p:spPr>
          <a:xfrm>
            <a:off x="457200" y="1371600"/>
            <a:ext cx="8229600" cy="523220"/>
          </a:xfrm>
          <a:prstGeom prst="rect">
            <a:avLst/>
          </a:prstGeom>
          <a:noFill/>
        </p:spPr>
        <p:txBody>
          <a:bodyPr wrap="square" rtlCol="0">
            <a:spAutoFit/>
          </a:bodyPr>
          <a:lstStyle/>
          <a:p>
            <a:pPr algn="ctr"/>
            <a:r>
              <a:rPr lang="en-US" sz="2800" dirty="0">
                <a:solidFill>
                  <a:srgbClr val="284E84"/>
                </a:solidFill>
              </a:rPr>
              <a:t>Pressure</a:t>
            </a:r>
            <a:r>
              <a:rPr lang="en-US" sz="2800" dirty="0"/>
              <a:t>  </a:t>
            </a:r>
            <a:r>
              <a:rPr lang="en-US" sz="2800" b="1" dirty="0">
                <a:solidFill>
                  <a:srgbClr val="C00000"/>
                </a:solidFill>
              </a:rPr>
              <a:t>x </a:t>
            </a:r>
            <a:r>
              <a:rPr lang="en-US" sz="2800" dirty="0"/>
              <a:t> </a:t>
            </a:r>
            <a:r>
              <a:rPr lang="en-US" sz="2800" dirty="0">
                <a:solidFill>
                  <a:srgbClr val="284E84"/>
                </a:solidFill>
              </a:rPr>
              <a:t>Hole Size  </a:t>
            </a:r>
            <a:r>
              <a:rPr lang="en-US" sz="2800" b="1" dirty="0">
                <a:solidFill>
                  <a:srgbClr val="C00000"/>
                </a:solidFill>
              </a:rPr>
              <a:t>=</a:t>
            </a:r>
            <a:r>
              <a:rPr lang="en-US" sz="2800" dirty="0"/>
              <a:t>  </a:t>
            </a:r>
            <a:r>
              <a:rPr lang="en-US" sz="2800" dirty="0">
                <a:solidFill>
                  <a:srgbClr val="284E84"/>
                </a:solidFill>
              </a:rPr>
              <a:t>Flow</a:t>
            </a:r>
          </a:p>
        </p:txBody>
      </p:sp>
      <p:sp>
        <p:nvSpPr>
          <p:cNvPr id="10" name="TextBox 9"/>
          <p:cNvSpPr txBox="1"/>
          <p:nvPr/>
        </p:nvSpPr>
        <p:spPr>
          <a:xfrm>
            <a:off x="1371600" y="5631180"/>
            <a:ext cx="6705600" cy="523220"/>
          </a:xfrm>
          <a:prstGeom prst="rect">
            <a:avLst/>
          </a:prstGeom>
          <a:noFill/>
        </p:spPr>
        <p:txBody>
          <a:bodyPr wrap="square" rtlCol="0">
            <a:spAutoFit/>
          </a:bodyPr>
          <a:lstStyle/>
          <a:p>
            <a:pPr algn="ctr"/>
            <a:r>
              <a:rPr lang="en-US" sz="2800" dirty="0">
                <a:solidFill>
                  <a:srgbClr val="284E84"/>
                </a:solidFill>
              </a:rPr>
              <a:t>Larger opening </a:t>
            </a:r>
            <a:r>
              <a:rPr lang="en-US" sz="2800" b="1" dirty="0">
                <a:solidFill>
                  <a:srgbClr val="C00000"/>
                </a:solidFill>
              </a:rPr>
              <a:t>=</a:t>
            </a:r>
            <a:r>
              <a:rPr lang="en-US" sz="2800" dirty="0">
                <a:solidFill>
                  <a:srgbClr val="284E84"/>
                </a:solidFill>
              </a:rPr>
              <a:t> Greater the flow </a:t>
            </a:r>
          </a:p>
        </p:txBody>
      </p:sp>
      <p:sp>
        <p:nvSpPr>
          <p:cNvPr id="11"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49</a:t>
            </a:fld>
            <a:endParaRPr lang="en-US" sz="1400" dirty="0">
              <a:solidFill>
                <a:prstClr val="black">
                  <a:tint val="75000"/>
                </a:prstClr>
              </a:solidFill>
            </a:endParaRPr>
          </a:p>
        </p:txBody>
      </p:sp>
      <p:sp>
        <p:nvSpPr>
          <p:cNvPr id="12" name="Title 5"/>
          <p:cNvSpPr txBox="1">
            <a:spLocks/>
          </p:cNvSpPr>
          <p:nvPr/>
        </p:nvSpPr>
        <p:spPr>
          <a:xfrm>
            <a:off x="304800" y="71439"/>
            <a:ext cx="33528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2: Manometer and Blower Door</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Course Content</a:t>
            </a:r>
            <a:r>
              <a:rPr lang="en-US" sz="2000" i="1" dirty="0"/>
              <a:t>, continued</a:t>
            </a:r>
          </a:p>
        </p:txBody>
      </p:sp>
      <p:sp>
        <p:nvSpPr>
          <p:cNvPr id="6" name="Content Placeholder 2"/>
          <p:cNvSpPr txBox="1">
            <a:spLocks/>
          </p:cNvSpPr>
          <p:nvPr/>
        </p:nvSpPr>
        <p:spPr>
          <a:xfrm>
            <a:off x="533400" y="1600200"/>
            <a:ext cx="6248400" cy="4648200"/>
          </a:xfrm>
          <a:prstGeom prst="rect">
            <a:avLst/>
          </a:prstGeom>
        </p:spPr>
        <p:txBody>
          <a:bodyPr vert="horz">
            <a:noAutofit/>
          </a:bodyPr>
          <a:lstStyle>
            <a:defPPr>
              <a:defRPr lang="en-US"/>
            </a:defPPr>
            <a:lvl1pPr marL="274320" indent="-274320">
              <a:lnSpc>
                <a:spcPts val="4000"/>
              </a:lnSpc>
              <a:spcBef>
                <a:spcPts val="600"/>
              </a:spcBef>
              <a:buClr>
                <a:schemeClr val="accent1"/>
              </a:buClr>
              <a:buSzPct val="76000"/>
              <a:buFont typeface="Wingdings 3"/>
              <a:buChar char=""/>
              <a:defRPr kumimoji="0" sz="2600">
                <a:solidFill>
                  <a:srgbClr val="284E84"/>
                </a:solidFill>
              </a:defRPr>
            </a:lvl1pPr>
            <a:lvl2pPr marL="548640" indent="-274320">
              <a:spcBef>
                <a:spcPts val="500"/>
              </a:spcBef>
              <a:buClr>
                <a:schemeClr val="accent2"/>
              </a:buClr>
              <a:buSzPct val="76000"/>
              <a:buFont typeface="Wingdings 3"/>
              <a:buChar char=""/>
              <a:defRPr kumimoji="0" sz="2300">
                <a:solidFill>
                  <a:schemeClr val="tx2"/>
                </a:solidFill>
              </a:defRPr>
            </a:lvl2pPr>
            <a:lvl3pPr marL="822960" indent="-228600">
              <a:spcBef>
                <a:spcPts val="500"/>
              </a:spcBef>
              <a:buClr>
                <a:schemeClr val="bg1">
                  <a:shade val="50000"/>
                </a:schemeClr>
              </a:buClr>
              <a:buSzPct val="76000"/>
              <a:buFont typeface="Wingdings 3"/>
              <a:buChar char=""/>
              <a:defRPr kumimoji="0" sz="2000"/>
            </a:lvl3pPr>
            <a:lvl4pPr marL="1097280" indent="-228600">
              <a:spcBef>
                <a:spcPts val="400"/>
              </a:spcBef>
              <a:buClr>
                <a:schemeClr val="accent2">
                  <a:shade val="75000"/>
                </a:schemeClr>
              </a:buClr>
              <a:buSzPct val="70000"/>
              <a:buFont typeface="Wingdings"/>
              <a:buChar char=""/>
              <a:defRPr kumimoji="0"/>
            </a:lvl4pPr>
            <a:lvl5pPr marL="1371600" indent="-228600">
              <a:spcBef>
                <a:spcPts val="300"/>
              </a:spcBef>
              <a:buClr>
                <a:schemeClr val="accent2"/>
              </a:buClr>
              <a:buSzPct val="70000"/>
              <a:buFont typeface="Wingdings"/>
              <a:buChar char=""/>
              <a:defRPr kumimoji="0" sz="1600"/>
            </a:lvl5pPr>
            <a:lvl6pPr marL="1645920" indent="-182880">
              <a:spcBef>
                <a:spcPts val="300"/>
              </a:spcBef>
              <a:buClr>
                <a:srgbClr val="9FB8CD">
                  <a:shade val="75000"/>
                </a:srgbClr>
              </a:buClr>
              <a:buSzPct val="75000"/>
              <a:buFont typeface="Wingdings 3"/>
              <a:buChar char=""/>
              <a:defRPr kumimoji="0" sz="1600"/>
            </a:lvl6pPr>
            <a:lvl7pPr marL="1828800" indent="-182880">
              <a:spcBef>
                <a:spcPts val="300"/>
              </a:spcBef>
              <a:buClr>
                <a:srgbClr val="727CA3">
                  <a:shade val="75000"/>
                </a:srgbClr>
              </a:buClr>
              <a:buSzPct val="75000"/>
              <a:buFont typeface="Wingdings 3"/>
              <a:buChar char=""/>
              <a:defRPr kumimoji="0" sz="1400"/>
            </a:lvl7pPr>
            <a:lvl8pPr marL="2011680" indent="-182880">
              <a:spcBef>
                <a:spcPts val="300"/>
              </a:spcBef>
              <a:buClr>
                <a:prstClr val="white">
                  <a:shade val="50000"/>
                </a:prstClr>
              </a:buClr>
              <a:buSzPct val="75000"/>
              <a:buFont typeface="Wingdings 3"/>
              <a:buChar char=""/>
              <a:defRPr kumimoji="0" sz="1400"/>
            </a:lvl8pPr>
            <a:lvl9pPr marL="2194560" indent="-182880">
              <a:spcBef>
                <a:spcPts val="300"/>
              </a:spcBef>
              <a:buClr>
                <a:srgbClr val="9FB8CD"/>
              </a:buClr>
              <a:buSzPct val="75000"/>
              <a:buFont typeface="Wingdings 3"/>
              <a:buChar char=""/>
              <a:defRPr kumimoji="0" sz="1200"/>
            </a:lvl9pPr>
          </a:lstStyle>
          <a:p>
            <a:pPr>
              <a:lnSpc>
                <a:spcPts val="2800"/>
              </a:lnSpc>
              <a:spcBef>
                <a:spcPts val="1200"/>
              </a:spcBef>
              <a:spcAft>
                <a:spcPts val="1200"/>
              </a:spcAft>
            </a:pPr>
            <a:r>
              <a:rPr lang="en-US" sz="2800" i="1" dirty="0"/>
              <a:t>Section 6: </a:t>
            </a:r>
            <a:r>
              <a:rPr lang="en-US" sz="2800" dirty="0"/>
              <a:t>Duct Sealing and Repair</a:t>
            </a:r>
          </a:p>
          <a:p>
            <a:pPr>
              <a:lnSpc>
                <a:spcPts val="2800"/>
              </a:lnSpc>
              <a:spcBef>
                <a:spcPts val="1200"/>
              </a:spcBef>
              <a:spcAft>
                <a:spcPts val="1200"/>
              </a:spcAft>
            </a:pPr>
            <a:r>
              <a:rPr lang="en-US" sz="2800" i="1" dirty="0"/>
              <a:t>Section 7: </a:t>
            </a:r>
            <a:r>
              <a:rPr lang="en-US" sz="2800" dirty="0"/>
              <a:t>Manufactured Homes</a:t>
            </a:r>
          </a:p>
          <a:p>
            <a:pPr>
              <a:lnSpc>
                <a:spcPts val="2800"/>
              </a:lnSpc>
              <a:spcBef>
                <a:spcPts val="1200"/>
              </a:spcBef>
              <a:spcAft>
                <a:spcPts val="1200"/>
              </a:spcAft>
            </a:pPr>
            <a:r>
              <a:rPr lang="en-US" sz="2800" i="1" dirty="0"/>
              <a:t>Section 8: </a:t>
            </a:r>
            <a:r>
              <a:rPr lang="en-US" sz="2800" dirty="0"/>
              <a:t>Combustion Safety</a:t>
            </a:r>
          </a:p>
          <a:p>
            <a:pPr>
              <a:lnSpc>
                <a:spcPts val="2800"/>
              </a:lnSpc>
              <a:spcBef>
                <a:spcPts val="1200"/>
              </a:spcBef>
              <a:spcAft>
                <a:spcPts val="1200"/>
              </a:spcAft>
            </a:pPr>
            <a:r>
              <a:rPr lang="en-US" sz="2800" i="1" dirty="0"/>
              <a:t>Section 9: </a:t>
            </a:r>
            <a:r>
              <a:rPr lang="en-US" sz="2800" dirty="0"/>
              <a:t>Participation Rules &amp; 		       </a:t>
            </a:r>
            <a:r>
              <a:rPr lang="en-US" sz="900" dirty="0"/>
              <a:t> </a:t>
            </a:r>
            <a:r>
              <a:rPr lang="en-US" sz="2800" dirty="0"/>
              <a:t>Paperwork</a:t>
            </a:r>
          </a:p>
          <a:p>
            <a:pPr>
              <a:lnSpc>
                <a:spcPts val="2800"/>
              </a:lnSpc>
              <a:spcBef>
                <a:spcPts val="1200"/>
              </a:spcBef>
              <a:spcAft>
                <a:spcPts val="1200"/>
              </a:spcAft>
            </a:pPr>
            <a:r>
              <a:rPr lang="en-US" sz="2800" i="1" dirty="0"/>
              <a:t>Section 10: </a:t>
            </a:r>
            <a:r>
              <a:rPr lang="en-US" sz="2800" dirty="0"/>
              <a:t>Resources</a:t>
            </a:r>
            <a:endParaRPr lang="en-US" sz="2800" i="1" dirty="0"/>
          </a:p>
          <a:p>
            <a:pPr>
              <a:lnSpc>
                <a:spcPts val="2800"/>
              </a:lnSpc>
              <a:spcBef>
                <a:spcPts val="1200"/>
              </a:spcBef>
              <a:spcAft>
                <a:spcPts val="1200"/>
              </a:spcAft>
            </a:pPr>
            <a:r>
              <a:rPr lang="en-US" sz="2800" b="1" dirty="0">
                <a:solidFill>
                  <a:schemeClr val="accent3">
                    <a:lumMod val="50000"/>
                  </a:schemeClr>
                </a:solidFill>
              </a:rPr>
              <a:t>Certification Exam!</a:t>
            </a:r>
          </a:p>
        </p:txBody>
      </p:sp>
      <p:sp>
        <p:nvSpPr>
          <p:cNvPr id="9"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5</a:t>
            </a:fld>
            <a:endParaRPr lang="en-US" sz="1400" dirty="0">
              <a:solidFill>
                <a:prstClr val="black">
                  <a:tint val="75000"/>
                </a:prstClr>
              </a:solidFill>
            </a:endParaRPr>
          </a:p>
        </p:txBody>
      </p:sp>
      <p:pic>
        <p:nvPicPr>
          <p:cNvPr id="7" name="Picture 10" descr="Work Photo 069"/>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5900"/>
                    </a14:imgEffect>
                    <a14:imgEffect>
                      <a14:brightnessContrast bright="40000" contrast="20000"/>
                    </a14:imgEffect>
                  </a14:imgLayer>
                </a14:imgProps>
              </a:ext>
            </a:extLst>
          </a:blip>
          <a:srcRect l="25050" r="4950" b="1120"/>
          <a:stretch>
            <a:fillRect/>
          </a:stretch>
        </p:blipFill>
        <p:spPr bwMode="auto">
          <a:xfrm>
            <a:off x="6629399" y="1295400"/>
            <a:ext cx="2440577" cy="5018616"/>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rmAutofit/>
          </a:bodyPr>
          <a:lstStyle/>
          <a:p>
            <a:r>
              <a:rPr lang="en-US" dirty="0"/>
              <a:t>Handout: Convert Fan Pressure to CFM</a:t>
            </a:r>
          </a:p>
        </p:txBody>
      </p:sp>
      <p:graphicFrame>
        <p:nvGraphicFramePr>
          <p:cNvPr id="3" name="Table 2"/>
          <p:cNvGraphicFramePr>
            <a:graphicFrameLocks noGrp="1"/>
          </p:cNvGraphicFramePr>
          <p:nvPr>
            <p:extLst>
              <p:ext uri="{D42A27DB-BD31-4B8C-83A1-F6EECF244321}">
                <p14:modId xmlns:p14="http://schemas.microsoft.com/office/powerpoint/2010/main" val="1846493579"/>
              </p:ext>
            </p:extLst>
          </p:nvPr>
        </p:nvGraphicFramePr>
        <p:xfrm>
          <a:off x="1600200" y="2011680"/>
          <a:ext cx="6096000" cy="4008120"/>
        </p:xfrm>
        <a:graphic>
          <a:graphicData uri="http://schemas.openxmlformats.org/drawingml/2006/table">
            <a:tbl>
              <a:tblPr firstRow="1" bandRow="1">
                <a:tableStyleId>{21E4AEA4-8DFA-4A89-87EB-49C32662AFE0}</a:tableStyleId>
              </a:tblPr>
              <a:tblGrid>
                <a:gridCol w="2057400">
                  <a:extLst>
                    <a:ext uri="{9D8B030D-6E8A-4147-A177-3AD203B41FA5}">
                      <a16:colId xmlns="" xmlns:a16="http://schemas.microsoft.com/office/drawing/2014/main" val="20000"/>
                    </a:ext>
                  </a:extLst>
                </a:gridCol>
                <a:gridCol w="1143000">
                  <a:extLst>
                    <a:ext uri="{9D8B030D-6E8A-4147-A177-3AD203B41FA5}">
                      <a16:colId xmlns="" xmlns:a16="http://schemas.microsoft.com/office/drawing/2014/main" val="20001"/>
                    </a:ext>
                  </a:extLst>
                </a:gridCol>
                <a:gridCol w="990600">
                  <a:extLst>
                    <a:ext uri="{9D8B030D-6E8A-4147-A177-3AD203B41FA5}">
                      <a16:colId xmlns="" xmlns:a16="http://schemas.microsoft.com/office/drawing/2014/main" val="20002"/>
                    </a:ext>
                  </a:extLst>
                </a:gridCol>
                <a:gridCol w="990600">
                  <a:extLst>
                    <a:ext uri="{9D8B030D-6E8A-4147-A177-3AD203B41FA5}">
                      <a16:colId xmlns="" xmlns:a16="http://schemas.microsoft.com/office/drawing/2014/main" val="20003"/>
                    </a:ext>
                  </a:extLst>
                </a:gridCol>
                <a:gridCol w="914400">
                  <a:extLst>
                    <a:ext uri="{9D8B030D-6E8A-4147-A177-3AD203B41FA5}">
                      <a16:colId xmlns="" xmlns:a16="http://schemas.microsoft.com/office/drawing/2014/main" val="20004"/>
                    </a:ext>
                  </a:extLst>
                </a:gridCol>
              </a:tblGrid>
              <a:tr h="370840">
                <a:tc>
                  <a:txBody>
                    <a:bodyPr/>
                    <a:lstStyle/>
                    <a:p>
                      <a:pPr algn="ctr"/>
                      <a:r>
                        <a:rPr lang="en-US" sz="1900" dirty="0"/>
                        <a:t>Fan Pressure (Pa)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900" dirty="0"/>
                        <a:t>Open Fan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900" dirty="0"/>
                        <a:t>Ring</a:t>
                      </a:r>
                      <a:r>
                        <a:rPr lang="en-US" sz="1900" baseline="0" dirty="0"/>
                        <a:t> A</a:t>
                      </a:r>
                      <a:endParaRPr lang="en-US" sz="1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900" dirty="0"/>
                        <a:t>Ring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900" dirty="0"/>
                        <a:t>Ring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370840">
                <a:tc>
                  <a:txBody>
                    <a:bodyPr/>
                    <a:lstStyle/>
                    <a:p>
                      <a:pPr algn="ctr"/>
                      <a:r>
                        <a:rPr lang="en-US" dirty="0"/>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370840">
                <a:tc>
                  <a:txBody>
                    <a:bodyPr/>
                    <a:lstStyle/>
                    <a:p>
                      <a:pPr algn="ctr"/>
                      <a:r>
                        <a:rPr lang="en-US" dirty="0"/>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94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370840">
                <a:tc>
                  <a:txBody>
                    <a:bodyPr/>
                    <a:lstStyle/>
                    <a:p>
                      <a:pPr algn="ctr"/>
                      <a:r>
                        <a:rPr lang="en-US" dirty="0"/>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370840">
                <a:tc>
                  <a:txBody>
                    <a:bodyPr/>
                    <a:lstStyle/>
                    <a:p>
                      <a:pPr algn="ctr"/>
                      <a:r>
                        <a:rPr lang="en-US" dirty="0"/>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370840">
                <a:tc>
                  <a:txBody>
                    <a:bodyPr/>
                    <a:lstStyle/>
                    <a:p>
                      <a:pPr algn="ctr"/>
                      <a:r>
                        <a:rPr lang="en-US" dirty="0"/>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370840">
                <a:tc>
                  <a:txBody>
                    <a:bodyPr/>
                    <a:lstStyle/>
                    <a:p>
                      <a:pPr algn="ctr"/>
                      <a:r>
                        <a:rPr lang="en-US" dirty="0"/>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2,484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931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6"/>
                  </a:ext>
                </a:extLst>
              </a:tr>
              <a:tr h="370840">
                <a:tc>
                  <a:txBody>
                    <a:bodyPr/>
                    <a:lstStyle/>
                    <a:p>
                      <a:pPr algn="ctr"/>
                      <a:r>
                        <a:rPr lang="en-US" dirty="0"/>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2,576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965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7"/>
                  </a:ext>
                </a:extLst>
              </a:tr>
              <a:tr h="370840">
                <a:tc>
                  <a:txBody>
                    <a:bodyPr/>
                    <a:lstStyle/>
                    <a:p>
                      <a:pPr algn="ctr"/>
                      <a:r>
                        <a:rPr lang="en-US" dirty="0"/>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2,664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998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8"/>
                  </a:ext>
                </a:extLst>
              </a:tr>
              <a:tr h="370840">
                <a:tc>
                  <a:txBody>
                    <a:bodyPr/>
                    <a:lstStyle/>
                    <a:p>
                      <a:pPr algn="ctr"/>
                      <a:r>
                        <a:rPr lang="en-US" dirty="0"/>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2,749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1,030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9"/>
                  </a:ext>
                </a:extLst>
              </a:tr>
            </a:tbl>
          </a:graphicData>
        </a:graphic>
      </p:graphicFrame>
      <p:sp>
        <p:nvSpPr>
          <p:cNvPr id="6" name="TextBox 5"/>
          <p:cNvSpPr txBox="1"/>
          <p:nvPr/>
        </p:nvSpPr>
        <p:spPr>
          <a:xfrm>
            <a:off x="457200" y="1474708"/>
            <a:ext cx="8305800" cy="461665"/>
          </a:xfrm>
          <a:prstGeom prst="rect">
            <a:avLst/>
          </a:prstGeom>
          <a:noFill/>
        </p:spPr>
        <p:txBody>
          <a:bodyPr wrap="square" rtlCol="0" anchor="ctr">
            <a:spAutoFit/>
          </a:bodyPr>
          <a:lstStyle/>
          <a:p>
            <a:pPr algn="ctr"/>
            <a:r>
              <a:rPr lang="en-US" sz="2400" dirty="0">
                <a:solidFill>
                  <a:srgbClr val="284E84"/>
                </a:solidFill>
              </a:rPr>
              <a:t>Blower Door Flow (CFM)</a:t>
            </a:r>
          </a:p>
        </p:txBody>
      </p:sp>
      <p:sp>
        <p:nvSpPr>
          <p:cNvPr id="7"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50</a:t>
            </a:fld>
            <a:endParaRPr lang="en-US" sz="1400" dirty="0">
              <a:solidFill>
                <a:prstClr val="black">
                  <a:tint val="75000"/>
                </a:prstClr>
              </a:solidFill>
            </a:endParaRPr>
          </a:p>
        </p:txBody>
      </p:sp>
      <p:sp>
        <p:nvSpPr>
          <p:cNvPr id="9" name="Title 5"/>
          <p:cNvSpPr txBox="1">
            <a:spLocks/>
          </p:cNvSpPr>
          <p:nvPr/>
        </p:nvSpPr>
        <p:spPr>
          <a:xfrm>
            <a:off x="304800" y="71439"/>
            <a:ext cx="33528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2: Manometer and Blower Door</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Blower Door Safety</a:t>
            </a:r>
          </a:p>
        </p:txBody>
      </p:sp>
      <p:pic>
        <p:nvPicPr>
          <p:cNvPr id="4" name="Picture 3" descr="smoldering fireplace.jpg"/>
          <p:cNvPicPr>
            <a:picLocks noChangeAspect="1"/>
          </p:cNvPicPr>
          <p:nvPr/>
        </p:nvPicPr>
        <p:blipFill>
          <a:blip r:embed="rId3" cstate="print"/>
          <a:stretch>
            <a:fillRect/>
          </a:stretch>
        </p:blipFill>
        <p:spPr>
          <a:xfrm>
            <a:off x="609600" y="1371600"/>
            <a:ext cx="2895600" cy="2171700"/>
          </a:xfrm>
          <a:prstGeom prst="rect">
            <a:avLst/>
          </a:prstGeom>
          <a:effectLst>
            <a:glow rad="101600">
              <a:schemeClr val="accent2">
                <a:satMod val="175000"/>
                <a:alpha val="40000"/>
              </a:schemeClr>
            </a:glow>
          </a:effectLst>
        </p:spPr>
      </p:pic>
      <p:sp>
        <p:nvSpPr>
          <p:cNvPr id="5" name="TextBox 4"/>
          <p:cNvSpPr txBox="1"/>
          <p:nvPr/>
        </p:nvSpPr>
        <p:spPr>
          <a:xfrm>
            <a:off x="3733800" y="1371600"/>
            <a:ext cx="4800600" cy="2195473"/>
          </a:xfrm>
          <a:prstGeom prst="rect">
            <a:avLst/>
          </a:prstGeom>
          <a:noFill/>
        </p:spPr>
        <p:txBody>
          <a:bodyPr wrap="square" rtlCol="0">
            <a:spAutoFit/>
          </a:bodyPr>
          <a:lstStyle/>
          <a:p>
            <a:pPr marL="342900" indent="-342900">
              <a:lnSpc>
                <a:spcPts val="4000"/>
              </a:lnSpc>
              <a:spcBef>
                <a:spcPts val="600"/>
              </a:spcBef>
              <a:spcAft>
                <a:spcPts val="600"/>
              </a:spcAft>
              <a:buAutoNum type="arabicPeriod"/>
            </a:pPr>
            <a:r>
              <a:rPr lang="en-US" sz="2600" b="1" dirty="0">
                <a:solidFill>
                  <a:srgbClr val="C00000"/>
                </a:solidFill>
              </a:rPr>
              <a:t>Do not use the blower door if you see:</a:t>
            </a:r>
          </a:p>
          <a:p>
            <a:pPr marL="800100" lvl="1" indent="-342900">
              <a:lnSpc>
                <a:spcPts val="3000"/>
              </a:lnSpc>
              <a:spcBef>
                <a:spcPts val="600"/>
              </a:spcBef>
              <a:spcAft>
                <a:spcPts val="600"/>
              </a:spcAft>
              <a:buFont typeface="Arial" pitchFamily="34" charset="0"/>
              <a:buChar char="•"/>
            </a:pPr>
            <a:r>
              <a:rPr lang="en-US" sz="2600" b="1" dirty="0">
                <a:solidFill>
                  <a:srgbClr val="C00000"/>
                </a:solidFill>
              </a:rPr>
              <a:t>Fire </a:t>
            </a:r>
          </a:p>
          <a:p>
            <a:pPr marL="800100" lvl="1" indent="-342900">
              <a:lnSpc>
                <a:spcPts val="3000"/>
              </a:lnSpc>
              <a:spcBef>
                <a:spcPts val="600"/>
              </a:spcBef>
              <a:spcAft>
                <a:spcPts val="600"/>
              </a:spcAft>
              <a:buFont typeface="Arial" pitchFamily="34" charset="0"/>
              <a:buChar char="•"/>
            </a:pPr>
            <a:r>
              <a:rPr lang="en-US" sz="2600" b="1" dirty="0">
                <a:solidFill>
                  <a:srgbClr val="C00000"/>
                </a:solidFill>
              </a:rPr>
              <a:t>Ash</a:t>
            </a:r>
          </a:p>
        </p:txBody>
      </p:sp>
      <p:sp>
        <p:nvSpPr>
          <p:cNvPr id="3" name="TextBox 2"/>
          <p:cNvSpPr txBox="1"/>
          <p:nvPr/>
        </p:nvSpPr>
        <p:spPr>
          <a:xfrm>
            <a:off x="685801" y="3810000"/>
            <a:ext cx="8305800" cy="2403222"/>
          </a:xfrm>
          <a:prstGeom prst="rect">
            <a:avLst/>
          </a:prstGeom>
          <a:noFill/>
        </p:spPr>
        <p:txBody>
          <a:bodyPr wrap="square" rtlCol="0">
            <a:spAutoFit/>
          </a:bodyPr>
          <a:lstStyle/>
          <a:p>
            <a:pPr marL="514350" indent="-514350">
              <a:lnSpc>
                <a:spcPts val="4000"/>
              </a:lnSpc>
              <a:spcBef>
                <a:spcPts val="600"/>
              </a:spcBef>
              <a:spcAft>
                <a:spcPts val="600"/>
              </a:spcAft>
              <a:buFont typeface="+mj-lt"/>
              <a:buAutoNum type="arabicPeriod" startAt="2"/>
            </a:pPr>
            <a:r>
              <a:rPr lang="en-US" sz="2600" dirty="0">
                <a:solidFill>
                  <a:srgbClr val="284E84"/>
                </a:solidFill>
              </a:rPr>
              <a:t>All gas appliances (combustion furnaces and water heaters) must be off (set it to pilot)</a:t>
            </a:r>
          </a:p>
          <a:p>
            <a:pPr marL="514350" indent="-514350">
              <a:lnSpc>
                <a:spcPts val="4000"/>
              </a:lnSpc>
              <a:spcBef>
                <a:spcPts val="600"/>
              </a:spcBef>
              <a:spcAft>
                <a:spcPts val="600"/>
              </a:spcAft>
              <a:buFont typeface="+mj-lt"/>
              <a:buAutoNum type="arabicPeriod" startAt="2"/>
            </a:pPr>
            <a:r>
              <a:rPr lang="en-US" sz="2600" dirty="0">
                <a:solidFill>
                  <a:srgbClr val="284E84"/>
                </a:solidFill>
              </a:rPr>
              <a:t>Fireplace present: cover ashes with wet newsprint</a:t>
            </a:r>
          </a:p>
          <a:p>
            <a:pPr marL="514350" indent="-514350">
              <a:lnSpc>
                <a:spcPts val="4000"/>
              </a:lnSpc>
              <a:spcBef>
                <a:spcPts val="600"/>
              </a:spcBef>
              <a:spcAft>
                <a:spcPts val="600"/>
              </a:spcAft>
              <a:buFont typeface="+mj-lt"/>
              <a:buAutoNum type="arabicPeriod" startAt="2"/>
            </a:pPr>
            <a:r>
              <a:rPr lang="en-US" sz="2600" dirty="0">
                <a:solidFill>
                  <a:srgbClr val="284E84"/>
                </a:solidFill>
              </a:rPr>
              <a:t>Shut fireplace damper: if stuck open, cover fireplace</a:t>
            </a:r>
          </a:p>
        </p:txBody>
      </p:sp>
      <p:sp>
        <p:nvSpPr>
          <p:cNvPr id="7"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51</a:t>
            </a:fld>
            <a:endParaRPr lang="en-US" sz="1400" dirty="0">
              <a:solidFill>
                <a:prstClr val="black">
                  <a:tint val="75000"/>
                </a:prstClr>
              </a:solidFill>
            </a:endParaRPr>
          </a:p>
        </p:txBody>
      </p:sp>
      <p:sp>
        <p:nvSpPr>
          <p:cNvPr id="8" name="Title 5"/>
          <p:cNvSpPr txBox="1">
            <a:spLocks/>
          </p:cNvSpPr>
          <p:nvPr/>
        </p:nvSpPr>
        <p:spPr>
          <a:xfrm>
            <a:off x="304800" y="71439"/>
            <a:ext cx="33528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2: Manometer and Blower Door</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Asbestos</a:t>
            </a:r>
          </a:p>
        </p:txBody>
      </p:sp>
      <p:sp>
        <p:nvSpPr>
          <p:cNvPr id="7"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52</a:t>
            </a:fld>
            <a:endParaRPr lang="en-US" sz="1400" dirty="0">
              <a:solidFill>
                <a:prstClr val="black">
                  <a:tint val="75000"/>
                </a:prstClr>
              </a:solidFill>
            </a:endParaRPr>
          </a:p>
        </p:txBody>
      </p:sp>
      <p:sp>
        <p:nvSpPr>
          <p:cNvPr id="8" name="Title 5"/>
          <p:cNvSpPr txBox="1">
            <a:spLocks/>
          </p:cNvSpPr>
          <p:nvPr/>
        </p:nvSpPr>
        <p:spPr>
          <a:xfrm>
            <a:off x="304800" y="71439"/>
            <a:ext cx="33528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2: Manometer and Blower Door</a:t>
            </a:r>
          </a:p>
        </p:txBody>
      </p:sp>
      <p:pic>
        <p:nvPicPr>
          <p:cNvPr id="9" name="Picture 8">
            <a:extLst>
              <a:ext uri="{FF2B5EF4-FFF2-40B4-BE49-F238E27FC236}">
                <a16:creationId xmlns="" xmlns:a16="http://schemas.microsoft.com/office/drawing/2014/main" id="{CC87825B-B982-45B3-93DA-7C840B28CF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2" r="32813"/>
          <a:stretch/>
        </p:blipFill>
        <p:spPr>
          <a:xfrm rot="5400000">
            <a:off x="5934000" y="959173"/>
            <a:ext cx="2524357" cy="3218543"/>
          </a:xfrm>
          <a:prstGeom prst="rect">
            <a:avLst/>
          </a:prstGeom>
          <a:ln w="28575">
            <a:solidFill>
              <a:schemeClr val="tx1"/>
            </a:solidFill>
          </a:ln>
        </p:spPr>
      </p:pic>
      <p:pic>
        <p:nvPicPr>
          <p:cNvPr id="12" name="Picture 11">
            <a:extLst>
              <a:ext uri="{FF2B5EF4-FFF2-40B4-BE49-F238E27FC236}">
                <a16:creationId xmlns="" xmlns:a16="http://schemas.microsoft.com/office/drawing/2014/main" id="{4E7197BD-5CDE-4C6F-BD64-39537615CBEE}"/>
              </a:ext>
            </a:extLst>
          </p:cNvPr>
          <p:cNvPicPr>
            <a:picLocks noChangeAspect="1"/>
          </p:cNvPicPr>
          <p:nvPr/>
        </p:nvPicPr>
        <p:blipFill rotWithShape="1">
          <a:blip r:embed="rId4"/>
          <a:srcRect b="10538"/>
          <a:stretch/>
        </p:blipFill>
        <p:spPr>
          <a:xfrm>
            <a:off x="5586907" y="3999526"/>
            <a:ext cx="3218544" cy="2150741"/>
          </a:xfrm>
          <a:prstGeom prst="rect">
            <a:avLst/>
          </a:prstGeom>
          <a:ln w="28575">
            <a:solidFill>
              <a:schemeClr val="tx1"/>
            </a:solidFill>
          </a:ln>
        </p:spPr>
      </p:pic>
      <p:sp>
        <p:nvSpPr>
          <p:cNvPr id="13" name="Content Placeholder 7">
            <a:extLst>
              <a:ext uri="{FF2B5EF4-FFF2-40B4-BE49-F238E27FC236}">
                <a16:creationId xmlns="" xmlns:a16="http://schemas.microsoft.com/office/drawing/2014/main" id="{25976C45-0E87-4A94-B15F-E8B3E2DF0347}"/>
              </a:ext>
            </a:extLst>
          </p:cNvPr>
          <p:cNvSpPr>
            <a:spLocks noGrp="1"/>
          </p:cNvSpPr>
          <p:nvPr>
            <p:ph sz="quarter" idx="1"/>
          </p:nvPr>
        </p:nvSpPr>
        <p:spPr>
          <a:xfrm>
            <a:off x="337051" y="1360340"/>
            <a:ext cx="5403349" cy="5127172"/>
          </a:xfrm>
        </p:spPr>
        <p:txBody>
          <a:bodyPr vert="horz">
            <a:normAutofit/>
          </a:bodyPr>
          <a:lstStyle/>
          <a:p>
            <a:pPr>
              <a:lnSpc>
                <a:spcPts val="4000"/>
              </a:lnSpc>
            </a:pPr>
            <a:r>
              <a:rPr lang="en-US" b="1" dirty="0">
                <a:solidFill>
                  <a:srgbClr val="C00000"/>
                </a:solidFill>
              </a:rPr>
              <a:t>Do not use the blower door or duct blaster if you see or suspect asbestos containing materials!</a:t>
            </a:r>
          </a:p>
          <a:p>
            <a:pPr lvl="1">
              <a:lnSpc>
                <a:spcPts val="4000"/>
              </a:lnSpc>
            </a:pPr>
            <a:r>
              <a:rPr lang="en-US" sz="2000" b="1" dirty="0">
                <a:solidFill>
                  <a:srgbClr val="270C9C"/>
                </a:solidFill>
              </a:rPr>
              <a:t>Stop work immediately and notify the homeowner that site requires professional assessment, and possibly remediation, before work or testing can be done</a:t>
            </a:r>
          </a:p>
          <a:p>
            <a:pPr lvl="1">
              <a:lnSpc>
                <a:spcPts val="4000"/>
              </a:lnSpc>
            </a:pPr>
            <a:endParaRPr lang="en-US" dirty="0">
              <a:solidFill>
                <a:srgbClr val="284E84"/>
              </a:solidFill>
            </a:endParaRPr>
          </a:p>
        </p:txBody>
      </p:sp>
      <p:sp>
        <p:nvSpPr>
          <p:cNvPr id="14" name="Content Placeholder 3">
            <a:extLst>
              <a:ext uri="{FF2B5EF4-FFF2-40B4-BE49-F238E27FC236}">
                <a16:creationId xmlns="" xmlns:a16="http://schemas.microsoft.com/office/drawing/2014/main" id="{CBD4866C-4698-4A85-89FE-507626820846}"/>
              </a:ext>
            </a:extLst>
          </p:cNvPr>
          <p:cNvSpPr txBox="1">
            <a:spLocks/>
          </p:cNvSpPr>
          <p:nvPr/>
        </p:nvSpPr>
        <p:spPr>
          <a:xfrm>
            <a:off x="682924" y="3924939"/>
            <a:ext cx="7778151" cy="2222074"/>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lvl="1">
              <a:lnSpc>
                <a:spcPts val="4000"/>
              </a:lnSpc>
              <a:spcBef>
                <a:spcPts val="1200"/>
              </a:spcBef>
              <a:spcAft>
                <a:spcPts val="400"/>
              </a:spcAft>
            </a:pPr>
            <a:endParaRPr lang="en-US" sz="2400" b="1" dirty="0">
              <a:solidFill>
                <a:srgbClr val="270C9C"/>
              </a:solidFill>
            </a:endParaRPr>
          </a:p>
        </p:txBody>
      </p:sp>
      <p:pic>
        <p:nvPicPr>
          <p:cNvPr id="15" name="Picture 14">
            <a:extLst>
              <a:ext uri="{FF2B5EF4-FFF2-40B4-BE49-F238E27FC236}">
                <a16:creationId xmlns="" xmlns:a16="http://schemas.microsoft.com/office/drawing/2014/main" id="{BCFD8928-7BCB-4B0B-B12C-345014B721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051" y="3667356"/>
            <a:ext cx="359697" cy="381000"/>
          </a:xfrm>
          <a:prstGeom prst="rect">
            <a:avLst/>
          </a:prstGeom>
        </p:spPr>
      </p:pic>
    </p:spTree>
    <p:extLst>
      <p:ext uri="{BB962C8B-B14F-4D97-AF65-F5344CB8AC3E}">
        <p14:creationId xmlns:p14="http://schemas.microsoft.com/office/powerpoint/2010/main" val="11219133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 y="391161"/>
            <a:ext cx="8359140" cy="633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5"/>
          <p:cNvSpPr txBox="1">
            <a:spLocks/>
          </p:cNvSpPr>
          <p:nvPr/>
        </p:nvSpPr>
        <p:spPr>
          <a:xfrm>
            <a:off x="304800" y="71439"/>
            <a:ext cx="33528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2: Manometer and Blower Door</a:t>
            </a:r>
          </a:p>
        </p:txBody>
      </p:sp>
      <p:sp>
        <p:nvSpPr>
          <p:cNvPr id="2" name="Slide Number Placeholder 1">
            <a:extLst>
              <a:ext uri="{FF2B5EF4-FFF2-40B4-BE49-F238E27FC236}">
                <a16:creationId xmlns="" xmlns:a16="http://schemas.microsoft.com/office/drawing/2014/main" id="{5324C6ED-B5F9-4AB4-BB08-1A5555E8FBB4}"/>
              </a:ext>
            </a:extLst>
          </p:cNvPr>
          <p:cNvSpPr>
            <a:spLocks noGrp="1"/>
          </p:cNvSpPr>
          <p:nvPr>
            <p:ph type="sldNum" sz="quarter" idx="12"/>
          </p:nvPr>
        </p:nvSpPr>
        <p:spPr/>
        <p:txBody>
          <a:bodyPr/>
          <a:lstStyle/>
          <a:p>
            <a:fld id="{9707975F-2430-4E83-B9D3-458403FA681B}" type="slidenum">
              <a:rPr lang="en-US" smtClean="0"/>
              <a:pPr/>
              <a:t>53</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rmAutofit/>
          </a:bodyPr>
          <a:lstStyle/>
          <a:p>
            <a:r>
              <a:rPr lang="en-US" sz="3200" dirty="0">
                <a:solidFill>
                  <a:schemeClr val="tx2"/>
                </a:solidFill>
                <a:cs typeface="+mj-cs"/>
              </a:rPr>
              <a:t>Configuring the Manometer</a:t>
            </a:r>
          </a:p>
        </p:txBody>
      </p:sp>
      <p:sp>
        <p:nvSpPr>
          <p:cNvPr id="9" name="TextBox 8"/>
          <p:cNvSpPr txBox="1"/>
          <p:nvPr/>
        </p:nvSpPr>
        <p:spPr>
          <a:xfrm>
            <a:off x="3997424" y="1666304"/>
            <a:ext cx="4801136" cy="1149032"/>
          </a:xfrm>
          <a:prstGeom prst="rect">
            <a:avLst/>
          </a:prstGeom>
          <a:solidFill>
            <a:schemeClr val="accent3">
              <a:lumMod val="20000"/>
              <a:lumOff val="80000"/>
            </a:schemeClr>
          </a:solidFill>
          <a:ln>
            <a:solidFill>
              <a:schemeClr val="bg2">
                <a:lumMod val="25000"/>
              </a:schemeClr>
            </a:solidFill>
          </a:ln>
        </p:spPr>
        <p:txBody>
          <a:bodyPr vert="horz" anchor="ctr">
            <a:noAutofit/>
          </a:bodyPr>
          <a:lstStyle>
            <a:lvl1pPr marL="274320" indent="-274320">
              <a:lnSpc>
                <a:spcPts val="4000"/>
              </a:lnSpc>
              <a:spcBef>
                <a:spcPts val="600"/>
              </a:spcBef>
              <a:spcAft>
                <a:spcPts val="600"/>
              </a:spcAft>
              <a:buClr>
                <a:schemeClr val="accent1"/>
              </a:buClr>
              <a:buSzPct val="76000"/>
              <a:buFont typeface="Wingdings 3"/>
              <a:buChar char=""/>
              <a:defRPr kumimoji="0" sz="2800">
                <a:solidFill>
                  <a:srgbClr val="284E84"/>
                </a:solidFill>
              </a:defRPr>
            </a:lvl1pPr>
            <a:lvl2pPr marL="548640" indent="-274320">
              <a:spcBef>
                <a:spcPts val="500"/>
              </a:spcBef>
              <a:buClr>
                <a:schemeClr val="accent2"/>
              </a:buClr>
              <a:buSzPct val="76000"/>
              <a:buFont typeface="Wingdings 3"/>
              <a:buChar char=""/>
              <a:defRPr kumimoji="0" sz="2300">
                <a:solidFill>
                  <a:schemeClr val="tx2"/>
                </a:solidFill>
              </a:defRPr>
            </a:lvl2pPr>
            <a:lvl3pPr marL="822960" indent="-228600">
              <a:spcBef>
                <a:spcPts val="500"/>
              </a:spcBef>
              <a:buClr>
                <a:schemeClr val="bg1">
                  <a:shade val="50000"/>
                </a:schemeClr>
              </a:buClr>
              <a:buSzPct val="76000"/>
              <a:buFont typeface="Wingdings 3"/>
              <a:buChar char=""/>
              <a:defRPr kumimoji="0" sz="2000"/>
            </a:lvl3pPr>
            <a:lvl4pPr marL="1097280" indent="-228600">
              <a:spcBef>
                <a:spcPts val="400"/>
              </a:spcBef>
              <a:buClr>
                <a:schemeClr val="accent2">
                  <a:shade val="75000"/>
                </a:schemeClr>
              </a:buClr>
              <a:buSzPct val="70000"/>
              <a:buFont typeface="Wingdings"/>
              <a:buChar char=""/>
              <a:defRPr kumimoji="0"/>
            </a:lvl4pPr>
            <a:lvl5pPr marL="1371600" indent="-228600">
              <a:spcBef>
                <a:spcPts val="300"/>
              </a:spcBef>
              <a:buClr>
                <a:schemeClr val="accent2"/>
              </a:buClr>
              <a:buSzPct val="70000"/>
              <a:buFont typeface="Wingdings"/>
              <a:buChar char=""/>
              <a:defRPr kumimoji="0" sz="1600"/>
            </a:lvl5pPr>
            <a:lvl6pPr marL="1645920" indent="-182880">
              <a:spcBef>
                <a:spcPts val="300"/>
              </a:spcBef>
              <a:buClr>
                <a:srgbClr val="9FB8CD">
                  <a:shade val="75000"/>
                </a:srgbClr>
              </a:buClr>
              <a:buSzPct val="75000"/>
              <a:buFont typeface="Wingdings 3"/>
              <a:buChar char=""/>
              <a:defRPr kumimoji="0" lang="en-US" sz="1600" smtClean="0"/>
            </a:lvl6pPr>
            <a:lvl7pPr marL="1828800" indent="-182880">
              <a:spcBef>
                <a:spcPts val="300"/>
              </a:spcBef>
              <a:buClr>
                <a:srgbClr val="727CA3">
                  <a:shade val="75000"/>
                </a:srgbClr>
              </a:buClr>
              <a:buSzPct val="75000"/>
              <a:buFont typeface="Wingdings 3"/>
              <a:buChar char=""/>
              <a:defRPr kumimoji="0" lang="en-US" sz="1400" smtClean="0"/>
            </a:lvl7pPr>
            <a:lvl8pPr marL="2011680" indent="-182880">
              <a:spcBef>
                <a:spcPts val="300"/>
              </a:spcBef>
              <a:buClr>
                <a:prstClr val="white">
                  <a:shade val="50000"/>
                </a:prstClr>
              </a:buClr>
              <a:buSzPct val="75000"/>
              <a:buFont typeface="Wingdings 3"/>
              <a:buChar char=""/>
              <a:defRPr kumimoji="0" lang="en-US" sz="1400" smtClean="0"/>
            </a:lvl8pPr>
            <a:lvl9pPr marL="2194560" indent="-182880">
              <a:spcBef>
                <a:spcPts val="300"/>
              </a:spcBef>
              <a:buClr>
                <a:srgbClr val="9FB8CD"/>
              </a:buClr>
              <a:buSzPct val="75000"/>
              <a:buFont typeface="Wingdings 3"/>
              <a:buChar char=""/>
              <a:defRPr kumimoji="0" lang="en-US" sz="1200" smtClean="0"/>
            </a:lvl9pPr>
          </a:lstStyle>
          <a:p>
            <a:pPr>
              <a:lnSpc>
                <a:spcPts val="2500"/>
              </a:lnSpc>
              <a:spcBef>
                <a:spcPts val="400"/>
              </a:spcBef>
              <a:spcAft>
                <a:spcPts val="400"/>
              </a:spcAft>
            </a:pPr>
            <a:r>
              <a:rPr lang="en-US" sz="2200" dirty="0"/>
              <a:t>PR/PR (Pressure/Pressure) Mode</a:t>
            </a:r>
          </a:p>
          <a:p>
            <a:pPr>
              <a:lnSpc>
                <a:spcPts val="2500"/>
              </a:lnSpc>
              <a:spcBef>
                <a:spcPts val="400"/>
              </a:spcBef>
              <a:spcAft>
                <a:spcPts val="400"/>
              </a:spcAft>
            </a:pPr>
            <a:r>
              <a:rPr lang="en-US" sz="2200" dirty="0"/>
              <a:t>-50.0 Pa House pressure (Channel A)</a:t>
            </a:r>
          </a:p>
          <a:p>
            <a:pPr>
              <a:lnSpc>
                <a:spcPts val="2500"/>
              </a:lnSpc>
              <a:spcBef>
                <a:spcPts val="400"/>
              </a:spcBef>
              <a:spcAft>
                <a:spcPts val="400"/>
              </a:spcAft>
            </a:pPr>
            <a:r>
              <a:rPr lang="en-US" sz="2200" dirty="0"/>
              <a:t>130.2 Fan pressure (Channel B)</a:t>
            </a:r>
          </a:p>
        </p:txBody>
      </p:sp>
      <p:pic>
        <p:nvPicPr>
          <p:cNvPr id="1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8713" y="4435038"/>
            <a:ext cx="1117575" cy="186262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54</a:t>
            </a:fld>
            <a:endParaRPr lang="en-US" sz="1400" dirty="0">
              <a:solidFill>
                <a:prstClr val="black">
                  <a:tint val="75000"/>
                </a:prstClr>
              </a:solidFill>
            </a:endParaRPr>
          </a:p>
        </p:txBody>
      </p:sp>
      <p:sp>
        <p:nvSpPr>
          <p:cNvPr id="18" name="TextBox 17">
            <a:extLst>
              <a:ext uri="{FF2B5EF4-FFF2-40B4-BE49-F238E27FC236}">
                <a16:creationId xmlns="" xmlns:a16="http://schemas.microsoft.com/office/drawing/2014/main" id="{73BBA0CB-FD03-4A9F-AFDC-301B975C2BA5}"/>
              </a:ext>
            </a:extLst>
          </p:cNvPr>
          <p:cNvSpPr txBox="1"/>
          <p:nvPr/>
        </p:nvSpPr>
        <p:spPr>
          <a:xfrm>
            <a:off x="3997424" y="3137608"/>
            <a:ext cx="4801136" cy="2101766"/>
          </a:xfrm>
          <a:prstGeom prst="rect">
            <a:avLst/>
          </a:prstGeom>
          <a:solidFill>
            <a:schemeClr val="accent3">
              <a:lumMod val="20000"/>
              <a:lumOff val="80000"/>
            </a:schemeClr>
          </a:solidFill>
          <a:ln>
            <a:solidFill>
              <a:schemeClr val="bg2">
                <a:lumMod val="25000"/>
              </a:schemeClr>
            </a:solidFill>
          </a:ln>
        </p:spPr>
        <p:txBody>
          <a:bodyPr vert="horz" anchor="ctr">
            <a:noAutofit/>
          </a:bodyPr>
          <a:lstStyle>
            <a:lvl1pPr marL="274320" indent="-274320">
              <a:lnSpc>
                <a:spcPts val="4000"/>
              </a:lnSpc>
              <a:spcBef>
                <a:spcPts val="600"/>
              </a:spcBef>
              <a:spcAft>
                <a:spcPts val="600"/>
              </a:spcAft>
              <a:buClr>
                <a:schemeClr val="accent1"/>
              </a:buClr>
              <a:buSzPct val="76000"/>
              <a:buFont typeface="Wingdings 3"/>
              <a:buChar char=""/>
              <a:defRPr kumimoji="0" sz="2800">
                <a:solidFill>
                  <a:srgbClr val="284E84"/>
                </a:solidFill>
              </a:defRPr>
            </a:lvl1pPr>
            <a:lvl2pPr marL="548640" indent="-274320">
              <a:spcBef>
                <a:spcPts val="500"/>
              </a:spcBef>
              <a:buClr>
                <a:schemeClr val="accent2"/>
              </a:buClr>
              <a:buSzPct val="76000"/>
              <a:buFont typeface="Wingdings 3"/>
              <a:buChar char=""/>
              <a:defRPr kumimoji="0" sz="2300">
                <a:solidFill>
                  <a:schemeClr val="tx2"/>
                </a:solidFill>
              </a:defRPr>
            </a:lvl2pPr>
            <a:lvl3pPr marL="822960" indent="-228600">
              <a:spcBef>
                <a:spcPts val="500"/>
              </a:spcBef>
              <a:buClr>
                <a:schemeClr val="bg1">
                  <a:shade val="50000"/>
                </a:schemeClr>
              </a:buClr>
              <a:buSzPct val="76000"/>
              <a:buFont typeface="Wingdings 3"/>
              <a:buChar char=""/>
              <a:defRPr kumimoji="0" sz="2000"/>
            </a:lvl3pPr>
            <a:lvl4pPr marL="1097280" indent="-228600">
              <a:spcBef>
                <a:spcPts val="400"/>
              </a:spcBef>
              <a:buClr>
                <a:schemeClr val="accent2">
                  <a:shade val="75000"/>
                </a:schemeClr>
              </a:buClr>
              <a:buSzPct val="70000"/>
              <a:buFont typeface="Wingdings"/>
              <a:buChar char=""/>
              <a:defRPr kumimoji="0"/>
            </a:lvl4pPr>
            <a:lvl5pPr marL="1371600" indent="-228600">
              <a:spcBef>
                <a:spcPts val="300"/>
              </a:spcBef>
              <a:buClr>
                <a:schemeClr val="accent2"/>
              </a:buClr>
              <a:buSzPct val="70000"/>
              <a:buFont typeface="Wingdings"/>
              <a:buChar char=""/>
              <a:defRPr kumimoji="0" sz="1600"/>
            </a:lvl5pPr>
            <a:lvl6pPr marL="1645920" indent="-182880">
              <a:spcBef>
                <a:spcPts val="300"/>
              </a:spcBef>
              <a:buClr>
                <a:srgbClr val="9FB8CD">
                  <a:shade val="75000"/>
                </a:srgbClr>
              </a:buClr>
              <a:buSzPct val="75000"/>
              <a:buFont typeface="Wingdings 3"/>
              <a:buChar char=""/>
              <a:defRPr kumimoji="0" lang="en-US" sz="1600" smtClean="0"/>
            </a:lvl6pPr>
            <a:lvl7pPr marL="1828800" indent="-182880">
              <a:spcBef>
                <a:spcPts val="300"/>
              </a:spcBef>
              <a:buClr>
                <a:srgbClr val="727CA3">
                  <a:shade val="75000"/>
                </a:srgbClr>
              </a:buClr>
              <a:buSzPct val="75000"/>
              <a:buFont typeface="Wingdings 3"/>
              <a:buChar char=""/>
              <a:defRPr kumimoji="0" lang="en-US" sz="1400" smtClean="0"/>
            </a:lvl7pPr>
            <a:lvl8pPr marL="2011680" indent="-182880">
              <a:spcBef>
                <a:spcPts val="300"/>
              </a:spcBef>
              <a:buClr>
                <a:prstClr val="white">
                  <a:shade val="50000"/>
                </a:prstClr>
              </a:buClr>
              <a:buSzPct val="75000"/>
              <a:buFont typeface="Wingdings 3"/>
              <a:buChar char=""/>
              <a:defRPr kumimoji="0" lang="en-US" sz="1400" smtClean="0"/>
            </a:lvl8pPr>
            <a:lvl9pPr marL="2194560" indent="-182880">
              <a:spcBef>
                <a:spcPts val="300"/>
              </a:spcBef>
              <a:buClr>
                <a:srgbClr val="9FB8CD"/>
              </a:buClr>
              <a:buSzPct val="75000"/>
              <a:buFont typeface="Wingdings 3"/>
              <a:buChar char=""/>
              <a:defRPr kumimoji="0" lang="en-US" sz="1200" smtClean="0"/>
            </a:lvl9pPr>
          </a:lstStyle>
          <a:p>
            <a:pPr>
              <a:lnSpc>
                <a:spcPts val="2500"/>
              </a:lnSpc>
              <a:spcBef>
                <a:spcPts val="400"/>
              </a:spcBef>
              <a:spcAft>
                <a:spcPts val="400"/>
              </a:spcAft>
            </a:pPr>
            <a:r>
              <a:rPr lang="en-US" sz="2200" dirty="0"/>
              <a:t>PR/ FL (Pressure/Flow) Mode</a:t>
            </a:r>
          </a:p>
          <a:p>
            <a:pPr>
              <a:lnSpc>
                <a:spcPts val="2500"/>
              </a:lnSpc>
              <a:spcBef>
                <a:spcPts val="400"/>
              </a:spcBef>
              <a:spcAft>
                <a:spcPts val="400"/>
              </a:spcAft>
            </a:pPr>
            <a:r>
              <a:rPr lang="en-US" sz="2200" dirty="0"/>
              <a:t>Blower Door 3 (BD 3)</a:t>
            </a:r>
          </a:p>
          <a:p>
            <a:pPr>
              <a:lnSpc>
                <a:spcPts val="2500"/>
              </a:lnSpc>
              <a:spcBef>
                <a:spcPts val="400"/>
              </a:spcBef>
              <a:spcAft>
                <a:spcPts val="400"/>
              </a:spcAft>
            </a:pPr>
            <a:r>
              <a:rPr lang="en-US" sz="2200" dirty="0"/>
              <a:t>-50.0 Pa House pressure (Channel A)</a:t>
            </a:r>
          </a:p>
          <a:p>
            <a:pPr>
              <a:lnSpc>
                <a:spcPts val="2500"/>
              </a:lnSpc>
              <a:spcBef>
                <a:spcPts val="400"/>
              </a:spcBef>
              <a:spcAft>
                <a:spcPts val="400"/>
              </a:spcAft>
            </a:pPr>
            <a:r>
              <a:rPr lang="en-US" sz="2200" dirty="0"/>
              <a:t>2041 CFM House leakage (Channel B)</a:t>
            </a:r>
          </a:p>
          <a:p>
            <a:pPr>
              <a:lnSpc>
                <a:spcPts val="2500"/>
              </a:lnSpc>
              <a:spcBef>
                <a:spcPts val="400"/>
              </a:spcBef>
              <a:spcAft>
                <a:spcPts val="400"/>
              </a:spcAft>
            </a:pPr>
            <a:r>
              <a:rPr lang="en-US" sz="2200" dirty="0"/>
              <a:t>Ring A (Channel B)</a:t>
            </a:r>
          </a:p>
        </p:txBody>
      </p:sp>
      <p:pic>
        <p:nvPicPr>
          <p:cNvPr id="13" name="Picture 12">
            <a:extLst>
              <a:ext uri="{FF2B5EF4-FFF2-40B4-BE49-F238E27FC236}">
                <a16:creationId xmlns="" xmlns:a16="http://schemas.microsoft.com/office/drawing/2014/main" id="{942D48CA-4B38-4D78-BFD2-4973776ED6E7}"/>
              </a:ext>
            </a:extLst>
          </p:cNvPr>
          <p:cNvPicPr>
            <a:picLocks noChangeAspect="1"/>
          </p:cNvPicPr>
          <p:nvPr/>
        </p:nvPicPr>
        <p:blipFill>
          <a:blip r:embed="rId4"/>
          <a:stretch>
            <a:fillRect/>
          </a:stretch>
        </p:blipFill>
        <p:spPr>
          <a:xfrm>
            <a:off x="557278" y="1672833"/>
            <a:ext cx="3062280" cy="1060854"/>
          </a:xfrm>
          <a:prstGeom prst="rect">
            <a:avLst/>
          </a:prstGeom>
        </p:spPr>
      </p:pic>
      <p:pic>
        <p:nvPicPr>
          <p:cNvPr id="16" name="Picture 15">
            <a:extLst>
              <a:ext uri="{FF2B5EF4-FFF2-40B4-BE49-F238E27FC236}">
                <a16:creationId xmlns="" xmlns:a16="http://schemas.microsoft.com/office/drawing/2014/main" id="{61AA6C3B-25FC-4776-B9D1-EF851374D87D}"/>
              </a:ext>
            </a:extLst>
          </p:cNvPr>
          <p:cNvPicPr>
            <a:picLocks noChangeAspect="1"/>
          </p:cNvPicPr>
          <p:nvPr/>
        </p:nvPicPr>
        <p:blipFill>
          <a:blip r:embed="rId5"/>
          <a:stretch>
            <a:fillRect/>
          </a:stretch>
        </p:blipFill>
        <p:spPr>
          <a:xfrm>
            <a:off x="557272" y="3151250"/>
            <a:ext cx="3062285" cy="1060855"/>
          </a:xfrm>
          <a:prstGeom prst="rect">
            <a:avLst/>
          </a:prstGeom>
        </p:spPr>
      </p:pic>
      <p:sp>
        <p:nvSpPr>
          <p:cNvPr id="10" name="Title 5">
            <a:extLst>
              <a:ext uri="{FF2B5EF4-FFF2-40B4-BE49-F238E27FC236}">
                <a16:creationId xmlns="" xmlns:a16="http://schemas.microsoft.com/office/drawing/2014/main" id="{1392F800-B332-41B8-BF06-524E5749D365}"/>
              </a:ext>
            </a:extLst>
          </p:cNvPr>
          <p:cNvSpPr txBox="1">
            <a:spLocks/>
          </p:cNvSpPr>
          <p:nvPr/>
        </p:nvSpPr>
        <p:spPr>
          <a:xfrm>
            <a:off x="304800" y="71439"/>
            <a:ext cx="33528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2: Manometer and Blower Door</a:t>
            </a:r>
          </a:p>
        </p:txBody>
      </p:sp>
      <p:sp>
        <p:nvSpPr>
          <p:cNvPr id="3" name="TextBox 2">
            <a:extLst>
              <a:ext uri="{FF2B5EF4-FFF2-40B4-BE49-F238E27FC236}">
                <a16:creationId xmlns="" xmlns:a16="http://schemas.microsoft.com/office/drawing/2014/main" id="{13382528-98D0-4AD6-A1C2-53B58FC5FA3F}"/>
              </a:ext>
            </a:extLst>
          </p:cNvPr>
          <p:cNvSpPr txBox="1"/>
          <p:nvPr/>
        </p:nvSpPr>
        <p:spPr>
          <a:xfrm>
            <a:off x="9525" y="1257650"/>
            <a:ext cx="2313636" cy="412934"/>
          </a:xfrm>
          <a:prstGeom prst="rect">
            <a:avLst/>
          </a:prstGeom>
          <a:noFill/>
        </p:spPr>
        <p:txBody>
          <a:bodyPr wrap="square" rtlCol="0">
            <a:spAutoFit/>
          </a:bodyPr>
          <a:lstStyle/>
          <a:p>
            <a:pPr>
              <a:lnSpc>
                <a:spcPts val="2500"/>
              </a:lnSpc>
              <a:spcBef>
                <a:spcPts val="400"/>
              </a:spcBef>
              <a:spcAft>
                <a:spcPts val="400"/>
              </a:spcAft>
            </a:pPr>
            <a:r>
              <a:rPr lang="en-US" sz="2200" dirty="0">
                <a:solidFill>
                  <a:srgbClr val="FF0000"/>
                </a:solidFill>
              </a:rPr>
              <a:t>House Pressure</a:t>
            </a:r>
          </a:p>
        </p:txBody>
      </p:sp>
      <p:sp>
        <p:nvSpPr>
          <p:cNvPr id="12" name="TextBox 11">
            <a:extLst>
              <a:ext uri="{FF2B5EF4-FFF2-40B4-BE49-F238E27FC236}">
                <a16:creationId xmlns="" xmlns:a16="http://schemas.microsoft.com/office/drawing/2014/main" id="{4CB8D06E-B9BA-4731-BC7F-D2BBF0A40695}"/>
              </a:ext>
            </a:extLst>
          </p:cNvPr>
          <p:cNvSpPr txBox="1"/>
          <p:nvPr/>
        </p:nvSpPr>
        <p:spPr>
          <a:xfrm>
            <a:off x="1998712" y="1257650"/>
            <a:ext cx="2313636" cy="412934"/>
          </a:xfrm>
          <a:prstGeom prst="rect">
            <a:avLst/>
          </a:prstGeom>
          <a:noFill/>
        </p:spPr>
        <p:txBody>
          <a:bodyPr wrap="square" rtlCol="0">
            <a:spAutoFit/>
          </a:bodyPr>
          <a:lstStyle/>
          <a:p>
            <a:pPr>
              <a:lnSpc>
                <a:spcPts val="2500"/>
              </a:lnSpc>
              <a:spcBef>
                <a:spcPts val="400"/>
              </a:spcBef>
              <a:spcAft>
                <a:spcPts val="400"/>
              </a:spcAft>
            </a:pPr>
            <a:r>
              <a:rPr lang="en-US" sz="2200" dirty="0">
                <a:solidFill>
                  <a:srgbClr val="FF0000"/>
                </a:solidFill>
              </a:rPr>
              <a:t>Fan Pressure</a:t>
            </a:r>
          </a:p>
        </p:txBody>
      </p:sp>
      <p:sp>
        <p:nvSpPr>
          <p:cNvPr id="17" name="TextBox 16">
            <a:extLst>
              <a:ext uri="{FF2B5EF4-FFF2-40B4-BE49-F238E27FC236}">
                <a16:creationId xmlns="" xmlns:a16="http://schemas.microsoft.com/office/drawing/2014/main" id="{79C68336-9B34-4BA8-900F-5D63AC6C0536}"/>
              </a:ext>
            </a:extLst>
          </p:cNvPr>
          <p:cNvSpPr txBox="1"/>
          <p:nvPr/>
        </p:nvSpPr>
        <p:spPr>
          <a:xfrm>
            <a:off x="2043563" y="2771568"/>
            <a:ext cx="2223933" cy="412934"/>
          </a:xfrm>
          <a:prstGeom prst="rect">
            <a:avLst/>
          </a:prstGeom>
          <a:noFill/>
        </p:spPr>
        <p:txBody>
          <a:bodyPr wrap="square" rtlCol="0">
            <a:spAutoFit/>
          </a:bodyPr>
          <a:lstStyle/>
          <a:p>
            <a:pPr>
              <a:lnSpc>
                <a:spcPts val="2500"/>
              </a:lnSpc>
              <a:spcBef>
                <a:spcPts val="400"/>
              </a:spcBef>
              <a:spcAft>
                <a:spcPts val="400"/>
              </a:spcAft>
            </a:pPr>
            <a:r>
              <a:rPr lang="en-US" sz="2200" dirty="0">
                <a:solidFill>
                  <a:srgbClr val="FF0000"/>
                </a:solidFill>
              </a:rPr>
              <a:t>House Flow</a:t>
            </a:r>
          </a:p>
        </p:txBody>
      </p:sp>
      <p:sp>
        <p:nvSpPr>
          <p:cNvPr id="19" name="TextBox 18">
            <a:extLst>
              <a:ext uri="{FF2B5EF4-FFF2-40B4-BE49-F238E27FC236}">
                <a16:creationId xmlns="" xmlns:a16="http://schemas.microsoft.com/office/drawing/2014/main" id="{DC9E0E15-18CA-4C2B-B756-8C556128B5EE}"/>
              </a:ext>
            </a:extLst>
          </p:cNvPr>
          <p:cNvSpPr txBox="1"/>
          <p:nvPr/>
        </p:nvSpPr>
        <p:spPr>
          <a:xfrm>
            <a:off x="-1538" y="2754942"/>
            <a:ext cx="2313636" cy="412934"/>
          </a:xfrm>
          <a:prstGeom prst="rect">
            <a:avLst/>
          </a:prstGeom>
          <a:noFill/>
        </p:spPr>
        <p:txBody>
          <a:bodyPr wrap="square" rtlCol="0">
            <a:spAutoFit/>
          </a:bodyPr>
          <a:lstStyle/>
          <a:p>
            <a:pPr>
              <a:lnSpc>
                <a:spcPts val="2500"/>
              </a:lnSpc>
              <a:spcBef>
                <a:spcPts val="400"/>
              </a:spcBef>
              <a:spcAft>
                <a:spcPts val="400"/>
              </a:spcAft>
            </a:pPr>
            <a:r>
              <a:rPr lang="en-US" sz="2200" dirty="0">
                <a:solidFill>
                  <a:srgbClr val="FF0000"/>
                </a:solidFill>
              </a:rPr>
              <a:t>House Pressure</a:t>
            </a:r>
          </a:p>
        </p:txBody>
      </p:sp>
    </p:spTree>
    <p:extLst>
      <p:ext uri="{BB962C8B-B14F-4D97-AF65-F5344CB8AC3E}">
        <p14:creationId xmlns:p14="http://schemas.microsoft.com/office/powerpoint/2010/main" val="39347422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Air Leakage in Homes</a:t>
            </a:r>
          </a:p>
        </p:txBody>
      </p:sp>
      <p:sp>
        <p:nvSpPr>
          <p:cNvPr id="8" name="Content Placeholder 7"/>
          <p:cNvSpPr>
            <a:spLocks noGrp="1"/>
          </p:cNvSpPr>
          <p:nvPr>
            <p:ph sz="quarter" idx="1"/>
          </p:nvPr>
        </p:nvSpPr>
        <p:spPr>
          <a:xfrm>
            <a:off x="380999" y="1223962"/>
            <a:ext cx="5483773" cy="5260922"/>
          </a:xfrm>
        </p:spPr>
        <p:txBody>
          <a:bodyPr vert="horz">
            <a:normAutofit fontScale="77500" lnSpcReduction="20000"/>
          </a:bodyPr>
          <a:lstStyle/>
          <a:p>
            <a:pPr>
              <a:lnSpc>
                <a:spcPts val="4000"/>
              </a:lnSpc>
            </a:pPr>
            <a:r>
              <a:rPr lang="en-US" dirty="0">
                <a:solidFill>
                  <a:srgbClr val="284E84"/>
                </a:solidFill>
              </a:rPr>
              <a:t>Blower door can help find air leaks, measure air sealing progress, and measure amount of leakage in a home</a:t>
            </a:r>
          </a:p>
          <a:p>
            <a:pPr>
              <a:lnSpc>
                <a:spcPts val="4000"/>
              </a:lnSpc>
            </a:pPr>
            <a:r>
              <a:rPr lang="en-US" dirty="0">
                <a:solidFill>
                  <a:srgbClr val="284E84"/>
                </a:solidFill>
              </a:rPr>
              <a:t>Find and seal the big holes first, don’t sweat the small stuff</a:t>
            </a:r>
          </a:p>
          <a:p>
            <a:pPr marL="548640" lvl="4" indent="-274320">
              <a:lnSpc>
                <a:spcPts val="3200"/>
              </a:lnSpc>
              <a:spcBef>
                <a:spcPts val="600"/>
              </a:spcBef>
              <a:spcAft>
                <a:spcPts val="350"/>
              </a:spcAft>
              <a:buClr>
                <a:schemeClr val="accent1"/>
              </a:buClr>
              <a:buSzPct val="76000"/>
              <a:buFont typeface="Wingdings 3"/>
              <a:buChar char=""/>
            </a:pPr>
            <a:r>
              <a:rPr lang="en-US" sz="2200" b="1" dirty="0">
                <a:solidFill>
                  <a:srgbClr val="FF0000"/>
                </a:solidFill>
              </a:rPr>
              <a:t>BIG LEAKS = </a:t>
            </a:r>
            <a:r>
              <a:rPr lang="en-US" sz="2200" dirty="0">
                <a:solidFill>
                  <a:schemeClr val="tx2"/>
                </a:solidFill>
              </a:rPr>
              <a:t>Holes around plumbing stacks, under bath tubs, and open framing chases leading to attic and crawlspace</a:t>
            </a:r>
            <a:endParaRPr lang="en-US" sz="2200" dirty="0">
              <a:solidFill>
                <a:srgbClr val="FF0000"/>
              </a:solidFill>
            </a:endParaRPr>
          </a:p>
          <a:p>
            <a:pPr marL="548640" lvl="4" indent="-274320">
              <a:lnSpc>
                <a:spcPts val="3200"/>
              </a:lnSpc>
              <a:spcBef>
                <a:spcPts val="600"/>
              </a:spcBef>
              <a:spcAft>
                <a:spcPts val="350"/>
              </a:spcAft>
              <a:buClr>
                <a:schemeClr val="accent1"/>
              </a:buClr>
              <a:buSzPct val="76000"/>
              <a:buFont typeface="Wingdings 3"/>
              <a:buChar char=""/>
            </a:pPr>
            <a:r>
              <a:rPr lang="en-US" sz="2200" dirty="0">
                <a:solidFill>
                  <a:srgbClr val="FF0000"/>
                </a:solidFill>
              </a:rPr>
              <a:t>Small Leaks = </a:t>
            </a:r>
            <a:r>
              <a:rPr lang="en-US" sz="2200" dirty="0">
                <a:solidFill>
                  <a:schemeClr val="tx2"/>
                </a:solidFill>
              </a:rPr>
              <a:t>Caulking around door and windows </a:t>
            </a:r>
            <a:endParaRPr lang="en-US" sz="2200" dirty="0">
              <a:solidFill>
                <a:srgbClr val="FF0000"/>
              </a:solidFill>
            </a:endParaRPr>
          </a:p>
          <a:p>
            <a:pPr marL="548640" lvl="4" indent="-274320">
              <a:lnSpc>
                <a:spcPts val="3200"/>
              </a:lnSpc>
              <a:spcBef>
                <a:spcPts val="600"/>
              </a:spcBef>
              <a:spcAft>
                <a:spcPts val="350"/>
              </a:spcAft>
              <a:buClr>
                <a:schemeClr val="accent1"/>
              </a:buClr>
              <a:buSzPct val="76000"/>
              <a:buFont typeface="Wingdings 3"/>
              <a:buChar char=""/>
            </a:pPr>
            <a:r>
              <a:rPr lang="en-US" sz="2200" dirty="0">
                <a:solidFill>
                  <a:schemeClr val="tx2"/>
                </a:solidFill>
              </a:rPr>
              <a:t>Duct leakage is also a building air leak</a:t>
            </a:r>
          </a:p>
          <a:p>
            <a:pPr marL="548640" lvl="3" indent="-274320">
              <a:lnSpc>
                <a:spcPts val="3200"/>
              </a:lnSpc>
              <a:spcBef>
                <a:spcPts val="600"/>
              </a:spcBef>
              <a:spcAft>
                <a:spcPts val="350"/>
              </a:spcAft>
              <a:buClr>
                <a:schemeClr val="accent1"/>
              </a:buClr>
            </a:pPr>
            <a:endParaRPr lang="en-US" sz="2200" dirty="0">
              <a:solidFill>
                <a:srgbClr val="284E84"/>
              </a:solidFill>
            </a:endParaRPr>
          </a:p>
          <a:p>
            <a:pPr lvl="1">
              <a:lnSpc>
                <a:spcPts val="4000"/>
              </a:lnSpc>
            </a:pPr>
            <a:endParaRPr lang="en-US" dirty="0">
              <a:solidFill>
                <a:srgbClr val="284E84"/>
              </a:solidFill>
            </a:endParaRPr>
          </a:p>
        </p:txBody>
      </p:sp>
      <p:sp>
        <p:nvSpPr>
          <p:cNvPr id="10"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12" name="Title 5"/>
          <p:cNvSpPr txBox="1">
            <a:spLocks/>
          </p:cNvSpPr>
          <p:nvPr/>
        </p:nvSpPr>
        <p:spPr>
          <a:xfrm>
            <a:off x="304800" y="71439"/>
            <a:ext cx="33528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2: Manometer and Blower Door</a:t>
            </a:r>
          </a:p>
        </p:txBody>
      </p:sp>
      <p:sp>
        <p:nvSpPr>
          <p:cNvPr id="2" name="TextBox 1">
            <a:extLst>
              <a:ext uri="{FF2B5EF4-FFF2-40B4-BE49-F238E27FC236}">
                <a16:creationId xmlns="" xmlns:a16="http://schemas.microsoft.com/office/drawing/2014/main" id="{388D24C2-6FFD-4464-A93D-288BECAFF9BE}"/>
              </a:ext>
            </a:extLst>
          </p:cNvPr>
          <p:cNvSpPr txBox="1"/>
          <p:nvPr/>
        </p:nvSpPr>
        <p:spPr>
          <a:xfrm>
            <a:off x="6421821" y="3185686"/>
            <a:ext cx="5034455" cy="3825765"/>
          </a:xfrm>
          <a:prstGeom prst="rect">
            <a:avLst/>
          </a:prstGeom>
          <a:noFill/>
        </p:spPr>
        <p:txBody>
          <a:bodyPr wrap="square" rtlCol="0">
            <a:spAutoFit/>
          </a:bodyPr>
          <a:lstStyle/>
          <a:p>
            <a:endParaRPr lang="en-US" dirty="0"/>
          </a:p>
        </p:txBody>
      </p:sp>
      <p:pic>
        <p:nvPicPr>
          <p:cNvPr id="4" name="Picture 3">
            <a:extLst>
              <a:ext uri="{FF2B5EF4-FFF2-40B4-BE49-F238E27FC236}">
                <a16:creationId xmlns="" xmlns:a16="http://schemas.microsoft.com/office/drawing/2014/main" id="{C73B20BE-2708-43A5-B930-0DCEF6925F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674" r="12277" b="16041"/>
          <a:stretch/>
        </p:blipFill>
        <p:spPr>
          <a:xfrm>
            <a:off x="5946928" y="1351787"/>
            <a:ext cx="2890078" cy="2393000"/>
          </a:xfrm>
          <a:prstGeom prst="rect">
            <a:avLst/>
          </a:prstGeom>
        </p:spPr>
      </p:pic>
      <p:pic>
        <p:nvPicPr>
          <p:cNvPr id="7" name="Picture 6">
            <a:extLst>
              <a:ext uri="{FF2B5EF4-FFF2-40B4-BE49-F238E27FC236}">
                <a16:creationId xmlns="" xmlns:a16="http://schemas.microsoft.com/office/drawing/2014/main" id="{DECC2218-5679-4FCE-807D-727345551B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980" r="14594"/>
          <a:stretch/>
        </p:blipFill>
        <p:spPr>
          <a:xfrm rot="5400000">
            <a:off x="6246974" y="3653529"/>
            <a:ext cx="2289986" cy="2890077"/>
          </a:xfrm>
          <a:prstGeom prst="rect">
            <a:avLst/>
          </a:prstGeom>
        </p:spPr>
      </p:pic>
    </p:spTree>
    <p:extLst>
      <p:ext uri="{BB962C8B-B14F-4D97-AF65-F5344CB8AC3E}">
        <p14:creationId xmlns:p14="http://schemas.microsoft.com/office/powerpoint/2010/main" val="34681034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Air Leakage in Homes</a:t>
            </a:r>
          </a:p>
        </p:txBody>
      </p:sp>
      <p:sp>
        <p:nvSpPr>
          <p:cNvPr id="8" name="Content Placeholder 7"/>
          <p:cNvSpPr>
            <a:spLocks noGrp="1"/>
          </p:cNvSpPr>
          <p:nvPr>
            <p:ph sz="quarter" idx="1"/>
          </p:nvPr>
        </p:nvSpPr>
        <p:spPr>
          <a:xfrm>
            <a:off x="326305" y="4244295"/>
            <a:ext cx="5483773" cy="2477815"/>
          </a:xfrm>
        </p:spPr>
        <p:txBody>
          <a:bodyPr vert="horz">
            <a:normAutofit/>
          </a:bodyPr>
          <a:lstStyle/>
          <a:p>
            <a:pPr marL="548640" lvl="3" indent="-274320">
              <a:lnSpc>
                <a:spcPts val="3200"/>
              </a:lnSpc>
              <a:spcBef>
                <a:spcPts val="600"/>
              </a:spcBef>
              <a:spcAft>
                <a:spcPts val="350"/>
              </a:spcAft>
              <a:buClr>
                <a:schemeClr val="accent1"/>
              </a:buClr>
            </a:pPr>
            <a:endParaRPr lang="en-US" sz="2200" dirty="0">
              <a:solidFill>
                <a:srgbClr val="284E84"/>
              </a:solidFill>
            </a:endParaRPr>
          </a:p>
          <a:p>
            <a:pPr lvl="1">
              <a:lnSpc>
                <a:spcPts val="4000"/>
              </a:lnSpc>
            </a:pPr>
            <a:endParaRPr lang="en-US" dirty="0">
              <a:solidFill>
                <a:srgbClr val="284E84"/>
              </a:solidFill>
            </a:endParaRPr>
          </a:p>
        </p:txBody>
      </p:sp>
      <p:sp>
        <p:nvSpPr>
          <p:cNvPr id="10"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12" name="Title 5"/>
          <p:cNvSpPr txBox="1">
            <a:spLocks/>
          </p:cNvSpPr>
          <p:nvPr/>
        </p:nvSpPr>
        <p:spPr>
          <a:xfrm>
            <a:off x="304800" y="71439"/>
            <a:ext cx="33528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2: Manometer and Blower Door</a:t>
            </a:r>
          </a:p>
        </p:txBody>
      </p:sp>
      <p:sp>
        <p:nvSpPr>
          <p:cNvPr id="7" name="TextBox 6">
            <a:extLst>
              <a:ext uri="{FF2B5EF4-FFF2-40B4-BE49-F238E27FC236}">
                <a16:creationId xmlns="" xmlns:a16="http://schemas.microsoft.com/office/drawing/2014/main" id="{D1BE6A34-A198-4629-ACC9-489737D2E033}"/>
              </a:ext>
            </a:extLst>
          </p:cNvPr>
          <p:cNvSpPr txBox="1"/>
          <p:nvPr/>
        </p:nvSpPr>
        <p:spPr>
          <a:xfrm>
            <a:off x="486918" y="1536412"/>
            <a:ext cx="5162549" cy="2539157"/>
          </a:xfrm>
          <a:prstGeom prst="rect">
            <a:avLst/>
          </a:prstGeom>
          <a:noFill/>
        </p:spPr>
        <p:txBody>
          <a:bodyPr wrap="square" rtlCol="0">
            <a:spAutoFit/>
          </a:bodyPr>
          <a:lstStyle/>
          <a:p>
            <a:r>
              <a:rPr lang="en-US" sz="3200" dirty="0">
                <a:solidFill>
                  <a:srgbClr val="284E84"/>
                </a:solidFill>
              </a:rPr>
              <a:t>Is this house tight or a leaker?</a:t>
            </a:r>
          </a:p>
          <a:p>
            <a:pPr>
              <a:lnSpc>
                <a:spcPts val="4000"/>
              </a:lnSpc>
            </a:pPr>
            <a:r>
              <a:rPr lang="en-US" sz="2400" dirty="0">
                <a:solidFill>
                  <a:srgbClr val="284E84"/>
                </a:solidFill>
              </a:rPr>
              <a:t>Simple rule of thumb:</a:t>
            </a:r>
          </a:p>
          <a:p>
            <a:pPr marL="548640" lvl="4" indent="-274320">
              <a:lnSpc>
                <a:spcPts val="3200"/>
              </a:lnSpc>
              <a:spcBef>
                <a:spcPts val="600"/>
              </a:spcBef>
              <a:spcAft>
                <a:spcPts val="350"/>
              </a:spcAft>
              <a:buClr>
                <a:schemeClr val="accent1"/>
              </a:buClr>
              <a:buSzPct val="76000"/>
              <a:buFont typeface="Wingdings 3"/>
              <a:buChar char=""/>
            </a:pPr>
            <a:r>
              <a:rPr lang="en-US" sz="2200" dirty="0">
                <a:solidFill>
                  <a:schemeClr val="tx2"/>
                </a:solidFill>
              </a:rPr>
              <a:t>If the CFM 50 &lt; square footage of the home, not too bad</a:t>
            </a:r>
          </a:p>
          <a:p>
            <a:endParaRPr lang="en-US" sz="3200" dirty="0">
              <a:solidFill>
                <a:srgbClr val="284E84"/>
              </a:solidFill>
            </a:endParaRPr>
          </a:p>
        </p:txBody>
      </p:sp>
      <p:sp>
        <p:nvSpPr>
          <p:cNvPr id="9" name="TextBox 8">
            <a:extLst>
              <a:ext uri="{FF2B5EF4-FFF2-40B4-BE49-F238E27FC236}">
                <a16:creationId xmlns="" xmlns:a16="http://schemas.microsoft.com/office/drawing/2014/main" id="{CC7C9AC3-5723-419B-B9FE-6EC277588EF2}"/>
              </a:ext>
            </a:extLst>
          </p:cNvPr>
          <p:cNvSpPr txBox="1"/>
          <p:nvPr/>
        </p:nvSpPr>
        <p:spPr>
          <a:xfrm>
            <a:off x="457200" y="3684496"/>
            <a:ext cx="5162549" cy="1077218"/>
          </a:xfrm>
          <a:prstGeom prst="rect">
            <a:avLst/>
          </a:prstGeom>
          <a:solidFill>
            <a:schemeClr val="accent3">
              <a:lumMod val="20000"/>
              <a:lumOff val="80000"/>
            </a:schemeClr>
          </a:solidFill>
        </p:spPr>
        <p:txBody>
          <a:bodyPr wrap="square" rtlCol="0">
            <a:spAutoFit/>
          </a:bodyPr>
          <a:lstStyle/>
          <a:p>
            <a:r>
              <a:rPr lang="en-US" sz="3200" dirty="0">
                <a:solidFill>
                  <a:srgbClr val="284E84"/>
                </a:solidFill>
              </a:rPr>
              <a:t>1,800 square foot home</a:t>
            </a:r>
          </a:p>
          <a:p>
            <a:r>
              <a:rPr lang="en-US" sz="3200" dirty="0">
                <a:solidFill>
                  <a:srgbClr val="284E84"/>
                </a:solidFill>
              </a:rPr>
              <a:t>1,550 CFM50</a:t>
            </a:r>
          </a:p>
        </p:txBody>
      </p:sp>
      <p:sp>
        <p:nvSpPr>
          <p:cNvPr id="11" name="TextBox 10">
            <a:extLst>
              <a:ext uri="{FF2B5EF4-FFF2-40B4-BE49-F238E27FC236}">
                <a16:creationId xmlns="" xmlns:a16="http://schemas.microsoft.com/office/drawing/2014/main" id="{EC262AD6-076A-4163-9652-41F0B53F0DF0}"/>
              </a:ext>
            </a:extLst>
          </p:cNvPr>
          <p:cNvSpPr txBox="1"/>
          <p:nvPr/>
        </p:nvSpPr>
        <p:spPr>
          <a:xfrm>
            <a:off x="486916" y="4901368"/>
            <a:ext cx="5162549" cy="1077218"/>
          </a:xfrm>
          <a:prstGeom prst="rect">
            <a:avLst/>
          </a:prstGeom>
          <a:solidFill>
            <a:schemeClr val="accent3">
              <a:lumMod val="20000"/>
              <a:lumOff val="80000"/>
            </a:schemeClr>
          </a:solidFill>
        </p:spPr>
        <p:txBody>
          <a:bodyPr wrap="square" rtlCol="0">
            <a:spAutoFit/>
          </a:bodyPr>
          <a:lstStyle/>
          <a:p>
            <a:r>
              <a:rPr lang="en-US" sz="3200" dirty="0">
                <a:solidFill>
                  <a:srgbClr val="284E84"/>
                </a:solidFill>
              </a:rPr>
              <a:t>1,100 square foot home</a:t>
            </a:r>
          </a:p>
          <a:p>
            <a:r>
              <a:rPr lang="en-US" sz="3200" dirty="0">
                <a:solidFill>
                  <a:srgbClr val="284E84"/>
                </a:solidFill>
              </a:rPr>
              <a:t>2,140 CFM50</a:t>
            </a:r>
          </a:p>
        </p:txBody>
      </p:sp>
      <p:pic>
        <p:nvPicPr>
          <p:cNvPr id="13" name="Picture 4">
            <a:extLst>
              <a:ext uri="{FF2B5EF4-FFF2-40B4-BE49-F238E27FC236}">
                <a16:creationId xmlns="" xmlns:a16="http://schemas.microsoft.com/office/drawing/2014/main" id="{F63A784E-4130-47B3-A889-92428BFE20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2322" y="1536412"/>
            <a:ext cx="2183105" cy="363850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 xmlns:a16="http://schemas.microsoft.com/office/drawing/2014/main" id="{86B6D6E8-81AD-4ED7-ABEC-3BADC8E198C1}"/>
              </a:ext>
            </a:extLst>
          </p:cNvPr>
          <p:cNvSpPr txBox="1"/>
          <p:nvPr/>
        </p:nvSpPr>
        <p:spPr>
          <a:xfrm>
            <a:off x="3072549" y="4147867"/>
            <a:ext cx="2407920" cy="584775"/>
          </a:xfrm>
          <a:prstGeom prst="rect">
            <a:avLst/>
          </a:prstGeom>
          <a:noFill/>
        </p:spPr>
        <p:txBody>
          <a:bodyPr wrap="square" rtlCol="0">
            <a:spAutoFit/>
          </a:bodyPr>
          <a:lstStyle/>
          <a:p>
            <a:r>
              <a:rPr lang="en-US" sz="3200" dirty="0">
                <a:solidFill>
                  <a:srgbClr val="FF0000"/>
                </a:solidFill>
              </a:rPr>
              <a:t>Not bad!</a:t>
            </a:r>
          </a:p>
        </p:txBody>
      </p:sp>
      <p:sp>
        <p:nvSpPr>
          <p:cNvPr id="14" name="TextBox 13">
            <a:extLst>
              <a:ext uri="{FF2B5EF4-FFF2-40B4-BE49-F238E27FC236}">
                <a16:creationId xmlns="" xmlns:a16="http://schemas.microsoft.com/office/drawing/2014/main" id="{D323ECE4-902D-483A-9C85-06AC9604F768}"/>
              </a:ext>
            </a:extLst>
          </p:cNvPr>
          <p:cNvSpPr txBox="1"/>
          <p:nvPr/>
        </p:nvSpPr>
        <p:spPr>
          <a:xfrm>
            <a:off x="3068190" y="5389715"/>
            <a:ext cx="4723767" cy="584775"/>
          </a:xfrm>
          <a:prstGeom prst="rect">
            <a:avLst/>
          </a:prstGeom>
          <a:noFill/>
        </p:spPr>
        <p:txBody>
          <a:bodyPr wrap="square" rtlCol="0">
            <a:spAutoFit/>
          </a:bodyPr>
          <a:lstStyle/>
          <a:p>
            <a:r>
              <a:rPr lang="en-US" sz="3200" dirty="0">
                <a:solidFill>
                  <a:srgbClr val="FF0000"/>
                </a:solidFill>
              </a:rPr>
              <a:t>Is there a window open?!</a:t>
            </a:r>
          </a:p>
        </p:txBody>
      </p:sp>
    </p:spTree>
    <p:extLst>
      <p:ext uri="{BB962C8B-B14F-4D97-AF65-F5344CB8AC3E}">
        <p14:creationId xmlns:p14="http://schemas.microsoft.com/office/powerpoint/2010/main" val="26442360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2" grpId="0"/>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09975" y="2209800"/>
            <a:ext cx="5334000" cy="3234219"/>
          </a:xfrm>
          <a:prstGeom prst="rect">
            <a:avLst/>
          </a:prstGeom>
          <a:noFill/>
        </p:spPr>
        <p:txBody>
          <a:bodyPr wrap="square" rtlCol="0">
            <a:spAutoFit/>
          </a:bodyPr>
          <a:lstStyle/>
          <a:p>
            <a:pPr>
              <a:lnSpc>
                <a:spcPts val="3500"/>
              </a:lnSpc>
            </a:pPr>
            <a:endParaRPr lang="en-US" sz="2400" dirty="0">
              <a:solidFill>
                <a:srgbClr val="284E84"/>
              </a:solidFill>
            </a:endParaRPr>
          </a:p>
          <a:p>
            <a:pPr>
              <a:lnSpc>
                <a:spcPts val="3500"/>
              </a:lnSpc>
            </a:pPr>
            <a:r>
              <a:rPr lang="en-US" sz="2400" dirty="0">
                <a:solidFill>
                  <a:srgbClr val="284E84"/>
                </a:solidFill>
              </a:rPr>
              <a:t>If the house can only get to 25 Pa:</a:t>
            </a:r>
          </a:p>
          <a:p>
            <a:pPr>
              <a:lnSpc>
                <a:spcPts val="3500"/>
              </a:lnSpc>
            </a:pPr>
            <a:endParaRPr lang="en-US" sz="2400" dirty="0">
              <a:solidFill>
                <a:srgbClr val="284E84"/>
              </a:solidFill>
            </a:endParaRPr>
          </a:p>
          <a:p>
            <a:pPr>
              <a:lnSpc>
                <a:spcPts val="3500"/>
              </a:lnSpc>
            </a:pPr>
            <a:endParaRPr lang="en-US" sz="2400" dirty="0">
              <a:solidFill>
                <a:srgbClr val="284E84"/>
              </a:solidFill>
            </a:endParaRPr>
          </a:p>
          <a:p>
            <a:pPr>
              <a:lnSpc>
                <a:spcPts val="3500"/>
              </a:lnSpc>
            </a:pPr>
            <a:endParaRPr lang="en-US" sz="2400" dirty="0">
              <a:solidFill>
                <a:srgbClr val="284E84"/>
              </a:solidFill>
            </a:endParaRPr>
          </a:p>
          <a:p>
            <a:pPr>
              <a:lnSpc>
                <a:spcPts val="3500"/>
              </a:lnSpc>
            </a:pPr>
            <a:r>
              <a:rPr lang="en-US" sz="2400" dirty="0">
                <a:solidFill>
                  <a:srgbClr val="284E84"/>
                </a:solidFill>
              </a:rPr>
              <a:t>Test at 25 Pa and multiply the blower door CFM by 1.6.</a:t>
            </a:r>
          </a:p>
        </p:txBody>
      </p:sp>
      <p:sp>
        <p:nvSpPr>
          <p:cNvPr id="3" name="Rectangle 2"/>
          <p:cNvSpPr/>
          <p:nvPr/>
        </p:nvSpPr>
        <p:spPr>
          <a:xfrm>
            <a:off x="457200" y="1524000"/>
            <a:ext cx="8229600" cy="430887"/>
          </a:xfrm>
          <a:prstGeom prst="rect">
            <a:avLst/>
          </a:prstGeom>
        </p:spPr>
        <p:txBody>
          <a:bodyPr wrap="square">
            <a:spAutoFit/>
          </a:bodyPr>
          <a:lstStyle/>
          <a:p>
            <a:pPr algn="ctr"/>
            <a:r>
              <a:rPr lang="en-US" sz="2200" b="1" dirty="0">
                <a:solidFill>
                  <a:srgbClr val="C00000"/>
                </a:solidFill>
              </a:rPr>
              <a:t>Use the </a:t>
            </a:r>
            <a:r>
              <a:rPr lang="en-US" sz="2200" b="1" i="1" dirty="0">
                <a:solidFill>
                  <a:srgbClr val="C00000"/>
                </a:solidFill>
              </a:rPr>
              <a:t>same</a:t>
            </a:r>
            <a:r>
              <a:rPr lang="en-US" sz="2200" b="1" dirty="0">
                <a:solidFill>
                  <a:srgbClr val="C00000"/>
                </a:solidFill>
              </a:rPr>
              <a:t> house pressure for the pre- and post- testing</a:t>
            </a:r>
          </a:p>
        </p:txBody>
      </p:sp>
      <p:sp>
        <p:nvSpPr>
          <p:cNvPr id="9" name="TextBox 8"/>
          <p:cNvSpPr txBox="1"/>
          <p:nvPr/>
        </p:nvSpPr>
        <p:spPr>
          <a:xfrm>
            <a:off x="3223258" y="3565299"/>
            <a:ext cx="5615942" cy="523220"/>
          </a:xfrm>
          <a:prstGeom prst="rect">
            <a:avLst/>
          </a:prstGeom>
          <a:solidFill>
            <a:schemeClr val="accent3">
              <a:lumMod val="20000"/>
              <a:lumOff val="80000"/>
            </a:schemeClr>
          </a:solidFill>
        </p:spPr>
        <p:txBody>
          <a:bodyPr wrap="square" rtlCol="0">
            <a:spAutoFit/>
          </a:bodyPr>
          <a:lstStyle/>
          <a:p>
            <a:pPr algn="ctr"/>
            <a:r>
              <a:rPr lang="en-US" sz="2200" dirty="0"/>
              <a:t>Blower Door # </a:t>
            </a:r>
            <a:r>
              <a:rPr lang="en-US" sz="2800" b="1" dirty="0">
                <a:solidFill>
                  <a:srgbClr val="C00000"/>
                </a:solidFill>
              </a:rPr>
              <a:t>x</a:t>
            </a:r>
            <a:r>
              <a:rPr lang="en-US" sz="2200" dirty="0"/>
              <a:t> 1.6 </a:t>
            </a:r>
            <a:r>
              <a:rPr lang="en-US" sz="2600" b="1" dirty="0">
                <a:solidFill>
                  <a:srgbClr val="C00000"/>
                </a:solidFill>
              </a:rPr>
              <a:t>=</a:t>
            </a:r>
            <a:r>
              <a:rPr lang="en-US" sz="2200" dirty="0"/>
              <a:t> Blower Door @ 50 Pa</a:t>
            </a:r>
          </a:p>
        </p:txBody>
      </p:sp>
      <p:sp>
        <p:nvSpPr>
          <p:cNvPr id="4" name="TextBox 3"/>
          <p:cNvSpPr txBox="1"/>
          <p:nvPr/>
        </p:nvSpPr>
        <p:spPr>
          <a:xfrm>
            <a:off x="304799" y="2379196"/>
            <a:ext cx="1600201" cy="523220"/>
          </a:xfrm>
          <a:prstGeom prst="rect">
            <a:avLst/>
          </a:prstGeom>
          <a:solidFill>
            <a:schemeClr val="accent3">
              <a:lumMod val="40000"/>
              <a:lumOff val="60000"/>
            </a:schemeClr>
          </a:solidFill>
          <a:effectLst>
            <a:outerShdw blurRad="63500" sx="102000" sy="102000" algn="ctr" rotWithShape="0">
              <a:prstClr val="black">
                <a:alpha val="40000"/>
              </a:prstClr>
            </a:outerShdw>
          </a:effectLst>
        </p:spPr>
        <p:txBody>
          <a:bodyPr wrap="square" rtlCol="0">
            <a:spAutoFit/>
          </a:bodyPr>
          <a:lstStyle/>
          <a:p>
            <a:pPr algn="ctr"/>
            <a:r>
              <a:rPr lang="en-US" sz="1400" dirty="0"/>
              <a:t>Can’t Reach Fifty (CRF) Factors</a:t>
            </a:r>
          </a:p>
        </p:txBody>
      </p:sp>
      <p:sp>
        <p:nvSpPr>
          <p:cNvPr id="12" name="Title 1"/>
          <p:cNvSpPr txBox="1">
            <a:spLocks/>
          </p:cNvSpPr>
          <p:nvPr/>
        </p:nvSpPr>
        <p:spPr>
          <a:xfrm>
            <a:off x="457200" y="152400"/>
            <a:ext cx="82296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dirty="0"/>
              <a:t>House Pressure: Can’t Reach 50 Pa</a:t>
            </a:r>
          </a:p>
        </p:txBody>
      </p:sp>
      <p:sp>
        <p:nvSpPr>
          <p:cNvPr id="13"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57</a:t>
            </a:fld>
            <a:endParaRPr lang="en-US" sz="1400" dirty="0">
              <a:solidFill>
                <a:prstClr val="black">
                  <a:tint val="75000"/>
                </a:prstClr>
              </a:solidFill>
            </a:endParaRPr>
          </a:p>
        </p:txBody>
      </p:sp>
      <p:pic>
        <p:nvPicPr>
          <p:cNvPr id="5" name="Picture 4">
            <a:extLst>
              <a:ext uri="{FF2B5EF4-FFF2-40B4-BE49-F238E27FC236}">
                <a16:creationId xmlns="" xmlns:a16="http://schemas.microsoft.com/office/drawing/2014/main" id="{34F825FE-F448-4606-9120-A3A981F69F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605" r="12140" b="7407"/>
          <a:stretch/>
        </p:blipFill>
        <p:spPr>
          <a:xfrm>
            <a:off x="304799" y="3190258"/>
            <a:ext cx="2684144" cy="2813351"/>
          </a:xfrm>
          <a:prstGeom prst="rect">
            <a:avLst/>
          </a:prstGeom>
        </p:spPr>
      </p:pic>
      <p:sp>
        <p:nvSpPr>
          <p:cNvPr id="14" name="Title 5"/>
          <p:cNvSpPr txBox="1">
            <a:spLocks/>
          </p:cNvSpPr>
          <p:nvPr/>
        </p:nvSpPr>
        <p:spPr>
          <a:xfrm>
            <a:off x="304800" y="71439"/>
            <a:ext cx="33528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2: Manometer and Blower Door</a:t>
            </a:r>
          </a:p>
        </p:txBody>
      </p:sp>
      <p:cxnSp>
        <p:nvCxnSpPr>
          <p:cNvPr id="10" name="Straight Arrow Connector 9"/>
          <p:cNvCxnSpPr>
            <a:cxnSpLocks/>
          </p:cNvCxnSpPr>
          <p:nvPr/>
        </p:nvCxnSpPr>
        <p:spPr>
          <a:xfrm>
            <a:off x="1104899" y="2997200"/>
            <a:ext cx="723901" cy="218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13106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Did You Learn?</a:t>
            </a:r>
          </a:p>
        </p:txBody>
      </p:sp>
      <p:sp>
        <p:nvSpPr>
          <p:cNvPr id="3" name="Content Placeholder 2"/>
          <p:cNvSpPr>
            <a:spLocks noGrp="1"/>
          </p:cNvSpPr>
          <p:nvPr>
            <p:ph sz="quarter" idx="1"/>
          </p:nvPr>
        </p:nvSpPr>
        <p:spPr>
          <a:xfrm>
            <a:off x="533400" y="1371600"/>
            <a:ext cx="8229600" cy="4876800"/>
          </a:xfrm>
        </p:spPr>
        <p:txBody>
          <a:bodyPr>
            <a:normAutofit fontScale="85000" lnSpcReduction="10000"/>
          </a:bodyPr>
          <a:lstStyle/>
          <a:p>
            <a:pPr marL="457200" indent="-457200">
              <a:lnSpc>
                <a:spcPts val="2600"/>
              </a:lnSpc>
              <a:spcBef>
                <a:spcPts val="200"/>
              </a:spcBef>
              <a:spcAft>
                <a:spcPts val="200"/>
              </a:spcAft>
              <a:buAutoNum type="arabicPeriod"/>
            </a:pPr>
            <a:r>
              <a:rPr lang="en-US" dirty="0">
                <a:solidFill>
                  <a:srgbClr val="284E84"/>
                </a:solidFill>
              </a:rPr>
              <a:t>Is caulking around windows and doors the biggest opportunity for stopping leaks in the building (besides ducts)? How do we know?</a:t>
            </a:r>
          </a:p>
          <a:p>
            <a:pPr marL="857250" lvl="2" indent="-457200">
              <a:lnSpc>
                <a:spcPts val="2600"/>
              </a:lnSpc>
              <a:spcBef>
                <a:spcPts val="200"/>
              </a:spcBef>
              <a:spcAft>
                <a:spcPts val="200"/>
              </a:spcAft>
            </a:pPr>
            <a:r>
              <a:rPr lang="en-US" sz="2400" dirty="0">
                <a:solidFill>
                  <a:srgbClr val="C00000"/>
                </a:solidFill>
              </a:rPr>
              <a:t>No, leaks through the attic and the floor can be greater.</a:t>
            </a:r>
          </a:p>
          <a:p>
            <a:pPr marL="457200" indent="-457200">
              <a:lnSpc>
                <a:spcPts val="2600"/>
              </a:lnSpc>
              <a:spcBef>
                <a:spcPts val="200"/>
              </a:spcBef>
              <a:spcAft>
                <a:spcPts val="200"/>
              </a:spcAft>
              <a:buAutoNum type="arabicPeriod"/>
            </a:pPr>
            <a:r>
              <a:rPr lang="en-US" dirty="0">
                <a:solidFill>
                  <a:srgbClr val="284E84"/>
                </a:solidFill>
              </a:rPr>
              <a:t>Is a manometer only useful when used with a Blower Door or Duct Blaster?</a:t>
            </a:r>
          </a:p>
          <a:p>
            <a:pPr marL="857250" lvl="2" indent="-457200">
              <a:lnSpc>
                <a:spcPts val="2600"/>
              </a:lnSpc>
              <a:spcBef>
                <a:spcPts val="200"/>
              </a:spcBef>
              <a:spcAft>
                <a:spcPts val="200"/>
              </a:spcAft>
            </a:pPr>
            <a:r>
              <a:rPr lang="en-US" sz="2400" dirty="0">
                <a:solidFill>
                  <a:srgbClr val="C00000"/>
                </a:solidFill>
              </a:rPr>
              <a:t>No</a:t>
            </a:r>
          </a:p>
          <a:p>
            <a:pPr marL="457200" indent="-457200">
              <a:lnSpc>
                <a:spcPts val="2600"/>
              </a:lnSpc>
              <a:spcBef>
                <a:spcPts val="200"/>
              </a:spcBef>
              <a:spcAft>
                <a:spcPts val="200"/>
              </a:spcAft>
              <a:buAutoNum type="arabicPeriod"/>
            </a:pPr>
            <a:r>
              <a:rPr lang="en-US" dirty="0">
                <a:solidFill>
                  <a:srgbClr val="284E84"/>
                </a:solidFill>
              </a:rPr>
              <a:t>Can you feel the pressure of 50 </a:t>
            </a:r>
            <a:r>
              <a:rPr lang="en-US" dirty="0" err="1">
                <a:solidFill>
                  <a:srgbClr val="284E84"/>
                </a:solidFill>
              </a:rPr>
              <a:t>Pascals</a:t>
            </a:r>
            <a:r>
              <a:rPr lang="en-US" dirty="0">
                <a:solidFill>
                  <a:srgbClr val="284E84"/>
                </a:solidFill>
              </a:rPr>
              <a:t>?</a:t>
            </a:r>
          </a:p>
          <a:p>
            <a:pPr marL="857250" lvl="2" indent="-457200">
              <a:lnSpc>
                <a:spcPts val="2600"/>
              </a:lnSpc>
              <a:spcBef>
                <a:spcPts val="200"/>
              </a:spcBef>
              <a:spcAft>
                <a:spcPts val="200"/>
              </a:spcAft>
            </a:pPr>
            <a:r>
              <a:rPr lang="en-US" sz="2400" dirty="0">
                <a:solidFill>
                  <a:srgbClr val="C00000"/>
                </a:solidFill>
              </a:rPr>
              <a:t>No</a:t>
            </a:r>
          </a:p>
          <a:p>
            <a:pPr marL="457200" indent="-457200">
              <a:lnSpc>
                <a:spcPts val="2600"/>
              </a:lnSpc>
              <a:spcBef>
                <a:spcPts val="200"/>
              </a:spcBef>
              <a:spcAft>
                <a:spcPts val="200"/>
              </a:spcAft>
              <a:buAutoNum type="arabicPeriod"/>
            </a:pPr>
            <a:r>
              <a:rPr lang="en-US" dirty="0">
                <a:solidFill>
                  <a:srgbClr val="284E84"/>
                </a:solidFill>
              </a:rPr>
              <a:t>What’s the worst thing that can happen when you do a Blower Door test?</a:t>
            </a:r>
          </a:p>
          <a:p>
            <a:pPr marL="857250" lvl="2" indent="-457200">
              <a:lnSpc>
                <a:spcPts val="2600"/>
              </a:lnSpc>
              <a:spcBef>
                <a:spcPts val="200"/>
              </a:spcBef>
              <a:spcAft>
                <a:spcPts val="200"/>
              </a:spcAft>
            </a:pPr>
            <a:r>
              <a:rPr lang="en-US" sz="2400" dirty="0">
                <a:solidFill>
                  <a:srgbClr val="C00000"/>
                </a:solidFill>
              </a:rPr>
              <a:t>BURN DOWN THE HOUSE</a:t>
            </a:r>
          </a:p>
          <a:p>
            <a:pPr marL="457200" indent="-457200">
              <a:lnSpc>
                <a:spcPts val="2600"/>
              </a:lnSpc>
              <a:spcBef>
                <a:spcPts val="200"/>
              </a:spcBef>
              <a:spcAft>
                <a:spcPts val="200"/>
              </a:spcAft>
              <a:buAutoNum type="arabicPeriod"/>
            </a:pPr>
            <a:r>
              <a:rPr lang="en-US" dirty="0">
                <a:solidFill>
                  <a:srgbClr val="284E84"/>
                </a:solidFill>
              </a:rPr>
              <a:t>Is 1000 CFM for a 2,000 </a:t>
            </a:r>
            <a:r>
              <a:rPr lang="en-US" dirty="0" err="1">
                <a:solidFill>
                  <a:srgbClr val="284E84"/>
                </a:solidFill>
              </a:rPr>
              <a:t>sq</a:t>
            </a:r>
            <a:r>
              <a:rPr lang="en-US" dirty="0">
                <a:solidFill>
                  <a:srgbClr val="284E84"/>
                </a:solidFill>
              </a:rPr>
              <a:t> ft house big or small?</a:t>
            </a:r>
          </a:p>
          <a:p>
            <a:pPr marL="857250" lvl="2" indent="-457200">
              <a:lnSpc>
                <a:spcPts val="2600"/>
              </a:lnSpc>
              <a:spcBef>
                <a:spcPts val="200"/>
              </a:spcBef>
              <a:spcAft>
                <a:spcPts val="200"/>
              </a:spcAft>
            </a:pPr>
            <a:r>
              <a:rPr lang="en-US" sz="2400" dirty="0">
                <a:solidFill>
                  <a:srgbClr val="C00000"/>
                </a:solidFill>
              </a:rPr>
              <a:t>Small</a:t>
            </a:r>
          </a:p>
          <a:p>
            <a:pPr marL="548640" lvl="2" indent="0">
              <a:lnSpc>
                <a:spcPts val="2600"/>
              </a:lnSpc>
              <a:spcBef>
                <a:spcPts val="200"/>
              </a:spcBef>
              <a:spcAft>
                <a:spcPts val="200"/>
              </a:spcAft>
              <a:buNone/>
            </a:pPr>
            <a:endParaRPr lang="en-US" dirty="0">
              <a:solidFill>
                <a:srgbClr val="284E84"/>
              </a:solidFill>
            </a:endParaRPr>
          </a:p>
          <a:p>
            <a:pPr marL="857250" lvl="2" indent="-457200">
              <a:lnSpc>
                <a:spcPts val="2600"/>
              </a:lnSpc>
              <a:spcBef>
                <a:spcPts val="200"/>
              </a:spcBef>
              <a:spcAft>
                <a:spcPts val="200"/>
              </a:spcAft>
            </a:pPr>
            <a:endParaRPr lang="en-US" sz="2400" dirty="0">
              <a:solidFill>
                <a:srgbClr val="C00000"/>
              </a:solidFill>
            </a:endParaRPr>
          </a:p>
        </p:txBody>
      </p:sp>
      <p:sp>
        <p:nvSpPr>
          <p:cNvPr id="5"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58</a:t>
            </a:fld>
            <a:endParaRPr lang="en-US" sz="1400" dirty="0">
              <a:solidFill>
                <a:prstClr val="black">
                  <a:tint val="75000"/>
                </a:prstClr>
              </a:solidFill>
            </a:endParaRPr>
          </a:p>
        </p:txBody>
      </p:sp>
      <p:sp>
        <p:nvSpPr>
          <p:cNvPr id="6" name="Title 5"/>
          <p:cNvSpPr txBox="1">
            <a:spLocks/>
          </p:cNvSpPr>
          <p:nvPr/>
        </p:nvSpPr>
        <p:spPr>
          <a:xfrm>
            <a:off x="304800" y="71439"/>
            <a:ext cx="33528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2: Manometer and Blower Door</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2000">
              <a:srgbClr val="E1F8FB"/>
            </a:gs>
            <a:gs pos="74000">
              <a:schemeClr val="bg1">
                <a:tint val="97000"/>
                <a:satMod val="220000"/>
              </a:schemeClr>
            </a:gs>
          </a:gsLst>
          <a:lin ang="5400000" scaled="1"/>
        </a:gradFill>
        <a:effectLst/>
      </p:bgPr>
    </p:bg>
    <p:spTree>
      <p:nvGrpSpPr>
        <p:cNvPr id="1" name=""/>
        <p:cNvGrpSpPr/>
        <p:nvPr/>
      </p:nvGrpSpPr>
      <p:grpSpPr>
        <a:xfrm>
          <a:off x="0" y="0"/>
          <a:ext cx="0" cy="0"/>
          <a:chOff x="0" y="0"/>
          <a:chExt cx="0" cy="0"/>
        </a:xfrm>
      </p:grpSpPr>
      <p:sp>
        <p:nvSpPr>
          <p:cNvPr id="6" name="Right Arrow 5"/>
          <p:cNvSpPr/>
          <p:nvPr/>
        </p:nvSpPr>
        <p:spPr>
          <a:xfrm>
            <a:off x="5029200" y="1828800"/>
            <a:ext cx="4114800" cy="304800"/>
          </a:xfrm>
          <a:prstGeom prst="rightArrow">
            <a:avLst/>
          </a:prstGeom>
          <a:solidFill>
            <a:srgbClr val="FAA11E"/>
          </a:solidFill>
          <a:ln w="12700">
            <a:solidFill>
              <a:srgbClr val="FAA11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1905000"/>
            <a:ext cx="609600" cy="152400"/>
          </a:xfrm>
          <a:prstGeom prst="rect">
            <a:avLst/>
          </a:prstGeom>
          <a:solidFill>
            <a:srgbClr val="FAA11E"/>
          </a:solidFill>
          <a:ln>
            <a:solidFill>
              <a:srgbClr val="FAA11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6" descr="\\Hq5f01\esb\COTR Files\70174 Branditecture PTCS Marketing Toolkit\4 Deliverables\Final Deliverables\PTCS Logo\Master\with logo\PTCS_logo_MASTER_w_tagline_Wor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1517" y="6019800"/>
            <a:ext cx="2520950" cy="63233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5"/>
          <p:cNvSpPr txBox="1">
            <a:spLocks/>
          </p:cNvSpPr>
          <p:nvPr/>
        </p:nvSpPr>
        <p:spPr>
          <a:xfrm>
            <a:off x="609600" y="1295400"/>
            <a:ext cx="4953000" cy="2514600"/>
          </a:xfrm>
          <a:prstGeom prst="rect">
            <a:avLst/>
          </a:prstGeom>
          <a:noFill/>
          <a:ln>
            <a:noFill/>
          </a:ln>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solidFill>
                  <a:srgbClr val="552579"/>
                </a:solidFill>
                <a:latin typeface="Bookman Old Style" panose="02050604050505020204" pitchFamily="18" charset="0"/>
                <a:cs typeface="Tahoma" pitchFamily="34" charset="0"/>
              </a:rPr>
              <a:t>Section 3 of 10: </a:t>
            </a:r>
          </a:p>
          <a:p>
            <a:pPr algn="l"/>
            <a:r>
              <a:rPr lang="en-US" b="1" dirty="0">
                <a:solidFill>
                  <a:srgbClr val="552579"/>
                </a:solidFill>
                <a:latin typeface="Bookman Old Style" panose="02050604050505020204" pitchFamily="18" charset="0"/>
                <a:cs typeface="Tahoma" pitchFamily="34" charset="0"/>
              </a:rPr>
              <a:t>Duct Blaster</a:t>
            </a:r>
          </a:p>
        </p:txBody>
      </p:sp>
    </p:spTree>
    <p:extLst>
      <p:ext uri="{BB962C8B-B14F-4D97-AF65-F5344CB8AC3E}">
        <p14:creationId xmlns:p14="http://schemas.microsoft.com/office/powerpoint/2010/main" val="5253792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2000">
              <a:srgbClr val="E1F8FB"/>
            </a:gs>
            <a:gs pos="77000">
              <a:schemeClr val="bg1">
                <a:tint val="97000"/>
                <a:satMod val="220000"/>
              </a:schemeClr>
            </a:gs>
          </a:gsLst>
          <a:lin ang="5400000" scaled="1"/>
        </a:gradFill>
        <a:effectLst/>
      </p:bgPr>
    </p:bg>
    <p:spTree>
      <p:nvGrpSpPr>
        <p:cNvPr id="1" name=""/>
        <p:cNvGrpSpPr/>
        <p:nvPr/>
      </p:nvGrpSpPr>
      <p:grpSpPr>
        <a:xfrm>
          <a:off x="0" y="0"/>
          <a:ext cx="0" cy="0"/>
          <a:chOff x="0" y="0"/>
          <a:chExt cx="0" cy="0"/>
        </a:xfrm>
      </p:grpSpPr>
      <p:sp>
        <p:nvSpPr>
          <p:cNvPr id="6" name="Right Arrow 5"/>
          <p:cNvSpPr/>
          <p:nvPr/>
        </p:nvSpPr>
        <p:spPr>
          <a:xfrm>
            <a:off x="5257800" y="1828800"/>
            <a:ext cx="3886200" cy="304800"/>
          </a:xfrm>
          <a:prstGeom prst="rightArrow">
            <a:avLst/>
          </a:prstGeom>
          <a:solidFill>
            <a:srgbClr val="FAA11E"/>
          </a:solidFill>
          <a:ln w="12700">
            <a:solidFill>
              <a:srgbClr val="FAA11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5"/>
          <p:cNvSpPr txBox="1">
            <a:spLocks/>
          </p:cNvSpPr>
          <p:nvPr/>
        </p:nvSpPr>
        <p:spPr>
          <a:xfrm>
            <a:off x="609600" y="1295400"/>
            <a:ext cx="4953000" cy="2514600"/>
          </a:xfrm>
          <a:prstGeom prst="rect">
            <a:avLst/>
          </a:prstGeom>
          <a:noFill/>
          <a:ln>
            <a:noFill/>
          </a:ln>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solidFill>
                  <a:srgbClr val="552579"/>
                </a:solidFill>
                <a:latin typeface="Bookman Old Style" panose="02050604050505020204" pitchFamily="18" charset="0"/>
                <a:cs typeface="Tahoma" pitchFamily="34" charset="0"/>
              </a:rPr>
              <a:t>Section 1 of 10: </a:t>
            </a:r>
          </a:p>
          <a:p>
            <a:pPr algn="l"/>
            <a:r>
              <a:rPr lang="en-US" b="1" dirty="0">
                <a:solidFill>
                  <a:srgbClr val="552579"/>
                </a:solidFill>
                <a:latin typeface="Bookman Old Style" panose="02050604050505020204" pitchFamily="18" charset="0"/>
                <a:cs typeface="Tahoma" pitchFamily="34" charset="0"/>
              </a:rPr>
              <a:t>Introduction &amp; Pressure Basics</a:t>
            </a:r>
          </a:p>
        </p:txBody>
      </p:sp>
      <p:sp>
        <p:nvSpPr>
          <p:cNvPr id="2" name="Rectangle 1"/>
          <p:cNvSpPr/>
          <p:nvPr/>
        </p:nvSpPr>
        <p:spPr>
          <a:xfrm>
            <a:off x="0" y="1905000"/>
            <a:ext cx="609600" cy="152400"/>
          </a:xfrm>
          <a:prstGeom prst="rect">
            <a:avLst/>
          </a:prstGeom>
          <a:solidFill>
            <a:srgbClr val="FAA11E"/>
          </a:solidFill>
          <a:ln>
            <a:solidFill>
              <a:srgbClr val="FAA11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6" descr="\\Hq5f01\esb\COTR Files\70174 Branditecture PTCS Marketing Toolkit\4 Deliverables\Final Deliverables\PTCS Logo\Master\with logo\PTCS_logo_MASTER_w_tagline_Wor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1517" y="6019800"/>
            <a:ext cx="2520950" cy="632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6074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267200" y="1676400"/>
            <a:ext cx="4572000" cy="4014716"/>
          </a:xfrm>
        </p:spPr>
        <p:txBody>
          <a:bodyPr>
            <a:normAutofit/>
          </a:bodyPr>
          <a:lstStyle/>
          <a:p>
            <a:pPr marL="230188" lvl="2">
              <a:lnSpc>
                <a:spcPts val="5000"/>
              </a:lnSpc>
              <a:spcBef>
                <a:spcPts val="0"/>
              </a:spcBef>
            </a:pPr>
            <a:r>
              <a:rPr lang="en-US" sz="2800" dirty="0">
                <a:solidFill>
                  <a:srgbClr val="284E84"/>
                </a:solidFill>
              </a:rPr>
              <a:t>Parts</a:t>
            </a:r>
          </a:p>
          <a:p>
            <a:pPr marL="230188" lvl="2">
              <a:lnSpc>
                <a:spcPts val="5000"/>
              </a:lnSpc>
              <a:spcBef>
                <a:spcPts val="0"/>
              </a:spcBef>
            </a:pPr>
            <a:r>
              <a:rPr lang="en-US" sz="2800" dirty="0">
                <a:solidFill>
                  <a:srgbClr val="284E84"/>
                </a:solidFill>
              </a:rPr>
              <a:t>Flow</a:t>
            </a:r>
          </a:p>
          <a:p>
            <a:pPr marL="230188" lvl="2">
              <a:lnSpc>
                <a:spcPts val="5000"/>
              </a:lnSpc>
              <a:spcBef>
                <a:spcPts val="0"/>
              </a:spcBef>
            </a:pPr>
            <a:r>
              <a:rPr lang="en-US" sz="2800" dirty="0">
                <a:solidFill>
                  <a:srgbClr val="284E84"/>
                </a:solidFill>
              </a:rPr>
              <a:t>Ring Capacity</a:t>
            </a:r>
          </a:p>
          <a:p>
            <a:pPr marL="230188" lvl="2">
              <a:lnSpc>
                <a:spcPts val="5000"/>
              </a:lnSpc>
              <a:spcBef>
                <a:spcPts val="0"/>
              </a:spcBef>
            </a:pPr>
            <a:r>
              <a:rPr lang="en-US" sz="2800" dirty="0">
                <a:solidFill>
                  <a:srgbClr val="284E84"/>
                </a:solidFill>
              </a:rPr>
              <a:t>Set Up</a:t>
            </a:r>
          </a:p>
          <a:p>
            <a:pPr marL="230188" lvl="2">
              <a:lnSpc>
                <a:spcPts val="5000"/>
              </a:lnSpc>
              <a:spcBef>
                <a:spcPts val="0"/>
              </a:spcBef>
            </a:pPr>
            <a:r>
              <a:rPr lang="en-US" sz="2800" dirty="0">
                <a:solidFill>
                  <a:srgbClr val="284E84"/>
                </a:solidFill>
              </a:rPr>
              <a:t>Measuring and Conversion</a:t>
            </a:r>
          </a:p>
          <a:p>
            <a:pPr marL="230188" lvl="2">
              <a:lnSpc>
                <a:spcPts val="5000"/>
              </a:lnSpc>
              <a:spcBef>
                <a:spcPts val="0"/>
              </a:spcBef>
            </a:pPr>
            <a:r>
              <a:rPr lang="en-US" sz="2800" dirty="0">
                <a:solidFill>
                  <a:schemeClr val="accent3">
                    <a:lumMod val="50000"/>
                  </a:schemeClr>
                </a:solidFill>
              </a:rPr>
              <a:t>Off-Site Exercises</a:t>
            </a:r>
            <a:r>
              <a:rPr lang="en-US" sz="2800" dirty="0">
                <a:solidFill>
                  <a:srgbClr val="284E84"/>
                </a:solidFill>
              </a:rPr>
              <a:t> </a:t>
            </a:r>
          </a:p>
          <a:p>
            <a:pPr marL="230188" indent="-228600">
              <a:lnSpc>
                <a:spcPts val="5000"/>
              </a:lnSpc>
            </a:pPr>
            <a:endParaRPr lang="en-US" sz="2800" dirty="0">
              <a:solidFill>
                <a:srgbClr val="284E84"/>
              </a:solidFill>
            </a:endParaRPr>
          </a:p>
        </p:txBody>
      </p:sp>
      <p:pic>
        <p:nvPicPr>
          <p:cNvPr id="5" name="Picture 6" descr="M:\Programs\1415 BPA PTCS\2010 Training Upgrade\Pictures\Duct blaster &amp; blower door photos\100_0048.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Lst>
          </a:blip>
          <a:srcRect l="10000" t="5333" r="11000" b="4000"/>
          <a:stretch>
            <a:fillRect/>
          </a:stretch>
        </p:blipFill>
        <p:spPr bwMode="auto">
          <a:xfrm>
            <a:off x="377694" y="2057400"/>
            <a:ext cx="3590028" cy="3090150"/>
          </a:xfrm>
          <a:prstGeom prst="rect">
            <a:avLst/>
          </a:prstGeom>
          <a:ln>
            <a:noFill/>
          </a:ln>
          <a:effectLst>
            <a:glow rad="101600">
              <a:schemeClr val="accent1">
                <a:satMod val="175000"/>
                <a:alpha val="40000"/>
              </a:schemeClr>
            </a:glow>
            <a:outerShdw blurRad="190500" algn="tl" rotWithShape="0">
              <a:srgbClr val="000000">
                <a:alpha val="70000"/>
              </a:srgbClr>
            </a:outerShdw>
          </a:effectLst>
        </p:spPr>
      </p:pic>
      <p:sp>
        <p:nvSpPr>
          <p:cNvPr id="6" name="Title 1"/>
          <p:cNvSpPr txBox="1">
            <a:spLocks/>
          </p:cNvSpPr>
          <p:nvPr/>
        </p:nvSpPr>
        <p:spPr>
          <a:xfrm>
            <a:off x="457200" y="152400"/>
            <a:ext cx="82296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dirty="0"/>
              <a:t>Section 3: Duct Blaster</a:t>
            </a:r>
          </a:p>
        </p:txBody>
      </p:sp>
      <p:sp>
        <p:nvSpPr>
          <p:cNvPr id="7"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60</a:t>
            </a:fld>
            <a:endParaRPr lang="en-US" sz="1400" dirty="0">
              <a:solidFill>
                <a:prstClr val="black">
                  <a:tint val="75000"/>
                </a:prstClr>
              </a:solidFill>
            </a:endParaRPr>
          </a:p>
        </p:txBody>
      </p:sp>
      <p:sp>
        <p:nvSpPr>
          <p:cNvPr id="8" name="Title 5"/>
          <p:cNvSpPr txBox="1">
            <a:spLocks/>
          </p:cNvSpPr>
          <p:nvPr/>
        </p:nvSpPr>
        <p:spPr>
          <a:xfrm>
            <a:off x="381000" y="71439"/>
            <a:ext cx="19812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3: Duct Blaster</a:t>
            </a:r>
          </a:p>
        </p:txBody>
      </p:sp>
    </p:spTree>
    <p:extLst>
      <p:ext uri="{BB962C8B-B14F-4D97-AF65-F5344CB8AC3E}">
        <p14:creationId xmlns:p14="http://schemas.microsoft.com/office/powerpoint/2010/main" val="1662005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rmAutofit/>
          </a:bodyPr>
          <a:lstStyle/>
          <a:p>
            <a:r>
              <a:rPr lang="en-US" sz="3200" dirty="0">
                <a:solidFill>
                  <a:schemeClr val="tx2"/>
                </a:solidFill>
                <a:cs typeface="+mj-cs"/>
              </a:rPr>
              <a:t>Duct Blaster Parts</a:t>
            </a:r>
          </a:p>
        </p:txBody>
      </p:sp>
      <p:pic>
        <p:nvPicPr>
          <p:cNvPr id="4" name="Picture 4" descr="M:\Programs\1415 BPA PTCS\2010 Training Upgrade\Pictures\Duct blaster &amp; blower door photos\100_0052.jpg"/>
          <p:cNvPicPr>
            <a:picLocks noChangeAspect="1" noChangeArrowheads="1"/>
          </p:cNvPicPr>
          <p:nvPr/>
        </p:nvPicPr>
        <p:blipFill>
          <a:blip r:embed="rId3" cstate="print"/>
          <a:srcRect t="9091" r="3636" b="32727"/>
          <a:stretch>
            <a:fillRect/>
          </a:stretch>
        </p:blipFill>
        <p:spPr bwMode="auto">
          <a:xfrm rot="5400000">
            <a:off x="5753100" y="2933700"/>
            <a:ext cx="40386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6858000" y="1371600"/>
            <a:ext cx="1828800" cy="381000"/>
          </a:xfrm>
          <a:prstGeom prst="rect">
            <a:avLst/>
          </a:prstGeom>
          <a:solidFill>
            <a:schemeClr val="accent5">
              <a:lumMod val="20000"/>
              <a:lumOff val="80000"/>
            </a:schemeClr>
          </a:solidFill>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dirty="0"/>
              <a:t>The Snorkel</a:t>
            </a:r>
          </a:p>
        </p:txBody>
      </p:sp>
      <p:pic>
        <p:nvPicPr>
          <p:cNvPr id="7" name="Picture 3" descr="M:\Programs\1415 BPA PTCS\2010 Training Upgrade\Pictures\Duct blaster &amp; blower door photos\100_0056.jpg"/>
          <p:cNvPicPr>
            <a:picLocks noChangeAspect="1" noChangeArrowheads="1"/>
          </p:cNvPicPr>
          <p:nvPr/>
        </p:nvPicPr>
        <p:blipFill>
          <a:blip r:embed="rId4" cstate="print"/>
          <a:srcRect t="16070" b="30994"/>
          <a:stretch>
            <a:fillRect/>
          </a:stretch>
        </p:blipFill>
        <p:spPr bwMode="auto">
          <a:xfrm>
            <a:off x="533400" y="2362200"/>
            <a:ext cx="5949817" cy="236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1752600" y="5257800"/>
            <a:ext cx="1828800" cy="381000"/>
          </a:xfrm>
          <a:prstGeom prst="rect">
            <a:avLst/>
          </a:prstGeom>
          <a:solidFill>
            <a:schemeClr val="accent5">
              <a:lumMod val="20000"/>
              <a:lumOff val="80000"/>
            </a:schemeClr>
          </a:solidFill>
          <a:ln>
            <a:solidFill>
              <a:schemeClr val="tx1"/>
            </a:solid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dirty="0"/>
              <a:t>The Rings</a:t>
            </a:r>
          </a:p>
        </p:txBody>
      </p:sp>
      <p:sp>
        <p:nvSpPr>
          <p:cNvPr id="14" name="TextBox 13"/>
          <p:cNvSpPr txBox="1"/>
          <p:nvPr/>
        </p:nvSpPr>
        <p:spPr>
          <a:xfrm>
            <a:off x="4800600" y="5257800"/>
            <a:ext cx="1676400" cy="381000"/>
          </a:xfrm>
          <a:prstGeom prst="rect">
            <a:avLst/>
          </a:prstGeom>
          <a:solidFill>
            <a:schemeClr val="accent5">
              <a:lumMod val="20000"/>
              <a:lumOff val="80000"/>
            </a:schemeClr>
          </a:solidFill>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dirty="0"/>
              <a:t>The Fan</a:t>
            </a:r>
          </a:p>
        </p:txBody>
      </p:sp>
      <p:sp>
        <p:nvSpPr>
          <p:cNvPr id="12" name="Left Brace 11"/>
          <p:cNvSpPr/>
          <p:nvPr/>
        </p:nvSpPr>
        <p:spPr>
          <a:xfrm rot="16200000">
            <a:off x="2510580" y="2967778"/>
            <a:ext cx="312841" cy="4114802"/>
          </a:xfrm>
          <a:prstGeom prst="leftBrace">
            <a:avLst/>
          </a:prstGeom>
          <a:ln w="15875"/>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13" name="Left Brace 12"/>
          <p:cNvSpPr/>
          <p:nvPr/>
        </p:nvSpPr>
        <p:spPr>
          <a:xfrm rot="16200000">
            <a:off x="5485486" y="4183865"/>
            <a:ext cx="312851" cy="1682618"/>
          </a:xfrm>
          <a:prstGeom prst="leftBrace">
            <a:avLst/>
          </a:prstGeom>
          <a:ln w="15875"/>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15"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61</a:t>
            </a:fld>
            <a:endParaRPr lang="en-US" sz="1400" dirty="0">
              <a:solidFill>
                <a:prstClr val="black">
                  <a:tint val="75000"/>
                </a:prstClr>
              </a:solidFill>
            </a:endParaRPr>
          </a:p>
        </p:txBody>
      </p:sp>
      <p:sp>
        <p:nvSpPr>
          <p:cNvPr id="16" name="Title 5"/>
          <p:cNvSpPr txBox="1">
            <a:spLocks/>
          </p:cNvSpPr>
          <p:nvPr/>
        </p:nvSpPr>
        <p:spPr>
          <a:xfrm>
            <a:off x="381000" y="71439"/>
            <a:ext cx="19812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3: Duct Blaster</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vert="horz" anchor="b" anchorCtr="0">
            <a:normAutofit/>
          </a:bodyPr>
          <a:lstStyle/>
          <a:p>
            <a:r>
              <a:rPr lang="en-US" dirty="0"/>
              <a:t>Duct Blaster Parts</a:t>
            </a:r>
          </a:p>
        </p:txBody>
      </p:sp>
      <p:pic>
        <p:nvPicPr>
          <p:cNvPr id="52227" name="Picture 4"/>
          <p:cNvPicPr>
            <a:picLocks noGrp="1" noChangeAspect="1" noChangeArrowheads="1"/>
          </p:cNvPicPr>
          <p:nvPr>
            <p:ph sz="quarter" idx="1"/>
          </p:nvPr>
        </p:nvPicPr>
        <p:blipFill>
          <a:blip r:embed="rId3" cstate="print">
            <a:duotone>
              <a:prstClr val="black"/>
              <a:srgbClr val="D9C3A5">
                <a:tint val="50000"/>
                <a:satMod val="180000"/>
              </a:srgbClr>
            </a:duotone>
            <a:lum contrast="20000"/>
          </a:blip>
          <a:stretch>
            <a:fillRect/>
          </a:stretch>
        </p:blipFill>
        <p:spPr>
          <a:xfrm>
            <a:off x="2600325" y="2677943"/>
            <a:ext cx="3883742" cy="2418735"/>
          </a:xfrm>
          <a:prstGeom prst="roundRect">
            <a:avLst>
              <a:gd name="adj" fmla="val 8594"/>
            </a:avLst>
          </a:prstGeom>
          <a:solidFill>
            <a:srgbClr val="FFFFFF">
              <a:shade val="85000"/>
            </a:srgbClr>
          </a:solidFill>
          <a:ln>
            <a:noFill/>
          </a:ln>
          <a:effectLst/>
        </p:spPr>
      </p:pic>
      <p:sp>
        <p:nvSpPr>
          <p:cNvPr id="52228" name="Line 5"/>
          <p:cNvSpPr>
            <a:spLocks noChangeShapeType="1"/>
          </p:cNvSpPr>
          <p:nvPr/>
        </p:nvSpPr>
        <p:spPr bwMode="auto">
          <a:xfrm flipV="1">
            <a:off x="6019800" y="3004810"/>
            <a:ext cx="1676400" cy="805190"/>
          </a:xfrm>
          <a:prstGeom prst="line">
            <a:avLst/>
          </a:prstGeom>
          <a:noFill/>
          <a:ln w="19050">
            <a:solidFill>
              <a:srgbClr val="FF0000"/>
            </a:solidFill>
            <a:round/>
            <a:headEnd type="triangle" w="med" len="med"/>
            <a:tailEnd/>
          </a:ln>
        </p:spPr>
        <p:txBody>
          <a:bodyPr anchor="ctr"/>
          <a:lstStyle/>
          <a:p>
            <a:endParaRPr lang="en-US"/>
          </a:p>
        </p:txBody>
      </p:sp>
      <p:sp>
        <p:nvSpPr>
          <p:cNvPr id="52229" name="Line 6"/>
          <p:cNvSpPr>
            <a:spLocks noChangeShapeType="1"/>
          </p:cNvSpPr>
          <p:nvPr/>
        </p:nvSpPr>
        <p:spPr bwMode="auto">
          <a:xfrm>
            <a:off x="2590800" y="2219980"/>
            <a:ext cx="1371600" cy="980420"/>
          </a:xfrm>
          <a:prstGeom prst="line">
            <a:avLst/>
          </a:prstGeom>
          <a:noFill/>
          <a:ln w="19050">
            <a:solidFill>
              <a:srgbClr val="FF0000"/>
            </a:solidFill>
            <a:round/>
            <a:headEnd type="triangle" w="med" len="med"/>
            <a:tailEnd type="triangle" w="med" len="med"/>
          </a:ln>
        </p:spPr>
        <p:txBody>
          <a:bodyPr anchor="ctr"/>
          <a:lstStyle/>
          <a:p>
            <a:endParaRPr lang="en-US"/>
          </a:p>
        </p:txBody>
      </p:sp>
      <p:sp>
        <p:nvSpPr>
          <p:cNvPr id="52230" name="Line 7"/>
          <p:cNvSpPr>
            <a:spLocks noChangeShapeType="1"/>
          </p:cNvSpPr>
          <p:nvPr/>
        </p:nvSpPr>
        <p:spPr bwMode="auto">
          <a:xfrm flipV="1">
            <a:off x="2209800" y="4648200"/>
            <a:ext cx="762000" cy="381000"/>
          </a:xfrm>
          <a:prstGeom prst="line">
            <a:avLst/>
          </a:prstGeom>
          <a:noFill/>
          <a:ln w="19050">
            <a:solidFill>
              <a:srgbClr val="FF0000"/>
            </a:solidFill>
            <a:round/>
            <a:headEnd/>
            <a:tailEnd type="triangle" w="med" len="med"/>
          </a:ln>
        </p:spPr>
        <p:txBody>
          <a:bodyPr anchor="ctr"/>
          <a:lstStyle/>
          <a:p>
            <a:endParaRPr lang="en-US"/>
          </a:p>
        </p:txBody>
      </p:sp>
      <p:sp>
        <p:nvSpPr>
          <p:cNvPr id="52231" name="Text Box 8"/>
          <p:cNvSpPr txBox="1">
            <a:spLocks noChangeArrowheads="1"/>
          </p:cNvSpPr>
          <p:nvPr/>
        </p:nvSpPr>
        <p:spPr bwMode="auto">
          <a:xfrm>
            <a:off x="6791325" y="2481590"/>
            <a:ext cx="2209800" cy="523220"/>
          </a:xfrm>
          <a:prstGeom prst="rect">
            <a:avLst/>
          </a:prstGeom>
          <a:solidFill>
            <a:schemeClr val="accent5">
              <a:lumMod val="20000"/>
              <a:lumOff val="80000"/>
            </a:schemeClr>
          </a:solidFill>
          <a:ln w="9525" algn="ctr">
            <a:solidFill>
              <a:schemeClr val="tx1"/>
            </a:solidFill>
            <a:miter lim="800000"/>
            <a:headEnd/>
            <a:tailEnd/>
          </a:ln>
          <a:effectLst>
            <a:innerShdw blurRad="114300">
              <a:prstClr val="black"/>
            </a:innerShdw>
          </a:effectLst>
        </p:spPr>
        <p:txBody>
          <a:bodyPr wrap="square">
            <a:spAutoFit/>
          </a:bodyPr>
          <a:lstStyle/>
          <a:p>
            <a:pPr algn="ctr">
              <a:spcBef>
                <a:spcPct val="50000"/>
              </a:spcBef>
            </a:pPr>
            <a:r>
              <a:rPr lang="en-US" sz="2800" dirty="0">
                <a:solidFill>
                  <a:srgbClr val="284E84"/>
                </a:solidFill>
              </a:rPr>
              <a:t>Fan Housing</a:t>
            </a:r>
          </a:p>
        </p:txBody>
      </p:sp>
      <p:sp>
        <p:nvSpPr>
          <p:cNvPr id="52232" name="Text Box 9"/>
          <p:cNvSpPr txBox="1">
            <a:spLocks noChangeArrowheads="1"/>
          </p:cNvSpPr>
          <p:nvPr/>
        </p:nvSpPr>
        <p:spPr bwMode="auto">
          <a:xfrm>
            <a:off x="1600200" y="1799570"/>
            <a:ext cx="1447800" cy="523220"/>
          </a:xfrm>
          <a:prstGeom prst="rect">
            <a:avLst/>
          </a:prstGeom>
          <a:solidFill>
            <a:schemeClr val="accent5">
              <a:lumMod val="20000"/>
              <a:lumOff val="80000"/>
            </a:schemeClr>
          </a:solidFill>
          <a:ln w="9525" algn="ctr">
            <a:noFill/>
            <a:miter lim="800000"/>
            <a:headEnd/>
            <a:tailEnd/>
          </a:ln>
          <a:effectLst>
            <a:innerShdw blurRad="114300">
              <a:prstClr val="black"/>
            </a:innerShdw>
          </a:effectLst>
        </p:spPr>
        <p:txBody>
          <a:bodyPr>
            <a:spAutoFit/>
          </a:bodyPr>
          <a:lstStyle/>
          <a:p>
            <a:pPr algn="ctr">
              <a:spcBef>
                <a:spcPct val="50000"/>
              </a:spcBef>
            </a:pPr>
            <a:r>
              <a:rPr lang="en-US" sz="2800" dirty="0">
                <a:solidFill>
                  <a:srgbClr val="284E84"/>
                </a:solidFill>
              </a:rPr>
              <a:t>Snorkel</a:t>
            </a:r>
          </a:p>
        </p:txBody>
      </p:sp>
      <p:sp>
        <p:nvSpPr>
          <p:cNvPr id="52233" name="Text Box 10"/>
          <p:cNvSpPr txBox="1">
            <a:spLocks noChangeArrowheads="1"/>
          </p:cNvSpPr>
          <p:nvPr/>
        </p:nvSpPr>
        <p:spPr bwMode="auto">
          <a:xfrm>
            <a:off x="457200" y="4648200"/>
            <a:ext cx="1752600" cy="954107"/>
          </a:xfrm>
          <a:prstGeom prst="rect">
            <a:avLst/>
          </a:prstGeom>
          <a:solidFill>
            <a:schemeClr val="accent5">
              <a:lumMod val="20000"/>
              <a:lumOff val="80000"/>
            </a:schemeClr>
          </a:solidFill>
          <a:ln w="9525" algn="ctr">
            <a:noFill/>
            <a:miter lim="800000"/>
            <a:headEnd/>
            <a:tailEnd/>
          </a:ln>
          <a:effectLst>
            <a:innerShdw blurRad="114300">
              <a:prstClr val="black"/>
            </a:innerShdw>
          </a:effectLst>
        </p:spPr>
        <p:txBody>
          <a:bodyPr wrap="square">
            <a:spAutoFit/>
          </a:bodyPr>
          <a:lstStyle/>
          <a:p>
            <a:pPr algn="ctr">
              <a:spcBef>
                <a:spcPct val="50000"/>
              </a:spcBef>
            </a:pPr>
            <a:r>
              <a:rPr lang="en-US" sz="2800" dirty="0">
                <a:solidFill>
                  <a:srgbClr val="284E84"/>
                </a:solidFill>
              </a:rPr>
              <a:t>Mounting Plate</a:t>
            </a:r>
          </a:p>
        </p:txBody>
      </p:sp>
      <p:sp>
        <p:nvSpPr>
          <p:cNvPr id="10"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62</a:t>
            </a:fld>
            <a:endParaRPr lang="en-US" sz="1400" dirty="0">
              <a:solidFill>
                <a:prstClr val="black">
                  <a:tint val="75000"/>
                </a:prstClr>
              </a:solidFill>
            </a:endParaRPr>
          </a:p>
        </p:txBody>
      </p:sp>
      <p:sp>
        <p:nvSpPr>
          <p:cNvPr id="12" name="Title 5"/>
          <p:cNvSpPr txBox="1">
            <a:spLocks/>
          </p:cNvSpPr>
          <p:nvPr/>
        </p:nvSpPr>
        <p:spPr>
          <a:xfrm>
            <a:off x="381000" y="71439"/>
            <a:ext cx="19812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3: Duct Blaster</a:t>
            </a:r>
          </a:p>
        </p:txBody>
      </p:sp>
      <p:sp>
        <p:nvSpPr>
          <p:cNvPr id="13" name="Line 5">
            <a:extLst>
              <a:ext uri="{FF2B5EF4-FFF2-40B4-BE49-F238E27FC236}">
                <a16:creationId xmlns="" xmlns:a16="http://schemas.microsoft.com/office/drawing/2014/main" id="{8B219A1F-83DF-4ACD-A8E1-E7866334359C}"/>
              </a:ext>
            </a:extLst>
          </p:cNvPr>
          <p:cNvSpPr>
            <a:spLocks noChangeShapeType="1"/>
          </p:cNvSpPr>
          <p:nvPr/>
        </p:nvSpPr>
        <p:spPr bwMode="auto">
          <a:xfrm flipV="1">
            <a:off x="6036392" y="3026405"/>
            <a:ext cx="1676400" cy="805190"/>
          </a:xfrm>
          <a:prstGeom prst="line">
            <a:avLst/>
          </a:prstGeom>
          <a:noFill/>
          <a:ln w="19050">
            <a:solidFill>
              <a:srgbClr val="FF0000"/>
            </a:solidFill>
            <a:round/>
            <a:headEnd type="triangle" w="med" len="med"/>
            <a:tailEnd/>
          </a:ln>
        </p:spPr>
        <p:txBody>
          <a:bodyPr anchor="ctr"/>
          <a:lstStyle/>
          <a:p>
            <a:endParaRPr lang="en-US"/>
          </a:p>
        </p:txBody>
      </p:sp>
      <p:sp>
        <p:nvSpPr>
          <p:cNvPr id="14" name="Text Box 8">
            <a:extLst>
              <a:ext uri="{FF2B5EF4-FFF2-40B4-BE49-F238E27FC236}">
                <a16:creationId xmlns="" xmlns:a16="http://schemas.microsoft.com/office/drawing/2014/main" id="{8E501263-4B37-4133-954F-2F035F24221F}"/>
              </a:ext>
            </a:extLst>
          </p:cNvPr>
          <p:cNvSpPr txBox="1">
            <a:spLocks noChangeArrowheads="1"/>
          </p:cNvSpPr>
          <p:nvPr/>
        </p:nvSpPr>
        <p:spPr bwMode="auto">
          <a:xfrm>
            <a:off x="6807917" y="2503185"/>
            <a:ext cx="2209800" cy="523220"/>
          </a:xfrm>
          <a:prstGeom prst="rect">
            <a:avLst/>
          </a:prstGeom>
          <a:solidFill>
            <a:schemeClr val="accent5">
              <a:lumMod val="20000"/>
              <a:lumOff val="80000"/>
            </a:schemeClr>
          </a:solidFill>
          <a:ln w="9525" algn="ctr">
            <a:solidFill>
              <a:schemeClr val="tx1"/>
            </a:solidFill>
            <a:miter lim="800000"/>
            <a:headEnd/>
            <a:tailEnd/>
          </a:ln>
          <a:effectLst>
            <a:innerShdw blurRad="114300">
              <a:prstClr val="black"/>
            </a:innerShdw>
          </a:effectLst>
        </p:spPr>
        <p:txBody>
          <a:bodyPr wrap="square">
            <a:spAutoFit/>
          </a:bodyPr>
          <a:lstStyle/>
          <a:p>
            <a:pPr algn="ctr">
              <a:spcBef>
                <a:spcPct val="50000"/>
              </a:spcBef>
            </a:pPr>
            <a:r>
              <a:rPr lang="en-US" sz="2800" dirty="0">
                <a:solidFill>
                  <a:srgbClr val="284E84"/>
                </a:solidFill>
              </a:rPr>
              <a:t>Fan Housing</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rmAutofit/>
          </a:bodyPr>
          <a:lstStyle/>
          <a:p>
            <a:r>
              <a:rPr lang="en-US" sz="3200" dirty="0">
                <a:solidFill>
                  <a:schemeClr val="tx2"/>
                </a:solidFill>
                <a:cs typeface="+mj-cs"/>
              </a:rPr>
              <a:t>Duct Blaster Parts</a:t>
            </a:r>
          </a:p>
        </p:txBody>
      </p:sp>
      <p:sp>
        <p:nvSpPr>
          <p:cNvPr id="7" name="TextBox 6"/>
          <p:cNvSpPr txBox="1"/>
          <p:nvPr/>
        </p:nvSpPr>
        <p:spPr>
          <a:xfrm>
            <a:off x="4290515" y="2019449"/>
            <a:ext cx="3886200" cy="3554819"/>
          </a:xfrm>
          <a:prstGeom prst="rect">
            <a:avLst/>
          </a:prstGeom>
          <a:noFill/>
        </p:spPr>
        <p:txBody>
          <a:bodyPr wrap="square" rtlCol="0">
            <a:spAutoFit/>
          </a:bodyPr>
          <a:lstStyle/>
          <a:p>
            <a:pPr>
              <a:lnSpc>
                <a:spcPts val="4500"/>
              </a:lnSpc>
            </a:pPr>
            <a:r>
              <a:rPr lang="en-US" sz="2800" b="1" u="sng" dirty="0">
                <a:solidFill>
                  <a:srgbClr val="284E84"/>
                </a:solidFill>
              </a:rPr>
              <a:t>Fan speed controller</a:t>
            </a:r>
            <a:r>
              <a:rPr lang="en-US" sz="2800" dirty="0">
                <a:solidFill>
                  <a:srgbClr val="284E84"/>
                </a:solidFill>
              </a:rPr>
              <a:t>: Control the pressure</a:t>
            </a:r>
          </a:p>
          <a:p>
            <a:pPr>
              <a:lnSpc>
                <a:spcPts val="4500"/>
              </a:lnSpc>
            </a:pPr>
            <a:endParaRPr lang="en-US" sz="2800" dirty="0">
              <a:solidFill>
                <a:srgbClr val="284E84"/>
              </a:solidFill>
            </a:endParaRPr>
          </a:p>
          <a:p>
            <a:pPr>
              <a:lnSpc>
                <a:spcPts val="4500"/>
              </a:lnSpc>
            </a:pPr>
            <a:endParaRPr lang="en-US" sz="2800" dirty="0">
              <a:solidFill>
                <a:srgbClr val="284E84"/>
              </a:solidFill>
            </a:endParaRPr>
          </a:p>
          <a:p>
            <a:pPr>
              <a:lnSpc>
                <a:spcPts val="4500"/>
              </a:lnSpc>
            </a:pPr>
            <a:r>
              <a:rPr lang="en-US" sz="2800" b="1" u="sng" dirty="0">
                <a:solidFill>
                  <a:srgbClr val="284E84"/>
                </a:solidFill>
              </a:rPr>
              <a:t>Rings</a:t>
            </a:r>
            <a:r>
              <a:rPr lang="en-US" sz="2800" dirty="0">
                <a:solidFill>
                  <a:srgbClr val="284E84"/>
                </a:solidFill>
              </a:rPr>
              <a:t>: Changes the size of the hole</a:t>
            </a:r>
          </a:p>
        </p:txBody>
      </p:sp>
      <p:pic>
        <p:nvPicPr>
          <p:cNvPr id="16385" name="Picture 1" descr="M:\Programs\1415 BPA PTCS\2010 Training Upgrade\Pictures\Duct blaster &amp; blower door photos\100_0068.jpg"/>
          <p:cNvPicPr>
            <a:picLocks noChangeAspect="1" noChangeArrowheads="1"/>
          </p:cNvPicPr>
          <p:nvPr/>
        </p:nvPicPr>
        <p:blipFill>
          <a:blip r:embed="rId3" cstate="print"/>
          <a:srcRect l="14178" t="68967" r="37778" b="5000"/>
          <a:stretch>
            <a:fillRect/>
          </a:stretch>
        </p:blipFill>
        <p:spPr bwMode="auto">
          <a:xfrm>
            <a:off x="715661" y="3825957"/>
            <a:ext cx="3276600" cy="2325624"/>
          </a:xfrm>
          <a:prstGeom prst="rect">
            <a:avLst/>
          </a:prstGeom>
          <a:ln>
            <a:noFill/>
          </a:ln>
          <a:effectLst>
            <a:outerShdw blurRad="190500" algn="tl" rotWithShape="0">
              <a:srgbClr val="000000">
                <a:alpha val="70000"/>
              </a:srgbClr>
            </a:outerShdw>
          </a:effectLst>
        </p:spPr>
      </p:pic>
      <p:sp>
        <p:nvSpPr>
          <p:cNvPr id="3" name="TextBox 2"/>
          <p:cNvSpPr txBox="1"/>
          <p:nvPr/>
        </p:nvSpPr>
        <p:spPr>
          <a:xfrm>
            <a:off x="4290515" y="5867400"/>
            <a:ext cx="4080669" cy="369332"/>
          </a:xfrm>
          <a:prstGeom prst="rect">
            <a:avLst/>
          </a:prstGeom>
          <a:solidFill>
            <a:schemeClr val="accent4">
              <a:lumMod val="20000"/>
              <a:lumOff val="80000"/>
            </a:schemeClr>
          </a:solidFill>
        </p:spPr>
        <p:txBody>
          <a:bodyPr wrap="none" rtlCol="0">
            <a:spAutoFit/>
          </a:bodyPr>
          <a:lstStyle/>
          <a:p>
            <a:r>
              <a:rPr lang="en-US" i="1" dirty="0">
                <a:solidFill>
                  <a:srgbClr val="284E84"/>
                </a:solidFill>
              </a:rPr>
              <a:t>Remember….Flow </a:t>
            </a:r>
            <a:r>
              <a:rPr lang="en-US" b="1" i="1" dirty="0">
                <a:solidFill>
                  <a:srgbClr val="C00000"/>
                </a:solidFill>
              </a:rPr>
              <a:t>=</a:t>
            </a:r>
            <a:r>
              <a:rPr lang="en-US" i="1" dirty="0">
                <a:solidFill>
                  <a:srgbClr val="284E84"/>
                </a:solidFill>
              </a:rPr>
              <a:t> Pressure </a:t>
            </a:r>
            <a:r>
              <a:rPr lang="en-US" b="1" i="1" dirty="0">
                <a:solidFill>
                  <a:srgbClr val="C00000"/>
                </a:solidFill>
              </a:rPr>
              <a:t>x</a:t>
            </a:r>
            <a:r>
              <a:rPr lang="en-US" i="1" dirty="0">
                <a:solidFill>
                  <a:srgbClr val="284E84"/>
                </a:solidFill>
              </a:rPr>
              <a:t> Size of Hole</a:t>
            </a:r>
          </a:p>
        </p:txBody>
      </p:sp>
      <p:sp>
        <p:nvSpPr>
          <p:cNvPr id="8"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63</a:t>
            </a:fld>
            <a:endParaRPr lang="en-US" sz="1400" dirty="0">
              <a:solidFill>
                <a:prstClr val="black">
                  <a:tint val="75000"/>
                </a:prstClr>
              </a:solidFill>
            </a:endParaRPr>
          </a:p>
        </p:txBody>
      </p:sp>
      <p:sp>
        <p:nvSpPr>
          <p:cNvPr id="12" name="Title 5"/>
          <p:cNvSpPr txBox="1">
            <a:spLocks/>
          </p:cNvSpPr>
          <p:nvPr/>
        </p:nvSpPr>
        <p:spPr>
          <a:xfrm>
            <a:off x="381000" y="71439"/>
            <a:ext cx="19812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3: Duct Blaster</a:t>
            </a:r>
          </a:p>
        </p:txBody>
      </p:sp>
      <p:pic>
        <p:nvPicPr>
          <p:cNvPr id="5" name="Picture 4">
            <a:extLst>
              <a:ext uri="{FF2B5EF4-FFF2-40B4-BE49-F238E27FC236}">
                <a16:creationId xmlns="" xmlns:a16="http://schemas.microsoft.com/office/drawing/2014/main" id="{DA42AD99-FA72-4EB1-8E06-6E2DF07FD7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7" t="13906" r="120" b="3249"/>
          <a:stretch/>
        </p:blipFill>
        <p:spPr>
          <a:xfrm>
            <a:off x="715661" y="1469134"/>
            <a:ext cx="3256726" cy="2036065"/>
          </a:xfrm>
          <a:prstGeom prst="rect">
            <a:avLst/>
          </a:prstGeom>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rmAutofit/>
          </a:bodyPr>
          <a:lstStyle/>
          <a:p>
            <a:r>
              <a:rPr lang="en-US" sz="3200" dirty="0">
                <a:solidFill>
                  <a:schemeClr val="tx2"/>
                </a:solidFill>
                <a:cs typeface="+mj-cs"/>
              </a:rPr>
              <a:t>Duct Blaster Parts</a:t>
            </a:r>
          </a:p>
        </p:txBody>
      </p:sp>
      <p:sp>
        <p:nvSpPr>
          <p:cNvPr id="8"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64</a:t>
            </a:fld>
            <a:endParaRPr lang="en-US" sz="1400" dirty="0">
              <a:solidFill>
                <a:prstClr val="black">
                  <a:tint val="75000"/>
                </a:prstClr>
              </a:solidFill>
            </a:endParaRPr>
          </a:p>
        </p:txBody>
      </p:sp>
      <p:sp>
        <p:nvSpPr>
          <p:cNvPr id="12" name="Title 5"/>
          <p:cNvSpPr txBox="1">
            <a:spLocks/>
          </p:cNvSpPr>
          <p:nvPr/>
        </p:nvSpPr>
        <p:spPr>
          <a:xfrm>
            <a:off x="381000" y="71439"/>
            <a:ext cx="19812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3: Duct Blaster</a:t>
            </a:r>
          </a:p>
        </p:txBody>
      </p:sp>
      <p:pic>
        <p:nvPicPr>
          <p:cNvPr id="9" name="Picture 8">
            <a:extLst>
              <a:ext uri="{FF2B5EF4-FFF2-40B4-BE49-F238E27FC236}">
                <a16:creationId xmlns="" xmlns:a16="http://schemas.microsoft.com/office/drawing/2014/main" id="{7667386F-A134-412D-9204-067C68F35E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337" r="5779" b="3015"/>
          <a:stretch/>
        </p:blipFill>
        <p:spPr>
          <a:xfrm>
            <a:off x="5405119" y="3422328"/>
            <a:ext cx="2991273" cy="2829979"/>
          </a:xfrm>
          <a:prstGeom prst="rect">
            <a:avLst/>
          </a:prstGeom>
          <a:ln w="28575">
            <a:solidFill>
              <a:schemeClr val="tx1"/>
            </a:solidFill>
          </a:ln>
        </p:spPr>
      </p:pic>
      <p:pic>
        <p:nvPicPr>
          <p:cNvPr id="10" name="Picture 9">
            <a:extLst>
              <a:ext uri="{FF2B5EF4-FFF2-40B4-BE49-F238E27FC236}">
                <a16:creationId xmlns="" xmlns:a16="http://schemas.microsoft.com/office/drawing/2014/main" id="{C2D0C199-8323-4E52-BDAD-8526772C8F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64" r="12461"/>
          <a:stretch/>
        </p:blipFill>
        <p:spPr>
          <a:xfrm>
            <a:off x="328554" y="1815574"/>
            <a:ext cx="4243446" cy="3868202"/>
          </a:xfrm>
          <a:prstGeom prst="rect">
            <a:avLst/>
          </a:prstGeom>
          <a:ln w="28575">
            <a:solidFill>
              <a:schemeClr val="tx1"/>
            </a:solidFill>
          </a:ln>
        </p:spPr>
      </p:pic>
      <p:sp>
        <p:nvSpPr>
          <p:cNvPr id="13" name="TextBox 12">
            <a:extLst>
              <a:ext uri="{FF2B5EF4-FFF2-40B4-BE49-F238E27FC236}">
                <a16:creationId xmlns="" xmlns:a16="http://schemas.microsoft.com/office/drawing/2014/main" id="{E026AC7B-D03F-43F2-8215-A940A1BE7C0D}"/>
              </a:ext>
            </a:extLst>
          </p:cNvPr>
          <p:cNvSpPr txBox="1"/>
          <p:nvPr/>
        </p:nvSpPr>
        <p:spPr>
          <a:xfrm>
            <a:off x="4765040" y="1407624"/>
            <a:ext cx="4744720" cy="2342051"/>
          </a:xfrm>
          <a:prstGeom prst="rect">
            <a:avLst/>
          </a:prstGeom>
          <a:noFill/>
        </p:spPr>
        <p:txBody>
          <a:bodyPr wrap="square" rtlCol="0">
            <a:spAutoFit/>
          </a:bodyPr>
          <a:lstStyle/>
          <a:p>
            <a:pPr>
              <a:lnSpc>
                <a:spcPts val="4500"/>
              </a:lnSpc>
            </a:pPr>
            <a:r>
              <a:rPr lang="en-US" sz="3600" b="1" dirty="0">
                <a:solidFill>
                  <a:srgbClr val="284E84"/>
                </a:solidFill>
              </a:rPr>
              <a:t>Place rings in the “</a:t>
            </a:r>
            <a:r>
              <a:rPr lang="en-US" sz="3600" b="1" dirty="0" err="1">
                <a:solidFill>
                  <a:srgbClr val="284E84"/>
                </a:solidFill>
              </a:rPr>
              <a:t>Innie</a:t>
            </a:r>
            <a:r>
              <a:rPr lang="en-US" sz="3600" b="1" dirty="0">
                <a:solidFill>
                  <a:srgbClr val="284E84"/>
                </a:solidFill>
              </a:rPr>
              <a:t>” position</a:t>
            </a:r>
            <a:endParaRPr lang="en-US" sz="3600" dirty="0">
              <a:solidFill>
                <a:srgbClr val="284E84"/>
              </a:solidFill>
            </a:endParaRPr>
          </a:p>
          <a:p>
            <a:pPr>
              <a:lnSpc>
                <a:spcPts val="4500"/>
              </a:lnSpc>
            </a:pPr>
            <a:endParaRPr lang="en-US" sz="2800" dirty="0">
              <a:solidFill>
                <a:srgbClr val="284E84"/>
              </a:solidFill>
            </a:endParaRPr>
          </a:p>
          <a:p>
            <a:pPr>
              <a:lnSpc>
                <a:spcPts val="4500"/>
              </a:lnSpc>
            </a:pPr>
            <a:endParaRPr lang="en-US" sz="2800" dirty="0">
              <a:solidFill>
                <a:srgbClr val="284E84"/>
              </a:solidFill>
            </a:endParaRPr>
          </a:p>
        </p:txBody>
      </p:sp>
      <p:sp>
        <p:nvSpPr>
          <p:cNvPr id="16" name="Line 5">
            <a:extLst>
              <a:ext uri="{FF2B5EF4-FFF2-40B4-BE49-F238E27FC236}">
                <a16:creationId xmlns="" xmlns:a16="http://schemas.microsoft.com/office/drawing/2014/main" id="{B3249CA9-5679-4E43-A382-A83B7FFD146C}"/>
              </a:ext>
            </a:extLst>
          </p:cNvPr>
          <p:cNvSpPr>
            <a:spLocks noChangeShapeType="1"/>
          </p:cNvSpPr>
          <p:nvPr/>
        </p:nvSpPr>
        <p:spPr bwMode="auto">
          <a:xfrm>
            <a:off x="1930400" y="4876800"/>
            <a:ext cx="508000" cy="1016000"/>
          </a:xfrm>
          <a:prstGeom prst="line">
            <a:avLst/>
          </a:prstGeom>
          <a:noFill/>
          <a:ln w="57150">
            <a:solidFill>
              <a:srgbClr val="FF0000"/>
            </a:solidFill>
            <a:round/>
            <a:headEnd type="triangle" w="med" len="med"/>
            <a:tailEnd/>
          </a:ln>
        </p:spPr>
        <p:txBody>
          <a:bodyPr anchor="ctr"/>
          <a:lstStyle/>
          <a:p>
            <a:endParaRPr lang="en-US"/>
          </a:p>
        </p:txBody>
      </p:sp>
      <p:sp>
        <p:nvSpPr>
          <p:cNvPr id="17" name="Line 5">
            <a:extLst>
              <a:ext uri="{FF2B5EF4-FFF2-40B4-BE49-F238E27FC236}">
                <a16:creationId xmlns="" xmlns:a16="http://schemas.microsoft.com/office/drawing/2014/main" id="{A7FF4C6B-4755-447A-9630-746765B37900}"/>
              </a:ext>
            </a:extLst>
          </p:cNvPr>
          <p:cNvSpPr>
            <a:spLocks noChangeShapeType="1"/>
          </p:cNvSpPr>
          <p:nvPr/>
        </p:nvSpPr>
        <p:spPr bwMode="auto">
          <a:xfrm flipV="1">
            <a:off x="6071232" y="3179919"/>
            <a:ext cx="904240" cy="1404135"/>
          </a:xfrm>
          <a:prstGeom prst="line">
            <a:avLst/>
          </a:prstGeom>
          <a:noFill/>
          <a:ln w="57150">
            <a:solidFill>
              <a:srgbClr val="FF0000"/>
            </a:solidFill>
            <a:round/>
            <a:headEnd type="triangle" w="med" len="med"/>
            <a:tailEnd/>
          </a:ln>
        </p:spPr>
        <p:txBody>
          <a:bodyPr anchor="ctr"/>
          <a:lstStyle/>
          <a:p>
            <a:endParaRPr lang="en-US"/>
          </a:p>
        </p:txBody>
      </p:sp>
      <p:sp>
        <p:nvSpPr>
          <p:cNvPr id="15" name="Text Box 8">
            <a:extLst>
              <a:ext uri="{FF2B5EF4-FFF2-40B4-BE49-F238E27FC236}">
                <a16:creationId xmlns="" xmlns:a16="http://schemas.microsoft.com/office/drawing/2014/main" id="{DF595DED-0CCB-4823-9240-931D20EF5269}"/>
              </a:ext>
            </a:extLst>
          </p:cNvPr>
          <p:cNvSpPr txBox="1">
            <a:spLocks noChangeArrowheads="1"/>
          </p:cNvSpPr>
          <p:nvPr/>
        </p:nvSpPr>
        <p:spPr bwMode="auto">
          <a:xfrm>
            <a:off x="5795855" y="2766796"/>
            <a:ext cx="2209800" cy="523220"/>
          </a:xfrm>
          <a:prstGeom prst="rect">
            <a:avLst/>
          </a:prstGeom>
          <a:solidFill>
            <a:schemeClr val="accent5">
              <a:lumMod val="20000"/>
              <a:lumOff val="80000"/>
            </a:schemeClr>
          </a:solidFill>
          <a:ln w="9525" algn="ctr">
            <a:solidFill>
              <a:schemeClr val="tx1"/>
            </a:solidFill>
            <a:miter lim="800000"/>
            <a:headEnd/>
            <a:tailEnd/>
          </a:ln>
          <a:effectLst>
            <a:innerShdw blurRad="114300">
              <a:prstClr val="black"/>
            </a:innerShdw>
          </a:effectLst>
        </p:spPr>
        <p:txBody>
          <a:bodyPr wrap="square">
            <a:spAutoFit/>
          </a:bodyPr>
          <a:lstStyle/>
          <a:p>
            <a:pPr algn="ctr">
              <a:spcBef>
                <a:spcPct val="50000"/>
              </a:spcBef>
            </a:pPr>
            <a:r>
              <a:rPr lang="en-US" sz="2800" dirty="0">
                <a:solidFill>
                  <a:srgbClr val="284E84"/>
                </a:solidFill>
              </a:rPr>
              <a:t>“Outie”</a:t>
            </a:r>
          </a:p>
        </p:txBody>
      </p:sp>
      <p:sp>
        <p:nvSpPr>
          <p:cNvPr id="14" name="Text Box 8">
            <a:extLst>
              <a:ext uri="{FF2B5EF4-FFF2-40B4-BE49-F238E27FC236}">
                <a16:creationId xmlns="" xmlns:a16="http://schemas.microsoft.com/office/drawing/2014/main" id="{3B0CD840-5169-4A1C-B10A-6F63EF0E9FA7}"/>
              </a:ext>
            </a:extLst>
          </p:cNvPr>
          <p:cNvSpPr txBox="1">
            <a:spLocks noChangeArrowheads="1"/>
          </p:cNvSpPr>
          <p:nvPr/>
        </p:nvSpPr>
        <p:spPr bwMode="auto">
          <a:xfrm>
            <a:off x="1345377" y="5758453"/>
            <a:ext cx="2209800" cy="523220"/>
          </a:xfrm>
          <a:prstGeom prst="rect">
            <a:avLst/>
          </a:prstGeom>
          <a:solidFill>
            <a:schemeClr val="accent5">
              <a:lumMod val="20000"/>
              <a:lumOff val="80000"/>
            </a:schemeClr>
          </a:solidFill>
          <a:ln w="9525" algn="ctr">
            <a:solidFill>
              <a:schemeClr val="tx1"/>
            </a:solidFill>
            <a:miter lim="800000"/>
            <a:headEnd/>
            <a:tailEnd/>
          </a:ln>
          <a:effectLst>
            <a:innerShdw blurRad="114300">
              <a:prstClr val="black"/>
            </a:innerShdw>
          </a:effectLst>
        </p:spPr>
        <p:txBody>
          <a:bodyPr wrap="square">
            <a:spAutoFit/>
          </a:bodyPr>
          <a:lstStyle/>
          <a:p>
            <a:pPr algn="ctr">
              <a:spcBef>
                <a:spcPct val="50000"/>
              </a:spcBef>
            </a:pPr>
            <a:r>
              <a:rPr lang="en-US" sz="2800" dirty="0">
                <a:solidFill>
                  <a:srgbClr val="284E84"/>
                </a:solidFill>
              </a:rPr>
              <a:t>“</a:t>
            </a:r>
            <a:r>
              <a:rPr lang="en-US" sz="2800" dirty="0" err="1">
                <a:solidFill>
                  <a:srgbClr val="284E84"/>
                </a:solidFill>
              </a:rPr>
              <a:t>Innie</a:t>
            </a:r>
            <a:r>
              <a:rPr lang="en-US" sz="2800" dirty="0">
                <a:solidFill>
                  <a:srgbClr val="284E84"/>
                </a:solidFill>
              </a:rPr>
              <a:t>”</a:t>
            </a:r>
          </a:p>
        </p:txBody>
      </p:sp>
      <p:sp>
        <p:nvSpPr>
          <p:cNvPr id="18" name="&quot;Not Allowed&quot; Symbol 17">
            <a:extLst>
              <a:ext uri="{FF2B5EF4-FFF2-40B4-BE49-F238E27FC236}">
                <a16:creationId xmlns="" xmlns:a16="http://schemas.microsoft.com/office/drawing/2014/main" id="{B53928E8-4DD5-4E2F-9736-F620FC436A2D}"/>
              </a:ext>
            </a:extLst>
          </p:cNvPr>
          <p:cNvSpPr/>
          <p:nvPr/>
        </p:nvSpPr>
        <p:spPr>
          <a:xfrm>
            <a:off x="4841872" y="2803344"/>
            <a:ext cx="4117765" cy="3868202"/>
          </a:xfrm>
          <a:prstGeom prst="noSmoking">
            <a:avLst>
              <a:gd name="adj" fmla="val 2666"/>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1854664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5" grpId="0" animBg="1"/>
      <p:bldP spid="14" grpId="0" animBg="1"/>
      <p:bldP spid="1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dirty="0"/>
              <a:t>Ring CFM Capacity</a:t>
            </a:r>
          </a:p>
        </p:txBody>
      </p:sp>
      <p:graphicFrame>
        <p:nvGraphicFramePr>
          <p:cNvPr id="2" name="Table 1"/>
          <p:cNvGraphicFramePr>
            <a:graphicFrameLocks noGrp="1"/>
          </p:cNvGraphicFramePr>
          <p:nvPr>
            <p:extLst>
              <p:ext uri="{D42A27DB-BD31-4B8C-83A1-F6EECF244321}">
                <p14:modId xmlns:p14="http://schemas.microsoft.com/office/powerpoint/2010/main" val="4258755063"/>
              </p:ext>
            </p:extLst>
          </p:nvPr>
        </p:nvGraphicFramePr>
        <p:xfrm>
          <a:off x="1524000" y="2362200"/>
          <a:ext cx="6096000" cy="2651760"/>
        </p:xfrm>
        <a:graphic>
          <a:graphicData uri="http://schemas.openxmlformats.org/drawingml/2006/table">
            <a:tbl>
              <a:tblPr firstRow="1" bandRow="1">
                <a:tableStyleId>{21E4AEA4-8DFA-4A89-87EB-49C32662AFE0}</a:tableStyleId>
              </a:tblPr>
              <a:tblGrid>
                <a:gridCol w="3048000">
                  <a:extLst>
                    <a:ext uri="{9D8B030D-6E8A-4147-A177-3AD203B41FA5}">
                      <a16:colId xmlns="" xmlns:a16="http://schemas.microsoft.com/office/drawing/2014/main" val="20000"/>
                    </a:ext>
                  </a:extLst>
                </a:gridCol>
                <a:gridCol w="3048000">
                  <a:extLst>
                    <a:ext uri="{9D8B030D-6E8A-4147-A177-3AD203B41FA5}">
                      <a16:colId xmlns="" xmlns:a16="http://schemas.microsoft.com/office/drawing/2014/main" val="20001"/>
                    </a:ext>
                  </a:extLst>
                </a:gridCol>
              </a:tblGrid>
              <a:tr h="370840">
                <a:tc gridSpan="2">
                  <a:txBody>
                    <a:bodyPr/>
                    <a:lstStyle/>
                    <a:p>
                      <a:pPr algn="ctr"/>
                      <a:r>
                        <a:rPr lang="en-US" sz="2400" dirty="0"/>
                        <a:t>Fan</a:t>
                      </a:r>
                      <a:r>
                        <a:rPr lang="en-US" sz="2400" baseline="0" dirty="0"/>
                        <a:t> Configuration Flow Range (CFM) for Series B DB Fan</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extLst>
                  <a:ext uri="{0D108BD9-81ED-4DB2-BD59-A6C34878D82A}">
                    <a16:rowId xmlns="" xmlns:a16="http://schemas.microsoft.com/office/drawing/2014/main" val="10000"/>
                  </a:ext>
                </a:extLst>
              </a:tr>
              <a:tr h="370840">
                <a:tc>
                  <a:txBody>
                    <a:bodyPr/>
                    <a:lstStyle/>
                    <a:p>
                      <a:pPr algn="ctr"/>
                      <a:r>
                        <a:rPr lang="en-US" sz="2400" dirty="0"/>
                        <a:t>Open (no Flow 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1,500</a:t>
                      </a:r>
                      <a:r>
                        <a:rPr lang="en-US" sz="2400" baseline="0" dirty="0"/>
                        <a:t>–600 CFM</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370840">
                <a:tc>
                  <a:txBody>
                    <a:bodyPr/>
                    <a:lstStyle/>
                    <a:p>
                      <a:pPr algn="ctr"/>
                      <a:r>
                        <a:rPr lang="en-US" sz="2400" dirty="0"/>
                        <a:t>Ring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800–225</a:t>
                      </a:r>
                      <a:r>
                        <a:rPr lang="en-US" sz="2400" baseline="0" dirty="0"/>
                        <a:t> CFM</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370840">
                <a:tc>
                  <a:txBody>
                    <a:bodyPr/>
                    <a:lstStyle/>
                    <a:p>
                      <a:pPr algn="ctr"/>
                      <a:r>
                        <a:rPr lang="en-US" sz="2400" dirty="0"/>
                        <a:t>Ring</a:t>
                      </a:r>
                      <a:r>
                        <a:rPr lang="en-US" sz="2400" baseline="0" dirty="0"/>
                        <a:t> 2</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300–90 CFM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370840">
                <a:tc>
                  <a:txBody>
                    <a:bodyPr/>
                    <a:lstStyle/>
                    <a:p>
                      <a:pPr algn="ctr"/>
                      <a:r>
                        <a:rPr lang="en-US" sz="2400" dirty="0"/>
                        <a:t>Ring</a:t>
                      </a:r>
                      <a:r>
                        <a:rPr lang="en-US" sz="2400" baseline="0" dirty="0"/>
                        <a:t> 3</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125–10 CFM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
        <p:nvSpPr>
          <p:cNvPr id="4"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65</a:t>
            </a:fld>
            <a:endParaRPr lang="en-US" sz="1400" dirty="0">
              <a:solidFill>
                <a:prstClr val="black">
                  <a:tint val="75000"/>
                </a:prstClr>
              </a:solidFill>
            </a:endParaRPr>
          </a:p>
        </p:txBody>
      </p:sp>
      <p:sp>
        <p:nvSpPr>
          <p:cNvPr id="6" name="Title 5"/>
          <p:cNvSpPr txBox="1">
            <a:spLocks/>
          </p:cNvSpPr>
          <p:nvPr/>
        </p:nvSpPr>
        <p:spPr>
          <a:xfrm>
            <a:off x="381000" y="71439"/>
            <a:ext cx="19812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3: Duct Blaster</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274638"/>
            <a:ext cx="8229600" cy="868362"/>
          </a:xfrm>
          <a:prstGeom prst="rect">
            <a:avLst/>
          </a:prstGeom>
        </p:spPr>
        <p:txBody>
          <a:bodyPr vert="horz" anchor="b" anchorCtr="0">
            <a:normAutofit/>
          </a:bodyPr>
          <a:lstStyle>
            <a:lvl1pPr>
              <a:spcBef>
                <a:spcPct val="0"/>
              </a:spcBef>
              <a:buNone/>
              <a:defRPr kumimoji="0" sz="3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5B6973"/>
                </a:solidFill>
                <a:effectLst/>
                <a:uLnTx/>
                <a:uFillTx/>
                <a:latin typeface="Bookman Old Style"/>
                <a:ea typeface="+mj-ea"/>
                <a:cs typeface="+mj-cs"/>
              </a:rPr>
              <a:t>Preview: Static Pressure Tap</a:t>
            </a:r>
          </a:p>
        </p:txBody>
      </p:sp>
      <p:sp>
        <p:nvSpPr>
          <p:cNvPr id="5" name="Slide Number Placeholder 5"/>
          <p:cNvSpPr txBox="1">
            <a:spLocks noGrp="1"/>
          </p:cNvSpPr>
          <p:nvPr>
            <p:ph type="sldNum" sz="quarter" idx="4294967295"/>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pic>
        <p:nvPicPr>
          <p:cNvPr id="11" name="Picture 2" descr="http://www.trutechtools.com/assets/images/DSC0009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3907" y="1524000"/>
            <a:ext cx="3657600" cy="4192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itle 5">
            <a:extLst>
              <a:ext uri="{FF2B5EF4-FFF2-40B4-BE49-F238E27FC236}">
                <a16:creationId xmlns="" xmlns:a16="http://schemas.microsoft.com/office/drawing/2014/main" id="{86F9210B-70B8-42D8-A091-3055620209B7}"/>
              </a:ext>
            </a:extLst>
          </p:cNvPr>
          <p:cNvSpPr txBox="1">
            <a:spLocks/>
          </p:cNvSpPr>
          <p:nvPr/>
        </p:nvSpPr>
        <p:spPr>
          <a:xfrm>
            <a:off x="381000" y="71439"/>
            <a:ext cx="19812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3: Duct Blaster</a:t>
            </a:r>
          </a:p>
        </p:txBody>
      </p:sp>
    </p:spTree>
    <p:extLst>
      <p:ext uri="{BB962C8B-B14F-4D97-AF65-F5344CB8AC3E}">
        <p14:creationId xmlns:p14="http://schemas.microsoft.com/office/powerpoint/2010/main" val="35042709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rmAutofit/>
          </a:bodyPr>
          <a:lstStyle/>
          <a:p>
            <a:r>
              <a:rPr lang="en-US" sz="3200" dirty="0">
                <a:solidFill>
                  <a:schemeClr val="tx2"/>
                </a:solidFill>
                <a:cs typeface="+mj-cs"/>
              </a:rPr>
              <a:t>Types of Tests</a:t>
            </a:r>
          </a:p>
        </p:txBody>
      </p:sp>
      <p:sp>
        <p:nvSpPr>
          <p:cNvPr id="8"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67</a:t>
            </a:fld>
            <a:endParaRPr lang="en-US" sz="1400" dirty="0">
              <a:solidFill>
                <a:prstClr val="black">
                  <a:tint val="75000"/>
                </a:prstClr>
              </a:solidFill>
            </a:endParaRPr>
          </a:p>
        </p:txBody>
      </p:sp>
      <p:sp>
        <p:nvSpPr>
          <p:cNvPr id="12" name="Title 5"/>
          <p:cNvSpPr txBox="1">
            <a:spLocks/>
          </p:cNvSpPr>
          <p:nvPr/>
        </p:nvSpPr>
        <p:spPr>
          <a:xfrm>
            <a:off x="381000" y="71439"/>
            <a:ext cx="19812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3: Duct Blaster</a:t>
            </a:r>
          </a:p>
        </p:txBody>
      </p:sp>
      <p:sp>
        <p:nvSpPr>
          <p:cNvPr id="9" name="Content Placeholder 3">
            <a:extLst>
              <a:ext uri="{FF2B5EF4-FFF2-40B4-BE49-F238E27FC236}">
                <a16:creationId xmlns="" xmlns:a16="http://schemas.microsoft.com/office/drawing/2014/main" id="{9B1FAD66-635E-43CC-BE74-D515D7806302}"/>
              </a:ext>
            </a:extLst>
          </p:cNvPr>
          <p:cNvSpPr txBox="1">
            <a:spLocks/>
          </p:cNvSpPr>
          <p:nvPr/>
        </p:nvSpPr>
        <p:spPr>
          <a:xfrm>
            <a:off x="457200" y="1572609"/>
            <a:ext cx="4114800" cy="4491859"/>
          </a:xfrm>
          <a:prstGeom prst="rect">
            <a:avLst/>
          </a:prstGeom>
        </p:spPr>
        <p:txBody>
          <a:bodyPr vert="horz">
            <a:normAutofit fontScale="92500"/>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nSpc>
                <a:spcPts val="3800"/>
              </a:lnSpc>
              <a:spcBef>
                <a:spcPts val="400"/>
              </a:spcBef>
              <a:spcAft>
                <a:spcPts val="400"/>
              </a:spcAft>
            </a:pPr>
            <a:r>
              <a:rPr lang="en-US" sz="3200" dirty="0">
                <a:solidFill>
                  <a:srgbClr val="284E84"/>
                </a:solidFill>
              </a:rPr>
              <a:t>Total Duct Leakage</a:t>
            </a:r>
            <a:endParaRPr lang="en-US" sz="3200" dirty="0"/>
          </a:p>
          <a:p>
            <a:pPr lvl="1">
              <a:lnSpc>
                <a:spcPts val="3800"/>
              </a:lnSpc>
              <a:spcBef>
                <a:spcPts val="400"/>
              </a:spcBef>
              <a:spcAft>
                <a:spcPts val="400"/>
              </a:spcAft>
            </a:pPr>
            <a:r>
              <a:rPr lang="en-US" dirty="0"/>
              <a:t>Only requires using the duct blaster</a:t>
            </a:r>
          </a:p>
          <a:p>
            <a:pPr lvl="1">
              <a:lnSpc>
                <a:spcPts val="3800"/>
              </a:lnSpc>
              <a:spcBef>
                <a:spcPts val="400"/>
              </a:spcBef>
              <a:spcAft>
                <a:spcPts val="400"/>
              </a:spcAft>
            </a:pPr>
            <a:r>
              <a:rPr lang="en-US" dirty="0"/>
              <a:t>Measures leaks of the entire system regardless of being inside conditioned space</a:t>
            </a:r>
          </a:p>
          <a:p>
            <a:pPr lvl="1">
              <a:lnSpc>
                <a:spcPts val="3800"/>
              </a:lnSpc>
              <a:spcBef>
                <a:spcPts val="400"/>
              </a:spcBef>
              <a:spcAft>
                <a:spcPts val="400"/>
              </a:spcAft>
            </a:pPr>
            <a:r>
              <a:rPr lang="en-US" dirty="0"/>
              <a:t>Typically used for new construction or code testing</a:t>
            </a:r>
          </a:p>
        </p:txBody>
      </p:sp>
      <p:pic>
        <p:nvPicPr>
          <p:cNvPr id="13" name="Picture 1" descr="\\ecos\files\Share\Marketing\2010 marketing\PTCS\training collateral\project files\fall powerpoint training\All PTCS Files\Slides_updated\round 3 delivered\Slide-09a.jpg">
            <a:extLst>
              <a:ext uri="{FF2B5EF4-FFF2-40B4-BE49-F238E27FC236}">
                <a16:creationId xmlns="" xmlns:a16="http://schemas.microsoft.com/office/drawing/2014/main" id="{CB8B997D-EA3B-4454-88E3-7EACC1DBAEDB}"/>
              </a:ext>
            </a:extLst>
          </p:cNvPr>
          <p:cNvPicPr>
            <a:picLocks noChangeAspect="1" noChangeArrowheads="1"/>
          </p:cNvPicPr>
          <p:nvPr/>
        </p:nvPicPr>
        <p:blipFill rotWithShape="1">
          <a:blip r:embed="rId3" cstate="print"/>
          <a:srcRect l="20121" t="16809" r="9191" b="7979"/>
          <a:stretch/>
        </p:blipFill>
        <p:spPr bwMode="auto">
          <a:xfrm>
            <a:off x="4572000" y="1979229"/>
            <a:ext cx="4187448" cy="344279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517375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rmAutofit/>
          </a:bodyPr>
          <a:lstStyle/>
          <a:p>
            <a:r>
              <a:rPr lang="en-US" sz="3200" dirty="0">
                <a:solidFill>
                  <a:schemeClr val="tx2"/>
                </a:solidFill>
                <a:cs typeface="+mj-cs"/>
              </a:rPr>
              <a:t>Types of Tests</a:t>
            </a:r>
          </a:p>
        </p:txBody>
      </p:sp>
      <p:sp>
        <p:nvSpPr>
          <p:cNvPr id="8"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68</a:t>
            </a:fld>
            <a:endParaRPr lang="en-US" sz="1400" dirty="0">
              <a:solidFill>
                <a:prstClr val="black">
                  <a:tint val="75000"/>
                </a:prstClr>
              </a:solidFill>
            </a:endParaRPr>
          </a:p>
        </p:txBody>
      </p:sp>
      <p:sp>
        <p:nvSpPr>
          <p:cNvPr id="12" name="Title 5"/>
          <p:cNvSpPr txBox="1">
            <a:spLocks/>
          </p:cNvSpPr>
          <p:nvPr/>
        </p:nvSpPr>
        <p:spPr>
          <a:xfrm>
            <a:off x="381000" y="71439"/>
            <a:ext cx="19812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3: Duct Blaster</a:t>
            </a:r>
          </a:p>
        </p:txBody>
      </p:sp>
      <p:sp>
        <p:nvSpPr>
          <p:cNvPr id="9" name="Content Placeholder 3">
            <a:extLst>
              <a:ext uri="{FF2B5EF4-FFF2-40B4-BE49-F238E27FC236}">
                <a16:creationId xmlns="" xmlns:a16="http://schemas.microsoft.com/office/drawing/2014/main" id="{9B1FAD66-635E-43CC-BE74-D515D7806302}"/>
              </a:ext>
            </a:extLst>
          </p:cNvPr>
          <p:cNvSpPr txBox="1">
            <a:spLocks/>
          </p:cNvSpPr>
          <p:nvPr/>
        </p:nvSpPr>
        <p:spPr>
          <a:xfrm>
            <a:off x="457201" y="1562099"/>
            <a:ext cx="3978166" cy="4491859"/>
          </a:xfrm>
          <a:prstGeom prst="rect">
            <a:avLst/>
          </a:prstGeom>
        </p:spPr>
        <p:txBody>
          <a:bodyPr vert="horz">
            <a:normAutofit fontScale="92500"/>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nSpc>
                <a:spcPts val="3800"/>
              </a:lnSpc>
              <a:spcBef>
                <a:spcPts val="400"/>
              </a:spcBef>
              <a:spcAft>
                <a:spcPts val="400"/>
              </a:spcAft>
            </a:pPr>
            <a:r>
              <a:rPr lang="en-US" sz="3500" dirty="0">
                <a:solidFill>
                  <a:srgbClr val="284E84"/>
                </a:solidFill>
              </a:rPr>
              <a:t>Leakage to Outside</a:t>
            </a:r>
            <a:endParaRPr lang="en-US" sz="3500" dirty="0"/>
          </a:p>
          <a:p>
            <a:pPr lvl="1">
              <a:lnSpc>
                <a:spcPts val="3800"/>
              </a:lnSpc>
              <a:spcBef>
                <a:spcPts val="400"/>
              </a:spcBef>
              <a:spcAft>
                <a:spcPts val="400"/>
              </a:spcAft>
            </a:pPr>
            <a:r>
              <a:rPr lang="en-US" dirty="0"/>
              <a:t>Requires running the blower door </a:t>
            </a:r>
            <a:r>
              <a:rPr lang="en-US" b="1" dirty="0"/>
              <a:t>and </a:t>
            </a:r>
            <a:r>
              <a:rPr lang="en-US" dirty="0"/>
              <a:t>duct blaster simultaneously</a:t>
            </a:r>
          </a:p>
          <a:p>
            <a:pPr lvl="1">
              <a:lnSpc>
                <a:spcPts val="3800"/>
              </a:lnSpc>
              <a:spcBef>
                <a:spcPts val="400"/>
              </a:spcBef>
              <a:spcAft>
                <a:spcPts val="400"/>
              </a:spcAft>
            </a:pPr>
            <a:r>
              <a:rPr lang="en-US" dirty="0"/>
              <a:t>Only measure leaks outside of conditioned space</a:t>
            </a:r>
          </a:p>
          <a:p>
            <a:pPr lvl="1">
              <a:lnSpc>
                <a:spcPts val="3800"/>
              </a:lnSpc>
              <a:spcBef>
                <a:spcPts val="400"/>
              </a:spcBef>
              <a:spcAft>
                <a:spcPts val="400"/>
              </a:spcAft>
            </a:pPr>
            <a:r>
              <a:rPr lang="en-US" dirty="0"/>
              <a:t>This is the</a:t>
            </a:r>
            <a:r>
              <a:rPr lang="en-US" dirty="0">
                <a:solidFill>
                  <a:srgbClr val="FF0000"/>
                </a:solidFill>
              </a:rPr>
              <a:t> </a:t>
            </a:r>
            <a:r>
              <a:rPr lang="en-US" b="1" dirty="0">
                <a:solidFill>
                  <a:srgbClr val="FF0000"/>
                </a:solidFill>
              </a:rPr>
              <a:t>required test for PTCS!</a:t>
            </a:r>
          </a:p>
        </p:txBody>
      </p:sp>
      <p:pic>
        <p:nvPicPr>
          <p:cNvPr id="13" name="Picture 2" descr="C:\Documents and Settings\jwilliamson\Desktop\Duct Training\August 16 Materials\Finals for Aug 16\Edits post Aug 16\Marketing Images\Duct Leakage to Outside - part 2.jpg">
            <a:extLst>
              <a:ext uri="{FF2B5EF4-FFF2-40B4-BE49-F238E27FC236}">
                <a16:creationId xmlns="" xmlns:a16="http://schemas.microsoft.com/office/drawing/2014/main" id="{868018B4-4877-4E21-8D83-83C84E2A343B}"/>
              </a:ext>
            </a:extLst>
          </p:cNvPr>
          <p:cNvPicPr>
            <a:picLocks noChangeAspect="1" noChangeArrowheads="1"/>
          </p:cNvPicPr>
          <p:nvPr/>
        </p:nvPicPr>
        <p:blipFill rotWithShape="1">
          <a:blip r:embed="rId3" cstate="print"/>
          <a:srcRect l="20606" t="16325" r="9744" b="8333"/>
          <a:stretch/>
        </p:blipFill>
        <p:spPr bwMode="auto">
          <a:xfrm>
            <a:off x="4572000" y="1943255"/>
            <a:ext cx="4114799" cy="34394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703656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457200" y="152400"/>
            <a:ext cx="8229600" cy="990600"/>
          </a:xfrm>
          <a:prstGeom prst="rect">
            <a:avLst/>
          </a:prstGeom>
        </p:spPr>
        <p:txBody>
          <a:bodyPr vert="horz" anchor="b" anchorCtr="0">
            <a:normAutofit/>
          </a:bodyPr>
          <a:lstStyle>
            <a:lvl1pPr>
              <a:spcBef>
                <a:spcPct val="0"/>
              </a:spcBef>
              <a:buNone/>
              <a:defRPr kumimoji="0" sz="3200">
                <a:solidFill>
                  <a:schemeClr val="tx2"/>
                </a:solidFill>
                <a:latin typeface="+mj-lt"/>
                <a:ea typeface="+mj-ea"/>
                <a:cs typeface="+mj-cs"/>
              </a:defRPr>
            </a:lvl1pPr>
          </a:lstStyle>
          <a:p>
            <a:r>
              <a:rPr lang="en-US" dirty="0"/>
              <a:t>Total Duct Leakage Test: Steps</a:t>
            </a:r>
          </a:p>
        </p:txBody>
      </p:sp>
      <p:sp>
        <p:nvSpPr>
          <p:cNvPr id="7"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69</a:t>
            </a:fld>
            <a:endParaRPr lang="en-US" sz="1400" dirty="0">
              <a:solidFill>
                <a:prstClr val="black">
                  <a:tint val="75000"/>
                </a:prstClr>
              </a:solidFill>
            </a:endParaRPr>
          </a:p>
        </p:txBody>
      </p:sp>
      <p:graphicFrame>
        <p:nvGraphicFramePr>
          <p:cNvPr id="2" name="Diagram 1"/>
          <p:cNvGraphicFramePr/>
          <p:nvPr>
            <p:extLst>
              <p:ext uri="{D42A27DB-BD31-4B8C-83A1-F6EECF244321}">
                <p14:modId xmlns:p14="http://schemas.microsoft.com/office/powerpoint/2010/main" val="580548454"/>
              </p:ext>
            </p:extLst>
          </p:nvPr>
        </p:nvGraphicFramePr>
        <p:xfrm>
          <a:off x="457200" y="1295400"/>
          <a:ext cx="81534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p:cNvSpPr txBox="1">
            <a:spLocks/>
          </p:cNvSpPr>
          <p:nvPr/>
        </p:nvSpPr>
        <p:spPr>
          <a:xfrm>
            <a:off x="381000" y="71439"/>
            <a:ext cx="19812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3: Duct Blaster</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Section 1: Introduction and Pressure Basics</a:t>
            </a:r>
          </a:p>
        </p:txBody>
      </p:sp>
      <p:sp>
        <p:nvSpPr>
          <p:cNvPr id="7" name="Content Placeholder 6"/>
          <p:cNvSpPr>
            <a:spLocks noGrp="1"/>
          </p:cNvSpPr>
          <p:nvPr>
            <p:ph sz="quarter" idx="1"/>
          </p:nvPr>
        </p:nvSpPr>
        <p:spPr>
          <a:xfrm>
            <a:off x="2209800" y="2209799"/>
            <a:ext cx="5486400" cy="4005127"/>
          </a:xfrm>
        </p:spPr>
        <p:txBody>
          <a:bodyPr>
            <a:normAutofit/>
          </a:bodyPr>
          <a:lstStyle/>
          <a:p>
            <a:pPr>
              <a:lnSpc>
                <a:spcPts val="3500"/>
              </a:lnSpc>
            </a:pPr>
            <a:r>
              <a:rPr lang="en-US" sz="2800" dirty="0">
                <a:solidFill>
                  <a:srgbClr val="284E84"/>
                </a:solidFill>
              </a:rPr>
              <a:t>Prescriptive vs PTCS</a:t>
            </a:r>
          </a:p>
          <a:p>
            <a:pPr>
              <a:lnSpc>
                <a:spcPts val="3500"/>
              </a:lnSpc>
            </a:pPr>
            <a:r>
              <a:rPr lang="en-US" sz="2800" dirty="0">
                <a:solidFill>
                  <a:srgbClr val="284E84"/>
                </a:solidFill>
              </a:rPr>
              <a:t>What’s Involved?</a:t>
            </a:r>
          </a:p>
          <a:p>
            <a:pPr>
              <a:lnSpc>
                <a:spcPts val="3500"/>
              </a:lnSpc>
            </a:pPr>
            <a:r>
              <a:rPr lang="en-US" sz="2800" dirty="0">
                <a:solidFill>
                  <a:srgbClr val="284E84"/>
                </a:solidFill>
              </a:rPr>
              <a:t>Building Science Overview</a:t>
            </a:r>
          </a:p>
          <a:p>
            <a:pPr lvl="1">
              <a:lnSpc>
                <a:spcPts val="3500"/>
              </a:lnSpc>
              <a:spcBef>
                <a:spcPts val="600"/>
              </a:spcBef>
            </a:pPr>
            <a:r>
              <a:rPr lang="en-US" sz="2400" dirty="0"/>
              <a:t>Pressure</a:t>
            </a:r>
          </a:p>
          <a:p>
            <a:pPr lvl="1">
              <a:lnSpc>
                <a:spcPts val="3500"/>
              </a:lnSpc>
              <a:spcBef>
                <a:spcPts val="600"/>
              </a:spcBef>
            </a:pPr>
            <a:r>
              <a:rPr lang="en-US" sz="2400" dirty="0"/>
              <a:t>Flow</a:t>
            </a:r>
          </a:p>
          <a:p>
            <a:pPr lvl="1">
              <a:lnSpc>
                <a:spcPts val="3500"/>
              </a:lnSpc>
              <a:spcBef>
                <a:spcPts val="600"/>
              </a:spcBef>
            </a:pPr>
            <a:r>
              <a:rPr lang="en-US" sz="2400" dirty="0"/>
              <a:t>Outside vs. Inside Ducts</a:t>
            </a:r>
          </a:p>
          <a:p>
            <a:pPr>
              <a:lnSpc>
                <a:spcPts val="3500"/>
              </a:lnSpc>
            </a:pPr>
            <a:r>
              <a:rPr lang="en-US" sz="2800" dirty="0">
                <a:solidFill>
                  <a:srgbClr val="284E84"/>
                </a:solidFill>
              </a:rPr>
              <a:t>Equipment Preview</a:t>
            </a:r>
          </a:p>
          <a:p>
            <a:pPr>
              <a:lnSpc>
                <a:spcPts val="3500"/>
              </a:lnSpc>
            </a:pPr>
            <a:endParaRPr lang="en-US" dirty="0">
              <a:solidFill>
                <a:srgbClr val="284E84"/>
              </a:solidFill>
            </a:endParaRPr>
          </a:p>
        </p:txBody>
      </p:sp>
      <p:pic>
        <p:nvPicPr>
          <p:cNvPr id="142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295400"/>
            <a:ext cx="4724400" cy="674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7</a:t>
            </a:fld>
            <a:endParaRPr lang="en-US" sz="1400" dirty="0">
              <a:solidFill>
                <a:prstClr val="black">
                  <a:tint val="75000"/>
                </a:prstClr>
              </a:solidFill>
            </a:endParaRPr>
          </a:p>
        </p:txBody>
      </p:sp>
      <p:grpSp>
        <p:nvGrpSpPr>
          <p:cNvPr id="8" name="Group 7"/>
          <p:cNvGrpSpPr/>
          <p:nvPr/>
        </p:nvGrpSpPr>
        <p:grpSpPr>
          <a:xfrm>
            <a:off x="6324600" y="5257800"/>
            <a:ext cx="2156183" cy="957127"/>
            <a:chOff x="5627508" y="5257800"/>
            <a:chExt cx="2156183" cy="957127"/>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43953" t="25167" r="645" b="8957"/>
            <a:stretch/>
          </p:blipFill>
          <p:spPr>
            <a:xfrm>
              <a:off x="5627508" y="5257800"/>
              <a:ext cx="2156183" cy="957127"/>
            </a:xfrm>
            <a:prstGeom prst="rect">
              <a:avLst/>
            </a:prstGeom>
          </p:spPr>
        </p:pic>
        <p:pic>
          <p:nvPicPr>
            <p:cNvPr id="11" name="Picture 2" descr="\\Hq5f01\esb\COTR Files\70174 Branditecture PTCS Marketing Toolkit\4 Deliverables\Final Deliverables\PTCS Logo\Master\without logo\PTCS_logo_MASTER_no_taglin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5413541"/>
              <a:ext cx="838200" cy="21021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373935" y="163856"/>
            <a:ext cx="2000997" cy="307777"/>
          </a:xfrm>
          <a:prstGeom prst="rect">
            <a:avLst/>
          </a:prstGeom>
        </p:spPr>
        <p:txBody>
          <a:bodyPr wrap="none">
            <a:spAutoFit/>
          </a:bodyPr>
          <a:lstStyle/>
          <a:p>
            <a:pPr fontAlgn="auto">
              <a:spcAft>
                <a:spcPts val="0"/>
              </a:spcAft>
            </a:pPr>
            <a:r>
              <a:rPr lang="en-US" sz="1400" dirty="0">
                <a:solidFill>
                  <a:srgbClr val="97B5E1"/>
                </a:solidFill>
                <a:latin typeface="Tahoma" panose="020B0604030504040204" pitchFamily="34" charset="0"/>
                <a:ea typeface="Tahoma" panose="020B0604030504040204" pitchFamily="34" charset="0"/>
                <a:cs typeface="Tahoma" panose="020B0604030504040204" pitchFamily="34" charset="0"/>
              </a:rPr>
              <a:t>Section 1: Introduction</a:t>
            </a:r>
          </a:p>
        </p:txBody>
      </p:sp>
    </p:spTree>
    <p:extLst>
      <p:ext uri="{BB962C8B-B14F-4D97-AF65-F5344CB8AC3E}">
        <p14:creationId xmlns:p14="http://schemas.microsoft.com/office/powerpoint/2010/main" val="18459910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57200" y="152400"/>
            <a:ext cx="8229600" cy="990600"/>
          </a:xfrm>
          <a:prstGeom prst="rect">
            <a:avLst/>
          </a:prstGeom>
        </p:spPr>
        <p:txBody>
          <a:bodyPr vert="horz" anchor="b" anchorCtr="0">
            <a:normAutofit/>
          </a:bodyPr>
          <a:lstStyle>
            <a:lvl1pPr>
              <a:spcBef>
                <a:spcPct val="0"/>
              </a:spcBef>
              <a:buNone/>
              <a:defRPr kumimoji="0" sz="3200">
                <a:solidFill>
                  <a:schemeClr val="tx2"/>
                </a:solidFill>
                <a:latin typeface="+mj-lt"/>
                <a:ea typeface="+mj-ea"/>
                <a:cs typeface="+mj-cs"/>
              </a:defRPr>
            </a:lvl1pPr>
          </a:lstStyle>
          <a:p>
            <a:r>
              <a:rPr lang="en-US" dirty="0"/>
              <a:t>Tape the Registers</a:t>
            </a:r>
          </a:p>
        </p:txBody>
      </p:sp>
      <p:sp>
        <p:nvSpPr>
          <p:cNvPr id="8"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70</a:t>
            </a:fld>
            <a:endParaRPr lang="en-US" sz="1400" dirty="0">
              <a:solidFill>
                <a:prstClr val="black">
                  <a:tint val="75000"/>
                </a:prstClr>
              </a:solidFill>
            </a:endParaRPr>
          </a:p>
        </p:txBody>
      </p:sp>
      <p:sp>
        <p:nvSpPr>
          <p:cNvPr id="14" name="TextBox 13"/>
          <p:cNvSpPr txBox="1"/>
          <p:nvPr/>
        </p:nvSpPr>
        <p:spPr>
          <a:xfrm>
            <a:off x="612648" y="4708813"/>
            <a:ext cx="2720259" cy="1384995"/>
          </a:xfrm>
          <a:prstGeom prst="rect">
            <a:avLst/>
          </a:prstGeom>
          <a:solidFill>
            <a:schemeClr val="accent3">
              <a:lumMod val="40000"/>
              <a:lumOff val="60000"/>
            </a:schemeClr>
          </a:solidFill>
          <a:effectLst>
            <a:outerShdw blurRad="63500" sx="102000" sy="102000" algn="ctr" rotWithShape="0">
              <a:prstClr val="black">
                <a:alpha val="40000"/>
              </a:prstClr>
            </a:outerShdw>
          </a:effectLst>
        </p:spPr>
        <p:txBody>
          <a:bodyPr wrap="square" rtlCol="0">
            <a:spAutoFit/>
          </a:bodyPr>
          <a:lstStyle/>
          <a:p>
            <a:pPr algn="ctr"/>
            <a:r>
              <a:rPr lang="en-US" sz="2800" dirty="0"/>
              <a:t>Finding them is often the hardest part!</a:t>
            </a:r>
          </a:p>
        </p:txBody>
      </p:sp>
      <p:sp>
        <p:nvSpPr>
          <p:cNvPr id="10" name="Title 5"/>
          <p:cNvSpPr txBox="1">
            <a:spLocks/>
          </p:cNvSpPr>
          <p:nvPr/>
        </p:nvSpPr>
        <p:spPr>
          <a:xfrm>
            <a:off x="381000" y="71439"/>
            <a:ext cx="19812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3: Duct Blaster</a:t>
            </a:r>
          </a:p>
        </p:txBody>
      </p:sp>
      <p:pic>
        <p:nvPicPr>
          <p:cNvPr id="3" name="Picture 2">
            <a:extLst>
              <a:ext uri="{FF2B5EF4-FFF2-40B4-BE49-F238E27FC236}">
                <a16:creationId xmlns="" xmlns:a16="http://schemas.microsoft.com/office/drawing/2014/main" id="{8BAE1654-31C6-476F-83AF-1BD1B45923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46" t="4243" b="24484"/>
          <a:stretch/>
        </p:blipFill>
        <p:spPr>
          <a:xfrm>
            <a:off x="457200" y="1405542"/>
            <a:ext cx="4667795" cy="2560320"/>
          </a:xfrm>
          <a:prstGeom prst="rect">
            <a:avLst/>
          </a:prstGeom>
          <a:effectLst>
            <a:outerShdw blurRad="50800" dist="38100" dir="5400000" algn="t" rotWithShape="0">
              <a:prstClr val="black">
                <a:alpha val="40000"/>
              </a:prstClr>
            </a:outerShdw>
            <a:softEdge rad="12700"/>
          </a:effectLst>
        </p:spPr>
      </p:pic>
      <p:pic>
        <p:nvPicPr>
          <p:cNvPr id="5" name="Picture 4">
            <a:extLst>
              <a:ext uri="{FF2B5EF4-FFF2-40B4-BE49-F238E27FC236}">
                <a16:creationId xmlns="" xmlns:a16="http://schemas.microsoft.com/office/drawing/2014/main" id="{0A77379D-95A7-4B32-9C59-EC277EEA22B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87" t="11768" b="27692"/>
          <a:stretch/>
        </p:blipFill>
        <p:spPr>
          <a:xfrm>
            <a:off x="2791097" y="1848803"/>
            <a:ext cx="5933580" cy="2743200"/>
          </a:xfrm>
          <a:prstGeom prst="rect">
            <a:avLst/>
          </a:prstGeom>
          <a:ln w="28575">
            <a:noFill/>
          </a:ln>
          <a:effectLst>
            <a:outerShdw blurRad="50800" dist="38100" dir="5400000" algn="t" rotWithShape="0">
              <a:prstClr val="black">
                <a:alpha val="40000"/>
              </a:prstClr>
            </a:outerShdw>
            <a:softEdge rad="12700"/>
          </a:effectLst>
        </p:spPr>
      </p:pic>
      <p:pic>
        <p:nvPicPr>
          <p:cNvPr id="11" name="Picture 10">
            <a:extLst>
              <a:ext uri="{FF2B5EF4-FFF2-40B4-BE49-F238E27FC236}">
                <a16:creationId xmlns="" xmlns:a16="http://schemas.microsoft.com/office/drawing/2014/main" id="{995A5F4B-2959-4F44-B9EC-CAC6E69E77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4015" y="3064193"/>
            <a:ext cx="4074160" cy="3055620"/>
          </a:xfrm>
          <a:prstGeom prst="rect">
            <a:avLst/>
          </a:prstGeom>
          <a:effectLst>
            <a:outerShdw blurRad="50800" dist="38100" dir="5400000" algn="t" rotWithShape="0">
              <a:prstClr val="black">
                <a:alpha val="40000"/>
              </a:prstClr>
            </a:outerShdw>
            <a:softEdge rad="12700"/>
          </a:effectLst>
        </p:spPr>
      </p:pic>
    </p:spTree>
    <p:extLst>
      <p:ext uri="{BB962C8B-B14F-4D97-AF65-F5344CB8AC3E}">
        <p14:creationId xmlns:p14="http://schemas.microsoft.com/office/powerpoint/2010/main" val="289374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vert="horz" anchor="b" anchorCtr="0">
            <a:normAutofit/>
          </a:bodyPr>
          <a:lstStyle/>
          <a:p>
            <a:r>
              <a:rPr lang="en-US" dirty="0"/>
              <a:t>Attaching to the Return Grille</a:t>
            </a:r>
          </a:p>
        </p:txBody>
      </p:sp>
      <p:sp>
        <p:nvSpPr>
          <p:cNvPr id="6" name="Slide Number Placeholder 5"/>
          <p:cNvSpPr txBox="1">
            <a:spLocks noGrp="1"/>
          </p:cNvSpPr>
          <p:nvPr>
            <p:ph type="sldNum" sz="quarter" idx="12"/>
          </p:nvPr>
        </p:nvSpPr>
        <p:spPr>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71</a:t>
            </a:fld>
            <a:endParaRPr lang="en-US" sz="1400" dirty="0">
              <a:solidFill>
                <a:prstClr val="black">
                  <a:tint val="75000"/>
                </a:prstClr>
              </a:solidFill>
            </a:endParaRPr>
          </a:p>
        </p:txBody>
      </p:sp>
      <p:pic>
        <p:nvPicPr>
          <p:cNvPr id="54275" name="Picture 4"/>
          <p:cNvPicPr>
            <a:picLocks noGrp="1" noChangeAspect="1" noChangeArrowheads="1"/>
          </p:cNvPicPr>
          <p:nvPr>
            <p:ph sz="quarter" idx="1"/>
          </p:nvPr>
        </p:nvPicPr>
        <p:blipFill>
          <a:blip r:embed="rId4" cstate="print">
            <a:duotone>
              <a:prstClr val="black"/>
              <a:srgbClr val="D9C3A5">
                <a:tint val="50000"/>
                <a:satMod val="180000"/>
              </a:srgbClr>
            </a:duotone>
            <a:lum bright="20000" contrast="20000"/>
          </a:blip>
          <a:srcRect/>
          <a:stretch>
            <a:fillRect/>
          </a:stretch>
        </p:blipFill>
        <p:spPr>
          <a:xfrm>
            <a:off x="533400" y="1295400"/>
            <a:ext cx="3048000" cy="2286000"/>
          </a:xfrm>
          <a:prstGeom prst="rect">
            <a:avLst/>
          </a:prstGeom>
          <a:ln>
            <a:noFill/>
          </a:ln>
          <a:effectLst>
            <a:outerShdw blurRad="190500" algn="tl" rotWithShape="0">
              <a:srgbClr val="000000">
                <a:alpha val="70000"/>
              </a:srgbClr>
            </a:outerShdw>
          </a:effectLst>
        </p:spPr>
      </p:pic>
      <p:pic>
        <p:nvPicPr>
          <p:cNvPr id="54276" name="Picture 5"/>
          <p:cNvPicPr>
            <a:picLocks noChangeAspect="1" noChangeArrowheads="1"/>
          </p:cNvPicPr>
          <p:nvPr/>
        </p:nvPicPr>
        <p:blipFill>
          <a:blip r:embed="rId5" cstate="print">
            <a:duotone>
              <a:prstClr val="black"/>
              <a:srgbClr val="D9C3A5">
                <a:tint val="50000"/>
                <a:satMod val="180000"/>
              </a:srgbClr>
            </a:duotone>
            <a:extLst>
              <a:ext uri="{BEBA8EAE-BF5A-486C-A8C5-ECC9F3942E4B}">
                <a14:imgProps xmlns:a14="http://schemas.microsoft.com/office/drawing/2010/main">
                  <a14:imgLayer r:embed="rId6">
                    <a14:imgEffect>
                      <a14:colorTemperature colorTemp="7200"/>
                    </a14:imgEffect>
                    <a14:imgEffect>
                      <a14:brightnessContrast bright="20000" contrast="-20000"/>
                    </a14:imgEffect>
                  </a14:imgLayer>
                </a14:imgProps>
              </a:ext>
            </a:extLst>
          </a:blip>
          <a:srcRect/>
          <a:stretch>
            <a:fillRect/>
          </a:stretch>
        </p:blipFill>
        <p:spPr bwMode="auto">
          <a:xfrm>
            <a:off x="3048000" y="2676189"/>
            <a:ext cx="2895600" cy="2282862"/>
          </a:xfrm>
          <a:prstGeom prst="rect">
            <a:avLst/>
          </a:prstGeom>
          <a:ln>
            <a:noFill/>
          </a:ln>
          <a:effectLst>
            <a:outerShdw blurRad="190500" algn="tl" rotWithShape="0">
              <a:srgbClr val="000000">
                <a:alpha val="70000"/>
              </a:srgbClr>
            </a:outerShdw>
          </a:effectLst>
        </p:spPr>
      </p:pic>
      <p:pic>
        <p:nvPicPr>
          <p:cNvPr id="54277" name="Picture 6"/>
          <p:cNvPicPr>
            <a:picLocks noChangeAspect="1" noChangeArrowheads="1"/>
          </p:cNvPicPr>
          <p:nvPr/>
        </p:nvPicPr>
        <p:blipFill>
          <a:blip r:embed="rId7" cstate="print">
            <a:duotone>
              <a:prstClr val="black"/>
              <a:srgbClr val="D9C3A5">
                <a:tint val="50000"/>
                <a:satMod val="180000"/>
              </a:srgbClr>
            </a:duotone>
            <a:lum bright="20000" contrast="20000"/>
          </a:blip>
          <a:srcRect/>
          <a:stretch>
            <a:fillRect/>
          </a:stretch>
        </p:blipFill>
        <p:spPr bwMode="auto">
          <a:xfrm>
            <a:off x="5867400" y="3817620"/>
            <a:ext cx="2819400" cy="2450235"/>
          </a:xfrm>
          <a:prstGeom prst="rect">
            <a:avLst/>
          </a:prstGeom>
          <a:ln>
            <a:noFill/>
          </a:ln>
          <a:effectLst>
            <a:outerShdw blurRad="190500" algn="tl" rotWithShape="0">
              <a:srgbClr val="000000">
                <a:alpha val="70000"/>
              </a:srgbClr>
            </a:outerShdw>
          </a:effectLst>
        </p:spPr>
      </p:pic>
      <p:sp>
        <p:nvSpPr>
          <p:cNvPr id="2" name="TextBox 1"/>
          <p:cNvSpPr txBox="1"/>
          <p:nvPr/>
        </p:nvSpPr>
        <p:spPr>
          <a:xfrm>
            <a:off x="533400" y="1270754"/>
            <a:ext cx="869149" cy="369332"/>
          </a:xfrm>
          <a:prstGeom prst="rect">
            <a:avLst/>
          </a:prstGeom>
          <a:noFill/>
        </p:spPr>
        <p:txBody>
          <a:bodyPr wrap="none" rtlCol="0">
            <a:spAutoFit/>
          </a:bodyPr>
          <a:lstStyle/>
          <a:p>
            <a:r>
              <a:rPr lang="en-US" b="1" dirty="0"/>
              <a:t>Step 1</a:t>
            </a:r>
          </a:p>
        </p:txBody>
      </p:sp>
      <p:sp>
        <p:nvSpPr>
          <p:cNvPr id="9" name="TextBox 8"/>
          <p:cNvSpPr txBox="1"/>
          <p:nvPr/>
        </p:nvSpPr>
        <p:spPr>
          <a:xfrm>
            <a:off x="3048000" y="2616756"/>
            <a:ext cx="869149" cy="369332"/>
          </a:xfrm>
          <a:prstGeom prst="rect">
            <a:avLst/>
          </a:prstGeom>
          <a:noFill/>
        </p:spPr>
        <p:txBody>
          <a:bodyPr wrap="none" rtlCol="0">
            <a:spAutoFit/>
          </a:bodyPr>
          <a:lstStyle/>
          <a:p>
            <a:r>
              <a:rPr lang="en-US" b="1" dirty="0"/>
              <a:t>Step 2</a:t>
            </a:r>
          </a:p>
        </p:txBody>
      </p:sp>
      <p:sp>
        <p:nvSpPr>
          <p:cNvPr id="10" name="TextBox 9"/>
          <p:cNvSpPr txBox="1"/>
          <p:nvPr/>
        </p:nvSpPr>
        <p:spPr>
          <a:xfrm>
            <a:off x="5867400" y="3815141"/>
            <a:ext cx="869149" cy="369332"/>
          </a:xfrm>
          <a:prstGeom prst="rect">
            <a:avLst/>
          </a:prstGeom>
          <a:noFill/>
        </p:spPr>
        <p:txBody>
          <a:bodyPr wrap="none" rtlCol="0">
            <a:spAutoFit/>
          </a:bodyPr>
          <a:lstStyle/>
          <a:p>
            <a:r>
              <a:rPr lang="en-US" b="1" dirty="0"/>
              <a:t>Step 3</a:t>
            </a:r>
          </a:p>
        </p:txBody>
      </p:sp>
      <p:sp>
        <p:nvSpPr>
          <p:cNvPr id="11" name="Title 5"/>
          <p:cNvSpPr txBox="1">
            <a:spLocks/>
          </p:cNvSpPr>
          <p:nvPr/>
        </p:nvSpPr>
        <p:spPr>
          <a:xfrm>
            <a:off x="381000" y="71439"/>
            <a:ext cx="19812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3: Duct Blaster</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vert="horz" anchor="b" anchorCtr="0">
            <a:normAutofit/>
          </a:bodyPr>
          <a:lstStyle/>
          <a:p>
            <a:r>
              <a:rPr lang="en-US" dirty="0"/>
              <a:t>Attaching to the Air Handler</a:t>
            </a:r>
          </a:p>
        </p:txBody>
      </p:sp>
      <p:pic>
        <p:nvPicPr>
          <p:cNvPr id="55299" name="Picture 4"/>
          <p:cNvPicPr>
            <a:picLocks noGrp="1" noChangeAspect="1" noChangeArrowheads="1"/>
          </p:cNvPicPr>
          <p:nvPr>
            <p:ph sz="quarter" idx="1"/>
          </p:nvPr>
        </p:nvPicPr>
        <p:blipFill>
          <a:blip r:embed="rId3" cstate="print"/>
          <a:srcRect/>
          <a:stretch>
            <a:fillRect/>
          </a:stretch>
        </p:blipFill>
        <p:spPr>
          <a:xfrm>
            <a:off x="5053012" y="1516015"/>
            <a:ext cx="2667000" cy="2263775"/>
          </a:xfrm>
          <a:noFill/>
        </p:spPr>
      </p:pic>
      <p:pic>
        <p:nvPicPr>
          <p:cNvPr id="55300" name="Picture 5"/>
          <p:cNvPicPr>
            <a:picLocks noChangeAspect="1" noChangeArrowheads="1"/>
          </p:cNvPicPr>
          <p:nvPr/>
        </p:nvPicPr>
        <p:blipFill>
          <a:blip r:embed="rId4" cstate="print"/>
          <a:srcRect/>
          <a:stretch>
            <a:fillRect/>
          </a:stretch>
        </p:blipFill>
        <p:spPr bwMode="auto">
          <a:xfrm>
            <a:off x="4900612" y="4038600"/>
            <a:ext cx="3100388" cy="2146300"/>
          </a:xfrm>
          <a:prstGeom prst="rect">
            <a:avLst/>
          </a:prstGeom>
          <a:noFill/>
          <a:ln w="9525">
            <a:noFill/>
            <a:miter lim="800000"/>
            <a:headEnd/>
            <a:tailEnd/>
          </a:ln>
        </p:spPr>
      </p:pic>
      <p:pic>
        <p:nvPicPr>
          <p:cNvPr id="55301" name="Picture 6"/>
          <p:cNvPicPr>
            <a:picLocks noChangeAspect="1" noChangeArrowheads="1"/>
          </p:cNvPicPr>
          <p:nvPr/>
        </p:nvPicPr>
        <p:blipFill>
          <a:blip r:embed="rId5" cstate="print"/>
          <a:srcRect/>
          <a:stretch>
            <a:fillRect/>
          </a:stretch>
        </p:blipFill>
        <p:spPr bwMode="auto">
          <a:xfrm>
            <a:off x="1254385" y="1524000"/>
            <a:ext cx="2590800" cy="4590202"/>
          </a:xfrm>
          <a:prstGeom prst="rect">
            <a:avLst/>
          </a:prstGeom>
          <a:noFill/>
          <a:ln>
            <a:noFill/>
          </a:ln>
        </p:spPr>
      </p:pic>
      <p:sp>
        <p:nvSpPr>
          <p:cNvPr id="6"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72</a:t>
            </a:fld>
            <a:endParaRPr lang="en-US" sz="1400" dirty="0">
              <a:solidFill>
                <a:prstClr val="black">
                  <a:tint val="75000"/>
                </a:prstClr>
              </a:solidFill>
            </a:endParaRPr>
          </a:p>
        </p:txBody>
      </p:sp>
      <p:sp>
        <p:nvSpPr>
          <p:cNvPr id="8" name="TextBox 7"/>
          <p:cNvSpPr txBox="1"/>
          <p:nvPr/>
        </p:nvSpPr>
        <p:spPr>
          <a:xfrm>
            <a:off x="1062925" y="1339334"/>
            <a:ext cx="869149" cy="369332"/>
          </a:xfrm>
          <a:prstGeom prst="rect">
            <a:avLst/>
          </a:prstGeom>
          <a:solidFill>
            <a:schemeClr val="accent3">
              <a:lumMod val="20000"/>
              <a:lumOff val="80000"/>
            </a:schemeClr>
          </a:solidFill>
          <a:ln>
            <a:solidFill>
              <a:schemeClr val="accent3">
                <a:lumMod val="50000"/>
              </a:schemeClr>
            </a:solidFill>
          </a:ln>
        </p:spPr>
        <p:txBody>
          <a:bodyPr wrap="none" rtlCol="0">
            <a:spAutoFit/>
          </a:bodyPr>
          <a:lstStyle/>
          <a:p>
            <a:r>
              <a:rPr lang="en-US" b="1" dirty="0"/>
              <a:t>Step 1</a:t>
            </a:r>
          </a:p>
        </p:txBody>
      </p:sp>
      <p:sp>
        <p:nvSpPr>
          <p:cNvPr id="10" name="TextBox 9"/>
          <p:cNvSpPr txBox="1"/>
          <p:nvPr/>
        </p:nvSpPr>
        <p:spPr>
          <a:xfrm>
            <a:off x="4800600" y="1339334"/>
            <a:ext cx="869149" cy="369332"/>
          </a:xfrm>
          <a:prstGeom prst="rect">
            <a:avLst/>
          </a:prstGeom>
          <a:solidFill>
            <a:schemeClr val="accent3">
              <a:lumMod val="20000"/>
              <a:lumOff val="80000"/>
            </a:schemeClr>
          </a:solidFill>
          <a:ln>
            <a:solidFill>
              <a:schemeClr val="accent3">
                <a:lumMod val="50000"/>
              </a:schemeClr>
            </a:solidFill>
          </a:ln>
        </p:spPr>
        <p:txBody>
          <a:bodyPr wrap="none" rtlCol="0">
            <a:spAutoFit/>
          </a:bodyPr>
          <a:lstStyle/>
          <a:p>
            <a:r>
              <a:rPr lang="en-US" b="1" dirty="0"/>
              <a:t>Step 2</a:t>
            </a:r>
          </a:p>
        </p:txBody>
      </p:sp>
      <p:sp>
        <p:nvSpPr>
          <p:cNvPr id="11" name="TextBox 10"/>
          <p:cNvSpPr txBox="1"/>
          <p:nvPr/>
        </p:nvSpPr>
        <p:spPr>
          <a:xfrm>
            <a:off x="4648200" y="3886200"/>
            <a:ext cx="869149" cy="369332"/>
          </a:xfrm>
          <a:prstGeom prst="rect">
            <a:avLst/>
          </a:prstGeom>
          <a:solidFill>
            <a:schemeClr val="accent3">
              <a:lumMod val="20000"/>
              <a:lumOff val="80000"/>
            </a:schemeClr>
          </a:solidFill>
          <a:ln>
            <a:solidFill>
              <a:schemeClr val="accent3">
                <a:lumMod val="50000"/>
              </a:schemeClr>
            </a:solidFill>
          </a:ln>
        </p:spPr>
        <p:txBody>
          <a:bodyPr wrap="none" rtlCol="0">
            <a:spAutoFit/>
          </a:bodyPr>
          <a:lstStyle/>
          <a:p>
            <a:r>
              <a:rPr lang="en-US" b="1" dirty="0"/>
              <a:t>Step 3</a:t>
            </a:r>
          </a:p>
        </p:txBody>
      </p:sp>
      <p:sp>
        <p:nvSpPr>
          <p:cNvPr id="12" name="Title 5"/>
          <p:cNvSpPr txBox="1">
            <a:spLocks/>
          </p:cNvSpPr>
          <p:nvPr/>
        </p:nvSpPr>
        <p:spPr>
          <a:xfrm>
            <a:off x="381000" y="71439"/>
            <a:ext cx="19812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3: Duct Blaster</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vert="horz" anchor="b" anchorCtr="0">
            <a:normAutofit/>
          </a:bodyPr>
          <a:lstStyle/>
          <a:p>
            <a:r>
              <a:rPr lang="en-US" dirty="0"/>
              <a:t>Direct Attachment to the Air Handler</a:t>
            </a:r>
          </a:p>
        </p:txBody>
      </p:sp>
      <p:pic>
        <p:nvPicPr>
          <p:cNvPr id="56323" name="Picture 4"/>
          <p:cNvPicPr>
            <a:picLocks noGrp="1" noChangeAspect="1" noChangeArrowheads="1"/>
          </p:cNvPicPr>
          <p:nvPr>
            <p:ph sz="quarter" idx="1"/>
          </p:nvPr>
        </p:nvPicPr>
        <p:blipFill>
          <a:blip r:embed="rId3" cstate="print"/>
          <a:srcRect/>
          <a:stretch>
            <a:fillRect/>
          </a:stretch>
        </p:blipFill>
        <p:spPr>
          <a:xfrm>
            <a:off x="4697413" y="1981200"/>
            <a:ext cx="3563075" cy="3355848"/>
          </a:xfrm>
          <a:noFill/>
        </p:spPr>
      </p:pic>
      <p:pic>
        <p:nvPicPr>
          <p:cNvPr id="56324" name="Picture 5"/>
          <p:cNvPicPr>
            <a:picLocks noChangeAspect="1" noChangeArrowheads="1"/>
          </p:cNvPicPr>
          <p:nvPr/>
        </p:nvPicPr>
        <p:blipFill>
          <a:blip r:embed="rId4" cstate="print"/>
          <a:srcRect/>
          <a:stretch>
            <a:fillRect/>
          </a:stretch>
        </p:blipFill>
        <p:spPr bwMode="auto">
          <a:xfrm>
            <a:off x="838200" y="1981200"/>
            <a:ext cx="3090862" cy="3352800"/>
          </a:xfrm>
          <a:prstGeom prst="rect">
            <a:avLst/>
          </a:prstGeom>
          <a:noFill/>
          <a:ln w="9525">
            <a:noFill/>
            <a:miter lim="800000"/>
            <a:headEnd/>
            <a:tailEnd/>
          </a:ln>
        </p:spPr>
      </p:pic>
      <p:sp>
        <p:nvSpPr>
          <p:cNvPr id="5"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73</a:t>
            </a:fld>
            <a:endParaRPr lang="en-US" sz="1400" dirty="0">
              <a:solidFill>
                <a:prstClr val="black">
                  <a:tint val="75000"/>
                </a:prstClr>
              </a:solidFill>
            </a:endParaRPr>
          </a:p>
        </p:txBody>
      </p:sp>
      <p:sp>
        <p:nvSpPr>
          <p:cNvPr id="7" name="Title 5"/>
          <p:cNvSpPr txBox="1">
            <a:spLocks/>
          </p:cNvSpPr>
          <p:nvPr/>
        </p:nvSpPr>
        <p:spPr>
          <a:xfrm>
            <a:off x="381000" y="71439"/>
            <a:ext cx="19812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3: Duct Blaster</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vert="horz" anchor="b" anchorCtr="0">
            <a:normAutofit/>
          </a:bodyPr>
          <a:lstStyle/>
          <a:p>
            <a:r>
              <a:rPr lang="en-US" dirty="0"/>
              <a:t>The Duct Blaster Connections</a:t>
            </a:r>
          </a:p>
        </p:txBody>
      </p:sp>
      <p:sp>
        <p:nvSpPr>
          <p:cNvPr id="53254" name="Rectangle 7"/>
          <p:cNvSpPr>
            <a:spLocks noChangeArrowheads="1"/>
          </p:cNvSpPr>
          <p:nvPr/>
        </p:nvSpPr>
        <p:spPr bwMode="auto">
          <a:xfrm>
            <a:off x="838200" y="5130225"/>
            <a:ext cx="3200400" cy="584775"/>
          </a:xfrm>
          <a:prstGeom prst="rect">
            <a:avLst/>
          </a:prstGeom>
          <a:solidFill>
            <a:schemeClr val="accent3">
              <a:lumMod val="40000"/>
              <a:lumOff val="60000"/>
            </a:schemeClr>
          </a:solidFill>
          <a:ln w="9525" algn="ctr">
            <a:solidFill>
              <a:schemeClr val="accent6">
                <a:lumMod val="75000"/>
              </a:schemeClr>
            </a:solidFill>
            <a:miter lim="800000"/>
            <a:headEnd/>
            <a:tailEnd/>
          </a:ln>
        </p:spPr>
        <p:txBody>
          <a:bodyPr>
            <a:spAutoFit/>
          </a:bodyPr>
          <a:lstStyle/>
          <a:p>
            <a:pPr algn="ctr"/>
            <a:r>
              <a:rPr lang="en-US" sz="3200" dirty="0">
                <a:solidFill>
                  <a:srgbClr val="284E84"/>
                </a:solidFill>
              </a:rPr>
              <a:t>Fan Pressure Tap</a:t>
            </a:r>
          </a:p>
        </p:txBody>
      </p:sp>
      <p:sp>
        <p:nvSpPr>
          <p:cNvPr id="53256" name="Text Box 9"/>
          <p:cNvSpPr txBox="1">
            <a:spLocks noChangeArrowheads="1"/>
          </p:cNvSpPr>
          <p:nvPr/>
        </p:nvSpPr>
        <p:spPr bwMode="auto">
          <a:xfrm>
            <a:off x="4953000" y="5130225"/>
            <a:ext cx="3733800" cy="584775"/>
          </a:xfrm>
          <a:prstGeom prst="rect">
            <a:avLst/>
          </a:prstGeom>
          <a:solidFill>
            <a:schemeClr val="accent3">
              <a:lumMod val="40000"/>
              <a:lumOff val="60000"/>
            </a:schemeClr>
          </a:solidFill>
          <a:ln w="9525" algn="ctr">
            <a:solidFill>
              <a:schemeClr val="accent6">
                <a:lumMod val="75000"/>
              </a:schemeClr>
            </a:solidFill>
            <a:miter lim="800000"/>
            <a:headEnd/>
            <a:tailEnd/>
          </a:ln>
        </p:spPr>
        <p:txBody>
          <a:bodyPr>
            <a:spAutoFit/>
          </a:bodyPr>
          <a:lstStyle/>
          <a:p>
            <a:r>
              <a:rPr lang="en-US" sz="3200" dirty="0">
                <a:solidFill>
                  <a:srgbClr val="284E84"/>
                </a:solidFill>
              </a:rPr>
              <a:t>Electrical Connection</a:t>
            </a:r>
          </a:p>
        </p:txBody>
      </p:sp>
      <p:sp>
        <p:nvSpPr>
          <p:cNvPr id="9"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74</a:t>
            </a:fld>
            <a:endParaRPr lang="en-US" sz="1400" dirty="0">
              <a:solidFill>
                <a:prstClr val="black">
                  <a:tint val="75000"/>
                </a:prstClr>
              </a:solidFill>
            </a:endParaRPr>
          </a:p>
        </p:txBody>
      </p:sp>
      <p:sp>
        <p:nvSpPr>
          <p:cNvPr id="11" name="Title 5"/>
          <p:cNvSpPr txBox="1">
            <a:spLocks/>
          </p:cNvSpPr>
          <p:nvPr/>
        </p:nvSpPr>
        <p:spPr>
          <a:xfrm>
            <a:off x="381000" y="71439"/>
            <a:ext cx="19812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3: Duct Blaster</a:t>
            </a:r>
          </a:p>
        </p:txBody>
      </p:sp>
      <p:pic>
        <p:nvPicPr>
          <p:cNvPr id="3" name="Picture 2">
            <a:extLst>
              <a:ext uri="{FF2B5EF4-FFF2-40B4-BE49-F238E27FC236}">
                <a16:creationId xmlns="" xmlns:a16="http://schemas.microsoft.com/office/drawing/2014/main" id="{90B1E77A-4FA7-43E7-B8A8-3DD401D7F8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728"/>
          <a:stretch/>
        </p:blipFill>
        <p:spPr>
          <a:xfrm rot="5400000">
            <a:off x="706120" y="1541245"/>
            <a:ext cx="3464558" cy="2943663"/>
          </a:xfrm>
          <a:prstGeom prst="rect">
            <a:avLst/>
          </a:prstGeom>
          <a:effectLst>
            <a:outerShdw blurRad="50800" dist="38100" dir="5400000" algn="t" rotWithShape="0">
              <a:prstClr val="black">
                <a:alpha val="40000"/>
              </a:prstClr>
            </a:outerShdw>
          </a:effectLst>
        </p:spPr>
      </p:pic>
      <p:pic>
        <p:nvPicPr>
          <p:cNvPr id="5" name="Picture 4">
            <a:extLst>
              <a:ext uri="{FF2B5EF4-FFF2-40B4-BE49-F238E27FC236}">
                <a16:creationId xmlns="" xmlns:a16="http://schemas.microsoft.com/office/drawing/2014/main" id="{E02351D9-22DC-4A6E-86B5-579854ADCC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7911"/>
          <a:stretch/>
        </p:blipFill>
        <p:spPr>
          <a:xfrm rot="5400000">
            <a:off x="5087619" y="1430388"/>
            <a:ext cx="3464560" cy="3165379"/>
          </a:xfrm>
          <a:prstGeom prst="rect">
            <a:avLst/>
          </a:prstGeom>
          <a:effectLst>
            <a:outerShdw blurRad="50800" dist="38100" dir="5400000" algn="t" rotWithShape="0">
              <a:prstClr val="black">
                <a:alpha val="40000"/>
              </a:prstClr>
            </a:outerShdw>
          </a:effectLst>
        </p:spPr>
      </p:pic>
      <p:sp>
        <p:nvSpPr>
          <p:cNvPr id="53255" name="Line 8"/>
          <p:cNvSpPr>
            <a:spLocks noChangeShapeType="1"/>
          </p:cNvSpPr>
          <p:nvPr/>
        </p:nvSpPr>
        <p:spPr bwMode="auto">
          <a:xfrm>
            <a:off x="6781802" y="2885441"/>
            <a:ext cx="155525" cy="2244784"/>
          </a:xfrm>
          <a:prstGeom prst="line">
            <a:avLst/>
          </a:prstGeom>
          <a:noFill/>
          <a:ln w="38100">
            <a:solidFill>
              <a:srgbClr val="00B0F0"/>
            </a:solidFill>
            <a:round/>
            <a:headEnd type="triangle" w="med" len="med"/>
            <a:tailEnd/>
          </a:ln>
        </p:spPr>
        <p:txBody>
          <a:bodyPr anchor="ctr"/>
          <a:lstStyle/>
          <a:p>
            <a:endParaRPr lang="en-US"/>
          </a:p>
        </p:txBody>
      </p:sp>
      <p:sp>
        <p:nvSpPr>
          <p:cNvPr id="53253" name="Line 6"/>
          <p:cNvSpPr>
            <a:spLocks noChangeShapeType="1"/>
          </p:cNvSpPr>
          <p:nvPr/>
        </p:nvSpPr>
        <p:spPr bwMode="auto">
          <a:xfrm>
            <a:off x="2206673" y="3200400"/>
            <a:ext cx="155527" cy="1929825"/>
          </a:xfrm>
          <a:prstGeom prst="line">
            <a:avLst/>
          </a:prstGeom>
          <a:noFill/>
          <a:ln w="38100">
            <a:solidFill>
              <a:srgbClr val="00B0F0"/>
            </a:solidFill>
            <a:round/>
            <a:headEnd type="triangle" w="med" len="med"/>
            <a:tailEnd/>
          </a:ln>
        </p:spPr>
        <p:txBody>
          <a:bodyPr anchor="ctr"/>
          <a:lstStyle/>
          <a:p>
            <a:endParaRPr lang="en-US"/>
          </a:p>
        </p:txBody>
      </p:sp>
    </p:spTree>
    <p:extLst>
      <p:ext uri="{BB962C8B-B14F-4D97-AF65-F5344CB8AC3E}">
        <p14:creationId xmlns:p14="http://schemas.microsoft.com/office/powerpoint/2010/main" val="36107985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vert="horz" anchor="b" anchorCtr="0">
            <a:normAutofit/>
          </a:bodyPr>
          <a:lstStyle/>
          <a:p>
            <a:r>
              <a:rPr lang="en-US" sz="3200" dirty="0">
                <a:solidFill>
                  <a:schemeClr val="tx2"/>
                </a:solidFill>
                <a:cs typeface="+mj-cs"/>
              </a:rPr>
              <a:t>Pressurizing Ducts: Duct Leakage Test</a:t>
            </a:r>
          </a:p>
        </p:txBody>
      </p:sp>
      <p:pic>
        <p:nvPicPr>
          <p:cNvPr id="10" name="Picture 1" descr="\\PDXFS01\share\Programs\Residential Department\Photos\Duct Sealing\DSCN1195.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Lst>
          </a:blip>
          <a:srcRect/>
          <a:stretch>
            <a:fillRect/>
          </a:stretch>
        </p:blipFill>
        <p:spPr bwMode="auto">
          <a:xfrm>
            <a:off x="1143000" y="1212462"/>
            <a:ext cx="3276600" cy="4368800"/>
          </a:xfrm>
          <a:prstGeom prst="rect">
            <a:avLst/>
          </a:prstGeom>
          <a:ln>
            <a:solidFill>
              <a:schemeClr val="tx1"/>
            </a:solidFill>
          </a:ln>
          <a:effectLst>
            <a:outerShdw blurRad="292100" dist="139700" dir="2700000" algn="tl" rotWithShape="0">
              <a:srgbClr val="333333">
                <a:alpha val="65000"/>
              </a:srgbClr>
            </a:outerShdw>
          </a:effectLst>
        </p:spPr>
      </p:pic>
      <p:graphicFrame>
        <p:nvGraphicFramePr>
          <p:cNvPr id="12" name="Diagram 11"/>
          <p:cNvGraphicFramePr/>
          <p:nvPr>
            <p:extLst>
              <p:ext uri="{D42A27DB-BD31-4B8C-83A1-F6EECF244321}">
                <p14:modId xmlns:p14="http://schemas.microsoft.com/office/powerpoint/2010/main" val="611186895"/>
              </p:ext>
            </p:extLst>
          </p:nvPr>
        </p:nvGraphicFramePr>
        <p:xfrm>
          <a:off x="4800600" y="1254802"/>
          <a:ext cx="3733800" cy="4426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75</a:t>
            </a:fld>
            <a:endParaRPr lang="en-US" sz="1400" dirty="0">
              <a:solidFill>
                <a:prstClr val="black">
                  <a:tint val="75000"/>
                </a:prstClr>
              </a:solidFill>
            </a:endParaRPr>
          </a:p>
        </p:txBody>
      </p:sp>
      <p:sp>
        <p:nvSpPr>
          <p:cNvPr id="11" name="Line 5"/>
          <p:cNvSpPr>
            <a:spLocks noChangeShapeType="1"/>
          </p:cNvSpPr>
          <p:nvPr/>
        </p:nvSpPr>
        <p:spPr bwMode="auto">
          <a:xfrm>
            <a:off x="2776134" y="4648199"/>
            <a:ext cx="0" cy="1228447"/>
          </a:xfrm>
          <a:prstGeom prst="line">
            <a:avLst/>
          </a:prstGeom>
          <a:noFill/>
          <a:ln w="38100">
            <a:solidFill>
              <a:srgbClr val="FF0000"/>
            </a:solidFill>
            <a:round/>
            <a:headEnd type="triangle" w="med" len="med"/>
            <a:tailEnd/>
          </a:ln>
        </p:spPr>
        <p:txBody>
          <a:bodyPr anchor="ctr"/>
          <a:lstStyle/>
          <a:p>
            <a:endParaRPr lang="en-US"/>
          </a:p>
        </p:txBody>
      </p:sp>
      <p:sp>
        <p:nvSpPr>
          <p:cNvPr id="17" name="TextBox 16"/>
          <p:cNvSpPr txBox="1"/>
          <p:nvPr/>
        </p:nvSpPr>
        <p:spPr>
          <a:xfrm>
            <a:off x="1219200" y="5876647"/>
            <a:ext cx="3200400" cy="369332"/>
          </a:xfrm>
          <a:prstGeom prst="rect">
            <a:avLst/>
          </a:prstGeom>
          <a:solidFill>
            <a:schemeClr val="accent3">
              <a:lumMod val="40000"/>
              <a:lumOff val="60000"/>
            </a:schemeClr>
          </a:solidFill>
          <a:effectLst>
            <a:outerShdw blurRad="63500" sx="102000" sy="102000" algn="ctr" rotWithShape="0">
              <a:prstClr val="black">
                <a:alpha val="40000"/>
              </a:prstClr>
            </a:outerShdw>
          </a:effectLst>
        </p:spPr>
        <p:txBody>
          <a:bodyPr wrap="square" rtlCol="0">
            <a:spAutoFit/>
          </a:bodyPr>
          <a:lstStyle/>
          <a:p>
            <a:pPr algn="ctr"/>
            <a:r>
              <a:rPr lang="en-US" dirty="0"/>
              <a:t>Grill covered with clear tape!</a:t>
            </a:r>
          </a:p>
        </p:txBody>
      </p:sp>
      <p:sp>
        <p:nvSpPr>
          <p:cNvPr id="13" name="Title 5"/>
          <p:cNvSpPr txBox="1">
            <a:spLocks/>
          </p:cNvSpPr>
          <p:nvPr/>
        </p:nvSpPr>
        <p:spPr>
          <a:xfrm>
            <a:off x="381000" y="71439"/>
            <a:ext cx="19812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3: Duct Blaster</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75472"/>
          </a:xfrm>
        </p:spPr>
        <p:txBody>
          <a:bodyPr vert="horz" anchor="b" anchorCtr="0">
            <a:normAutofit/>
          </a:bodyPr>
          <a:lstStyle/>
          <a:p>
            <a:r>
              <a:rPr lang="en-US" sz="3200" dirty="0">
                <a:solidFill>
                  <a:schemeClr val="tx2"/>
                </a:solidFill>
                <a:cs typeface="+mj-cs"/>
              </a:rPr>
              <a:t>Pressurizing the Ducts</a:t>
            </a:r>
          </a:p>
        </p:txBody>
      </p:sp>
      <p:sp>
        <p:nvSpPr>
          <p:cNvPr id="4" name="Rectangle 3"/>
          <p:cNvSpPr/>
          <p:nvPr/>
        </p:nvSpPr>
        <p:spPr>
          <a:xfrm>
            <a:off x="3733800" y="5562600"/>
            <a:ext cx="4953000" cy="523220"/>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ctr"/>
            <a:r>
              <a:rPr lang="en-US" sz="2800" dirty="0"/>
              <a:t>Flow = Pressure x Size of Hole</a:t>
            </a:r>
          </a:p>
        </p:txBody>
      </p:sp>
      <p:pic>
        <p:nvPicPr>
          <p:cNvPr id="252930" name="Picture 2" descr="\\PDXFS01\Files\Share\Programs\Residential Department\Photos\Duct Sealing\DSCN1193.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bright="22000" contrast="5000"/>
                    </a14:imgEffect>
                  </a14:imgLayer>
                </a14:imgProps>
              </a:ext>
            </a:extLst>
          </a:blip>
          <a:srcRect t="38355" r="48958" b="4508"/>
          <a:stretch>
            <a:fillRect/>
          </a:stretch>
        </p:blipFill>
        <p:spPr bwMode="auto">
          <a:xfrm>
            <a:off x="723900" y="1342054"/>
            <a:ext cx="2667000" cy="2239346"/>
          </a:xfrm>
          <a:prstGeom prst="rect">
            <a:avLst/>
          </a:prstGeom>
          <a:ln>
            <a:noFill/>
          </a:ln>
          <a:effectLst>
            <a:outerShdw blurRad="190500" algn="tl" rotWithShape="0">
              <a:srgbClr val="000000">
                <a:alpha val="70000"/>
              </a:srgbClr>
            </a:outerShdw>
          </a:effectLst>
        </p:spPr>
      </p:pic>
      <p:sp>
        <p:nvSpPr>
          <p:cNvPr id="12" name="Left Arrow 11"/>
          <p:cNvSpPr/>
          <p:nvPr/>
        </p:nvSpPr>
        <p:spPr>
          <a:xfrm rot="331176">
            <a:off x="2548942" y="2918626"/>
            <a:ext cx="2613390" cy="22674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76</a:t>
            </a:fld>
            <a:endParaRPr lang="en-US" sz="1400" dirty="0">
              <a:solidFill>
                <a:prstClr val="black">
                  <a:tint val="75000"/>
                </a:prstClr>
              </a:solidFill>
            </a:endParaRPr>
          </a:p>
        </p:txBody>
      </p:sp>
      <p:sp>
        <p:nvSpPr>
          <p:cNvPr id="15" name="Title 5"/>
          <p:cNvSpPr txBox="1">
            <a:spLocks/>
          </p:cNvSpPr>
          <p:nvPr/>
        </p:nvSpPr>
        <p:spPr>
          <a:xfrm>
            <a:off x="381000" y="71439"/>
            <a:ext cx="19812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3: Duct Blaster</a:t>
            </a:r>
          </a:p>
        </p:txBody>
      </p:sp>
      <p:pic>
        <p:nvPicPr>
          <p:cNvPr id="5" name="Picture 4">
            <a:extLst>
              <a:ext uri="{FF2B5EF4-FFF2-40B4-BE49-F238E27FC236}">
                <a16:creationId xmlns="" xmlns:a16="http://schemas.microsoft.com/office/drawing/2014/main" id="{131DA8DE-7664-48FF-9130-A1709975FA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063" y="3852264"/>
            <a:ext cx="2830998" cy="2123249"/>
          </a:xfrm>
          <a:prstGeom prst="rect">
            <a:avLst/>
          </a:prstGeom>
        </p:spPr>
      </p:pic>
      <p:sp>
        <p:nvSpPr>
          <p:cNvPr id="13" name="Left Arrow 12"/>
          <p:cNvSpPr/>
          <p:nvPr/>
        </p:nvSpPr>
        <p:spPr>
          <a:xfrm rot="20805284">
            <a:off x="2532832" y="4277357"/>
            <a:ext cx="2798437" cy="226596"/>
          </a:xfrm>
          <a:prstGeom prst="leftArrow">
            <a:avLst>
              <a:gd name="adj1" fmla="val 50000"/>
              <a:gd name="adj2" fmla="val 511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Diagram 5"/>
          <p:cNvGraphicFramePr/>
          <p:nvPr>
            <p:extLst>
              <p:ext uri="{D42A27DB-BD31-4B8C-83A1-F6EECF244321}">
                <p14:modId xmlns:p14="http://schemas.microsoft.com/office/powerpoint/2010/main" val="1948962749"/>
              </p:ext>
            </p:extLst>
          </p:nvPr>
        </p:nvGraphicFramePr>
        <p:xfrm>
          <a:off x="5105400" y="1342054"/>
          <a:ext cx="2209800" cy="381642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vert="horz" anchor="b" anchorCtr="0">
            <a:normAutofit/>
          </a:bodyPr>
          <a:lstStyle/>
          <a:p>
            <a:r>
              <a:rPr lang="en-US" dirty="0"/>
              <a:t>The Set Up</a:t>
            </a:r>
          </a:p>
        </p:txBody>
      </p:sp>
      <p:sp>
        <p:nvSpPr>
          <p:cNvPr id="6" name="Content Placeholder 5"/>
          <p:cNvSpPr>
            <a:spLocks noGrp="1"/>
          </p:cNvSpPr>
          <p:nvPr>
            <p:ph sz="quarter" idx="2"/>
          </p:nvPr>
        </p:nvSpPr>
        <p:spPr>
          <a:xfrm>
            <a:off x="533400" y="1948656"/>
            <a:ext cx="3124200" cy="3341688"/>
          </a:xfrm>
        </p:spPr>
        <p:txBody>
          <a:bodyPr>
            <a:noAutofit/>
          </a:bodyPr>
          <a:lstStyle/>
          <a:p>
            <a:pPr>
              <a:lnSpc>
                <a:spcPts val="4000"/>
              </a:lnSpc>
              <a:spcBef>
                <a:spcPts val="800"/>
              </a:spcBef>
              <a:spcAft>
                <a:spcPts val="800"/>
              </a:spcAft>
            </a:pPr>
            <a:r>
              <a:rPr lang="en-US" sz="2800" b="1" dirty="0">
                <a:solidFill>
                  <a:srgbClr val="284E84"/>
                </a:solidFill>
              </a:rPr>
              <a:t>Side A: </a:t>
            </a:r>
            <a:r>
              <a:rPr lang="en-US" sz="2800" dirty="0">
                <a:solidFill>
                  <a:srgbClr val="284E84"/>
                </a:solidFill>
              </a:rPr>
              <a:t>measures duct pressure</a:t>
            </a:r>
          </a:p>
          <a:p>
            <a:pPr>
              <a:lnSpc>
                <a:spcPts val="4000"/>
              </a:lnSpc>
              <a:spcBef>
                <a:spcPts val="800"/>
              </a:spcBef>
              <a:spcAft>
                <a:spcPts val="800"/>
              </a:spcAft>
            </a:pPr>
            <a:r>
              <a:rPr lang="en-US" sz="2800" b="1" dirty="0">
                <a:solidFill>
                  <a:srgbClr val="284E84"/>
                </a:solidFill>
              </a:rPr>
              <a:t>Side B:</a:t>
            </a:r>
            <a:r>
              <a:rPr lang="en-US" sz="2800" dirty="0">
                <a:solidFill>
                  <a:srgbClr val="284E84"/>
                </a:solidFill>
              </a:rPr>
              <a:t> measures fan pressure and calculates flow reflected as CFM</a:t>
            </a:r>
          </a:p>
        </p:txBody>
      </p:sp>
      <p:sp>
        <p:nvSpPr>
          <p:cNvPr id="5"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77</a:t>
            </a:fld>
            <a:endParaRPr lang="en-US" sz="1400" dirty="0">
              <a:solidFill>
                <a:prstClr val="black">
                  <a:tint val="75000"/>
                </a:prstClr>
              </a:solidFill>
            </a:endParaRPr>
          </a:p>
        </p:txBody>
      </p:sp>
      <p:sp>
        <p:nvSpPr>
          <p:cNvPr id="8" name="Title 5"/>
          <p:cNvSpPr txBox="1">
            <a:spLocks/>
          </p:cNvSpPr>
          <p:nvPr/>
        </p:nvSpPr>
        <p:spPr>
          <a:xfrm>
            <a:off x="381000" y="71439"/>
            <a:ext cx="19812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3: Duct Blaster</a:t>
            </a:r>
          </a:p>
        </p:txBody>
      </p:sp>
      <p:pic>
        <p:nvPicPr>
          <p:cNvPr id="7" name="Picture 1" descr="\\ecos\files\Share\Marketing\2010 marketing\PTCS\training collateral\project files\fall powerpoint training\All PTCS Files\Slides_updated\round 3 delivered\Slide-09a.jpg">
            <a:extLst>
              <a:ext uri="{FF2B5EF4-FFF2-40B4-BE49-F238E27FC236}">
                <a16:creationId xmlns="" xmlns:a16="http://schemas.microsoft.com/office/drawing/2014/main" id="{F4390818-AD74-4F9C-8385-E2FE34E42FD3}"/>
              </a:ext>
            </a:extLst>
          </p:cNvPr>
          <p:cNvPicPr>
            <a:picLocks noChangeAspect="1" noChangeArrowheads="1"/>
          </p:cNvPicPr>
          <p:nvPr/>
        </p:nvPicPr>
        <p:blipFill rotWithShape="1">
          <a:blip r:embed="rId3" cstate="print"/>
          <a:srcRect l="19467" r="-115" b="7402"/>
          <a:stretch/>
        </p:blipFill>
        <p:spPr bwMode="auto">
          <a:xfrm>
            <a:off x="3657600" y="1459048"/>
            <a:ext cx="5192111" cy="4606653"/>
          </a:xfrm>
          <a:prstGeom prst="rect">
            <a:avLst/>
          </a:prstGeom>
          <a:ln>
            <a:noFill/>
          </a:ln>
          <a:effectLst>
            <a:outerShdw blurRad="190500" algn="tl" rotWithShape="0">
              <a:srgbClr val="000000">
                <a:alpha val="70000"/>
              </a:srgbClr>
            </a:outerShdw>
          </a:effectLst>
        </p:spPr>
      </p:pic>
      <p:sp>
        <p:nvSpPr>
          <p:cNvPr id="2" name="TextBox 1">
            <a:extLst>
              <a:ext uri="{FF2B5EF4-FFF2-40B4-BE49-F238E27FC236}">
                <a16:creationId xmlns="" xmlns:a16="http://schemas.microsoft.com/office/drawing/2014/main" id="{D67950EF-2F0B-4B42-921A-3055588D6D87}"/>
              </a:ext>
            </a:extLst>
          </p:cNvPr>
          <p:cNvSpPr txBox="1"/>
          <p:nvPr/>
        </p:nvSpPr>
        <p:spPr>
          <a:xfrm>
            <a:off x="3657600" y="1516856"/>
            <a:ext cx="1269206" cy="369332"/>
          </a:xfrm>
          <a:prstGeom prst="rect">
            <a:avLst/>
          </a:prstGeom>
          <a:solidFill>
            <a:srgbClr val="F1FCFD"/>
          </a:solidFill>
        </p:spPr>
        <p:txBody>
          <a:bodyPr wrap="square" rtlCol="0">
            <a:spAutoFit/>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57200" y="152400"/>
            <a:ext cx="8229600" cy="990600"/>
          </a:xfrm>
          <a:prstGeom prst="rect">
            <a:avLst/>
          </a:prstGeom>
        </p:spPr>
        <p:txBody>
          <a:bodyPr vert="horz" anchor="b" anchorCtr="0">
            <a:normAutofit/>
          </a:bodyPr>
          <a:lstStyle>
            <a:lvl1pPr>
              <a:spcBef>
                <a:spcPct val="0"/>
              </a:spcBef>
              <a:buNone/>
              <a:defRPr kumimoji="0" sz="3200">
                <a:solidFill>
                  <a:schemeClr val="tx2"/>
                </a:solidFill>
                <a:latin typeface="+mj-lt"/>
                <a:ea typeface="+mj-ea"/>
                <a:cs typeface="+mj-cs"/>
              </a:defRPr>
            </a:lvl1pPr>
          </a:lstStyle>
          <a:p>
            <a:r>
              <a:rPr lang="en-US" dirty="0"/>
              <a:t>Total Duct Leakage Test: Set Up</a:t>
            </a:r>
          </a:p>
        </p:txBody>
      </p:sp>
      <p:sp>
        <p:nvSpPr>
          <p:cNvPr id="8"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78</a:t>
            </a:fld>
            <a:endParaRPr lang="en-US" sz="1400" dirty="0">
              <a:solidFill>
                <a:prstClr val="black">
                  <a:tint val="75000"/>
                </a:prstClr>
              </a:solidFill>
            </a:endParaRPr>
          </a:p>
        </p:txBody>
      </p:sp>
      <p:pic>
        <p:nvPicPr>
          <p:cNvPr id="11" name="Picture 1" descr="\\ecos\files\Share\Marketing\2010 marketing\PTCS\training collateral\project files\fall powerpoint training\All PTCS Files\Slides_updated\round 3 delivered\Slide-09a.jpg"/>
          <p:cNvPicPr>
            <a:picLocks noChangeAspect="1" noChangeArrowheads="1"/>
          </p:cNvPicPr>
          <p:nvPr/>
        </p:nvPicPr>
        <p:blipFill>
          <a:blip r:embed="rId3" cstate="print"/>
          <a:srcRect/>
          <a:stretch>
            <a:fillRect/>
          </a:stretch>
        </p:blipFill>
        <p:spPr bwMode="auto">
          <a:xfrm>
            <a:off x="533400" y="1282836"/>
            <a:ext cx="6438103" cy="4974897"/>
          </a:xfrm>
          <a:prstGeom prst="rect">
            <a:avLst/>
          </a:prstGeom>
          <a:ln>
            <a:noFill/>
          </a:ln>
          <a:effectLst>
            <a:outerShdw blurRad="190500" algn="tl" rotWithShape="0">
              <a:srgbClr val="000000">
                <a:alpha val="70000"/>
              </a:srgbClr>
            </a:outerShdw>
          </a:effectLst>
        </p:spPr>
      </p:pic>
      <p:sp>
        <p:nvSpPr>
          <p:cNvPr id="15" name="TextBox 14"/>
          <p:cNvSpPr txBox="1"/>
          <p:nvPr/>
        </p:nvSpPr>
        <p:spPr>
          <a:xfrm>
            <a:off x="5867400" y="5057404"/>
            <a:ext cx="2819400" cy="1200329"/>
          </a:xfrm>
          <a:prstGeom prst="rect">
            <a:avLst/>
          </a:prstGeom>
          <a:solidFill>
            <a:srgbClr val="C9E7A7"/>
          </a:solidFill>
          <a:effectLst>
            <a:outerShdw blurRad="63500" sx="102000" sy="102000" algn="ctr" rotWithShape="0">
              <a:prstClr val="black">
                <a:alpha val="40000"/>
              </a:prstClr>
            </a:outerShdw>
          </a:effectLst>
        </p:spPr>
        <p:txBody>
          <a:bodyPr wrap="square" rtlCol="0">
            <a:spAutoFit/>
          </a:bodyPr>
          <a:lstStyle/>
          <a:p>
            <a:pPr algn="ctr"/>
            <a:r>
              <a:rPr lang="en-US" b="1" i="1" dirty="0"/>
              <a:t>Diagram included in training packet and in Appendix C of the PTCS Duct Sealing Specification</a:t>
            </a:r>
          </a:p>
        </p:txBody>
      </p:sp>
      <p:sp>
        <p:nvSpPr>
          <p:cNvPr id="9" name="Title 5"/>
          <p:cNvSpPr txBox="1">
            <a:spLocks/>
          </p:cNvSpPr>
          <p:nvPr/>
        </p:nvSpPr>
        <p:spPr>
          <a:xfrm>
            <a:off x="381000" y="71439"/>
            <a:ext cx="19812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3: Duct Blaster</a:t>
            </a:r>
          </a:p>
        </p:txBody>
      </p:sp>
    </p:spTree>
    <p:extLst>
      <p:ext uri="{BB962C8B-B14F-4D97-AF65-F5344CB8AC3E}">
        <p14:creationId xmlns:p14="http://schemas.microsoft.com/office/powerpoint/2010/main" val="15378594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Configuring the Manometer</a:t>
            </a:r>
          </a:p>
        </p:txBody>
      </p:sp>
      <p:pic>
        <p:nvPicPr>
          <p:cNvPr id="14" name="Picture 14" descr="Manometer"/>
          <p:cNvPicPr>
            <a:picLocks noGrp="1" noChangeAspect="1" noChangeArrowheads="1"/>
          </p:cNvPicPr>
          <p:nvPr>
            <p:ph idx="1"/>
          </p:nvPr>
        </p:nvPicPr>
        <p:blipFill>
          <a:blip r:embed="rId3" cstate="print"/>
          <a:srcRect/>
          <a:stretch>
            <a:fillRect/>
          </a:stretch>
        </p:blipFill>
        <p:spPr>
          <a:xfrm>
            <a:off x="457200" y="1219200"/>
            <a:ext cx="2466975" cy="4992152"/>
          </a:xfrm>
          <a:noFill/>
        </p:spPr>
      </p:pic>
      <p:sp>
        <p:nvSpPr>
          <p:cNvPr id="19" name="Freeform 18"/>
          <p:cNvSpPr/>
          <p:nvPr/>
        </p:nvSpPr>
        <p:spPr>
          <a:xfrm>
            <a:off x="1034415" y="3035529"/>
            <a:ext cx="365760" cy="329184"/>
          </a:xfrm>
          <a:custGeom>
            <a:avLst/>
            <a:gdLst>
              <a:gd name="connsiteX0" fmla="*/ 0 w 1078992"/>
              <a:gd name="connsiteY0" fmla="*/ 173371 h 1040206"/>
              <a:gd name="connsiteX1" fmla="*/ 50779 w 1078992"/>
              <a:gd name="connsiteY1" fmla="*/ 50779 h 1040206"/>
              <a:gd name="connsiteX2" fmla="*/ 173371 w 1078992"/>
              <a:gd name="connsiteY2" fmla="*/ 0 h 1040206"/>
              <a:gd name="connsiteX3" fmla="*/ 905621 w 1078992"/>
              <a:gd name="connsiteY3" fmla="*/ 0 h 1040206"/>
              <a:gd name="connsiteX4" fmla="*/ 1028213 w 1078992"/>
              <a:gd name="connsiteY4" fmla="*/ 50779 h 1040206"/>
              <a:gd name="connsiteX5" fmla="*/ 1078992 w 1078992"/>
              <a:gd name="connsiteY5" fmla="*/ 173371 h 1040206"/>
              <a:gd name="connsiteX6" fmla="*/ 1078992 w 1078992"/>
              <a:gd name="connsiteY6" fmla="*/ 866835 h 1040206"/>
              <a:gd name="connsiteX7" fmla="*/ 1028213 w 1078992"/>
              <a:gd name="connsiteY7" fmla="*/ 989427 h 1040206"/>
              <a:gd name="connsiteX8" fmla="*/ 905621 w 1078992"/>
              <a:gd name="connsiteY8" fmla="*/ 1040206 h 1040206"/>
              <a:gd name="connsiteX9" fmla="*/ 173371 w 1078992"/>
              <a:gd name="connsiteY9" fmla="*/ 1040206 h 1040206"/>
              <a:gd name="connsiteX10" fmla="*/ 50779 w 1078992"/>
              <a:gd name="connsiteY10" fmla="*/ 989427 h 1040206"/>
              <a:gd name="connsiteX11" fmla="*/ 0 w 1078992"/>
              <a:gd name="connsiteY11" fmla="*/ 866835 h 1040206"/>
              <a:gd name="connsiteX12" fmla="*/ 0 w 1078992"/>
              <a:gd name="connsiteY12" fmla="*/ 173371 h 104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8992" h="1040206">
                <a:moveTo>
                  <a:pt x="0" y="173371"/>
                </a:moveTo>
                <a:cubicBezTo>
                  <a:pt x="0" y="127390"/>
                  <a:pt x="18266" y="83293"/>
                  <a:pt x="50779" y="50779"/>
                </a:cubicBezTo>
                <a:cubicBezTo>
                  <a:pt x="83292" y="18266"/>
                  <a:pt x="127390" y="0"/>
                  <a:pt x="173371" y="0"/>
                </a:cubicBezTo>
                <a:lnTo>
                  <a:pt x="905621" y="0"/>
                </a:lnTo>
                <a:cubicBezTo>
                  <a:pt x="951602" y="0"/>
                  <a:pt x="995699" y="18266"/>
                  <a:pt x="1028213" y="50779"/>
                </a:cubicBezTo>
                <a:cubicBezTo>
                  <a:pt x="1060726" y="83292"/>
                  <a:pt x="1078992" y="127390"/>
                  <a:pt x="1078992" y="173371"/>
                </a:cubicBezTo>
                <a:lnTo>
                  <a:pt x="1078992" y="866835"/>
                </a:lnTo>
                <a:cubicBezTo>
                  <a:pt x="1078992" y="912816"/>
                  <a:pt x="1060726" y="956913"/>
                  <a:pt x="1028213" y="989427"/>
                </a:cubicBezTo>
                <a:cubicBezTo>
                  <a:pt x="995700" y="1021940"/>
                  <a:pt x="951602" y="1040206"/>
                  <a:pt x="905621" y="1040206"/>
                </a:cubicBezTo>
                <a:lnTo>
                  <a:pt x="173371" y="1040206"/>
                </a:lnTo>
                <a:cubicBezTo>
                  <a:pt x="127390" y="1040206"/>
                  <a:pt x="83293" y="1021940"/>
                  <a:pt x="50779" y="989427"/>
                </a:cubicBezTo>
                <a:cubicBezTo>
                  <a:pt x="18266" y="956914"/>
                  <a:pt x="0" y="912816"/>
                  <a:pt x="0" y="866835"/>
                </a:cubicBezTo>
                <a:lnTo>
                  <a:pt x="0" y="173371"/>
                </a:lnTo>
                <a:close/>
              </a:path>
            </a:pathLst>
          </a:custGeom>
          <a:solidFill>
            <a:schemeClr val="bg1"/>
          </a:solidFill>
          <a:ln w="38100">
            <a:solidFill>
              <a:srgbClr val="FF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270" anchor="ctr" anchorCtr="0">
            <a:noAutofit/>
          </a:bodyPr>
          <a:lstStyle/>
          <a:p>
            <a:pPr lvl="0" algn="ctr" defTabSz="977900" rtl="0">
              <a:lnSpc>
                <a:spcPct val="90000"/>
              </a:lnSpc>
              <a:spcBef>
                <a:spcPct val="0"/>
              </a:spcBef>
              <a:spcAft>
                <a:spcPct val="35000"/>
              </a:spcAft>
            </a:pPr>
            <a:r>
              <a:rPr lang="en-US" sz="700" b="1" dirty="0">
                <a:solidFill>
                  <a:schemeClr val="tx1"/>
                </a:solidFill>
              </a:rPr>
              <a:t>DEVICE</a:t>
            </a:r>
            <a:endParaRPr lang="en-US" sz="700" b="1" i="0" kern="1200" baseline="0" dirty="0">
              <a:solidFill>
                <a:schemeClr val="tx1"/>
              </a:solidFill>
            </a:endParaRPr>
          </a:p>
        </p:txBody>
      </p:sp>
      <p:sp>
        <p:nvSpPr>
          <p:cNvPr id="21" name="Freeform 20"/>
          <p:cNvSpPr/>
          <p:nvPr/>
        </p:nvSpPr>
        <p:spPr>
          <a:xfrm>
            <a:off x="1979295" y="3031236"/>
            <a:ext cx="365760" cy="329184"/>
          </a:xfrm>
          <a:custGeom>
            <a:avLst/>
            <a:gdLst>
              <a:gd name="connsiteX0" fmla="*/ 0 w 1078992"/>
              <a:gd name="connsiteY0" fmla="*/ 173371 h 1040206"/>
              <a:gd name="connsiteX1" fmla="*/ 50779 w 1078992"/>
              <a:gd name="connsiteY1" fmla="*/ 50779 h 1040206"/>
              <a:gd name="connsiteX2" fmla="*/ 173371 w 1078992"/>
              <a:gd name="connsiteY2" fmla="*/ 0 h 1040206"/>
              <a:gd name="connsiteX3" fmla="*/ 905621 w 1078992"/>
              <a:gd name="connsiteY3" fmla="*/ 0 h 1040206"/>
              <a:gd name="connsiteX4" fmla="*/ 1028213 w 1078992"/>
              <a:gd name="connsiteY4" fmla="*/ 50779 h 1040206"/>
              <a:gd name="connsiteX5" fmla="*/ 1078992 w 1078992"/>
              <a:gd name="connsiteY5" fmla="*/ 173371 h 1040206"/>
              <a:gd name="connsiteX6" fmla="*/ 1078992 w 1078992"/>
              <a:gd name="connsiteY6" fmla="*/ 866835 h 1040206"/>
              <a:gd name="connsiteX7" fmla="*/ 1028213 w 1078992"/>
              <a:gd name="connsiteY7" fmla="*/ 989427 h 1040206"/>
              <a:gd name="connsiteX8" fmla="*/ 905621 w 1078992"/>
              <a:gd name="connsiteY8" fmla="*/ 1040206 h 1040206"/>
              <a:gd name="connsiteX9" fmla="*/ 173371 w 1078992"/>
              <a:gd name="connsiteY9" fmla="*/ 1040206 h 1040206"/>
              <a:gd name="connsiteX10" fmla="*/ 50779 w 1078992"/>
              <a:gd name="connsiteY10" fmla="*/ 989427 h 1040206"/>
              <a:gd name="connsiteX11" fmla="*/ 0 w 1078992"/>
              <a:gd name="connsiteY11" fmla="*/ 866835 h 1040206"/>
              <a:gd name="connsiteX12" fmla="*/ 0 w 1078992"/>
              <a:gd name="connsiteY12" fmla="*/ 173371 h 104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8992" h="1040206">
                <a:moveTo>
                  <a:pt x="0" y="173371"/>
                </a:moveTo>
                <a:cubicBezTo>
                  <a:pt x="0" y="127390"/>
                  <a:pt x="18266" y="83293"/>
                  <a:pt x="50779" y="50779"/>
                </a:cubicBezTo>
                <a:cubicBezTo>
                  <a:pt x="83292" y="18266"/>
                  <a:pt x="127390" y="0"/>
                  <a:pt x="173371" y="0"/>
                </a:cubicBezTo>
                <a:lnTo>
                  <a:pt x="905621" y="0"/>
                </a:lnTo>
                <a:cubicBezTo>
                  <a:pt x="951602" y="0"/>
                  <a:pt x="995699" y="18266"/>
                  <a:pt x="1028213" y="50779"/>
                </a:cubicBezTo>
                <a:cubicBezTo>
                  <a:pt x="1060726" y="83292"/>
                  <a:pt x="1078992" y="127390"/>
                  <a:pt x="1078992" y="173371"/>
                </a:cubicBezTo>
                <a:lnTo>
                  <a:pt x="1078992" y="866835"/>
                </a:lnTo>
                <a:cubicBezTo>
                  <a:pt x="1078992" y="912816"/>
                  <a:pt x="1060726" y="956913"/>
                  <a:pt x="1028213" y="989427"/>
                </a:cubicBezTo>
                <a:cubicBezTo>
                  <a:pt x="995700" y="1021940"/>
                  <a:pt x="951602" y="1040206"/>
                  <a:pt x="905621" y="1040206"/>
                </a:cubicBezTo>
                <a:lnTo>
                  <a:pt x="173371" y="1040206"/>
                </a:lnTo>
                <a:cubicBezTo>
                  <a:pt x="127390" y="1040206"/>
                  <a:pt x="83293" y="1021940"/>
                  <a:pt x="50779" y="989427"/>
                </a:cubicBezTo>
                <a:cubicBezTo>
                  <a:pt x="18266" y="956914"/>
                  <a:pt x="0" y="912816"/>
                  <a:pt x="0" y="866835"/>
                </a:cubicBezTo>
                <a:lnTo>
                  <a:pt x="0" y="173371"/>
                </a:lnTo>
                <a:close/>
              </a:path>
            </a:pathLst>
          </a:custGeom>
          <a:solidFill>
            <a:schemeClr val="bg1"/>
          </a:solidFill>
          <a:ln w="38100">
            <a:solidFill>
              <a:srgbClr val="FF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270" anchor="ctr" anchorCtr="0">
            <a:noAutofit/>
          </a:bodyPr>
          <a:lstStyle/>
          <a:p>
            <a:pPr lvl="0" algn="ctr" defTabSz="977900" rtl="0">
              <a:lnSpc>
                <a:spcPct val="90000"/>
              </a:lnSpc>
              <a:spcBef>
                <a:spcPct val="0"/>
              </a:spcBef>
              <a:spcAft>
                <a:spcPct val="35000"/>
              </a:spcAft>
            </a:pPr>
            <a:r>
              <a:rPr lang="en-US" sz="700" b="1" i="0" kern="1200" baseline="0" dirty="0">
                <a:solidFill>
                  <a:schemeClr val="tx1"/>
                </a:solidFill>
                <a:latin typeface="+mj-lt"/>
              </a:rPr>
              <a:t>CONFIG</a:t>
            </a:r>
          </a:p>
        </p:txBody>
      </p:sp>
      <p:sp>
        <p:nvSpPr>
          <p:cNvPr id="16" name="Freeform 15"/>
          <p:cNvSpPr/>
          <p:nvPr/>
        </p:nvSpPr>
        <p:spPr>
          <a:xfrm>
            <a:off x="1019175" y="3505200"/>
            <a:ext cx="381000" cy="381000"/>
          </a:xfrm>
          <a:custGeom>
            <a:avLst/>
            <a:gdLst>
              <a:gd name="connsiteX0" fmla="*/ 0 w 1078992"/>
              <a:gd name="connsiteY0" fmla="*/ 173371 h 1040206"/>
              <a:gd name="connsiteX1" fmla="*/ 50779 w 1078992"/>
              <a:gd name="connsiteY1" fmla="*/ 50779 h 1040206"/>
              <a:gd name="connsiteX2" fmla="*/ 173371 w 1078992"/>
              <a:gd name="connsiteY2" fmla="*/ 0 h 1040206"/>
              <a:gd name="connsiteX3" fmla="*/ 905621 w 1078992"/>
              <a:gd name="connsiteY3" fmla="*/ 0 h 1040206"/>
              <a:gd name="connsiteX4" fmla="*/ 1028213 w 1078992"/>
              <a:gd name="connsiteY4" fmla="*/ 50779 h 1040206"/>
              <a:gd name="connsiteX5" fmla="*/ 1078992 w 1078992"/>
              <a:gd name="connsiteY5" fmla="*/ 173371 h 1040206"/>
              <a:gd name="connsiteX6" fmla="*/ 1078992 w 1078992"/>
              <a:gd name="connsiteY6" fmla="*/ 866835 h 1040206"/>
              <a:gd name="connsiteX7" fmla="*/ 1028213 w 1078992"/>
              <a:gd name="connsiteY7" fmla="*/ 989427 h 1040206"/>
              <a:gd name="connsiteX8" fmla="*/ 905621 w 1078992"/>
              <a:gd name="connsiteY8" fmla="*/ 1040206 h 1040206"/>
              <a:gd name="connsiteX9" fmla="*/ 173371 w 1078992"/>
              <a:gd name="connsiteY9" fmla="*/ 1040206 h 1040206"/>
              <a:gd name="connsiteX10" fmla="*/ 50779 w 1078992"/>
              <a:gd name="connsiteY10" fmla="*/ 989427 h 1040206"/>
              <a:gd name="connsiteX11" fmla="*/ 0 w 1078992"/>
              <a:gd name="connsiteY11" fmla="*/ 866835 h 1040206"/>
              <a:gd name="connsiteX12" fmla="*/ 0 w 1078992"/>
              <a:gd name="connsiteY12" fmla="*/ 173371 h 104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8992" h="1040206">
                <a:moveTo>
                  <a:pt x="0" y="173371"/>
                </a:moveTo>
                <a:cubicBezTo>
                  <a:pt x="0" y="127390"/>
                  <a:pt x="18266" y="83293"/>
                  <a:pt x="50779" y="50779"/>
                </a:cubicBezTo>
                <a:cubicBezTo>
                  <a:pt x="83292" y="18266"/>
                  <a:pt x="127390" y="0"/>
                  <a:pt x="173371" y="0"/>
                </a:cubicBezTo>
                <a:lnTo>
                  <a:pt x="905621" y="0"/>
                </a:lnTo>
                <a:cubicBezTo>
                  <a:pt x="951602" y="0"/>
                  <a:pt x="995699" y="18266"/>
                  <a:pt x="1028213" y="50779"/>
                </a:cubicBezTo>
                <a:cubicBezTo>
                  <a:pt x="1060726" y="83292"/>
                  <a:pt x="1078992" y="127390"/>
                  <a:pt x="1078992" y="173371"/>
                </a:cubicBezTo>
                <a:lnTo>
                  <a:pt x="1078992" y="866835"/>
                </a:lnTo>
                <a:cubicBezTo>
                  <a:pt x="1078992" y="912816"/>
                  <a:pt x="1060726" y="956913"/>
                  <a:pt x="1028213" y="989427"/>
                </a:cubicBezTo>
                <a:cubicBezTo>
                  <a:pt x="995700" y="1021940"/>
                  <a:pt x="951602" y="1040206"/>
                  <a:pt x="905621" y="1040206"/>
                </a:cubicBezTo>
                <a:lnTo>
                  <a:pt x="173371" y="1040206"/>
                </a:lnTo>
                <a:cubicBezTo>
                  <a:pt x="127390" y="1040206"/>
                  <a:pt x="83293" y="1021940"/>
                  <a:pt x="50779" y="989427"/>
                </a:cubicBezTo>
                <a:cubicBezTo>
                  <a:pt x="18266" y="956914"/>
                  <a:pt x="0" y="912816"/>
                  <a:pt x="0" y="866835"/>
                </a:cubicBezTo>
                <a:lnTo>
                  <a:pt x="0" y="173371"/>
                </a:lnTo>
                <a:close/>
              </a:path>
            </a:pathLst>
          </a:custGeom>
          <a:solidFill>
            <a:schemeClr val="bg1"/>
          </a:solidFill>
          <a:ln w="38100">
            <a:solidFill>
              <a:srgbClr val="FF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270" anchor="ctr" anchorCtr="0">
            <a:noAutofit/>
          </a:bodyPr>
          <a:lstStyle/>
          <a:p>
            <a:pPr lvl="0" algn="ctr" defTabSz="977900" rtl="0">
              <a:lnSpc>
                <a:spcPct val="90000"/>
              </a:lnSpc>
              <a:spcBef>
                <a:spcPct val="0"/>
              </a:spcBef>
              <a:spcAft>
                <a:spcPct val="35000"/>
              </a:spcAft>
            </a:pPr>
            <a:r>
              <a:rPr lang="en-US" sz="900" b="1" i="0" kern="1200" baseline="0" dirty="0">
                <a:solidFill>
                  <a:schemeClr val="tx1"/>
                </a:solidFill>
              </a:rPr>
              <a:t>MODE</a:t>
            </a:r>
          </a:p>
        </p:txBody>
      </p:sp>
      <p:sp>
        <p:nvSpPr>
          <p:cNvPr id="18" name="Freeform 17"/>
          <p:cNvSpPr/>
          <p:nvPr/>
        </p:nvSpPr>
        <p:spPr>
          <a:xfrm>
            <a:off x="1975479" y="3031236"/>
            <a:ext cx="365760" cy="329184"/>
          </a:xfrm>
          <a:custGeom>
            <a:avLst/>
            <a:gdLst>
              <a:gd name="connsiteX0" fmla="*/ 0 w 1078992"/>
              <a:gd name="connsiteY0" fmla="*/ 173371 h 1040206"/>
              <a:gd name="connsiteX1" fmla="*/ 50779 w 1078992"/>
              <a:gd name="connsiteY1" fmla="*/ 50779 h 1040206"/>
              <a:gd name="connsiteX2" fmla="*/ 173371 w 1078992"/>
              <a:gd name="connsiteY2" fmla="*/ 0 h 1040206"/>
              <a:gd name="connsiteX3" fmla="*/ 905621 w 1078992"/>
              <a:gd name="connsiteY3" fmla="*/ 0 h 1040206"/>
              <a:gd name="connsiteX4" fmla="*/ 1028213 w 1078992"/>
              <a:gd name="connsiteY4" fmla="*/ 50779 h 1040206"/>
              <a:gd name="connsiteX5" fmla="*/ 1078992 w 1078992"/>
              <a:gd name="connsiteY5" fmla="*/ 173371 h 1040206"/>
              <a:gd name="connsiteX6" fmla="*/ 1078992 w 1078992"/>
              <a:gd name="connsiteY6" fmla="*/ 866835 h 1040206"/>
              <a:gd name="connsiteX7" fmla="*/ 1028213 w 1078992"/>
              <a:gd name="connsiteY7" fmla="*/ 989427 h 1040206"/>
              <a:gd name="connsiteX8" fmla="*/ 905621 w 1078992"/>
              <a:gd name="connsiteY8" fmla="*/ 1040206 h 1040206"/>
              <a:gd name="connsiteX9" fmla="*/ 173371 w 1078992"/>
              <a:gd name="connsiteY9" fmla="*/ 1040206 h 1040206"/>
              <a:gd name="connsiteX10" fmla="*/ 50779 w 1078992"/>
              <a:gd name="connsiteY10" fmla="*/ 989427 h 1040206"/>
              <a:gd name="connsiteX11" fmla="*/ 0 w 1078992"/>
              <a:gd name="connsiteY11" fmla="*/ 866835 h 1040206"/>
              <a:gd name="connsiteX12" fmla="*/ 0 w 1078992"/>
              <a:gd name="connsiteY12" fmla="*/ 173371 h 104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8992" h="1040206">
                <a:moveTo>
                  <a:pt x="0" y="173371"/>
                </a:moveTo>
                <a:cubicBezTo>
                  <a:pt x="0" y="127390"/>
                  <a:pt x="18266" y="83293"/>
                  <a:pt x="50779" y="50779"/>
                </a:cubicBezTo>
                <a:cubicBezTo>
                  <a:pt x="83292" y="18266"/>
                  <a:pt x="127390" y="0"/>
                  <a:pt x="173371" y="0"/>
                </a:cubicBezTo>
                <a:lnTo>
                  <a:pt x="905621" y="0"/>
                </a:lnTo>
                <a:cubicBezTo>
                  <a:pt x="951602" y="0"/>
                  <a:pt x="995699" y="18266"/>
                  <a:pt x="1028213" y="50779"/>
                </a:cubicBezTo>
                <a:cubicBezTo>
                  <a:pt x="1060726" y="83292"/>
                  <a:pt x="1078992" y="127390"/>
                  <a:pt x="1078992" y="173371"/>
                </a:cubicBezTo>
                <a:lnTo>
                  <a:pt x="1078992" y="866835"/>
                </a:lnTo>
                <a:cubicBezTo>
                  <a:pt x="1078992" y="912816"/>
                  <a:pt x="1060726" y="956913"/>
                  <a:pt x="1028213" y="989427"/>
                </a:cubicBezTo>
                <a:cubicBezTo>
                  <a:pt x="995700" y="1021940"/>
                  <a:pt x="951602" y="1040206"/>
                  <a:pt x="905621" y="1040206"/>
                </a:cubicBezTo>
                <a:lnTo>
                  <a:pt x="173371" y="1040206"/>
                </a:lnTo>
                <a:cubicBezTo>
                  <a:pt x="127390" y="1040206"/>
                  <a:pt x="83293" y="1021940"/>
                  <a:pt x="50779" y="989427"/>
                </a:cubicBezTo>
                <a:cubicBezTo>
                  <a:pt x="18266" y="956914"/>
                  <a:pt x="0" y="912816"/>
                  <a:pt x="0" y="866835"/>
                </a:cubicBezTo>
                <a:lnTo>
                  <a:pt x="0" y="173371"/>
                </a:lnTo>
                <a:close/>
              </a:path>
            </a:pathLst>
          </a:custGeom>
          <a:solidFill>
            <a:schemeClr val="bg1"/>
          </a:solidFill>
          <a:ln w="38100">
            <a:solidFill>
              <a:srgbClr val="FF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270" anchor="ctr" anchorCtr="0">
            <a:noAutofit/>
          </a:bodyPr>
          <a:lstStyle/>
          <a:p>
            <a:pPr lvl="0" algn="ctr" defTabSz="977900" rtl="0">
              <a:lnSpc>
                <a:spcPct val="90000"/>
              </a:lnSpc>
              <a:spcBef>
                <a:spcPct val="0"/>
              </a:spcBef>
              <a:spcAft>
                <a:spcPct val="35000"/>
              </a:spcAft>
            </a:pPr>
            <a:r>
              <a:rPr lang="en-US" sz="700" b="1" i="0" kern="1200" baseline="0" dirty="0">
                <a:solidFill>
                  <a:schemeClr val="tx1"/>
                </a:solidFill>
                <a:latin typeface="+mj-lt"/>
              </a:rPr>
              <a:t>CONFIG</a:t>
            </a:r>
          </a:p>
        </p:txBody>
      </p:sp>
      <p:sp>
        <p:nvSpPr>
          <p:cNvPr id="17" name="Freeform 16"/>
          <p:cNvSpPr/>
          <p:nvPr/>
        </p:nvSpPr>
        <p:spPr>
          <a:xfrm>
            <a:off x="1032507" y="3031236"/>
            <a:ext cx="365760" cy="341097"/>
          </a:xfrm>
          <a:custGeom>
            <a:avLst/>
            <a:gdLst>
              <a:gd name="connsiteX0" fmla="*/ 0 w 1078992"/>
              <a:gd name="connsiteY0" fmla="*/ 173371 h 1040206"/>
              <a:gd name="connsiteX1" fmla="*/ 50779 w 1078992"/>
              <a:gd name="connsiteY1" fmla="*/ 50779 h 1040206"/>
              <a:gd name="connsiteX2" fmla="*/ 173371 w 1078992"/>
              <a:gd name="connsiteY2" fmla="*/ 0 h 1040206"/>
              <a:gd name="connsiteX3" fmla="*/ 905621 w 1078992"/>
              <a:gd name="connsiteY3" fmla="*/ 0 h 1040206"/>
              <a:gd name="connsiteX4" fmla="*/ 1028213 w 1078992"/>
              <a:gd name="connsiteY4" fmla="*/ 50779 h 1040206"/>
              <a:gd name="connsiteX5" fmla="*/ 1078992 w 1078992"/>
              <a:gd name="connsiteY5" fmla="*/ 173371 h 1040206"/>
              <a:gd name="connsiteX6" fmla="*/ 1078992 w 1078992"/>
              <a:gd name="connsiteY6" fmla="*/ 866835 h 1040206"/>
              <a:gd name="connsiteX7" fmla="*/ 1028213 w 1078992"/>
              <a:gd name="connsiteY7" fmla="*/ 989427 h 1040206"/>
              <a:gd name="connsiteX8" fmla="*/ 905621 w 1078992"/>
              <a:gd name="connsiteY8" fmla="*/ 1040206 h 1040206"/>
              <a:gd name="connsiteX9" fmla="*/ 173371 w 1078992"/>
              <a:gd name="connsiteY9" fmla="*/ 1040206 h 1040206"/>
              <a:gd name="connsiteX10" fmla="*/ 50779 w 1078992"/>
              <a:gd name="connsiteY10" fmla="*/ 989427 h 1040206"/>
              <a:gd name="connsiteX11" fmla="*/ 0 w 1078992"/>
              <a:gd name="connsiteY11" fmla="*/ 866835 h 1040206"/>
              <a:gd name="connsiteX12" fmla="*/ 0 w 1078992"/>
              <a:gd name="connsiteY12" fmla="*/ 173371 h 104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8992" h="1040206">
                <a:moveTo>
                  <a:pt x="0" y="173371"/>
                </a:moveTo>
                <a:cubicBezTo>
                  <a:pt x="0" y="127390"/>
                  <a:pt x="18266" y="83293"/>
                  <a:pt x="50779" y="50779"/>
                </a:cubicBezTo>
                <a:cubicBezTo>
                  <a:pt x="83292" y="18266"/>
                  <a:pt x="127390" y="0"/>
                  <a:pt x="173371" y="0"/>
                </a:cubicBezTo>
                <a:lnTo>
                  <a:pt x="905621" y="0"/>
                </a:lnTo>
                <a:cubicBezTo>
                  <a:pt x="951602" y="0"/>
                  <a:pt x="995699" y="18266"/>
                  <a:pt x="1028213" y="50779"/>
                </a:cubicBezTo>
                <a:cubicBezTo>
                  <a:pt x="1060726" y="83292"/>
                  <a:pt x="1078992" y="127390"/>
                  <a:pt x="1078992" y="173371"/>
                </a:cubicBezTo>
                <a:lnTo>
                  <a:pt x="1078992" y="866835"/>
                </a:lnTo>
                <a:cubicBezTo>
                  <a:pt x="1078992" y="912816"/>
                  <a:pt x="1060726" y="956913"/>
                  <a:pt x="1028213" y="989427"/>
                </a:cubicBezTo>
                <a:cubicBezTo>
                  <a:pt x="995700" y="1021940"/>
                  <a:pt x="951602" y="1040206"/>
                  <a:pt x="905621" y="1040206"/>
                </a:cubicBezTo>
                <a:lnTo>
                  <a:pt x="173371" y="1040206"/>
                </a:lnTo>
                <a:cubicBezTo>
                  <a:pt x="127390" y="1040206"/>
                  <a:pt x="83293" y="1021940"/>
                  <a:pt x="50779" y="989427"/>
                </a:cubicBezTo>
                <a:cubicBezTo>
                  <a:pt x="18266" y="956914"/>
                  <a:pt x="0" y="912816"/>
                  <a:pt x="0" y="866835"/>
                </a:cubicBezTo>
                <a:lnTo>
                  <a:pt x="0" y="173371"/>
                </a:lnTo>
                <a:close/>
              </a:path>
            </a:pathLst>
          </a:custGeom>
          <a:solidFill>
            <a:schemeClr val="bg1"/>
          </a:solidFill>
          <a:ln w="38100">
            <a:solidFill>
              <a:srgbClr val="FF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270" anchor="ctr" anchorCtr="0">
            <a:noAutofit/>
          </a:bodyPr>
          <a:lstStyle/>
          <a:p>
            <a:pPr lvl="0" algn="ctr" defTabSz="977900" rtl="0">
              <a:lnSpc>
                <a:spcPct val="90000"/>
              </a:lnSpc>
              <a:spcBef>
                <a:spcPct val="0"/>
              </a:spcBef>
              <a:spcAft>
                <a:spcPct val="35000"/>
              </a:spcAft>
            </a:pPr>
            <a:r>
              <a:rPr lang="en-US" sz="700" b="1" dirty="0">
                <a:solidFill>
                  <a:schemeClr val="tx1"/>
                </a:solidFill>
              </a:rPr>
              <a:t>DEVICE</a:t>
            </a:r>
            <a:endParaRPr lang="en-US" sz="700" b="1" i="0" kern="1200" baseline="0" dirty="0">
              <a:solidFill>
                <a:schemeClr val="tx1"/>
              </a:solidFill>
            </a:endParaRPr>
          </a:p>
        </p:txBody>
      </p:sp>
      <p:sp>
        <p:nvSpPr>
          <p:cNvPr id="8" name="Freeform 7"/>
          <p:cNvSpPr/>
          <p:nvPr/>
        </p:nvSpPr>
        <p:spPr>
          <a:xfrm>
            <a:off x="4444300" y="1550594"/>
            <a:ext cx="4242500" cy="1048934"/>
          </a:xfrm>
          <a:custGeom>
            <a:avLst/>
            <a:gdLst>
              <a:gd name="connsiteX0" fmla="*/ 174826 w 1048933"/>
              <a:gd name="connsiteY0" fmla="*/ 0 h 4584192"/>
              <a:gd name="connsiteX1" fmla="*/ 874107 w 1048933"/>
              <a:gd name="connsiteY1" fmla="*/ 0 h 4584192"/>
              <a:gd name="connsiteX2" fmla="*/ 997728 w 1048933"/>
              <a:gd name="connsiteY2" fmla="*/ 51206 h 4584192"/>
              <a:gd name="connsiteX3" fmla="*/ 1048933 w 1048933"/>
              <a:gd name="connsiteY3" fmla="*/ 174827 h 4584192"/>
              <a:gd name="connsiteX4" fmla="*/ 1048933 w 1048933"/>
              <a:gd name="connsiteY4" fmla="*/ 4584192 h 4584192"/>
              <a:gd name="connsiteX5" fmla="*/ 1048933 w 1048933"/>
              <a:gd name="connsiteY5" fmla="*/ 4584192 h 4584192"/>
              <a:gd name="connsiteX6" fmla="*/ 1048933 w 1048933"/>
              <a:gd name="connsiteY6" fmla="*/ 4584192 h 4584192"/>
              <a:gd name="connsiteX7" fmla="*/ 0 w 1048933"/>
              <a:gd name="connsiteY7" fmla="*/ 4584192 h 4584192"/>
              <a:gd name="connsiteX8" fmla="*/ 0 w 1048933"/>
              <a:gd name="connsiteY8" fmla="*/ 4584192 h 4584192"/>
              <a:gd name="connsiteX9" fmla="*/ 0 w 1048933"/>
              <a:gd name="connsiteY9" fmla="*/ 4584192 h 4584192"/>
              <a:gd name="connsiteX10" fmla="*/ 0 w 1048933"/>
              <a:gd name="connsiteY10" fmla="*/ 174826 h 4584192"/>
              <a:gd name="connsiteX11" fmla="*/ 51206 w 1048933"/>
              <a:gd name="connsiteY11" fmla="*/ 51205 h 4584192"/>
              <a:gd name="connsiteX12" fmla="*/ 174827 w 1048933"/>
              <a:gd name="connsiteY12" fmla="*/ 0 h 4584192"/>
              <a:gd name="connsiteX13" fmla="*/ 174826 w 1048933"/>
              <a:gd name="connsiteY13" fmla="*/ 0 h 458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8933" h="4584192">
                <a:moveTo>
                  <a:pt x="1048933" y="764050"/>
                </a:moveTo>
                <a:lnTo>
                  <a:pt x="1048933" y="3820142"/>
                </a:lnTo>
                <a:cubicBezTo>
                  <a:pt x="1048933" y="4022781"/>
                  <a:pt x="1044718" y="4217117"/>
                  <a:pt x="1037216" y="4360407"/>
                </a:cubicBezTo>
                <a:cubicBezTo>
                  <a:pt x="1029714" y="4503693"/>
                  <a:pt x="1019539" y="4584190"/>
                  <a:pt x="1008930" y="4584190"/>
                </a:cubicBezTo>
                <a:lnTo>
                  <a:pt x="0" y="4584190"/>
                </a:lnTo>
                <a:lnTo>
                  <a:pt x="0" y="4584190"/>
                </a:lnTo>
                <a:lnTo>
                  <a:pt x="0" y="4584190"/>
                </a:lnTo>
                <a:lnTo>
                  <a:pt x="0" y="2"/>
                </a:lnTo>
                <a:lnTo>
                  <a:pt x="0" y="2"/>
                </a:lnTo>
                <a:lnTo>
                  <a:pt x="0" y="2"/>
                </a:lnTo>
                <a:lnTo>
                  <a:pt x="1008930" y="2"/>
                </a:lnTo>
                <a:cubicBezTo>
                  <a:pt x="1019540" y="2"/>
                  <a:pt x="1029714" y="80499"/>
                  <a:pt x="1037216" y="223790"/>
                </a:cubicBezTo>
                <a:cubicBezTo>
                  <a:pt x="1044718" y="367075"/>
                  <a:pt x="1048933" y="561415"/>
                  <a:pt x="1048933" y="764055"/>
                </a:cubicBezTo>
                <a:lnTo>
                  <a:pt x="1048933" y="764050"/>
                </a:lnTo>
                <a:close/>
              </a:path>
            </a:pathLst>
          </a:custGeom>
          <a:solidFill>
            <a:schemeClr val="accent1">
              <a:lumMod val="40000"/>
              <a:lumOff val="60000"/>
            </a:schemeClr>
          </a:solidFill>
        </p:spPr>
        <p:style>
          <a:lnRef idx="1">
            <a:schemeClr val="accent1"/>
          </a:lnRef>
          <a:fillRef idx="2">
            <a:schemeClr val="accent1"/>
          </a:fillRef>
          <a:effectRef idx="1">
            <a:schemeClr val="accent1"/>
          </a:effectRef>
          <a:fontRef idx="minor">
            <a:schemeClr val="dk1">
              <a:hueOff val="0"/>
              <a:satOff val="0"/>
              <a:lumOff val="0"/>
              <a:alphaOff val="0"/>
            </a:schemeClr>
          </a:fontRef>
        </p:style>
        <p:txBody>
          <a:bodyPr spcFirstLastPara="0" vert="horz" wrap="square" lIns="247651" tIns="175030" rIns="298855" bIns="175031" numCol="1" spcCol="1270" anchor="ctr" anchorCtr="0">
            <a:noAutofit/>
          </a:bodyPr>
          <a:lstStyle/>
          <a:p>
            <a:pPr marL="0" lvl="1" algn="ctr" defTabSz="889000" rtl="0">
              <a:lnSpc>
                <a:spcPct val="90000"/>
              </a:lnSpc>
              <a:spcBef>
                <a:spcPct val="0"/>
              </a:spcBef>
              <a:spcAft>
                <a:spcPct val="15000"/>
              </a:spcAft>
            </a:pPr>
            <a:r>
              <a:rPr lang="en-US" sz="2200" i="0" kern="1200" baseline="0" dirty="0"/>
              <a:t>Tells manometer what measurements to display </a:t>
            </a:r>
          </a:p>
          <a:p>
            <a:pPr marL="0" lvl="1" algn="ctr" defTabSz="889000" rtl="0">
              <a:lnSpc>
                <a:spcPct val="90000"/>
              </a:lnSpc>
              <a:spcBef>
                <a:spcPct val="0"/>
              </a:spcBef>
              <a:spcAft>
                <a:spcPct val="15000"/>
              </a:spcAft>
            </a:pPr>
            <a:r>
              <a:rPr lang="en-US" sz="2200" i="0" kern="1200" baseline="0" dirty="0"/>
              <a:t>(e.g. pressure or flow)</a:t>
            </a:r>
          </a:p>
        </p:txBody>
      </p:sp>
      <p:sp>
        <p:nvSpPr>
          <p:cNvPr id="10" name="Freeform 9"/>
          <p:cNvSpPr/>
          <p:nvPr/>
        </p:nvSpPr>
        <p:spPr>
          <a:xfrm>
            <a:off x="4495800" y="3009786"/>
            <a:ext cx="4242501" cy="1017425"/>
          </a:xfrm>
          <a:custGeom>
            <a:avLst/>
            <a:gdLst>
              <a:gd name="connsiteX0" fmla="*/ 169574 w 1017424"/>
              <a:gd name="connsiteY0" fmla="*/ 0 h 4584192"/>
              <a:gd name="connsiteX1" fmla="*/ 847850 w 1017424"/>
              <a:gd name="connsiteY1" fmla="*/ 0 h 4584192"/>
              <a:gd name="connsiteX2" fmla="*/ 967757 w 1017424"/>
              <a:gd name="connsiteY2" fmla="*/ 49667 h 4584192"/>
              <a:gd name="connsiteX3" fmla="*/ 1017424 w 1017424"/>
              <a:gd name="connsiteY3" fmla="*/ 169574 h 4584192"/>
              <a:gd name="connsiteX4" fmla="*/ 1017424 w 1017424"/>
              <a:gd name="connsiteY4" fmla="*/ 4584192 h 4584192"/>
              <a:gd name="connsiteX5" fmla="*/ 1017424 w 1017424"/>
              <a:gd name="connsiteY5" fmla="*/ 4584192 h 4584192"/>
              <a:gd name="connsiteX6" fmla="*/ 1017424 w 1017424"/>
              <a:gd name="connsiteY6" fmla="*/ 4584192 h 4584192"/>
              <a:gd name="connsiteX7" fmla="*/ 0 w 1017424"/>
              <a:gd name="connsiteY7" fmla="*/ 4584192 h 4584192"/>
              <a:gd name="connsiteX8" fmla="*/ 0 w 1017424"/>
              <a:gd name="connsiteY8" fmla="*/ 4584192 h 4584192"/>
              <a:gd name="connsiteX9" fmla="*/ 0 w 1017424"/>
              <a:gd name="connsiteY9" fmla="*/ 4584192 h 4584192"/>
              <a:gd name="connsiteX10" fmla="*/ 0 w 1017424"/>
              <a:gd name="connsiteY10" fmla="*/ 169574 h 4584192"/>
              <a:gd name="connsiteX11" fmla="*/ 49667 w 1017424"/>
              <a:gd name="connsiteY11" fmla="*/ 49667 h 4584192"/>
              <a:gd name="connsiteX12" fmla="*/ 169574 w 1017424"/>
              <a:gd name="connsiteY12" fmla="*/ 0 h 458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7424" h="4584192">
                <a:moveTo>
                  <a:pt x="1017424" y="764049"/>
                </a:moveTo>
                <a:lnTo>
                  <a:pt x="1017424" y="3820143"/>
                </a:lnTo>
                <a:cubicBezTo>
                  <a:pt x="1017424" y="4022782"/>
                  <a:pt x="1013459" y="4217121"/>
                  <a:pt x="1006401" y="4360406"/>
                </a:cubicBezTo>
                <a:cubicBezTo>
                  <a:pt x="999343" y="4503691"/>
                  <a:pt x="989770" y="4584190"/>
                  <a:pt x="979788" y="4584190"/>
                </a:cubicBezTo>
                <a:lnTo>
                  <a:pt x="0" y="4584190"/>
                </a:lnTo>
                <a:lnTo>
                  <a:pt x="0" y="4584190"/>
                </a:lnTo>
                <a:lnTo>
                  <a:pt x="0" y="4584190"/>
                </a:lnTo>
                <a:lnTo>
                  <a:pt x="0" y="2"/>
                </a:lnTo>
                <a:lnTo>
                  <a:pt x="0" y="2"/>
                </a:lnTo>
                <a:lnTo>
                  <a:pt x="0" y="2"/>
                </a:lnTo>
                <a:lnTo>
                  <a:pt x="979788" y="2"/>
                </a:lnTo>
                <a:cubicBezTo>
                  <a:pt x="989770" y="2"/>
                  <a:pt x="999343" y="80501"/>
                  <a:pt x="1006401" y="223786"/>
                </a:cubicBezTo>
                <a:cubicBezTo>
                  <a:pt x="1013459" y="367071"/>
                  <a:pt x="1017424" y="561410"/>
                  <a:pt x="1017424" y="764049"/>
                </a:cubicBezTo>
                <a:close/>
              </a:path>
            </a:pathLst>
          </a:custGeom>
          <a:solidFill>
            <a:schemeClr val="accent1">
              <a:lumMod val="40000"/>
              <a:lumOff val="60000"/>
            </a:schemeClr>
          </a:solidFill>
        </p:spPr>
        <p:style>
          <a:lnRef idx="1">
            <a:schemeClr val="accent1"/>
          </a:lnRef>
          <a:fillRef idx="2">
            <a:schemeClr val="accent1"/>
          </a:fillRef>
          <a:effectRef idx="1">
            <a:schemeClr val="accent1"/>
          </a:effectRef>
          <a:fontRef idx="minor">
            <a:schemeClr val="dk1">
              <a:hueOff val="0"/>
              <a:satOff val="0"/>
              <a:lumOff val="0"/>
              <a:alphaOff val="0"/>
            </a:schemeClr>
          </a:fontRef>
        </p:style>
        <p:txBody>
          <a:bodyPr spcFirstLastPara="0" vert="horz" wrap="square" lIns="247651" tIns="173491" rIns="297316" bIns="173494" numCol="1" spcCol="1270" anchor="ctr" anchorCtr="0">
            <a:noAutofit/>
          </a:bodyPr>
          <a:lstStyle/>
          <a:p>
            <a:pPr marL="0" lvl="1" algn="ctr" defTabSz="889000" rtl="0">
              <a:lnSpc>
                <a:spcPct val="90000"/>
              </a:lnSpc>
              <a:spcBef>
                <a:spcPct val="0"/>
              </a:spcBef>
              <a:spcAft>
                <a:spcPct val="15000"/>
              </a:spcAft>
            </a:pPr>
            <a:r>
              <a:rPr lang="en-US" sz="2200" i="0" kern="1200" baseline="0" dirty="0"/>
              <a:t>Tells manometer what equipment is being used</a:t>
            </a:r>
          </a:p>
        </p:txBody>
      </p:sp>
      <p:sp>
        <p:nvSpPr>
          <p:cNvPr id="12" name="Freeform 11"/>
          <p:cNvSpPr/>
          <p:nvPr/>
        </p:nvSpPr>
        <p:spPr>
          <a:xfrm>
            <a:off x="4448174" y="4618926"/>
            <a:ext cx="4242501" cy="999542"/>
          </a:xfrm>
          <a:custGeom>
            <a:avLst/>
            <a:gdLst>
              <a:gd name="connsiteX0" fmla="*/ 166594 w 999541"/>
              <a:gd name="connsiteY0" fmla="*/ 0 h 4584192"/>
              <a:gd name="connsiteX1" fmla="*/ 832947 w 999541"/>
              <a:gd name="connsiteY1" fmla="*/ 0 h 4584192"/>
              <a:gd name="connsiteX2" fmla="*/ 950747 w 999541"/>
              <a:gd name="connsiteY2" fmla="*/ 48794 h 4584192"/>
              <a:gd name="connsiteX3" fmla="*/ 999541 w 999541"/>
              <a:gd name="connsiteY3" fmla="*/ 166594 h 4584192"/>
              <a:gd name="connsiteX4" fmla="*/ 999541 w 999541"/>
              <a:gd name="connsiteY4" fmla="*/ 4584192 h 4584192"/>
              <a:gd name="connsiteX5" fmla="*/ 999541 w 999541"/>
              <a:gd name="connsiteY5" fmla="*/ 4584192 h 4584192"/>
              <a:gd name="connsiteX6" fmla="*/ 999541 w 999541"/>
              <a:gd name="connsiteY6" fmla="*/ 4584192 h 4584192"/>
              <a:gd name="connsiteX7" fmla="*/ 0 w 999541"/>
              <a:gd name="connsiteY7" fmla="*/ 4584192 h 4584192"/>
              <a:gd name="connsiteX8" fmla="*/ 0 w 999541"/>
              <a:gd name="connsiteY8" fmla="*/ 4584192 h 4584192"/>
              <a:gd name="connsiteX9" fmla="*/ 0 w 999541"/>
              <a:gd name="connsiteY9" fmla="*/ 4584192 h 4584192"/>
              <a:gd name="connsiteX10" fmla="*/ 0 w 999541"/>
              <a:gd name="connsiteY10" fmla="*/ 166594 h 4584192"/>
              <a:gd name="connsiteX11" fmla="*/ 48794 w 999541"/>
              <a:gd name="connsiteY11" fmla="*/ 48794 h 4584192"/>
              <a:gd name="connsiteX12" fmla="*/ 166594 w 999541"/>
              <a:gd name="connsiteY12" fmla="*/ 0 h 458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9541" h="4584192">
                <a:moveTo>
                  <a:pt x="999541" y="764051"/>
                </a:moveTo>
                <a:lnTo>
                  <a:pt x="999541" y="3820141"/>
                </a:lnTo>
                <a:cubicBezTo>
                  <a:pt x="999541" y="4022777"/>
                  <a:pt x="995714" y="4217117"/>
                  <a:pt x="988902" y="4360406"/>
                </a:cubicBezTo>
                <a:cubicBezTo>
                  <a:pt x="982090" y="4503691"/>
                  <a:pt x="972851" y="4584190"/>
                  <a:pt x="963217" y="4584190"/>
                </a:cubicBezTo>
                <a:lnTo>
                  <a:pt x="0" y="4584190"/>
                </a:lnTo>
                <a:lnTo>
                  <a:pt x="0" y="4584190"/>
                </a:lnTo>
                <a:lnTo>
                  <a:pt x="0" y="4584190"/>
                </a:lnTo>
                <a:lnTo>
                  <a:pt x="0" y="2"/>
                </a:lnTo>
                <a:lnTo>
                  <a:pt x="0" y="2"/>
                </a:lnTo>
                <a:lnTo>
                  <a:pt x="0" y="2"/>
                </a:lnTo>
                <a:lnTo>
                  <a:pt x="963217" y="2"/>
                </a:lnTo>
                <a:cubicBezTo>
                  <a:pt x="972850" y="2"/>
                  <a:pt x="982090" y="80501"/>
                  <a:pt x="988902" y="223786"/>
                </a:cubicBezTo>
                <a:cubicBezTo>
                  <a:pt x="995714" y="367071"/>
                  <a:pt x="999541" y="561410"/>
                  <a:pt x="999541" y="764051"/>
                </a:cubicBezTo>
                <a:close/>
              </a:path>
            </a:pathLst>
          </a:custGeom>
          <a:solidFill>
            <a:schemeClr val="accent1">
              <a:lumMod val="40000"/>
              <a:lumOff val="60000"/>
            </a:schemeClr>
          </a:solidFill>
        </p:spPr>
        <p:style>
          <a:lnRef idx="1">
            <a:schemeClr val="accent1"/>
          </a:lnRef>
          <a:fillRef idx="2">
            <a:schemeClr val="accent1"/>
          </a:fillRef>
          <a:effectRef idx="1">
            <a:schemeClr val="accent1"/>
          </a:effectRef>
          <a:fontRef idx="minor">
            <a:schemeClr val="dk1">
              <a:hueOff val="0"/>
              <a:satOff val="0"/>
              <a:lumOff val="0"/>
              <a:alphaOff val="0"/>
            </a:schemeClr>
          </a:fontRef>
        </p:style>
        <p:txBody>
          <a:bodyPr spcFirstLastPara="0" vert="horz" wrap="square" lIns="247651" tIns="172619" rIns="296444" bIns="172620" numCol="1" spcCol="1270" anchor="ctr" anchorCtr="0">
            <a:noAutofit/>
          </a:bodyPr>
          <a:lstStyle/>
          <a:p>
            <a:pPr marL="0" lvl="1" algn="ctr" defTabSz="889000" rtl="0">
              <a:lnSpc>
                <a:spcPct val="90000"/>
              </a:lnSpc>
              <a:spcBef>
                <a:spcPct val="0"/>
              </a:spcBef>
              <a:spcAft>
                <a:spcPct val="15000"/>
              </a:spcAft>
            </a:pPr>
            <a:r>
              <a:rPr lang="en-US" sz="2200" i="0" kern="1200" baseline="0" dirty="0"/>
              <a:t>Tells manometer what the equipment</a:t>
            </a:r>
            <a:r>
              <a:rPr lang="en-US" sz="2200" i="0" kern="1200" dirty="0"/>
              <a:t> </a:t>
            </a:r>
            <a:r>
              <a:rPr lang="en-US" sz="2200" i="0" kern="1200" baseline="0" dirty="0"/>
              <a:t>configuration is </a:t>
            </a:r>
          </a:p>
          <a:p>
            <a:pPr marL="0" lvl="1" algn="ctr" defTabSz="889000" rtl="0">
              <a:lnSpc>
                <a:spcPct val="90000"/>
              </a:lnSpc>
              <a:spcBef>
                <a:spcPct val="0"/>
              </a:spcBef>
              <a:spcAft>
                <a:spcPct val="15000"/>
              </a:spcAft>
            </a:pPr>
            <a:r>
              <a:rPr lang="en-US" sz="2200" i="0" kern="1200" baseline="0" dirty="0"/>
              <a:t>(ring number)</a:t>
            </a:r>
          </a:p>
        </p:txBody>
      </p:sp>
      <p:sp>
        <p:nvSpPr>
          <p:cNvPr id="13" name="Freeform 12"/>
          <p:cNvSpPr/>
          <p:nvPr/>
        </p:nvSpPr>
        <p:spPr>
          <a:xfrm>
            <a:off x="3305175" y="4594191"/>
            <a:ext cx="1092991" cy="1040206"/>
          </a:xfrm>
          <a:custGeom>
            <a:avLst/>
            <a:gdLst>
              <a:gd name="connsiteX0" fmla="*/ 0 w 1078992"/>
              <a:gd name="connsiteY0" fmla="*/ 173371 h 1040206"/>
              <a:gd name="connsiteX1" fmla="*/ 50779 w 1078992"/>
              <a:gd name="connsiteY1" fmla="*/ 50779 h 1040206"/>
              <a:gd name="connsiteX2" fmla="*/ 173371 w 1078992"/>
              <a:gd name="connsiteY2" fmla="*/ 0 h 1040206"/>
              <a:gd name="connsiteX3" fmla="*/ 905621 w 1078992"/>
              <a:gd name="connsiteY3" fmla="*/ 0 h 1040206"/>
              <a:gd name="connsiteX4" fmla="*/ 1028213 w 1078992"/>
              <a:gd name="connsiteY4" fmla="*/ 50779 h 1040206"/>
              <a:gd name="connsiteX5" fmla="*/ 1078992 w 1078992"/>
              <a:gd name="connsiteY5" fmla="*/ 173371 h 1040206"/>
              <a:gd name="connsiteX6" fmla="*/ 1078992 w 1078992"/>
              <a:gd name="connsiteY6" fmla="*/ 866835 h 1040206"/>
              <a:gd name="connsiteX7" fmla="*/ 1028213 w 1078992"/>
              <a:gd name="connsiteY7" fmla="*/ 989427 h 1040206"/>
              <a:gd name="connsiteX8" fmla="*/ 905621 w 1078992"/>
              <a:gd name="connsiteY8" fmla="*/ 1040206 h 1040206"/>
              <a:gd name="connsiteX9" fmla="*/ 173371 w 1078992"/>
              <a:gd name="connsiteY9" fmla="*/ 1040206 h 1040206"/>
              <a:gd name="connsiteX10" fmla="*/ 50779 w 1078992"/>
              <a:gd name="connsiteY10" fmla="*/ 989427 h 1040206"/>
              <a:gd name="connsiteX11" fmla="*/ 0 w 1078992"/>
              <a:gd name="connsiteY11" fmla="*/ 866835 h 1040206"/>
              <a:gd name="connsiteX12" fmla="*/ 0 w 1078992"/>
              <a:gd name="connsiteY12" fmla="*/ 173371 h 104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8992" h="1040206">
                <a:moveTo>
                  <a:pt x="0" y="173371"/>
                </a:moveTo>
                <a:cubicBezTo>
                  <a:pt x="0" y="127390"/>
                  <a:pt x="18266" y="83293"/>
                  <a:pt x="50779" y="50779"/>
                </a:cubicBezTo>
                <a:cubicBezTo>
                  <a:pt x="83292" y="18266"/>
                  <a:pt x="127390" y="0"/>
                  <a:pt x="173371" y="0"/>
                </a:cubicBezTo>
                <a:lnTo>
                  <a:pt x="905621" y="0"/>
                </a:lnTo>
                <a:cubicBezTo>
                  <a:pt x="951602" y="0"/>
                  <a:pt x="995699" y="18266"/>
                  <a:pt x="1028213" y="50779"/>
                </a:cubicBezTo>
                <a:cubicBezTo>
                  <a:pt x="1060726" y="83292"/>
                  <a:pt x="1078992" y="127390"/>
                  <a:pt x="1078992" y="173371"/>
                </a:cubicBezTo>
                <a:lnTo>
                  <a:pt x="1078992" y="866835"/>
                </a:lnTo>
                <a:cubicBezTo>
                  <a:pt x="1078992" y="912816"/>
                  <a:pt x="1060726" y="956913"/>
                  <a:pt x="1028213" y="989427"/>
                </a:cubicBezTo>
                <a:cubicBezTo>
                  <a:pt x="995700" y="1021940"/>
                  <a:pt x="951602" y="1040206"/>
                  <a:pt x="905621" y="1040206"/>
                </a:cubicBezTo>
                <a:lnTo>
                  <a:pt x="173371" y="1040206"/>
                </a:lnTo>
                <a:cubicBezTo>
                  <a:pt x="127390" y="1040206"/>
                  <a:pt x="83293" y="1021940"/>
                  <a:pt x="50779" y="989427"/>
                </a:cubicBezTo>
                <a:cubicBezTo>
                  <a:pt x="18266" y="956914"/>
                  <a:pt x="0" y="912816"/>
                  <a:pt x="0" y="866835"/>
                </a:cubicBezTo>
                <a:lnTo>
                  <a:pt x="0" y="173371"/>
                </a:lnTo>
                <a:close/>
              </a:path>
            </a:pathLst>
          </a:custGeom>
          <a:solidFill>
            <a:schemeClr val="bg1"/>
          </a:solidFill>
          <a:ln w="38100">
            <a:solidFill>
              <a:srgbClr val="FF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270" anchor="ctr" anchorCtr="0">
            <a:noAutofit/>
          </a:bodyPr>
          <a:lstStyle/>
          <a:p>
            <a:pPr lvl="0" algn="ctr" defTabSz="977900" rtl="0">
              <a:lnSpc>
                <a:spcPct val="90000"/>
              </a:lnSpc>
              <a:spcBef>
                <a:spcPct val="0"/>
              </a:spcBef>
              <a:spcAft>
                <a:spcPct val="35000"/>
              </a:spcAft>
            </a:pPr>
            <a:r>
              <a:rPr lang="en-US" sz="2000" b="1" i="0" kern="1200" baseline="0" dirty="0">
                <a:solidFill>
                  <a:schemeClr val="tx1"/>
                </a:solidFill>
              </a:rPr>
              <a:t>CONFIG</a:t>
            </a:r>
          </a:p>
        </p:txBody>
      </p:sp>
      <p:sp>
        <p:nvSpPr>
          <p:cNvPr id="15" name="Freeform 14"/>
          <p:cNvSpPr/>
          <p:nvPr/>
        </p:nvSpPr>
        <p:spPr>
          <a:xfrm>
            <a:off x="1016308" y="3505200"/>
            <a:ext cx="381000" cy="381000"/>
          </a:xfrm>
          <a:custGeom>
            <a:avLst/>
            <a:gdLst>
              <a:gd name="connsiteX0" fmla="*/ 0 w 1078992"/>
              <a:gd name="connsiteY0" fmla="*/ 173371 h 1040206"/>
              <a:gd name="connsiteX1" fmla="*/ 50779 w 1078992"/>
              <a:gd name="connsiteY1" fmla="*/ 50779 h 1040206"/>
              <a:gd name="connsiteX2" fmla="*/ 173371 w 1078992"/>
              <a:gd name="connsiteY2" fmla="*/ 0 h 1040206"/>
              <a:gd name="connsiteX3" fmla="*/ 905621 w 1078992"/>
              <a:gd name="connsiteY3" fmla="*/ 0 h 1040206"/>
              <a:gd name="connsiteX4" fmla="*/ 1028213 w 1078992"/>
              <a:gd name="connsiteY4" fmla="*/ 50779 h 1040206"/>
              <a:gd name="connsiteX5" fmla="*/ 1078992 w 1078992"/>
              <a:gd name="connsiteY5" fmla="*/ 173371 h 1040206"/>
              <a:gd name="connsiteX6" fmla="*/ 1078992 w 1078992"/>
              <a:gd name="connsiteY6" fmla="*/ 866835 h 1040206"/>
              <a:gd name="connsiteX7" fmla="*/ 1028213 w 1078992"/>
              <a:gd name="connsiteY7" fmla="*/ 989427 h 1040206"/>
              <a:gd name="connsiteX8" fmla="*/ 905621 w 1078992"/>
              <a:gd name="connsiteY8" fmla="*/ 1040206 h 1040206"/>
              <a:gd name="connsiteX9" fmla="*/ 173371 w 1078992"/>
              <a:gd name="connsiteY9" fmla="*/ 1040206 h 1040206"/>
              <a:gd name="connsiteX10" fmla="*/ 50779 w 1078992"/>
              <a:gd name="connsiteY10" fmla="*/ 989427 h 1040206"/>
              <a:gd name="connsiteX11" fmla="*/ 0 w 1078992"/>
              <a:gd name="connsiteY11" fmla="*/ 866835 h 1040206"/>
              <a:gd name="connsiteX12" fmla="*/ 0 w 1078992"/>
              <a:gd name="connsiteY12" fmla="*/ 173371 h 104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8992" h="1040206">
                <a:moveTo>
                  <a:pt x="0" y="173371"/>
                </a:moveTo>
                <a:cubicBezTo>
                  <a:pt x="0" y="127390"/>
                  <a:pt x="18266" y="83293"/>
                  <a:pt x="50779" y="50779"/>
                </a:cubicBezTo>
                <a:cubicBezTo>
                  <a:pt x="83292" y="18266"/>
                  <a:pt x="127390" y="0"/>
                  <a:pt x="173371" y="0"/>
                </a:cubicBezTo>
                <a:lnTo>
                  <a:pt x="905621" y="0"/>
                </a:lnTo>
                <a:cubicBezTo>
                  <a:pt x="951602" y="0"/>
                  <a:pt x="995699" y="18266"/>
                  <a:pt x="1028213" y="50779"/>
                </a:cubicBezTo>
                <a:cubicBezTo>
                  <a:pt x="1060726" y="83292"/>
                  <a:pt x="1078992" y="127390"/>
                  <a:pt x="1078992" y="173371"/>
                </a:cubicBezTo>
                <a:lnTo>
                  <a:pt x="1078992" y="866835"/>
                </a:lnTo>
                <a:cubicBezTo>
                  <a:pt x="1078992" y="912816"/>
                  <a:pt x="1060726" y="956913"/>
                  <a:pt x="1028213" y="989427"/>
                </a:cubicBezTo>
                <a:cubicBezTo>
                  <a:pt x="995700" y="1021940"/>
                  <a:pt x="951602" y="1040206"/>
                  <a:pt x="905621" y="1040206"/>
                </a:cubicBezTo>
                <a:lnTo>
                  <a:pt x="173371" y="1040206"/>
                </a:lnTo>
                <a:cubicBezTo>
                  <a:pt x="127390" y="1040206"/>
                  <a:pt x="83293" y="1021940"/>
                  <a:pt x="50779" y="989427"/>
                </a:cubicBezTo>
                <a:cubicBezTo>
                  <a:pt x="18266" y="956914"/>
                  <a:pt x="0" y="912816"/>
                  <a:pt x="0" y="866835"/>
                </a:cubicBezTo>
                <a:lnTo>
                  <a:pt x="0" y="173371"/>
                </a:lnTo>
                <a:close/>
              </a:path>
            </a:pathLst>
          </a:custGeom>
          <a:solidFill>
            <a:schemeClr val="bg1"/>
          </a:solidFill>
          <a:ln w="38100">
            <a:solidFill>
              <a:srgbClr val="FF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270" anchor="ctr" anchorCtr="0">
            <a:noAutofit/>
          </a:bodyPr>
          <a:lstStyle/>
          <a:p>
            <a:pPr lvl="0" algn="ctr" defTabSz="977900" rtl="0">
              <a:lnSpc>
                <a:spcPct val="90000"/>
              </a:lnSpc>
              <a:spcBef>
                <a:spcPct val="0"/>
              </a:spcBef>
              <a:spcAft>
                <a:spcPct val="35000"/>
              </a:spcAft>
            </a:pPr>
            <a:r>
              <a:rPr lang="en-US" sz="900" b="1" i="0" kern="1200" baseline="0" dirty="0">
                <a:solidFill>
                  <a:schemeClr val="tx1"/>
                </a:solidFill>
              </a:rPr>
              <a:t>MODE</a:t>
            </a:r>
          </a:p>
        </p:txBody>
      </p:sp>
      <p:sp>
        <p:nvSpPr>
          <p:cNvPr id="9" name="Freeform 8"/>
          <p:cNvSpPr/>
          <p:nvPr/>
        </p:nvSpPr>
        <p:spPr>
          <a:xfrm>
            <a:off x="3305175" y="1524000"/>
            <a:ext cx="1078992" cy="1066800"/>
          </a:xfrm>
          <a:custGeom>
            <a:avLst/>
            <a:gdLst>
              <a:gd name="connsiteX0" fmla="*/ 0 w 1078992"/>
              <a:gd name="connsiteY0" fmla="*/ 173371 h 1040206"/>
              <a:gd name="connsiteX1" fmla="*/ 50779 w 1078992"/>
              <a:gd name="connsiteY1" fmla="*/ 50779 h 1040206"/>
              <a:gd name="connsiteX2" fmla="*/ 173371 w 1078992"/>
              <a:gd name="connsiteY2" fmla="*/ 0 h 1040206"/>
              <a:gd name="connsiteX3" fmla="*/ 905621 w 1078992"/>
              <a:gd name="connsiteY3" fmla="*/ 0 h 1040206"/>
              <a:gd name="connsiteX4" fmla="*/ 1028213 w 1078992"/>
              <a:gd name="connsiteY4" fmla="*/ 50779 h 1040206"/>
              <a:gd name="connsiteX5" fmla="*/ 1078992 w 1078992"/>
              <a:gd name="connsiteY5" fmla="*/ 173371 h 1040206"/>
              <a:gd name="connsiteX6" fmla="*/ 1078992 w 1078992"/>
              <a:gd name="connsiteY6" fmla="*/ 866835 h 1040206"/>
              <a:gd name="connsiteX7" fmla="*/ 1028213 w 1078992"/>
              <a:gd name="connsiteY7" fmla="*/ 989427 h 1040206"/>
              <a:gd name="connsiteX8" fmla="*/ 905621 w 1078992"/>
              <a:gd name="connsiteY8" fmla="*/ 1040206 h 1040206"/>
              <a:gd name="connsiteX9" fmla="*/ 173371 w 1078992"/>
              <a:gd name="connsiteY9" fmla="*/ 1040206 h 1040206"/>
              <a:gd name="connsiteX10" fmla="*/ 50779 w 1078992"/>
              <a:gd name="connsiteY10" fmla="*/ 989427 h 1040206"/>
              <a:gd name="connsiteX11" fmla="*/ 0 w 1078992"/>
              <a:gd name="connsiteY11" fmla="*/ 866835 h 1040206"/>
              <a:gd name="connsiteX12" fmla="*/ 0 w 1078992"/>
              <a:gd name="connsiteY12" fmla="*/ 173371 h 104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8992" h="1040206">
                <a:moveTo>
                  <a:pt x="0" y="173371"/>
                </a:moveTo>
                <a:cubicBezTo>
                  <a:pt x="0" y="127390"/>
                  <a:pt x="18266" y="83293"/>
                  <a:pt x="50779" y="50779"/>
                </a:cubicBezTo>
                <a:cubicBezTo>
                  <a:pt x="83292" y="18266"/>
                  <a:pt x="127390" y="0"/>
                  <a:pt x="173371" y="0"/>
                </a:cubicBezTo>
                <a:lnTo>
                  <a:pt x="905621" y="0"/>
                </a:lnTo>
                <a:cubicBezTo>
                  <a:pt x="951602" y="0"/>
                  <a:pt x="995699" y="18266"/>
                  <a:pt x="1028213" y="50779"/>
                </a:cubicBezTo>
                <a:cubicBezTo>
                  <a:pt x="1060726" y="83292"/>
                  <a:pt x="1078992" y="127390"/>
                  <a:pt x="1078992" y="173371"/>
                </a:cubicBezTo>
                <a:lnTo>
                  <a:pt x="1078992" y="866835"/>
                </a:lnTo>
                <a:cubicBezTo>
                  <a:pt x="1078992" y="912816"/>
                  <a:pt x="1060726" y="956913"/>
                  <a:pt x="1028213" y="989427"/>
                </a:cubicBezTo>
                <a:cubicBezTo>
                  <a:pt x="995700" y="1021940"/>
                  <a:pt x="951602" y="1040206"/>
                  <a:pt x="905621" y="1040206"/>
                </a:cubicBezTo>
                <a:lnTo>
                  <a:pt x="173371" y="1040206"/>
                </a:lnTo>
                <a:cubicBezTo>
                  <a:pt x="127390" y="1040206"/>
                  <a:pt x="83293" y="1021940"/>
                  <a:pt x="50779" y="989427"/>
                </a:cubicBezTo>
                <a:cubicBezTo>
                  <a:pt x="18266" y="956914"/>
                  <a:pt x="0" y="912816"/>
                  <a:pt x="0" y="866835"/>
                </a:cubicBezTo>
                <a:lnTo>
                  <a:pt x="0" y="173371"/>
                </a:lnTo>
                <a:close/>
              </a:path>
            </a:pathLst>
          </a:custGeom>
          <a:solidFill>
            <a:schemeClr val="bg1"/>
          </a:solidFill>
          <a:ln w="38100">
            <a:solidFill>
              <a:srgbClr val="FF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270" anchor="ctr" anchorCtr="0">
            <a:noAutofit/>
          </a:bodyPr>
          <a:lstStyle/>
          <a:p>
            <a:pPr lvl="0" algn="ctr" defTabSz="977900" rtl="0">
              <a:lnSpc>
                <a:spcPct val="90000"/>
              </a:lnSpc>
              <a:spcBef>
                <a:spcPct val="0"/>
              </a:spcBef>
              <a:spcAft>
                <a:spcPct val="35000"/>
              </a:spcAft>
            </a:pPr>
            <a:r>
              <a:rPr lang="en-US" sz="2200" b="1" i="0" kern="1200" baseline="0" dirty="0">
                <a:solidFill>
                  <a:schemeClr val="tx1"/>
                </a:solidFill>
              </a:rPr>
              <a:t>MODE</a:t>
            </a:r>
          </a:p>
        </p:txBody>
      </p:sp>
      <p:sp>
        <p:nvSpPr>
          <p:cNvPr id="11" name="Freeform 10"/>
          <p:cNvSpPr/>
          <p:nvPr/>
        </p:nvSpPr>
        <p:spPr>
          <a:xfrm>
            <a:off x="3282108" y="2998395"/>
            <a:ext cx="1125126" cy="1040206"/>
          </a:xfrm>
          <a:custGeom>
            <a:avLst/>
            <a:gdLst>
              <a:gd name="connsiteX0" fmla="*/ 0 w 1078992"/>
              <a:gd name="connsiteY0" fmla="*/ 173371 h 1040206"/>
              <a:gd name="connsiteX1" fmla="*/ 50779 w 1078992"/>
              <a:gd name="connsiteY1" fmla="*/ 50779 h 1040206"/>
              <a:gd name="connsiteX2" fmla="*/ 173371 w 1078992"/>
              <a:gd name="connsiteY2" fmla="*/ 0 h 1040206"/>
              <a:gd name="connsiteX3" fmla="*/ 905621 w 1078992"/>
              <a:gd name="connsiteY3" fmla="*/ 0 h 1040206"/>
              <a:gd name="connsiteX4" fmla="*/ 1028213 w 1078992"/>
              <a:gd name="connsiteY4" fmla="*/ 50779 h 1040206"/>
              <a:gd name="connsiteX5" fmla="*/ 1078992 w 1078992"/>
              <a:gd name="connsiteY5" fmla="*/ 173371 h 1040206"/>
              <a:gd name="connsiteX6" fmla="*/ 1078992 w 1078992"/>
              <a:gd name="connsiteY6" fmla="*/ 866835 h 1040206"/>
              <a:gd name="connsiteX7" fmla="*/ 1028213 w 1078992"/>
              <a:gd name="connsiteY7" fmla="*/ 989427 h 1040206"/>
              <a:gd name="connsiteX8" fmla="*/ 905621 w 1078992"/>
              <a:gd name="connsiteY8" fmla="*/ 1040206 h 1040206"/>
              <a:gd name="connsiteX9" fmla="*/ 173371 w 1078992"/>
              <a:gd name="connsiteY9" fmla="*/ 1040206 h 1040206"/>
              <a:gd name="connsiteX10" fmla="*/ 50779 w 1078992"/>
              <a:gd name="connsiteY10" fmla="*/ 989427 h 1040206"/>
              <a:gd name="connsiteX11" fmla="*/ 0 w 1078992"/>
              <a:gd name="connsiteY11" fmla="*/ 866835 h 1040206"/>
              <a:gd name="connsiteX12" fmla="*/ 0 w 1078992"/>
              <a:gd name="connsiteY12" fmla="*/ 173371 h 104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8992" h="1040206">
                <a:moveTo>
                  <a:pt x="0" y="173371"/>
                </a:moveTo>
                <a:cubicBezTo>
                  <a:pt x="0" y="127390"/>
                  <a:pt x="18266" y="83293"/>
                  <a:pt x="50779" y="50779"/>
                </a:cubicBezTo>
                <a:cubicBezTo>
                  <a:pt x="83292" y="18266"/>
                  <a:pt x="127390" y="0"/>
                  <a:pt x="173371" y="0"/>
                </a:cubicBezTo>
                <a:lnTo>
                  <a:pt x="905621" y="0"/>
                </a:lnTo>
                <a:cubicBezTo>
                  <a:pt x="951602" y="0"/>
                  <a:pt x="995699" y="18266"/>
                  <a:pt x="1028213" y="50779"/>
                </a:cubicBezTo>
                <a:cubicBezTo>
                  <a:pt x="1060726" y="83292"/>
                  <a:pt x="1078992" y="127390"/>
                  <a:pt x="1078992" y="173371"/>
                </a:cubicBezTo>
                <a:lnTo>
                  <a:pt x="1078992" y="866835"/>
                </a:lnTo>
                <a:cubicBezTo>
                  <a:pt x="1078992" y="912816"/>
                  <a:pt x="1060726" y="956913"/>
                  <a:pt x="1028213" y="989427"/>
                </a:cubicBezTo>
                <a:cubicBezTo>
                  <a:pt x="995700" y="1021940"/>
                  <a:pt x="951602" y="1040206"/>
                  <a:pt x="905621" y="1040206"/>
                </a:cubicBezTo>
                <a:lnTo>
                  <a:pt x="173371" y="1040206"/>
                </a:lnTo>
                <a:cubicBezTo>
                  <a:pt x="127390" y="1040206"/>
                  <a:pt x="83293" y="1021940"/>
                  <a:pt x="50779" y="989427"/>
                </a:cubicBezTo>
                <a:cubicBezTo>
                  <a:pt x="18266" y="956914"/>
                  <a:pt x="0" y="912816"/>
                  <a:pt x="0" y="866835"/>
                </a:cubicBezTo>
                <a:lnTo>
                  <a:pt x="0" y="173371"/>
                </a:lnTo>
                <a:close/>
              </a:path>
            </a:pathLst>
          </a:custGeom>
          <a:solidFill>
            <a:schemeClr val="bg1"/>
          </a:solidFill>
          <a:ln w="38100">
            <a:solidFill>
              <a:srgbClr val="FF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270" anchor="ctr" anchorCtr="0">
            <a:noAutofit/>
          </a:bodyPr>
          <a:lstStyle/>
          <a:p>
            <a:pPr lvl="0" algn="ctr" defTabSz="977900" rtl="0">
              <a:lnSpc>
                <a:spcPct val="90000"/>
              </a:lnSpc>
              <a:spcBef>
                <a:spcPct val="0"/>
              </a:spcBef>
              <a:spcAft>
                <a:spcPct val="35000"/>
              </a:spcAft>
            </a:pPr>
            <a:r>
              <a:rPr lang="en-US" sz="2100" b="1" i="0" kern="1200" baseline="0" dirty="0">
                <a:solidFill>
                  <a:schemeClr val="tx1"/>
                </a:solidFill>
              </a:rPr>
              <a:t>DEVICE</a:t>
            </a:r>
          </a:p>
        </p:txBody>
      </p:sp>
      <p:sp>
        <p:nvSpPr>
          <p:cNvPr id="20"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79</a:t>
            </a:fld>
            <a:endParaRPr lang="en-US" sz="1400" dirty="0">
              <a:solidFill>
                <a:prstClr val="black">
                  <a:tint val="75000"/>
                </a:prstClr>
              </a:solidFill>
            </a:endParaRPr>
          </a:p>
        </p:txBody>
      </p:sp>
      <p:sp>
        <p:nvSpPr>
          <p:cNvPr id="23" name="Title 5"/>
          <p:cNvSpPr txBox="1">
            <a:spLocks/>
          </p:cNvSpPr>
          <p:nvPr/>
        </p:nvSpPr>
        <p:spPr>
          <a:xfrm>
            <a:off x="381000" y="71439"/>
            <a:ext cx="19812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3: Duct Blaster</a:t>
            </a:r>
          </a:p>
        </p:txBody>
      </p:sp>
    </p:spTree>
    <p:extLst>
      <p:ext uri="{BB962C8B-B14F-4D97-AF65-F5344CB8AC3E}">
        <p14:creationId xmlns:p14="http://schemas.microsoft.com/office/powerpoint/2010/main" val="221825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1000" fill="hold"/>
                                        <p:tgtEl>
                                          <p:spTgt spid="15"/>
                                        </p:tgtEl>
                                      </p:cBhvr>
                                      <p:by x="260000" y="260000"/>
                                    </p:animScale>
                                  </p:childTnLst>
                                </p:cTn>
                              </p:par>
                              <p:par>
                                <p:cTn id="7" presetID="0" presetClass="path" presetSubtype="0" accel="50000" decel="50000" fill="hold" grpId="1" nodeType="withEffect">
                                  <p:stCondLst>
                                    <p:cond delay="0"/>
                                  </p:stCondLst>
                                  <p:childTnLst>
                                    <p:animMotion origin="layout" path="M 3.33333E-6 -1.11111E-6 L 0.2875 -0.23889 " pathEditMode="relative" rAng="0" ptsTypes="AA">
                                      <p:cBhvr>
                                        <p:cTn id="8" dur="1000" fill="hold"/>
                                        <p:tgtEl>
                                          <p:spTgt spid="15"/>
                                        </p:tgtEl>
                                        <p:attrNameLst>
                                          <p:attrName>ppt_x</p:attrName>
                                          <p:attrName>ppt_y</p:attrName>
                                        </p:attrNameLst>
                                      </p:cBhvr>
                                      <p:rCtr x="14400" y="-11900"/>
                                    </p:animMotion>
                                  </p:childTnLst>
                                </p:cTn>
                              </p:par>
                            </p:childTnLst>
                          </p:cTn>
                        </p:par>
                        <p:par>
                          <p:cTn id="9" fill="hold">
                            <p:stCondLst>
                              <p:cond delay="1000"/>
                            </p:stCondLst>
                            <p:childTnLst>
                              <p:par>
                                <p:cTn id="10" presetID="9"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1000" fill="hold"/>
                                        <p:tgtEl>
                                          <p:spTgt spid="17"/>
                                        </p:tgtEl>
                                      </p:cBhvr>
                                      <p:by x="280000" y="280000"/>
                                    </p:animScale>
                                  </p:childTnLst>
                                </p:cTn>
                              </p:par>
                              <p:par>
                                <p:cTn id="21" presetID="0" presetClass="path" presetSubtype="0" accel="50000" decel="50000" fill="hold" grpId="1" nodeType="withEffect">
                                  <p:stCondLst>
                                    <p:cond delay="0"/>
                                  </p:stCondLst>
                                  <p:childTnLst>
                                    <p:animMotion origin="layout" path="M -0.00469 3.33333E-6 L 0.29028 0.04629 " pathEditMode="relative" rAng="0" ptsTypes="AA">
                                      <p:cBhvr>
                                        <p:cTn id="22" dur="1000" fill="hold"/>
                                        <p:tgtEl>
                                          <p:spTgt spid="17"/>
                                        </p:tgtEl>
                                        <p:attrNameLst>
                                          <p:attrName>ppt_x</p:attrName>
                                          <p:attrName>ppt_y</p:attrName>
                                        </p:attrNameLst>
                                      </p:cBhvr>
                                      <p:rCtr x="14740" y="2315"/>
                                    </p:animMotion>
                                  </p:childTnLst>
                                </p:cTn>
                              </p:par>
                            </p:childTnLst>
                          </p:cTn>
                        </p:par>
                        <p:par>
                          <p:cTn id="23" fill="hold">
                            <p:stCondLst>
                              <p:cond delay="1000"/>
                            </p:stCondLst>
                            <p:childTnLst>
                              <p:par>
                                <p:cTn id="24" presetID="9"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500"/>
                                        <p:tgtEl>
                                          <p:spTgt spid="11"/>
                                        </p:tgtEl>
                                      </p:cBhvr>
                                    </p:animEffect>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1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grpId="0" nodeType="clickEffect">
                                  <p:stCondLst>
                                    <p:cond delay="0"/>
                                  </p:stCondLst>
                                  <p:childTnLst>
                                    <p:animScale>
                                      <p:cBhvr>
                                        <p:cTn id="34" dur="1000" fill="hold"/>
                                        <p:tgtEl>
                                          <p:spTgt spid="18"/>
                                        </p:tgtEl>
                                      </p:cBhvr>
                                      <p:by x="280000" y="280000"/>
                                    </p:animScale>
                                  </p:childTnLst>
                                </p:cTn>
                              </p:par>
                              <p:par>
                                <p:cTn id="35" presetID="0" presetClass="path" presetSubtype="0" accel="50000" decel="50000" fill="hold" grpId="1" nodeType="withEffect">
                                  <p:stCondLst>
                                    <p:cond delay="0"/>
                                  </p:stCondLst>
                                  <p:childTnLst>
                                    <p:animMotion origin="layout" path="M -0.00781 0.0007 L 0.18386 0.27824 " pathEditMode="relative" rAng="0" ptsTypes="AA">
                                      <p:cBhvr>
                                        <p:cTn id="36" dur="1000" fill="hold"/>
                                        <p:tgtEl>
                                          <p:spTgt spid="18"/>
                                        </p:tgtEl>
                                        <p:attrNameLst>
                                          <p:attrName>ppt_x</p:attrName>
                                          <p:attrName>ppt_y</p:attrName>
                                        </p:attrNameLst>
                                      </p:cBhvr>
                                      <p:rCtr x="9583" y="13866"/>
                                    </p:animMotion>
                                  </p:childTnLst>
                                </p:cTn>
                              </p:par>
                            </p:childTnLst>
                          </p:cTn>
                        </p:par>
                        <p:par>
                          <p:cTn id="37" fill="hold">
                            <p:stCondLst>
                              <p:cond delay="1000"/>
                            </p:stCondLst>
                            <p:childTnLst>
                              <p:par>
                                <p:cTn id="38" presetID="9" presetClass="entr" presetSubtype="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dissolve">
                                      <p:cBhvr>
                                        <p:cTn id="40" dur="500"/>
                                        <p:tgtEl>
                                          <p:spTgt spid="13"/>
                                        </p:tgtEl>
                                      </p:cBhvr>
                                    </p:animEffect>
                                  </p:childTnLst>
                                </p:cTn>
                              </p:par>
                            </p:childTnLst>
                          </p:cTn>
                        </p:par>
                        <p:par>
                          <p:cTn id="41" fill="hold">
                            <p:stCondLst>
                              <p:cond delay="1500"/>
                            </p:stCondLst>
                            <p:childTnLst>
                              <p:par>
                                <p:cTn id="42" presetID="22" presetClass="entr" presetSubtype="8"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7" grpId="0" animBg="1"/>
      <p:bldP spid="17" grpId="1" animBg="1"/>
      <p:bldP spid="8" grpId="0" animBg="1"/>
      <p:bldP spid="10" grpId="0" animBg="1"/>
      <p:bldP spid="12" grpId="0" animBg="1"/>
      <p:bldP spid="13" grpId="0" animBg="1"/>
      <p:bldP spid="15" grpId="0" animBg="1"/>
      <p:bldP spid="15" grpId="1" animBg="1"/>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Duct Sealing Certifications</a:t>
            </a:r>
          </a:p>
        </p:txBody>
      </p:sp>
      <p:sp>
        <p:nvSpPr>
          <p:cNvPr id="4" name="Content Placeholder 3"/>
          <p:cNvSpPr>
            <a:spLocks noGrp="1"/>
          </p:cNvSpPr>
          <p:nvPr>
            <p:ph sz="quarter" idx="1"/>
          </p:nvPr>
        </p:nvSpPr>
        <p:spPr>
          <a:xfrm>
            <a:off x="990600" y="1219200"/>
            <a:ext cx="7696200" cy="4724400"/>
          </a:xfrm>
        </p:spPr>
        <p:txBody>
          <a:bodyPr>
            <a:noAutofit/>
          </a:bodyPr>
          <a:lstStyle/>
          <a:p>
            <a:pPr>
              <a:lnSpc>
                <a:spcPts val="3500"/>
              </a:lnSpc>
            </a:pPr>
            <a:endParaRPr lang="en-US" sz="3200" dirty="0">
              <a:solidFill>
                <a:srgbClr val="284E84"/>
              </a:solidFill>
            </a:endParaRPr>
          </a:p>
          <a:p>
            <a:pPr>
              <a:lnSpc>
                <a:spcPts val="3500"/>
              </a:lnSpc>
            </a:pPr>
            <a:r>
              <a:rPr lang="en-US" sz="3200" dirty="0">
                <a:solidFill>
                  <a:srgbClr val="284E84"/>
                </a:solidFill>
              </a:rPr>
              <a:t>PTCS Duct Sealing</a:t>
            </a:r>
          </a:p>
          <a:p>
            <a:pPr lvl="1" fontAlgn="base">
              <a:lnSpc>
                <a:spcPts val="3500"/>
              </a:lnSpc>
              <a:spcBef>
                <a:spcPts val="600"/>
              </a:spcBef>
              <a:spcAft>
                <a:spcPts val="400"/>
              </a:spcAft>
            </a:pPr>
            <a:r>
              <a:rPr lang="en-US" sz="2000" b="1" dirty="0"/>
              <a:t>Pre and post duct leakage testing required</a:t>
            </a:r>
          </a:p>
          <a:p>
            <a:pPr>
              <a:lnSpc>
                <a:spcPts val="3500"/>
              </a:lnSpc>
            </a:pPr>
            <a:r>
              <a:rPr lang="en-US" sz="3200" dirty="0">
                <a:solidFill>
                  <a:srgbClr val="284E84"/>
                </a:solidFill>
              </a:rPr>
              <a:t>Prescriptive Duct Sealing</a:t>
            </a:r>
          </a:p>
          <a:p>
            <a:pPr lvl="1" fontAlgn="base">
              <a:lnSpc>
                <a:spcPts val="3500"/>
              </a:lnSpc>
              <a:spcBef>
                <a:spcPts val="600"/>
              </a:spcBef>
              <a:spcAft>
                <a:spcPts val="400"/>
              </a:spcAft>
            </a:pPr>
            <a:r>
              <a:rPr lang="en-US" sz="2000" b="1" dirty="0"/>
              <a:t>Duct testing not required, but all other sealing specs required</a:t>
            </a:r>
          </a:p>
          <a:p>
            <a:pPr lvl="1" fontAlgn="base">
              <a:lnSpc>
                <a:spcPts val="3500"/>
              </a:lnSpc>
              <a:spcBef>
                <a:spcPts val="600"/>
              </a:spcBef>
              <a:spcAft>
                <a:spcPts val="400"/>
              </a:spcAft>
            </a:pPr>
            <a:r>
              <a:rPr lang="en-US" sz="2000" b="1" dirty="0"/>
              <a:t>Required to seal all opportunities</a:t>
            </a:r>
          </a:p>
          <a:p>
            <a:pPr marL="274320" lvl="1" fontAlgn="base">
              <a:lnSpc>
                <a:spcPts val="3500"/>
              </a:lnSpc>
              <a:spcBef>
                <a:spcPts val="600"/>
              </a:spcBef>
              <a:spcAft>
                <a:spcPts val="400"/>
              </a:spcAft>
              <a:buClr>
                <a:schemeClr val="accent1"/>
              </a:buClr>
            </a:pPr>
            <a:r>
              <a:rPr lang="en-US" sz="2400" dirty="0">
                <a:solidFill>
                  <a:srgbClr val="284E84"/>
                </a:solidFill>
              </a:rPr>
              <a:t>Check which measures your utility offers</a:t>
            </a:r>
          </a:p>
          <a:p>
            <a:pPr marL="274320" lvl="1" fontAlgn="base">
              <a:lnSpc>
                <a:spcPts val="3500"/>
              </a:lnSpc>
              <a:spcBef>
                <a:spcPts val="600"/>
              </a:spcBef>
              <a:spcAft>
                <a:spcPts val="400"/>
              </a:spcAft>
              <a:buClr>
                <a:schemeClr val="accent1"/>
              </a:buClr>
            </a:pPr>
            <a:r>
              <a:rPr lang="en-US" sz="2400" dirty="0">
                <a:solidFill>
                  <a:srgbClr val="284E84"/>
                </a:solidFill>
              </a:rPr>
              <a:t>This training certifies you for both!</a:t>
            </a:r>
          </a:p>
          <a:p>
            <a:pPr lvl="1" fontAlgn="base">
              <a:lnSpc>
                <a:spcPts val="3500"/>
              </a:lnSpc>
              <a:spcBef>
                <a:spcPts val="600"/>
              </a:spcBef>
              <a:spcAft>
                <a:spcPts val="400"/>
              </a:spcAft>
            </a:pPr>
            <a:endParaRPr lang="en-US" sz="2000" dirty="0"/>
          </a:p>
        </p:txBody>
      </p:sp>
      <p:sp>
        <p:nvSpPr>
          <p:cNvPr id="5"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8</a:t>
            </a:fld>
            <a:endParaRPr lang="en-US" sz="1400" dirty="0">
              <a:solidFill>
                <a:prstClr val="black">
                  <a:tint val="75000"/>
                </a:prstClr>
              </a:solidFill>
            </a:endParaRPr>
          </a:p>
        </p:txBody>
      </p:sp>
      <p:sp>
        <p:nvSpPr>
          <p:cNvPr id="3" name="Rectangle 2"/>
          <p:cNvSpPr/>
          <p:nvPr/>
        </p:nvSpPr>
        <p:spPr>
          <a:xfrm>
            <a:off x="381368" y="96400"/>
            <a:ext cx="2000997" cy="307777"/>
          </a:xfrm>
          <a:prstGeom prst="rect">
            <a:avLst/>
          </a:prstGeom>
        </p:spPr>
        <p:txBody>
          <a:bodyPr wrap="none">
            <a:spAutoFit/>
          </a:bodyPr>
          <a:lstStyle/>
          <a:p>
            <a:pPr fontAlgn="auto">
              <a:spcAft>
                <a:spcPts val="0"/>
              </a:spcAft>
            </a:pPr>
            <a:r>
              <a:rPr lang="en-US" sz="1400" dirty="0">
                <a:solidFill>
                  <a:srgbClr val="97B5E1"/>
                </a:solidFill>
                <a:latin typeface="Tahoma" panose="020B0604030504040204" pitchFamily="34" charset="0"/>
                <a:ea typeface="Tahoma" panose="020B0604030504040204" pitchFamily="34" charset="0"/>
                <a:cs typeface="Tahoma" panose="020B0604030504040204" pitchFamily="34" charset="0"/>
              </a:rPr>
              <a:t>Section 1: Introduction</a:t>
            </a:r>
          </a:p>
        </p:txBody>
      </p:sp>
    </p:spTree>
    <p:extLst>
      <p:ext uri="{BB962C8B-B14F-4D97-AF65-F5344CB8AC3E}">
        <p14:creationId xmlns:p14="http://schemas.microsoft.com/office/powerpoint/2010/main" val="26894923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rmAutofit/>
          </a:bodyPr>
          <a:lstStyle/>
          <a:p>
            <a:r>
              <a:rPr lang="en-US" dirty="0"/>
              <a:t>Configuring the Manometer - MODE</a:t>
            </a:r>
          </a:p>
        </p:txBody>
      </p:sp>
      <p:sp>
        <p:nvSpPr>
          <p:cNvPr id="6" name="Freeform 5"/>
          <p:cNvSpPr/>
          <p:nvPr/>
        </p:nvSpPr>
        <p:spPr>
          <a:xfrm>
            <a:off x="1257300" y="1296692"/>
            <a:ext cx="1143000" cy="838200"/>
          </a:xfrm>
          <a:custGeom>
            <a:avLst/>
            <a:gdLst>
              <a:gd name="connsiteX0" fmla="*/ 0 w 1078992"/>
              <a:gd name="connsiteY0" fmla="*/ 173371 h 1040206"/>
              <a:gd name="connsiteX1" fmla="*/ 50779 w 1078992"/>
              <a:gd name="connsiteY1" fmla="*/ 50779 h 1040206"/>
              <a:gd name="connsiteX2" fmla="*/ 173371 w 1078992"/>
              <a:gd name="connsiteY2" fmla="*/ 0 h 1040206"/>
              <a:gd name="connsiteX3" fmla="*/ 905621 w 1078992"/>
              <a:gd name="connsiteY3" fmla="*/ 0 h 1040206"/>
              <a:gd name="connsiteX4" fmla="*/ 1028213 w 1078992"/>
              <a:gd name="connsiteY4" fmla="*/ 50779 h 1040206"/>
              <a:gd name="connsiteX5" fmla="*/ 1078992 w 1078992"/>
              <a:gd name="connsiteY5" fmla="*/ 173371 h 1040206"/>
              <a:gd name="connsiteX6" fmla="*/ 1078992 w 1078992"/>
              <a:gd name="connsiteY6" fmla="*/ 866835 h 1040206"/>
              <a:gd name="connsiteX7" fmla="*/ 1028213 w 1078992"/>
              <a:gd name="connsiteY7" fmla="*/ 989427 h 1040206"/>
              <a:gd name="connsiteX8" fmla="*/ 905621 w 1078992"/>
              <a:gd name="connsiteY8" fmla="*/ 1040206 h 1040206"/>
              <a:gd name="connsiteX9" fmla="*/ 173371 w 1078992"/>
              <a:gd name="connsiteY9" fmla="*/ 1040206 h 1040206"/>
              <a:gd name="connsiteX10" fmla="*/ 50779 w 1078992"/>
              <a:gd name="connsiteY10" fmla="*/ 989427 h 1040206"/>
              <a:gd name="connsiteX11" fmla="*/ 0 w 1078992"/>
              <a:gd name="connsiteY11" fmla="*/ 866835 h 1040206"/>
              <a:gd name="connsiteX12" fmla="*/ 0 w 1078992"/>
              <a:gd name="connsiteY12" fmla="*/ 173371 h 104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8992" h="1040206">
                <a:moveTo>
                  <a:pt x="0" y="173371"/>
                </a:moveTo>
                <a:cubicBezTo>
                  <a:pt x="0" y="127390"/>
                  <a:pt x="18266" y="83293"/>
                  <a:pt x="50779" y="50779"/>
                </a:cubicBezTo>
                <a:cubicBezTo>
                  <a:pt x="83292" y="18266"/>
                  <a:pt x="127390" y="0"/>
                  <a:pt x="173371" y="0"/>
                </a:cubicBezTo>
                <a:lnTo>
                  <a:pt x="905621" y="0"/>
                </a:lnTo>
                <a:cubicBezTo>
                  <a:pt x="951602" y="0"/>
                  <a:pt x="995699" y="18266"/>
                  <a:pt x="1028213" y="50779"/>
                </a:cubicBezTo>
                <a:cubicBezTo>
                  <a:pt x="1060726" y="83292"/>
                  <a:pt x="1078992" y="127390"/>
                  <a:pt x="1078992" y="173371"/>
                </a:cubicBezTo>
                <a:lnTo>
                  <a:pt x="1078992" y="866835"/>
                </a:lnTo>
                <a:cubicBezTo>
                  <a:pt x="1078992" y="912816"/>
                  <a:pt x="1060726" y="956913"/>
                  <a:pt x="1028213" y="989427"/>
                </a:cubicBezTo>
                <a:cubicBezTo>
                  <a:pt x="995700" y="1021940"/>
                  <a:pt x="951602" y="1040206"/>
                  <a:pt x="905621" y="1040206"/>
                </a:cubicBezTo>
                <a:lnTo>
                  <a:pt x="173371" y="1040206"/>
                </a:lnTo>
                <a:cubicBezTo>
                  <a:pt x="127390" y="1040206"/>
                  <a:pt x="83293" y="1021940"/>
                  <a:pt x="50779" y="989427"/>
                </a:cubicBezTo>
                <a:cubicBezTo>
                  <a:pt x="18266" y="956914"/>
                  <a:pt x="0" y="912816"/>
                  <a:pt x="0" y="866835"/>
                </a:cubicBezTo>
                <a:lnTo>
                  <a:pt x="0" y="173371"/>
                </a:lnTo>
                <a:close/>
              </a:path>
            </a:pathLst>
          </a:custGeom>
          <a:solidFill>
            <a:schemeClr val="accent2">
              <a:lumMod val="40000"/>
              <a:lumOff val="60000"/>
            </a:schemeClr>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lvl="0" algn="ctr">
              <a:lnSpc>
                <a:spcPct val="90000"/>
              </a:lnSpc>
              <a:spcBef>
                <a:spcPct val="0"/>
              </a:spcBef>
              <a:spcAft>
                <a:spcPct val="35000"/>
              </a:spcAft>
            </a:pPr>
            <a:r>
              <a:rPr lang="en-US" sz="2400" dirty="0">
                <a:solidFill>
                  <a:schemeClr val="tx1"/>
                </a:solidFill>
              </a:rPr>
              <a:t>MODE</a:t>
            </a:r>
          </a:p>
        </p:txBody>
      </p:sp>
      <p:sp>
        <p:nvSpPr>
          <p:cNvPr id="11" name="Freeform 10"/>
          <p:cNvSpPr/>
          <p:nvPr/>
        </p:nvSpPr>
        <p:spPr>
          <a:xfrm>
            <a:off x="1828800" y="2368002"/>
            <a:ext cx="7010400" cy="832398"/>
          </a:xfrm>
          <a:custGeom>
            <a:avLst/>
            <a:gdLst>
              <a:gd name="connsiteX0" fmla="*/ 0 w 5422033"/>
              <a:gd name="connsiteY0" fmla="*/ 0 h 832398"/>
              <a:gd name="connsiteX1" fmla="*/ 5005834 w 5422033"/>
              <a:gd name="connsiteY1" fmla="*/ 0 h 832398"/>
              <a:gd name="connsiteX2" fmla="*/ 5422033 w 5422033"/>
              <a:gd name="connsiteY2" fmla="*/ 416199 h 832398"/>
              <a:gd name="connsiteX3" fmla="*/ 5005834 w 5422033"/>
              <a:gd name="connsiteY3" fmla="*/ 832398 h 832398"/>
              <a:gd name="connsiteX4" fmla="*/ 0 w 5422033"/>
              <a:gd name="connsiteY4" fmla="*/ 832398 h 832398"/>
              <a:gd name="connsiteX5" fmla="*/ 416199 w 5422033"/>
              <a:gd name="connsiteY5" fmla="*/ 416199 h 832398"/>
              <a:gd name="connsiteX6" fmla="*/ 0 w 5422033"/>
              <a:gd name="connsiteY6" fmla="*/ 0 h 83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2033" h="832398">
                <a:moveTo>
                  <a:pt x="0" y="0"/>
                </a:moveTo>
                <a:lnTo>
                  <a:pt x="5005834" y="0"/>
                </a:lnTo>
                <a:lnTo>
                  <a:pt x="5422033" y="416199"/>
                </a:lnTo>
                <a:lnTo>
                  <a:pt x="5005834" y="832398"/>
                </a:lnTo>
                <a:lnTo>
                  <a:pt x="0" y="832398"/>
                </a:lnTo>
                <a:lnTo>
                  <a:pt x="416199" y="416199"/>
                </a:lnTo>
                <a:lnTo>
                  <a:pt x="0" y="0"/>
                </a:lnTo>
                <a:close/>
              </a:path>
            </a:pathLst>
          </a:custGeom>
          <a:solidFill>
            <a:schemeClr val="accent1">
              <a:lumMod val="40000"/>
              <a:lumOff val="60000"/>
            </a:schemeClr>
          </a:solidFill>
        </p:spPr>
        <p:style>
          <a:lnRef idx="1">
            <a:schemeClr val="accent2"/>
          </a:lnRef>
          <a:fillRef idx="2">
            <a:schemeClr val="accent2"/>
          </a:fillRef>
          <a:effectRef idx="1">
            <a:schemeClr val="accent2"/>
          </a:effectRef>
          <a:fontRef idx="minor">
            <a:schemeClr val="dk1">
              <a:hueOff val="0"/>
              <a:satOff val="0"/>
              <a:lumOff val="0"/>
              <a:alphaOff val="0"/>
            </a:schemeClr>
          </a:fontRef>
        </p:style>
        <p:txBody>
          <a:bodyPr spcFirstLastPara="0" vert="horz" wrap="square" lIns="439059" tIns="11430" rIns="416199" bIns="11430" numCol="1" spcCol="1270" anchor="ctr" anchorCtr="0">
            <a:noAutofit/>
          </a:bodyPr>
          <a:lstStyle/>
          <a:p>
            <a:pPr lvl="0" algn="ctr" defTabSz="800100" rtl="0">
              <a:lnSpc>
                <a:spcPct val="90000"/>
              </a:lnSpc>
              <a:spcBef>
                <a:spcPct val="0"/>
              </a:spcBef>
              <a:spcAft>
                <a:spcPct val="35000"/>
              </a:spcAft>
            </a:pPr>
            <a:r>
              <a:rPr lang="en-US" sz="2200" kern="1200" dirty="0"/>
              <a:t>Measures pressure difference between “input” and reference on both channels A and B</a:t>
            </a:r>
          </a:p>
        </p:txBody>
      </p:sp>
      <p:sp>
        <p:nvSpPr>
          <p:cNvPr id="13" name="Freeform 12"/>
          <p:cNvSpPr/>
          <p:nvPr/>
        </p:nvSpPr>
        <p:spPr>
          <a:xfrm>
            <a:off x="1828800" y="3360534"/>
            <a:ext cx="7010399" cy="836270"/>
          </a:xfrm>
          <a:custGeom>
            <a:avLst/>
            <a:gdLst>
              <a:gd name="connsiteX0" fmla="*/ 0 w 5382910"/>
              <a:gd name="connsiteY0" fmla="*/ 0 h 836270"/>
              <a:gd name="connsiteX1" fmla="*/ 4964775 w 5382910"/>
              <a:gd name="connsiteY1" fmla="*/ 0 h 836270"/>
              <a:gd name="connsiteX2" fmla="*/ 5382910 w 5382910"/>
              <a:gd name="connsiteY2" fmla="*/ 418135 h 836270"/>
              <a:gd name="connsiteX3" fmla="*/ 4964775 w 5382910"/>
              <a:gd name="connsiteY3" fmla="*/ 836270 h 836270"/>
              <a:gd name="connsiteX4" fmla="*/ 0 w 5382910"/>
              <a:gd name="connsiteY4" fmla="*/ 836270 h 836270"/>
              <a:gd name="connsiteX5" fmla="*/ 418135 w 5382910"/>
              <a:gd name="connsiteY5" fmla="*/ 418135 h 836270"/>
              <a:gd name="connsiteX6" fmla="*/ 0 w 5382910"/>
              <a:gd name="connsiteY6" fmla="*/ 0 h 83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2910" h="836270">
                <a:moveTo>
                  <a:pt x="0" y="0"/>
                </a:moveTo>
                <a:lnTo>
                  <a:pt x="4964775" y="0"/>
                </a:lnTo>
                <a:lnTo>
                  <a:pt x="5382910" y="418135"/>
                </a:lnTo>
                <a:lnTo>
                  <a:pt x="4964775" y="836270"/>
                </a:lnTo>
                <a:lnTo>
                  <a:pt x="0" y="836270"/>
                </a:lnTo>
                <a:lnTo>
                  <a:pt x="418135" y="418135"/>
                </a:lnTo>
                <a:lnTo>
                  <a:pt x="0" y="0"/>
                </a:lnTo>
                <a:close/>
              </a:path>
            </a:pathLst>
          </a:custGeom>
          <a:solidFill>
            <a:schemeClr val="accent1">
              <a:lumMod val="40000"/>
              <a:lumOff val="60000"/>
            </a:schemeClr>
          </a:solidFill>
        </p:spPr>
        <p:style>
          <a:lnRef idx="1">
            <a:schemeClr val="accent2"/>
          </a:lnRef>
          <a:fillRef idx="2">
            <a:schemeClr val="accent2"/>
          </a:fillRef>
          <a:effectRef idx="1">
            <a:schemeClr val="accent2"/>
          </a:effectRef>
          <a:fontRef idx="minor">
            <a:schemeClr val="dk1">
              <a:hueOff val="0"/>
              <a:satOff val="0"/>
              <a:lumOff val="0"/>
              <a:alphaOff val="0"/>
            </a:schemeClr>
          </a:fontRef>
        </p:style>
        <p:txBody>
          <a:bodyPr spcFirstLastPara="0" vert="horz" wrap="square" lIns="440995" tIns="11430" rIns="418135" bIns="11430" numCol="1" spcCol="1270" anchor="ctr" anchorCtr="0">
            <a:noAutofit/>
          </a:bodyPr>
          <a:lstStyle/>
          <a:p>
            <a:pPr lvl="0" algn="ctr" defTabSz="800100" rtl="0">
              <a:lnSpc>
                <a:spcPct val="90000"/>
              </a:lnSpc>
              <a:spcBef>
                <a:spcPct val="0"/>
              </a:spcBef>
              <a:spcAft>
                <a:spcPct val="35000"/>
              </a:spcAft>
            </a:pPr>
            <a:r>
              <a:rPr lang="en-US" sz="2200" kern="1200" dirty="0"/>
              <a:t>Measures amount pressure recorded </a:t>
            </a:r>
            <a:r>
              <a:rPr lang="en-US" sz="2200" dirty="0"/>
              <a:t>(</a:t>
            </a:r>
            <a:r>
              <a:rPr lang="en-US" sz="2200" kern="1200" dirty="0"/>
              <a:t>channel A) and amount of air flowing through device (channel B)</a:t>
            </a:r>
          </a:p>
        </p:txBody>
      </p:sp>
      <p:sp>
        <p:nvSpPr>
          <p:cNvPr id="15" name="Freeform 14"/>
          <p:cNvSpPr/>
          <p:nvPr/>
        </p:nvSpPr>
        <p:spPr>
          <a:xfrm>
            <a:off x="1828800" y="4349204"/>
            <a:ext cx="7010399" cy="840136"/>
          </a:xfrm>
          <a:custGeom>
            <a:avLst/>
            <a:gdLst>
              <a:gd name="connsiteX0" fmla="*/ 0 w 5331371"/>
              <a:gd name="connsiteY0" fmla="*/ 0 h 840136"/>
              <a:gd name="connsiteX1" fmla="*/ 4911303 w 5331371"/>
              <a:gd name="connsiteY1" fmla="*/ 0 h 840136"/>
              <a:gd name="connsiteX2" fmla="*/ 5331371 w 5331371"/>
              <a:gd name="connsiteY2" fmla="*/ 420068 h 840136"/>
              <a:gd name="connsiteX3" fmla="*/ 4911303 w 5331371"/>
              <a:gd name="connsiteY3" fmla="*/ 840136 h 840136"/>
              <a:gd name="connsiteX4" fmla="*/ 0 w 5331371"/>
              <a:gd name="connsiteY4" fmla="*/ 840136 h 840136"/>
              <a:gd name="connsiteX5" fmla="*/ 420068 w 5331371"/>
              <a:gd name="connsiteY5" fmla="*/ 420068 h 840136"/>
              <a:gd name="connsiteX6" fmla="*/ 0 w 5331371"/>
              <a:gd name="connsiteY6" fmla="*/ 0 h 84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1371" h="840136">
                <a:moveTo>
                  <a:pt x="0" y="0"/>
                </a:moveTo>
                <a:lnTo>
                  <a:pt x="4911303" y="0"/>
                </a:lnTo>
                <a:lnTo>
                  <a:pt x="5331371" y="420068"/>
                </a:lnTo>
                <a:lnTo>
                  <a:pt x="4911303" y="840136"/>
                </a:lnTo>
                <a:lnTo>
                  <a:pt x="0" y="840136"/>
                </a:lnTo>
                <a:lnTo>
                  <a:pt x="420068" y="420068"/>
                </a:lnTo>
                <a:lnTo>
                  <a:pt x="0" y="0"/>
                </a:lnTo>
                <a:close/>
              </a:path>
            </a:pathLst>
          </a:custGeom>
          <a:solidFill>
            <a:schemeClr val="accent1">
              <a:lumMod val="40000"/>
              <a:lumOff val="60000"/>
            </a:schemeClr>
          </a:solidFill>
        </p:spPr>
        <p:style>
          <a:lnRef idx="1">
            <a:schemeClr val="accent2"/>
          </a:lnRef>
          <a:fillRef idx="2">
            <a:schemeClr val="accent2"/>
          </a:fillRef>
          <a:effectRef idx="1">
            <a:schemeClr val="accent2"/>
          </a:effectRef>
          <a:fontRef idx="minor">
            <a:schemeClr val="dk1">
              <a:hueOff val="0"/>
              <a:satOff val="0"/>
              <a:lumOff val="0"/>
              <a:alphaOff val="0"/>
            </a:schemeClr>
          </a:fontRef>
        </p:style>
        <p:txBody>
          <a:bodyPr spcFirstLastPara="0" vert="horz" wrap="square" lIns="442928" tIns="11430" rIns="420068" bIns="11430" numCol="1" spcCol="1270" anchor="ctr" anchorCtr="0">
            <a:noAutofit/>
          </a:bodyPr>
          <a:lstStyle/>
          <a:p>
            <a:pPr lvl="0" algn="ctr" defTabSz="800100" rtl="0">
              <a:lnSpc>
                <a:spcPct val="90000"/>
              </a:lnSpc>
              <a:spcBef>
                <a:spcPct val="0"/>
              </a:spcBef>
              <a:spcAft>
                <a:spcPct val="35000"/>
              </a:spcAft>
            </a:pPr>
            <a:r>
              <a:rPr lang="en-US" sz="2100" kern="1200" dirty="0"/>
              <a:t>Calculates amount of air flow through device on channel B if pressure on channel A was 50Pa </a:t>
            </a:r>
            <a:r>
              <a:rPr lang="en-US" kern="1200" dirty="0"/>
              <a:t>(for homes only)</a:t>
            </a:r>
          </a:p>
        </p:txBody>
      </p:sp>
      <p:sp>
        <p:nvSpPr>
          <p:cNvPr id="17" name="Freeform 16"/>
          <p:cNvSpPr/>
          <p:nvPr/>
        </p:nvSpPr>
        <p:spPr>
          <a:xfrm>
            <a:off x="1828800" y="5334001"/>
            <a:ext cx="7010399" cy="844001"/>
          </a:xfrm>
          <a:custGeom>
            <a:avLst/>
            <a:gdLst>
              <a:gd name="connsiteX0" fmla="*/ 0 w 5331371"/>
              <a:gd name="connsiteY0" fmla="*/ 0 h 844001"/>
              <a:gd name="connsiteX1" fmla="*/ 4909371 w 5331371"/>
              <a:gd name="connsiteY1" fmla="*/ 0 h 844001"/>
              <a:gd name="connsiteX2" fmla="*/ 5331371 w 5331371"/>
              <a:gd name="connsiteY2" fmla="*/ 422001 h 844001"/>
              <a:gd name="connsiteX3" fmla="*/ 4909371 w 5331371"/>
              <a:gd name="connsiteY3" fmla="*/ 844001 h 844001"/>
              <a:gd name="connsiteX4" fmla="*/ 0 w 5331371"/>
              <a:gd name="connsiteY4" fmla="*/ 844001 h 844001"/>
              <a:gd name="connsiteX5" fmla="*/ 422001 w 5331371"/>
              <a:gd name="connsiteY5" fmla="*/ 422001 h 844001"/>
              <a:gd name="connsiteX6" fmla="*/ 0 w 5331371"/>
              <a:gd name="connsiteY6" fmla="*/ 0 h 84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1371" h="844001">
                <a:moveTo>
                  <a:pt x="0" y="0"/>
                </a:moveTo>
                <a:lnTo>
                  <a:pt x="4909371" y="0"/>
                </a:lnTo>
                <a:lnTo>
                  <a:pt x="5331371" y="422001"/>
                </a:lnTo>
                <a:lnTo>
                  <a:pt x="4909371" y="844001"/>
                </a:lnTo>
                <a:lnTo>
                  <a:pt x="0" y="844001"/>
                </a:lnTo>
                <a:lnTo>
                  <a:pt x="422001" y="422001"/>
                </a:lnTo>
                <a:lnTo>
                  <a:pt x="0" y="0"/>
                </a:lnTo>
                <a:close/>
              </a:path>
            </a:pathLst>
          </a:custGeom>
          <a:solidFill>
            <a:schemeClr val="accent1">
              <a:lumMod val="40000"/>
              <a:lumOff val="60000"/>
            </a:schemeClr>
          </a:solidFill>
        </p:spPr>
        <p:style>
          <a:lnRef idx="1">
            <a:schemeClr val="accent2"/>
          </a:lnRef>
          <a:fillRef idx="2">
            <a:schemeClr val="accent2"/>
          </a:fillRef>
          <a:effectRef idx="1">
            <a:schemeClr val="accent2"/>
          </a:effectRef>
          <a:fontRef idx="minor">
            <a:schemeClr val="dk1">
              <a:hueOff val="0"/>
              <a:satOff val="0"/>
              <a:lumOff val="0"/>
              <a:alphaOff val="0"/>
            </a:schemeClr>
          </a:fontRef>
        </p:style>
        <p:txBody>
          <a:bodyPr spcFirstLastPara="0" vert="horz" wrap="square" lIns="444861" tIns="11430" rIns="422000" bIns="11430" numCol="1" spcCol="1270" anchor="ctr" anchorCtr="0">
            <a:noAutofit/>
          </a:bodyPr>
          <a:lstStyle/>
          <a:p>
            <a:pPr lvl="0" algn="ctr" defTabSz="800100" rtl="0">
              <a:lnSpc>
                <a:spcPct val="90000"/>
              </a:lnSpc>
              <a:spcBef>
                <a:spcPct val="0"/>
              </a:spcBef>
              <a:spcAft>
                <a:spcPct val="35000"/>
              </a:spcAft>
            </a:pPr>
            <a:r>
              <a:rPr lang="en-US" sz="2100" kern="1200" dirty="0"/>
              <a:t>Calculates amount of air flow through device on channel B if pressure on channel A was 25 Pa</a:t>
            </a:r>
            <a:r>
              <a:rPr lang="en-US" sz="2100" dirty="0"/>
              <a:t> </a:t>
            </a:r>
            <a:r>
              <a:rPr lang="en-US" kern="1200" dirty="0"/>
              <a:t>(for ducts)</a:t>
            </a:r>
          </a:p>
        </p:txBody>
      </p:sp>
      <p:sp>
        <p:nvSpPr>
          <p:cNvPr id="7" name="Rounded Rectangle 6"/>
          <p:cNvSpPr/>
          <p:nvPr/>
        </p:nvSpPr>
        <p:spPr>
          <a:xfrm>
            <a:off x="457200" y="2362200"/>
            <a:ext cx="1371600" cy="838200"/>
          </a:xfrm>
          <a:prstGeom prst="roundRect">
            <a:avLst/>
          </a:prstGeom>
          <a:solidFill>
            <a:schemeClr val="accent2">
              <a:lumMod val="40000"/>
              <a:lumOff val="60000"/>
            </a:schemeClr>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200" dirty="0">
                <a:solidFill>
                  <a:schemeClr val="tx1"/>
                </a:solidFill>
              </a:rPr>
              <a:t>PR/PR</a:t>
            </a:r>
          </a:p>
        </p:txBody>
      </p:sp>
      <p:sp>
        <p:nvSpPr>
          <p:cNvPr id="18" name="Rounded Rectangle 17"/>
          <p:cNvSpPr/>
          <p:nvPr/>
        </p:nvSpPr>
        <p:spPr>
          <a:xfrm>
            <a:off x="457200" y="3352800"/>
            <a:ext cx="1371600" cy="838200"/>
          </a:xfrm>
          <a:prstGeom prst="roundRect">
            <a:avLst/>
          </a:prstGeom>
          <a:solidFill>
            <a:schemeClr val="accent2">
              <a:lumMod val="40000"/>
              <a:lumOff val="60000"/>
            </a:schemeClr>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200" dirty="0">
                <a:solidFill>
                  <a:schemeClr val="tx1"/>
                </a:solidFill>
              </a:rPr>
              <a:t>PR/FL</a:t>
            </a:r>
          </a:p>
        </p:txBody>
      </p:sp>
      <p:sp>
        <p:nvSpPr>
          <p:cNvPr id="19" name="Rounded Rectangle 18"/>
          <p:cNvSpPr/>
          <p:nvPr/>
        </p:nvSpPr>
        <p:spPr>
          <a:xfrm>
            <a:off x="457200" y="4343400"/>
            <a:ext cx="1371600" cy="838200"/>
          </a:xfrm>
          <a:prstGeom prst="roundRect">
            <a:avLst/>
          </a:prstGeom>
          <a:solidFill>
            <a:schemeClr val="accent2">
              <a:lumMod val="40000"/>
              <a:lumOff val="60000"/>
            </a:schemeClr>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200" dirty="0">
                <a:solidFill>
                  <a:schemeClr val="tx1"/>
                </a:solidFill>
              </a:rPr>
              <a:t>PR/FL50</a:t>
            </a:r>
          </a:p>
        </p:txBody>
      </p:sp>
      <p:sp>
        <p:nvSpPr>
          <p:cNvPr id="20" name="Rounded Rectangle 19"/>
          <p:cNvSpPr/>
          <p:nvPr/>
        </p:nvSpPr>
        <p:spPr>
          <a:xfrm>
            <a:off x="457200" y="5334000"/>
            <a:ext cx="1371600" cy="838200"/>
          </a:xfrm>
          <a:prstGeom prst="roundRect">
            <a:avLst/>
          </a:prstGeom>
          <a:solidFill>
            <a:schemeClr val="accent2">
              <a:lumMod val="40000"/>
              <a:lumOff val="60000"/>
            </a:schemeClr>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2200" dirty="0">
                <a:solidFill>
                  <a:schemeClr val="tx1"/>
                </a:solidFill>
              </a:rPr>
              <a:t>PR/FL@25</a:t>
            </a:r>
          </a:p>
        </p:txBody>
      </p:sp>
      <p:sp>
        <p:nvSpPr>
          <p:cNvPr id="23" name="Right Arrow 22"/>
          <p:cNvSpPr/>
          <p:nvPr/>
        </p:nvSpPr>
        <p:spPr>
          <a:xfrm rot="5400000">
            <a:off x="4914900" y="-838200"/>
            <a:ext cx="838200" cy="5257800"/>
          </a:xfrm>
          <a:prstGeom prst="rightArrow">
            <a:avLst>
              <a:gd name="adj1" fmla="val 100000"/>
              <a:gd name="adj2" fmla="val 18000"/>
            </a:avLst>
          </a:prstGeom>
          <a:solidFill>
            <a:schemeClr val="accent1">
              <a:lumMod val="40000"/>
              <a:lumOff val="60000"/>
            </a:schemeClr>
          </a:solidFill>
          <a:ln w="25400">
            <a:solidFill>
              <a:srgbClr val="FF0000"/>
            </a:solidFill>
          </a:ln>
          <a:effectLst>
            <a:outerShdw blurRad="50800" dist="38100" dir="5400000" algn="t" rotWithShape="0">
              <a:prstClr val="black">
                <a:alpha val="40000"/>
              </a:prstClr>
            </a:outerShdw>
          </a:effectLst>
        </p:spPr>
        <p:style>
          <a:lnRef idx="1">
            <a:schemeClr val="accent2"/>
          </a:lnRef>
          <a:fillRef idx="2">
            <a:schemeClr val="accent2"/>
          </a:fillRef>
          <a:effectRef idx="1">
            <a:schemeClr val="accent2"/>
          </a:effectRef>
          <a:fontRef idx="minor">
            <a:schemeClr val="dk1">
              <a:hueOff val="0"/>
              <a:satOff val="0"/>
              <a:lumOff val="0"/>
              <a:alphaOff val="0"/>
            </a:schemeClr>
          </a:fontRef>
        </p:style>
        <p:txBody>
          <a:bodyPr spcFirstLastPara="0" vert="vert270" wrap="square" lIns="439059" tIns="11430" rIns="416199" bIns="11430" numCol="1" spcCol="1270" anchor="ctr" anchorCtr="0">
            <a:noAutofit/>
          </a:bodyPr>
          <a:lstStyle/>
          <a:p>
            <a:pPr algn="ctr" defTabSz="800100">
              <a:lnSpc>
                <a:spcPct val="90000"/>
              </a:lnSpc>
              <a:spcBef>
                <a:spcPct val="0"/>
              </a:spcBef>
              <a:spcAft>
                <a:spcPct val="35000"/>
              </a:spcAft>
            </a:pPr>
            <a:r>
              <a:rPr lang="en-US" sz="2800" i="1" dirty="0">
                <a:solidFill>
                  <a:schemeClr val="dk1">
                    <a:hueOff val="0"/>
                    <a:satOff val="0"/>
                    <a:lumOff val="0"/>
                    <a:alphaOff val="0"/>
                  </a:schemeClr>
                </a:solidFill>
              </a:rPr>
              <a:t>Tell it what you want to read</a:t>
            </a:r>
          </a:p>
        </p:txBody>
      </p:sp>
      <p:sp>
        <p:nvSpPr>
          <p:cNvPr id="14"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80</a:t>
            </a:fld>
            <a:endParaRPr lang="en-US" sz="1400" dirty="0">
              <a:solidFill>
                <a:prstClr val="black">
                  <a:tint val="75000"/>
                </a:prstClr>
              </a:solidFill>
            </a:endParaRPr>
          </a:p>
        </p:txBody>
      </p:sp>
      <p:sp>
        <p:nvSpPr>
          <p:cNvPr id="21" name="Title 5"/>
          <p:cNvSpPr txBox="1">
            <a:spLocks/>
          </p:cNvSpPr>
          <p:nvPr/>
        </p:nvSpPr>
        <p:spPr>
          <a:xfrm>
            <a:off x="381000" y="71439"/>
            <a:ext cx="19812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3: Duct Blaster</a:t>
            </a:r>
          </a:p>
        </p:txBody>
      </p:sp>
    </p:spTree>
    <p:extLst>
      <p:ext uri="{BB962C8B-B14F-4D97-AF65-F5344CB8AC3E}">
        <p14:creationId xmlns:p14="http://schemas.microsoft.com/office/powerpoint/2010/main" val="4810746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9" presetClass="entr" presetSubtype="0" fill="hold" grpId="0" nodeType="withEffect">
                                  <p:stCondLst>
                                    <p:cond delay="100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par>
                                <p:cTn id="23" presetID="22" presetClass="entr" presetSubtype="8" fill="hold" grpId="0" nodeType="withEffect">
                                  <p:stCondLst>
                                    <p:cond delay="100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par>
                                <p:cTn id="26" presetID="9" presetClass="entr" presetSubtype="0" fill="hold" grpId="0" nodeType="withEffect">
                                  <p:stCondLst>
                                    <p:cond delay="2000"/>
                                  </p:stCondLst>
                                  <p:childTnLst>
                                    <p:set>
                                      <p:cBhvr>
                                        <p:cTn id="27" dur="1" fill="hold">
                                          <p:stCondLst>
                                            <p:cond delay="0"/>
                                          </p:stCondLst>
                                        </p:cTn>
                                        <p:tgtEl>
                                          <p:spTgt spid="19"/>
                                        </p:tgtEl>
                                        <p:attrNameLst>
                                          <p:attrName>style.visibility</p:attrName>
                                        </p:attrNameLst>
                                      </p:cBhvr>
                                      <p:to>
                                        <p:strVal val="visible"/>
                                      </p:to>
                                    </p:set>
                                    <p:animEffect transition="in" filter="dissolve">
                                      <p:cBhvr>
                                        <p:cTn id="28" dur="500"/>
                                        <p:tgtEl>
                                          <p:spTgt spid="19"/>
                                        </p:tgtEl>
                                      </p:cBhvr>
                                    </p:animEffect>
                                  </p:childTnLst>
                                </p:cTn>
                              </p:par>
                              <p:par>
                                <p:cTn id="29" presetID="22" presetClass="entr" presetSubtype="8" fill="hold" grpId="0" nodeType="withEffect">
                                  <p:stCondLst>
                                    <p:cond delay="200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par>
                                <p:cTn id="32" presetID="9" presetClass="entr" presetSubtype="0" fill="hold" grpId="0" nodeType="withEffect">
                                  <p:stCondLst>
                                    <p:cond delay="3000"/>
                                  </p:stCondLst>
                                  <p:childTnLst>
                                    <p:set>
                                      <p:cBhvr>
                                        <p:cTn id="33" dur="1" fill="hold">
                                          <p:stCondLst>
                                            <p:cond delay="0"/>
                                          </p:stCondLst>
                                        </p:cTn>
                                        <p:tgtEl>
                                          <p:spTgt spid="20"/>
                                        </p:tgtEl>
                                        <p:attrNameLst>
                                          <p:attrName>style.visibility</p:attrName>
                                        </p:attrNameLst>
                                      </p:cBhvr>
                                      <p:to>
                                        <p:strVal val="visible"/>
                                      </p:to>
                                    </p:set>
                                    <p:animEffect transition="in" filter="dissolve">
                                      <p:cBhvr>
                                        <p:cTn id="34" dur="500"/>
                                        <p:tgtEl>
                                          <p:spTgt spid="20"/>
                                        </p:tgtEl>
                                      </p:cBhvr>
                                    </p:animEffect>
                                  </p:childTnLst>
                                </p:cTn>
                              </p:par>
                              <p:par>
                                <p:cTn id="35" presetID="22" presetClass="entr" presetSubtype="8" fill="hold" grpId="0" nodeType="withEffect">
                                  <p:stCondLst>
                                    <p:cond delay="300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3" grpId="0" animBg="1"/>
      <p:bldP spid="15" grpId="0" animBg="1"/>
      <p:bldP spid="17" grpId="0" animBg="1"/>
      <p:bldP spid="7" grpId="0" animBg="1"/>
      <p:bldP spid="18" grpId="0" animBg="1"/>
      <p:bldP spid="19" grpId="0" animBg="1"/>
      <p:bldP spid="20" grpId="0" animBg="1"/>
      <p:bldP spid="2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rmAutofit/>
          </a:bodyPr>
          <a:lstStyle/>
          <a:p>
            <a:r>
              <a:rPr lang="en-US" dirty="0"/>
              <a:t>Configuring the Manometer - DEVICE</a:t>
            </a:r>
          </a:p>
        </p:txBody>
      </p:sp>
      <p:sp>
        <p:nvSpPr>
          <p:cNvPr id="4" name="Freeform 3"/>
          <p:cNvSpPr/>
          <p:nvPr/>
        </p:nvSpPr>
        <p:spPr>
          <a:xfrm>
            <a:off x="1371600" y="1295400"/>
            <a:ext cx="1257300" cy="762000"/>
          </a:xfrm>
          <a:custGeom>
            <a:avLst/>
            <a:gdLst>
              <a:gd name="connsiteX0" fmla="*/ 0 w 1078992"/>
              <a:gd name="connsiteY0" fmla="*/ 173371 h 1040206"/>
              <a:gd name="connsiteX1" fmla="*/ 50779 w 1078992"/>
              <a:gd name="connsiteY1" fmla="*/ 50779 h 1040206"/>
              <a:gd name="connsiteX2" fmla="*/ 173371 w 1078992"/>
              <a:gd name="connsiteY2" fmla="*/ 0 h 1040206"/>
              <a:gd name="connsiteX3" fmla="*/ 905621 w 1078992"/>
              <a:gd name="connsiteY3" fmla="*/ 0 h 1040206"/>
              <a:gd name="connsiteX4" fmla="*/ 1028213 w 1078992"/>
              <a:gd name="connsiteY4" fmla="*/ 50779 h 1040206"/>
              <a:gd name="connsiteX5" fmla="*/ 1078992 w 1078992"/>
              <a:gd name="connsiteY5" fmla="*/ 173371 h 1040206"/>
              <a:gd name="connsiteX6" fmla="*/ 1078992 w 1078992"/>
              <a:gd name="connsiteY6" fmla="*/ 866835 h 1040206"/>
              <a:gd name="connsiteX7" fmla="*/ 1028213 w 1078992"/>
              <a:gd name="connsiteY7" fmla="*/ 989427 h 1040206"/>
              <a:gd name="connsiteX8" fmla="*/ 905621 w 1078992"/>
              <a:gd name="connsiteY8" fmla="*/ 1040206 h 1040206"/>
              <a:gd name="connsiteX9" fmla="*/ 173371 w 1078992"/>
              <a:gd name="connsiteY9" fmla="*/ 1040206 h 1040206"/>
              <a:gd name="connsiteX10" fmla="*/ 50779 w 1078992"/>
              <a:gd name="connsiteY10" fmla="*/ 989427 h 1040206"/>
              <a:gd name="connsiteX11" fmla="*/ 0 w 1078992"/>
              <a:gd name="connsiteY11" fmla="*/ 866835 h 1040206"/>
              <a:gd name="connsiteX12" fmla="*/ 0 w 1078992"/>
              <a:gd name="connsiteY12" fmla="*/ 173371 h 104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8992" h="1040206">
                <a:moveTo>
                  <a:pt x="0" y="173371"/>
                </a:moveTo>
                <a:cubicBezTo>
                  <a:pt x="0" y="127390"/>
                  <a:pt x="18266" y="83293"/>
                  <a:pt x="50779" y="50779"/>
                </a:cubicBezTo>
                <a:cubicBezTo>
                  <a:pt x="83292" y="18266"/>
                  <a:pt x="127390" y="0"/>
                  <a:pt x="173371" y="0"/>
                </a:cubicBezTo>
                <a:lnTo>
                  <a:pt x="905621" y="0"/>
                </a:lnTo>
                <a:cubicBezTo>
                  <a:pt x="951602" y="0"/>
                  <a:pt x="995699" y="18266"/>
                  <a:pt x="1028213" y="50779"/>
                </a:cubicBezTo>
                <a:cubicBezTo>
                  <a:pt x="1060726" y="83292"/>
                  <a:pt x="1078992" y="127390"/>
                  <a:pt x="1078992" y="173371"/>
                </a:cubicBezTo>
                <a:lnTo>
                  <a:pt x="1078992" y="866835"/>
                </a:lnTo>
                <a:cubicBezTo>
                  <a:pt x="1078992" y="912816"/>
                  <a:pt x="1060726" y="956913"/>
                  <a:pt x="1028213" y="989427"/>
                </a:cubicBezTo>
                <a:cubicBezTo>
                  <a:pt x="995700" y="1021940"/>
                  <a:pt x="951602" y="1040206"/>
                  <a:pt x="905621" y="1040206"/>
                </a:cubicBezTo>
                <a:lnTo>
                  <a:pt x="173371" y="1040206"/>
                </a:lnTo>
                <a:cubicBezTo>
                  <a:pt x="127390" y="1040206"/>
                  <a:pt x="83293" y="1021940"/>
                  <a:pt x="50779" y="989427"/>
                </a:cubicBezTo>
                <a:cubicBezTo>
                  <a:pt x="18266" y="956914"/>
                  <a:pt x="0" y="912816"/>
                  <a:pt x="0" y="866835"/>
                </a:cubicBezTo>
                <a:lnTo>
                  <a:pt x="0" y="173371"/>
                </a:lnTo>
                <a:close/>
              </a:path>
            </a:pathLst>
          </a:custGeom>
          <a:solidFill>
            <a:schemeClr val="accent2">
              <a:lumMod val="40000"/>
              <a:lumOff val="60000"/>
            </a:schemeClr>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35000"/>
              </a:spcAft>
            </a:pPr>
            <a:r>
              <a:rPr lang="en-US" sz="2400" dirty="0">
                <a:solidFill>
                  <a:schemeClr val="tx1"/>
                </a:solidFill>
              </a:rPr>
              <a:t>DEVICE</a:t>
            </a:r>
          </a:p>
        </p:txBody>
      </p:sp>
      <p:sp>
        <p:nvSpPr>
          <p:cNvPr id="8" name="Freeform 7"/>
          <p:cNvSpPr/>
          <p:nvPr/>
        </p:nvSpPr>
        <p:spPr>
          <a:xfrm>
            <a:off x="2807566" y="2302790"/>
            <a:ext cx="5422033" cy="832398"/>
          </a:xfrm>
          <a:custGeom>
            <a:avLst/>
            <a:gdLst>
              <a:gd name="connsiteX0" fmla="*/ 0 w 5422033"/>
              <a:gd name="connsiteY0" fmla="*/ 0 h 832398"/>
              <a:gd name="connsiteX1" fmla="*/ 5005834 w 5422033"/>
              <a:gd name="connsiteY1" fmla="*/ 0 h 832398"/>
              <a:gd name="connsiteX2" fmla="*/ 5422033 w 5422033"/>
              <a:gd name="connsiteY2" fmla="*/ 416199 h 832398"/>
              <a:gd name="connsiteX3" fmla="*/ 5005834 w 5422033"/>
              <a:gd name="connsiteY3" fmla="*/ 832398 h 832398"/>
              <a:gd name="connsiteX4" fmla="*/ 0 w 5422033"/>
              <a:gd name="connsiteY4" fmla="*/ 832398 h 832398"/>
              <a:gd name="connsiteX5" fmla="*/ 416199 w 5422033"/>
              <a:gd name="connsiteY5" fmla="*/ 416199 h 832398"/>
              <a:gd name="connsiteX6" fmla="*/ 0 w 5422033"/>
              <a:gd name="connsiteY6" fmla="*/ 0 h 83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2033" h="832398">
                <a:moveTo>
                  <a:pt x="0" y="0"/>
                </a:moveTo>
                <a:lnTo>
                  <a:pt x="5005834" y="0"/>
                </a:lnTo>
                <a:lnTo>
                  <a:pt x="5422033" y="416199"/>
                </a:lnTo>
                <a:lnTo>
                  <a:pt x="5005834" y="832398"/>
                </a:lnTo>
                <a:lnTo>
                  <a:pt x="0" y="832398"/>
                </a:lnTo>
                <a:lnTo>
                  <a:pt x="416199" y="416199"/>
                </a:lnTo>
                <a:lnTo>
                  <a:pt x="0" y="0"/>
                </a:lnTo>
                <a:close/>
              </a:path>
            </a:pathLst>
          </a:custGeom>
          <a:solidFill>
            <a:schemeClr val="accent1">
              <a:lumMod val="40000"/>
              <a:lumOff val="60000"/>
            </a:schemeClr>
          </a:solidFill>
        </p:spPr>
        <p:style>
          <a:lnRef idx="1">
            <a:schemeClr val="accent2"/>
          </a:lnRef>
          <a:fillRef idx="2">
            <a:schemeClr val="accent2"/>
          </a:fillRef>
          <a:effectRef idx="1">
            <a:schemeClr val="accent2"/>
          </a:effectRef>
          <a:fontRef idx="minor">
            <a:schemeClr val="dk1">
              <a:hueOff val="0"/>
              <a:satOff val="0"/>
              <a:lumOff val="0"/>
              <a:alphaOff val="0"/>
            </a:schemeClr>
          </a:fontRef>
        </p:style>
        <p:txBody>
          <a:bodyPr spcFirstLastPara="0" vert="horz" wrap="square" lIns="439059" tIns="11430" rIns="416199" bIns="11430" numCol="1" spcCol="1270" anchor="ctr" anchorCtr="0">
            <a:noAutofit/>
          </a:bodyPr>
          <a:lstStyle/>
          <a:p>
            <a:pPr lvl="0" algn="ctr" defTabSz="800100" rtl="0">
              <a:lnSpc>
                <a:spcPct val="90000"/>
              </a:lnSpc>
              <a:spcBef>
                <a:spcPct val="0"/>
              </a:spcBef>
              <a:spcAft>
                <a:spcPct val="35000"/>
              </a:spcAft>
            </a:pPr>
            <a:r>
              <a:rPr lang="en-US" sz="2400" kern="1200" dirty="0"/>
              <a:t>Blower Door Model 3</a:t>
            </a:r>
          </a:p>
        </p:txBody>
      </p:sp>
      <p:sp>
        <p:nvSpPr>
          <p:cNvPr id="10" name="Freeform 9"/>
          <p:cNvSpPr/>
          <p:nvPr/>
        </p:nvSpPr>
        <p:spPr>
          <a:xfrm>
            <a:off x="2807566" y="3295322"/>
            <a:ext cx="5382910" cy="836270"/>
          </a:xfrm>
          <a:custGeom>
            <a:avLst/>
            <a:gdLst>
              <a:gd name="connsiteX0" fmla="*/ 0 w 5382910"/>
              <a:gd name="connsiteY0" fmla="*/ 0 h 836270"/>
              <a:gd name="connsiteX1" fmla="*/ 4964775 w 5382910"/>
              <a:gd name="connsiteY1" fmla="*/ 0 h 836270"/>
              <a:gd name="connsiteX2" fmla="*/ 5382910 w 5382910"/>
              <a:gd name="connsiteY2" fmla="*/ 418135 h 836270"/>
              <a:gd name="connsiteX3" fmla="*/ 4964775 w 5382910"/>
              <a:gd name="connsiteY3" fmla="*/ 836270 h 836270"/>
              <a:gd name="connsiteX4" fmla="*/ 0 w 5382910"/>
              <a:gd name="connsiteY4" fmla="*/ 836270 h 836270"/>
              <a:gd name="connsiteX5" fmla="*/ 418135 w 5382910"/>
              <a:gd name="connsiteY5" fmla="*/ 418135 h 836270"/>
              <a:gd name="connsiteX6" fmla="*/ 0 w 5382910"/>
              <a:gd name="connsiteY6" fmla="*/ 0 h 83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2910" h="836270">
                <a:moveTo>
                  <a:pt x="0" y="0"/>
                </a:moveTo>
                <a:lnTo>
                  <a:pt x="4964775" y="0"/>
                </a:lnTo>
                <a:lnTo>
                  <a:pt x="5382910" y="418135"/>
                </a:lnTo>
                <a:lnTo>
                  <a:pt x="4964775" y="836270"/>
                </a:lnTo>
                <a:lnTo>
                  <a:pt x="0" y="836270"/>
                </a:lnTo>
                <a:lnTo>
                  <a:pt x="418135" y="418135"/>
                </a:lnTo>
                <a:lnTo>
                  <a:pt x="0" y="0"/>
                </a:lnTo>
                <a:close/>
              </a:path>
            </a:pathLst>
          </a:custGeom>
          <a:solidFill>
            <a:schemeClr val="accent1">
              <a:lumMod val="40000"/>
              <a:lumOff val="60000"/>
            </a:schemeClr>
          </a:solidFill>
        </p:spPr>
        <p:style>
          <a:lnRef idx="1">
            <a:schemeClr val="accent2"/>
          </a:lnRef>
          <a:fillRef idx="2">
            <a:schemeClr val="accent2"/>
          </a:fillRef>
          <a:effectRef idx="1">
            <a:schemeClr val="accent2"/>
          </a:effectRef>
          <a:fontRef idx="minor">
            <a:schemeClr val="dk1">
              <a:hueOff val="0"/>
              <a:satOff val="0"/>
              <a:lumOff val="0"/>
              <a:alphaOff val="0"/>
            </a:schemeClr>
          </a:fontRef>
        </p:style>
        <p:txBody>
          <a:bodyPr spcFirstLastPara="0" vert="horz" wrap="square" lIns="440995" tIns="11430" rIns="418135" bIns="11430" numCol="1" spcCol="1270" anchor="ctr" anchorCtr="0">
            <a:noAutofit/>
          </a:bodyPr>
          <a:lstStyle/>
          <a:p>
            <a:pPr lvl="0" algn="ctr" defTabSz="800100" rtl="0">
              <a:lnSpc>
                <a:spcPct val="90000"/>
              </a:lnSpc>
              <a:spcBef>
                <a:spcPct val="0"/>
              </a:spcBef>
              <a:spcAft>
                <a:spcPct val="35000"/>
              </a:spcAft>
            </a:pPr>
            <a:r>
              <a:rPr lang="en-US" sz="2400" kern="1200" dirty="0"/>
              <a:t>Duct Blaster Model A (White Fan)</a:t>
            </a:r>
          </a:p>
        </p:txBody>
      </p:sp>
      <p:sp>
        <p:nvSpPr>
          <p:cNvPr id="12" name="Freeform 11"/>
          <p:cNvSpPr/>
          <p:nvPr/>
        </p:nvSpPr>
        <p:spPr>
          <a:xfrm>
            <a:off x="2807566" y="4283992"/>
            <a:ext cx="5331371" cy="840136"/>
          </a:xfrm>
          <a:custGeom>
            <a:avLst/>
            <a:gdLst>
              <a:gd name="connsiteX0" fmla="*/ 0 w 5331371"/>
              <a:gd name="connsiteY0" fmla="*/ 0 h 840136"/>
              <a:gd name="connsiteX1" fmla="*/ 4911303 w 5331371"/>
              <a:gd name="connsiteY1" fmla="*/ 0 h 840136"/>
              <a:gd name="connsiteX2" fmla="*/ 5331371 w 5331371"/>
              <a:gd name="connsiteY2" fmla="*/ 420068 h 840136"/>
              <a:gd name="connsiteX3" fmla="*/ 4911303 w 5331371"/>
              <a:gd name="connsiteY3" fmla="*/ 840136 h 840136"/>
              <a:gd name="connsiteX4" fmla="*/ 0 w 5331371"/>
              <a:gd name="connsiteY4" fmla="*/ 840136 h 840136"/>
              <a:gd name="connsiteX5" fmla="*/ 420068 w 5331371"/>
              <a:gd name="connsiteY5" fmla="*/ 420068 h 840136"/>
              <a:gd name="connsiteX6" fmla="*/ 0 w 5331371"/>
              <a:gd name="connsiteY6" fmla="*/ 0 h 84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1371" h="840136">
                <a:moveTo>
                  <a:pt x="0" y="0"/>
                </a:moveTo>
                <a:lnTo>
                  <a:pt x="4911303" y="0"/>
                </a:lnTo>
                <a:lnTo>
                  <a:pt x="5331371" y="420068"/>
                </a:lnTo>
                <a:lnTo>
                  <a:pt x="4911303" y="840136"/>
                </a:lnTo>
                <a:lnTo>
                  <a:pt x="0" y="840136"/>
                </a:lnTo>
                <a:lnTo>
                  <a:pt x="420068" y="420068"/>
                </a:lnTo>
                <a:lnTo>
                  <a:pt x="0" y="0"/>
                </a:lnTo>
                <a:close/>
              </a:path>
            </a:pathLst>
          </a:custGeom>
          <a:solidFill>
            <a:schemeClr val="accent1">
              <a:lumMod val="40000"/>
              <a:lumOff val="60000"/>
            </a:schemeClr>
          </a:solidFill>
        </p:spPr>
        <p:style>
          <a:lnRef idx="1">
            <a:schemeClr val="accent2"/>
          </a:lnRef>
          <a:fillRef idx="2">
            <a:schemeClr val="accent2"/>
          </a:fillRef>
          <a:effectRef idx="1">
            <a:schemeClr val="accent2"/>
          </a:effectRef>
          <a:fontRef idx="minor">
            <a:schemeClr val="dk1">
              <a:hueOff val="0"/>
              <a:satOff val="0"/>
              <a:lumOff val="0"/>
              <a:alphaOff val="0"/>
            </a:schemeClr>
          </a:fontRef>
        </p:style>
        <p:txBody>
          <a:bodyPr spcFirstLastPara="0" vert="horz" wrap="square" lIns="442928" tIns="11430" rIns="420068" bIns="11430" numCol="1" spcCol="1270" anchor="ctr" anchorCtr="0">
            <a:noAutofit/>
          </a:bodyPr>
          <a:lstStyle/>
          <a:p>
            <a:pPr lvl="0" algn="ctr" defTabSz="800100" rtl="0">
              <a:lnSpc>
                <a:spcPct val="90000"/>
              </a:lnSpc>
              <a:spcBef>
                <a:spcPct val="0"/>
              </a:spcBef>
              <a:spcAft>
                <a:spcPct val="35000"/>
              </a:spcAft>
            </a:pPr>
            <a:r>
              <a:rPr lang="en-US" sz="2400" kern="1200" dirty="0"/>
              <a:t>Duct Blaster Model B (Black Fan)</a:t>
            </a:r>
          </a:p>
        </p:txBody>
      </p:sp>
      <p:sp>
        <p:nvSpPr>
          <p:cNvPr id="14" name="Freeform 13"/>
          <p:cNvSpPr/>
          <p:nvPr/>
        </p:nvSpPr>
        <p:spPr>
          <a:xfrm>
            <a:off x="2807566" y="5268789"/>
            <a:ext cx="5331371" cy="844001"/>
          </a:xfrm>
          <a:custGeom>
            <a:avLst/>
            <a:gdLst>
              <a:gd name="connsiteX0" fmla="*/ 0 w 5331371"/>
              <a:gd name="connsiteY0" fmla="*/ 0 h 844001"/>
              <a:gd name="connsiteX1" fmla="*/ 4909371 w 5331371"/>
              <a:gd name="connsiteY1" fmla="*/ 0 h 844001"/>
              <a:gd name="connsiteX2" fmla="*/ 5331371 w 5331371"/>
              <a:gd name="connsiteY2" fmla="*/ 422001 h 844001"/>
              <a:gd name="connsiteX3" fmla="*/ 4909371 w 5331371"/>
              <a:gd name="connsiteY3" fmla="*/ 844001 h 844001"/>
              <a:gd name="connsiteX4" fmla="*/ 0 w 5331371"/>
              <a:gd name="connsiteY4" fmla="*/ 844001 h 844001"/>
              <a:gd name="connsiteX5" fmla="*/ 422001 w 5331371"/>
              <a:gd name="connsiteY5" fmla="*/ 422001 h 844001"/>
              <a:gd name="connsiteX6" fmla="*/ 0 w 5331371"/>
              <a:gd name="connsiteY6" fmla="*/ 0 h 84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1371" h="844001">
                <a:moveTo>
                  <a:pt x="0" y="0"/>
                </a:moveTo>
                <a:lnTo>
                  <a:pt x="4909371" y="0"/>
                </a:lnTo>
                <a:lnTo>
                  <a:pt x="5331371" y="422001"/>
                </a:lnTo>
                <a:lnTo>
                  <a:pt x="4909371" y="844001"/>
                </a:lnTo>
                <a:lnTo>
                  <a:pt x="0" y="844001"/>
                </a:lnTo>
                <a:lnTo>
                  <a:pt x="422001" y="422001"/>
                </a:lnTo>
                <a:lnTo>
                  <a:pt x="0" y="0"/>
                </a:lnTo>
                <a:close/>
              </a:path>
            </a:pathLst>
          </a:custGeom>
          <a:solidFill>
            <a:schemeClr val="accent1">
              <a:lumMod val="40000"/>
              <a:lumOff val="60000"/>
            </a:schemeClr>
          </a:solidFill>
        </p:spPr>
        <p:style>
          <a:lnRef idx="1">
            <a:schemeClr val="accent2"/>
          </a:lnRef>
          <a:fillRef idx="2">
            <a:schemeClr val="accent2"/>
          </a:fillRef>
          <a:effectRef idx="1">
            <a:schemeClr val="accent2"/>
          </a:effectRef>
          <a:fontRef idx="minor">
            <a:schemeClr val="dk1">
              <a:hueOff val="0"/>
              <a:satOff val="0"/>
              <a:lumOff val="0"/>
              <a:alphaOff val="0"/>
            </a:schemeClr>
          </a:fontRef>
        </p:style>
        <p:txBody>
          <a:bodyPr spcFirstLastPara="0" vert="horz" wrap="square" lIns="444861" tIns="11430" rIns="422000" bIns="11430" numCol="1" spcCol="1270" anchor="ctr" anchorCtr="0">
            <a:noAutofit/>
          </a:bodyPr>
          <a:lstStyle/>
          <a:p>
            <a:pPr lvl="0" algn="ctr" defTabSz="800100" rtl="0">
              <a:lnSpc>
                <a:spcPct val="90000"/>
              </a:lnSpc>
              <a:spcBef>
                <a:spcPct val="0"/>
              </a:spcBef>
              <a:spcAft>
                <a:spcPct val="35000"/>
              </a:spcAft>
            </a:pPr>
            <a:r>
              <a:rPr lang="en-US" sz="2400" kern="1200" dirty="0" err="1"/>
              <a:t>TrueFlow</a:t>
            </a:r>
            <a:r>
              <a:rPr lang="en-US" sz="2400" kern="1200" dirty="0"/>
              <a:t> Plate and other Energy Conservatory Equipment.</a:t>
            </a:r>
          </a:p>
        </p:txBody>
      </p:sp>
      <p:sp>
        <p:nvSpPr>
          <p:cNvPr id="15" name="Freeform 14"/>
          <p:cNvSpPr/>
          <p:nvPr/>
        </p:nvSpPr>
        <p:spPr>
          <a:xfrm>
            <a:off x="1371600" y="2302791"/>
            <a:ext cx="1371600" cy="838200"/>
          </a:xfrm>
          <a:custGeom>
            <a:avLst/>
            <a:gdLst>
              <a:gd name="connsiteX0" fmla="*/ 0 w 1078992"/>
              <a:gd name="connsiteY0" fmla="*/ 173371 h 1040206"/>
              <a:gd name="connsiteX1" fmla="*/ 50779 w 1078992"/>
              <a:gd name="connsiteY1" fmla="*/ 50779 h 1040206"/>
              <a:gd name="connsiteX2" fmla="*/ 173371 w 1078992"/>
              <a:gd name="connsiteY2" fmla="*/ 0 h 1040206"/>
              <a:gd name="connsiteX3" fmla="*/ 905621 w 1078992"/>
              <a:gd name="connsiteY3" fmla="*/ 0 h 1040206"/>
              <a:gd name="connsiteX4" fmla="*/ 1028213 w 1078992"/>
              <a:gd name="connsiteY4" fmla="*/ 50779 h 1040206"/>
              <a:gd name="connsiteX5" fmla="*/ 1078992 w 1078992"/>
              <a:gd name="connsiteY5" fmla="*/ 173371 h 1040206"/>
              <a:gd name="connsiteX6" fmla="*/ 1078992 w 1078992"/>
              <a:gd name="connsiteY6" fmla="*/ 866835 h 1040206"/>
              <a:gd name="connsiteX7" fmla="*/ 1028213 w 1078992"/>
              <a:gd name="connsiteY7" fmla="*/ 989427 h 1040206"/>
              <a:gd name="connsiteX8" fmla="*/ 905621 w 1078992"/>
              <a:gd name="connsiteY8" fmla="*/ 1040206 h 1040206"/>
              <a:gd name="connsiteX9" fmla="*/ 173371 w 1078992"/>
              <a:gd name="connsiteY9" fmla="*/ 1040206 h 1040206"/>
              <a:gd name="connsiteX10" fmla="*/ 50779 w 1078992"/>
              <a:gd name="connsiteY10" fmla="*/ 989427 h 1040206"/>
              <a:gd name="connsiteX11" fmla="*/ 0 w 1078992"/>
              <a:gd name="connsiteY11" fmla="*/ 866835 h 1040206"/>
              <a:gd name="connsiteX12" fmla="*/ 0 w 1078992"/>
              <a:gd name="connsiteY12" fmla="*/ 173371 h 104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8992" h="1040206">
                <a:moveTo>
                  <a:pt x="0" y="173371"/>
                </a:moveTo>
                <a:cubicBezTo>
                  <a:pt x="0" y="127390"/>
                  <a:pt x="18266" y="83293"/>
                  <a:pt x="50779" y="50779"/>
                </a:cubicBezTo>
                <a:cubicBezTo>
                  <a:pt x="83292" y="18266"/>
                  <a:pt x="127390" y="0"/>
                  <a:pt x="173371" y="0"/>
                </a:cubicBezTo>
                <a:lnTo>
                  <a:pt x="905621" y="0"/>
                </a:lnTo>
                <a:cubicBezTo>
                  <a:pt x="951602" y="0"/>
                  <a:pt x="995699" y="18266"/>
                  <a:pt x="1028213" y="50779"/>
                </a:cubicBezTo>
                <a:cubicBezTo>
                  <a:pt x="1060726" y="83292"/>
                  <a:pt x="1078992" y="127390"/>
                  <a:pt x="1078992" y="173371"/>
                </a:cubicBezTo>
                <a:lnTo>
                  <a:pt x="1078992" y="866835"/>
                </a:lnTo>
                <a:cubicBezTo>
                  <a:pt x="1078992" y="912816"/>
                  <a:pt x="1060726" y="956913"/>
                  <a:pt x="1028213" y="989427"/>
                </a:cubicBezTo>
                <a:cubicBezTo>
                  <a:pt x="995700" y="1021940"/>
                  <a:pt x="951602" y="1040206"/>
                  <a:pt x="905621" y="1040206"/>
                </a:cubicBezTo>
                <a:lnTo>
                  <a:pt x="173371" y="1040206"/>
                </a:lnTo>
                <a:cubicBezTo>
                  <a:pt x="127390" y="1040206"/>
                  <a:pt x="83293" y="1021940"/>
                  <a:pt x="50779" y="989427"/>
                </a:cubicBezTo>
                <a:cubicBezTo>
                  <a:pt x="18266" y="956914"/>
                  <a:pt x="0" y="912816"/>
                  <a:pt x="0" y="866835"/>
                </a:cubicBezTo>
                <a:lnTo>
                  <a:pt x="0" y="173371"/>
                </a:lnTo>
                <a:close/>
              </a:path>
            </a:pathLst>
          </a:custGeom>
          <a:solidFill>
            <a:schemeClr val="accent2">
              <a:lumMod val="40000"/>
              <a:lumOff val="60000"/>
            </a:schemeClr>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lvl="0" algn="ctr">
              <a:lnSpc>
                <a:spcPct val="90000"/>
              </a:lnSpc>
              <a:spcBef>
                <a:spcPct val="0"/>
              </a:spcBef>
              <a:spcAft>
                <a:spcPct val="35000"/>
              </a:spcAft>
            </a:pPr>
            <a:r>
              <a:rPr lang="en-US" sz="2400" dirty="0">
                <a:solidFill>
                  <a:schemeClr val="tx1"/>
                </a:solidFill>
              </a:rPr>
              <a:t>BD3</a:t>
            </a:r>
          </a:p>
        </p:txBody>
      </p:sp>
      <p:sp>
        <p:nvSpPr>
          <p:cNvPr id="16" name="Freeform 15"/>
          <p:cNvSpPr/>
          <p:nvPr/>
        </p:nvSpPr>
        <p:spPr>
          <a:xfrm>
            <a:off x="1371600" y="3293391"/>
            <a:ext cx="1371600" cy="838200"/>
          </a:xfrm>
          <a:custGeom>
            <a:avLst/>
            <a:gdLst>
              <a:gd name="connsiteX0" fmla="*/ 0 w 1078992"/>
              <a:gd name="connsiteY0" fmla="*/ 173371 h 1040206"/>
              <a:gd name="connsiteX1" fmla="*/ 50779 w 1078992"/>
              <a:gd name="connsiteY1" fmla="*/ 50779 h 1040206"/>
              <a:gd name="connsiteX2" fmla="*/ 173371 w 1078992"/>
              <a:gd name="connsiteY2" fmla="*/ 0 h 1040206"/>
              <a:gd name="connsiteX3" fmla="*/ 905621 w 1078992"/>
              <a:gd name="connsiteY3" fmla="*/ 0 h 1040206"/>
              <a:gd name="connsiteX4" fmla="*/ 1028213 w 1078992"/>
              <a:gd name="connsiteY4" fmla="*/ 50779 h 1040206"/>
              <a:gd name="connsiteX5" fmla="*/ 1078992 w 1078992"/>
              <a:gd name="connsiteY5" fmla="*/ 173371 h 1040206"/>
              <a:gd name="connsiteX6" fmla="*/ 1078992 w 1078992"/>
              <a:gd name="connsiteY6" fmla="*/ 866835 h 1040206"/>
              <a:gd name="connsiteX7" fmla="*/ 1028213 w 1078992"/>
              <a:gd name="connsiteY7" fmla="*/ 989427 h 1040206"/>
              <a:gd name="connsiteX8" fmla="*/ 905621 w 1078992"/>
              <a:gd name="connsiteY8" fmla="*/ 1040206 h 1040206"/>
              <a:gd name="connsiteX9" fmla="*/ 173371 w 1078992"/>
              <a:gd name="connsiteY9" fmla="*/ 1040206 h 1040206"/>
              <a:gd name="connsiteX10" fmla="*/ 50779 w 1078992"/>
              <a:gd name="connsiteY10" fmla="*/ 989427 h 1040206"/>
              <a:gd name="connsiteX11" fmla="*/ 0 w 1078992"/>
              <a:gd name="connsiteY11" fmla="*/ 866835 h 1040206"/>
              <a:gd name="connsiteX12" fmla="*/ 0 w 1078992"/>
              <a:gd name="connsiteY12" fmla="*/ 173371 h 104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8992" h="1040206">
                <a:moveTo>
                  <a:pt x="0" y="173371"/>
                </a:moveTo>
                <a:cubicBezTo>
                  <a:pt x="0" y="127390"/>
                  <a:pt x="18266" y="83293"/>
                  <a:pt x="50779" y="50779"/>
                </a:cubicBezTo>
                <a:cubicBezTo>
                  <a:pt x="83292" y="18266"/>
                  <a:pt x="127390" y="0"/>
                  <a:pt x="173371" y="0"/>
                </a:cubicBezTo>
                <a:lnTo>
                  <a:pt x="905621" y="0"/>
                </a:lnTo>
                <a:cubicBezTo>
                  <a:pt x="951602" y="0"/>
                  <a:pt x="995699" y="18266"/>
                  <a:pt x="1028213" y="50779"/>
                </a:cubicBezTo>
                <a:cubicBezTo>
                  <a:pt x="1060726" y="83292"/>
                  <a:pt x="1078992" y="127390"/>
                  <a:pt x="1078992" y="173371"/>
                </a:cubicBezTo>
                <a:lnTo>
                  <a:pt x="1078992" y="866835"/>
                </a:lnTo>
                <a:cubicBezTo>
                  <a:pt x="1078992" y="912816"/>
                  <a:pt x="1060726" y="956913"/>
                  <a:pt x="1028213" y="989427"/>
                </a:cubicBezTo>
                <a:cubicBezTo>
                  <a:pt x="995700" y="1021940"/>
                  <a:pt x="951602" y="1040206"/>
                  <a:pt x="905621" y="1040206"/>
                </a:cubicBezTo>
                <a:lnTo>
                  <a:pt x="173371" y="1040206"/>
                </a:lnTo>
                <a:cubicBezTo>
                  <a:pt x="127390" y="1040206"/>
                  <a:pt x="83293" y="1021940"/>
                  <a:pt x="50779" y="989427"/>
                </a:cubicBezTo>
                <a:cubicBezTo>
                  <a:pt x="18266" y="956914"/>
                  <a:pt x="0" y="912816"/>
                  <a:pt x="0" y="866835"/>
                </a:cubicBezTo>
                <a:lnTo>
                  <a:pt x="0" y="173371"/>
                </a:lnTo>
                <a:close/>
              </a:path>
            </a:pathLst>
          </a:custGeom>
          <a:solidFill>
            <a:schemeClr val="accent2">
              <a:lumMod val="40000"/>
              <a:lumOff val="60000"/>
            </a:schemeClr>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lvl="0" algn="ctr">
              <a:lnSpc>
                <a:spcPct val="90000"/>
              </a:lnSpc>
              <a:spcBef>
                <a:spcPct val="0"/>
              </a:spcBef>
              <a:spcAft>
                <a:spcPct val="35000"/>
              </a:spcAft>
            </a:pPr>
            <a:r>
              <a:rPr lang="en-US" sz="2400" dirty="0">
                <a:solidFill>
                  <a:schemeClr val="tx1"/>
                </a:solidFill>
              </a:rPr>
              <a:t>DB A</a:t>
            </a:r>
          </a:p>
        </p:txBody>
      </p:sp>
      <p:sp>
        <p:nvSpPr>
          <p:cNvPr id="17" name="Freeform 16"/>
          <p:cNvSpPr/>
          <p:nvPr/>
        </p:nvSpPr>
        <p:spPr>
          <a:xfrm>
            <a:off x="1371600" y="4283991"/>
            <a:ext cx="1371600" cy="838200"/>
          </a:xfrm>
          <a:custGeom>
            <a:avLst/>
            <a:gdLst>
              <a:gd name="connsiteX0" fmla="*/ 0 w 1078992"/>
              <a:gd name="connsiteY0" fmla="*/ 173371 h 1040206"/>
              <a:gd name="connsiteX1" fmla="*/ 50779 w 1078992"/>
              <a:gd name="connsiteY1" fmla="*/ 50779 h 1040206"/>
              <a:gd name="connsiteX2" fmla="*/ 173371 w 1078992"/>
              <a:gd name="connsiteY2" fmla="*/ 0 h 1040206"/>
              <a:gd name="connsiteX3" fmla="*/ 905621 w 1078992"/>
              <a:gd name="connsiteY3" fmla="*/ 0 h 1040206"/>
              <a:gd name="connsiteX4" fmla="*/ 1028213 w 1078992"/>
              <a:gd name="connsiteY4" fmla="*/ 50779 h 1040206"/>
              <a:gd name="connsiteX5" fmla="*/ 1078992 w 1078992"/>
              <a:gd name="connsiteY5" fmla="*/ 173371 h 1040206"/>
              <a:gd name="connsiteX6" fmla="*/ 1078992 w 1078992"/>
              <a:gd name="connsiteY6" fmla="*/ 866835 h 1040206"/>
              <a:gd name="connsiteX7" fmla="*/ 1028213 w 1078992"/>
              <a:gd name="connsiteY7" fmla="*/ 989427 h 1040206"/>
              <a:gd name="connsiteX8" fmla="*/ 905621 w 1078992"/>
              <a:gd name="connsiteY8" fmla="*/ 1040206 h 1040206"/>
              <a:gd name="connsiteX9" fmla="*/ 173371 w 1078992"/>
              <a:gd name="connsiteY9" fmla="*/ 1040206 h 1040206"/>
              <a:gd name="connsiteX10" fmla="*/ 50779 w 1078992"/>
              <a:gd name="connsiteY10" fmla="*/ 989427 h 1040206"/>
              <a:gd name="connsiteX11" fmla="*/ 0 w 1078992"/>
              <a:gd name="connsiteY11" fmla="*/ 866835 h 1040206"/>
              <a:gd name="connsiteX12" fmla="*/ 0 w 1078992"/>
              <a:gd name="connsiteY12" fmla="*/ 173371 h 104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8992" h="1040206">
                <a:moveTo>
                  <a:pt x="0" y="173371"/>
                </a:moveTo>
                <a:cubicBezTo>
                  <a:pt x="0" y="127390"/>
                  <a:pt x="18266" y="83293"/>
                  <a:pt x="50779" y="50779"/>
                </a:cubicBezTo>
                <a:cubicBezTo>
                  <a:pt x="83292" y="18266"/>
                  <a:pt x="127390" y="0"/>
                  <a:pt x="173371" y="0"/>
                </a:cubicBezTo>
                <a:lnTo>
                  <a:pt x="905621" y="0"/>
                </a:lnTo>
                <a:cubicBezTo>
                  <a:pt x="951602" y="0"/>
                  <a:pt x="995699" y="18266"/>
                  <a:pt x="1028213" y="50779"/>
                </a:cubicBezTo>
                <a:cubicBezTo>
                  <a:pt x="1060726" y="83292"/>
                  <a:pt x="1078992" y="127390"/>
                  <a:pt x="1078992" y="173371"/>
                </a:cubicBezTo>
                <a:lnTo>
                  <a:pt x="1078992" y="866835"/>
                </a:lnTo>
                <a:cubicBezTo>
                  <a:pt x="1078992" y="912816"/>
                  <a:pt x="1060726" y="956913"/>
                  <a:pt x="1028213" y="989427"/>
                </a:cubicBezTo>
                <a:cubicBezTo>
                  <a:pt x="995700" y="1021940"/>
                  <a:pt x="951602" y="1040206"/>
                  <a:pt x="905621" y="1040206"/>
                </a:cubicBezTo>
                <a:lnTo>
                  <a:pt x="173371" y="1040206"/>
                </a:lnTo>
                <a:cubicBezTo>
                  <a:pt x="127390" y="1040206"/>
                  <a:pt x="83293" y="1021940"/>
                  <a:pt x="50779" y="989427"/>
                </a:cubicBezTo>
                <a:cubicBezTo>
                  <a:pt x="18266" y="956914"/>
                  <a:pt x="0" y="912816"/>
                  <a:pt x="0" y="866835"/>
                </a:cubicBezTo>
                <a:lnTo>
                  <a:pt x="0" y="173371"/>
                </a:lnTo>
                <a:close/>
              </a:path>
            </a:pathLst>
          </a:custGeom>
          <a:solidFill>
            <a:schemeClr val="accent2">
              <a:lumMod val="40000"/>
              <a:lumOff val="60000"/>
            </a:schemeClr>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lvl="0" algn="ctr">
              <a:lnSpc>
                <a:spcPct val="90000"/>
              </a:lnSpc>
              <a:spcBef>
                <a:spcPct val="0"/>
              </a:spcBef>
              <a:spcAft>
                <a:spcPct val="35000"/>
              </a:spcAft>
            </a:pPr>
            <a:r>
              <a:rPr lang="en-US" sz="2400" dirty="0">
                <a:solidFill>
                  <a:schemeClr val="tx1"/>
                </a:solidFill>
              </a:rPr>
              <a:t>DB B</a:t>
            </a:r>
          </a:p>
        </p:txBody>
      </p:sp>
      <p:sp>
        <p:nvSpPr>
          <p:cNvPr id="19" name="Freeform 18"/>
          <p:cNvSpPr/>
          <p:nvPr/>
        </p:nvSpPr>
        <p:spPr>
          <a:xfrm>
            <a:off x="1371600" y="5274591"/>
            <a:ext cx="1371600" cy="838200"/>
          </a:xfrm>
          <a:custGeom>
            <a:avLst/>
            <a:gdLst>
              <a:gd name="connsiteX0" fmla="*/ 0 w 1078992"/>
              <a:gd name="connsiteY0" fmla="*/ 173371 h 1040206"/>
              <a:gd name="connsiteX1" fmla="*/ 50779 w 1078992"/>
              <a:gd name="connsiteY1" fmla="*/ 50779 h 1040206"/>
              <a:gd name="connsiteX2" fmla="*/ 173371 w 1078992"/>
              <a:gd name="connsiteY2" fmla="*/ 0 h 1040206"/>
              <a:gd name="connsiteX3" fmla="*/ 905621 w 1078992"/>
              <a:gd name="connsiteY3" fmla="*/ 0 h 1040206"/>
              <a:gd name="connsiteX4" fmla="*/ 1028213 w 1078992"/>
              <a:gd name="connsiteY4" fmla="*/ 50779 h 1040206"/>
              <a:gd name="connsiteX5" fmla="*/ 1078992 w 1078992"/>
              <a:gd name="connsiteY5" fmla="*/ 173371 h 1040206"/>
              <a:gd name="connsiteX6" fmla="*/ 1078992 w 1078992"/>
              <a:gd name="connsiteY6" fmla="*/ 866835 h 1040206"/>
              <a:gd name="connsiteX7" fmla="*/ 1028213 w 1078992"/>
              <a:gd name="connsiteY7" fmla="*/ 989427 h 1040206"/>
              <a:gd name="connsiteX8" fmla="*/ 905621 w 1078992"/>
              <a:gd name="connsiteY8" fmla="*/ 1040206 h 1040206"/>
              <a:gd name="connsiteX9" fmla="*/ 173371 w 1078992"/>
              <a:gd name="connsiteY9" fmla="*/ 1040206 h 1040206"/>
              <a:gd name="connsiteX10" fmla="*/ 50779 w 1078992"/>
              <a:gd name="connsiteY10" fmla="*/ 989427 h 1040206"/>
              <a:gd name="connsiteX11" fmla="*/ 0 w 1078992"/>
              <a:gd name="connsiteY11" fmla="*/ 866835 h 1040206"/>
              <a:gd name="connsiteX12" fmla="*/ 0 w 1078992"/>
              <a:gd name="connsiteY12" fmla="*/ 173371 h 104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8992" h="1040206">
                <a:moveTo>
                  <a:pt x="0" y="173371"/>
                </a:moveTo>
                <a:cubicBezTo>
                  <a:pt x="0" y="127390"/>
                  <a:pt x="18266" y="83293"/>
                  <a:pt x="50779" y="50779"/>
                </a:cubicBezTo>
                <a:cubicBezTo>
                  <a:pt x="83292" y="18266"/>
                  <a:pt x="127390" y="0"/>
                  <a:pt x="173371" y="0"/>
                </a:cubicBezTo>
                <a:lnTo>
                  <a:pt x="905621" y="0"/>
                </a:lnTo>
                <a:cubicBezTo>
                  <a:pt x="951602" y="0"/>
                  <a:pt x="995699" y="18266"/>
                  <a:pt x="1028213" y="50779"/>
                </a:cubicBezTo>
                <a:cubicBezTo>
                  <a:pt x="1060726" y="83292"/>
                  <a:pt x="1078992" y="127390"/>
                  <a:pt x="1078992" y="173371"/>
                </a:cubicBezTo>
                <a:lnTo>
                  <a:pt x="1078992" y="866835"/>
                </a:lnTo>
                <a:cubicBezTo>
                  <a:pt x="1078992" y="912816"/>
                  <a:pt x="1060726" y="956913"/>
                  <a:pt x="1028213" y="989427"/>
                </a:cubicBezTo>
                <a:cubicBezTo>
                  <a:pt x="995700" y="1021940"/>
                  <a:pt x="951602" y="1040206"/>
                  <a:pt x="905621" y="1040206"/>
                </a:cubicBezTo>
                <a:lnTo>
                  <a:pt x="173371" y="1040206"/>
                </a:lnTo>
                <a:cubicBezTo>
                  <a:pt x="127390" y="1040206"/>
                  <a:pt x="83293" y="1021940"/>
                  <a:pt x="50779" y="989427"/>
                </a:cubicBezTo>
                <a:cubicBezTo>
                  <a:pt x="18266" y="956914"/>
                  <a:pt x="0" y="912816"/>
                  <a:pt x="0" y="866835"/>
                </a:cubicBezTo>
                <a:lnTo>
                  <a:pt x="0" y="173371"/>
                </a:lnTo>
                <a:close/>
              </a:path>
            </a:pathLst>
          </a:custGeom>
          <a:solidFill>
            <a:schemeClr val="accent2">
              <a:lumMod val="40000"/>
              <a:lumOff val="60000"/>
            </a:schemeClr>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lvl="0" algn="ctr">
              <a:spcBef>
                <a:spcPts val="200"/>
              </a:spcBef>
              <a:spcAft>
                <a:spcPts val="200"/>
              </a:spcAft>
            </a:pPr>
            <a:r>
              <a:rPr lang="en-US" sz="2400" dirty="0">
                <a:solidFill>
                  <a:schemeClr val="tx1"/>
                </a:solidFill>
              </a:rPr>
              <a:t>TF, EXH,</a:t>
            </a:r>
          </a:p>
          <a:p>
            <a:pPr lvl="0" algn="ctr">
              <a:spcBef>
                <a:spcPts val="200"/>
              </a:spcBef>
              <a:spcAft>
                <a:spcPts val="200"/>
              </a:spcAft>
            </a:pPr>
            <a:r>
              <a:rPr lang="en-US" sz="2400" dirty="0">
                <a:solidFill>
                  <a:schemeClr val="tx1"/>
                </a:solidFill>
              </a:rPr>
              <a:t>BD4, etc.</a:t>
            </a:r>
          </a:p>
        </p:txBody>
      </p:sp>
      <p:sp>
        <p:nvSpPr>
          <p:cNvPr id="20" name="Right Arrow 19"/>
          <p:cNvSpPr/>
          <p:nvPr/>
        </p:nvSpPr>
        <p:spPr>
          <a:xfrm rot="5400000">
            <a:off x="5054151" y="-897610"/>
            <a:ext cx="838200" cy="5257800"/>
          </a:xfrm>
          <a:prstGeom prst="rightArrow">
            <a:avLst>
              <a:gd name="adj1" fmla="val 100000"/>
              <a:gd name="adj2" fmla="val 18000"/>
            </a:avLst>
          </a:prstGeom>
          <a:solidFill>
            <a:schemeClr val="accent1">
              <a:lumMod val="40000"/>
              <a:lumOff val="60000"/>
            </a:schemeClr>
          </a:solidFill>
          <a:ln w="25400">
            <a:solidFill>
              <a:srgbClr val="FF0000"/>
            </a:solidFill>
          </a:ln>
          <a:effectLst>
            <a:outerShdw blurRad="50800" dist="38100" dir="5400000" algn="t" rotWithShape="0">
              <a:prstClr val="black">
                <a:alpha val="40000"/>
              </a:prstClr>
            </a:outerShdw>
          </a:effectLst>
        </p:spPr>
        <p:style>
          <a:lnRef idx="1">
            <a:schemeClr val="accent2"/>
          </a:lnRef>
          <a:fillRef idx="2">
            <a:schemeClr val="accent2"/>
          </a:fillRef>
          <a:effectRef idx="1">
            <a:schemeClr val="accent2"/>
          </a:effectRef>
          <a:fontRef idx="minor">
            <a:schemeClr val="dk1">
              <a:hueOff val="0"/>
              <a:satOff val="0"/>
              <a:lumOff val="0"/>
              <a:alphaOff val="0"/>
            </a:schemeClr>
          </a:fontRef>
        </p:style>
        <p:txBody>
          <a:bodyPr spcFirstLastPara="0" vert="vert270" wrap="square" lIns="439059" tIns="11430" rIns="416199" bIns="11430" numCol="1" spcCol="1270" anchor="ctr" anchorCtr="0">
            <a:noAutofit/>
          </a:bodyPr>
          <a:lstStyle/>
          <a:p>
            <a:pPr algn="ctr" defTabSz="800100">
              <a:lnSpc>
                <a:spcPct val="90000"/>
              </a:lnSpc>
              <a:spcBef>
                <a:spcPct val="0"/>
              </a:spcBef>
              <a:spcAft>
                <a:spcPct val="35000"/>
              </a:spcAft>
            </a:pPr>
            <a:r>
              <a:rPr lang="en-US" sz="2800" i="1" dirty="0"/>
              <a:t>Tell it what you’re connected to</a:t>
            </a:r>
            <a:endParaRPr lang="en-US" sz="2800" i="1" dirty="0">
              <a:solidFill>
                <a:schemeClr val="dk1">
                  <a:hueOff val="0"/>
                  <a:satOff val="0"/>
                  <a:lumOff val="0"/>
                  <a:alphaOff val="0"/>
                </a:schemeClr>
              </a:solidFill>
            </a:endParaRPr>
          </a:p>
        </p:txBody>
      </p:sp>
      <p:sp>
        <p:nvSpPr>
          <p:cNvPr id="13"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81</a:t>
            </a:fld>
            <a:endParaRPr lang="en-US" sz="1400" dirty="0">
              <a:solidFill>
                <a:prstClr val="black">
                  <a:tint val="75000"/>
                </a:prstClr>
              </a:solidFill>
            </a:endParaRPr>
          </a:p>
        </p:txBody>
      </p:sp>
      <p:sp>
        <p:nvSpPr>
          <p:cNvPr id="21" name="Title 5"/>
          <p:cNvSpPr txBox="1">
            <a:spLocks/>
          </p:cNvSpPr>
          <p:nvPr/>
        </p:nvSpPr>
        <p:spPr>
          <a:xfrm>
            <a:off x="381000" y="71439"/>
            <a:ext cx="19812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3: Duct Blaster</a:t>
            </a:r>
          </a:p>
        </p:txBody>
      </p:sp>
    </p:spTree>
    <p:extLst>
      <p:ext uri="{BB962C8B-B14F-4D97-AF65-F5344CB8AC3E}">
        <p14:creationId xmlns:p14="http://schemas.microsoft.com/office/powerpoint/2010/main" val="880262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9" presetClass="entr" presetSubtype="0" fill="hold" grpId="0" nodeType="withEffect">
                                  <p:stCondLst>
                                    <p:cond delay="500"/>
                                  </p:stCondLst>
                                  <p:childTnLst>
                                    <p:set>
                                      <p:cBhvr>
                                        <p:cTn id="22" dur="1" fill="hold">
                                          <p:stCondLst>
                                            <p:cond delay="0"/>
                                          </p:stCondLst>
                                        </p:cTn>
                                        <p:tgtEl>
                                          <p:spTgt spid="16"/>
                                        </p:tgtEl>
                                        <p:attrNameLst>
                                          <p:attrName>style.visibility</p:attrName>
                                        </p:attrNameLst>
                                      </p:cBhvr>
                                      <p:to>
                                        <p:strVal val="visible"/>
                                      </p:to>
                                    </p:set>
                                    <p:animEffect transition="in" filter="dissolve">
                                      <p:cBhvr>
                                        <p:cTn id="23" dur="500"/>
                                        <p:tgtEl>
                                          <p:spTgt spid="16"/>
                                        </p:tgtEl>
                                      </p:cBhvr>
                                    </p:animEffect>
                                  </p:childTnLst>
                                </p:cTn>
                              </p:par>
                              <p:par>
                                <p:cTn id="24" presetID="22" presetClass="entr" presetSubtype="8" fill="hold" grpId="0" nodeType="withEffect">
                                  <p:stCondLst>
                                    <p:cond delay="100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par>
                                <p:cTn id="27" presetID="9" presetClass="entr" presetSubtype="0" fill="hold" grpId="0" nodeType="withEffect">
                                  <p:stCondLst>
                                    <p:cond delay="1500"/>
                                  </p:stCondLst>
                                  <p:childTnLst>
                                    <p:set>
                                      <p:cBhvr>
                                        <p:cTn id="28" dur="1" fill="hold">
                                          <p:stCondLst>
                                            <p:cond delay="0"/>
                                          </p:stCondLst>
                                        </p:cTn>
                                        <p:tgtEl>
                                          <p:spTgt spid="17"/>
                                        </p:tgtEl>
                                        <p:attrNameLst>
                                          <p:attrName>style.visibility</p:attrName>
                                        </p:attrNameLst>
                                      </p:cBhvr>
                                      <p:to>
                                        <p:strVal val="visible"/>
                                      </p:to>
                                    </p:set>
                                    <p:animEffect transition="in" filter="dissolve">
                                      <p:cBhvr>
                                        <p:cTn id="29" dur="500"/>
                                        <p:tgtEl>
                                          <p:spTgt spid="17"/>
                                        </p:tgtEl>
                                      </p:cBhvr>
                                    </p:animEffect>
                                  </p:childTnLst>
                                </p:cTn>
                              </p:par>
                              <p:par>
                                <p:cTn id="30" presetID="22" presetClass="entr" presetSubtype="8" fill="hold" grpId="0" nodeType="withEffect">
                                  <p:stCondLst>
                                    <p:cond delay="200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par>
                                <p:cTn id="33" presetID="9" presetClass="entr" presetSubtype="0" fill="hold" grpId="0" nodeType="withEffect">
                                  <p:stCondLst>
                                    <p:cond delay="2500"/>
                                  </p:stCondLst>
                                  <p:childTnLst>
                                    <p:set>
                                      <p:cBhvr>
                                        <p:cTn id="34" dur="1" fill="hold">
                                          <p:stCondLst>
                                            <p:cond delay="0"/>
                                          </p:stCondLst>
                                        </p:cTn>
                                        <p:tgtEl>
                                          <p:spTgt spid="19"/>
                                        </p:tgtEl>
                                        <p:attrNameLst>
                                          <p:attrName>style.visibility</p:attrName>
                                        </p:attrNameLst>
                                      </p:cBhvr>
                                      <p:to>
                                        <p:strVal val="visible"/>
                                      </p:to>
                                    </p:set>
                                    <p:animEffect transition="in" filter="dissolve">
                                      <p:cBhvr>
                                        <p:cTn id="35" dur="500"/>
                                        <p:tgtEl>
                                          <p:spTgt spid="19"/>
                                        </p:tgtEl>
                                      </p:cBhvr>
                                    </p:animEffect>
                                  </p:childTnLst>
                                </p:cTn>
                              </p:par>
                              <p:par>
                                <p:cTn id="36" presetID="22" presetClass="entr" presetSubtype="8" fill="hold" grpId="0" nodeType="withEffect">
                                  <p:stCondLst>
                                    <p:cond delay="300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2" grpId="0" animBg="1"/>
      <p:bldP spid="14" grpId="0" animBg="1"/>
      <p:bldP spid="15" grpId="0" animBg="1"/>
      <p:bldP spid="16" grpId="0" animBg="1"/>
      <p:bldP spid="17" grpId="0" animBg="1"/>
      <p:bldP spid="19" grpId="0" animBg="1"/>
      <p:bldP spid="2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rmAutofit/>
          </a:bodyPr>
          <a:lstStyle/>
          <a:p>
            <a:r>
              <a:rPr lang="en-US" dirty="0"/>
              <a:t>Configuring the Manometer - CONFIG</a:t>
            </a:r>
          </a:p>
        </p:txBody>
      </p:sp>
      <p:sp>
        <p:nvSpPr>
          <p:cNvPr id="8" name="Freeform 7"/>
          <p:cNvSpPr/>
          <p:nvPr/>
        </p:nvSpPr>
        <p:spPr>
          <a:xfrm>
            <a:off x="2807566" y="2426774"/>
            <a:ext cx="5422033" cy="832398"/>
          </a:xfrm>
          <a:custGeom>
            <a:avLst/>
            <a:gdLst>
              <a:gd name="connsiteX0" fmla="*/ 0 w 5422033"/>
              <a:gd name="connsiteY0" fmla="*/ 0 h 832398"/>
              <a:gd name="connsiteX1" fmla="*/ 5005834 w 5422033"/>
              <a:gd name="connsiteY1" fmla="*/ 0 h 832398"/>
              <a:gd name="connsiteX2" fmla="*/ 5422033 w 5422033"/>
              <a:gd name="connsiteY2" fmla="*/ 416199 h 832398"/>
              <a:gd name="connsiteX3" fmla="*/ 5005834 w 5422033"/>
              <a:gd name="connsiteY3" fmla="*/ 832398 h 832398"/>
              <a:gd name="connsiteX4" fmla="*/ 0 w 5422033"/>
              <a:gd name="connsiteY4" fmla="*/ 832398 h 832398"/>
              <a:gd name="connsiteX5" fmla="*/ 416199 w 5422033"/>
              <a:gd name="connsiteY5" fmla="*/ 416199 h 832398"/>
              <a:gd name="connsiteX6" fmla="*/ 0 w 5422033"/>
              <a:gd name="connsiteY6" fmla="*/ 0 h 83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2033" h="832398">
                <a:moveTo>
                  <a:pt x="0" y="0"/>
                </a:moveTo>
                <a:lnTo>
                  <a:pt x="5005834" y="0"/>
                </a:lnTo>
                <a:lnTo>
                  <a:pt x="5422033" y="416199"/>
                </a:lnTo>
                <a:lnTo>
                  <a:pt x="5005834" y="832398"/>
                </a:lnTo>
                <a:lnTo>
                  <a:pt x="0" y="832398"/>
                </a:lnTo>
                <a:lnTo>
                  <a:pt x="416199" y="416199"/>
                </a:lnTo>
                <a:lnTo>
                  <a:pt x="0" y="0"/>
                </a:lnTo>
                <a:close/>
              </a:path>
            </a:pathLst>
          </a:custGeom>
          <a:solidFill>
            <a:schemeClr val="accent1">
              <a:lumMod val="40000"/>
              <a:lumOff val="60000"/>
            </a:schemeClr>
          </a:solidFill>
        </p:spPr>
        <p:style>
          <a:lnRef idx="1">
            <a:schemeClr val="accent2"/>
          </a:lnRef>
          <a:fillRef idx="2">
            <a:schemeClr val="accent2"/>
          </a:fillRef>
          <a:effectRef idx="1">
            <a:schemeClr val="accent2"/>
          </a:effectRef>
          <a:fontRef idx="minor">
            <a:schemeClr val="dk1">
              <a:hueOff val="0"/>
              <a:satOff val="0"/>
              <a:lumOff val="0"/>
              <a:alphaOff val="0"/>
            </a:schemeClr>
          </a:fontRef>
        </p:style>
        <p:txBody>
          <a:bodyPr spcFirstLastPara="0" vert="horz" wrap="square" lIns="439059" tIns="11430" rIns="416199" bIns="11430" numCol="1" spcCol="1270" anchor="ctr" anchorCtr="0">
            <a:noAutofit/>
          </a:bodyPr>
          <a:lstStyle/>
          <a:p>
            <a:pPr lvl="0" algn="ctr" defTabSz="800100" rtl="0">
              <a:lnSpc>
                <a:spcPct val="90000"/>
              </a:lnSpc>
              <a:spcBef>
                <a:spcPct val="0"/>
              </a:spcBef>
              <a:spcAft>
                <a:spcPct val="35000"/>
              </a:spcAft>
            </a:pPr>
            <a:r>
              <a:rPr lang="en-US" sz="2300" kern="1200" dirty="0"/>
              <a:t>Open fan, no ring attached</a:t>
            </a:r>
          </a:p>
        </p:txBody>
      </p:sp>
      <p:sp>
        <p:nvSpPr>
          <p:cNvPr id="10" name="Freeform 9"/>
          <p:cNvSpPr/>
          <p:nvPr/>
        </p:nvSpPr>
        <p:spPr>
          <a:xfrm>
            <a:off x="2807566" y="3419306"/>
            <a:ext cx="5382910" cy="836270"/>
          </a:xfrm>
          <a:custGeom>
            <a:avLst/>
            <a:gdLst>
              <a:gd name="connsiteX0" fmla="*/ 0 w 5382910"/>
              <a:gd name="connsiteY0" fmla="*/ 0 h 836270"/>
              <a:gd name="connsiteX1" fmla="*/ 4964775 w 5382910"/>
              <a:gd name="connsiteY1" fmla="*/ 0 h 836270"/>
              <a:gd name="connsiteX2" fmla="*/ 5382910 w 5382910"/>
              <a:gd name="connsiteY2" fmla="*/ 418135 h 836270"/>
              <a:gd name="connsiteX3" fmla="*/ 4964775 w 5382910"/>
              <a:gd name="connsiteY3" fmla="*/ 836270 h 836270"/>
              <a:gd name="connsiteX4" fmla="*/ 0 w 5382910"/>
              <a:gd name="connsiteY4" fmla="*/ 836270 h 836270"/>
              <a:gd name="connsiteX5" fmla="*/ 418135 w 5382910"/>
              <a:gd name="connsiteY5" fmla="*/ 418135 h 836270"/>
              <a:gd name="connsiteX6" fmla="*/ 0 w 5382910"/>
              <a:gd name="connsiteY6" fmla="*/ 0 h 83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2910" h="836270">
                <a:moveTo>
                  <a:pt x="0" y="0"/>
                </a:moveTo>
                <a:lnTo>
                  <a:pt x="4964775" y="0"/>
                </a:lnTo>
                <a:lnTo>
                  <a:pt x="5382910" y="418135"/>
                </a:lnTo>
                <a:lnTo>
                  <a:pt x="4964775" y="836270"/>
                </a:lnTo>
                <a:lnTo>
                  <a:pt x="0" y="836270"/>
                </a:lnTo>
                <a:lnTo>
                  <a:pt x="418135" y="418135"/>
                </a:lnTo>
                <a:lnTo>
                  <a:pt x="0" y="0"/>
                </a:lnTo>
                <a:close/>
              </a:path>
            </a:pathLst>
          </a:custGeom>
          <a:solidFill>
            <a:schemeClr val="accent1">
              <a:lumMod val="40000"/>
              <a:lumOff val="60000"/>
            </a:schemeClr>
          </a:solidFill>
        </p:spPr>
        <p:style>
          <a:lnRef idx="1">
            <a:schemeClr val="accent2"/>
          </a:lnRef>
          <a:fillRef idx="2">
            <a:schemeClr val="accent2"/>
          </a:fillRef>
          <a:effectRef idx="1">
            <a:schemeClr val="accent2"/>
          </a:effectRef>
          <a:fontRef idx="minor">
            <a:schemeClr val="dk1">
              <a:hueOff val="0"/>
              <a:satOff val="0"/>
              <a:lumOff val="0"/>
              <a:alphaOff val="0"/>
            </a:schemeClr>
          </a:fontRef>
        </p:style>
        <p:txBody>
          <a:bodyPr spcFirstLastPara="0" vert="horz" wrap="square" lIns="440995" tIns="11430" rIns="418135" bIns="11430" numCol="1" spcCol="1270" anchor="ctr" anchorCtr="0">
            <a:noAutofit/>
          </a:bodyPr>
          <a:lstStyle/>
          <a:p>
            <a:pPr lvl="0" algn="ctr" defTabSz="800100" rtl="0">
              <a:lnSpc>
                <a:spcPct val="90000"/>
              </a:lnSpc>
              <a:spcBef>
                <a:spcPct val="0"/>
              </a:spcBef>
              <a:spcAft>
                <a:spcPct val="35000"/>
              </a:spcAft>
            </a:pPr>
            <a:r>
              <a:rPr lang="en-US" sz="2300" kern="1200" dirty="0"/>
              <a:t>Ring A (Blower door); </a:t>
            </a:r>
          </a:p>
          <a:p>
            <a:pPr lvl="0" algn="ctr" defTabSz="800100" rtl="0">
              <a:lnSpc>
                <a:spcPct val="90000"/>
              </a:lnSpc>
              <a:spcBef>
                <a:spcPct val="0"/>
              </a:spcBef>
              <a:spcAft>
                <a:spcPct val="35000"/>
              </a:spcAft>
            </a:pPr>
            <a:r>
              <a:rPr lang="en-US" sz="2300" kern="1200" dirty="0"/>
              <a:t>Ring 1 (Duct Blaster)</a:t>
            </a:r>
          </a:p>
        </p:txBody>
      </p:sp>
      <p:sp>
        <p:nvSpPr>
          <p:cNvPr id="12" name="Freeform 11"/>
          <p:cNvSpPr/>
          <p:nvPr/>
        </p:nvSpPr>
        <p:spPr>
          <a:xfrm>
            <a:off x="2807566" y="4407976"/>
            <a:ext cx="5331371" cy="840136"/>
          </a:xfrm>
          <a:custGeom>
            <a:avLst/>
            <a:gdLst>
              <a:gd name="connsiteX0" fmla="*/ 0 w 5331371"/>
              <a:gd name="connsiteY0" fmla="*/ 0 h 840136"/>
              <a:gd name="connsiteX1" fmla="*/ 4911303 w 5331371"/>
              <a:gd name="connsiteY1" fmla="*/ 0 h 840136"/>
              <a:gd name="connsiteX2" fmla="*/ 5331371 w 5331371"/>
              <a:gd name="connsiteY2" fmla="*/ 420068 h 840136"/>
              <a:gd name="connsiteX3" fmla="*/ 4911303 w 5331371"/>
              <a:gd name="connsiteY3" fmla="*/ 840136 h 840136"/>
              <a:gd name="connsiteX4" fmla="*/ 0 w 5331371"/>
              <a:gd name="connsiteY4" fmla="*/ 840136 h 840136"/>
              <a:gd name="connsiteX5" fmla="*/ 420068 w 5331371"/>
              <a:gd name="connsiteY5" fmla="*/ 420068 h 840136"/>
              <a:gd name="connsiteX6" fmla="*/ 0 w 5331371"/>
              <a:gd name="connsiteY6" fmla="*/ 0 h 84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1371" h="840136">
                <a:moveTo>
                  <a:pt x="0" y="0"/>
                </a:moveTo>
                <a:lnTo>
                  <a:pt x="4911303" y="0"/>
                </a:lnTo>
                <a:lnTo>
                  <a:pt x="5331371" y="420068"/>
                </a:lnTo>
                <a:lnTo>
                  <a:pt x="4911303" y="840136"/>
                </a:lnTo>
                <a:lnTo>
                  <a:pt x="0" y="840136"/>
                </a:lnTo>
                <a:lnTo>
                  <a:pt x="420068" y="420068"/>
                </a:lnTo>
                <a:lnTo>
                  <a:pt x="0" y="0"/>
                </a:lnTo>
                <a:close/>
              </a:path>
            </a:pathLst>
          </a:custGeom>
          <a:solidFill>
            <a:schemeClr val="accent1">
              <a:lumMod val="40000"/>
              <a:lumOff val="60000"/>
            </a:schemeClr>
          </a:solidFill>
        </p:spPr>
        <p:style>
          <a:lnRef idx="1">
            <a:schemeClr val="accent2"/>
          </a:lnRef>
          <a:fillRef idx="2">
            <a:schemeClr val="accent2"/>
          </a:fillRef>
          <a:effectRef idx="1">
            <a:schemeClr val="accent2"/>
          </a:effectRef>
          <a:fontRef idx="minor">
            <a:schemeClr val="dk1">
              <a:hueOff val="0"/>
              <a:satOff val="0"/>
              <a:lumOff val="0"/>
              <a:alphaOff val="0"/>
            </a:schemeClr>
          </a:fontRef>
        </p:style>
        <p:txBody>
          <a:bodyPr spcFirstLastPara="0" vert="horz" wrap="square" lIns="442928" tIns="11430" rIns="420068" bIns="11430" numCol="1" spcCol="1270" anchor="ctr" anchorCtr="0">
            <a:noAutofit/>
          </a:bodyPr>
          <a:lstStyle/>
          <a:p>
            <a:pPr lvl="0" algn="ctr" defTabSz="800100" rtl="0">
              <a:lnSpc>
                <a:spcPct val="90000"/>
              </a:lnSpc>
              <a:spcBef>
                <a:spcPct val="0"/>
              </a:spcBef>
              <a:spcAft>
                <a:spcPct val="35000"/>
              </a:spcAft>
            </a:pPr>
            <a:r>
              <a:rPr lang="en-US" sz="2300" kern="1200" dirty="0"/>
              <a:t>Ring B (Blower Door); </a:t>
            </a:r>
          </a:p>
          <a:p>
            <a:pPr lvl="0" algn="ctr" defTabSz="800100" rtl="0">
              <a:lnSpc>
                <a:spcPct val="90000"/>
              </a:lnSpc>
              <a:spcBef>
                <a:spcPct val="0"/>
              </a:spcBef>
              <a:spcAft>
                <a:spcPct val="35000"/>
              </a:spcAft>
            </a:pPr>
            <a:r>
              <a:rPr lang="en-US" sz="2300" kern="1200" dirty="0"/>
              <a:t>Ring 2 (Duct Blaster)</a:t>
            </a:r>
          </a:p>
        </p:txBody>
      </p:sp>
      <p:sp>
        <p:nvSpPr>
          <p:cNvPr id="14" name="Freeform 13"/>
          <p:cNvSpPr/>
          <p:nvPr/>
        </p:nvSpPr>
        <p:spPr>
          <a:xfrm>
            <a:off x="2807566" y="5392773"/>
            <a:ext cx="5331371" cy="844001"/>
          </a:xfrm>
          <a:custGeom>
            <a:avLst/>
            <a:gdLst>
              <a:gd name="connsiteX0" fmla="*/ 0 w 5331371"/>
              <a:gd name="connsiteY0" fmla="*/ 0 h 844001"/>
              <a:gd name="connsiteX1" fmla="*/ 4909371 w 5331371"/>
              <a:gd name="connsiteY1" fmla="*/ 0 h 844001"/>
              <a:gd name="connsiteX2" fmla="*/ 5331371 w 5331371"/>
              <a:gd name="connsiteY2" fmla="*/ 422001 h 844001"/>
              <a:gd name="connsiteX3" fmla="*/ 4909371 w 5331371"/>
              <a:gd name="connsiteY3" fmla="*/ 844001 h 844001"/>
              <a:gd name="connsiteX4" fmla="*/ 0 w 5331371"/>
              <a:gd name="connsiteY4" fmla="*/ 844001 h 844001"/>
              <a:gd name="connsiteX5" fmla="*/ 422001 w 5331371"/>
              <a:gd name="connsiteY5" fmla="*/ 422001 h 844001"/>
              <a:gd name="connsiteX6" fmla="*/ 0 w 5331371"/>
              <a:gd name="connsiteY6" fmla="*/ 0 h 84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1371" h="844001">
                <a:moveTo>
                  <a:pt x="0" y="0"/>
                </a:moveTo>
                <a:lnTo>
                  <a:pt x="4909371" y="0"/>
                </a:lnTo>
                <a:lnTo>
                  <a:pt x="5331371" y="422001"/>
                </a:lnTo>
                <a:lnTo>
                  <a:pt x="4909371" y="844001"/>
                </a:lnTo>
                <a:lnTo>
                  <a:pt x="0" y="844001"/>
                </a:lnTo>
                <a:lnTo>
                  <a:pt x="422001" y="422001"/>
                </a:lnTo>
                <a:lnTo>
                  <a:pt x="0" y="0"/>
                </a:lnTo>
                <a:close/>
              </a:path>
            </a:pathLst>
          </a:custGeom>
          <a:solidFill>
            <a:schemeClr val="accent1">
              <a:lumMod val="40000"/>
              <a:lumOff val="60000"/>
            </a:schemeClr>
          </a:solidFill>
        </p:spPr>
        <p:style>
          <a:lnRef idx="1">
            <a:schemeClr val="accent2"/>
          </a:lnRef>
          <a:fillRef idx="2">
            <a:schemeClr val="accent2"/>
          </a:fillRef>
          <a:effectRef idx="1">
            <a:schemeClr val="accent2"/>
          </a:effectRef>
          <a:fontRef idx="minor">
            <a:schemeClr val="dk1">
              <a:hueOff val="0"/>
              <a:satOff val="0"/>
              <a:lumOff val="0"/>
              <a:alphaOff val="0"/>
            </a:schemeClr>
          </a:fontRef>
        </p:style>
        <p:txBody>
          <a:bodyPr spcFirstLastPara="0" vert="horz" wrap="square" lIns="444861" tIns="11430" rIns="422000" bIns="11430" numCol="1" spcCol="1270" anchor="ctr" anchorCtr="0">
            <a:noAutofit/>
          </a:bodyPr>
          <a:lstStyle/>
          <a:p>
            <a:pPr lvl="0" algn="ctr" defTabSz="800100" rtl="0">
              <a:lnSpc>
                <a:spcPct val="90000"/>
              </a:lnSpc>
              <a:spcBef>
                <a:spcPct val="0"/>
              </a:spcBef>
              <a:spcAft>
                <a:spcPct val="35000"/>
              </a:spcAft>
            </a:pPr>
            <a:r>
              <a:rPr lang="en-US" sz="2300" kern="1200" dirty="0"/>
              <a:t>Ring C (Blower Door); </a:t>
            </a:r>
          </a:p>
          <a:p>
            <a:pPr lvl="0" algn="ctr" defTabSz="800100" rtl="0">
              <a:lnSpc>
                <a:spcPct val="90000"/>
              </a:lnSpc>
              <a:spcBef>
                <a:spcPct val="0"/>
              </a:spcBef>
              <a:spcAft>
                <a:spcPct val="35000"/>
              </a:spcAft>
            </a:pPr>
            <a:r>
              <a:rPr lang="en-US" sz="2300" kern="1200" dirty="0"/>
              <a:t>Ring 3 (Duct Blaster)</a:t>
            </a:r>
          </a:p>
        </p:txBody>
      </p:sp>
      <p:sp>
        <p:nvSpPr>
          <p:cNvPr id="15" name="Freeform 14"/>
          <p:cNvSpPr/>
          <p:nvPr/>
        </p:nvSpPr>
        <p:spPr>
          <a:xfrm>
            <a:off x="1549831" y="1283774"/>
            <a:ext cx="1257300" cy="838200"/>
          </a:xfrm>
          <a:custGeom>
            <a:avLst/>
            <a:gdLst>
              <a:gd name="connsiteX0" fmla="*/ 0 w 1078992"/>
              <a:gd name="connsiteY0" fmla="*/ 173371 h 1040206"/>
              <a:gd name="connsiteX1" fmla="*/ 50779 w 1078992"/>
              <a:gd name="connsiteY1" fmla="*/ 50779 h 1040206"/>
              <a:gd name="connsiteX2" fmla="*/ 173371 w 1078992"/>
              <a:gd name="connsiteY2" fmla="*/ 0 h 1040206"/>
              <a:gd name="connsiteX3" fmla="*/ 905621 w 1078992"/>
              <a:gd name="connsiteY3" fmla="*/ 0 h 1040206"/>
              <a:gd name="connsiteX4" fmla="*/ 1028213 w 1078992"/>
              <a:gd name="connsiteY4" fmla="*/ 50779 h 1040206"/>
              <a:gd name="connsiteX5" fmla="*/ 1078992 w 1078992"/>
              <a:gd name="connsiteY5" fmla="*/ 173371 h 1040206"/>
              <a:gd name="connsiteX6" fmla="*/ 1078992 w 1078992"/>
              <a:gd name="connsiteY6" fmla="*/ 866835 h 1040206"/>
              <a:gd name="connsiteX7" fmla="*/ 1028213 w 1078992"/>
              <a:gd name="connsiteY7" fmla="*/ 989427 h 1040206"/>
              <a:gd name="connsiteX8" fmla="*/ 905621 w 1078992"/>
              <a:gd name="connsiteY8" fmla="*/ 1040206 h 1040206"/>
              <a:gd name="connsiteX9" fmla="*/ 173371 w 1078992"/>
              <a:gd name="connsiteY9" fmla="*/ 1040206 h 1040206"/>
              <a:gd name="connsiteX10" fmla="*/ 50779 w 1078992"/>
              <a:gd name="connsiteY10" fmla="*/ 989427 h 1040206"/>
              <a:gd name="connsiteX11" fmla="*/ 0 w 1078992"/>
              <a:gd name="connsiteY11" fmla="*/ 866835 h 1040206"/>
              <a:gd name="connsiteX12" fmla="*/ 0 w 1078992"/>
              <a:gd name="connsiteY12" fmla="*/ 173371 h 104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8992" h="1040206">
                <a:moveTo>
                  <a:pt x="0" y="173371"/>
                </a:moveTo>
                <a:cubicBezTo>
                  <a:pt x="0" y="127390"/>
                  <a:pt x="18266" y="83293"/>
                  <a:pt x="50779" y="50779"/>
                </a:cubicBezTo>
                <a:cubicBezTo>
                  <a:pt x="83292" y="18266"/>
                  <a:pt x="127390" y="0"/>
                  <a:pt x="173371" y="0"/>
                </a:cubicBezTo>
                <a:lnTo>
                  <a:pt x="905621" y="0"/>
                </a:lnTo>
                <a:cubicBezTo>
                  <a:pt x="951602" y="0"/>
                  <a:pt x="995699" y="18266"/>
                  <a:pt x="1028213" y="50779"/>
                </a:cubicBezTo>
                <a:cubicBezTo>
                  <a:pt x="1060726" y="83292"/>
                  <a:pt x="1078992" y="127390"/>
                  <a:pt x="1078992" y="173371"/>
                </a:cubicBezTo>
                <a:lnTo>
                  <a:pt x="1078992" y="866835"/>
                </a:lnTo>
                <a:cubicBezTo>
                  <a:pt x="1078992" y="912816"/>
                  <a:pt x="1060726" y="956913"/>
                  <a:pt x="1028213" y="989427"/>
                </a:cubicBezTo>
                <a:cubicBezTo>
                  <a:pt x="995700" y="1021940"/>
                  <a:pt x="951602" y="1040206"/>
                  <a:pt x="905621" y="1040206"/>
                </a:cubicBezTo>
                <a:lnTo>
                  <a:pt x="173371" y="1040206"/>
                </a:lnTo>
                <a:cubicBezTo>
                  <a:pt x="127390" y="1040206"/>
                  <a:pt x="83293" y="1021940"/>
                  <a:pt x="50779" y="989427"/>
                </a:cubicBezTo>
                <a:cubicBezTo>
                  <a:pt x="18266" y="956914"/>
                  <a:pt x="0" y="912816"/>
                  <a:pt x="0" y="866835"/>
                </a:cubicBezTo>
                <a:lnTo>
                  <a:pt x="0" y="173371"/>
                </a:lnTo>
                <a:close/>
              </a:path>
            </a:pathLst>
          </a:custGeom>
          <a:solidFill>
            <a:schemeClr val="accent2">
              <a:lumMod val="40000"/>
              <a:lumOff val="60000"/>
            </a:schemeClr>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35000"/>
              </a:spcAft>
            </a:pPr>
            <a:r>
              <a:rPr lang="en-US" sz="2400" dirty="0">
                <a:solidFill>
                  <a:schemeClr val="tx1"/>
                </a:solidFill>
              </a:rPr>
              <a:t>CONFIG</a:t>
            </a:r>
          </a:p>
        </p:txBody>
      </p:sp>
      <p:sp>
        <p:nvSpPr>
          <p:cNvPr id="16" name="Right Arrow 15"/>
          <p:cNvSpPr/>
          <p:nvPr/>
        </p:nvSpPr>
        <p:spPr>
          <a:xfrm rot="5400000">
            <a:off x="5067300" y="-887926"/>
            <a:ext cx="914400" cy="5257800"/>
          </a:xfrm>
          <a:prstGeom prst="rightArrow">
            <a:avLst>
              <a:gd name="adj1" fmla="val 100000"/>
              <a:gd name="adj2" fmla="val 18000"/>
            </a:avLst>
          </a:prstGeom>
          <a:solidFill>
            <a:schemeClr val="accent1">
              <a:lumMod val="40000"/>
              <a:lumOff val="60000"/>
            </a:schemeClr>
          </a:solidFill>
          <a:ln w="25400">
            <a:solidFill>
              <a:srgbClr val="FF0000"/>
            </a:solidFill>
          </a:ln>
          <a:effectLst>
            <a:outerShdw blurRad="50800" dist="38100" dir="5400000" algn="t" rotWithShape="0">
              <a:prstClr val="black">
                <a:alpha val="40000"/>
              </a:prstClr>
            </a:outerShdw>
          </a:effectLst>
        </p:spPr>
        <p:style>
          <a:lnRef idx="1">
            <a:schemeClr val="accent2"/>
          </a:lnRef>
          <a:fillRef idx="2">
            <a:schemeClr val="accent2"/>
          </a:fillRef>
          <a:effectRef idx="1">
            <a:schemeClr val="accent2"/>
          </a:effectRef>
          <a:fontRef idx="minor">
            <a:schemeClr val="dk1">
              <a:hueOff val="0"/>
              <a:satOff val="0"/>
              <a:lumOff val="0"/>
              <a:alphaOff val="0"/>
            </a:schemeClr>
          </a:fontRef>
        </p:style>
        <p:txBody>
          <a:bodyPr spcFirstLastPara="0" vert="vert270" wrap="square" lIns="439059" tIns="11430" rIns="416199" bIns="11430" numCol="1" spcCol="1270" anchor="ctr" anchorCtr="0">
            <a:noAutofit/>
          </a:bodyPr>
          <a:lstStyle/>
          <a:p>
            <a:pPr algn="ctr" defTabSz="800100">
              <a:lnSpc>
                <a:spcPct val="90000"/>
              </a:lnSpc>
              <a:spcBef>
                <a:spcPct val="0"/>
              </a:spcBef>
              <a:spcAft>
                <a:spcPct val="35000"/>
              </a:spcAft>
            </a:pPr>
            <a:r>
              <a:rPr lang="en-US" sz="2800" i="1" dirty="0">
                <a:solidFill>
                  <a:schemeClr val="dk1">
                    <a:hueOff val="0"/>
                    <a:satOff val="0"/>
                    <a:lumOff val="0"/>
                    <a:alphaOff val="0"/>
                  </a:schemeClr>
                </a:solidFill>
              </a:rPr>
              <a:t>Tell it how big the hole is (what ring)</a:t>
            </a:r>
          </a:p>
        </p:txBody>
      </p:sp>
      <p:sp>
        <p:nvSpPr>
          <p:cNvPr id="17" name="Freeform 16"/>
          <p:cNvSpPr/>
          <p:nvPr/>
        </p:nvSpPr>
        <p:spPr>
          <a:xfrm>
            <a:off x="1600200" y="2438400"/>
            <a:ext cx="1143000" cy="838200"/>
          </a:xfrm>
          <a:custGeom>
            <a:avLst/>
            <a:gdLst>
              <a:gd name="connsiteX0" fmla="*/ 0 w 1078992"/>
              <a:gd name="connsiteY0" fmla="*/ 173371 h 1040206"/>
              <a:gd name="connsiteX1" fmla="*/ 50779 w 1078992"/>
              <a:gd name="connsiteY1" fmla="*/ 50779 h 1040206"/>
              <a:gd name="connsiteX2" fmla="*/ 173371 w 1078992"/>
              <a:gd name="connsiteY2" fmla="*/ 0 h 1040206"/>
              <a:gd name="connsiteX3" fmla="*/ 905621 w 1078992"/>
              <a:gd name="connsiteY3" fmla="*/ 0 h 1040206"/>
              <a:gd name="connsiteX4" fmla="*/ 1028213 w 1078992"/>
              <a:gd name="connsiteY4" fmla="*/ 50779 h 1040206"/>
              <a:gd name="connsiteX5" fmla="*/ 1078992 w 1078992"/>
              <a:gd name="connsiteY5" fmla="*/ 173371 h 1040206"/>
              <a:gd name="connsiteX6" fmla="*/ 1078992 w 1078992"/>
              <a:gd name="connsiteY6" fmla="*/ 866835 h 1040206"/>
              <a:gd name="connsiteX7" fmla="*/ 1028213 w 1078992"/>
              <a:gd name="connsiteY7" fmla="*/ 989427 h 1040206"/>
              <a:gd name="connsiteX8" fmla="*/ 905621 w 1078992"/>
              <a:gd name="connsiteY8" fmla="*/ 1040206 h 1040206"/>
              <a:gd name="connsiteX9" fmla="*/ 173371 w 1078992"/>
              <a:gd name="connsiteY9" fmla="*/ 1040206 h 1040206"/>
              <a:gd name="connsiteX10" fmla="*/ 50779 w 1078992"/>
              <a:gd name="connsiteY10" fmla="*/ 989427 h 1040206"/>
              <a:gd name="connsiteX11" fmla="*/ 0 w 1078992"/>
              <a:gd name="connsiteY11" fmla="*/ 866835 h 1040206"/>
              <a:gd name="connsiteX12" fmla="*/ 0 w 1078992"/>
              <a:gd name="connsiteY12" fmla="*/ 173371 h 104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8992" h="1040206">
                <a:moveTo>
                  <a:pt x="0" y="173371"/>
                </a:moveTo>
                <a:cubicBezTo>
                  <a:pt x="0" y="127390"/>
                  <a:pt x="18266" y="83293"/>
                  <a:pt x="50779" y="50779"/>
                </a:cubicBezTo>
                <a:cubicBezTo>
                  <a:pt x="83292" y="18266"/>
                  <a:pt x="127390" y="0"/>
                  <a:pt x="173371" y="0"/>
                </a:cubicBezTo>
                <a:lnTo>
                  <a:pt x="905621" y="0"/>
                </a:lnTo>
                <a:cubicBezTo>
                  <a:pt x="951602" y="0"/>
                  <a:pt x="995699" y="18266"/>
                  <a:pt x="1028213" y="50779"/>
                </a:cubicBezTo>
                <a:cubicBezTo>
                  <a:pt x="1060726" y="83292"/>
                  <a:pt x="1078992" y="127390"/>
                  <a:pt x="1078992" y="173371"/>
                </a:cubicBezTo>
                <a:lnTo>
                  <a:pt x="1078992" y="866835"/>
                </a:lnTo>
                <a:cubicBezTo>
                  <a:pt x="1078992" y="912816"/>
                  <a:pt x="1060726" y="956913"/>
                  <a:pt x="1028213" y="989427"/>
                </a:cubicBezTo>
                <a:cubicBezTo>
                  <a:pt x="995700" y="1021940"/>
                  <a:pt x="951602" y="1040206"/>
                  <a:pt x="905621" y="1040206"/>
                </a:cubicBezTo>
                <a:lnTo>
                  <a:pt x="173371" y="1040206"/>
                </a:lnTo>
                <a:cubicBezTo>
                  <a:pt x="127390" y="1040206"/>
                  <a:pt x="83293" y="1021940"/>
                  <a:pt x="50779" y="989427"/>
                </a:cubicBezTo>
                <a:cubicBezTo>
                  <a:pt x="18266" y="956914"/>
                  <a:pt x="0" y="912816"/>
                  <a:pt x="0" y="866835"/>
                </a:cubicBezTo>
                <a:lnTo>
                  <a:pt x="0" y="173371"/>
                </a:lnTo>
                <a:close/>
              </a:path>
            </a:pathLst>
          </a:custGeom>
          <a:solidFill>
            <a:schemeClr val="accent2">
              <a:lumMod val="40000"/>
              <a:lumOff val="60000"/>
            </a:schemeClr>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35000"/>
              </a:spcAft>
            </a:pPr>
            <a:r>
              <a:rPr lang="en-US" sz="2400" dirty="0">
                <a:solidFill>
                  <a:schemeClr val="tx1"/>
                </a:solidFill>
              </a:rPr>
              <a:t>Open</a:t>
            </a:r>
          </a:p>
        </p:txBody>
      </p:sp>
      <p:sp>
        <p:nvSpPr>
          <p:cNvPr id="18" name="Freeform 17"/>
          <p:cNvSpPr/>
          <p:nvPr/>
        </p:nvSpPr>
        <p:spPr>
          <a:xfrm>
            <a:off x="1600200" y="3429000"/>
            <a:ext cx="1143000" cy="838200"/>
          </a:xfrm>
          <a:custGeom>
            <a:avLst/>
            <a:gdLst>
              <a:gd name="connsiteX0" fmla="*/ 0 w 1078992"/>
              <a:gd name="connsiteY0" fmla="*/ 173371 h 1040206"/>
              <a:gd name="connsiteX1" fmla="*/ 50779 w 1078992"/>
              <a:gd name="connsiteY1" fmla="*/ 50779 h 1040206"/>
              <a:gd name="connsiteX2" fmla="*/ 173371 w 1078992"/>
              <a:gd name="connsiteY2" fmla="*/ 0 h 1040206"/>
              <a:gd name="connsiteX3" fmla="*/ 905621 w 1078992"/>
              <a:gd name="connsiteY3" fmla="*/ 0 h 1040206"/>
              <a:gd name="connsiteX4" fmla="*/ 1028213 w 1078992"/>
              <a:gd name="connsiteY4" fmla="*/ 50779 h 1040206"/>
              <a:gd name="connsiteX5" fmla="*/ 1078992 w 1078992"/>
              <a:gd name="connsiteY5" fmla="*/ 173371 h 1040206"/>
              <a:gd name="connsiteX6" fmla="*/ 1078992 w 1078992"/>
              <a:gd name="connsiteY6" fmla="*/ 866835 h 1040206"/>
              <a:gd name="connsiteX7" fmla="*/ 1028213 w 1078992"/>
              <a:gd name="connsiteY7" fmla="*/ 989427 h 1040206"/>
              <a:gd name="connsiteX8" fmla="*/ 905621 w 1078992"/>
              <a:gd name="connsiteY8" fmla="*/ 1040206 h 1040206"/>
              <a:gd name="connsiteX9" fmla="*/ 173371 w 1078992"/>
              <a:gd name="connsiteY9" fmla="*/ 1040206 h 1040206"/>
              <a:gd name="connsiteX10" fmla="*/ 50779 w 1078992"/>
              <a:gd name="connsiteY10" fmla="*/ 989427 h 1040206"/>
              <a:gd name="connsiteX11" fmla="*/ 0 w 1078992"/>
              <a:gd name="connsiteY11" fmla="*/ 866835 h 1040206"/>
              <a:gd name="connsiteX12" fmla="*/ 0 w 1078992"/>
              <a:gd name="connsiteY12" fmla="*/ 173371 h 104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8992" h="1040206">
                <a:moveTo>
                  <a:pt x="0" y="173371"/>
                </a:moveTo>
                <a:cubicBezTo>
                  <a:pt x="0" y="127390"/>
                  <a:pt x="18266" y="83293"/>
                  <a:pt x="50779" y="50779"/>
                </a:cubicBezTo>
                <a:cubicBezTo>
                  <a:pt x="83292" y="18266"/>
                  <a:pt x="127390" y="0"/>
                  <a:pt x="173371" y="0"/>
                </a:cubicBezTo>
                <a:lnTo>
                  <a:pt x="905621" y="0"/>
                </a:lnTo>
                <a:cubicBezTo>
                  <a:pt x="951602" y="0"/>
                  <a:pt x="995699" y="18266"/>
                  <a:pt x="1028213" y="50779"/>
                </a:cubicBezTo>
                <a:cubicBezTo>
                  <a:pt x="1060726" y="83292"/>
                  <a:pt x="1078992" y="127390"/>
                  <a:pt x="1078992" y="173371"/>
                </a:cubicBezTo>
                <a:lnTo>
                  <a:pt x="1078992" y="866835"/>
                </a:lnTo>
                <a:cubicBezTo>
                  <a:pt x="1078992" y="912816"/>
                  <a:pt x="1060726" y="956913"/>
                  <a:pt x="1028213" y="989427"/>
                </a:cubicBezTo>
                <a:cubicBezTo>
                  <a:pt x="995700" y="1021940"/>
                  <a:pt x="951602" y="1040206"/>
                  <a:pt x="905621" y="1040206"/>
                </a:cubicBezTo>
                <a:lnTo>
                  <a:pt x="173371" y="1040206"/>
                </a:lnTo>
                <a:cubicBezTo>
                  <a:pt x="127390" y="1040206"/>
                  <a:pt x="83293" y="1021940"/>
                  <a:pt x="50779" y="989427"/>
                </a:cubicBezTo>
                <a:cubicBezTo>
                  <a:pt x="18266" y="956914"/>
                  <a:pt x="0" y="912816"/>
                  <a:pt x="0" y="866835"/>
                </a:cubicBezTo>
                <a:lnTo>
                  <a:pt x="0" y="173371"/>
                </a:lnTo>
                <a:close/>
              </a:path>
            </a:pathLst>
          </a:custGeom>
          <a:solidFill>
            <a:schemeClr val="accent2">
              <a:lumMod val="40000"/>
              <a:lumOff val="60000"/>
            </a:schemeClr>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35000"/>
              </a:spcAft>
            </a:pPr>
            <a:r>
              <a:rPr lang="en-US" sz="2400" dirty="0">
                <a:solidFill>
                  <a:schemeClr val="tx1"/>
                </a:solidFill>
              </a:rPr>
              <a:t>A1</a:t>
            </a:r>
          </a:p>
        </p:txBody>
      </p:sp>
      <p:sp>
        <p:nvSpPr>
          <p:cNvPr id="19" name="Freeform 18"/>
          <p:cNvSpPr/>
          <p:nvPr/>
        </p:nvSpPr>
        <p:spPr>
          <a:xfrm>
            <a:off x="1600200" y="4419600"/>
            <a:ext cx="1143000" cy="838200"/>
          </a:xfrm>
          <a:custGeom>
            <a:avLst/>
            <a:gdLst>
              <a:gd name="connsiteX0" fmla="*/ 0 w 1078992"/>
              <a:gd name="connsiteY0" fmla="*/ 173371 h 1040206"/>
              <a:gd name="connsiteX1" fmla="*/ 50779 w 1078992"/>
              <a:gd name="connsiteY1" fmla="*/ 50779 h 1040206"/>
              <a:gd name="connsiteX2" fmla="*/ 173371 w 1078992"/>
              <a:gd name="connsiteY2" fmla="*/ 0 h 1040206"/>
              <a:gd name="connsiteX3" fmla="*/ 905621 w 1078992"/>
              <a:gd name="connsiteY3" fmla="*/ 0 h 1040206"/>
              <a:gd name="connsiteX4" fmla="*/ 1028213 w 1078992"/>
              <a:gd name="connsiteY4" fmla="*/ 50779 h 1040206"/>
              <a:gd name="connsiteX5" fmla="*/ 1078992 w 1078992"/>
              <a:gd name="connsiteY5" fmla="*/ 173371 h 1040206"/>
              <a:gd name="connsiteX6" fmla="*/ 1078992 w 1078992"/>
              <a:gd name="connsiteY6" fmla="*/ 866835 h 1040206"/>
              <a:gd name="connsiteX7" fmla="*/ 1028213 w 1078992"/>
              <a:gd name="connsiteY7" fmla="*/ 989427 h 1040206"/>
              <a:gd name="connsiteX8" fmla="*/ 905621 w 1078992"/>
              <a:gd name="connsiteY8" fmla="*/ 1040206 h 1040206"/>
              <a:gd name="connsiteX9" fmla="*/ 173371 w 1078992"/>
              <a:gd name="connsiteY9" fmla="*/ 1040206 h 1040206"/>
              <a:gd name="connsiteX10" fmla="*/ 50779 w 1078992"/>
              <a:gd name="connsiteY10" fmla="*/ 989427 h 1040206"/>
              <a:gd name="connsiteX11" fmla="*/ 0 w 1078992"/>
              <a:gd name="connsiteY11" fmla="*/ 866835 h 1040206"/>
              <a:gd name="connsiteX12" fmla="*/ 0 w 1078992"/>
              <a:gd name="connsiteY12" fmla="*/ 173371 h 104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8992" h="1040206">
                <a:moveTo>
                  <a:pt x="0" y="173371"/>
                </a:moveTo>
                <a:cubicBezTo>
                  <a:pt x="0" y="127390"/>
                  <a:pt x="18266" y="83293"/>
                  <a:pt x="50779" y="50779"/>
                </a:cubicBezTo>
                <a:cubicBezTo>
                  <a:pt x="83292" y="18266"/>
                  <a:pt x="127390" y="0"/>
                  <a:pt x="173371" y="0"/>
                </a:cubicBezTo>
                <a:lnTo>
                  <a:pt x="905621" y="0"/>
                </a:lnTo>
                <a:cubicBezTo>
                  <a:pt x="951602" y="0"/>
                  <a:pt x="995699" y="18266"/>
                  <a:pt x="1028213" y="50779"/>
                </a:cubicBezTo>
                <a:cubicBezTo>
                  <a:pt x="1060726" y="83292"/>
                  <a:pt x="1078992" y="127390"/>
                  <a:pt x="1078992" y="173371"/>
                </a:cubicBezTo>
                <a:lnTo>
                  <a:pt x="1078992" y="866835"/>
                </a:lnTo>
                <a:cubicBezTo>
                  <a:pt x="1078992" y="912816"/>
                  <a:pt x="1060726" y="956913"/>
                  <a:pt x="1028213" y="989427"/>
                </a:cubicBezTo>
                <a:cubicBezTo>
                  <a:pt x="995700" y="1021940"/>
                  <a:pt x="951602" y="1040206"/>
                  <a:pt x="905621" y="1040206"/>
                </a:cubicBezTo>
                <a:lnTo>
                  <a:pt x="173371" y="1040206"/>
                </a:lnTo>
                <a:cubicBezTo>
                  <a:pt x="127390" y="1040206"/>
                  <a:pt x="83293" y="1021940"/>
                  <a:pt x="50779" y="989427"/>
                </a:cubicBezTo>
                <a:cubicBezTo>
                  <a:pt x="18266" y="956914"/>
                  <a:pt x="0" y="912816"/>
                  <a:pt x="0" y="866835"/>
                </a:cubicBezTo>
                <a:lnTo>
                  <a:pt x="0" y="173371"/>
                </a:lnTo>
                <a:close/>
              </a:path>
            </a:pathLst>
          </a:custGeom>
          <a:solidFill>
            <a:schemeClr val="accent2">
              <a:lumMod val="40000"/>
              <a:lumOff val="60000"/>
            </a:schemeClr>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35000"/>
              </a:spcAft>
            </a:pPr>
            <a:r>
              <a:rPr lang="en-US" sz="2400" dirty="0">
                <a:solidFill>
                  <a:schemeClr val="tx1"/>
                </a:solidFill>
              </a:rPr>
              <a:t>B2</a:t>
            </a:r>
          </a:p>
        </p:txBody>
      </p:sp>
      <p:sp>
        <p:nvSpPr>
          <p:cNvPr id="20" name="Freeform 19"/>
          <p:cNvSpPr/>
          <p:nvPr/>
        </p:nvSpPr>
        <p:spPr>
          <a:xfrm>
            <a:off x="1600200" y="5410200"/>
            <a:ext cx="1143000" cy="838200"/>
          </a:xfrm>
          <a:custGeom>
            <a:avLst/>
            <a:gdLst>
              <a:gd name="connsiteX0" fmla="*/ 0 w 1078992"/>
              <a:gd name="connsiteY0" fmla="*/ 173371 h 1040206"/>
              <a:gd name="connsiteX1" fmla="*/ 50779 w 1078992"/>
              <a:gd name="connsiteY1" fmla="*/ 50779 h 1040206"/>
              <a:gd name="connsiteX2" fmla="*/ 173371 w 1078992"/>
              <a:gd name="connsiteY2" fmla="*/ 0 h 1040206"/>
              <a:gd name="connsiteX3" fmla="*/ 905621 w 1078992"/>
              <a:gd name="connsiteY3" fmla="*/ 0 h 1040206"/>
              <a:gd name="connsiteX4" fmla="*/ 1028213 w 1078992"/>
              <a:gd name="connsiteY4" fmla="*/ 50779 h 1040206"/>
              <a:gd name="connsiteX5" fmla="*/ 1078992 w 1078992"/>
              <a:gd name="connsiteY5" fmla="*/ 173371 h 1040206"/>
              <a:gd name="connsiteX6" fmla="*/ 1078992 w 1078992"/>
              <a:gd name="connsiteY6" fmla="*/ 866835 h 1040206"/>
              <a:gd name="connsiteX7" fmla="*/ 1028213 w 1078992"/>
              <a:gd name="connsiteY7" fmla="*/ 989427 h 1040206"/>
              <a:gd name="connsiteX8" fmla="*/ 905621 w 1078992"/>
              <a:gd name="connsiteY8" fmla="*/ 1040206 h 1040206"/>
              <a:gd name="connsiteX9" fmla="*/ 173371 w 1078992"/>
              <a:gd name="connsiteY9" fmla="*/ 1040206 h 1040206"/>
              <a:gd name="connsiteX10" fmla="*/ 50779 w 1078992"/>
              <a:gd name="connsiteY10" fmla="*/ 989427 h 1040206"/>
              <a:gd name="connsiteX11" fmla="*/ 0 w 1078992"/>
              <a:gd name="connsiteY11" fmla="*/ 866835 h 1040206"/>
              <a:gd name="connsiteX12" fmla="*/ 0 w 1078992"/>
              <a:gd name="connsiteY12" fmla="*/ 173371 h 104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8992" h="1040206">
                <a:moveTo>
                  <a:pt x="0" y="173371"/>
                </a:moveTo>
                <a:cubicBezTo>
                  <a:pt x="0" y="127390"/>
                  <a:pt x="18266" y="83293"/>
                  <a:pt x="50779" y="50779"/>
                </a:cubicBezTo>
                <a:cubicBezTo>
                  <a:pt x="83292" y="18266"/>
                  <a:pt x="127390" y="0"/>
                  <a:pt x="173371" y="0"/>
                </a:cubicBezTo>
                <a:lnTo>
                  <a:pt x="905621" y="0"/>
                </a:lnTo>
                <a:cubicBezTo>
                  <a:pt x="951602" y="0"/>
                  <a:pt x="995699" y="18266"/>
                  <a:pt x="1028213" y="50779"/>
                </a:cubicBezTo>
                <a:cubicBezTo>
                  <a:pt x="1060726" y="83292"/>
                  <a:pt x="1078992" y="127390"/>
                  <a:pt x="1078992" y="173371"/>
                </a:cubicBezTo>
                <a:lnTo>
                  <a:pt x="1078992" y="866835"/>
                </a:lnTo>
                <a:cubicBezTo>
                  <a:pt x="1078992" y="912816"/>
                  <a:pt x="1060726" y="956913"/>
                  <a:pt x="1028213" y="989427"/>
                </a:cubicBezTo>
                <a:cubicBezTo>
                  <a:pt x="995700" y="1021940"/>
                  <a:pt x="951602" y="1040206"/>
                  <a:pt x="905621" y="1040206"/>
                </a:cubicBezTo>
                <a:lnTo>
                  <a:pt x="173371" y="1040206"/>
                </a:lnTo>
                <a:cubicBezTo>
                  <a:pt x="127390" y="1040206"/>
                  <a:pt x="83293" y="1021940"/>
                  <a:pt x="50779" y="989427"/>
                </a:cubicBezTo>
                <a:cubicBezTo>
                  <a:pt x="18266" y="956914"/>
                  <a:pt x="0" y="912816"/>
                  <a:pt x="0" y="866835"/>
                </a:cubicBezTo>
                <a:lnTo>
                  <a:pt x="0" y="173371"/>
                </a:lnTo>
                <a:close/>
              </a:path>
            </a:pathLst>
          </a:custGeom>
          <a:solidFill>
            <a:schemeClr val="accent2">
              <a:lumMod val="40000"/>
              <a:lumOff val="60000"/>
            </a:schemeClr>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35000"/>
              </a:spcAft>
            </a:pPr>
            <a:r>
              <a:rPr lang="en-US" sz="2400" dirty="0">
                <a:solidFill>
                  <a:schemeClr val="tx1"/>
                </a:solidFill>
              </a:rPr>
              <a:t>C3</a:t>
            </a:r>
          </a:p>
        </p:txBody>
      </p:sp>
      <p:sp>
        <p:nvSpPr>
          <p:cNvPr id="13"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82</a:t>
            </a:fld>
            <a:endParaRPr lang="en-US" sz="1400" dirty="0">
              <a:solidFill>
                <a:prstClr val="black">
                  <a:tint val="75000"/>
                </a:prstClr>
              </a:solidFill>
            </a:endParaRPr>
          </a:p>
        </p:txBody>
      </p:sp>
      <p:sp>
        <p:nvSpPr>
          <p:cNvPr id="22" name="Title 5"/>
          <p:cNvSpPr txBox="1">
            <a:spLocks/>
          </p:cNvSpPr>
          <p:nvPr/>
        </p:nvSpPr>
        <p:spPr>
          <a:xfrm>
            <a:off x="381000" y="71439"/>
            <a:ext cx="19812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3: Duct Blaster</a:t>
            </a:r>
          </a:p>
        </p:txBody>
      </p:sp>
    </p:spTree>
    <p:extLst>
      <p:ext uri="{BB962C8B-B14F-4D97-AF65-F5344CB8AC3E}">
        <p14:creationId xmlns:p14="http://schemas.microsoft.com/office/powerpoint/2010/main" val="24008583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9" presetClass="entr" presetSubtype="0" fill="hold" grpId="0" nodeType="withEffect">
                                  <p:stCondLst>
                                    <p:cond delay="500"/>
                                  </p:stCondLst>
                                  <p:childTnLst>
                                    <p:set>
                                      <p:cBhvr>
                                        <p:cTn id="22" dur="1" fill="hold">
                                          <p:stCondLst>
                                            <p:cond delay="0"/>
                                          </p:stCondLst>
                                        </p:cTn>
                                        <p:tgtEl>
                                          <p:spTgt spid="18"/>
                                        </p:tgtEl>
                                        <p:attrNameLst>
                                          <p:attrName>style.visibility</p:attrName>
                                        </p:attrNameLst>
                                      </p:cBhvr>
                                      <p:to>
                                        <p:strVal val="visible"/>
                                      </p:to>
                                    </p:set>
                                    <p:animEffect transition="in" filter="dissolve">
                                      <p:cBhvr>
                                        <p:cTn id="23" dur="500"/>
                                        <p:tgtEl>
                                          <p:spTgt spid="18"/>
                                        </p:tgtEl>
                                      </p:cBhvr>
                                    </p:animEffect>
                                  </p:childTnLst>
                                </p:cTn>
                              </p:par>
                              <p:par>
                                <p:cTn id="24" presetID="22" presetClass="entr" presetSubtype="8" fill="hold" grpId="0" nodeType="withEffect">
                                  <p:stCondLst>
                                    <p:cond delay="100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par>
                                <p:cTn id="27" presetID="9" presetClass="entr" presetSubtype="0" fill="hold" grpId="0" nodeType="withEffect">
                                  <p:stCondLst>
                                    <p:cond delay="1500"/>
                                  </p:stCondLst>
                                  <p:childTnLst>
                                    <p:set>
                                      <p:cBhvr>
                                        <p:cTn id="28" dur="1" fill="hold">
                                          <p:stCondLst>
                                            <p:cond delay="0"/>
                                          </p:stCondLst>
                                        </p:cTn>
                                        <p:tgtEl>
                                          <p:spTgt spid="19"/>
                                        </p:tgtEl>
                                        <p:attrNameLst>
                                          <p:attrName>style.visibility</p:attrName>
                                        </p:attrNameLst>
                                      </p:cBhvr>
                                      <p:to>
                                        <p:strVal val="visible"/>
                                      </p:to>
                                    </p:set>
                                    <p:animEffect transition="in" filter="dissolve">
                                      <p:cBhvr>
                                        <p:cTn id="29" dur="500"/>
                                        <p:tgtEl>
                                          <p:spTgt spid="19"/>
                                        </p:tgtEl>
                                      </p:cBhvr>
                                    </p:animEffect>
                                  </p:childTnLst>
                                </p:cTn>
                              </p:par>
                              <p:par>
                                <p:cTn id="30" presetID="22" presetClass="entr" presetSubtype="8" fill="hold" grpId="0" nodeType="withEffect">
                                  <p:stCondLst>
                                    <p:cond delay="200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par>
                                <p:cTn id="33" presetID="9" presetClass="entr" presetSubtype="0" fill="hold" grpId="0" nodeType="withEffect">
                                  <p:stCondLst>
                                    <p:cond delay="2500"/>
                                  </p:stCondLst>
                                  <p:childTnLst>
                                    <p:set>
                                      <p:cBhvr>
                                        <p:cTn id="34" dur="1" fill="hold">
                                          <p:stCondLst>
                                            <p:cond delay="0"/>
                                          </p:stCondLst>
                                        </p:cTn>
                                        <p:tgtEl>
                                          <p:spTgt spid="20"/>
                                        </p:tgtEl>
                                        <p:attrNameLst>
                                          <p:attrName>style.visibility</p:attrName>
                                        </p:attrNameLst>
                                      </p:cBhvr>
                                      <p:to>
                                        <p:strVal val="visible"/>
                                      </p:to>
                                    </p:set>
                                    <p:animEffect transition="in" filter="dissolve">
                                      <p:cBhvr>
                                        <p:cTn id="35" dur="500"/>
                                        <p:tgtEl>
                                          <p:spTgt spid="20"/>
                                        </p:tgtEl>
                                      </p:cBhvr>
                                    </p:animEffect>
                                  </p:childTnLst>
                                </p:cTn>
                              </p:par>
                              <p:par>
                                <p:cTn id="36" presetID="22" presetClass="entr" presetSubtype="8" fill="hold" grpId="0" nodeType="withEffect">
                                  <p:stCondLst>
                                    <p:cond delay="300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P spid="15" grpId="0" animBg="1"/>
      <p:bldP spid="16" grpId="0" animBg="1"/>
      <p:bldP spid="17" grpId="0" animBg="1"/>
      <p:bldP spid="18" grpId="0" animBg="1"/>
      <p:bldP spid="19" grpId="0" animBg="1"/>
      <p:bldP spid="2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rmAutofit/>
          </a:bodyPr>
          <a:lstStyle/>
          <a:p>
            <a:r>
              <a:rPr lang="en-US" sz="3200" dirty="0">
                <a:solidFill>
                  <a:schemeClr val="tx2"/>
                </a:solidFill>
                <a:cs typeface="+mj-cs"/>
              </a:rPr>
              <a:t>Configuring the Manometer</a:t>
            </a:r>
          </a:p>
        </p:txBody>
      </p:sp>
      <p:sp>
        <p:nvSpPr>
          <p:cNvPr id="9" name="TextBox 8"/>
          <p:cNvSpPr txBox="1"/>
          <p:nvPr/>
        </p:nvSpPr>
        <p:spPr>
          <a:xfrm>
            <a:off x="3997424" y="1593942"/>
            <a:ext cx="4526280" cy="1149032"/>
          </a:xfrm>
          <a:prstGeom prst="rect">
            <a:avLst/>
          </a:prstGeom>
          <a:solidFill>
            <a:schemeClr val="accent3">
              <a:lumMod val="20000"/>
              <a:lumOff val="80000"/>
            </a:schemeClr>
          </a:solidFill>
          <a:ln>
            <a:solidFill>
              <a:schemeClr val="bg2">
                <a:lumMod val="25000"/>
              </a:schemeClr>
            </a:solidFill>
          </a:ln>
        </p:spPr>
        <p:txBody>
          <a:bodyPr vert="horz" anchor="ctr">
            <a:noAutofit/>
          </a:bodyPr>
          <a:lstStyle>
            <a:lvl1pPr marL="274320" indent="-274320">
              <a:lnSpc>
                <a:spcPts val="4000"/>
              </a:lnSpc>
              <a:spcBef>
                <a:spcPts val="600"/>
              </a:spcBef>
              <a:spcAft>
                <a:spcPts val="600"/>
              </a:spcAft>
              <a:buClr>
                <a:schemeClr val="accent1"/>
              </a:buClr>
              <a:buSzPct val="76000"/>
              <a:buFont typeface="Wingdings 3"/>
              <a:buChar char=""/>
              <a:defRPr kumimoji="0" sz="2800">
                <a:solidFill>
                  <a:srgbClr val="284E84"/>
                </a:solidFill>
              </a:defRPr>
            </a:lvl1pPr>
            <a:lvl2pPr marL="548640" indent="-274320">
              <a:spcBef>
                <a:spcPts val="500"/>
              </a:spcBef>
              <a:buClr>
                <a:schemeClr val="accent2"/>
              </a:buClr>
              <a:buSzPct val="76000"/>
              <a:buFont typeface="Wingdings 3"/>
              <a:buChar char=""/>
              <a:defRPr kumimoji="0" sz="2300">
                <a:solidFill>
                  <a:schemeClr val="tx2"/>
                </a:solidFill>
              </a:defRPr>
            </a:lvl2pPr>
            <a:lvl3pPr marL="822960" indent="-228600">
              <a:spcBef>
                <a:spcPts val="500"/>
              </a:spcBef>
              <a:buClr>
                <a:schemeClr val="bg1">
                  <a:shade val="50000"/>
                </a:schemeClr>
              </a:buClr>
              <a:buSzPct val="76000"/>
              <a:buFont typeface="Wingdings 3"/>
              <a:buChar char=""/>
              <a:defRPr kumimoji="0" sz="2000"/>
            </a:lvl3pPr>
            <a:lvl4pPr marL="1097280" indent="-228600">
              <a:spcBef>
                <a:spcPts val="400"/>
              </a:spcBef>
              <a:buClr>
                <a:schemeClr val="accent2">
                  <a:shade val="75000"/>
                </a:schemeClr>
              </a:buClr>
              <a:buSzPct val="70000"/>
              <a:buFont typeface="Wingdings"/>
              <a:buChar char=""/>
              <a:defRPr kumimoji="0"/>
            </a:lvl4pPr>
            <a:lvl5pPr marL="1371600" indent="-228600">
              <a:spcBef>
                <a:spcPts val="300"/>
              </a:spcBef>
              <a:buClr>
                <a:schemeClr val="accent2"/>
              </a:buClr>
              <a:buSzPct val="70000"/>
              <a:buFont typeface="Wingdings"/>
              <a:buChar char=""/>
              <a:defRPr kumimoji="0" sz="1600"/>
            </a:lvl5pPr>
            <a:lvl6pPr marL="1645920" indent="-182880">
              <a:spcBef>
                <a:spcPts val="300"/>
              </a:spcBef>
              <a:buClr>
                <a:srgbClr val="9FB8CD">
                  <a:shade val="75000"/>
                </a:srgbClr>
              </a:buClr>
              <a:buSzPct val="75000"/>
              <a:buFont typeface="Wingdings 3"/>
              <a:buChar char=""/>
              <a:defRPr kumimoji="0" lang="en-US" sz="1600" smtClean="0"/>
            </a:lvl6pPr>
            <a:lvl7pPr marL="1828800" indent="-182880">
              <a:spcBef>
                <a:spcPts val="300"/>
              </a:spcBef>
              <a:buClr>
                <a:srgbClr val="727CA3">
                  <a:shade val="75000"/>
                </a:srgbClr>
              </a:buClr>
              <a:buSzPct val="75000"/>
              <a:buFont typeface="Wingdings 3"/>
              <a:buChar char=""/>
              <a:defRPr kumimoji="0" lang="en-US" sz="1400" smtClean="0"/>
            </a:lvl7pPr>
            <a:lvl8pPr marL="2011680" indent="-182880">
              <a:spcBef>
                <a:spcPts val="300"/>
              </a:spcBef>
              <a:buClr>
                <a:prstClr val="white">
                  <a:shade val="50000"/>
                </a:prstClr>
              </a:buClr>
              <a:buSzPct val="75000"/>
              <a:buFont typeface="Wingdings 3"/>
              <a:buChar char=""/>
              <a:defRPr kumimoji="0" lang="en-US" sz="1400" smtClean="0"/>
            </a:lvl8pPr>
            <a:lvl9pPr marL="2194560" indent="-182880">
              <a:spcBef>
                <a:spcPts val="300"/>
              </a:spcBef>
              <a:buClr>
                <a:srgbClr val="9FB8CD"/>
              </a:buClr>
              <a:buSzPct val="75000"/>
              <a:buFont typeface="Wingdings 3"/>
              <a:buChar char=""/>
              <a:defRPr kumimoji="0" lang="en-US" sz="1200" smtClean="0"/>
            </a:lvl9pPr>
          </a:lstStyle>
          <a:p>
            <a:pPr>
              <a:lnSpc>
                <a:spcPts val="2500"/>
              </a:lnSpc>
              <a:spcBef>
                <a:spcPts val="400"/>
              </a:spcBef>
              <a:spcAft>
                <a:spcPts val="400"/>
              </a:spcAft>
            </a:pPr>
            <a:r>
              <a:rPr lang="en-US" sz="2200" dirty="0"/>
              <a:t>PR/PR (Pressure/Pressure) Mode</a:t>
            </a:r>
          </a:p>
          <a:p>
            <a:pPr>
              <a:lnSpc>
                <a:spcPts val="2500"/>
              </a:lnSpc>
              <a:spcBef>
                <a:spcPts val="400"/>
              </a:spcBef>
              <a:spcAft>
                <a:spcPts val="400"/>
              </a:spcAft>
            </a:pPr>
            <a:r>
              <a:rPr lang="en-US" sz="2200" dirty="0"/>
              <a:t>50.0 Pa Duct pressure (Channel A)</a:t>
            </a:r>
          </a:p>
          <a:p>
            <a:pPr>
              <a:lnSpc>
                <a:spcPts val="2500"/>
              </a:lnSpc>
              <a:spcBef>
                <a:spcPts val="400"/>
              </a:spcBef>
              <a:spcAft>
                <a:spcPts val="400"/>
              </a:spcAft>
            </a:pPr>
            <a:r>
              <a:rPr lang="en-US" sz="2200" dirty="0"/>
              <a:t>180.3 Fan pressure (Channel B)</a:t>
            </a:r>
          </a:p>
        </p:txBody>
      </p:sp>
      <p:pic>
        <p:nvPicPr>
          <p:cNvPr id="1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9628" y="4413452"/>
            <a:ext cx="1117575" cy="186262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83</a:t>
            </a:fld>
            <a:endParaRPr lang="en-US" sz="1400" dirty="0">
              <a:solidFill>
                <a:prstClr val="black">
                  <a:tint val="75000"/>
                </a:prstClr>
              </a:solidFill>
            </a:endParaRPr>
          </a:p>
        </p:txBody>
      </p:sp>
      <p:sp>
        <p:nvSpPr>
          <p:cNvPr id="17" name="Title 5"/>
          <p:cNvSpPr txBox="1">
            <a:spLocks/>
          </p:cNvSpPr>
          <p:nvPr/>
        </p:nvSpPr>
        <p:spPr>
          <a:xfrm>
            <a:off x="381000" y="71439"/>
            <a:ext cx="19812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3: Duct Blaster</a:t>
            </a:r>
          </a:p>
        </p:txBody>
      </p:sp>
      <p:sp>
        <p:nvSpPr>
          <p:cNvPr id="18" name="TextBox 17">
            <a:extLst>
              <a:ext uri="{FF2B5EF4-FFF2-40B4-BE49-F238E27FC236}">
                <a16:creationId xmlns="" xmlns:a16="http://schemas.microsoft.com/office/drawing/2014/main" id="{73BBA0CB-FD03-4A9F-AFDC-301B975C2BA5}"/>
              </a:ext>
            </a:extLst>
          </p:cNvPr>
          <p:cNvSpPr txBox="1"/>
          <p:nvPr/>
        </p:nvSpPr>
        <p:spPr>
          <a:xfrm>
            <a:off x="3997424" y="3192772"/>
            <a:ext cx="4526280" cy="2071286"/>
          </a:xfrm>
          <a:prstGeom prst="rect">
            <a:avLst/>
          </a:prstGeom>
          <a:solidFill>
            <a:schemeClr val="accent3">
              <a:lumMod val="20000"/>
              <a:lumOff val="80000"/>
            </a:schemeClr>
          </a:solidFill>
          <a:ln>
            <a:solidFill>
              <a:schemeClr val="bg2">
                <a:lumMod val="25000"/>
              </a:schemeClr>
            </a:solidFill>
          </a:ln>
        </p:spPr>
        <p:txBody>
          <a:bodyPr vert="horz" anchor="ctr">
            <a:noAutofit/>
          </a:bodyPr>
          <a:lstStyle>
            <a:lvl1pPr marL="274320" indent="-274320">
              <a:lnSpc>
                <a:spcPts val="4000"/>
              </a:lnSpc>
              <a:spcBef>
                <a:spcPts val="600"/>
              </a:spcBef>
              <a:spcAft>
                <a:spcPts val="600"/>
              </a:spcAft>
              <a:buClr>
                <a:schemeClr val="accent1"/>
              </a:buClr>
              <a:buSzPct val="76000"/>
              <a:buFont typeface="Wingdings 3"/>
              <a:buChar char=""/>
              <a:defRPr kumimoji="0" sz="2800">
                <a:solidFill>
                  <a:srgbClr val="284E84"/>
                </a:solidFill>
              </a:defRPr>
            </a:lvl1pPr>
            <a:lvl2pPr marL="548640" indent="-274320">
              <a:spcBef>
                <a:spcPts val="500"/>
              </a:spcBef>
              <a:buClr>
                <a:schemeClr val="accent2"/>
              </a:buClr>
              <a:buSzPct val="76000"/>
              <a:buFont typeface="Wingdings 3"/>
              <a:buChar char=""/>
              <a:defRPr kumimoji="0" sz="2300">
                <a:solidFill>
                  <a:schemeClr val="tx2"/>
                </a:solidFill>
              </a:defRPr>
            </a:lvl2pPr>
            <a:lvl3pPr marL="822960" indent="-228600">
              <a:spcBef>
                <a:spcPts val="500"/>
              </a:spcBef>
              <a:buClr>
                <a:schemeClr val="bg1">
                  <a:shade val="50000"/>
                </a:schemeClr>
              </a:buClr>
              <a:buSzPct val="76000"/>
              <a:buFont typeface="Wingdings 3"/>
              <a:buChar char=""/>
              <a:defRPr kumimoji="0" sz="2000"/>
            </a:lvl3pPr>
            <a:lvl4pPr marL="1097280" indent="-228600">
              <a:spcBef>
                <a:spcPts val="400"/>
              </a:spcBef>
              <a:buClr>
                <a:schemeClr val="accent2">
                  <a:shade val="75000"/>
                </a:schemeClr>
              </a:buClr>
              <a:buSzPct val="70000"/>
              <a:buFont typeface="Wingdings"/>
              <a:buChar char=""/>
              <a:defRPr kumimoji="0"/>
            </a:lvl4pPr>
            <a:lvl5pPr marL="1371600" indent="-228600">
              <a:spcBef>
                <a:spcPts val="300"/>
              </a:spcBef>
              <a:buClr>
                <a:schemeClr val="accent2"/>
              </a:buClr>
              <a:buSzPct val="70000"/>
              <a:buFont typeface="Wingdings"/>
              <a:buChar char=""/>
              <a:defRPr kumimoji="0" sz="1600"/>
            </a:lvl5pPr>
            <a:lvl6pPr marL="1645920" indent="-182880">
              <a:spcBef>
                <a:spcPts val="300"/>
              </a:spcBef>
              <a:buClr>
                <a:srgbClr val="9FB8CD">
                  <a:shade val="75000"/>
                </a:srgbClr>
              </a:buClr>
              <a:buSzPct val="75000"/>
              <a:buFont typeface="Wingdings 3"/>
              <a:buChar char=""/>
              <a:defRPr kumimoji="0" lang="en-US" sz="1600" smtClean="0"/>
            </a:lvl6pPr>
            <a:lvl7pPr marL="1828800" indent="-182880">
              <a:spcBef>
                <a:spcPts val="300"/>
              </a:spcBef>
              <a:buClr>
                <a:srgbClr val="727CA3">
                  <a:shade val="75000"/>
                </a:srgbClr>
              </a:buClr>
              <a:buSzPct val="75000"/>
              <a:buFont typeface="Wingdings 3"/>
              <a:buChar char=""/>
              <a:defRPr kumimoji="0" lang="en-US" sz="1400" smtClean="0"/>
            </a:lvl7pPr>
            <a:lvl8pPr marL="2011680" indent="-182880">
              <a:spcBef>
                <a:spcPts val="300"/>
              </a:spcBef>
              <a:buClr>
                <a:prstClr val="white">
                  <a:shade val="50000"/>
                </a:prstClr>
              </a:buClr>
              <a:buSzPct val="75000"/>
              <a:buFont typeface="Wingdings 3"/>
              <a:buChar char=""/>
              <a:defRPr kumimoji="0" lang="en-US" sz="1400" smtClean="0"/>
            </a:lvl8pPr>
            <a:lvl9pPr marL="2194560" indent="-182880">
              <a:spcBef>
                <a:spcPts val="300"/>
              </a:spcBef>
              <a:buClr>
                <a:srgbClr val="9FB8CD"/>
              </a:buClr>
              <a:buSzPct val="75000"/>
              <a:buFont typeface="Wingdings 3"/>
              <a:buChar char=""/>
              <a:defRPr kumimoji="0" lang="en-US" sz="1200" smtClean="0"/>
            </a:lvl9pPr>
          </a:lstStyle>
          <a:p>
            <a:pPr>
              <a:lnSpc>
                <a:spcPts val="2500"/>
              </a:lnSpc>
              <a:spcBef>
                <a:spcPts val="400"/>
              </a:spcBef>
              <a:spcAft>
                <a:spcPts val="400"/>
              </a:spcAft>
            </a:pPr>
            <a:r>
              <a:rPr lang="en-US" sz="2200" dirty="0"/>
              <a:t>PR/ FL (Pressure/Flow) Mode</a:t>
            </a:r>
          </a:p>
          <a:p>
            <a:pPr>
              <a:lnSpc>
                <a:spcPts val="2500"/>
              </a:lnSpc>
              <a:spcBef>
                <a:spcPts val="400"/>
              </a:spcBef>
              <a:spcAft>
                <a:spcPts val="400"/>
              </a:spcAft>
            </a:pPr>
            <a:r>
              <a:rPr lang="en-US" sz="2200" dirty="0"/>
              <a:t>Duct blaster B (DB B)</a:t>
            </a:r>
          </a:p>
          <a:p>
            <a:pPr>
              <a:lnSpc>
                <a:spcPts val="2500"/>
              </a:lnSpc>
              <a:spcBef>
                <a:spcPts val="400"/>
              </a:spcBef>
              <a:spcAft>
                <a:spcPts val="400"/>
              </a:spcAft>
            </a:pPr>
            <a:r>
              <a:rPr lang="en-US" sz="2200" dirty="0"/>
              <a:t>50.0 Pa Duct pressure (Channel A)</a:t>
            </a:r>
          </a:p>
          <a:p>
            <a:pPr>
              <a:lnSpc>
                <a:spcPts val="2500"/>
              </a:lnSpc>
              <a:spcBef>
                <a:spcPts val="400"/>
              </a:spcBef>
              <a:spcAft>
                <a:spcPts val="400"/>
              </a:spcAft>
            </a:pPr>
            <a:r>
              <a:rPr lang="en-US" sz="2200" dirty="0"/>
              <a:t>212 CFM Duct leakage (Channel B)</a:t>
            </a:r>
          </a:p>
          <a:p>
            <a:pPr>
              <a:lnSpc>
                <a:spcPts val="2500"/>
              </a:lnSpc>
              <a:spcBef>
                <a:spcPts val="400"/>
              </a:spcBef>
              <a:spcAft>
                <a:spcPts val="400"/>
              </a:spcAft>
            </a:pPr>
            <a:r>
              <a:rPr lang="en-US" sz="2200" dirty="0"/>
              <a:t>Ring 2 (Channel B)</a:t>
            </a:r>
          </a:p>
        </p:txBody>
      </p:sp>
      <p:pic>
        <p:nvPicPr>
          <p:cNvPr id="4" name="Picture 3">
            <a:extLst>
              <a:ext uri="{FF2B5EF4-FFF2-40B4-BE49-F238E27FC236}">
                <a16:creationId xmlns="" xmlns:a16="http://schemas.microsoft.com/office/drawing/2014/main" id="{01DEFE9A-61D0-4C75-8B93-EC45229DD2F1}"/>
              </a:ext>
            </a:extLst>
          </p:cNvPr>
          <p:cNvPicPr>
            <a:picLocks noChangeAspect="1"/>
          </p:cNvPicPr>
          <p:nvPr/>
        </p:nvPicPr>
        <p:blipFill>
          <a:blip r:embed="rId4"/>
          <a:stretch>
            <a:fillRect/>
          </a:stretch>
        </p:blipFill>
        <p:spPr>
          <a:xfrm>
            <a:off x="557278" y="1593942"/>
            <a:ext cx="3062277" cy="1060853"/>
          </a:xfrm>
          <a:prstGeom prst="rect">
            <a:avLst/>
          </a:prstGeom>
        </p:spPr>
      </p:pic>
      <p:pic>
        <p:nvPicPr>
          <p:cNvPr id="6" name="Picture 5">
            <a:extLst>
              <a:ext uri="{FF2B5EF4-FFF2-40B4-BE49-F238E27FC236}">
                <a16:creationId xmlns="" xmlns:a16="http://schemas.microsoft.com/office/drawing/2014/main" id="{9C7F8AE2-6453-437C-A02A-00806D645905}"/>
              </a:ext>
            </a:extLst>
          </p:cNvPr>
          <p:cNvPicPr>
            <a:picLocks noChangeAspect="1"/>
          </p:cNvPicPr>
          <p:nvPr/>
        </p:nvPicPr>
        <p:blipFill>
          <a:blip r:embed="rId5"/>
          <a:stretch>
            <a:fillRect/>
          </a:stretch>
        </p:blipFill>
        <p:spPr>
          <a:xfrm>
            <a:off x="557276" y="3198804"/>
            <a:ext cx="3062277" cy="1060853"/>
          </a:xfrm>
          <a:prstGeom prst="rect">
            <a:avLst/>
          </a:prstGeom>
        </p:spPr>
      </p:pic>
      <p:sp>
        <p:nvSpPr>
          <p:cNvPr id="13" name="Content Placeholder 3">
            <a:extLst>
              <a:ext uri="{FF2B5EF4-FFF2-40B4-BE49-F238E27FC236}">
                <a16:creationId xmlns="" xmlns:a16="http://schemas.microsoft.com/office/drawing/2014/main" id="{C640CF98-480B-4BCF-AA48-18BB4EACEF1C}"/>
              </a:ext>
            </a:extLst>
          </p:cNvPr>
          <p:cNvSpPr txBox="1">
            <a:spLocks/>
          </p:cNvSpPr>
          <p:nvPr/>
        </p:nvSpPr>
        <p:spPr>
          <a:xfrm>
            <a:off x="3163768" y="5344764"/>
            <a:ext cx="5523032" cy="701040"/>
          </a:xfrm>
          <a:prstGeom prst="rect">
            <a:avLst/>
          </a:prstGeom>
        </p:spPr>
        <p:txBody>
          <a:bodyPr vert="horz">
            <a:no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nSpc>
                <a:spcPts val="4000"/>
              </a:lnSpc>
              <a:spcAft>
                <a:spcPts val="600"/>
              </a:spcAft>
              <a:buNone/>
            </a:pPr>
            <a:r>
              <a:rPr lang="en-US" sz="2800" dirty="0">
                <a:solidFill>
                  <a:srgbClr val="6D7521"/>
                </a:solidFill>
              </a:rPr>
              <a:t>What does the beeping sound mean?</a:t>
            </a:r>
          </a:p>
          <a:p>
            <a:pPr>
              <a:lnSpc>
                <a:spcPts val="4000"/>
              </a:lnSpc>
              <a:spcAft>
                <a:spcPts val="600"/>
              </a:spcAft>
            </a:pPr>
            <a:endParaRPr lang="en-US" dirty="0">
              <a:solidFill>
                <a:schemeClr val="accent3">
                  <a:lumMod val="50000"/>
                </a:schemeClr>
              </a:solidFill>
            </a:endParaRPr>
          </a:p>
        </p:txBody>
      </p:sp>
      <p:sp>
        <p:nvSpPr>
          <p:cNvPr id="11" name="TextBox 10">
            <a:extLst>
              <a:ext uri="{FF2B5EF4-FFF2-40B4-BE49-F238E27FC236}">
                <a16:creationId xmlns="" xmlns:a16="http://schemas.microsoft.com/office/drawing/2014/main" id="{9DB71035-7D95-4674-8990-BD9C4CFFCEB2}"/>
              </a:ext>
            </a:extLst>
          </p:cNvPr>
          <p:cNvSpPr txBox="1"/>
          <p:nvPr/>
        </p:nvSpPr>
        <p:spPr>
          <a:xfrm>
            <a:off x="280212" y="1209731"/>
            <a:ext cx="2313636" cy="412934"/>
          </a:xfrm>
          <a:prstGeom prst="rect">
            <a:avLst/>
          </a:prstGeom>
          <a:noFill/>
        </p:spPr>
        <p:txBody>
          <a:bodyPr wrap="square" rtlCol="0">
            <a:spAutoFit/>
          </a:bodyPr>
          <a:lstStyle/>
          <a:p>
            <a:pPr>
              <a:lnSpc>
                <a:spcPts val="2500"/>
              </a:lnSpc>
              <a:spcBef>
                <a:spcPts val="400"/>
              </a:spcBef>
              <a:spcAft>
                <a:spcPts val="400"/>
              </a:spcAft>
            </a:pPr>
            <a:r>
              <a:rPr lang="en-US" sz="2200" dirty="0">
                <a:solidFill>
                  <a:srgbClr val="FF0000"/>
                </a:solidFill>
              </a:rPr>
              <a:t>Duct Pressure</a:t>
            </a:r>
          </a:p>
        </p:txBody>
      </p:sp>
      <p:sp>
        <p:nvSpPr>
          <p:cNvPr id="12" name="TextBox 11">
            <a:extLst>
              <a:ext uri="{FF2B5EF4-FFF2-40B4-BE49-F238E27FC236}">
                <a16:creationId xmlns="" xmlns:a16="http://schemas.microsoft.com/office/drawing/2014/main" id="{3D38AA98-7A57-4987-82FC-2B55923DC95B}"/>
              </a:ext>
            </a:extLst>
          </p:cNvPr>
          <p:cNvSpPr txBox="1"/>
          <p:nvPr/>
        </p:nvSpPr>
        <p:spPr>
          <a:xfrm>
            <a:off x="2088414" y="1215182"/>
            <a:ext cx="2313636" cy="412934"/>
          </a:xfrm>
          <a:prstGeom prst="rect">
            <a:avLst/>
          </a:prstGeom>
          <a:noFill/>
        </p:spPr>
        <p:txBody>
          <a:bodyPr wrap="square" rtlCol="0">
            <a:spAutoFit/>
          </a:bodyPr>
          <a:lstStyle/>
          <a:p>
            <a:pPr>
              <a:lnSpc>
                <a:spcPts val="2500"/>
              </a:lnSpc>
              <a:spcBef>
                <a:spcPts val="400"/>
              </a:spcBef>
              <a:spcAft>
                <a:spcPts val="400"/>
              </a:spcAft>
            </a:pPr>
            <a:r>
              <a:rPr lang="en-US" sz="2200" dirty="0">
                <a:solidFill>
                  <a:srgbClr val="FF0000"/>
                </a:solidFill>
              </a:rPr>
              <a:t>Fan Pressure</a:t>
            </a:r>
          </a:p>
        </p:txBody>
      </p:sp>
      <p:sp>
        <p:nvSpPr>
          <p:cNvPr id="16" name="TextBox 15">
            <a:extLst>
              <a:ext uri="{FF2B5EF4-FFF2-40B4-BE49-F238E27FC236}">
                <a16:creationId xmlns="" xmlns:a16="http://schemas.microsoft.com/office/drawing/2014/main" id="{11906214-665E-4AC1-9AAE-AC6E6D9DDCD3}"/>
              </a:ext>
            </a:extLst>
          </p:cNvPr>
          <p:cNvSpPr txBox="1"/>
          <p:nvPr/>
        </p:nvSpPr>
        <p:spPr>
          <a:xfrm>
            <a:off x="280212" y="2766548"/>
            <a:ext cx="2313636" cy="412934"/>
          </a:xfrm>
          <a:prstGeom prst="rect">
            <a:avLst/>
          </a:prstGeom>
          <a:noFill/>
        </p:spPr>
        <p:txBody>
          <a:bodyPr wrap="square" rtlCol="0">
            <a:spAutoFit/>
          </a:bodyPr>
          <a:lstStyle/>
          <a:p>
            <a:pPr>
              <a:lnSpc>
                <a:spcPts val="2500"/>
              </a:lnSpc>
              <a:spcBef>
                <a:spcPts val="400"/>
              </a:spcBef>
              <a:spcAft>
                <a:spcPts val="400"/>
              </a:spcAft>
            </a:pPr>
            <a:r>
              <a:rPr lang="en-US" sz="2200" dirty="0">
                <a:solidFill>
                  <a:srgbClr val="FF0000"/>
                </a:solidFill>
              </a:rPr>
              <a:t>Duct Pressure</a:t>
            </a:r>
          </a:p>
        </p:txBody>
      </p:sp>
      <p:sp>
        <p:nvSpPr>
          <p:cNvPr id="19" name="TextBox 18">
            <a:extLst>
              <a:ext uri="{FF2B5EF4-FFF2-40B4-BE49-F238E27FC236}">
                <a16:creationId xmlns="" xmlns:a16="http://schemas.microsoft.com/office/drawing/2014/main" id="{D25C26ED-6219-48F3-A3BB-40CE0C96F0D6}"/>
              </a:ext>
            </a:extLst>
          </p:cNvPr>
          <p:cNvSpPr txBox="1"/>
          <p:nvPr/>
        </p:nvSpPr>
        <p:spPr>
          <a:xfrm>
            <a:off x="2159149" y="2753258"/>
            <a:ext cx="2313636" cy="412934"/>
          </a:xfrm>
          <a:prstGeom prst="rect">
            <a:avLst/>
          </a:prstGeom>
          <a:noFill/>
        </p:spPr>
        <p:txBody>
          <a:bodyPr wrap="square" rtlCol="0">
            <a:spAutoFit/>
          </a:bodyPr>
          <a:lstStyle/>
          <a:p>
            <a:pPr>
              <a:lnSpc>
                <a:spcPts val="2500"/>
              </a:lnSpc>
              <a:spcBef>
                <a:spcPts val="400"/>
              </a:spcBef>
              <a:spcAft>
                <a:spcPts val="400"/>
              </a:spcAft>
            </a:pPr>
            <a:r>
              <a:rPr lang="en-US" sz="2200" dirty="0">
                <a:solidFill>
                  <a:srgbClr val="FF0000"/>
                </a:solidFill>
              </a:rPr>
              <a:t>Duct Flow</a:t>
            </a:r>
          </a:p>
        </p:txBody>
      </p:sp>
    </p:spTree>
    <p:extLst>
      <p:ext uri="{BB962C8B-B14F-4D97-AF65-F5344CB8AC3E}">
        <p14:creationId xmlns:p14="http://schemas.microsoft.com/office/powerpoint/2010/main" val="16737566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P spid="1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rmAutofit/>
          </a:bodyPr>
          <a:lstStyle/>
          <a:p>
            <a:r>
              <a:rPr lang="en-US" sz="3200" dirty="0">
                <a:solidFill>
                  <a:schemeClr val="tx2"/>
                </a:solidFill>
                <a:cs typeface="+mj-cs"/>
              </a:rPr>
              <a:t>Convert Fan Pressure to CFM</a:t>
            </a:r>
          </a:p>
        </p:txBody>
      </p:sp>
      <p:pic>
        <p:nvPicPr>
          <p:cNvPr id="655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676400"/>
            <a:ext cx="5105399" cy="461854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676400" y="1383268"/>
            <a:ext cx="5669757" cy="369332"/>
          </a:xfrm>
          <a:prstGeom prst="rect">
            <a:avLst/>
          </a:prstGeom>
          <a:gradFill flip="none" rotWithShape="1">
            <a:gsLst>
              <a:gs pos="0">
                <a:schemeClr val="accent1">
                  <a:lumMod val="20000"/>
                  <a:lumOff val="80000"/>
                </a:schemeClr>
              </a:gs>
              <a:gs pos="13000">
                <a:schemeClr val="accent1">
                  <a:tint val="44500"/>
                  <a:satMod val="160000"/>
                </a:schemeClr>
              </a:gs>
              <a:gs pos="100000">
                <a:schemeClr val="accent1">
                  <a:tint val="23500"/>
                  <a:satMod val="160000"/>
                </a:schemeClr>
              </a:gs>
            </a:gsLst>
            <a:lin ang="5400000" scaled="1"/>
            <a:tileRect/>
          </a:gradFill>
        </p:spPr>
        <p:txBody>
          <a:bodyPr wrap="none" rtlCol="0">
            <a:spAutoFit/>
          </a:bodyPr>
          <a:lstStyle/>
          <a:p>
            <a:pPr algn="ctr"/>
            <a:r>
              <a:rPr lang="en-US" dirty="0"/>
              <a:t>Minneapolis Duct Blaster (Series B): Flow Conversion Table</a:t>
            </a:r>
          </a:p>
        </p:txBody>
      </p:sp>
      <p:sp>
        <p:nvSpPr>
          <p:cNvPr id="5"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84</a:t>
            </a:fld>
            <a:endParaRPr lang="en-US" sz="1400" dirty="0">
              <a:solidFill>
                <a:prstClr val="black">
                  <a:tint val="75000"/>
                </a:prstClr>
              </a:solidFill>
            </a:endParaRPr>
          </a:p>
        </p:txBody>
      </p:sp>
      <p:sp>
        <p:nvSpPr>
          <p:cNvPr id="7" name="Title 5"/>
          <p:cNvSpPr txBox="1">
            <a:spLocks/>
          </p:cNvSpPr>
          <p:nvPr/>
        </p:nvSpPr>
        <p:spPr>
          <a:xfrm>
            <a:off x="381000" y="71439"/>
            <a:ext cx="19812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3: Duct Blaster</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09975" y="2209800"/>
            <a:ext cx="5334000" cy="3234219"/>
          </a:xfrm>
          <a:prstGeom prst="rect">
            <a:avLst/>
          </a:prstGeom>
          <a:noFill/>
        </p:spPr>
        <p:txBody>
          <a:bodyPr wrap="square" rtlCol="0">
            <a:spAutoFit/>
          </a:bodyPr>
          <a:lstStyle/>
          <a:p>
            <a:pPr>
              <a:lnSpc>
                <a:spcPts val="3500"/>
              </a:lnSpc>
            </a:pPr>
            <a:endParaRPr lang="en-US" sz="2400" dirty="0">
              <a:solidFill>
                <a:srgbClr val="284E84"/>
              </a:solidFill>
            </a:endParaRPr>
          </a:p>
          <a:p>
            <a:pPr>
              <a:lnSpc>
                <a:spcPts val="3500"/>
              </a:lnSpc>
            </a:pPr>
            <a:r>
              <a:rPr lang="en-US" sz="2400" dirty="0">
                <a:solidFill>
                  <a:srgbClr val="284E84"/>
                </a:solidFill>
              </a:rPr>
              <a:t>If the ducts can only get to 25 Pa:</a:t>
            </a:r>
          </a:p>
          <a:p>
            <a:pPr>
              <a:lnSpc>
                <a:spcPts val="3500"/>
              </a:lnSpc>
            </a:pPr>
            <a:endParaRPr lang="en-US" sz="2400" dirty="0">
              <a:solidFill>
                <a:srgbClr val="284E84"/>
              </a:solidFill>
            </a:endParaRPr>
          </a:p>
          <a:p>
            <a:pPr>
              <a:lnSpc>
                <a:spcPts val="3500"/>
              </a:lnSpc>
            </a:pPr>
            <a:endParaRPr lang="en-US" sz="2400" dirty="0">
              <a:solidFill>
                <a:srgbClr val="284E84"/>
              </a:solidFill>
            </a:endParaRPr>
          </a:p>
          <a:p>
            <a:pPr>
              <a:lnSpc>
                <a:spcPts val="3500"/>
              </a:lnSpc>
            </a:pPr>
            <a:endParaRPr lang="en-US" sz="2400" dirty="0">
              <a:solidFill>
                <a:srgbClr val="284E84"/>
              </a:solidFill>
            </a:endParaRPr>
          </a:p>
          <a:p>
            <a:pPr>
              <a:lnSpc>
                <a:spcPts val="3500"/>
              </a:lnSpc>
            </a:pPr>
            <a:r>
              <a:rPr lang="en-US" sz="2400" dirty="0">
                <a:solidFill>
                  <a:srgbClr val="284E84"/>
                </a:solidFill>
              </a:rPr>
              <a:t>Test at 25 Pa and multiply the duct leakage CFM by 1.6.</a:t>
            </a:r>
          </a:p>
        </p:txBody>
      </p:sp>
      <p:sp>
        <p:nvSpPr>
          <p:cNvPr id="3" name="Rectangle 2"/>
          <p:cNvSpPr/>
          <p:nvPr/>
        </p:nvSpPr>
        <p:spPr>
          <a:xfrm>
            <a:off x="457200" y="1524000"/>
            <a:ext cx="8229600" cy="430887"/>
          </a:xfrm>
          <a:prstGeom prst="rect">
            <a:avLst/>
          </a:prstGeom>
        </p:spPr>
        <p:txBody>
          <a:bodyPr wrap="square">
            <a:spAutoFit/>
          </a:bodyPr>
          <a:lstStyle/>
          <a:p>
            <a:pPr algn="ctr"/>
            <a:r>
              <a:rPr lang="en-US" sz="2200" b="1" dirty="0">
                <a:solidFill>
                  <a:srgbClr val="C00000"/>
                </a:solidFill>
              </a:rPr>
              <a:t>Use the </a:t>
            </a:r>
            <a:r>
              <a:rPr lang="en-US" sz="2200" b="1" i="1" dirty="0">
                <a:solidFill>
                  <a:srgbClr val="C00000"/>
                </a:solidFill>
              </a:rPr>
              <a:t>same</a:t>
            </a:r>
            <a:r>
              <a:rPr lang="en-US" sz="2200" b="1" dirty="0">
                <a:solidFill>
                  <a:srgbClr val="C00000"/>
                </a:solidFill>
              </a:rPr>
              <a:t> duct pressure for the pre and post testing</a:t>
            </a:r>
          </a:p>
        </p:txBody>
      </p:sp>
      <p:sp>
        <p:nvSpPr>
          <p:cNvPr id="9" name="TextBox 8"/>
          <p:cNvSpPr txBox="1"/>
          <p:nvPr/>
        </p:nvSpPr>
        <p:spPr>
          <a:xfrm>
            <a:off x="3223258" y="3565299"/>
            <a:ext cx="5579366" cy="523220"/>
          </a:xfrm>
          <a:prstGeom prst="rect">
            <a:avLst/>
          </a:prstGeom>
          <a:solidFill>
            <a:schemeClr val="accent3">
              <a:lumMod val="20000"/>
              <a:lumOff val="80000"/>
            </a:schemeClr>
          </a:solidFill>
        </p:spPr>
        <p:txBody>
          <a:bodyPr wrap="square" rtlCol="0">
            <a:spAutoFit/>
          </a:bodyPr>
          <a:lstStyle/>
          <a:p>
            <a:pPr algn="ctr"/>
            <a:r>
              <a:rPr lang="en-US" sz="2200" dirty="0"/>
              <a:t>Duct Blaster # </a:t>
            </a:r>
            <a:r>
              <a:rPr lang="en-US" sz="2800" b="1" dirty="0">
                <a:solidFill>
                  <a:srgbClr val="C00000"/>
                </a:solidFill>
              </a:rPr>
              <a:t>x</a:t>
            </a:r>
            <a:r>
              <a:rPr lang="en-US" sz="2200" dirty="0"/>
              <a:t> 1.6 </a:t>
            </a:r>
            <a:r>
              <a:rPr lang="en-US" sz="2600" b="1" dirty="0">
                <a:solidFill>
                  <a:srgbClr val="C00000"/>
                </a:solidFill>
              </a:rPr>
              <a:t>=</a:t>
            </a:r>
            <a:r>
              <a:rPr lang="en-US" sz="2200" dirty="0"/>
              <a:t> Duct Leakage @ 50 Pa</a:t>
            </a:r>
          </a:p>
        </p:txBody>
      </p:sp>
      <p:sp>
        <p:nvSpPr>
          <p:cNvPr id="4" name="TextBox 3"/>
          <p:cNvSpPr txBox="1"/>
          <p:nvPr/>
        </p:nvSpPr>
        <p:spPr>
          <a:xfrm>
            <a:off x="603057" y="2752528"/>
            <a:ext cx="1990791" cy="523220"/>
          </a:xfrm>
          <a:prstGeom prst="rect">
            <a:avLst/>
          </a:prstGeom>
          <a:solidFill>
            <a:schemeClr val="accent3">
              <a:lumMod val="40000"/>
              <a:lumOff val="60000"/>
            </a:schemeClr>
          </a:solidFill>
          <a:effectLst>
            <a:outerShdw blurRad="63500" sx="102000" sy="102000" algn="ctr" rotWithShape="0">
              <a:prstClr val="black">
                <a:alpha val="40000"/>
              </a:prstClr>
            </a:outerShdw>
          </a:effectLst>
        </p:spPr>
        <p:txBody>
          <a:bodyPr wrap="square" rtlCol="0">
            <a:spAutoFit/>
          </a:bodyPr>
          <a:lstStyle/>
          <a:p>
            <a:pPr algn="ctr"/>
            <a:r>
              <a:rPr lang="en-US" sz="1400" dirty="0"/>
              <a:t>Can’t Reach Fifty (CRF) Factors</a:t>
            </a:r>
          </a:p>
        </p:txBody>
      </p:sp>
      <p:sp>
        <p:nvSpPr>
          <p:cNvPr id="12" name="Title 1"/>
          <p:cNvSpPr txBox="1">
            <a:spLocks/>
          </p:cNvSpPr>
          <p:nvPr/>
        </p:nvSpPr>
        <p:spPr>
          <a:xfrm>
            <a:off x="457200" y="152400"/>
            <a:ext cx="82296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dirty="0"/>
              <a:t>Duct Pressure: Can’t Reach 50 Pa</a:t>
            </a:r>
          </a:p>
        </p:txBody>
      </p:sp>
      <p:sp>
        <p:nvSpPr>
          <p:cNvPr id="13"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85</a:t>
            </a:fld>
            <a:endParaRPr lang="en-US" sz="1400" dirty="0">
              <a:solidFill>
                <a:prstClr val="black">
                  <a:tint val="75000"/>
                </a:prstClr>
              </a:solidFill>
            </a:endParaRPr>
          </a:p>
        </p:txBody>
      </p:sp>
      <p:pic>
        <p:nvPicPr>
          <p:cNvPr id="5" name="Picture 4">
            <a:extLst>
              <a:ext uri="{FF2B5EF4-FFF2-40B4-BE49-F238E27FC236}">
                <a16:creationId xmlns="" xmlns:a16="http://schemas.microsoft.com/office/drawing/2014/main" id="{34F825FE-F448-4606-9120-A3A981F69F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605" t="38788" r="12140" b="7407"/>
          <a:stretch/>
        </p:blipFill>
        <p:spPr>
          <a:xfrm>
            <a:off x="200025" y="4257915"/>
            <a:ext cx="3136768" cy="1910485"/>
          </a:xfrm>
          <a:prstGeom prst="rect">
            <a:avLst/>
          </a:prstGeom>
        </p:spPr>
      </p:pic>
      <p:cxnSp>
        <p:nvCxnSpPr>
          <p:cNvPr id="10" name="Straight Arrow Connector 9"/>
          <p:cNvCxnSpPr>
            <a:cxnSpLocks/>
          </p:cNvCxnSpPr>
          <p:nvPr/>
        </p:nvCxnSpPr>
        <p:spPr>
          <a:xfrm>
            <a:off x="1539809" y="3275748"/>
            <a:ext cx="461711" cy="193740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itle 5">
            <a:extLst>
              <a:ext uri="{FF2B5EF4-FFF2-40B4-BE49-F238E27FC236}">
                <a16:creationId xmlns="" xmlns:a16="http://schemas.microsoft.com/office/drawing/2014/main" id="{200935AD-4438-4AF1-AADA-95FFCE8A2BA2}"/>
              </a:ext>
            </a:extLst>
          </p:cNvPr>
          <p:cNvSpPr txBox="1">
            <a:spLocks/>
          </p:cNvSpPr>
          <p:nvPr/>
        </p:nvSpPr>
        <p:spPr>
          <a:xfrm>
            <a:off x="381000" y="71439"/>
            <a:ext cx="19812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3: Duct Blaster</a:t>
            </a:r>
          </a:p>
        </p:txBody>
      </p:sp>
    </p:spTree>
    <p:extLst>
      <p:ext uri="{BB962C8B-B14F-4D97-AF65-F5344CB8AC3E}">
        <p14:creationId xmlns:p14="http://schemas.microsoft.com/office/powerpoint/2010/main" val="11554420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rmAutofit/>
          </a:bodyPr>
          <a:lstStyle/>
          <a:p>
            <a:r>
              <a:rPr lang="en-US" sz="3200" dirty="0">
                <a:solidFill>
                  <a:schemeClr val="tx2"/>
                </a:solidFill>
                <a:cs typeface="+mj-cs"/>
              </a:rPr>
              <a:t>Testing at 50Pa versus 25Pa</a:t>
            </a:r>
          </a:p>
        </p:txBody>
      </p:sp>
      <p:sp>
        <p:nvSpPr>
          <p:cNvPr id="8"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86</a:t>
            </a:fld>
            <a:endParaRPr lang="en-US" sz="1400" dirty="0">
              <a:solidFill>
                <a:prstClr val="black">
                  <a:tint val="75000"/>
                </a:prstClr>
              </a:solidFill>
            </a:endParaRPr>
          </a:p>
        </p:txBody>
      </p:sp>
      <p:sp>
        <p:nvSpPr>
          <p:cNvPr id="12" name="Title 5"/>
          <p:cNvSpPr txBox="1">
            <a:spLocks/>
          </p:cNvSpPr>
          <p:nvPr/>
        </p:nvSpPr>
        <p:spPr>
          <a:xfrm>
            <a:off x="381000" y="71439"/>
            <a:ext cx="19812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3: Duct Blaster</a:t>
            </a:r>
          </a:p>
        </p:txBody>
      </p:sp>
      <p:sp>
        <p:nvSpPr>
          <p:cNvPr id="9" name="Content Placeholder 3">
            <a:extLst>
              <a:ext uri="{FF2B5EF4-FFF2-40B4-BE49-F238E27FC236}">
                <a16:creationId xmlns="" xmlns:a16="http://schemas.microsoft.com/office/drawing/2014/main" id="{9B1FAD66-635E-43CC-BE74-D515D7806302}"/>
              </a:ext>
            </a:extLst>
          </p:cNvPr>
          <p:cNvSpPr txBox="1">
            <a:spLocks/>
          </p:cNvSpPr>
          <p:nvPr/>
        </p:nvSpPr>
        <p:spPr>
          <a:xfrm>
            <a:off x="457200" y="1562099"/>
            <a:ext cx="4846319" cy="4491859"/>
          </a:xfrm>
          <a:prstGeom prst="rect">
            <a:avLst/>
          </a:prstGeom>
        </p:spPr>
        <p:txBody>
          <a:bodyPr vert="horz">
            <a:normAutofit fontScale="85000" lnSpcReduction="10000"/>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nSpc>
                <a:spcPts val="3800"/>
              </a:lnSpc>
              <a:spcBef>
                <a:spcPts val="400"/>
              </a:spcBef>
              <a:spcAft>
                <a:spcPts val="400"/>
              </a:spcAft>
            </a:pPr>
            <a:r>
              <a:rPr lang="en-US" sz="3500" dirty="0">
                <a:solidFill>
                  <a:srgbClr val="284E84"/>
                </a:solidFill>
              </a:rPr>
              <a:t>PTCS requires testing ducts at 50 Pa test pressure</a:t>
            </a:r>
            <a:endParaRPr lang="en-US" sz="3500" dirty="0"/>
          </a:p>
          <a:p>
            <a:pPr lvl="1">
              <a:lnSpc>
                <a:spcPts val="3800"/>
              </a:lnSpc>
              <a:spcBef>
                <a:spcPts val="400"/>
              </a:spcBef>
              <a:spcAft>
                <a:spcPts val="400"/>
              </a:spcAft>
            </a:pPr>
            <a:r>
              <a:rPr lang="en-US" dirty="0"/>
              <a:t>Unless the ducts or house won’t reach pressure, then use a correction factor</a:t>
            </a:r>
          </a:p>
          <a:p>
            <a:pPr>
              <a:lnSpc>
                <a:spcPts val="3800"/>
              </a:lnSpc>
              <a:spcBef>
                <a:spcPts val="400"/>
              </a:spcBef>
              <a:spcAft>
                <a:spcPts val="400"/>
              </a:spcAft>
            </a:pPr>
            <a:r>
              <a:rPr lang="en-US" sz="3500" dirty="0">
                <a:solidFill>
                  <a:srgbClr val="284E84"/>
                </a:solidFill>
              </a:rPr>
              <a:t>Many other organizations test at 25 Pa</a:t>
            </a:r>
          </a:p>
          <a:p>
            <a:pPr lvl="1">
              <a:lnSpc>
                <a:spcPts val="3800"/>
              </a:lnSpc>
              <a:spcBef>
                <a:spcPts val="400"/>
              </a:spcBef>
              <a:spcAft>
                <a:spcPts val="400"/>
              </a:spcAft>
            </a:pPr>
            <a:r>
              <a:rPr lang="en-US" dirty="0"/>
              <a:t>WA, MT, ID state energy code</a:t>
            </a:r>
          </a:p>
          <a:p>
            <a:pPr lvl="1">
              <a:lnSpc>
                <a:spcPts val="3800"/>
              </a:lnSpc>
              <a:spcBef>
                <a:spcPts val="400"/>
              </a:spcBef>
              <a:spcAft>
                <a:spcPts val="400"/>
              </a:spcAft>
            </a:pPr>
            <a:r>
              <a:rPr lang="en-US" sz="2400" dirty="0"/>
              <a:t>RESNET, ENERGY STAR</a:t>
            </a:r>
            <a:r>
              <a:rPr lang="en-US" sz="2400" baseline="30000" dirty="0"/>
              <a:t>®</a:t>
            </a:r>
            <a:r>
              <a:rPr lang="en-US" sz="2400" dirty="0"/>
              <a:t> Homes</a:t>
            </a:r>
          </a:p>
        </p:txBody>
      </p:sp>
      <p:pic>
        <p:nvPicPr>
          <p:cNvPr id="3" name="Picture 2">
            <a:extLst>
              <a:ext uri="{FF2B5EF4-FFF2-40B4-BE49-F238E27FC236}">
                <a16:creationId xmlns="" xmlns:a16="http://schemas.microsoft.com/office/drawing/2014/main" id="{5E7B7CBB-FB36-4B84-BB7F-EC0C60E50243}"/>
              </a:ext>
            </a:extLst>
          </p:cNvPr>
          <p:cNvPicPr>
            <a:picLocks noChangeAspect="1"/>
          </p:cNvPicPr>
          <p:nvPr/>
        </p:nvPicPr>
        <p:blipFill>
          <a:blip r:embed="rId3"/>
          <a:stretch>
            <a:fillRect/>
          </a:stretch>
        </p:blipFill>
        <p:spPr>
          <a:xfrm>
            <a:off x="5303518" y="1673944"/>
            <a:ext cx="3578949" cy="1242447"/>
          </a:xfrm>
          <a:prstGeom prst="rect">
            <a:avLst/>
          </a:prstGeom>
        </p:spPr>
      </p:pic>
      <p:pic>
        <p:nvPicPr>
          <p:cNvPr id="4" name="Picture 3">
            <a:extLst>
              <a:ext uri="{FF2B5EF4-FFF2-40B4-BE49-F238E27FC236}">
                <a16:creationId xmlns="" xmlns:a16="http://schemas.microsoft.com/office/drawing/2014/main" id="{F5D635A4-D7CD-48F9-90C8-FD92C7E49F73}"/>
              </a:ext>
            </a:extLst>
          </p:cNvPr>
          <p:cNvPicPr>
            <a:picLocks noChangeAspect="1"/>
          </p:cNvPicPr>
          <p:nvPr/>
        </p:nvPicPr>
        <p:blipFill>
          <a:blip r:embed="rId4"/>
          <a:stretch>
            <a:fillRect/>
          </a:stretch>
        </p:blipFill>
        <p:spPr>
          <a:xfrm>
            <a:off x="5303518" y="3808028"/>
            <a:ext cx="3578949" cy="1242447"/>
          </a:xfrm>
          <a:prstGeom prst="rect">
            <a:avLst/>
          </a:prstGeom>
        </p:spPr>
      </p:pic>
      <p:sp>
        <p:nvSpPr>
          <p:cNvPr id="10" name="TextBox 9">
            <a:extLst>
              <a:ext uri="{FF2B5EF4-FFF2-40B4-BE49-F238E27FC236}">
                <a16:creationId xmlns="" xmlns:a16="http://schemas.microsoft.com/office/drawing/2014/main" id="{2CD7054D-0E36-41AD-884B-DF5177A77D90}"/>
              </a:ext>
            </a:extLst>
          </p:cNvPr>
          <p:cNvSpPr txBox="1"/>
          <p:nvPr/>
        </p:nvSpPr>
        <p:spPr>
          <a:xfrm>
            <a:off x="5303517" y="1268352"/>
            <a:ext cx="2313636" cy="412934"/>
          </a:xfrm>
          <a:prstGeom prst="rect">
            <a:avLst/>
          </a:prstGeom>
          <a:noFill/>
        </p:spPr>
        <p:txBody>
          <a:bodyPr wrap="square" rtlCol="0">
            <a:spAutoFit/>
          </a:bodyPr>
          <a:lstStyle/>
          <a:p>
            <a:pPr>
              <a:lnSpc>
                <a:spcPts val="2500"/>
              </a:lnSpc>
              <a:spcBef>
                <a:spcPts val="400"/>
              </a:spcBef>
              <a:spcAft>
                <a:spcPts val="400"/>
              </a:spcAft>
            </a:pPr>
            <a:r>
              <a:rPr lang="en-US" sz="2200" dirty="0">
                <a:solidFill>
                  <a:srgbClr val="FF0000"/>
                </a:solidFill>
              </a:rPr>
              <a:t>Duct Pressure</a:t>
            </a:r>
          </a:p>
        </p:txBody>
      </p:sp>
      <p:sp>
        <p:nvSpPr>
          <p:cNvPr id="11" name="TextBox 10">
            <a:extLst>
              <a:ext uri="{FF2B5EF4-FFF2-40B4-BE49-F238E27FC236}">
                <a16:creationId xmlns="" xmlns:a16="http://schemas.microsoft.com/office/drawing/2014/main" id="{23D4553B-54A7-47FC-A360-E8B12C5A2F5D}"/>
              </a:ext>
            </a:extLst>
          </p:cNvPr>
          <p:cNvSpPr txBox="1"/>
          <p:nvPr/>
        </p:nvSpPr>
        <p:spPr>
          <a:xfrm>
            <a:off x="7355074" y="3407708"/>
            <a:ext cx="2313636" cy="412934"/>
          </a:xfrm>
          <a:prstGeom prst="rect">
            <a:avLst/>
          </a:prstGeom>
          <a:noFill/>
        </p:spPr>
        <p:txBody>
          <a:bodyPr wrap="square" rtlCol="0">
            <a:spAutoFit/>
          </a:bodyPr>
          <a:lstStyle/>
          <a:p>
            <a:pPr>
              <a:lnSpc>
                <a:spcPts val="2500"/>
              </a:lnSpc>
              <a:spcBef>
                <a:spcPts val="400"/>
              </a:spcBef>
              <a:spcAft>
                <a:spcPts val="400"/>
              </a:spcAft>
            </a:pPr>
            <a:r>
              <a:rPr lang="en-US" sz="2200" dirty="0">
                <a:solidFill>
                  <a:srgbClr val="FF0000"/>
                </a:solidFill>
              </a:rPr>
              <a:t>Duct Flow</a:t>
            </a:r>
          </a:p>
        </p:txBody>
      </p:sp>
      <p:sp>
        <p:nvSpPr>
          <p:cNvPr id="13" name="TextBox 12">
            <a:extLst>
              <a:ext uri="{FF2B5EF4-FFF2-40B4-BE49-F238E27FC236}">
                <a16:creationId xmlns="" xmlns:a16="http://schemas.microsoft.com/office/drawing/2014/main" id="{47BA1675-C16F-4C83-A285-2C69112A6A4A}"/>
              </a:ext>
            </a:extLst>
          </p:cNvPr>
          <p:cNvSpPr txBox="1"/>
          <p:nvPr/>
        </p:nvSpPr>
        <p:spPr>
          <a:xfrm>
            <a:off x="5303517" y="3392012"/>
            <a:ext cx="2313636" cy="412934"/>
          </a:xfrm>
          <a:prstGeom prst="rect">
            <a:avLst/>
          </a:prstGeom>
          <a:noFill/>
        </p:spPr>
        <p:txBody>
          <a:bodyPr wrap="square" rtlCol="0">
            <a:spAutoFit/>
          </a:bodyPr>
          <a:lstStyle/>
          <a:p>
            <a:pPr>
              <a:lnSpc>
                <a:spcPts val="2500"/>
              </a:lnSpc>
              <a:spcBef>
                <a:spcPts val="400"/>
              </a:spcBef>
              <a:spcAft>
                <a:spcPts val="400"/>
              </a:spcAft>
            </a:pPr>
            <a:r>
              <a:rPr lang="en-US" sz="2200" dirty="0">
                <a:solidFill>
                  <a:srgbClr val="FF0000"/>
                </a:solidFill>
              </a:rPr>
              <a:t>Duct Pressure</a:t>
            </a:r>
          </a:p>
        </p:txBody>
      </p:sp>
      <p:sp>
        <p:nvSpPr>
          <p:cNvPr id="14" name="TextBox 13">
            <a:extLst>
              <a:ext uri="{FF2B5EF4-FFF2-40B4-BE49-F238E27FC236}">
                <a16:creationId xmlns="" xmlns:a16="http://schemas.microsoft.com/office/drawing/2014/main" id="{20F24F52-03C2-4B3D-8977-71E8F1EAD9AC}"/>
              </a:ext>
            </a:extLst>
          </p:cNvPr>
          <p:cNvSpPr txBox="1"/>
          <p:nvPr/>
        </p:nvSpPr>
        <p:spPr>
          <a:xfrm>
            <a:off x="7178717" y="1282481"/>
            <a:ext cx="2313636" cy="412934"/>
          </a:xfrm>
          <a:prstGeom prst="rect">
            <a:avLst/>
          </a:prstGeom>
          <a:noFill/>
        </p:spPr>
        <p:txBody>
          <a:bodyPr wrap="square" rtlCol="0">
            <a:spAutoFit/>
          </a:bodyPr>
          <a:lstStyle/>
          <a:p>
            <a:pPr>
              <a:lnSpc>
                <a:spcPts val="2500"/>
              </a:lnSpc>
              <a:spcBef>
                <a:spcPts val="400"/>
              </a:spcBef>
              <a:spcAft>
                <a:spcPts val="400"/>
              </a:spcAft>
            </a:pPr>
            <a:r>
              <a:rPr lang="en-US" sz="2200" dirty="0">
                <a:solidFill>
                  <a:srgbClr val="FF0000"/>
                </a:solidFill>
              </a:rPr>
              <a:t>Fan Pressure</a:t>
            </a:r>
          </a:p>
        </p:txBody>
      </p:sp>
    </p:spTree>
    <p:extLst>
      <p:ext uri="{BB962C8B-B14F-4D97-AF65-F5344CB8AC3E}">
        <p14:creationId xmlns:p14="http://schemas.microsoft.com/office/powerpoint/2010/main" val="26524060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rmAutofit/>
          </a:bodyPr>
          <a:lstStyle/>
          <a:p>
            <a:r>
              <a:rPr lang="en-US" dirty="0"/>
              <a:t>What did you learn?</a:t>
            </a:r>
          </a:p>
        </p:txBody>
      </p:sp>
      <p:sp>
        <p:nvSpPr>
          <p:cNvPr id="3" name="Content Placeholder 2"/>
          <p:cNvSpPr>
            <a:spLocks noGrp="1"/>
          </p:cNvSpPr>
          <p:nvPr>
            <p:ph sz="quarter" idx="1"/>
          </p:nvPr>
        </p:nvSpPr>
        <p:spPr>
          <a:xfrm>
            <a:off x="457200" y="1219200"/>
            <a:ext cx="8534400" cy="5029200"/>
          </a:xfrm>
        </p:spPr>
        <p:txBody>
          <a:bodyPr>
            <a:normAutofit fontScale="70000" lnSpcReduction="20000"/>
          </a:bodyPr>
          <a:lstStyle/>
          <a:p>
            <a:pPr marL="457200" indent="-457200">
              <a:lnSpc>
                <a:spcPts val="2400"/>
              </a:lnSpc>
              <a:spcBef>
                <a:spcPts val="400"/>
              </a:spcBef>
              <a:spcAft>
                <a:spcPts val="400"/>
              </a:spcAft>
              <a:buAutoNum type="arabicPeriod"/>
            </a:pPr>
            <a:r>
              <a:rPr lang="en-US" sz="2600" dirty="0">
                <a:solidFill>
                  <a:srgbClr val="284E84"/>
                </a:solidFill>
              </a:rPr>
              <a:t>Are the rings supposed to be put on the fan in the Innie position or Outie position?</a:t>
            </a:r>
          </a:p>
          <a:p>
            <a:pPr marL="1257300" lvl="2" indent="-457200">
              <a:lnSpc>
                <a:spcPts val="2400"/>
              </a:lnSpc>
              <a:spcBef>
                <a:spcPts val="400"/>
              </a:spcBef>
              <a:spcAft>
                <a:spcPts val="400"/>
              </a:spcAft>
            </a:pPr>
            <a:r>
              <a:rPr lang="en-US" sz="2300" b="1" dirty="0">
                <a:solidFill>
                  <a:srgbClr val="C00000"/>
                </a:solidFill>
              </a:rPr>
              <a:t> Innie</a:t>
            </a:r>
          </a:p>
          <a:p>
            <a:pPr marL="457200" indent="-457200">
              <a:lnSpc>
                <a:spcPts val="2400"/>
              </a:lnSpc>
              <a:spcBef>
                <a:spcPts val="400"/>
              </a:spcBef>
              <a:spcAft>
                <a:spcPts val="400"/>
              </a:spcAft>
              <a:buAutoNum type="arabicPeriod"/>
            </a:pPr>
            <a:r>
              <a:rPr lang="en-US" sz="2600" dirty="0">
                <a:solidFill>
                  <a:srgbClr val="284E84"/>
                </a:solidFill>
              </a:rPr>
              <a:t>How do you know which ring to use?</a:t>
            </a:r>
          </a:p>
          <a:p>
            <a:pPr marL="1257300" lvl="2" indent="-457200">
              <a:lnSpc>
                <a:spcPts val="2400"/>
              </a:lnSpc>
              <a:spcBef>
                <a:spcPts val="400"/>
              </a:spcBef>
              <a:spcAft>
                <a:spcPts val="400"/>
              </a:spcAft>
            </a:pPr>
            <a:r>
              <a:rPr lang="en-US" sz="2300" b="1" dirty="0">
                <a:solidFill>
                  <a:srgbClr val="C00000"/>
                </a:solidFill>
              </a:rPr>
              <a:t>Start with middle size.  If you can’t get to 50 Pa, put on a bigger one.</a:t>
            </a:r>
          </a:p>
          <a:p>
            <a:pPr marL="457200" indent="-457200">
              <a:lnSpc>
                <a:spcPts val="2400"/>
              </a:lnSpc>
              <a:spcBef>
                <a:spcPts val="400"/>
              </a:spcBef>
              <a:spcAft>
                <a:spcPts val="400"/>
              </a:spcAft>
              <a:buAutoNum type="arabicPeriod"/>
            </a:pPr>
            <a:r>
              <a:rPr lang="en-US" sz="2600" dirty="0">
                <a:solidFill>
                  <a:srgbClr val="284E84"/>
                </a:solidFill>
              </a:rPr>
              <a:t>Can the Manometer inform the tester of all of these items at one time? </a:t>
            </a:r>
            <a:r>
              <a:rPr lang="en-US" sz="2600" b="1" dirty="0">
                <a:solidFill>
                  <a:srgbClr val="284E84"/>
                </a:solidFill>
              </a:rPr>
              <a:t>Fan Pressure, Duct Pressure and Fan CFM.</a:t>
            </a:r>
          </a:p>
          <a:p>
            <a:pPr marL="1257300" lvl="2" indent="-457200">
              <a:lnSpc>
                <a:spcPts val="2400"/>
              </a:lnSpc>
              <a:spcBef>
                <a:spcPts val="400"/>
              </a:spcBef>
              <a:spcAft>
                <a:spcPts val="400"/>
              </a:spcAft>
            </a:pPr>
            <a:r>
              <a:rPr lang="en-US" sz="2300" b="1" dirty="0">
                <a:solidFill>
                  <a:srgbClr val="C00000"/>
                </a:solidFill>
              </a:rPr>
              <a:t>In configuring, you choose fan Pressure OR Fan CFM</a:t>
            </a:r>
          </a:p>
          <a:p>
            <a:pPr marL="457200" indent="-457200">
              <a:lnSpc>
                <a:spcPts val="2400"/>
              </a:lnSpc>
              <a:spcBef>
                <a:spcPts val="400"/>
              </a:spcBef>
              <a:spcAft>
                <a:spcPts val="400"/>
              </a:spcAft>
              <a:buAutoNum type="arabicPeriod" startAt="4"/>
            </a:pPr>
            <a:r>
              <a:rPr lang="en-US" sz="2600" dirty="0">
                <a:solidFill>
                  <a:srgbClr val="284E84"/>
                </a:solidFill>
              </a:rPr>
              <a:t>In configuring the manometer, what three buttons do you need to use (remember M,D,C)?</a:t>
            </a:r>
            <a:endParaRPr lang="en-US" dirty="0">
              <a:solidFill>
                <a:srgbClr val="284E84"/>
              </a:solidFill>
            </a:endParaRPr>
          </a:p>
          <a:p>
            <a:pPr marL="1257300" lvl="2" indent="-457200">
              <a:lnSpc>
                <a:spcPts val="2400"/>
              </a:lnSpc>
              <a:spcBef>
                <a:spcPts val="400"/>
              </a:spcBef>
              <a:spcAft>
                <a:spcPts val="400"/>
              </a:spcAft>
            </a:pPr>
            <a:r>
              <a:rPr lang="en-US" sz="2300" b="1" dirty="0">
                <a:solidFill>
                  <a:srgbClr val="C00000"/>
                </a:solidFill>
              </a:rPr>
              <a:t>More Darn Calculations</a:t>
            </a:r>
          </a:p>
          <a:p>
            <a:pPr marL="514350" indent="-514350">
              <a:lnSpc>
                <a:spcPts val="2400"/>
              </a:lnSpc>
              <a:spcBef>
                <a:spcPts val="400"/>
              </a:spcBef>
              <a:spcAft>
                <a:spcPts val="400"/>
              </a:spcAft>
              <a:buFont typeface="+mj-lt"/>
              <a:buAutoNum type="arabicPeriod" startAt="5"/>
            </a:pPr>
            <a:r>
              <a:rPr lang="en-US" sz="2600" dirty="0">
                <a:solidFill>
                  <a:srgbClr val="284E84"/>
                </a:solidFill>
              </a:rPr>
              <a:t>If you seal the ducts and you reduce the duct leakage to the outside by 300 CFM, how much would you reduce the house leakage by?</a:t>
            </a:r>
          </a:p>
          <a:p>
            <a:pPr marL="1257300" lvl="2" indent="-457200">
              <a:lnSpc>
                <a:spcPts val="2400"/>
              </a:lnSpc>
              <a:spcBef>
                <a:spcPts val="400"/>
              </a:spcBef>
              <a:spcAft>
                <a:spcPts val="400"/>
              </a:spcAft>
            </a:pPr>
            <a:r>
              <a:rPr lang="en-US" sz="2100" dirty="0">
                <a:solidFill>
                  <a:srgbClr val="C00000"/>
                </a:solidFill>
              </a:rPr>
              <a:t> </a:t>
            </a:r>
            <a:r>
              <a:rPr lang="en-US" sz="2300" b="1" dirty="0">
                <a:solidFill>
                  <a:srgbClr val="C00000"/>
                </a:solidFill>
              </a:rPr>
              <a:t>300 CFM</a:t>
            </a:r>
          </a:p>
        </p:txBody>
      </p:sp>
      <p:sp>
        <p:nvSpPr>
          <p:cNvPr id="4"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87</a:t>
            </a:fld>
            <a:endParaRPr lang="en-US" sz="1400" dirty="0">
              <a:solidFill>
                <a:prstClr val="black">
                  <a:tint val="75000"/>
                </a:prstClr>
              </a:solidFill>
            </a:endParaRPr>
          </a:p>
        </p:txBody>
      </p:sp>
      <p:sp>
        <p:nvSpPr>
          <p:cNvPr id="6" name="Title 5"/>
          <p:cNvSpPr txBox="1">
            <a:spLocks/>
          </p:cNvSpPr>
          <p:nvPr/>
        </p:nvSpPr>
        <p:spPr>
          <a:xfrm>
            <a:off x="381000" y="71439"/>
            <a:ext cx="19812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sz="1400" dirty="0">
                <a:solidFill>
                  <a:srgbClr val="97B5E1"/>
                </a:solidFill>
              </a:rPr>
              <a:t>Section 3: Duct Blaster</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gradFill>
          <a:gsLst>
            <a:gs pos="2000">
              <a:srgbClr val="E1F8FB"/>
            </a:gs>
            <a:gs pos="74000">
              <a:schemeClr val="bg1">
                <a:tint val="97000"/>
                <a:satMod val="220000"/>
              </a:schemeClr>
            </a:gs>
          </a:gsLst>
          <a:lin ang="5400000" scaled="1"/>
        </a:gradFill>
        <a:effectLst/>
      </p:bgPr>
    </p:bg>
    <p:spTree>
      <p:nvGrpSpPr>
        <p:cNvPr id="1" name=""/>
        <p:cNvGrpSpPr/>
        <p:nvPr/>
      </p:nvGrpSpPr>
      <p:grpSpPr>
        <a:xfrm>
          <a:off x="0" y="0"/>
          <a:ext cx="0" cy="0"/>
          <a:chOff x="0" y="0"/>
          <a:chExt cx="0" cy="0"/>
        </a:xfrm>
      </p:grpSpPr>
      <p:sp>
        <p:nvSpPr>
          <p:cNvPr id="6" name="Right Arrow 5"/>
          <p:cNvSpPr/>
          <p:nvPr/>
        </p:nvSpPr>
        <p:spPr>
          <a:xfrm>
            <a:off x="5029200" y="1828800"/>
            <a:ext cx="4114800" cy="304800"/>
          </a:xfrm>
          <a:prstGeom prst="rightArrow">
            <a:avLst/>
          </a:prstGeom>
          <a:solidFill>
            <a:srgbClr val="FAA11E"/>
          </a:solidFill>
          <a:ln w="12700">
            <a:solidFill>
              <a:srgbClr val="FAA11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Rectangle 1"/>
          <p:cNvSpPr/>
          <p:nvPr/>
        </p:nvSpPr>
        <p:spPr>
          <a:xfrm>
            <a:off x="0" y="1905000"/>
            <a:ext cx="609600" cy="152400"/>
          </a:xfrm>
          <a:prstGeom prst="rect">
            <a:avLst/>
          </a:prstGeom>
          <a:solidFill>
            <a:srgbClr val="FAA11E"/>
          </a:solidFill>
          <a:ln>
            <a:solidFill>
              <a:srgbClr val="FAA11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9" name="Picture 6" descr="\\Hq5f01\esb\COTR Files\70174 Branditecture PTCS Marketing Toolkit\4 Deliverables\Final Deliverables\PTCS Logo\Master\with logo\PTCS_logo_MASTER_w_tagline_Wor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1517" y="6019800"/>
            <a:ext cx="2520950" cy="63233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5"/>
          <p:cNvSpPr txBox="1">
            <a:spLocks/>
          </p:cNvSpPr>
          <p:nvPr/>
        </p:nvSpPr>
        <p:spPr>
          <a:xfrm>
            <a:off x="609600" y="1295400"/>
            <a:ext cx="4953000" cy="2514600"/>
          </a:xfrm>
          <a:prstGeom prst="rect">
            <a:avLst/>
          </a:prstGeom>
          <a:noFill/>
          <a:ln>
            <a:noFill/>
          </a:ln>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552579"/>
                </a:solidFill>
                <a:effectLst/>
                <a:uLnTx/>
                <a:uFillTx/>
                <a:latin typeface="Bookman Old Style" panose="02050604050505020204" pitchFamily="18" charset="0"/>
                <a:ea typeface="+mj-ea"/>
                <a:cs typeface="Tahoma" pitchFamily="34" charset="0"/>
              </a:rPr>
              <a:t>Section 4 of 10: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552579"/>
                </a:solidFill>
                <a:effectLst/>
                <a:uLnTx/>
                <a:uFillTx/>
                <a:latin typeface="Bookman Old Style" panose="02050604050505020204" pitchFamily="18" charset="0"/>
                <a:ea typeface="+mj-ea"/>
                <a:cs typeface="Tahoma" pitchFamily="34" charset="0"/>
              </a:rPr>
              <a:t>Duct Leakage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552579"/>
                </a:solidFill>
                <a:effectLst/>
                <a:uLnTx/>
                <a:uFillTx/>
                <a:latin typeface="Bookman Old Style" panose="02050604050505020204" pitchFamily="18" charset="0"/>
                <a:ea typeface="+mj-ea"/>
                <a:cs typeface="Tahoma" pitchFamily="34" charset="0"/>
              </a:rPr>
              <a:t>to Outside</a:t>
            </a:r>
          </a:p>
        </p:txBody>
      </p:sp>
    </p:spTree>
    <p:extLst>
      <p:ext uri="{BB962C8B-B14F-4D97-AF65-F5344CB8AC3E}">
        <p14:creationId xmlns:p14="http://schemas.microsoft.com/office/powerpoint/2010/main" val="20659689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rmAutofit/>
          </a:bodyPr>
          <a:lstStyle/>
          <a:p>
            <a:r>
              <a:rPr lang="en-US" dirty="0"/>
              <a:t>Section 4: Duct Leakage to Outside</a:t>
            </a:r>
          </a:p>
        </p:txBody>
      </p:sp>
      <p:sp>
        <p:nvSpPr>
          <p:cNvPr id="3" name="Content Placeholder 2"/>
          <p:cNvSpPr>
            <a:spLocks noGrp="1"/>
          </p:cNvSpPr>
          <p:nvPr>
            <p:ph sz="quarter" idx="1"/>
          </p:nvPr>
        </p:nvSpPr>
        <p:spPr>
          <a:xfrm>
            <a:off x="1524000" y="1539240"/>
            <a:ext cx="5943600" cy="4785360"/>
          </a:xfrm>
        </p:spPr>
        <p:txBody>
          <a:bodyPr vert="horz">
            <a:normAutofit/>
          </a:bodyPr>
          <a:lstStyle/>
          <a:p>
            <a:pPr>
              <a:lnSpc>
                <a:spcPts val="4000"/>
              </a:lnSpc>
              <a:spcAft>
                <a:spcPts val="600"/>
              </a:spcAft>
            </a:pPr>
            <a:r>
              <a:rPr lang="en-US" sz="2800" dirty="0">
                <a:solidFill>
                  <a:srgbClr val="284E84"/>
                </a:solidFill>
              </a:rPr>
              <a:t>How to measure the leaks that cause wasted energy leakage to outside</a:t>
            </a:r>
          </a:p>
          <a:p>
            <a:pPr lvl="1">
              <a:lnSpc>
                <a:spcPts val="4000"/>
              </a:lnSpc>
              <a:spcAft>
                <a:spcPts val="600"/>
              </a:spcAft>
            </a:pPr>
            <a:r>
              <a:rPr lang="en-US" sz="2500" dirty="0">
                <a:solidFill>
                  <a:srgbClr val="284E84"/>
                </a:solidFill>
              </a:rPr>
              <a:t>Ducts on Inside</a:t>
            </a:r>
          </a:p>
          <a:p>
            <a:pPr lvl="1">
              <a:lnSpc>
                <a:spcPts val="4000"/>
              </a:lnSpc>
              <a:spcAft>
                <a:spcPts val="600"/>
              </a:spcAft>
            </a:pPr>
            <a:r>
              <a:rPr lang="en-US" sz="2500" dirty="0">
                <a:solidFill>
                  <a:srgbClr val="284E84"/>
                </a:solidFill>
              </a:rPr>
              <a:t>Pre-Leakage Requirements</a:t>
            </a:r>
          </a:p>
          <a:p>
            <a:pPr lvl="1">
              <a:lnSpc>
                <a:spcPts val="4000"/>
              </a:lnSpc>
              <a:spcAft>
                <a:spcPts val="600"/>
              </a:spcAft>
            </a:pPr>
            <a:r>
              <a:rPr lang="en-US" sz="2500" dirty="0">
                <a:solidFill>
                  <a:srgbClr val="284E84"/>
                </a:solidFill>
              </a:rPr>
              <a:t>Really Leaky Systems</a:t>
            </a:r>
          </a:p>
          <a:p>
            <a:pPr lvl="1">
              <a:lnSpc>
                <a:spcPts val="4000"/>
              </a:lnSpc>
              <a:spcAft>
                <a:spcPts val="600"/>
              </a:spcAft>
            </a:pPr>
            <a:r>
              <a:rPr lang="en-US" sz="2500" dirty="0">
                <a:solidFill>
                  <a:srgbClr val="284E84"/>
                </a:solidFill>
              </a:rPr>
              <a:t>Testing Set-Up</a:t>
            </a:r>
          </a:p>
          <a:p>
            <a:pPr>
              <a:lnSpc>
                <a:spcPts val="4000"/>
              </a:lnSpc>
              <a:spcAft>
                <a:spcPts val="600"/>
              </a:spcAft>
            </a:pPr>
            <a:endParaRPr lang="en-US" sz="2800" dirty="0">
              <a:solidFill>
                <a:srgbClr val="284E84"/>
              </a:solidFill>
            </a:endParaRPr>
          </a:p>
        </p:txBody>
      </p:sp>
      <p:sp>
        <p:nvSpPr>
          <p:cNvPr id="4"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5" name="Title 5"/>
          <p:cNvSpPr txBox="1">
            <a:spLocks/>
          </p:cNvSpPr>
          <p:nvPr/>
        </p:nvSpPr>
        <p:spPr>
          <a:xfrm>
            <a:off x="304800" y="71439"/>
            <a:ext cx="29718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4: Duct Leakage to Outside</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a:t>What’s Involved?</a:t>
            </a:r>
          </a:p>
        </p:txBody>
      </p:sp>
      <p:sp>
        <p:nvSpPr>
          <p:cNvPr id="3" name="Content Placeholder 2"/>
          <p:cNvSpPr>
            <a:spLocks noGrp="1"/>
          </p:cNvSpPr>
          <p:nvPr>
            <p:ph sz="quarter" idx="1"/>
          </p:nvPr>
        </p:nvSpPr>
        <p:spPr>
          <a:xfrm>
            <a:off x="853441" y="4717837"/>
            <a:ext cx="5029200" cy="609600"/>
          </a:xfrm>
        </p:spPr>
        <p:txBody>
          <a:bodyPr anchor="ctr">
            <a:normAutofit fontScale="92500"/>
          </a:bodyPr>
          <a:lstStyle/>
          <a:p>
            <a:pPr marL="457200" indent="-457200">
              <a:buClrTx/>
              <a:buSzPct val="100000"/>
              <a:buFont typeface="+mj-lt"/>
              <a:buAutoNum type="arabicPeriod" startAt="3"/>
            </a:pPr>
            <a:r>
              <a:rPr lang="en-US" dirty="0">
                <a:solidFill>
                  <a:srgbClr val="284E84"/>
                </a:solidFill>
              </a:rPr>
              <a:t>Measuring again for the difference*</a:t>
            </a:r>
          </a:p>
        </p:txBody>
      </p:sp>
      <p:pic>
        <p:nvPicPr>
          <p:cNvPr id="6" name="Picture 2" descr="C:\Documents and Settings\jwilliamson\Desktop\Duct Training\2010 Training Upgrade\2010 Duct Seal Course\Pics from Sam\LTO Slide 2.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Lst>
          </a:blip>
          <a:srcRect l="19319" t="19015" r="6624"/>
          <a:stretch/>
        </p:blipFill>
        <p:spPr bwMode="auto">
          <a:xfrm>
            <a:off x="5852658" y="3731702"/>
            <a:ext cx="2076406" cy="1754698"/>
          </a:xfrm>
          <a:prstGeom prst="rect">
            <a:avLst/>
          </a:prstGeom>
          <a:ln>
            <a:noFill/>
          </a:ln>
          <a:effectLst>
            <a:outerShdw blurRad="190500" algn="tl" rotWithShape="0">
              <a:srgbClr val="000000">
                <a:alpha val="70000"/>
              </a:srgbClr>
            </a:outerShdw>
          </a:effectLst>
        </p:spPr>
      </p:pic>
      <p:pic>
        <p:nvPicPr>
          <p:cNvPr id="64516" name="Picture 4"/>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852658" y="1365037"/>
            <a:ext cx="2109124" cy="15535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021597" y="2729344"/>
            <a:ext cx="2057400" cy="1543050"/>
          </a:xfrm>
          <a:prstGeom prst="rect">
            <a:avLst/>
          </a:prstGeom>
          <a:ln>
            <a:noFill/>
          </a:ln>
          <a:effectLst>
            <a:outerShdw blurRad="190500" algn="tl" rotWithShape="0">
              <a:srgbClr val="000000">
                <a:alpha val="70000"/>
              </a:srgbClr>
            </a:outerShdw>
          </a:effectLst>
        </p:spPr>
      </p:pic>
      <p:sp>
        <p:nvSpPr>
          <p:cNvPr id="4" name="Rectangle 3"/>
          <p:cNvSpPr/>
          <p:nvPr/>
        </p:nvSpPr>
        <p:spPr>
          <a:xfrm>
            <a:off x="3200400" y="3127154"/>
            <a:ext cx="3661580" cy="461665"/>
          </a:xfrm>
          <a:prstGeom prst="rect">
            <a:avLst/>
          </a:prstGeom>
        </p:spPr>
        <p:txBody>
          <a:bodyPr wrap="none">
            <a:spAutoFit/>
          </a:bodyPr>
          <a:lstStyle/>
          <a:p>
            <a:pPr marL="457200" indent="-457200">
              <a:spcBef>
                <a:spcPts val="600"/>
              </a:spcBef>
              <a:spcAft>
                <a:spcPts val="600"/>
              </a:spcAft>
              <a:buFont typeface="+mj-lt"/>
              <a:buAutoNum type="arabicPeriod" startAt="2"/>
            </a:pPr>
            <a:r>
              <a:rPr lang="en-US" sz="2400" dirty="0">
                <a:solidFill>
                  <a:srgbClr val="284E84"/>
                </a:solidFill>
              </a:rPr>
              <a:t>Sealing all opportunities</a:t>
            </a:r>
          </a:p>
        </p:txBody>
      </p:sp>
      <p:sp>
        <p:nvSpPr>
          <p:cNvPr id="7" name="Rectangle 6"/>
          <p:cNvSpPr/>
          <p:nvPr/>
        </p:nvSpPr>
        <p:spPr>
          <a:xfrm>
            <a:off x="1021597" y="1609936"/>
            <a:ext cx="4692888" cy="461665"/>
          </a:xfrm>
          <a:prstGeom prst="rect">
            <a:avLst/>
          </a:prstGeom>
        </p:spPr>
        <p:txBody>
          <a:bodyPr wrap="none">
            <a:spAutoFit/>
          </a:bodyPr>
          <a:lstStyle/>
          <a:p>
            <a:pPr marL="457200" indent="-457200">
              <a:buFont typeface="+mj-lt"/>
              <a:buAutoNum type="arabicPeriod"/>
            </a:pPr>
            <a:r>
              <a:rPr lang="en-US" sz="2400" dirty="0">
                <a:solidFill>
                  <a:srgbClr val="284E84"/>
                </a:solidFill>
              </a:rPr>
              <a:t>Measuring the leakage with fans</a:t>
            </a:r>
          </a:p>
        </p:txBody>
      </p:sp>
      <p:sp>
        <p:nvSpPr>
          <p:cNvPr id="10"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9</a:t>
            </a:fld>
            <a:endParaRPr lang="en-US" sz="1400" dirty="0">
              <a:solidFill>
                <a:prstClr val="black">
                  <a:tint val="75000"/>
                </a:prstClr>
              </a:solidFill>
            </a:endParaRPr>
          </a:p>
        </p:txBody>
      </p:sp>
      <p:sp>
        <p:nvSpPr>
          <p:cNvPr id="11" name="Title 5"/>
          <p:cNvSpPr txBox="1">
            <a:spLocks/>
          </p:cNvSpPr>
          <p:nvPr/>
        </p:nvSpPr>
        <p:spPr>
          <a:xfrm>
            <a:off x="304800" y="71439"/>
            <a:ext cx="21336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1: Introduction</a:t>
            </a:r>
          </a:p>
        </p:txBody>
      </p:sp>
      <p:sp>
        <p:nvSpPr>
          <p:cNvPr id="8" name="Rectangle 7">
            <a:extLst>
              <a:ext uri="{FF2B5EF4-FFF2-40B4-BE49-F238E27FC236}">
                <a16:creationId xmlns="" xmlns:a16="http://schemas.microsoft.com/office/drawing/2014/main" id="{B67C0001-5C6A-4AA6-817D-6D1981290018}"/>
              </a:ext>
            </a:extLst>
          </p:cNvPr>
          <p:cNvSpPr/>
          <p:nvPr/>
        </p:nvSpPr>
        <p:spPr>
          <a:xfrm>
            <a:off x="1276909" y="5659273"/>
            <a:ext cx="6590182" cy="532133"/>
          </a:xfrm>
          <a:prstGeom prst="rect">
            <a:avLst/>
          </a:prstGeom>
        </p:spPr>
        <p:txBody>
          <a:bodyPr wrap="square">
            <a:spAutoFit/>
          </a:bodyPr>
          <a:lstStyle/>
          <a:p>
            <a:pPr>
              <a:lnSpc>
                <a:spcPts val="4000"/>
              </a:lnSpc>
            </a:pPr>
            <a:r>
              <a:rPr lang="en-US" dirty="0">
                <a:solidFill>
                  <a:srgbClr val="284E84"/>
                </a:solidFill>
              </a:rPr>
              <a:t>* Prescriptive duct sealing does not require measuring leakage.</a:t>
            </a:r>
          </a:p>
        </p:txBody>
      </p:sp>
    </p:spTree>
    <p:extLst>
      <p:ext uri="{BB962C8B-B14F-4D97-AF65-F5344CB8AC3E}">
        <p14:creationId xmlns:p14="http://schemas.microsoft.com/office/powerpoint/2010/main" val="8660798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3"/>
          <p:cNvSpPr>
            <a:spLocks noGrp="1" noChangeArrowheads="1"/>
          </p:cNvSpPr>
          <p:nvPr>
            <p:ph type="body" sz="half" idx="3"/>
          </p:nvPr>
        </p:nvSpPr>
        <p:spPr>
          <a:xfrm>
            <a:off x="4419600" y="1504950"/>
            <a:ext cx="4267200" cy="4800600"/>
          </a:xfrm>
        </p:spPr>
        <p:txBody>
          <a:bodyPr>
            <a:normAutofit/>
          </a:bodyPr>
          <a:lstStyle/>
          <a:p>
            <a:r>
              <a:rPr lang="en-US" sz="2800" dirty="0">
                <a:solidFill>
                  <a:srgbClr val="284E84"/>
                </a:solidFill>
              </a:rPr>
              <a:t>Total Leakage</a:t>
            </a:r>
          </a:p>
          <a:p>
            <a:pPr lvl="1"/>
            <a:r>
              <a:rPr lang="en-US" sz="2600" dirty="0"/>
              <a:t>Only use duct blaster</a:t>
            </a:r>
          </a:p>
          <a:p>
            <a:pPr marL="0" indent="0"/>
            <a:endParaRPr lang="en-US" sz="2600" dirty="0"/>
          </a:p>
          <a:p>
            <a:r>
              <a:rPr lang="en-US" sz="2800" dirty="0">
                <a:solidFill>
                  <a:srgbClr val="284E84"/>
                </a:solidFill>
              </a:rPr>
              <a:t>Leakage to outside</a:t>
            </a:r>
          </a:p>
          <a:p>
            <a:pPr lvl="1"/>
            <a:r>
              <a:rPr lang="en-US" sz="2600" dirty="0"/>
              <a:t>Use duct blaster and blower door</a:t>
            </a:r>
          </a:p>
          <a:p>
            <a:pPr lvl="2"/>
            <a:r>
              <a:rPr lang="en-US" sz="2200" dirty="0"/>
              <a:t>Won’t let duct leaks go back into house; only measures outside duct leaks</a:t>
            </a:r>
          </a:p>
          <a:p>
            <a:pPr marL="914400" lvl="2" indent="0"/>
            <a:endParaRPr lang="en-US" sz="1600" dirty="0">
              <a:solidFill>
                <a:schemeClr val="tx1">
                  <a:lumMod val="75000"/>
                  <a:lumOff val="25000"/>
                </a:schemeClr>
              </a:solidFill>
            </a:endParaRPr>
          </a:p>
        </p:txBody>
      </p:sp>
      <p:pic>
        <p:nvPicPr>
          <p:cNvPr id="7" name="Picture 6" descr="LEAK.jpg"/>
          <p:cNvPicPr>
            <a:picLocks noChangeAspect="1"/>
          </p:cNvPicPr>
          <p:nvPr/>
        </p:nvPicPr>
        <p:blipFill>
          <a:blip r:embed="rId3" cstate="print"/>
          <a:stretch>
            <a:fillRect/>
          </a:stretch>
        </p:blipFill>
        <p:spPr>
          <a:xfrm>
            <a:off x="1219200" y="1536915"/>
            <a:ext cx="2743200" cy="2631233"/>
          </a:xfrm>
          <a:prstGeom prst="rect">
            <a:avLst/>
          </a:prstGeom>
        </p:spPr>
      </p:pic>
      <p:sp>
        <p:nvSpPr>
          <p:cNvPr id="9" name="TextBox 8"/>
          <p:cNvSpPr txBox="1"/>
          <p:nvPr/>
        </p:nvSpPr>
        <p:spPr>
          <a:xfrm>
            <a:off x="533400" y="4539266"/>
            <a:ext cx="4114800" cy="7017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600"/>
              </a:spcBef>
              <a:spcAft>
                <a:spcPts val="0"/>
              </a:spcAft>
              <a:buClr>
                <a:srgbClr val="98C723"/>
              </a:buClr>
              <a:buSzPct val="76000"/>
              <a:buFontTx/>
              <a:buNone/>
              <a:tabLst/>
              <a:defRPr/>
            </a:pPr>
            <a:r>
              <a:rPr kumimoji="0" lang="en-US" sz="2200" b="0" i="1" u="none" strike="noStrike" kern="1200" cap="none" spc="0" normalizeH="0" baseline="0" noProof="0" dirty="0">
                <a:ln>
                  <a:noFill/>
                </a:ln>
                <a:solidFill>
                  <a:srgbClr val="284E84"/>
                </a:solidFill>
                <a:effectLst/>
                <a:uLnTx/>
                <a:uFillTx/>
                <a:latin typeface="Gill Sans MT"/>
                <a:ea typeface="+mn-ea"/>
                <a:cs typeface="+mn-cs"/>
              </a:rPr>
              <a:t>Pressurizing the house to 50 Pa stops the leaks that are inside the house </a:t>
            </a:r>
          </a:p>
        </p:txBody>
      </p:sp>
      <p:sp>
        <p:nvSpPr>
          <p:cNvPr id="6" name="Slide Number Placeholder 5"/>
          <p:cNvSpPr txBox="1">
            <a:spLocks noGrp="1"/>
          </p:cNvSpPr>
          <p:nvPr>
            <p:ph type="sldNum" sz="quarter" idx="4294967295"/>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90</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8" name="Title 5"/>
          <p:cNvSpPr txBox="1">
            <a:spLocks/>
          </p:cNvSpPr>
          <p:nvPr/>
        </p:nvSpPr>
        <p:spPr>
          <a:xfrm>
            <a:off x="304800" y="71439"/>
            <a:ext cx="29718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4: Duct Leakage to Outside</a:t>
            </a:r>
          </a:p>
        </p:txBody>
      </p:sp>
      <p:sp>
        <p:nvSpPr>
          <p:cNvPr id="10" name="Title 1"/>
          <p:cNvSpPr txBox="1">
            <a:spLocks/>
          </p:cNvSpPr>
          <p:nvPr/>
        </p:nvSpPr>
        <p:spPr>
          <a:xfrm>
            <a:off x="457200" y="152400"/>
            <a:ext cx="82296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5B6973"/>
                </a:solidFill>
                <a:effectLst/>
                <a:uLnTx/>
                <a:uFillTx/>
                <a:latin typeface="Bookman Old Style"/>
                <a:ea typeface="+mj-ea"/>
                <a:cs typeface="+mj-cs"/>
              </a:rPr>
              <a:t>Leakage to Outside</a:t>
            </a:r>
          </a:p>
        </p:txBody>
      </p:sp>
      <p:sp>
        <p:nvSpPr>
          <p:cNvPr id="4" name="&quot;Not Allowed&quot; Symbol 3">
            <a:extLst>
              <a:ext uri="{FF2B5EF4-FFF2-40B4-BE49-F238E27FC236}">
                <a16:creationId xmlns="" xmlns:a16="http://schemas.microsoft.com/office/drawing/2014/main" id="{C0D8C647-4C4C-4656-A3E0-D32B0FC64BC3}"/>
              </a:ext>
            </a:extLst>
          </p:cNvPr>
          <p:cNvSpPr/>
          <p:nvPr/>
        </p:nvSpPr>
        <p:spPr>
          <a:xfrm>
            <a:off x="5067300" y="1242806"/>
            <a:ext cx="1609725" cy="1609725"/>
          </a:xfrm>
          <a:prstGeom prst="noSmoking">
            <a:avLst>
              <a:gd name="adj" fmla="val 634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Gill Sans MT"/>
              <a:ea typeface="+mn-ea"/>
              <a:cs typeface="+mn-cs"/>
            </a:endParaRPr>
          </a:p>
        </p:txBody>
      </p:sp>
      <p:sp>
        <p:nvSpPr>
          <p:cNvPr id="5" name="TextBox 4">
            <a:extLst>
              <a:ext uri="{FF2B5EF4-FFF2-40B4-BE49-F238E27FC236}">
                <a16:creationId xmlns="" xmlns:a16="http://schemas.microsoft.com/office/drawing/2014/main" id="{B18E0FA1-F6E3-4B4F-8D50-B0AFE13DBF5A}"/>
              </a:ext>
            </a:extLst>
          </p:cNvPr>
          <p:cNvSpPr txBox="1"/>
          <p:nvPr/>
        </p:nvSpPr>
        <p:spPr>
          <a:xfrm>
            <a:off x="6757987" y="1493670"/>
            <a:ext cx="257651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0000"/>
                </a:solidFill>
                <a:effectLst/>
                <a:uLnTx/>
                <a:uFillTx/>
                <a:latin typeface="Gill Sans MT"/>
                <a:ea typeface="+mn-ea"/>
                <a:cs typeface="+mn-cs"/>
              </a:rPr>
              <a:t>Not for PTCS</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vert="horz" anchor="b" anchorCtr="0">
            <a:normAutofit/>
          </a:bodyPr>
          <a:lstStyle/>
          <a:p>
            <a:r>
              <a:rPr lang="en-US" dirty="0"/>
              <a:t>Ducts on the Inside</a:t>
            </a:r>
          </a:p>
        </p:txBody>
      </p:sp>
      <p:pic>
        <p:nvPicPr>
          <p:cNvPr id="105475" name="Picture 3"/>
          <p:cNvPicPr>
            <a:picLocks noChangeAspect="1" noChangeArrowheads="1"/>
          </p:cNvPicPr>
          <p:nvPr/>
        </p:nvPicPr>
        <p:blipFill>
          <a:blip r:embed="rId3" cstate="print"/>
          <a:srcRect/>
          <a:stretch>
            <a:fillRect/>
          </a:stretch>
        </p:blipFill>
        <p:spPr bwMode="auto">
          <a:xfrm>
            <a:off x="1752600" y="1468273"/>
            <a:ext cx="6100832" cy="4575174"/>
          </a:xfrm>
          <a:prstGeom prst="rect">
            <a:avLst/>
          </a:prstGeom>
          <a:ln>
            <a:noFill/>
          </a:ln>
          <a:effectLst>
            <a:outerShdw blurRad="190500" algn="tl" rotWithShape="0">
              <a:srgbClr val="000000">
                <a:alpha val="70000"/>
              </a:srgbClr>
            </a:outerShdw>
          </a:effectLst>
        </p:spPr>
      </p:pic>
      <p:sp>
        <p:nvSpPr>
          <p:cNvPr id="4"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5" name="Title 5"/>
          <p:cNvSpPr txBox="1">
            <a:spLocks/>
          </p:cNvSpPr>
          <p:nvPr/>
        </p:nvSpPr>
        <p:spPr>
          <a:xfrm>
            <a:off x="304800" y="71439"/>
            <a:ext cx="29718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4: Duct Leakage to Outside</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sz="half" idx="1"/>
          </p:nvPr>
        </p:nvSpPr>
        <p:spPr>
          <a:xfrm>
            <a:off x="457200" y="1830388"/>
            <a:ext cx="4495800" cy="3046412"/>
          </a:xfrm>
        </p:spPr>
        <p:txBody>
          <a:bodyPr>
            <a:noAutofit/>
          </a:bodyPr>
          <a:lstStyle/>
          <a:p>
            <a:pPr eaLnBrk="1" hangingPunct="1">
              <a:lnSpc>
                <a:spcPts val="4000"/>
              </a:lnSpc>
              <a:spcAft>
                <a:spcPts val="600"/>
              </a:spcAft>
            </a:pPr>
            <a:r>
              <a:rPr lang="en-US" dirty="0">
                <a:solidFill>
                  <a:srgbClr val="284E84"/>
                </a:solidFill>
              </a:rPr>
              <a:t>May improve comfort</a:t>
            </a:r>
            <a:endParaRPr lang="en-US" sz="2400" dirty="0"/>
          </a:p>
          <a:p>
            <a:pPr>
              <a:lnSpc>
                <a:spcPts val="4000"/>
              </a:lnSpc>
              <a:spcAft>
                <a:spcPts val="600"/>
              </a:spcAft>
            </a:pPr>
            <a:r>
              <a:rPr lang="en-US" dirty="0">
                <a:solidFill>
                  <a:srgbClr val="284E84"/>
                </a:solidFill>
              </a:rPr>
              <a:t>May be critical in avoiding back drafting</a:t>
            </a:r>
          </a:p>
          <a:p>
            <a:pPr>
              <a:lnSpc>
                <a:spcPts val="4000"/>
              </a:lnSpc>
              <a:spcAft>
                <a:spcPts val="600"/>
              </a:spcAft>
            </a:pPr>
            <a:r>
              <a:rPr lang="en-US" dirty="0">
                <a:solidFill>
                  <a:srgbClr val="284E84"/>
                </a:solidFill>
              </a:rPr>
              <a:t>Energy savings of less than 2%</a:t>
            </a:r>
          </a:p>
        </p:txBody>
      </p:sp>
      <p:pic>
        <p:nvPicPr>
          <p:cNvPr id="27652" name="Picture 4" descr="columbus25"/>
          <p:cNvPicPr>
            <a:picLocks noGrp="1" noChangeAspect="1" noChangeArrowheads="1"/>
          </p:cNvPicPr>
          <p:nvPr>
            <p:ph sz="half" idx="2"/>
          </p:nvPr>
        </p:nvPicPr>
        <p:blipFill rotWithShape="1">
          <a:blip r:embed="rId3" cstate="print">
            <a:extLst>
              <a:ext uri="{BEBA8EAE-BF5A-486C-A8C5-ECC9F3942E4B}">
                <a14:imgProps xmlns:a14="http://schemas.microsoft.com/office/drawing/2010/main">
                  <a14:imgLayer r:embed="rId4">
                    <a14:imgEffect>
                      <a14:sharpenSoften amount="24000"/>
                    </a14:imgEffect>
                    <a14:imgEffect>
                      <a14:brightnessContrast bright="24000" contrast="6000"/>
                    </a14:imgEffect>
                  </a14:imgLayer>
                </a14:imgProps>
              </a:ext>
            </a:extLst>
          </a:blip>
          <a:srcRect l="6899"/>
          <a:stretch/>
        </p:blipFill>
        <p:spPr>
          <a:xfrm>
            <a:off x="5029200" y="1828800"/>
            <a:ext cx="3759958" cy="2689225"/>
          </a:xfrm>
          <a:prstGeom prst="rect">
            <a:avLst/>
          </a:prstGeom>
          <a:ln>
            <a:noFill/>
          </a:ln>
          <a:effectLst>
            <a:outerShdw blurRad="190500" algn="tl" rotWithShape="0">
              <a:srgbClr val="000000">
                <a:alpha val="70000"/>
              </a:srgbClr>
            </a:outerShdw>
          </a:effectLst>
        </p:spPr>
      </p:pic>
      <p:sp>
        <p:nvSpPr>
          <p:cNvPr id="5"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6" name="Title 5"/>
          <p:cNvSpPr txBox="1">
            <a:spLocks/>
          </p:cNvSpPr>
          <p:nvPr/>
        </p:nvSpPr>
        <p:spPr>
          <a:xfrm>
            <a:off x="304800" y="71439"/>
            <a:ext cx="29718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4: Duct Leakage to Outside</a:t>
            </a:r>
          </a:p>
        </p:txBody>
      </p:sp>
      <p:sp>
        <p:nvSpPr>
          <p:cNvPr id="7" name="Rectangle 2"/>
          <p:cNvSpPr txBox="1">
            <a:spLocks noChangeArrowheads="1"/>
          </p:cNvSpPr>
          <p:nvPr/>
        </p:nvSpPr>
        <p:spPr>
          <a:xfrm>
            <a:off x="457200" y="152400"/>
            <a:ext cx="82296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5B6973"/>
                </a:solidFill>
                <a:effectLst/>
                <a:uLnTx/>
                <a:uFillTx/>
                <a:latin typeface="Bookman Old Style"/>
                <a:ea typeface="+mj-ea"/>
                <a:cs typeface="+mj-cs"/>
              </a:rPr>
              <a:t>Ducts Sealing in Basements</a:t>
            </a:r>
          </a:p>
        </p:txBody>
      </p:sp>
      <p:sp>
        <p:nvSpPr>
          <p:cNvPr id="3" name="Rectangle 2"/>
          <p:cNvSpPr/>
          <p:nvPr/>
        </p:nvSpPr>
        <p:spPr>
          <a:xfrm>
            <a:off x="849510" y="4876800"/>
            <a:ext cx="7717503"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270C9C"/>
                </a:solidFill>
                <a:effectLst/>
                <a:uLnTx/>
                <a:uFillTx/>
                <a:latin typeface="Gill Sans MT"/>
                <a:ea typeface="+mn-ea"/>
                <a:cs typeface="+mn-cs"/>
              </a:rPr>
              <a:t>Duct sealing in basements not eligible. </a:t>
            </a:r>
            <a:r>
              <a:rPr kumimoji="0" lang="en-US" sz="2600" b="0" i="0" u="none" strike="noStrike" kern="1200" cap="none" spc="0" normalizeH="0" baseline="0" noProof="0" dirty="0">
                <a:ln>
                  <a:noFill/>
                </a:ln>
                <a:solidFill>
                  <a:srgbClr val="270C9C"/>
                </a:solidFill>
                <a:effectLst/>
                <a:uLnTx/>
                <a:uFillTx/>
                <a:latin typeface="Gill Sans MT"/>
                <a:ea typeface="+mn-ea"/>
                <a:cs typeface="+mn-cs"/>
              </a:rPr>
              <a:t>However, vented crawlspaces, attics with floor insulation, and unheated garages considered unconditioned space.</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813" y="4953000"/>
            <a:ext cx="359697" cy="381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43104"/>
            <a:ext cx="8782050" cy="678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704975" y="6160084"/>
            <a:ext cx="5791200" cy="646331"/>
          </a:xfrm>
          <a:prstGeom prst="rect">
            <a:avLst/>
          </a:prstGeom>
          <a:solidFill>
            <a:srgbClr val="C9E7A7"/>
          </a:solidFill>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Gill Sans MT"/>
                <a:ea typeface="+mn-ea"/>
                <a:cs typeface="+mn-cs"/>
              </a:rPr>
              <a:t>Diagram included in training packet and in Appendix A of the PTCS Duct Sealing Specification</a:t>
            </a:r>
          </a:p>
        </p:txBody>
      </p:sp>
      <p:sp>
        <p:nvSpPr>
          <p:cNvPr id="2" name="Slide Number Placeholder 1">
            <a:extLst>
              <a:ext uri="{FF2B5EF4-FFF2-40B4-BE49-F238E27FC236}">
                <a16:creationId xmlns="" xmlns:a16="http://schemas.microsoft.com/office/drawing/2014/main" id="{0A249260-0EEE-4345-9BBD-8975169928E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srgbClr val="5B6973"/>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a:t>
            </a:fld>
            <a:endParaRPr kumimoji="0" lang="en-US" sz="1400" b="0" i="0" u="none" strike="noStrike" kern="1200" cap="none" spc="0" normalizeH="0" baseline="0" noProof="0">
              <a:ln>
                <a:noFill/>
              </a:ln>
              <a:solidFill>
                <a:srgbClr val="5B6973"/>
              </a:solidFill>
              <a:effectLst/>
              <a:uLnTx/>
              <a:uFillTx/>
              <a:latin typeface="Gill Sans M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rmAutofit/>
          </a:bodyPr>
          <a:lstStyle/>
          <a:p>
            <a:r>
              <a:rPr lang="en-US" sz="3200" dirty="0">
                <a:solidFill>
                  <a:schemeClr val="tx2"/>
                </a:solidFill>
                <a:cs typeface="+mj-cs"/>
              </a:rPr>
              <a:t>Configuring the Manometer(s)</a:t>
            </a:r>
          </a:p>
        </p:txBody>
      </p:sp>
      <p:sp>
        <p:nvSpPr>
          <p:cNvPr id="9" name="TextBox 8"/>
          <p:cNvSpPr txBox="1"/>
          <p:nvPr/>
        </p:nvSpPr>
        <p:spPr>
          <a:xfrm>
            <a:off x="4097499" y="2053904"/>
            <a:ext cx="4589301" cy="1778604"/>
          </a:xfrm>
          <a:prstGeom prst="rect">
            <a:avLst/>
          </a:prstGeom>
          <a:solidFill>
            <a:schemeClr val="accent3">
              <a:lumMod val="20000"/>
              <a:lumOff val="80000"/>
            </a:schemeClr>
          </a:solidFill>
          <a:ln>
            <a:solidFill>
              <a:schemeClr val="bg2">
                <a:lumMod val="25000"/>
              </a:schemeClr>
            </a:solidFill>
          </a:ln>
        </p:spPr>
        <p:txBody>
          <a:bodyPr vert="horz" anchor="ctr">
            <a:noAutofit/>
          </a:bodyPr>
          <a:lstStyle>
            <a:lvl1pPr marL="274320" indent="-274320">
              <a:lnSpc>
                <a:spcPts val="4000"/>
              </a:lnSpc>
              <a:spcBef>
                <a:spcPts val="600"/>
              </a:spcBef>
              <a:spcAft>
                <a:spcPts val="600"/>
              </a:spcAft>
              <a:buClr>
                <a:schemeClr val="accent1"/>
              </a:buClr>
              <a:buSzPct val="76000"/>
              <a:buFont typeface="Wingdings 3"/>
              <a:buChar char=""/>
              <a:defRPr kumimoji="0" sz="2800">
                <a:solidFill>
                  <a:srgbClr val="284E84"/>
                </a:solidFill>
              </a:defRPr>
            </a:lvl1pPr>
            <a:lvl2pPr marL="548640" indent="-274320">
              <a:spcBef>
                <a:spcPts val="500"/>
              </a:spcBef>
              <a:buClr>
                <a:schemeClr val="accent2"/>
              </a:buClr>
              <a:buSzPct val="76000"/>
              <a:buFont typeface="Wingdings 3"/>
              <a:buChar char=""/>
              <a:defRPr kumimoji="0" sz="2300">
                <a:solidFill>
                  <a:schemeClr val="tx2"/>
                </a:solidFill>
              </a:defRPr>
            </a:lvl2pPr>
            <a:lvl3pPr marL="822960" indent="-228600">
              <a:spcBef>
                <a:spcPts val="500"/>
              </a:spcBef>
              <a:buClr>
                <a:schemeClr val="bg1">
                  <a:shade val="50000"/>
                </a:schemeClr>
              </a:buClr>
              <a:buSzPct val="76000"/>
              <a:buFont typeface="Wingdings 3"/>
              <a:buChar char=""/>
              <a:defRPr kumimoji="0" sz="2000"/>
            </a:lvl3pPr>
            <a:lvl4pPr marL="1097280" indent="-228600">
              <a:spcBef>
                <a:spcPts val="400"/>
              </a:spcBef>
              <a:buClr>
                <a:schemeClr val="accent2">
                  <a:shade val="75000"/>
                </a:schemeClr>
              </a:buClr>
              <a:buSzPct val="70000"/>
              <a:buFont typeface="Wingdings"/>
              <a:buChar char=""/>
              <a:defRPr kumimoji="0"/>
            </a:lvl4pPr>
            <a:lvl5pPr marL="1371600" indent="-228600">
              <a:spcBef>
                <a:spcPts val="300"/>
              </a:spcBef>
              <a:buClr>
                <a:schemeClr val="accent2"/>
              </a:buClr>
              <a:buSzPct val="70000"/>
              <a:buFont typeface="Wingdings"/>
              <a:buChar char=""/>
              <a:defRPr kumimoji="0" sz="1600"/>
            </a:lvl5pPr>
            <a:lvl6pPr marL="1645920" indent="-182880">
              <a:spcBef>
                <a:spcPts val="300"/>
              </a:spcBef>
              <a:buClr>
                <a:srgbClr val="9FB8CD">
                  <a:shade val="75000"/>
                </a:srgbClr>
              </a:buClr>
              <a:buSzPct val="75000"/>
              <a:buFont typeface="Wingdings 3"/>
              <a:buChar char=""/>
              <a:defRPr kumimoji="0" lang="en-US" sz="1600" smtClean="0"/>
            </a:lvl6pPr>
            <a:lvl7pPr marL="1828800" indent="-182880">
              <a:spcBef>
                <a:spcPts val="300"/>
              </a:spcBef>
              <a:buClr>
                <a:srgbClr val="727CA3">
                  <a:shade val="75000"/>
                </a:srgbClr>
              </a:buClr>
              <a:buSzPct val="75000"/>
              <a:buFont typeface="Wingdings 3"/>
              <a:buChar char=""/>
              <a:defRPr kumimoji="0" lang="en-US" sz="1400" smtClean="0"/>
            </a:lvl7pPr>
            <a:lvl8pPr marL="2011680" indent="-182880">
              <a:spcBef>
                <a:spcPts val="300"/>
              </a:spcBef>
              <a:buClr>
                <a:prstClr val="white">
                  <a:shade val="50000"/>
                </a:prstClr>
              </a:buClr>
              <a:buSzPct val="75000"/>
              <a:buFont typeface="Wingdings 3"/>
              <a:buChar char=""/>
              <a:defRPr kumimoji="0" lang="en-US" sz="1400" smtClean="0"/>
            </a:lvl8pPr>
            <a:lvl9pPr marL="2194560" indent="-182880">
              <a:spcBef>
                <a:spcPts val="300"/>
              </a:spcBef>
              <a:buClr>
                <a:srgbClr val="9FB8CD"/>
              </a:buClr>
              <a:buSzPct val="75000"/>
              <a:buFont typeface="Wingdings 3"/>
              <a:buChar char=""/>
              <a:defRPr kumimoji="0" lang="en-US" sz="1200" smtClean="0"/>
            </a:lvl9pPr>
          </a:lstStyle>
          <a:p>
            <a:pPr marL="274320" marR="0" lvl="0" indent="-274320" algn="l" defTabSz="914400" rtl="0" eaLnBrk="1" fontAlgn="auto" latinLnBrk="0" hangingPunct="1">
              <a:lnSpc>
                <a:spcPts val="2500"/>
              </a:lnSpc>
              <a:spcBef>
                <a:spcPts val="400"/>
              </a:spcBef>
              <a:spcAft>
                <a:spcPts val="400"/>
              </a:spcAft>
              <a:buClr>
                <a:srgbClr val="98C723"/>
              </a:buClr>
              <a:buSzPct val="76000"/>
              <a:buFont typeface="Wingdings 3"/>
              <a:buChar char=""/>
              <a:tabLst/>
              <a:defRPr/>
            </a:pPr>
            <a:r>
              <a:rPr kumimoji="0" lang="en-US" sz="2200" b="0" i="0" u="none" strike="noStrike" kern="1200" cap="none" spc="0" normalizeH="0" baseline="0" noProof="0" dirty="0">
                <a:ln>
                  <a:noFill/>
                </a:ln>
                <a:solidFill>
                  <a:srgbClr val="284E84"/>
                </a:solidFill>
                <a:effectLst/>
                <a:uLnTx/>
                <a:uFillTx/>
                <a:latin typeface="Gill Sans MT"/>
                <a:ea typeface="+mn-ea"/>
                <a:cs typeface="+mn-cs"/>
              </a:rPr>
              <a:t>PR/PR (Pressure/Pressure) Mode</a:t>
            </a:r>
          </a:p>
          <a:p>
            <a:pPr marL="274320" marR="0" lvl="0" indent="-274320" algn="l" defTabSz="914400" rtl="0" eaLnBrk="1" fontAlgn="auto" latinLnBrk="0" hangingPunct="1">
              <a:lnSpc>
                <a:spcPts val="2500"/>
              </a:lnSpc>
              <a:spcBef>
                <a:spcPts val="400"/>
              </a:spcBef>
              <a:spcAft>
                <a:spcPts val="400"/>
              </a:spcAft>
              <a:buClr>
                <a:srgbClr val="98C723"/>
              </a:buClr>
              <a:buSzPct val="76000"/>
              <a:buFont typeface="Wingdings 3"/>
              <a:buChar char=""/>
              <a:tabLst/>
              <a:defRPr/>
            </a:pPr>
            <a:r>
              <a:rPr kumimoji="0" lang="en-US" sz="2200" b="0" i="0" u="none" strike="noStrike" kern="1200" cap="none" spc="0" normalizeH="0" baseline="0" noProof="0" dirty="0">
                <a:ln>
                  <a:noFill/>
                </a:ln>
                <a:solidFill>
                  <a:srgbClr val="284E84"/>
                </a:solidFill>
                <a:effectLst/>
                <a:uLnTx/>
                <a:uFillTx/>
                <a:latin typeface="Gill Sans MT"/>
                <a:ea typeface="+mn-ea"/>
                <a:cs typeface="+mn-cs"/>
              </a:rPr>
              <a:t>50.0 Pa House pressure (Channel A)</a:t>
            </a:r>
          </a:p>
          <a:p>
            <a:pPr marL="274320" marR="0" lvl="0" indent="-274320" algn="l" defTabSz="914400" rtl="0" eaLnBrk="1" fontAlgn="auto" latinLnBrk="0" hangingPunct="1">
              <a:lnSpc>
                <a:spcPts val="2500"/>
              </a:lnSpc>
              <a:spcBef>
                <a:spcPts val="400"/>
              </a:spcBef>
              <a:spcAft>
                <a:spcPts val="400"/>
              </a:spcAft>
              <a:buClr>
                <a:srgbClr val="98C723"/>
              </a:buClr>
              <a:buSzPct val="76000"/>
              <a:buFont typeface="Wingdings 3"/>
              <a:buChar char=""/>
              <a:tabLst/>
              <a:defRPr/>
            </a:pPr>
            <a:r>
              <a:rPr kumimoji="0" lang="en-US" sz="2200" b="0" i="0" u="none" strike="noStrike" kern="1200" cap="none" spc="0" normalizeH="0" baseline="0" noProof="0" dirty="0">
                <a:ln>
                  <a:noFill/>
                </a:ln>
                <a:solidFill>
                  <a:srgbClr val="284E84"/>
                </a:solidFill>
                <a:effectLst/>
                <a:uLnTx/>
                <a:uFillTx/>
                <a:latin typeface="Gill Sans MT"/>
                <a:ea typeface="+mn-ea"/>
                <a:cs typeface="+mn-cs"/>
              </a:rPr>
              <a:t>No Fan pressure connection needed (Channel B)</a:t>
            </a:r>
          </a:p>
        </p:txBody>
      </p:sp>
      <p:pic>
        <p:nvPicPr>
          <p:cNvPr id="1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8668" y="3343039"/>
            <a:ext cx="1540771" cy="25679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pic>
        <p:nvPicPr>
          <p:cNvPr id="3" name="Picture 2">
            <a:extLst>
              <a:ext uri="{FF2B5EF4-FFF2-40B4-BE49-F238E27FC236}">
                <a16:creationId xmlns="" xmlns:a16="http://schemas.microsoft.com/office/drawing/2014/main" id="{B846C3F8-31C2-4E48-81D5-89DF5940BAC4}"/>
              </a:ext>
            </a:extLst>
          </p:cNvPr>
          <p:cNvPicPr>
            <a:picLocks noChangeAspect="1"/>
          </p:cNvPicPr>
          <p:nvPr/>
        </p:nvPicPr>
        <p:blipFill>
          <a:blip r:embed="rId4"/>
          <a:stretch>
            <a:fillRect/>
          </a:stretch>
        </p:blipFill>
        <p:spPr>
          <a:xfrm>
            <a:off x="612648" y="2053904"/>
            <a:ext cx="3062280" cy="1060854"/>
          </a:xfrm>
          <a:prstGeom prst="rect">
            <a:avLst/>
          </a:prstGeom>
        </p:spPr>
      </p:pic>
      <p:sp>
        <p:nvSpPr>
          <p:cNvPr id="11" name="TextBox 10">
            <a:extLst>
              <a:ext uri="{FF2B5EF4-FFF2-40B4-BE49-F238E27FC236}">
                <a16:creationId xmlns="" xmlns:a16="http://schemas.microsoft.com/office/drawing/2014/main" id="{597D12E4-2651-43EE-8730-965BC981C8A5}"/>
              </a:ext>
            </a:extLst>
          </p:cNvPr>
          <p:cNvSpPr txBox="1"/>
          <p:nvPr/>
        </p:nvSpPr>
        <p:spPr>
          <a:xfrm>
            <a:off x="4503602" y="1291609"/>
            <a:ext cx="40277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84E84"/>
                </a:solidFill>
                <a:effectLst/>
                <a:uLnTx/>
                <a:uFillTx/>
                <a:latin typeface="Gill Sans MT"/>
                <a:ea typeface="+mn-ea"/>
                <a:cs typeface="+mn-cs"/>
              </a:rPr>
              <a:t>Blower Door Manometer</a:t>
            </a:r>
          </a:p>
        </p:txBody>
      </p:sp>
      <p:sp>
        <p:nvSpPr>
          <p:cNvPr id="12" name="Title 5">
            <a:extLst>
              <a:ext uri="{FF2B5EF4-FFF2-40B4-BE49-F238E27FC236}">
                <a16:creationId xmlns="" xmlns:a16="http://schemas.microsoft.com/office/drawing/2014/main" id="{79FC7236-540E-4ED9-8CA9-30B403204026}"/>
              </a:ext>
            </a:extLst>
          </p:cNvPr>
          <p:cNvSpPr txBox="1">
            <a:spLocks/>
          </p:cNvSpPr>
          <p:nvPr/>
        </p:nvSpPr>
        <p:spPr>
          <a:xfrm>
            <a:off x="304800" y="71439"/>
            <a:ext cx="29718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4: Duct Leakage to Outside</a:t>
            </a:r>
          </a:p>
        </p:txBody>
      </p:sp>
      <p:sp>
        <p:nvSpPr>
          <p:cNvPr id="10" name="TextBox 9">
            <a:extLst>
              <a:ext uri="{FF2B5EF4-FFF2-40B4-BE49-F238E27FC236}">
                <a16:creationId xmlns="" xmlns:a16="http://schemas.microsoft.com/office/drawing/2014/main" id="{C47033A7-5BB4-4D1C-8DB4-BC9EEF1CB4CA}"/>
              </a:ext>
            </a:extLst>
          </p:cNvPr>
          <p:cNvSpPr txBox="1"/>
          <p:nvPr/>
        </p:nvSpPr>
        <p:spPr>
          <a:xfrm>
            <a:off x="2143788" y="1674462"/>
            <a:ext cx="2313636" cy="412934"/>
          </a:xfrm>
          <a:prstGeom prst="rect">
            <a:avLst/>
          </a:prstGeom>
          <a:noFill/>
        </p:spPr>
        <p:txBody>
          <a:bodyPr wrap="square" rtlCol="0">
            <a:spAutoFit/>
          </a:bodyPr>
          <a:lstStyle/>
          <a:p>
            <a:pPr marL="0" marR="0" lvl="0" indent="0" algn="l" defTabSz="914400" rtl="0" eaLnBrk="1" fontAlgn="auto" latinLnBrk="0" hangingPunct="1">
              <a:lnSpc>
                <a:spcPts val="2500"/>
              </a:lnSpc>
              <a:spcBef>
                <a:spcPts val="400"/>
              </a:spcBef>
              <a:spcAft>
                <a:spcPts val="400"/>
              </a:spcAft>
              <a:buClrTx/>
              <a:buSzTx/>
              <a:buFontTx/>
              <a:buNone/>
              <a:tabLst/>
              <a:defRPr/>
            </a:pPr>
            <a:r>
              <a:rPr kumimoji="0" lang="en-US" sz="2200" b="0" i="0" u="none" strike="noStrike" kern="1200" cap="none" spc="0" normalizeH="0" baseline="0" noProof="0" dirty="0">
                <a:ln>
                  <a:noFill/>
                </a:ln>
                <a:solidFill>
                  <a:srgbClr val="FF0000"/>
                </a:solidFill>
                <a:effectLst/>
                <a:uLnTx/>
                <a:uFillTx/>
                <a:latin typeface="Gill Sans MT"/>
                <a:ea typeface="+mn-ea"/>
                <a:cs typeface="+mn-cs"/>
              </a:rPr>
              <a:t>Fan Pressure</a:t>
            </a:r>
          </a:p>
        </p:txBody>
      </p:sp>
      <p:sp>
        <p:nvSpPr>
          <p:cNvPr id="13" name="TextBox 12">
            <a:extLst>
              <a:ext uri="{FF2B5EF4-FFF2-40B4-BE49-F238E27FC236}">
                <a16:creationId xmlns="" xmlns:a16="http://schemas.microsoft.com/office/drawing/2014/main" id="{4FEFA66C-30DC-44D9-8F21-8B013554ABCD}"/>
              </a:ext>
            </a:extLst>
          </p:cNvPr>
          <p:cNvSpPr txBox="1"/>
          <p:nvPr/>
        </p:nvSpPr>
        <p:spPr>
          <a:xfrm>
            <a:off x="146833" y="1663298"/>
            <a:ext cx="2313636" cy="412934"/>
          </a:xfrm>
          <a:prstGeom prst="rect">
            <a:avLst/>
          </a:prstGeom>
          <a:noFill/>
        </p:spPr>
        <p:txBody>
          <a:bodyPr wrap="square" rtlCol="0">
            <a:spAutoFit/>
          </a:bodyPr>
          <a:lstStyle/>
          <a:p>
            <a:pPr marL="0" marR="0" lvl="0" indent="0" algn="l" defTabSz="914400" rtl="0" eaLnBrk="1" fontAlgn="auto" latinLnBrk="0" hangingPunct="1">
              <a:lnSpc>
                <a:spcPts val="2500"/>
              </a:lnSpc>
              <a:spcBef>
                <a:spcPts val="400"/>
              </a:spcBef>
              <a:spcAft>
                <a:spcPts val="400"/>
              </a:spcAft>
              <a:buClrTx/>
              <a:buSzTx/>
              <a:buFontTx/>
              <a:buNone/>
              <a:tabLst/>
              <a:defRPr/>
            </a:pPr>
            <a:r>
              <a:rPr kumimoji="0" lang="en-US" sz="2200" b="0" i="0" u="none" strike="noStrike" kern="1200" cap="none" spc="0" normalizeH="0" baseline="0" noProof="0" dirty="0">
                <a:ln>
                  <a:noFill/>
                </a:ln>
                <a:solidFill>
                  <a:srgbClr val="FF0000"/>
                </a:solidFill>
                <a:effectLst/>
                <a:uLnTx/>
                <a:uFillTx/>
                <a:latin typeface="Gill Sans MT"/>
                <a:ea typeface="+mn-ea"/>
                <a:cs typeface="+mn-cs"/>
              </a:rPr>
              <a:t>House Pressure</a:t>
            </a:r>
          </a:p>
        </p:txBody>
      </p:sp>
    </p:spTree>
    <p:extLst>
      <p:ext uri="{BB962C8B-B14F-4D97-AF65-F5344CB8AC3E}">
        <p14:creationId xmlns:p14="http://schemas.microsoft.com/office/powerpoint/2010/main" val="18092726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0"/>
            <a:ext cx="88773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752600" y="6160083"/>
            <a:ext cx="5791200" cy="646331"/>
          </a:xfrm>
          <a:prstGeom prst="rect">
            <a:avLst/>
          </a:prstGeom>
          <a:solidFill>
            <a:srgbClr val="C9E7A7"/>
          </a:solidFill>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Gill Sans MT"/>
                <a:ea typeface="+mn-ea"/>
                <a:cs typeface="+mn-cs"/>
              </a:rPr>
              <a:t>Diagram included in training packet and in Appendix A of the PTCS Duct Sealing Specification</a:t>
            </a:r>
          </a:p>
        </p:txBody>
      </p:sp>
      <p:sp>
        <p:nvSpPr>
          <p:cNvPr id="2" name="Slide Number Placeholder 1">
            <a:extLst>
              <a:ext uri="{FF2B5EF4-FFF2-40B4-BE49-F238E27FC236}">
                <a16:creationId xmlns="" xmlns:a16="http://schemas.microsoft.com/office/drawing/2014/main" id="{24062DD2-00C5-438B-9EB9-3E70C33DA86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srgbClr val="5B6973"/>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a:t>
            </a:fld>
            <a:endParaRPr kumimoji="0" lang="en-US" sz="1400" b="0" i="0" u="none" strike="noStrike" kern="1200" cap="none" spc="0" normalizeH="0" baseline="0" noProof="0">
              <a:ln>
                <a:noFill/>
              </a:ln>
              <a:solidFill>
                <a:srgbClr val="5B6973"/>
              </a:solidFill>
              <a:effectLst/>
              <a:uLnTx/>
              <a:uFillTx/>
              <a:latin typeface="Gill Sans M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rmAutofit/>
          </a:bodyPr>
          <a:lstStyle/>
          <a:p>
            <a:r>
              <a:rPr lang="en-US" sz="3200" dirty="0">
                <a:solidFill>
                  <a:schemeClr val="tx2"/>
                </a:solidFill>
                <a:cs typeface="+mj-cs"/>
              </a:rPr>
              <a:t>Configuring the Manometer(s)</a:t>
            </a:r>
          </a:p>
        </p:txBody>
      </p:sp>
      <p:sp>
        <p:nvSpPr>
          <p:cNvPr id="9" name="TextBox 8"/>
          <p:cNvSpPr txBox="1"/>
          <p:nvPr/>
        </p:nvSpPr>
        <p:spPr>
          <a:xfrm>
            <a:off x="3997424" y="2057765"/>
            <a:ext cx="4526280" cy="1149032"/>
          </a:xfrm>
          <a:prstGeom prst="rect">
            <a:avLst/>
          </a:prstGeom>
          <a:solidFill>
            <a:schemeClr val="accent3">
              <a:lumMod val="20000"/>
              <a:lumOff val="80000"/>
            </a:schemeClr>
          </a:solidFill>
          <a:ln>
            <a:solidFill>
              <a:schemeClr val="bg2">
                <a:lumMod val="25000"/>
              </a:schemeClr>
            </a:solidFill>
          </a:ln>
        </p:spPr>
        <p:txBody>
          <a:bodyPr vert="horz" anchor="ctr">
            <a:noAutofit/>
          </a:bodyPr>
          <a:lstStyle>
            <a:lvl1pPr marL="274320" indent="-274320">
              <a:lnSpc>
                <a:spcPts val="4000"/>
              </a:lnSpc>
              <a:spcBef>
                <a:spcPts val="600"/>
              </a:spcBef>
              <a:spcAft>
                <a:spcPts val="600"/>
              </a:spcAft>
              <a:buClr>
                <a:schemeClr val="accent1"/>
              </a:buClr>
              <a:buSzPct val="76000"/>
              <a:buFont typeface="Wingdings 3"/>
              <a:buChar char=""/>
              <a:defRPr kumimoji="0" sz="2800">
                <a:solidFill>
                  <a:srgbClr val="284E84"/>
                </a:solidFill>
              </a:defRPr>
            </a:lvl1pPr>
            <a:lvl2pPr marL="548640" indent="-274320">
              <a:spcBef>
                <a:spcPts val="500"/>
              </a:spcBef>
              <a:buClr>
                <a:schemeClr val="accent2"/>
              </a:buClr>
              <a:buSzPct val="76000"/>
              <a:buFont typeface="Wingdings 3"/>
              <a:buChar char=""/>
              <a:defRPr kumimoji="0" sz="2300">
                <a:solidFill>
                  <a:schemeClr val="tx2"/>
                </a:solidFill>
              </a:defRPr>
            </a:lvl2pPr>
            <a:lvl3pPr marL="822960" indent="-228600">
              <a:spcBef>
                <a:spcPts val="500"/>
              </a:spcBef>
              <a:buClr>
                <a:schemeClr val="bg1">
                  <a:shade val="50000"/>
                </a:schemeClr>
              </a:buClr>
              <a:buSzPct val="76000"/>
              <a:buFont typeface="Wingdings 3"/>
              <a:buChar char=""/>
              <a:defRPr kumimoji="0" sz="2000"/>
            </a:lvl3pPr>
            <a:lvl4pPr marL="1097280" indent="-228600">
              <a:spcBef>
                <a:spcPts val="400"/>
              </a:spcBef>
              <a:buClr>
                <a:schemeClr val="accent2">
                  <a:shade val="75000"/>
                </a:schemeClr>
              </a:buClr>
              <a:buSzPct val="70000"/>
              <a:buFont typeface="Wingdings"/>
              <a:buChar char=""/>
              <a:defRPr kumimoji="0"/>
            </a:lvl4pPr>
            <a:lvl5pPr marL="1371600" indent="-228600">
              <a:spcBef>
                <a:spcPts val="300"/>
              </a:spcBef>
              <a:buClr>
                <a:schemeClr val="accent2"/>
              </a:buClr>
              <a:buSzPct val="70000"/>
              <a:buFont typeface="Wingdings"/>
              <a:buChar char=""/>
              <a:defRPr kumimoji="0" sz="1600"/>
            </a:lvl5pPr>
            <a:lvl6pPr marL="1645920" indent="-182880">
              <a:spcBef>
                <a:spcPts val="300"/>
              </a:spcBef>
              <a:buClr>
                <a:srgbClr val="9FB8CD">
                  <a:shade val="75000"/>
                </a:srgbClr>
              </a:buClr>
              <a:buSzPct val="75000"/>
              <a:buFont typeface="Wingdings 3"/>
              <a:buChar char=""/>
              <a:defRPr kumimoji="0" lang="en-US" sz="1600" smtClean="0"/>
            </a:lvl6pPr>
            <a:lvl7pPr marL="1828800" indent="-182880">
              <a:spcBef>
                <a:spcPts val="300"/>
              </a:spcBef>
              <a:buClr>
                <a:srgbClr val="727CA3">
                  <a:shade val="75000"/>
                </a:srgbClr>
              </a:buClr>
              <a:buSzPct val="75000"/>
              <a:buFont typeface="Wingdings 3"/>
              <a:buChar char=""/>
              <a:defRPr kumimoji="0" lang="en-US" sz="1400" smtClean="0"/>
            </a:lvl7pPr>
            <a:lvl8pPr marL="2011680" indent="-182880">
              <a:spcBef>
                <a:spcPts val="300"/>
              </a:spcBef>
              <a:buClr>
                <a:prstClr val="white">
                  <a:shade val="50000"/>
                </a:prstClr>
              </a:buClr>
              <a:buSzPct val="75000"/>
              <a:buFont typeface="Wingdings 3"/>
              <a:buChar char=""/>
              <a:defRPr kumimoji="0" lang="en-US" sz="1400" smtClean="0"/>
            </a:lvl8pPr>
            <a:lvl9pPr marL="2194560" indent="-182880">
              <a:spcBef>
                <a:spcPts val="300"/>
              </a:spcBef>
              <a:buClr>
                <a:srgbClr val="9FB8CD"/>
              </a:buClr>
              <a:buSzPct val="75000"/>
              <a:buFont typeface="Wingdings 3"/>
              <a:buChar char=""/>
              <a:defRPr kumimoji="0" lang="en-US" sz="1200" smtClean="0"/>
            </a:lvl9pPr>
          </a:lstStyle>
          <a:p>
            <a:pPr marL="274320" marR="0" lvl="0" indent="-274320" algn="l" defTabSz="914400" rtl="0" eaLnBrk="1" fontAlgn="auto" latinLnBrk="0" hangingPunct="1">
              <a:lnSpc>
                <a:spcPts val="2500"/>
              </a:lnSpc>
              <a:spcBef>
                <a:spcPts val="400"/>
              </a:spcBef>
              <a:spcAft>
                <a:spcPts val="400"/>
              </a:spcAft>
              <a:buClr>
                <a:srgbClr val="98C723"/>
              </a:buClr>
              <a:buSzPct val="76000"/>
              <a:buFont typeface="Wingdings 3"/>
              <a:buChar char=""/>
              <a:tabLst/>
              <a:defRPr/>
            </a:pPr>
            <a:r>
              <a:rPr kumimoji="0" lang="en-US" sz="2200" b="0" i="0" u="none" strike="noStrike" kern="1200" cap="none" spc="0" normalizeH="0" baseline="0" noProof="0" dirty="0">
                <a:ln>
                  <a:noFill/>
                </a:ln>
                <a:solidFill>
                  <a:srgbClr val="284E84"/>
                </a:solidFill>
                <a:effectLst/>
                <a:uLnTx/>
                <a:uFillTx/>
                <a:latin typeface="Gill Sans MT"/>
                <a:ea typeface="+mn-ea"/>
                <a:cs typeface="+mn-cs"/>
              </a:rPr>
              <a:t>PR/PR (Pressure/Pressure) Mode</a:t>
            </a:r>
          </a:p>
          <a:p>
            <a:pPr marL="274320" marR="0" lvl="0" indent="-274320" algn="l" defTabSz="914400" rtl="0" eaLnBrk="1" fontAlgn="auto" latinLnBrk="0" hangingPunct="1">
              <a:lnSpc>
                <a:spcPts val="2500"/>
              </a:lnSpc>
              <a:spcBef>
                <a:spcPts val="400"/>
              </a:spcBef>
              <a:spcAft>
                <a:spcPts val="400"/>
              </a:spcAft>
              <a:buClr>
                <a:srgbClr val="98C723"/>
              </a:buClr>
              <a:buSzPct val="76000"/>
              <a:buFont typeface="Wingdings 3"/>
              <a:buChar char=""/>
              <a:tabLst/>
              <a:defRPr/>
            </a:pPr>
            <a:r>
              <a:rPr kumimoji="0" lang="en-US" sz="2200" b="0" i="0" u="none" strike="noStrike" kern="1200" cap="none" spc="0" normalizeH="0" baseline="0" noProof="0" dirty="0">
                <a:ln>
                  <a:noFill/>
                </a:ln>
                <a:solidFill>
                  <a:srgbClr val="284E84"/>
                </a:solidFill>
                <a:effectLst/>
                <a:uLnTx/>
                <a:uFillTx/>
                <a:latin typeface="Gill Sans MT"/>
                <a:ea typeface="+mn-ea"/>
                <a:cs typeface="+mn-cs"/>
              </a:rPr>
              <a:t>0.0 Pa Duct pressure (Channel A)</a:t>
            </a:r>
          </a:p>
          <a:p>
            <a:pPr marL="274320" marR="0" lvl="0" indent="-274320" algn="l" defTabSz="914400" rtl="0" eaLnBrk="1" fontAlgn="auto" latinLnBrk="0" hangingPunct="1">
              <a:lnSpc>
                <a:spcPts val="2500"/>
              </a:lnSpc>
              <a:spcBef>
                <a:spcPts val="400"/>
              </a:spcBef>
              <a:spcAft>
                <a:spcPts val="400"/>
              </a:spcAft>
              <a:buClr>
                <a:srgbClr val="98C723"/>
              </a:buClr>
              <a:buSzPct val="76000"/>
              <a:buFont typeface="Wingdings 3"/>
              <a:buChar char=""/>
              <a:tabLst/>
              <a:defRPr/>
            </a:pPr>
            <a:r>
              <a:rPr kumimoji="0" lang="en-US" sz="2200" b="0" i="0" u="none" strike="noStrike" kern="1200" cap="none" spc="0" normalizeH="0" baseline="0" noProof="0" dirty="0">
                <a:ln>
                  <a:noFill/>
                </a:ln>
                <a:solidFill>
                  <a:srgbClr val="284E84"/>
                </a:solidFill>
                <a:effectLst/>
                <a:uLnTx/>
                <a:uFillTx/>
                <a:latin typeface="Gill Sans MT"/>
                <a:ea typeface="+mn-ea"/>
                <a:cs typeface="+mn-cs"/>
              </a:rPr>
              <a:t>172.4 Fan pressure (Channel B)</a:t>
            </a:r>
          </a:p>
        </p:txBody>
      </p:sp>
      <p:sp>
        <p:nvSpPr>
          <p:cNvPr id="14"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18" name="TextBox 17">
            <a:extLst>
              <a:ext uri="{FF2B5EF4-FFF2-40B4-BE49-F238E27FC236}">
                <a16:creationId xmlns="" xmlns:a16="http://schemas.microsoft.com/office/drawing/2014/main" id="{73BBA0CB-FD03-4A9F-AFDC-301B975C2BA5}"/>
              </a:ext>
            </a:extLst>
          </p:cNvPr>
          <p:cNvSpPr txBox="1"/>
          <p:nvPr/>
        </p:nvSpPr>
        <p:spPr>
          <a:xfrm>
            <a:off x="3997424" y="3697930"/>
            <a:ext cx="4526280" cy="2071286"/>
          </a:xfrm>
          <a:prstGeom prst="rect">
            <a:avLst/>
          </a:prstGeom>
          <a:solidFill>
            <a:schemeClr val="accent3">
              <a:lumMod val="20000"/>
              <a:lumOff val="80000"/>
            </a:schemeClr>
          </a:solidFill>
          <a:ln>
            <a:solidFill>
              <a:schemeClr val="bg2">
                <a:lumMod val="25000"/>
              </a:schemeClr>
            </a:solidFill>
          </a:ln>
        </p:spPr>
        <p:txBody>
          <a:bodyPr vert="horz" anchor="ctr">
            <a:noAutofit/>
          </a:bodyPr>
          <a:lstStyle>
            <a:lvl1pPr marL="274320" indent="-274320">
              <a:lnSpc>
                <a:spcPts val="4000"/>
              </a:lnSpc>
              <a:spcBef>
                <a:spcPts val="600"/>
              </a:spcBef>
              <a:spcAft>
                <a:spcPts val="600"/>
              </a:spcAft>
              <a:buClr>
                <a:schemeClr val="accent1"/>
              </a:buClr>
              <a:buSzPct val="76000"/>
              <a:buFont typeface="Wingdings 3"/>
              <a:buChar char=""/>
              <a:defRPr kumimoji="0" sz="2800">
                <a:solidFill>
                  <a:srgbClr val="284E84"/>
                </a:solidFill>
              </a:defRPr>
            </a:lvl1pPr>
            <a:lvl2pPr marL="548640" indent="-274320">
              <a:spcBef>
                <a:spcPts val="500"/>
              </a:spcBef>
              <a:buClr>
                <a:schemeClr val="accent2"/>
              </a:buClr>
              <a:buSzPct val="76000"/>
              <a:buFont typeface="Wingdings 3"/>
              <a:buChar char=""/>
              <a:defRPr kumimoji="0" sz="2300">
                <a:solidFill>
                  <a:schemeClr val="tx2"/>
                </a:solidFill>
              </a:defRPr>
            </a:lvl2pPr>
            <a:lvl3pPr marL="822960" indent="-228600">
              <a:spcBef>
                <a:spcPts val="500"/>
              </a:spcBef>
              <a:buClr>
                <a:schemeClr val="bg1">
                  <a:shade val="50000"/>
                </a:schemeClr>
              </a:buClr>
              <a:buSzPct val="76000"/>
              <a:buFont typeface="Wingdings 3"/>
              <a:buChar char=""/>
              <a:defRPr kumimoji="0" sz="2000"/>
            </a:lvl3pPr>
            <a:lvl4pPr marL="1097280" indent="-228600">
              <a:spcBef>
                <a:spcPts val="400"/>
              </a:spcBef>
              <a:buClr>
                <a:schemeClr val="accent2">
                  <a:shade val="75000"/>
                </a:schemeClr>
              </a:buClr>
              <a:buSzPct val="70000"/>
              <a:buFont typeface="Wingdings"/>
              <a:buChar char=""/>
              <a:defRPr kumimoji="0"/>
            </a:lvl4pPr>
            <a:lvl5pPr marL="1371600" indent="-228600">
              <a:spcBef>
                <a:spcPts val="300"/>
              </a:spcBef>
              <a:buClr>
                <a:schemeClr val="accent2"/>
              </a:buClr>
              <a:buSzPct val="70000"/>
              <a:buFont typeface="Wingdings"/>
              <a:buChar char=""/>
              <a:defRPr kumimoji="0" sz="1600"/>
            </a:lvl5pPr>
            <a:lvl6pPr marL="1645920" indent="-182880">
              <a:spcBef>
                <a:spcPts val="300"/>
              </a:spcBef>
              <a:buClr>
                <a:srgbClr val="9FB8CD">
                  <a:shade val="75000"/>
                </a:srgbClr>
              </a:buClr>
              <a:buSzPct val="75000"/>
              <a:buFont typeface="Wingdings 3"/>
              <a:buChar char=""/>
              <a:defRPr kumimoji="0" lang="en-US" sz="1600" smtClean="0"/>
            </a:lvl6pPr>
            <a:lvl7pPr marL="1828800" indent="-182880">
              <a:spcBef>
                <a:spcPts val="300"/>
              </a:spcBef>
              <a:buClr>
                <a:srgbClr val="727CA3">
                  <a:shade val="75000"/>
                </a:srgbClr>
              </a:buClr>
              <a:buSzPct val="75000"/>
              <a:buFont typeface="Wingdings 3"/>
              <a:buChar char=""/>
              <a:defRPr kumimoji="0" lang="en-US" sz="1400" smtClean="0"/>
            </a:lvl7pPr>
            <a:lvl8pPr marL="2011680" indent="-182880">
              <a:spcBef>
                <a:spcPts val="300"/>
              </a:spcBef>
              <a:buClr>
                <a:prstClr val="white">
                  <a:shade val="50000"/>
                </a:prstClr>
              </a:buClr>
              <a:buSzPct val="75000"/>
              <a:buFont typeface="Wingdings 3"/>
              <a:buChar char=""/>
              <a:defRPr kumimoji="0" lang="en-US" sz="1400" smtClean="0"/>
            </a:lvl8pPr>
            <a:lvl9pPr marL="2194560" indent="-182880">
              <a:spcBef>
                <a:spcPts val="300"/>
              </a:spcBef>
              <a:buClr>
                <a:srgbClr val="9FB8CD"/>
              </a:buClr>
              <a:buSzPct val="75000"/>
              <a:buFont typeface="Wingdings 3"/>
              <a:buChar char=""/>
              <a:defRPr kumimoji="0" lang="en-US" sz="1200" smtClean="0"/>
            </a:lvl9pPr>
          </a:lstStyle>
          <a:p>
            <a:pPr marL="274320" marR="0" lvl="0" indent="-274320" algn="l" defTabSz="914400" rtl="0" eaLnBrk="1" fontAlgn="auto" latinLnBrk="0" hangingPunct="1">
              <a:lnSpc>
                <a:spcPts val="2500"/>
              </a:lnSpc>
              <a:spcBef>
                <a:spcPts val="400"/>
              </a:spcBef>
              <a:spcAft>
                <a:spcPts val="400"/>
              </a:spcAft>
              <a:buClr>
                <a:srgbClr val="98C723"/>
              </a:buClr>
              <a:buSzPct val="76000"/>
              <a:buFont typeface="Wingdings 3"/>
              <a:buChar char=""/>
              <a:tabLst/>
              <a:defRPr/>
            </a:pPr>
            <a:r>
              <a:rPr kumimoji="0" lang="en-US" sz="2200" b="0" i="0" u="none" strike="noStrike" kern="1200" cap="none" spc="0" normalizeH="0" baseline="0" noProof="0" dirty="0">
                <a:ln>
                  <a:noFill/>
                </a:ln>
                <a:solidFill>
                  <a:srgbClr val="284E84"/>
                </a:solidFill>
                <a:effectLst/>
                <a:uLnTx/>
                <a:uFillTx/>
                <a:latin typeface="Gill Sans MT"/>
                <a:ea typeface="+mn-ea"/>
                <a:cs typeface="+mn-cs"/>
              </a:rPr>
              <a:t>PR/ FL (Pressure/Flow) Mode</a:t>
            </a:r>
          </a:p>
          <a:p>
            <a:pPr marL="274320" marR="0" lvl="0" indent="-274320" algn="l" defTabSz="914400" rtl="0" eaLnBrk="1" fontAlgn="auto" latinLnBrk="0" hangingPunct="1">
              <a:lnSpc>
                <a:spcPts val="2500"/>
              </a:lnSpc>
              <a:spcBef>
                <a:spcPts val="400"/>
              </a:spcBef>
              <a:spcAft>
                <a:spcPts val="400"/>
              </a:spcAft>
              <a:buClr>
                <a:srgbClr val="98C723"/>
              </a:buClr>
              <a:buSzPct val="76000"/>
              <a:buFont typeface="Wingdings 3"/>
              <a:buChar char=""/>
              <a:tabLst/>
              <a:defRPr/>
            </a:pPr>
            <a:r>
              <a:rPr kumimoji="0" lang="en-US" sz="2200" b="0" i="0" u="none" strike="noStrike" kern="1200" cap="none" spc="0" normalizeH="0" baseline="0" noProof="0" dirty="0">
                <a:ln>
                  <a:noFill/>
                </a:ln>
                <a:solidFill>
                  <a:srgbClr val="284E84"/>
                </a:solidFill>
                <a:effectLst/>
                <a:uLnTx/>
                <a:uFillTx/>
                <a:latin typeface="Gill Sans MT"/>
                <a:ea typeface="+mn-ea"/>
                <a:cs typeface="+mn-cs"/>
              </a:rPr>
              <a:t>Duct blaster B (DB B)</a:t>
            </a:r>
          </a:p>
          <a:p>
            <a:pPr marL="274320" marR="0" lvl="0" indent="-274320" algn="l" defTabSz="914400" rtl="0" eaLnBrk="1" fontAlgn="auto" latinLnBrk="0" hangingPunct="1">
              <a:lnSpc>
                <a:spcPts val="2500"/>
              </a:lnSpc>
              <a:spcBef>
                <a:spcPts val="400"/>
              </a:spcBef>
              <a:spcAft>
                <a:spcPts val="400"/>
              </a:spcAft>
              <a:buClr>
                <a:srgbClr val="98C723"/>
              </a:buClr>
              <a:buSzPct val="76000"/>
              <a:buFont typeface="Wingdings 3"/>
              <a:buChar char=""/>
              <a:tabLst/>
              <a:defRPr/>
            </a:pPr>
            <a:r>
              <a:rPr kumimoji="0" lang="en-US" sz="2200" b="0" i="0" u="none" strike="noStrike" kern="1200" cap="none" spc="0" normalizeH="0" baseline="0" noProof="0" dirty="0">
                <a:ln>
                  <a:noFill/>
                </a:ln>
                <a:solidFill>
                  <a:srgbClr val="284E84"/>
                </a:solidFill>
                <a:effectLst/>
                <a:uLnTx/>
                <a:uFillTx/>
                <a:latin typeface="Gill Sans MT"/>
                <a:ea typeface="+mn-ea"/>
                <a:cs typeface="+mn-cs"/>
              </a:rPr>
              <a:t>0.0 Pa Duct pressure (Channel A)</a:t>
            </a:r>
          </a:p>
          <a:p>
            <a:pPr marL="274320" marR="0" lvl="0" indent="-274320" algn="l" defTabSz="914400" rtl="0" eaLnBrk="1" fontAlgn="auto" latinLnBrk="0" hangingPunct="1">
              <a:lnSpc>
                <a:spcPts val="2500"/>
              </a:lnSpc>
              <a:spcBef>
                <a:spcPts val="400"/>
              </a:spcBef>
              <a:spcAft>
                <a:spcPts val="400"/>
              </a:spcAft>
              <a:buClr>
                <a:srgbClr val="98C723"/>
              </a:buClr>
              <a:buSzPct val="76000"/>
              <a:buFont typeface="Wingdings 3"/>
              <a:buChar char=""/>
              <a:tabLst/>
              <a:defRPr/>
            </a:pPr>
            <a:r>
              <a:rPr kumimoji="0" lang="en-US" sz="2200" b="0" i="0" u="none" strike="noStrike" kern="1200" cap="none" spc="0" normalizeH="0" baseline="0" noProof="0" dirty="0">
                <a:ln>
                  <a:noFill/>
                </a:ln>
                <a:solidFill>
                  <a:srgbClr val="284E84"/>
                </a:solidFill>
                <a:effectLst/>
                <a:uLnTx/>
                <a:uFillTx/>
                <a:latin typeface="Gill Sans MT"/>
                <a:ea typeface="+mn-ea"/>
                <a:cs typeface="+mn-cs"/>
              </a:rPr>
              <a:t>82 CFM Duct leakage (Channel B)</a:t>
            </a:r>
          </a:p>
          <a:p>
            <a:pPr marL="274320" marR="0" lvl="0" indent="-274320" algn="l" defTabSz="914400" rtl="0" eaLnBrk="1" fontAlgn="auto" latinLnBrk="0" hangingPunct="1">
              <a:lnSpc>
                <a:spcPts val="2500"/>
              </a:lnSpc>
              <a:spcBef>
                <a:spcPts val="400"/>
              </a:spcBef>
              <a:spcAft>
                <a:spcPts val="400"/>
              </a:spcAft>
              <a:buClr>
                <a:srgbClr val="98C723"/>
              </a:buClr>
              <a:buSzPct val="76000"/>
              <a:buFont typeface="Wingdings 3"/>
              <a:buChar char=""/>
              <a:tabLst/>
              <a:defRPr/>
            </a:pPr>
            <a:r>
              <a:rPr kumimoji="0" lang="en-US" sz="2200" b="0" i="0" u="none" strike="noStrike" kern="1200" cap="none" spc="0" normalizeH="0" baseline="0" noProof="0" dirty="0">
                <a:ln>
                  <a:noFill/>
                </a:ln>
                <a:solidFill>
                  <a:srgbClr val="284E84"/>
                </a:solidFill>
                <a:effectLst/>
                <a:uLnTx/>
                <a:uFillTx/>
                <a:latin typeface="Gill Sans MT"/>
                <a:ea typeface="+mn-ea"/>
                <a:cs typeface="+mn-cs"/>
              </a:rPr>
              <a:t>Ring 3 (Channel B)</a:t>
            </a:r>
          </a:p>
        </p:txBody>
      </p:sp>
      <p:pic>
        <p:nvPicPr>
          <p:cNvPr id="3" name="Picture 2">
            <a:extLst>
              <a:ext uri="{FF2B5EF4-FFF2-40B4-BE49-F238E27FC236}">
                <a16:creationId xmlns="" xmlns:a16="http://schemas.microsoft.com/office/drawing/2014/main" id="{FFF777B5-BDD0-4418-90EC-FCC4FB1F2558}"/>
              </a:ext>
            </a:extLst>
          </p:cNvPr>
          <p:cNvPicPr>
            <a:picLocks noChangeAspect="1"/>
          </p:cNvPicPr>
          <p:nvPr/>
        </p:nvPicPr>
        <p:blipFill>
          <a:blip r:embed="rId3"/>
          <a:stretch>
            <a:fillRect/>
          </a:stretch>
        </p:blipFill>
        <p:spPr>
          <a:xfrm>
            <a:off x="557274" y="2057765"/>
            <a:ext cx="3062277" cy="1060853"/>
          </a:xfrm>
          <a:prstGeom prst="rect">
            <a:avLst/>
          </a:prstGeom>
        </p:spPr>
      </p:pic>
      <p:pic>
        <p:nvPicPr>
          <p:cNvPr id="5" name="Picture 4">
            <a:extLst>
              <a:ext uri="{FF2B5EF4-FFF2-40B4-BE49-F238E27FC236}">
                <a16:creationId xmlns="" xmlns:a16="http://schemas.microsoft.com/office/drawing/2014/main" id="{6FA100FF-82FD-4645-B91B-538AD1154068}"/>
              </a:ext>
            </a:extLst>
          </p:cNvPr>
          <p:cNvPicPr>
            <a:picLocks noChangeAspect="1"/>
          </p:cNvPicPr>
          <p:nvPr/>
        </p:nvPicPr>
        <p:blipFill>
          <a:blip r:embed="rId4"/>
          <a:stretch>
            <a:fillRect/>
          </a:stretch>
        </p:blipFill>
        <p:spPr>
          <a:xfrm>
            <a:off x="557274" y="3727771"/>
            <a:ext cx="3062277" cy="1060853"/>
          </a:xfrm>
          <a:prstGeom prst="rect">
            <a:avLst/>
          </a:prstGeom>
        </p:spPr>
      </p:pic>
      <p:sp>
        <p:nvSpPr>
          <p:cNvPr id="12" name="TextBox 11">
            <a:extLst>
              <a:ext uri="{FF2B5EF4-FFF2-40B4-BE49-F238E27FC236}">
                <a16:creationId xmlns="" xmlns:a16="http://schemas.microsoft.com/office/drawing/2014/main" id="{ABB38D75-4BF0-40A9-B472-13D98C53A586}"/>
              </a:ext>
            </a:extLst>
          </p:cNvPr>
          <p:cNvSpPr txBox="1"/>
          <p:nvPr/>
        </p:nvSpPr>
        <p:spPr>
          <a:xfrm>
            <a:off x="4385765" y="1291762"/>
            <a:ext cx="33605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84E84"/>
                </a:solidFill>
                <a:effectLst/>
                <a:uLnTx/>
                <a:uFillTx/>
                <a:latin typeface="Gill Sans MT"/>
                <a:ea typeface="+mn-ea"/>
                <a:cs typeface="+mn-cs"/>
              </a:rPr>
              <a:t>Duct Blaster Manometer</a:t>
            </a:r>
          </a:p>
        </p:txBody>
      </p:sp>
      <p:sp>
        <p:nvSpPr>
          <p:cNvPr id="11" name="Title 5">
            <a:extLst>
              <a:ext uri="{FF2B5EF4-FFF2-40B4-BE49-F238E27FC236}">
                <a16:creationId xmlns="" xmlns:a16="http://schemas.microsoft.com/office/drawing/2014/main" id="{8D25B6D3-2C35-4C93-92E1-584B3ED3A678}"/>
              </a:ext>
            </a:extLst>
          </p:cNvPr>
          <p:cNvSpPr txBox="1">
            <a:spLocks/>
          </p:cNvSpPr>
          <p:nvPr/>
        </p:nvSpPr>
        <p:spPr>
          <a:xfrm>
            <a:off x="304800" y="71439"/>
            <a:ext cx="29718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4: Duct Leakage to Outside</a:t>
            </a:r>
          </a:p>
        </p:txBody>
      </p:sp>
      <p:sp>
        <p:nvSpPr>
          <p:cNvPr id="16" name="TextBox 15">
            <a:extLst>
              <a:ext uri="{FF2B5EF4-FFF2-40B4-BE49-F238E27FC236}">
                <a16:creationId xmlns="" xmlns:a16="http://schemas.microsoft.com/office/drawing/2014/main" id="{8F0897ED-823F-48FE-9453-F3450B5C12CA}"/>
              </a:ext>
            </a:extLst>
          </p:cNvPr>
          <p:cNvSpPr txBox="1"/>
          <p:nvPr/>
        </p:nvSpPr>
        <p:spPr>
          <a:xfrm>
            <a:off x="242112" y="1689455"/>
            <a:ext cx="2313636" cy="412934"/>
          </a:xfrm>
          <a:prstGeom prst="rect">
            <a:avLst/>
          </a:prstGeom>
          <a:noFill/>
        </p:spPr>
        <p:txBody>
          <a:bodyPr wrap="square" rtlCol="0">
            <a:spAutoFit/>
          </a:bodyPr>
          <a:lstStyle/>
          <a:p>
            <a:pPr marL="0" marR="0" lvl="0" indent="0" algn="l" defTabSz="914400" rtl="0" eaLnBrk="1" fontAlgn="auto" latinLnBrk="0" hangingPunct="1">
              <a:lnSpc>
                <a:spcPts val="2500"/>
              </a:lnSpc>
              <a:spcBef>
                <a:spcPts val="400"/>
              </a:spcBef>
              <a:spcAft>
                <a:spcPts val="400"/>
              </a:spcAft>
              <a:buClrTx/>
              <a:buSzTx/>
              <a:buFontTx/>
              <a:buNone/>
              <a:tabLst/>
              <a:defRPr/>
            </a:pPr>
            <a:r>
              <a:rPr kumimoji="0" lang="en-US" sz="2200" b="0" i="0" u="none" strike="noStrike" kern="1200" cap="none" spc="0" normalizeH="0" baseline="0" noProof="0" dirty="0">
                <a:ln>
                  <a:noFill/>
                </a:ln>
                <a:solidFill>
                  <a:srgbClr val="FF0000"/>
                </a:solidFill>
                <a:effectLst/>
                <a:uLnTx/>
                <a:uFillTx/>
                <a:latin typeface="Gill Sans MT"/>
                <a:ea typeface="+mn-ea"/>
                <a:cs typeface="+mn-cs"/>
              </a:rPr>
              <a:t>Duct Pressure</a:t>
            </a:r>
          </a:p>
        </p:txBody>
      </p:sp>
      <p:sp>
        <p:nvSpPr>
          <p:cNvPr id="17" name="TextBox 16">
            <a:extLst>
              <a:ext uri="{FF2B5EF4-FFF2-40B4-BE49-F238E27FC236}">
                <a16:creationId xmlns="" xmlns:a16="http://schemas.microsoft.com/office/drawing/2014/main" id="{6A7FF759-B0A0-4197-8241-DFB8DCB9ACD9}"/>
              </a:ext>
            </a:extLst>
          </p:cNvPr>
          <p:cNvSpPr txBox="1"/>
          <p:nvPr/>
        </p:nvSpPr>
        <p:spPr>
          <a:xfrm>
            <a:off x="2072129" y="1678170"/>
            <a:ext cx="2313636" cy="412934"/>
          </a:xfrm>
          <a:prstGeom prst="rect">
            <a:avLst/>
          </a:prstGeom>
          <a:noFill/>
        </p:spPr>
        <p:txBody>
          <a:bodyPr wrap="square" rtlCol="0">
            <a:spAutoFit/>
          </a:bodyPr>
          <a:lstStyle/>
          <a:p>
            <a:pPr marL="0" marR="0" lvl="0" indent="0" algn="l" defTabSz="914400" rtl="0" eaLnBrk="1" fontAlgn="auto" latinLnBrk="0" hangingPunct="1">
              <a:lnSpc>
                <a:spcPts val="2500"/>
              </a:lnSpc>
              <a:spcBef>
                <a:spcPts val="400"/>
              </a:spcBef>
              <a:spcAft>
                <a:spcPts val="400"/>
              </a:spcAft>
              <a:buClrTx/>
              <a:buSzTx/>
              <a:buFontTx/>
              <a:buNone/>
              <a:tabLst/>
              <a:defRPr/>
            </a:pPr>
            <a:r>
              <a:rPr kumimoji="0" lang="en-US" sz="2200" b="0" i="0" u="none" strike="noStrike" kern="1200" cap="none" spc="0" normalizeH="0" baseline="0" noProof="0" dirty="0">
                <a:ln>
                  <a:noFill/>
                </a:ln>
                <a:solidFill>
                  <a:srgbClr val="FF0000"/>
                </a:solidFill>
                <a:effectLst/>
                <a:uLnTx/>
                <a:uFillTx/>
                <a:latin typeface="Gill Sans MT"/>
                <a:ea typeface="+mn-ea"/>
                <a:cs typeface="+mn-cs"/>
              </a:rPr>
              <a:t>Fan Pressure</a:t>
            </a:r>
          </a:p>
        </p:txBody>
      </p:sp>
      <p:sp>
        <p:nvSpPr>
          <p:cNvPr id="19" name="TextBox 18">
            <a:extLst>
              <a:ext uri="{FF2B5EF4-FFF2-40B4-BE49-F238E27FC236}">
                <a16:creationId xmlns="" xmlns:a16="http://schemas.microsoft.com/office/drawing/2014/main" id="{A53AD0D3-013A-48A6-8732-073198127F7D}"/>
              </a:ext>
            </a:extLst>
          </p:cNvPr>
          <p:cNvSpPr txBox="1"/>
          <p:nvPr/>
        </p:nvSpPr>
        <p:spPr>
          <a:xfrm>
            <a:off x="242112" y="3336686"/>
            <a:ext cx="2313636" cy="412934"/>
          </a:xfrm>
          <a:prstGeom prst="rect">
            <a:avLst/>
          </a:prstGeom>
          <a:noFill/>
        </p:spPr>
        <p:txBody>
          <a:bodyPr wrap="square" rtlCol="0">
            <a:spAutoFit/>
          </a:bodyPr>
          <a:lstStyle/>
          <a:p>
            <a:pPr marL="0" marR="0" lvl="0" indent="0" algn="l" defTabSz="914400" rtl="0" eaLnBrk="1" fontAlgn="auto" latinLnBrk="0" hangingPunct="1">
              <a:lnSpc>
                <a:spcPts val="2500"/>
              </a:lnSpc>
              <a:spcBef>
                <a:spcPts val="400"/>
              </a:spcBef>
              <a:spcAft>
                <a:spcPts val="400"/>
              </a:spcAft>
              <a:buClrTx/>
              <a:buSzTx/>
              <a:buFontTx/>
              <a:buNone/>
              <a:tabLst/>
              <a:defRPr/>
            </a:pPr>
            <a:r>
              <a:rPr kumimoji="0" lang="en-US" sz="2200" b="0" i="0" u="none" strike="noStrike" kern="1200" cap="none" spc="0" normalizeH="0" baseline="0" noProof="0" dirty="0">
                <a:ln>
                  <a:noFill/>
                </a:ln>
                <a:solidFill>
                  <a:srgbClr val="FF0000"/>
                </a:solidFill>
                <a:effectLst/>
                <a:uLnTx/>
                <a:uFillTx/>
                <a:latin typeface="Gill Sans MT"/>
                <a:ea typeface="+mn-ea"/>
                <a:cs typeface="+mn-cs"/>
              </a:rPr>
              <a:t>Duct Pressure</a:t>
            </a:r>
          </a:p>
        </p:txBody>
      </p:sp>
      <p:sp>
        <p:nvSpPr>
          <p:cNvPr id="20" name="TextBox 19">
            <a:extLst>
              <a:ext uri="{FF2B5EF4-FFF2-40B4-BE49-F238E27FC236}">
                <a16:creationId xmlns="" xmlns:a16="http://schemas.microsoft.com/office/drawing/2014/main" id="{7810C084-340B-446C-959D-8F70BC479682}"/>
              </a:ext>
            </a:extLst>
          </p:cNvPr>
          <p:cNvSpPr txBox="1"/>
          <p:nvPr/>
        </p:nvSpPr>
        <p:spPr>
          <a:xfrm>
            <a:off x="2119782" y="3333129"/>
            <a:ext cx="2313636" cy="412934"/>
          </a:xfrm>
          <a:prstGeom prst="rect">
            <a:avLst/>
          </a:prstGeom>
          <a:noFill/>
        </p:spPr>
        <p:txBody>
          <a:bodyPr wrap="square" rtlCol="0">
            <a:spAutoFit/>
          </a:bodyPr>
          <a:lstStyle/>
          <a:p>
            <a:pPr marL="0" marR="0" lvl="0" indent="0" algn="l" defTabSz="914400" rtl="0" eaLnBrk="1" fontAlgn="auto" latinLnBrk="0" hangingPunct="1">
              <a:lnSpc>
                <a:spcPts val="2500"/>
              </a:lnSpc>
              <a:spcBef>
                <a:spcPts val="400"/>
              </a:spcBef>
              <a:spcAft>
                <a:spcPts val="400"/>
              </a:spcAft>
              <a:buClrTx/>
              <a:buSzTx/>
              <a:buFontTx/>
              <a:buNone/>
              <a:tabLst/>
              <a:defRPr/>
            </a:pPr>
            <a:r>
              <a:rPr kumimoji="0" lang="en-US" sz="2200" b="0" i="0" u="none" strike="noStrike" kern="1200" cap="none" spc="0" normalizeH="0" baseline="0" noProof="0" dirty="0">
                <a:ln>
                  <a:noFill/>
                </a:ln>
                <a:solidFill>
                  <a:srgbClr val="FF0000"/>
                </a:solidFill>
                <a:effectLst/>
                <a:uLnTx/>
                <a:uFillTx/>
                <a:latin typeface="Gill Sans MT"/>
                <a:ea typeface="+mn-ea"/>
                <a:cs typeface="+mn-cs"/>
              </a:rPr>
              <a:t>Duct Flow</a:t>
            </a:r>
          </a:p>
        </p:txBody>
      </p:sp>
    </p:spTree>
    <p:extLst>
      <p:ext uri="{BB962C8B-B14F-4D97-AF65-F5344CB8AC3E}">
        <p14:creationId xmlns:p14="http://schemas.microsoft.com/office/powerpoint/2010/main" val="33987802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09975" y="2209800"/>
            <a:ext cx="5334000" cy="3644267"/>
          </a:xfrm>
          <a:prstGeom prst="rect">
            <a:avLst/>
          </a:prstGeom>
          <a:noFill/>
        </p:spPr>
        <p:txBody>
          <a:bodyPr wrap="square" rtlCol="0">
            <a:spAutoFit/>
          </a:bodyPr>
          <a:lstStyle/>
          <a:p>
            <a:pPr marL="0" marR="0" lvl="0" indent="0" algn="l" defTabSz="914400" rtl="0" eaLnBrk="1" fontAlgn="auto" latinLnBrk="0" hangingPunct="1">
              <a:lnSpc>
                <a:spcPts val="35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4E84"/>
              </a:solidFill>
              <a:effectLst/>
              <a:uLnTx/>
              <a:uFillTx/>
              <a:latin typeface="Gill Sans MT"/>
              <a:ea typeface="+mn-ea"/>
              <a:cs typeface="+mn-cs"/>
            </a:endParaRPr>
          </a:p>
          <a:p>
            <a:pPr marL="0" marR="0" lvl="0" indent="0" algn="l" defTabSz="914400" rtl="0" eaLnBrk="1" fontAlgn="auto" latinLnBrk="0" hangingPunct="1">
              <a:lnSpc>
                <a:spcPts val="35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84E84"/>
                </a:solidFill>
                <a:effectLst/>
                <a:uLnTx/>
                <a:uFillTx/>
                <a:latin typeface="Gill Sans MT"/>
                <a:ea typeface="+mn-ea"/>
                <a:cs typeface="+mn-cs"/>
              </a:rPr>
              <a:t>If the house </a:t>
            </a:r>
            <a:r>
              <a:rPr kumimoji="0" lang="en-US" sz="2400" b="1" i="0" u="none" strike="noStrike" kern="1200" cap="none" spc="0" normalizeH="0" baseline="0" noProof="0" dirty="0">
                <a:ln>
                  <a:noFill/>
                </a:ln>
                <a:solidFill>
                  <a:srgbClr val="284E84"/>
                </a:solidFill>
                <a:effectLst/>
                <a:uLnTx/>
                <a:uFillTx/>
                <a:latin typeface="Gill Sans MT"/>
                <a:ea typeface="+mn-ea"/>
                <a:cs typeface="+mn-cs"/>
              </a:rPr>
              <a:t>OR</a:t>
            </a:r>
            <a:r>
              <a:rPr kumimoji="0" lang="en-US" sz="2400" b="0" i="0" u="none" strike="noStrike" kern="1200" cap="none" spc="0" normalizeH="0" baseline="0" noProof="0" dirty="0">
                <a:ln>
                  <a:noFill/>
                </a:ln>
                <a:solidFill>
                  <a:srgbClr val="284E84"/>
                </a:solidFill>
                <a:effectLst/>
                <a:uLnTx/>
                <a:uFillTx/>
                <a:latin typeface="Gill Sans MT"/>
                <a:ea typeface="+mn-ea"/>
                <a:cs typeface="+mn-cs"/>
              </a:rPr>
              <a:t> ducts can only get to 25Pa:</a:t>
            </a:r>
          </a:p>
          <a:p>
            <a:pPr marL="0" marR="0" lvl="0" indent="0" algn="l" defTabSz="914400" rtl="0" eaLnBrk="1" fontAlgn="auto" latinLnBrk="0" hangingPunct="1">
              <a:lnSpc>
                <a:spcPts val="35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4E84"/>
              </a:solidFill>
              <a:effectLst/>
              <a:uLnTx/>
              <a:uFillTx/>
              <a:latin typeface="Gill Sans MT"/>
              <a:ea typeface="+mn-ea"/>
              <a:cs typeface="+mn-cs"/>
            </a:endParaRPr>
          </a:p>
          <a:p>
            <a:pPr marL="0" marR="0" lvl="0" indent="0" algn="l" defTabSz="914400" rtl="0" eaLnBrk="1" fontAlgn="auto" latinLnBrk="0" hangingPunct="1">
              <a:lnSpc>
                <a:spcPts val="35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4E84"/>
              </a:solidFill>
              <a:effectLst/>
              <a:uLnTx/>
              <a:uFillTx/>
              <a:latin typeface="Gill Sans MT"/>
              <a:ea typeface="+mn-ea"/>
              <a:cs typeface="+mn-cs"/>
            </a:endParaRPr>
          </a:p>
          <a:p>
            <a:pPr marL="0" marR="0" lvl="0" indent="0" algn="l" defTabSz="914400" rtl="0" eaLnBrk="1" fontAlgn="auto" latinLnBrk="0" hangingPunct="1">
              <a:lnSpc>
                <a:spcPts val="35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4E84"/>
              </a:solidFill>
              <a:effectLst/>
              <a:uLnTx/>
              <a:uFillTx/>
              <a:latin typeface="Gill Sans MT"/>
              <a:ea typeface="+mn-ea"/>
              <a:cs typeface="+mn-cs"/>
            </a:endParaRPr>
          </a:p>
          <a:p>
            <a:pPr marL="0" marR="0" lvl="0" indent="0" algn="l" defTabSz="914400" rtl="0" eaLnBrk="1" fontAlgn="auto" latinLnBrk="0" hangingPunct="1">
              <a:lnSpc>
                <a:spcPts val="35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84E84"/>
                </a:solidFill>
                <a:effectLst/>
                <a:uLnTx/>
                <a:uFillTx/>
                <a:latin typeface="Gill Sans MT"/>
                <a:ea typeface="+mn-ea"/>
                <a:cs typeface="+mn-cs"/>
              </a:rPr>
              <a:t>Test at 25 Pa and multiply the duct leakage CFM by 1.6.</a:t>
            </a:r>
          </a:p>
        </p:txBody>
      </p:sp>
      <p:sp>
        <p:nvSpPr>
          <p:cNvPr id="3" name="Rectangle 2"/>
          <p:cNvSpPr/>
          <p:nvPr/>
        </p:nvSpPr>
        <p:spPr>
          <a:xfrm>
            <a:off x="457200" y="1524000"/>
            <a:ext cx="82296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Gill Sans MT"/>
                <a:ea typeface="+mn-ea"/>
                <a:cs typeface="+mn-cs"/>
              </a:rPr>
              <a:t>Use the </a:t>
            </a:r>
            <a:r>
              <a:rPr kumimoji="0" lang="en-US" sz="2200" b="1" i="1" u="none" strike="noStrike" kern="1200" cap="none" spc="0" normalizeH="0" baseline="0" noProof="0" dirty="0">
                <a:ln>
                  <a:noFill/>
                </a:ln>
                <a:solidFill>
                  <a:srgbClr val="C00000"/>
                </a:solidFill>
                <a:effectLst/>
                <a:uLnTx/>
                <a:uFillTx/>
                <a:latin typeface="Gill Sans MT"/>
                <a:ea typeface="+mn-ea"/>
                <a:cs typeface="+mn-cs"/>
              </a:rPr>
              <a:t>same</a:t>
            </a:r>
            <a:r>
              <a:rPr kumimoji="0" lang="en-US" sz="2200" b="1" i="0" u="none" strike="noStrike" kern="1200" cap="none" spc="0" normalizeH="0" baseline="0" noProof="0" dirty="0">
                <a:ln>
                  <a:noFill/>
                </a:ln>
                <a:solidFill>
                  <a:srgbClr val="C00000"/>
                </a:solidFill>
                <a:effectLst/>
                <a:uLnTx/>
                <a:uFillTx/>
                <a:latin typeface="Gill Sans MT"/>
                <a:ea typeface="+mn-ea"/>
                <a:cs typeface="+mn-cs"/>
              </a:rPr>
              <a:t> test pressure for the pre and post testing</a:t>
            </a:r>
          </a:p>
        </p:txBody>
      </p:sp>
      <p:sp>
        <p:nvSpPr>
          <p:cNvPr id="9" name="TextBox 8"/>
          <p:cNvSpPr txBox="1"/>
          <p:nvPr/>
        </p:nvSpPr>
        <p:spPr>
          <a:xfrm>
            <a:off x="3223258" y="3565299"/>
            <a:ext cx="5628134" cy="523220"/>
          </a:xfrm>
          <a:prstGeom prst="rect">
            <a:avLst/>
          </a:prstGeom>
          <a:solidFill>
            <a:schemeClr val="accent3">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ea typeface="+mn-ea"/>
                <a:cs typeface="+mn-cs"/>
              </a:rPr>
              <a:t>Duct Blaster # </a:t>
            </a:r>
            <a:r>
              <a:rPr kumimoji="0" lang="en-US" sz="2800" b="1" i="0" u="none" strike="noStrike" kern="1200" cap="none" spc="0" normalizeH="0" baseline="0" noProof="0" dirty="0">
                <a:ln>
                  <a:noFill/>
                </a:ln>
                <a:solidFill>
                  <a:srgbClr val="C00000"/>
                </a:solidFill>
                <a:effectLst/>
                <a:uLnTx/>
                <a:uFillTx/>
                <a:latin typeface="Gill Sans MT"/>
                <a:ea typeface="+mn-ea"/>
                <a:cs typeface="+mn-cs"/>
              </a:rPr>
              <a:t>x</a:t>
            </a:r>
            <a:r>
              <a:rPr kumimoji="0" lang="en-US" sz="2200" b="0" i="0" u="none" strike="noStrike" kern="1200" cap="none" spc="0" normalizeH="0" baseline="0" noProof="0" dirty="0">
                <a:ln>
                  <a:noFill/>
                </a:ln>
                <a:solidFill>
                  <a:prstClr val="black"/>
                </a:solidFill>
                <a:effectLst/>
                <a:uLnTx/>
                <a:uFillTx/>
                <a:latin typeface="Gill Sans MT"/>
                <a:ea typeface="+mn-ea"/>
                <a:cs typeface="+mn-cs"/>
              </a:rPr>
              <a:t> 1.6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a:t>
            </a:r>
            <a:r>
              <a:rPr kumimoji="0" lang="en-US" sz="2200" b="0" i="0" u="none" strike="noStrike" kern="1200" cap="none" spc="0" normalizeH="0" baseline="0" noProof="0" dirty="0">
                <a:ln>
                  <a:noFill/>
                </a:ln>
                <a:solidFill>
                  <a:prstClr val="black"/>
                </a:solidFill>
                <a:effectLst/>
                <a:uLnTx/>
                <a:uFillTx/>
                <a:latin typeface="Gill Sans MT"/>
                <a:ea typeface="+mn-ea"/>
                <a:cs typeface="+mn-cs"/>
              </a:rPr>
              <a:t> Duct Leakage @ 50 Pa</a:t>
            </a:r>
          </a:p>
        </p:txBody>
      </p:sp>
      <p:sp>
        <p:nvSpPr>
          <p:cNvPr id="4" name="TextBox 3"/>
          <p:cNvSpPr txBox="1"/>
          <p:nvPr/>
        </p:nvSpPr>
        <p:spPr>
          <a:xfrm>
            <a:off x="603057" y="2752528"/>
            <a:ext cx="1990791" cy="523220"/>
          </a:xfrm>
          <a:prstGeom prst="rect">
            <a:avLst/>
          </a:prstGeom>
          <a:solidFill>
            <a:schemeClr val="accent3">
              <a:lumMod val="40000"/>
              <a:lumOff val="60000"/>
            </a:schemeClr>
          </a:solidFill>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ill Sans MT"/>
                <a:ea typeface="+mn-ea"/>
                <a:cs typeface="+mn-cs"/>
              </a:rPr>
              <a:t>Can’t Reach Fifty (CRF) Factors</a:t>
            </a:r>
          </a:p>
        </p:txBody>
      </p:sp>
      <p:sp>
        <p:nvSpPr>
          <p:cNvPr id="12" name="Title 1"/>
          <p:cNvSpPr txBox="1">
            <a:spLocks/>
          </p:cNvSpPr>
          <p:nvPr/>
        </p:nvSpPr>
        <p:spPr>
          <a:xfrm>
            <a:off x="457200" y="152400"/>
            <a:ext cx="82296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5B6973"/>
                </a:solidFill>
                <a:effectLst/>
                <a:uLnTx/>
                <a:uFillTx/>
                <a:latin typeface="Bookman Old Style"/>
                <a:ea typeface="+mj-ea"/>
                <a:cs typeface="+mj-cs"/>
              </a:rPr>
              <a:t>House or Ducts Can’t Reach Pressure</a:t>
            </a:r>
          </a:p>
        </p:txBody>
      </p:sp>
      <p:sp>
        <p:nvSpPr>
          <p:cNvPr id="13"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pic>
        <p:nvPicPr>
          <p:cNvPr id="5" name="Picture 4">
            <a:extLst>
              <a:ext uri="{FF2B5EF4-FFF2-40B4-BE49-F238E27FC236}">
                <a16:creationId xmlns="" xmlns:a16="http://schemas.microsoft.com/office/drawing/2014/main" id="{34F825FE-F448-4606-9120-A3A981F69F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605" t="38788" r="12140" b="7407"/>
          <a:stretch/>
        </p:blipFill>
        <p:spPr>
          <a:xfrm>
            <a:off x="200025" y="4257915"/>
            <a:ext cx="3136768" cy="1910485"/>
          </a:xfrm>
          <a:prstGeom prst="rect">
            <a:avLst/>
          </a:prstGeom>
        </p:spPr>
      </p:pic>
      <p:cxnSp>
        <p:nvCxnSpPr>
          <p:cNvPr id="10" name="Straight Arrow Connector 9"/>
          <p:cNvCxnSpPr>
            <a:cxnSpLocks/>
          </p:cNvCxnSpPr>
          <p:nvPr/>
        </p:nvCxnSpPr>
        <p:spPr>
          <a:xfrm>
            <a:off x="1539809" y="3275748"/>
            <a:ext cx="461711" cy="193740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itle 5">
            <a:extLst>
              <a:ext uri="{FF2B5EF4-FFF2-40B4-BE49-F238E27FC236}">
                <a16:creationId xmlns="" xmlns:a16="http://schemas.microsoft.com/office/drawing/2014/main" id="{386EA0A0-EA9F-47D2-8D15-8900FB4B2F25}"/>
              </a:ext>
            </a:extLst>
          </p:cNvPr>
          <p:cNvSpPr txBox="1">
            <a:spLocks/>
          </p:cNvSpPr>
          <p:nvPr/>
        </p:nvSpPr>
        <p:spPr>
          <a:xfrm>
            <a:off x="304800" y="71439"/>
            <a:ext cx="29718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4: Duct Leakage to Outside</a:t>
            </a:r>
          </a:p>
        </p:txBody>
      </p:sp>
    </p:spTree>
    <p:extLst>
      <p:ext uri="{BB962C8B-B14F-4D97-AF65-F5344CB8AC3E}">
        <p14:creationId xmlns:p14="http://schemas.microsoft.com/office/powerpoint/2010/main" val="33962106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rmAutofit/>
          </a:bodyPr>
          <a:lstStyle/>
          <a:p>
            <a:r>
              <a:rPr lang="en-US" dirty="0"/>
              <a:t>Equipment Tip!</a:t>
            </a:r>
          </a:p>
        </p:txBody>
      </p:sp>
      <p:sp>
        <p:nvSpPr>
          <p:cNvPr id="4" name="Content Placeholder 3"/>
          <p:cNvSpPr>
            <a:spLocks noGrp="1"/>
          </p:cNvSpPr>
          <p:nvPr>
            <p:ph sz="quarter" idx="1"/>
          </p:nvPr>
        </p:nvSpPr>
        <p:spPr>
          <a:xfrm>
            <a:off x="838200" y="2286000"/>
            <a:ext cx="7543800" cy="3886200"/>
          </a:xfrm>
        </p:spPr>
        <p:txBody>
          <a:bodyPr vert="horz">
            <a:normAutofit/>
          </a:bodyPr>
          <a:lstStyle/>
          <a:p>
            <a:pPr>
              <a:lnSpc>
                <a:spcPts val="3800"/>
              </a:lnSpc>
              <a:spcBef>
                <a:spcPts val="400"/>
              </a:spcBef>
              <a:spcAft>
                <a:spcPts val="400"/>
              </a:spcAft>
            </a:pPr>
            <a:r>
              <a:rPr lang="en-US" dirty="0">
                <a:solidFill>
                  <a:srgbClr val="284E84"/>
                </a:solidFill>
              </a:rPr>
              <a:t>Don’t confuse </a:t>
            </a:r>
            <a:r>
              <a:rPr lang="en-US" b="1" dirty="0">
                <a:solidFill>
                  <a:srgbClr val="284E84"/>
                </a:solidFill>
              </a:rPr>
              <a:t>duct blaster fan pressure </a:t>
            </a:r>
            <a:r>
              <a:rPr lang="en-US" dirty="0">
                <a:solidFill>
                  <a:srgbClr val="284E84"/>
                </a:solidFill>
              </a:rPr>
              <a:t>with</a:t>
            </a:r>
            <a:r>
              <a:rPr lang="en-US" b="1" dirty="0">
                <a:solidFill>
                  <a:srgbClr val="284E84"/>
                </a:solidFill>
              </a:rPr>
              <a:t> blower door house pressure</a:t>
            </a:r>
          </a:p>
          <a:p>
            <a:pPr>
              <a:lnSpc>
                <a:spcPts val="3800"/>
              </a:lnSpc>
              <a:spcBef>
                <a:spcPts val="400"/>
              </a:spcBef>
              <a:spcAft>
                <a:spcPts val="400"/>
              </a:spcAft>
            </a:pPr>
            <a:r>
              <a:rPr lang="en-US" dirty="0">
                <a:solidFill>
                  <a:srgbClr val="284E84"/>
                </a:solidFill>
              </a:rPr>
              <a:t>Blower door house pressure will always be +50 Pa WRT outside unless using CRF factors</a:t>
            </a:r>
          </a:p>
          <a:p>
            <a:pPr>
              <a:lnSpc>
                <a:spcPts val="3800"/>
              </a:lnSpc>
              <a:spcBef>
                <a:spcPts val="400"/>
              </a:spcBef>
              <a:spcAft>
                <a:spcPts val="400"/>
              </a:spcAft>
            </a:pPr>
            <a:r>
              <a:rPr lang="en-US" dirty="0">
                <a:solidFill>
                  <a:srgbClr val="284E84"/>
                </a:solidFill>
              </a:rPr>
              <a:t>Duct blaster fan pressure displayed on manometer channel B when in PR/PR mode</a:t>
            </a:r>
            <a:endParaRPr lang="en-US" dirty="0"/>
          </a:p>
        </p:txBody>
      </p:sp>
      <p:sp>
        <p:nvSpPr>
          <p:cNvPr id="5"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3" name="Rectangle 2"/>
          <p:cNvSpPr/>
          <p:nvPr/>
        </p:nvSpPr>
        <p:spPr>
          <a:xfrm>
            <a:off x="1905000" y="1371599"/>
            <a:ext cx="5436938" cy="646331"/>
          </a:xfrm>
          <a:prstGeom prst="rect">
            <a:avLst/>
          </a:prstGeom>
          <a:solidFill>
            <a:schemeClr val="accent3">
              <a:lumMod val="20000"/>
              <a:lumOff val="8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84E84"/>
                </a:solidFill>
                <a:effectLst/>
                <a:uLnTx/>
                <a:uFillTx/>
                <a:latin typeface="Gill Sans MT"/>
                <a:ea typeface="+mn-ea"/>
                <a:cs typeface="+mn-cs"/>
              </a:rPr>
              <a:t>Fan Pressure </a:t>
            </a:r>
            <a:r>
              <a:rPr kumimoji="0" lang="en-US" sz="3600" b="0" i="0" u="none" strike="noStrike" kern="1200" cap="none" spc="0" normalizeH="0" baseline="0" noProof="0" dirty="0">
                <a:ln>
                  <a:noFill/>
                </a:ln>
                <a:solidFill>
                  <a:srgbClr val="C00000"/>
                </a:solidFill>
                <a:effectLst/>
                <a:uLnTx/>
                <a:uFillTx/>
                <a:latin typeface="Gill Sans MT"/>
                <a:ea typeface="+mn-ea"/>
                <a:cs typeface="+mn-cs"/>
              </a:rPr>
              <a:t>≠</a:t>
            </a:r>
            <a:r>
              <a:rPr kumimoji="0" lang="en-US" sz="3200" b="0" i="0" u="none" strike="noStrike" kern="1200" cap="none" spc="0" normalizeH="0" baseline="0" noProof="0" dirty="0">
                <a:ln>
                  <a:noFill/>
                </a:ln>
                <a:solidFill>
                  <a:srgbClr val="284E84"/>
                </a:solidFill>
                <a:effectLst/>
                <a:uLnTx/>
                <a:uFillTx/>
                <a:latin typeface="Gill Sans MT"/>
                <a:ea typeface="+mn-ea"/>
                <a:cs typeface="+mn-cs"/>
              </a:rPr>
              <a:t> House Pressure</a:t>
            </a:r>
          </a:p>
        </p:txBody>
      </p:sp>
      <p:sp>
        <p:nvSpPr>
          <p:cNvPr id="7" name="Title 5"/>
          <p:cNvSpPr txBox="1">
            <a:spLocks/>
          </p:cNvSpPr>
          <p:nvPr/>
        </p:nvSpPr>
        <p:spPr>
          <a:xfrm>
            <a:off x="381000" y="71439"/>
            <a:ext cx="19812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3: Duct Blaster</a:t>
            </a:r>
          </a:p>
        </p:txBody>
      </p:sp>
    </p:spTree>
    <p:extLst>
      <p:ext uri="{BB962C8B-B14F-4D97-AF65-F5344CB8AC3E}">
        <p14:creationId xmlns:p14="http://schemas.microsoft.com/office/powerpoint/2010/main" val="14910575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82000" cy="990600"/>
          </a:xfrm>
        </p:spPr>
        <p:txBody>
          <a:bodyPr vert="horz" anchor="b" anchorCtr="0">
            <a:normAutofit fontScale="90000"/>
          </a:bodyPr>
          <a:lstStyle/>
          <a:p>
            <a:r>
              <a:rPr lang="en-US" dirty="0"/>
              <a:t>Leakage Requirements: Single Family Homes</a:t>
            </a:r>
          </a:p>
        </p:txBody>
      </p:sp>
      <p:sp>
        <p:nvSpPr>
          <p:cNvPr id="3" name="Content Placeholder 2"/>
          <p:cNvSpPr>
            <a:spLocks noGrp="1"/>
          </p:cNvSpPr>
          <p:nvPr>
            <p:ph sz="quarter" idx="1"/>
          </p:nvPr>
        </p:nvSpPr>
        <p:spPr>
          <a:xfrm>
            <a:off x="609600" y="1295400"/>
            <a:ext cx="7848600" cy="609600"/>
          </a:xfrm>
        </p:spPr>
        <p:txBody>
          <a:bodyPr vert="horz">
            <a:normAutofit/>
          </a:bodyPr>
          <a:lstStyle/>
          <a:p>
            <a:pPr>
              <a:lnSpc>
                <a:spcPts val="3000"/>
              </a:lnSpc>
              <a:spcBef>
                <a:spcPts val="300"/>
              </a:spcBef>
              <a:spcAft>
                <a:spcPts val="300"/>
              </a:spcAft>
            </a:pPr>
            <a:r>
              <a:rPr lang="en-US" sz="2400" b="1" dirty="0">
                <a:solidFill>
                  <a:srgbClr val="270C9C"/>
                </a:solidFill>
              </a:rPr>
              <a:t>Qualifying Pre-Sealing Leakage</a:t>
            </a:r>
          </a:p>
        </p:txBody>
      </p:sp>
      <p:sp>
        <p:nvSpPr>
          <p:cNvPr id="4"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7" name="Title 5"/>
          <p:cNvSpPr txBox="1">
            <a:spLocks/>
          </p:cNvSpPr>
          <p:nvPr/>
        </p:nvSpPr>
        <p:spPr>
          <a:xfrm>
            <a:off x="304800" y="71439"/>
            <a:ext cx="2971800" cy="334962"/>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4: Duct Leakage to Outside</a:t>
            </a:r>
          </a:p>
        </p:txBody>
      </p:sp>
      <p:graphicFrame>
        <p:nvGraphicFramePr>
          <p:cNvPr id="5" name="Table 4"/>
          <p:cNvGraphicFramePr>
            <a:graphicFrameLocks noGrp="1"/>
          </p:cNvGraphicFramePr>
          <p:nvPr>
            <p:extLst/>
          </p:nvPr>
        </p:nvGraphicFramePr>
        <p:xfrm>
          <a:off x="533400" y="1981200"/>
          <a:ext cx="8153400" cy="1762760"/>
        </p:xfrm>
        <a:graphic>
          <a:graphicData uri="http://schemas.openxmlformats.org/drawingml/2006/table">
            <a:tbl>
              <a:tblPr firstRow="1" bandRow="1">
                <a:tableStyleId>{5C22544A-7EE6-4342-B048-85BDC9FD1C3A}</a:tableStyleId>
              </a:tblPr>
              <a:tblGrid>
                <a:gridCol w="3449514">
                  <a:extLst>
                    <a:ext uri="{9D8B030D-6E8A-4147-A177-3AD203B41FA5}">
                      <a16:colId xmlns="" xmlns:a16="http://schemas.microsoft.com/office/drawing/2014/main" val="20000"/>
                    </a:ext>
                  </a:extLst>
                </a:gridCol>
                <a:gridCol w="4703886">
                  <a:extLst>
                    <a:ext uri="{9D8B030D-6E8A-4147-A177-3AD203B41FA5}">
                      <a16:colId xmlns="" xmlns:a16="http://schemas.microsoft.com/office/drawing/2014/main" val="20001"/>
                    </a:ext>
                  </a:extLst>
                </a:gridCol>
              </a:tblGrid>
              <a:tr h="370840">
                <a:tc gridSpan="2">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900" b="1" kern="1200" dirty="0">
                          <a:solidFill>
                            <a:schemeClr val="tx1">
                              <a:lumMod val="85000"/>
                              <a:lumOff val="15000"/>
                            </a:schemeClr>
                          </a:solidFill>
                          <a:latin typeface="+mn-lt"/>
                          <a:ea typeface="+mn-ea"/>
                          <a:cs typeface="+mn-cs"/>
                        </a:rPr>
                        <a:t>Pre-Test Leakage Requirements </a:t>
                      </a:r>
                    </a:p>
                  </a:txBody>
                  <a:tcPr anchor="ctr">
                    <a:solidFill>
                      <a:schemeClr val="accent1">
                        <a:lumMod val="40000"/>
                        <a:lumOff val="60000"/>
                      </a:schemeClr>
                    </a:solidFill>
                  </a:tcPr>
                </a:tc>
                <a:tc hMerge="1">
                  <a:txBody>
                    <a:bodyPr/>
                    <a:lstStyle/>
                    <a:p>
                      <a:endParaRPr lang="en-US"/>
                    </a:p>
                  </a:txBody>
                  <a:tcPr/>
                </a:tc>
                <a:extLst>
                  <a:ext uri="{0D108BD9-81ED-4DB2-BD59-A6C34878D82A}">
                    <a16:rowId xmlns="" xmlns:a16="http://schemas.microsoft.com/office/drawing/2014/main" val="10000"/>
                  </a:ext>
                </a:extLst>
              </a:tr>
              <a:tr h="619760">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900" b="1" dirty="0">
                          <a:solidFill>
                            <a:schemeClr val="tx1">
                              <a:lumMod val="85000"/>
                              <a:lumOff val="15000"/>
                            </a:schemeClr>
                          </a:solidFill>
                        </a:rPr>
                        <a:t>Home </a:t>
                      </a:r>
                      <a:r>
                        <a:rPr lang="en-US" sz="1900" b="1" u="sng" dirty="0">
                          <a:solidFill>
                            <a:schemeClr val="tx1">
                              <a:lumMod val="85000"/>
                              <a:lumOff val="15000"/>
                            </a:schemeClr>
                          </a:solidFill>
                        </a:rPr>
                        <a:t>more than</a:t>
                      </a:r>
                      <a:r>
                        <a:rPr lang="en-US" sz="1900" b="1" dirty="0">
                          <a:solidFill>
                            <a:schemeClr val="tx1">
                              <a:lumMod val="85000"/>
                              <a:lumOff val="15000"/>
                            </a:schemeClr>
                          </a:solidFill>
                        </a:rPr>
                        <a:t> 1667 sq. ft.</a:t>
                      </a:r>
                    </a:p>
                  </a:txBody>
                  <a:tcPr anchor="ctr">
                    <a:solidFill>
                      <a:schemeClr val="accent2">
                        <a:lumMod val="40000"/>
                        <a:lumOff val="60000"/>
                      </a:schemeClr>
                    </a:solidFill>
                  </a:tcPr>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900" b="0" dirty="0">
                          <a:solidFill>
                            <a:schemeClr val="tx1">
                              <a:lumMod val="85000"/>
                              <a:lumOff val="15000"/>
                            </a:schemeClr>
                          </a:solidFill>
                        </a:rPr>
                        <a:t>Equal to or greater than 250 CFM</a:t>
                      </a:r>
                    </a:p>
                  </a:txBody>
                  <a:tcPr anchor="ctr">
                    <a:solidFill>
                      <a:schemeClr val="accent2">
                        <a:lumMod val="40000"/>
                        <a:lumOff val="60000"/>
                      </a:schemeClr>
                    </a:solidFill>
                  </a:tcPr>
                </a:tc>
                <a:extLst>
                  <a:ext uri="{0D108BD9-81ED-4DB2-BD59-A6C34878D82A}">
                    <a16:rowId xmlns="" xmlns:a16="http://schemas.microsoft.com/office/drawing/2014/main" val="10001"/>
                  </a:ext>
                </a:extLst>
              </a:tr>
              <a:tr h="762000">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900" b="1" dirty="0">
                          <a:solidFill>
                            <a:schemeClr val="tx1">
                              <a:lumMod val="85000"/>
                              <a:lumOff val="15000"/>
                            </a:schemeClr>
                          </a:solidFill>
                        </a:rPr>
                        <a:t>Home </a:t>
                      </a:r>
                      <a:r>
                        <a:rPr lang="en-US" sz="1900" b="1" u="sng" dirty="0">
                          <a:solidFill>
                            <a:schemeClr val="tx1">
                              <a:lumMod val="85000"/>
                              <a:lumOff val="15000"/>
                            </a:schemeClr>
                          </a:solidFill>
                        </a:rPr>
                        <a:t>less than</a:t>
                      </a:r>
                      <a:r>
                        <a:rPr lang="en-US" sz="1900" b="1" dirty="0">
                          <a:solidFill>
                            <a:schemeClr val="tx1">
                              <a:lumMod val="85000"/>
                              <a:lumOff val="15000"/>
                            </a:schemeClr>
                          </a:solidFill>
                        </a:rPr>
                        <a:t> 1667 sq. ft.</a:t>
                      </a:r>
                    </a:p>
                  </a:txBody>
                  <a:tcPr anchor="ctr">
                    <a:solidFill>
                      <a:schemeClr val="accent2">
                        <a:lumMod val="20000"/>
                        <a:lumOff val="80000"/>
                      </a:schemeClr>
                    </a:solidFill>
                  </a:tcPr>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900" b="0" dirty="0">
                          <a:solidFill>
                            <a:schemeClr val="tx1">
                              <a:lumMod val="85000"/>
                              <a:lumOff val="15000"/>
                            </a:schemeClr>
                          </a:solidFill>
                        </a:rPr>
                        <a:t>Equal to or greater than 15% of home sq. ft.</a:t>
                      </a:r>
                    </a:p>
                  </a:txBody>
                  <a:tcPr anchor="ctr">
                    <a:solidFill>
                      <a:schemeClr val="accent2">
                        <a:lumMod val="20000"/>
                        <a:lumOff val="80000"/>
                      </a:schemeClr>
                    </a:solidFill>
                  </a:tcPr>
                </a:tc>
                <a:extLst>
                  <a:ext uri="{0D108BD9-81ED-4DB2-BD59-A6C34878D82A}">
                    <a16:rowId xmlns="" xmlns:a16="http://schemas.microsoft.com/office/drawing/2014/main" val="10002"/>
                  </a:ext>
                </a:extLst>
              </a:tr>
            </a:tbl>
          </a:graphicData>
        </a:graphic>
      </p:graphicFrame>
      <p:sp>
        <p:nvSpPr>
          <p:cNvPr id="9" name="Content Placeholder 2"/>
          <p:cNvSpPr txBox="1">
            <a:spLocks/>
          </p:cNvSpPr>
          <p:nvPr/>
        </p:nvSpPr>
        <p:spPr>
          <a:xfrm>
            <a:off x="609600" y="3912235"/>
            <a:ext cx="7848600" cy="1524000"/>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274320" marR="0" lvl="0" indent="-274320" algn="l" defTabSz="914400" rtl="0" eaLnBrk="1" fontAlgn="auto" latinLnBrk="0" hangingPunct="1">
              <a:lnSpc>
                <a:spcPts val="3000"/>
              </a:lnSpc>
              <a:spcBef>
                <a:spcPts val="300"/>
              </a:spcBef>
              <a:spcAft>
                <a:spcPts val="300"/>
              </a:spcAft>
              <a:buClr>
                <a:srgbClr val="98C723"/>
              </a:buClr>
              <a:buSzPct val="76000"/>
              <a:buFont typeface="Wingdings 3"/>
              <a:buChar char=""/>
              <a:tabLst/>
              <a:defRPr/>
            </a:pPr>
            <a:r>
              <a:rPr kumimoji="0" lang="en-US" sz="2000" b="0" i="0" u="none" strike="noStrike" kern="1200" cap="none" spc="0" normalizeH="0" baseline="0" noProof="0" dirty="0">
                <a:ln>
                  <a:noFill/>
                </a:ln>
                <a:solidFill>
                  <a:srgbClr val="284E84"/>
                </a:solidFill>
                <a:effectLst/>
                <a:uLnTx/>
                <a:uFillTx/>
                <a:latin typeface="Gill Sans MT"/>
                <a:ea typeface="+mn-ea"/>
                <a:cs typeface="+mn-cs"/>
              </a:rPr>
              <a:t>Post-Sealing Leakage </a:t>
            </a:r>
            <a:r>
              <a:rPr kumimoji="0" lang="en-US" sz="2000" b="0" i="1" u="none" strike="noStrike" kern="1200" cap="none" spc="0" normalizeH="0" baseline="0" noProof="0" dirty="0">
                <a:ln>
                  <a:noFill/>
                </a:ln>
                <a:solidFill>
                  <a:srgbClr val="284E84"/>
                </a:solidFill>
                <a:effectLst/>
                <a:uLnTx/>
                <a:uFillTx/>
                <a:latin typeface="Gill Sans MT"/>
                <a:ea typeface="+mn-ea"/>
                <a:cs typeface="+mn-cs"/>
              </a:rPr>
              <a:t>Preview </a:t>
            </a:r>
            <a:r>
              <a:rPr kumimoji="0" lang="en-US" sz="2000" b="0" i="0" u="none" strike="noStrike" kern="1200" cap="none" spc="0" normalizeH="0" baseline="0" noProof="0" dirty="0">
                <a:ln>
                  <a:noFill/>
                </a:ln>
                <a:solidFill>
                  <a:srgbClr val="284E84"/>
                </a:solidFill>
                <a:effectLst/>
                <a:uLnTx/>
                <a:uFillTx/>
                <a:latin typeface="Gill Sans MT"/>
                <a:ea typeface="+mn-ea"/>
                <a:cs typeface="+mn-cs"/>
              </a:rPr>
              <a:t>(meet </a:t>
            </a:r>
            <a:r>
              <a:rPr kumimoji="0" lang="en-US" sz="2000" b="0" i="0" u="sng" strike="noStrike" kern="1200" cap="none" spc="0" normalizeH="0" baseline="0" noProof="0" dirty="0">
                <a:ln>
                  <a:noFill/>
                </a:ln>
                <a:solidFill>
                  <a:srgbClr val="284E84"/>
                </a:solidFill>
                <a:effectLst/>
                <a:uLnTx/>
                <a:uFillTx/>
                <a:latin typeface="Gill Sans MT"/>
                <a:ea typeface="+mn-ea"/>
                <a:cs typeface="+mn-cs"/>
              </a:rPr>
              <a:t>one of the following</a:t>
            </a:r>
            <a:r>
              <a:rPr kumimoji="0" lang="en-US" sz="2000" b="0" i="0" u="none" strike="noStrike" kern="1200" cap="none" spc="0" normalizeH="0" baseline="0" noProof="0" dirty="0">
                <a:ln>
                  <a:noFill/>
                </a:ln>
                <a:solidFill>
                  <a:srgbClr val="284E84"/>
                </a:solidFill>
                <a:effectLst/>
                <a:uLnTx/>
                <a:uFillTx/>
                <a:latin typeface="Gill Sans MT"/>
                <a:ea typeface="+mn-ea"/>
                <a:cs typeface="+mn-cs"/>
              </a:rPr>
              <a:t> after sealing):</a:t>
            </a:r>
          </a:p>
          <a:p>
            <a:pPr marL="548640" marR="0" lvl="1" indent="-274320" algn="l" defTabSz="914400" rtl="0" eaLnBrk="1" fontAlgn="auto" latinLnBrk="0" hangingPunct="1">
              <a:lnSpc>
                <a:spcPts val="3000"/>
              </a:lnSpc>
              <a:spcBef>
                <a:spcPts val="300"/>
              </a:spcBef>
              <a:spcAft>
                <a:spcPts val="300"/>
              </a:spcAft>
              <a:buClr>
                <a:srgbClr val="59B0B9"/>
              </a:buClr>
              <a:buSzPct val="76000"/>
              <a:buFont typeface="Wingdings 3"/>
              <a:buChar char=""/>
              <a:tabLst/>
              <a:defRPr/>
            </a:pPr>
            <a:r>
              <a:rPr kumimoji="0" lang="en-US" sz="1800" b="0" i="0" u="none" strike="noStrike" kern="1200" cap="none" spc="0" normalizeH="0" baseline="0" noProof="0" dirty="0">
                <a:ln>
                  <a:noFill/>
                </a:ln>
                <a:solidFill>
                  <a:srgbClr val="5B6973"/>
                </a:solidFill>
                <a:effectLst/>
                <a:uLnTx/>
                <a:uFillTx/>
                <a:latin typeface="Gill Sans MT"/>
                <a:ea typeface="+mn-ea"/>
                <a:cs typeface="+mn-cs"/>
              </a:rPr>
              <a:t>CFM equal to or greater than a 50% reduction OR</a:t>
            </a:r>
          </a:p>
          <a:p>
            <a:pPr marL="548640" marR="0" lvl="1" indent="-274320" algn="l" defTabSz="914400" rtl="0" eaLnBrk="1" fontAlgn="auto" latinLnBrk="0" hangingPunct="1">
              <a:lnSpc>
                <a:spcPts val="3000"/>
              </a:lnSpc>
              <a:spcBef>
                <a:spcPts val="300"/>
              </a:spcBef>
              <a:spcAft>
                <a:spcPts val="300"/>
              </a:spcAft>
              <a:buClr>
                <a:srgbClr val="59B0B9"/>
              </a:buClr>
              <a:buSzPct val="76000"/>
              <a:buFont typeface="Wingdings 3"/>
              <a:buChar char=""/>
              <a:tabLst/>
              <a:defRPr/>
            </a:pPr>
            <a:r>
              <a:rPr kumimoji="0" lang="en-US" sz="1800" b="0" i="0" u="none" strike="noStrike" kern="1200" cap="none" spc="0" normalizeH="0" baseline="0" noProof="0" dirty="0">
                <a:ln>
                  <a:noFill/>
                </a:ln>
                <a:solidFill>
                  <a:srgbClr val="5B6973"/>
                </a:solidFill>
                <a:effectLst/>
                <a:uLnTx/>
                <a:uFillTx/>
                <a:latin typeface="Gill Sans MT"/>
                <a:ea typeface="+mn-ea"/>
                <a:cs typeface="+mn-cs"/>
              </a:rPr>
              <a:t>CFM equal to or less than 10% of home’s sq. ft.</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688" y="1371600"/>
            <a:ext cx="359697" cy="381000"/>
          </a:xfrm>
          <a:prstGeom prst="rect">
            <a:avLst/>
          </a:prstGeom>
        </p:spPr>
      </p:pic>
      <p:sp>
        <p:nvSpPr>
          <p:cNvPr id="13" name="Rectangle 12">
            <a:extLst>
              <a:ext uri="{FF2B5EF4-FFF2-40B4-BE49-F238E27FC236}">
                <a16:creationId xmlns="" xmlns:a16="http://schemas.microsoft.com/office/drawing/2014/main" id="{2DE620B2-2D59-4F5E-9237-EF7D4DECAC64}"/>
              </a:ext>
            </a:extLst>
          </p:cNvPr>
          <p:cNvSpPr/>
          <p:nvPr/>
        </p:nvSpPr>
        <p:spPr>
          <a:xfrm>
            <a:off x="1057554" y="5630226"/>
            <a:ext cx="7181291" cy="532133"/>
          </a:xfrm>
          <a:prstGeom prst="rect">
            <a:avLst/>
          </a:prstGeom>
        </p:spPr>
        <p:txBody>
          <a:bodyPr wrap="square">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84E84"/>
                </a:solidFill>
                <a:effectLst/>
                <a:uLnTx/>
                <a:uFillTx/>
                <a:latin typeface="Gill Sans MT"/>
                <a:ea typeface="+mn-ea"/>
                <a:cs typeface="+mn-cs"/>
              </a:rPr>
              <a:t>* Prescriptive Duct Sealing does not have a pre-test leakage requirement</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CRExplaination xmlns="73d93b3b-7450-45a6-ad56-5709e3d732e7" xsi:nil="true"/>
    <Sectors xmlns="73d93b3b-7450-45a6-ad56-5709e3d732e7">
      <Value>Residential</Value>
    </Sectors>
    <Groups xmlns="73d93b3b-7450-45a6-ad56-5709e3d732e7">
      <Value>b9ef9868-55ad-4516-8aaf-d0e6efde70f5</Value>
    </Groups>
    <Tags xmlns="73d93b3b-7450-45a6-ad56-5709e3d732e7">
      <Value>PTCS</Value>
      <Value>PTCS Duct Sealing</Value>
    </Tags>
    <Functions xmlns="73d93b3b-7450-45a6-ad56-5709e3d732e7">
      <Value>Training</Value>
    </Functions>
    <Resources xmlns="73d93b3b-7450-45a6-ad56-5709e3d732e7"/>
    <Topics xmlns="73d93b3b-7450-45a6-ad56-5709e3d732e7"/>
    <FileSummary xmlns="73d93b3b-7450-45a6-ad56-5709e3d732e7">&lt;p&gt;This is the PTCS Duct Sealing Power Point Slide Deck (sections 1-4).&lt;/p&gt;
&lt;p&gt;&lt;em&gt;This is a large file and has been split into 3 decks to post on Conduit. &lt;strong&gt;Part&amp;nbsp;1 of 3.&lt;/strong&gt;&lt;/em&gt;&lt;/p&gt;</FileSummary>
    <ViewCount xmlns="73d93b3b-7450-45a6-ad56-5709e3d732e7">58</ViewCount>
    <VersionedBy xmlns="73d93b3b-7450-45a6-ad56-5709e3d732e7">i:0#.f|sql-membershipprovider|aaburke1</VersionedBy>
    <Versioned xmlns="73d93b3b-7450-45a6-ad56-5709e3d732e7">2018-04-11T16:55:05+00:00</Versioned>
    <GroupFolders xmlns="896bb7b3-b24b-4645-9abf-7e2d2c3f2d93">
      <Value>8316ac59-315a-49b8-b897-086a1475718e</Value>
      <Value>fc644ad1-13bd-464a-bb3e-c04a167a2aea</Value>
    </GroupFolders>
    <IsUnlisted xmlns="73d93b3b-7450-45a6-ad56-5709e3d732e7">false</IsUnlisted>
    <ThumbnailUrl xmlns="73d93b3b-7450-45a6-ad56-5709e3d732e7">/Upload/ImageHostingTemp/e64b3ea3-256e-42a3-80b8-8522810d2225DS Training Thumbnail.png</ThumbnailUrl>
  </documentManagement>
</p:properties>
</file>

<file path=customXml/item2.xml><?xml version="1.0" encoding="utf-8"?>
<ct:contentTypeSchema xmlns:ct="http://schemas.microsoft.com/office/2006/metadata/contentType" xmlns:ma="http://schemas.microsoft.com/office/2006/metadata/properties/metaAttributes" ct:_="" ma:_="" ma:contentTypeName="ConduitFile" ma:contentTypeID="0x010100A37556A87F08394CA61F5501EB1683FF00E3975DFCDEDD7B47BEB16A52805B8F41" ma:contentTypeVersion="12" ma:contentTypeDescription="" ma:contentTypeScope="" ma:versionID="f2418cebca8777b226b6ee97b99446ef">
  <xsd:schema xmlns:xsd="http://www.w3.org/2001/XMLSchema" xmlns:xs="http://www.w3.org/2001/XMLSchema" xmlns:p="http://schemas.microsoft.com/office/2006/metadata/properties" xmlns:ns2="73d93b3b-7450-45a6-ad56-5709e3d732e7" xmlns:ns3="896bb7b3-b24b-4645-9abf-7e2d2c3f2d93" targetNamespace="http://schemas.microsoft.com/office/2006/metadata/properties" ma:root="true" ma:fieldsID="21d843af7845ff3c99de18e9cffb50c8" ns2:_="" ns3:_="">
    <xsd:import namespace="73d93b3b-7450-45a6-ad56-5709e3d732e7"/>
    <xsd:import namespace="896bb7b3-b24b-4645-9abf-7e2d2c3f2d93"/>
    <xsd:element name="properties">
      <xsd:complexType>
        <xsd:sequence>
          <xsd:element name="documentManagement">
            <xsd:complexType>
              <xsd:all>
                <xsd:element ref="ns2:Functions" minOccurs="0"/>
                <xsd:element ref="ns2:ICRExplaination" minOccurs="0"/>
                <xsd:element ref="ns2:FileSummary"/>
                <xsd:element ref="ns2:Resources" minOccurs="0"/>
                <xsd:element ref="ns2:Sectors" minOccurs="0"/>
                <xsd:element ref="ns2:Topics" minOccurs="0"/>
                <xsd:element ref="ns2:Tags" minOccurs="0"/>
                <xsd:element ref="ns2:Groups" minOccurs="0"/>
                <xsd:element ref="ns2:ViewCount"/>
                <xsd:element ref="ns2:Versioned" minOccurs="0"/>
                <xsd:element ref="ns2:VersionedBy" minOccurs="0"/>
                <xsd:element ref="ns3:GroupFolders" minOccurs="0"/>
                <xsd:element ref="ns2:IsUnlisted" minOccurs="0"/>
                <xsd:element ref="ns2:ThumbnailUr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d93b3b-7450-45a6-ad56-5709e3d732e7" elementFormDefault="qualified">
    <xsd:import namespace="http://schemas.microsoft.com/office/2006/documentManagement/types"/>
    <xsd:import namespace="http://schemas.microsoft.com/office/infopath/2007/PartnerControls"/>
    <xsd:element name="Functions" ma:index="2" nillable="true" ma:displayName="Functions" ma:internalName="Functions" ma:requiredMultiChoice="true">
      <xsd:complexType>
        <xsd:complexContent>
          <xsd:extension base="dms:MultiChoice">
            <xsd:sequence>
              <xsd:element name="Value" maxOccurs="unbounded" minOccurs="0" nillable="true">
                <xsd:simpleType>
                  <xsd:restriction base="dms:Choice">
                    <xsd:enumeration value="Evaluation"/>
                    <xsd:enumeration value="Implementation"/>
                    <xsd:enumeration value="Marketing"/>
                    <xsd:enumeration value="Planning"/>
                    <xsd:enumeration value="Training"/>
                    <xsd:enumeration value="Non-Function Specific"/>
                    <xsd:enumeration value="Emerging Technology"/>
                  </xsd:restriction>
                </xsd:simpleType>
              </xsd:element>
            </xsd:sequence>
          </xsd:extension>
        </xsd:complexContent>
      </xsd:complexType>
    </xsd:element>
    <xsd:element name="ICRExplaination" ma:index="3" nillable="true" ma:displayName="ICRExplanation" ma:internalName="ICRExplaination">
      <xsd:simpleType>
        <xsd:restriction base="dms:Note">
          <xsd:maxLength value="255"/>
        </xsd:restriction>
      </xsd:simpleType>
    </xsd:element>
    <xsd:element name="FileSummary" ma:index="4" ma:displayName="ICRSummary" ma:internalName="FileSummary">
      <xsd:simpleType>
        <xsd:restriction base="dms:Note">
          <xsd:maxLength value="255"/>
        </xsd:restriction>
      </xsd:simpleType>
    </xsd:element>
    <xsd:element name="Resources" ma:index="5" nillable="true" ma:displayName="Resources" ma:internalName="Resources">
      <xsd:complexType>
        <xsd:complexContent>
          <xsd:extension base="dms:MultiChoice">
            <xsd:sequence>
              <xsd:element name="Value" maxOccurs="unbounded" minOccurs="0" nillable="true">
                <xsd:simpleType>
                  <xsd:restriction base="dms:Choice">
                    <xsd:enumeration value="Agendas"/>
                    <xsd:enumeration value="Calculators"/>
                    <xsd:enumeration value="Case studies"/>
                    <xsd:enumeration value="Charters"/>
                    <xsd:enumeration value="Contact lists"/>
                    <xsd:enumeration value="Contracts"/>
                    <xsd:enumeration value="Legislation"/>
                    <xsd:enumeration value="Meeting Minutes"/>
                    <xsd:enumeration value="Press Releases"/>
                    <xsd:enumeration value="Proposals"/>
                    <xsd:enumeration value="Protocols"/>
                    <xsd:enumeration value="Reports"/>
                    <xsd:enumeration value="Research"/>
                    <xsd:enumeration value="Sample Forms"/>
                    <xsd:enumeration value="Marketing Materials"/>
                    <xsd:enumeration value="Style Guides"/>
                    <xsd:enumeration value="Technology Reviews"/>
                    <xsd:enumeration value="Training materials"/>
                  </xsd:restriction>
                </xsd:simpleType>
              </xsd:element>
            </xsd:sequence>
          </xsd:extension>
        </xsd:complexContent>
      </xsd:complexType>
    </xsd:element>
    <xsd:element name="Sectors" ma:index="6" nillable="true" ma:displayName="Sectors" ma:internalName="Sectors" ma:requiredMultiChoice="true">
      <xsd:complexType>
        <xsd:complexContent>
          <xsd:extension base="dms:MultiChoice">
            <xsd:sequence>
              <xsd:element name="Value" maxOccurs="unbounded" minOccurs="0" nillable="true">
                <xsd:simpleType>
                  <xsd:restriction base="dms:Choice">
                    <xsd:enumeration value="All Sectors"/>
                    <xsd:enumeration value="Agricultural"/>
                    <xsd:enumeration value="Commercial"/>
                    <xsd:enumeration value="Industrial"/>
                    <xsd:enumeration value="Residential"/>
                    <xsd:enumeration value="Non-Sector Specific"/>
                    <xsd:enumeration value="Utility"/>
                    <xsd:enumeration value="Distributed Energy Resources"/>
                    <xsd:enumeration value="Transportation"/>
                    <xsd:enumeration value="NA"/>
                  </xsd:restriction>
                </xsd:simpleType>
              </xsd:element>
            </xsd:sequence>
          </xsd:extension>
        </xsd:complexContent>
      </xsd:complexType>
    </xsd:element>
    <xsd:element name="Topics" ma:index="7" nillable="true" ma:displayName="Topics" ma:internalName="Topics" ma:requiredMultiChoice="true">
      <xsd:complexType>
        <xsd:complexContent>
          <xsd:extension base="dms:MultiChoice">
            <xsd:sequence>
              <xsd:element name="Value" maxOccurs="unbounded" minOccurs="0" nillable="true">
                <xsd:simpleType>
                  <xsd:restriction base="dms:Choice">
                    <xsd:enumeration value="Appliances"/>
                    <xsd:enumeration value="Irrigation"/>
                    <xsd:enumeration value="Lighting"/>
                    <xsd:enumeration value="Construction"/>
                    <xsd:enumeration value="Refrigeration"/>
                    <xsd:enumeration value="Other"/>
                  </xsd:restriction>
                </xsd:simpleType>
              </xsd:element>
            </xsd:sequence>
          </xsd:extension>
        </xsd:complexContent>
      </xsd:complexType>
    </xsd:element>
    <xsd:element name="Tags" ma:index="8" nillable="true" ma:displayName="Tags" ma:description="Tags for a given ICR" ma:internalName="Tags">
      <xsd:complexType>
        <xsd:complexContent>
          <xsd:extension base="dms:MultiChoiceFillIn">
            <xsd:sequence>
              <xsd:element name="Value" maxOccurs="unbounded" minOccurs="0" nillable="true">
                <xsd:simpleType>
                  <xsd:union memberTypes="dms:Text">
                    <xsd:simpleType>
                      <xsd:restriction base="dms:Choice">
                        <xsd:enumeration value="N/A"/>
                      </xsd:restriction>
                    </xsd:simpleType>
                  </xsd:union>
                </xsd:simpleType>
              </xsd:element>
            </xsd:sequence>
          </xsd:extension>
        </xsd:complexContent>
      </xsd:complexType>
    </xsd:element>
    <xsd:element name="Groups" ma:index="9" nillable="true" ma:displayName="Groups" ma:description="Groups for a given ICR." ma:internalName="Groups">
      <xsd:complexType>
        <xsd:complexContent>
          <xsd:extension base="dms:MultiChoiceFillIn">
            <xsd:sequence>
              <xsd:element name="Value" maxOccurs="unbounded" minOccurs="0" nillable="true">
                <xsd:simpleType>
                  <xsd:union memberTypes="dms:Text">
                    <xsd:simpleType>
                      <xsd:restriction base="dms:Choice">
                        <xsd:enumeration value="N/A"/>
                      </xsd:restriction>
                    </xsd:simpleType>
                  </xsd:union>
                </xsd:simpleType>
              </xsd:element>
            </xsd:sequence>
          </xsd:extension>
        </xsd:complexContent>
      </xsd:complexType>
    </xsd:element>
    <xsd:element name="ViewCount" ma:index="11" ma:displayName="ViewCount" ma:default="0" ma:internalName="ViewCount" ma:percentage="FALSE">
      <xsd:simpleType>
        <xsd:restriction base="dms:Number">
          <xsd:minInclusive value="0"/>
        </xsd:restriction>
      </xsd:simpleType>
    </xsd:element>
    <xsd:element name="Versioned" ma:index="12" nillable="true" ma:displayName="Versioned" ma:description="Used when versioning an ICR - the date/time when the version was updated." ma:format="DateTime" ma:internalName="Versioned">
      <xsd:simpleType>
        <xsd:restriction base="dms:DateTime"/>
      </xsd:simpleType>
    </xsd:element>
    <xsd:element name="VersionedBy" ma:index="13" nillable="true" ma:displayName="VersionedBy" ma:description="Used when versioning an ICR - the person that updated the version." ma:internalName="VersionedBy">
      <xsd:simpleType>
        <xsd:restriction base="dms:Text">
          <xsd:maxLength value="255"/>
        </xsd:restriction>
      </xsd:simpleType>
    </xsd:element>
    <xsd:element name="IsUnlisted" ma:index="21" nillable="true" ma:displayName="IsUnlisted" ma:default="0" ma:description="Defines whether or not a resource is publicly listed or semi-private." ma:internalName="IsUnlisted">
      <xsd:simpleType>
        <xsd:restriction base="dms:Boolean"/>
      </xsd:simpleType>
    </xsd:element>
    <xsd:element name="ThumbnailUrl" ma:index="22" nillable="true" ma:displayName="ThumbnailUrl" ma:internalName="ThumbnailUrl">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96bb7b3-b24b-4645-9abf-7e2d2c3f2d93" elementFormDefault="qualified">
    <xsd:import namespace="http://schemas.microsoft.com/office/2006/documentManagement/types"/>
    <xsd:import namespace="http://schemas.microsoft.com/office/infopath/2007/PartnerControls"/>
    <xsd:element name="GroupFolders" ma:index="20" nillable="true" ma:displayName="GroupFolders" ma:description="Group folders for a given ICR." ma:internalName="GroupFolders">
      <xsd:complexType>
        <xsd:complexContent>
          <xsd:extension base="dms:MultiChoiceFillIn">
            <xsd:sequence>
              <xsd:element name="Value" maxOccurs="unbounded" minOccurs="0" nillable="true">
                <xsd:simpleType>
                  <xsd:union memberTypes="dms:Text">
                    <xsd:simpleType>
                      <xsd:restriction base="dms:Choice"/>
                    </xsd:simpleType>
                  </xsd:un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xsd:element ref="dc:title" minOccurs="0" maxOccurs="1" ma:index="1" ma:displayName="Title"/>
        <xsd:element ref="dc:subject" minOccurs="0" maxOccurs="1"/>
        <xsd:element ref="dc:description" minOccurs="0" maxOccurs="1" ma:index="10"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5636B8C-0F75-4BEC-BE2B-755FF1474A23}">
  <ds:schemaRefs>
    <ds:schemaRef ds:uri="http://schemas.microsoft.com/office/infopath/2007/PartnerControls"/>
    <ds:schemaRef ds:uri="http://purl.org/dc/dcmitype/"/>
    <ds:schemaRef ds:uri="http://purl.org/dc/elements/1.1/"/>
    <ds:schemaRef ds:uri="http://schemas.microsoft.com/office/2006/documentManagement/types"/>
    <ds:schemaRef ds:uri="73d93b3b-7450-45a6-ad56-5709e3d732e7"/>
    <ds:schemaRef ds:uri="http://schemas.openxmlformats.org/package/2006/metadata/core-properties"/>
    <ds:schemaRef ds:uri="http://purl.org/dc/terms/"/>
    <ds:schemaRef ds:uri="896bb7b3-b24b-4645-9abf-7e2d2c3f2d93"/>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6C64324F-1A5C-48F9-B064-A19C49FA0A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d93b3b-7450-45a6-ad56-5709e3d732e7"/>
    <ds:schemaRef ds:uri="896bb7b3-b24b-4645-9abf-7e2d2c3f2d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7F16D29-9900-4749-9059-7DB5EE2FAD5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18281</TotalTime>
  <Words>5741</Words>
  <Application>Microsoft Office PowerPoint</Application>
  <PresentationFormat>On-screen Show (4:3)</PresentationFormat>
  <Paragraphs>1042</Paragraphs>
  <Slides>123</Slides>
  <Notes>122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123</vt:i4>
      </vt:variant>
    </vt:vector>
  </HeadingPairs>
  <TitlesOfParts>
    <vt:vector size="125" baseType="lpstr">
      <vt:lpstr>Origin</vt:lpstr>
      <vt:lpstr>Clip</vt:lpstr>
      <vt:lpstr>PowerPoint Presentation</vt:lpstr>
      <vt:lpstr>Agenda &amp; Logistics</vt:lpstr>
      <vt:lpstr>The PTCS Program</vt:lpstr>
      <vt:lpstr>Course Content</vt:lpstr>
      <vt:lpstr>Course Content, continued</vt:lpstr>
      <vt:lpstr>PowerPoint Presentation</vt:lpstr>
      <vt:lpstr>Section 1: Introduction and Pressure Basics</vt:lpstr>
      <vt:lpstr>Types of Duct Sealing Certifications</vt:lpstr>
      <vt:lpstr>What’s Involved?</vt:lpstr>
      <vt:lpstr>PowerPoint Presentation</vt:lpstr>
      <vt:lpstr>Know Before You Begin…</vt:lpstr>
      <vt:lpstr>What is Pressure?</vt:lpstr>
      <vt:lpstr>PowerPoint Presentation</vt:lpstr>
      <vt:lpstr>     Exercise: Pressure Basics</vt:lpstr>
      <vt:lpstr>Why Does Air Leak?</vt:lpstr>
      <vt:lpstr>Flow – The Hole</vt:lpstr>
      <vt:lpstr>Flow – The Pressure</vt:lpstr>
      <vt:lpstr>Flow – Calculation and Measurement</vt:lpstr>
      <vt:lpstr>Pressure Basics</vt:lpstr>
      <vt:lpstr>Outside vs. Inside</vt:lpstr>
      <vt:lpstr>Outside vs. Inside</vt:lpstr>
      <vt:lpstr>Outside vs. Inside</vt:lpstr>
      <vt:lpstr>Outside vs. Inside Energy Savings</vt:lpstr>
      <vt:lpstr>Equipment Preview</vt:lpstr>
      <vt:lpstr>Preview: Manometer </vt:lpstr>
      <vt:lpstr>New Model: DG1000</vt:lpstr>
      <vt:lpstr>Preview: Blower Door</vt:lpstr>
      <vt:lpstr>PowerPoint Presentation</vt:lpstr>
      <vt:lpstr>Equipment Maintenance</vt:lpstr>
      <vt:lpstr>PowerPoint Presentation</vt:lpstr>
      <vt:lpstr>The Bad and the Ugly</vt:lpstr>
      <vt:lpstr>PowerPoint Presentation</vt:lpstr>
      <vt:lpstr>Section 2: Manometer and Blower Door</vt:lpstr>
      <vt:lpstr>The DIGITAL Manometer </vt:lpstr>
      <vt:lpstr>The Manometer</vt:lpstr>
      <vt:lpstr>The Manometer Law</vt:lpstr>
      <vt:lpstr>The Manometer </vt:lpstr>
      <vt:lpstr>The Manometer </vt:lpstr>
      <vt:lpstr>     Exercise - Manometer Connections</vt:lpstr>
      <vt:lpstr>     House WRT Outside</vt:lpstr>
      <vt:lpstr>     House WRT Attic</vt:lpstr>
      <vt:lpstr>     Supply Ducts WRT House</vt:lpstr>
      <vt:lpstr>     House WRT Attic</vt:lpstr>
      <vt:lpstr>Blower Door: What It Measures</vt:lpstr>
      <vt:lpstr>Blower Door Parts: Rings</vt:lpstr>
      <vt:lpstr>Parts: Nylon Skin</vt:lpstr>
      <vt:lpstr>Parts: Pressure Sensor Ring</vt:lpstr>
      <vt:lpstr>Parts: Blower Door Controller</vt:lpstr>
      <vt:lpstr>Flow Range</vt:lpstr>
      <vt:lpstr>Handout: Convert Fan Pressure to CFM</vt:lpstr>
      <vt:lpstr>Blower Door Safety</vt:lpstr>
      <vt:lpstr>Asbestos</vt:lpstr>
      <vt:lpstr>PowerPoint Presentation</vt:lpstr>
      <vt:lpstr>Configuring the Manometer</vt:lpstr>
      <vt:lpstr>Air Leakage in Homes</vt:lpstr>
      <vt:lpstr>Air Leakage in Homes</vt:lpstr>
      <vt:lpstr>PowerPoint Presentation</vt:lpstr>
      <vt:lpstr>What Did You Learn?</vt:lpstr>
      <vt:lpstr>PowerPoint Presentation</vt:lpstr>
      <vt:lpstr>PowerPoint Presentation</vt:lpstr>
      <vt:lpstr>Duct Blaster Parts</vt:lpstr>
      <vt:lpstr>Duct Blaster Parts</vt:lpstr>
      <vt:lpstr>Duct Blaster Parts</vt:lpstr>
      <vt:lpstr>Duct Blaster Parts</vt:lpstr>
      <vt:lpstr>Ring CFM Capacity</vt:lpstr>
      <vt:lpstr>PowerPoint Presentation</vt:lpstr>
      <vt:lpstr>Types of Tests</vt:lpstr>
      <vt:lpstr>Types of Tests</vt:lpstr>
      <vt:lpstr>PowerPoint Presentation</vt:lpstr>
      <vt:lpstr>PowerPoint Presentation</vt:lpstr>
      <vt:lpstr>Attaching to the Return Grille</vt:lpstr>
      <vt:lpstr>Attaching to the Air Handler</vt:lpstr>
      <vt:lpstr>Direct Attachment to the Air Handler</vt:lpstr>
      <vt:lpstr>The Duct Blaster Connections</vt:lpstr>
      <vt:lpstr>Pressurizing Ducts: Duct Leakage Test</vt:lpstr>
      <vt:lpstr>Pressurizing the Ducts</vt:lpstr>
      <vt:lpstr>The Set Up</vt:lpstr>
      <vt:lpstr>PowerPoint Presentation</vt:lpstr>
      <vt:lpstr>Configuring the Manometer</vt:lpstr>
      <vt:lpstr>Configuring the Manometer - MODE</vt:lpstr>
      <vt:lpstr>Configuring the Manometer - DEVICE</vt:lpstr>
      <vt:lpstr>Configuring the Manometer - CONFIG</vt:lpstr>
      <vt:lpstr>Configuring the Manometer</vt:lpstr>
      <vt:lpstr>Convert Fan Pressure to CFM</vt:lpstr>
      <vt:lpstr>PowerPoint Presentation</vt:lpstr>
      <vt:lpstr>Testing at 50Pa versus 25Pa</vt:lpstr>
      <vt:lpstr>What did you learn?</vt:lpstr>
      <vt:lpstr>PowerPoint Presentation</vt:lpstr>
      <vt:lpstr>Section 4: Duct Leakage to Outside</vt:lpstr>
      <vt:lpstr>PowerPoint Presentation</vt:lpstr>
      <vt:lpstr>Ducts on the Inside</vt:lpstr>
      <vt:lpstr>PowerPoint Presentation</vt:lpstr>
      <vt:lpstr>PowerPoint Presentation</vt:lpstr>
      <vt:lpstr>Configuring the Manometer(s)</vt:lpstr>
      <vt:lpstr>PowerPoint Presentation</vt:lpstr>
      <vt:lpstr>Configuring the Manometer(s)</vt:lpstr>
      <vt:lpstr>PowerPoint Presentation</vt:lpstr>
      <vt:lpstr>Equipment Tip!</vt:lpstr>
      <vt:lpstr>Leakage Requirements: Single Family Homes</vt:lpstr>
      <vt:lpstr>Leakage Requirements: Manufactured Homes</vt:lpstr>
      <vt:lpstr>Example: Pre-Test Leakage, Site Built Home</vt:lpstr>
      <vt:lpstr>Recording Results – Paper Form</vt:lpstr>
      <vt:lpstr>Recording Results – Mobile Entry</vt:lpstr>
      <vt:lpstr>Really Leaky Duct Systems</vt:lpstr>
      <vt:lpstr>PowerPoint Presentation</vt:lpstr>
      <vt:lpstr>Poor Connections</vt:lpstr>
      <vt:lpstr>PowerPoint Presentation</vt:lpstr>
      <vt:lpstr>Toe Kicks: Beware!</vt:lpstr>
      <vt:lpstr>Toe Kicks: Beware!</vt:lpstr>
      <vt:lpstr>PowerPoint Presentation</vt:lpstr>
      <vt:lpstr>Foam Blocks vs Tape</vt:lpstr>
      <vt:lpstr>Static Pressure Tap Location</vt:lpstr>
      <vt:lpstr>PowerPoint Presentation</vt:lpstr>
      <vt:lpstr>Minimizing Differences in Tests</vt:lpstr>
      <vt:lpstr>Number One Piece of Advice</vt:lpstr>
      <vt:lpstr>PowerPoint Presentation</vt:lpstr>
      <vt:lpstr>Sensor Sensitivity</vt:lpstr>
      <vt:lpstr>Anyone using Aeroseal?</vt:lpstr>
      <vt:lpstr>PowerPoint Presentation</vt:lpstr>
      <vt:lpstr>     Exercise: Duct Leakage to Outside</vt:lpstr>
      <vt:lpstr>     Exercise: Duct Leakage to Outside</vt:lpstr>
      <vt:lpstr>     Exercise: Duct Leakage to Outside</vt:lpstr>
      <vt:lpstr>What did you learn?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PowerPoint_PTCS Duct Sealing_Part 1 of 3</dc:title>
  <dc:creator>Nick Schuder</dc:creator>
  <dc:description>Right on AB- Here it is 4 months down the road and still no updates to the slides. 
I just had a look at the latest duct seal form and was surprised to see that we now have a new test. The CAZ (Combustion Air Zone) test. It walks and talks and smells like the AHE (Air Handler Effects test) but could be confusing to those of us that do CAZ testing in the BPI world. Why confuse the issue?
Whilst on a rant- I still do not see anything in any materials that mentions the requirement that was handed down at the last trainers meeting that new techs must contact their utilities to arrange for 100% coordiantion/inspection for the first 3 installs. Is that requirement gone? I have never seen it in writing.</dc:description>
  <cp:lastModifiedBy>Maitri Dirmeyer</cp:lastModifiedBy>
  <cp:revision>1407</cp:revision>
  <cp:lastPrinted>2017-05-02T18:42:29Z</cp:lastPrinted>
  <dcterms:created xsi:type="dcterms:W3CDTF">2009-08-27T15:28:48Z</dcterms:created>
  <dcterms:modified xsi:type="dcterms:W3CDTF">2019-11-27T23:04:30Z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0x010100A37556A87F08394CA61F5501EB1683FF00E3975DFCDEDD7B47BEB16A52805B8F41</vt:lpwstr>
  </property>
</Properties>
</file>