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1.xml" ContentType="application/vnd.openxmlformats-officedocument.drawingml.chart+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123" saveSubsetFonts="1">
  <p:sldMasterIdLst>
    <p:sldMasterId id="2147483705" r:id="rId4"/>
  </p:sldMasterIdLst>
  <p:notesMasterIdLst>
    <p:notesMasterId r:id="rId103"/>
  </p:notesMasterIdLst>
  <p:handoutMasterIdLst>
    <p:handoutMasterId r:id="rId104"/>
  </p:handoutMasterIdLst>
  <p:sldIdLst>
    <p:sldId id="767" r:id="rId5"/>
    <p:sldId id="735" r:id="rId6"/>
    <p:sldId id="736" r:id="rId7"/>
    <p:sldId id="737" r:id="rId8"/>
    <p:sldId id="738" r:id="rId9"/>
    <p:sldId id="740" r:id="rId10"/>
    <p:sldId id="741" r:id="rId11"/>
    <p:sldId id="742" r:id="rId12"/>
    <p:sldId id="743" r:id="rId13"/>
    <p:sldId id="744" r:id="rId14"/>
    <p:sldId id="747" r:id="rId15"/>
    <p:sldId id="748" r:id="rId16"/>
    <p:sldId id="749" r:id="rId17"/>
    <p:sldId id="750" r:id="rId18"/>
    <p:sldId id="845" r:id="rId19"/>
    <p:sldId id="746" r:id="rId20"/>
    <p:sldId id="755" r:id="rId21"/>
    <p:sldId id="745" r:id="rId22"/>
    <p:sldId id="778" r:id="rId23"/>
    <p:sldId id="756" r:id="rId24"/>
    <p:sldId id="759" r:id="rId25"/>
    <p:sldId id="760" r:id="rId26"/>
    <p:sldId id="753" r:id="rId27"/>
    <p:sldId id="752" r:id="rId28"/>
    <p:sldId id="761" r:id="rId29"/>
    <p:sldId id="672" r:id="rId30"/>
    <p:sldId id="754" r:id="rId31"/>
    <p:sldId id="776" r:id="rId32"/>
    <p:sldId id="757" r:id="rId33"/>
    <p:sldId id="758" r:id="rId34"/>
    <p:sldId id="777" r:id="rId35"/>
    <p:sldId id="478" r:id="rId36"/>
    <p:sldId id="477" r:id="rId37"/>
    <p:sldId id="479" r:id="rId38"/>
    <p:sldId id="480" r:id="rId39"/>
    <p:sldId id="762" r:id="rId40"/>
    <p:sldId id="768" r:id="rId41"/>
    <p:sldId id="634" r:id="rId42"/>
    <p:sldId id="765" r:id="rId43"/>
    <p:sldId id="763" r:id="rId44"/>
    <p:sldId id="764" r:id="rId45"/>
    <p:sldId id="636" r:id="rId46"/>
    <p:sldId id="667" r:id="rId47"/>
    <p:sldId id="675" r:id="rId48"/>
    <p:sldId id="670" r:id="rId49"/>
    <p:sldId id="635" r:id="rId50"/>
    <p:sldId id="677" r:id="rId51"/>
    <p:sldId id="848" r:id="rId52"/>
    <p:sldId id="669" r:id="rId53"/>
    <p:sldId id="668" r:id="rId54"/>
    <p:sldId id="671" r:id="rId55"/>
    <p:sldId id="850" r:id="rId56"/>
    <p:sldId id="851" r:id="rId57"/>
    <p:sldId id="642" r:id="rId58"/>
    <p:sldId id="855" r:id="rId59"/>
    <p:sldId id="814" r:id="rId60"/>
    <p:sldId id="852" r:id="rId61"/>
    <p:sldId id="674" r:id="rId62"/>
    <p:sldId id="640" r:id="rId63"/>
    <p:sldId id="724" r:id="rId64"/>
    <p:sldId id="644" r:id="rId65"/>
    <p:sldId id="645" r:id="rId66"/>
    <p:sldId id="725" r:id="rId67"/>
    <p:sldId id="646" r:id="rId68"/>
    <p:sldId id="641" r:id="rId69"/>
    <p:sldId id="648" r:id="rId70"/>
    <p:sldId id="649" r:id="rId71"/>
    <p:sldId id="726" r:id="rId72"/>
    <p:sldId id="650" r:id="rId73"/>
    <p:sldId id="654" r:id="rId74"/>
    <p:sldId id="727" r:id="rId75"/>
    <p:sldId id="853" r:id="rId76"/>
    <p:sldId id="655" r:id="rId77"/>
    <p:sldId id="728" r:id="rId78"/>
    <p:sldId id="656" r:id="rId79"/>
    <p:sldId id="657" r:id="rId80"/>
    <p:sldId id="729" r:id="rId81"/>
    <p:sldId id="730" r:id="rId82"/>
    <p:sldId id="658" r:id="rId83"/>
    <p:sldId id="733" r:id="rId84"/>
    <p:sldId id="659" r:id="rId85"/>
    <p:sldId id="660" r:id="rId86"/>
    <p:sldId id="651" r:id="rId87"/>
    <p:sldId id="652" r:id="rId88"/>
    <p:sldId id="653" r:id="rId89"/>
    <p:sldId id="638" r:id="rId90"/>
    <p:sldId id="854" r:id="rId91"/>
    <p:sldId id="673" r:id="rId92"/>
    <p:sldId id="665" r:id="rId93"/>
    <p:sldId id="666" r:id="rId94"/>
    <p:sldId id="679" r:id="rId95"/>
    <p:sldId id="676" r:id="rId96"/>
    <p:sldId id="680" r:id="rId97"/>
    <p:sldId id="681" r:id="rId98"/>
    <p:sldId id="682" r:id="rId99"/>
    <p:sldId id="683" r:id="rId100"/>
    <p:sldId id="684" r:id="rId101"/>
    <p:sldId id="685" r:id="rId10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08845A5-84AE-45CA-8F0F-AD8A7AFF589E}">
          <p14:sldIdLst>
            <p14:sldId id="767"/>
            <p14:sldId id="735"/>
            <p14:sldId id="736"/>
            <p14:sldId id="737"/>
            <p14:sldId id="738"/>
            <p14:sldId id="740"/>
            <p14:sldId id="741"/>
            <p14:sldId id="742"/>
            <p14:sldId id="743"/>
            <p14:sldId id="744"/>
            <p14:sldId id="747"/>
            <p14:sldId id="748"/>
            <p14:sldId id="749"/>
            <p14:sldId id="750"/>
          </p14:sldIdLst>
        </p14:section>
        <p14:section name="Untitled Section" id="{95ED1DB1-CFD0-48B6-B589-382F14815614}">
          <p14:sldIdLst>
            <p14:sldId id="845"/>
            <p14:sldId id="746"/>
            <p14:sldId id="755"/>
            <p14:sldId id="745"/>
            <p14:sldId id="778"/>
            <p14:sldId id="756"/>
            <p14:sldId id="759"/>
            <p14:sldId id="760"/>
            <p14:sldId id="753"/>
            <p14:sldId id="752"/>
            <p14:sldId id="761"/>
            <p14:sldId id="672"/>
            <p14:sldId id="754"/>
            <p14:sldId id="776"/>
            <p14:sldId id="757"/>
            <p14:sldId id="758"/>
            <p14:sldId id="777"/>
            <p14:sldId id="478"/>
            <p14:sldId id="477"/>
            <p14:sldId id="479"/>
            <p14:sldId id="480"/>
            <p14:sldId id="762"/>
            <p14:sldId id="768"/>
            <p14:sldId id="634"/>
            <p14:sldId id="765"/>
            <p14:sldId id="763"/>
            <p14:sldId id="764"/>
            <p14:sldId id="636"/>
            <p14:sldId id="667"/>
            <p14:sldId id="675"/>
            <p14:sldId id="670"/>
            <p14:sldId id="635"/>
            <p14:sldId id="677"/>
            <p14:sldId id="848"/>
            <p14:sldId id="669"/>
            <p14:sldId id="668"/>
            <p14:sldId id="671"/>
            <p14:sldId id="850"/>
            <p14:sldId id="851"/>
            <p14:sldId id="642"/>
            <p14:sldId id="855"/>
            <p14:sldId id="814"/>
            <p14:sldId id="852"/>
            <p14:sldId id="674"/>
            <p14:sldId id="640"/>
            <p14:sldId id="724"/>
            <p14:sldId id="644"/>
            <p14:sldId id="645"/>
            <p14:sldId id="725"/>
            <p14:sldId id="646"/>
            <p14:sldId id="641"/>
            <p14:sldId id="648"/>
            <p14:sldId id="649"/>
            <p14:sldId id="726"/>
            <p14:sldId id="650"/>
            <p14:sldId id="654"/>
            <p14:sldId id="727"/>
            <p14:sldId id="853"/>
            <p14:sldId id="655"/>
            <p14:sldId id="728"/>
            <p14:sldId id="656"/>
            <p14:sldId id="657"/>
            <p14:sldId id="729"/>
            <p14:sldId id="730"/>
            <p14:sldId id="658"/>
            <p14:sldId id="733"/>
            <p14:sldId id="659"/>
            <p14:sldId id="660"/>
            <p14:sldId id="651"/>
            <p14:sldId id="652"/>
            <p14:sldId id="653"/>
            <p14:sldId id="638"/>
            <p14:sldId id="854"/>
            <p14:sldId id="673"/>
            <p14:sldId id="665"/>
            <p14:sldId id="666"/>
            <p14:sldId id="679"/>
            <p14:sldId id="676"/>
            <p14:sldId id="680"/>
            <p14:sldId id="681"/>
            <p14:sldId id="682"/>
            <p14:sldId id="683"/>
            <p14:sldId id="684"/>
            <p14:sldId id="6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williamson" initials="j" lastIdx="14" clrIdx="0"/>
  <p:cmAuthor id="1" name="bob davis" initials="bd" lastIdx="1" clrIdx="1"/>
  <p:cmAuthor id="2" name="PECI" initials="P" lastIdx="1" clrIdx="2"/>
  <p:cmAuthor id="3" name="AmyB" initials="AAB" lastIdx="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8B71"/>
    <a:srgbClr val="DF6F31"/>
    <a:srgbClr val="E1F8FB"/>
    <a:srgbClr val="ECF1F5"/>
    <a:srgbClr val="284E84"/>
    <a:srgbClr val="FFFF79"/>
    <a:srgbClr val="4B5117"/>
    <a:srgbClr val="FBFCF2"/>
    <a:srgbClr val="F9FAEC"/>
    <a:srgbClr val="BEA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68" autoAdjust="0"/>
    <p:restoredTop sz="91265" autoAdjust="0"/>
  </p:normalViewPr>
  <p:slideViewPr>
    <p:cSldViewPr>
      <p:cViewPr varScale="1">
        <p:scale>
          <a:sx n="104" d="100"/>
          <a:sy n="104" d="100"/>
        </p:scale>
        <p:origin x="1408" y="208"/>
      </p:cViewPr>
      <p:guideLst>
        <p:guide orient="horz" pos="2160"/>
        <p:guide pos="2880"/>
      </p:guideLst>
    </p:cSldViewPr>
  </p:slideViewPr>
  <p:outlineViewPr>
    <p:cViewPr>
      <p:scale>
        <a:sx n="33" d="100"/>
        <a:sy n="33" d="100"/>
      </p:scale>
      <p:origin x="0" y="-32046"/>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96" d="100"/>
          <a:sy n="96" d="100"/>
        </p:scale>
        <p:origin x="-3552"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jwilliamson\Desktop\Duct%20Training\August%2016%20Materials\DuctTesting%20-%20flex%20duct%20tests.xlsx" TargetMode="External"/><Relationship Id="rId1" Type="http://schemas.openxmlformats.org/officeDocument/2006/relationships/image" Target="../media/image115.jpe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Total Weight at Failure for Flex to Round</a:t>
            </a:r>
            <a:r>
              <a:rPr lang="en-US" baseline="0" dirty="0"/>
              <a:t> Pipe Connection</a:t>
            </a:r>
            <a:endParaRPr lang="en-US" dirty="0"/>
          </a:p>
        </c:rich>
      </c:tx>
      <c:overlay val="0"/>
    </c:title>
    <c:autoTitleDeleted val="0"/>
    <c:plotArea>
      <c:layout/>
      <c:barChart>
        <c:barDir val="col"/>
        <c:grouping val="clustered"/>
        <c:varyColors val="0"/>
        <c:ser>
          <c:idx val="0"/>
          <c:order val="0"/>
          <c:tx>
            <c:strRef>
              <c:f>Sheet1!$C$4</c:f>
              <c:strCache>
                <c:ptCount val="1"/>
                <c:pt idx="0">
                  <c:v>Total Weight at Failure</c:v>
                </c:pt>
              </c:strCache>
            </c:strRef>
          </c:tx>
          <c:spPr>
            <a:blipFill>
              <a:blip xmlns:r="http://schemas.openxmlformats.org/officeDocument/2006/relationships" r:embed="rId1"/>
              <a:stretch>
                <a:fillRect/>
              </a:stretch>
            </a:blipFill>
          </c:spPr>
          <c:invertIfNegative val="0"/>
          <c:cat>
            <c:strRef>
              <c:f>Sheet1!$B$5:$B$17</c:f>
              <c:strCache>
                <c:ptCount val="13"/>
                <c:pt idx="0">
                  <c:v>Hand Tightened w/o beads/mastic 10 minutes</c:v>
                </c:pt>
                <c:pt idx="1">
                  <c:v>Hand tightened w/o Beads</c:v>
                </c:pt>
                <c:pt idx="2">
                  <c:v>Hand tightened w/ Beads</c:v>
                </c:pt>
                <c:pt idx="3">
                  <c:v>Tool Tightend no beads/mastic 5 days drying</c:v>
                </c:pt>
                <c:pt idx="4">
                  <c:v>Tool tightened w/o Beads</c:v>
                </c:pt>
                <c:pt idx="5">
                  <c:v>Tape only</c:v>
                </c:pt>
                <c:pt idx="6">
                  <c:v>Tool tightened w/ Beads w/ Mastic. 16 hours drying</c:v>
                </c:pt>
                <c:pt idx="7">
                  <c:v>Tool tightened w/ Screws w/o Beads 5.5 hours</c:v>
                </c:pt>
                <c:pt idx="8">
                  <c:v>Tape only 30 minutes</c:v>
                </c:pt>
                <c:pt idx="9">
                  <c:v>Tool Tightened w/beads/mastic 5 days drying</c:v>
                </c:pt>
                <c:pt idx="10">
                  <c:v>Tool tightened w/ Beads</c:v>
                </c:pt>
                <c:pt idx="11">
                  <c:v>Tool tightened w/ Screws w/ Beads</c:v>
                </c:pt>
                <c:pt idx="12">
                  <c:v>Tool tightened w/ Screws w/o Beads</c:v>
                </c:pt>
              </c:strCache>
            </c:strRef>
          </c:cat>
          <c:val>
            <c:numRef>
              <c:f>Sheet1!$C$5:$C$17</c:f>
              <c:numCache>
                <c:formatCode>General</c:formatCode>
                <c:ptCount val="13"/>
                <c:pt idx="0">
                  <c:v>10</c:v>
                </c:pt>
                <c:pt idx="1">
                  <c:v>16</c:v>
                </c:pt>
                <c:pt idx="2">
                  <c:v>20</c:v>
                </c:pt>
                <c:pt idx="3">
                  <c:v>20</c:v>
                </c:pt>
                <c:pt idx="4">
                  <c:v>52</c:v>
                </c:pt>
                <c:pt idx="5">
                  <c:v>60</c:v>
                </c:pt>
                <c:pt idx="6">
                  <c:v>78</c:v>
                </c:pt>
                <c:pt idx="7">
                  <c:v>80</c:v>
                </c:pt>
                <c:pt idx="8">
                  <c:v>82</c:v>
                </c:pt>
                <c:pt idx="9">
                  <c:v>82</c:v>
                </c:pt>
                <c:pt idx="10">
                  <c:v>110</c:v>
                </c:pt>
                <c:pt idx="11">
                  <c:v>120</c:v>
                </c:pt>
                <c:pt idx="12">
                  <c:v>125</c:v>
                </c:pt>
              </c:numCache>
            </c:numRef>
          </c:val>
          <c:extLst>
            <c:ext xmlns:c16="http://schemas.microsoft.com/office/drawing/2014/chart" uri="{C3380CC4-5D6E-409C-BE32-E72D297353CC}">
              <c16:uniqueId val="{00000000-EADF-4B32-9CBB-0CF334FA2C69}"/>
            </c:ext>
          </c:extLst>
        </c:ser>
        <c:dLbls>
          <c:showLegendKey val="0"/>
          <c:showVal val="0"/>
          <c:showCatName val="0"/>
          <c:showSerName val="0"/>
          <c:showPercent val="0"/>
          <c:showBubbleSize val="0"/>
        </c:dLbls>
        <c:gapWidth val="86"/>
        <c:axId val="208735232"/>
        <c:axId val="208794368"/>
      </c:barChart>
      <c:catAx>
        <c:axId val="208735232"/>
        <c:scaling>
          <c:orientation val="minMax"/>
        </c:scaling>
        <c:delete val="0"/>
        <c:axPos val="b"/>
        <c:numFmt formatCode="General" sourceLinked="0"/>
        <c:majorTickMark val="out"/>
        <c:minorTickMark val="none"/>
        <c:tickLblPos val="nextTo"/>
        <c:crossAx val="208794368"/>
        <c:crosses val="autoZero"/>
        <c:auto val="1"/>
        <c:lblAlgn val="ctr"/>
        <c:lblOffset val="100"/>
        <c:noMultiLvlLbl val="0"/>
      </c:catAx>
      <c:valAx>
        <c:axId val="208794368"/>
        <c:scaling>
          <c:orientation val="minMax"/>
        </c:scaling>
        <c:delete val="0"/>
        <c:axPos val="l"/>
        <c:majorGridlines/>
        <c:title>
          <c:tx>
            <c:rich>
              <a:bodyPr rot="-5400000" vert="horz"/>
              <a:lstStyle/>
              <a:p>
                <a:pPr>
                  <a:defRPr sz="1600"/>
                </a:pPr>
                <a:r>
                  <a:rPr lang="en-US" sz="1600" dirty="0"/>
                  <a:t>Weight</a:t>
                </a:r>
                <a:r>
                  <a:rPr lang="en-US" sz="1600" baseline="0" dirty="0"/>
                  <a:t> in pounds</a:t>
                </a:r>
                <a:endParaRPr lang="en-US" sz="1600" dirty="0"/>
              </a:p>
            </c:rich>
          </c:tx>
          <c:layout>
            <c:manualLayout>
              <c:xMode val="edge"/>
              <c:yMode val="edge"/>
              <c:x val="8.7643749392437062E-2"/>
              <c:y val="0.24146924569211456"/>
            </c:manualLayout>
          </c:layout>
          <c:overlay val="0"/>
        </c:title>
        <c:numFmt formatCode="General" sourceLinked="1"/>
        <c:majorTickMark val="out"/>
        <c:minorTickMark val="none"/>
        <c:tickLblPos val="nextTo"/>
        <c:txPr>
          <a:bodyPr/>
          <a:lstStyle/>
          <a:p>
            <a:pPr>
              <a:defRPr sz="1200"/>
            </a:pPr>
            <a:endParaRPr lang="en-US"/>
          </a:p>
        </c:txPr>
        <c:crossAx val="208735232"/>
        <c:crosses val="autoZero"/>
        <c:crossBetween val="between"/>
      </c:valA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FCAD3E-35C0-4494-9A67-ED4A7D2451E9}" type="doc">
      <dgm:prSet loTypeId="urn:microsoft.com/office/officeart/2005/8/layout/vList2" loCatId="list" qsTypeId="urn:microsoft.com/office/officeart/2005/8/quickstyle/simple2" qsCatId="simple" csTypeId="urn:microsoft.com/office/officeart/2005/8/colors/accent2_5" csCatId="accent2" phldr="1"/>
      <dgm:spPr/>
      <dgm:t>
        <a:bodyPr/>
        <a:lstStyle/>
        <a:p>
          <a:endParaRPr lang="en-US"/>
        </a:p>
      </dgm:t>
    </dgm:pt>
    <dgm:pt modelId="{5E287827-AF27-4652-88AB-D34D71183283}">
      <dgm:prSet/>
      <dgm:spPr>
        <a:solidFill>
          <a:schemeClr val="accent2">
            <a:lumMod val="60000"/>
            <a:lumOff val="40000"/>
            <a:alpha val="90000"/>
          </a:schemeClr>
        </a:solidFill>
      </dgm:spPr>
      <dgm:t>
        <a:bodyPr/>
        <a:lstStyle/>
        <a:p>
          <a:pPr algn="ctr" rtl="0"/>
          <a:r>
            <a:rPr lang="en-US" dirty="0">
              <a:solidFill>
                <a:schemeClr val="tx1"/>
              </a:solidFill>
            </a:rPr>
            <a:t>The greater the distance from the fan, the more a leak becomes a hole. </a:t>
          </a:r>
        </a:p>
      </dgm:t>
    </dgm:pt>
    <dgm:pt modelId="{474E2635-34B7-436D-9A37-5EC8BE84D347}" type="parTrans" cxnId="{ED387B4F-B084-4E60-9A72-05D42F7FEA25}">
      <dgm:prSet/>
      <dgm:spPr/>
      <dgm:t>
        <a:bodyPr/>
        <a:lstStyle/>
        <a:p>
          <a:pPr algn="ctr"/>
          <a:endParaRPr lang="en-US">
            <a:solidFill>
              <a:schemeClr val="tx1"/>
            </a:solidFill>
          </a:endParaRPr>
        </a:p>
      </dgm:t>
    </dgm:pt>
    <dgm:pt modelId="{63197D06-7632-473A-BC53-9E226EC1FD9D}" type="sibTrans" cxnId="{ED387B4F-B084-4E60-9A72-05D42F7FEA25}">
      <dgm:prSet/>
      <dgm:spPr/>
      <dgm:t>
        <a:bodyPr/>
        <a:lstStyle/>
        <a:p>
          <a:pPr algn="ctr"/>
          <a:endParaRPr lang="en-US">
            <a:solidFill>
              <a:schemeClr val="tx1"/>
            </a:solidFill>
          </a:endParaRPr>
        </a:p>
      </dgm:t>
    </dgm:pt>
    <dgm:pt modelId="{171ACE0A-057A-4DC4-8146-B59FE63CD410}" type="pres">
      <dgm:prSet presAssocID="{9FFCAD3E-35C0-4494-9A67-ED4A7D2451E9}" presName="linear" presStyleCnt="0">
        <dgm:presLayoutVars>
          <dgm:animLvl val="lvl"/>
          <dgm:resizeHandles val="exact"/>
        </dgm:presLayoutVars>
      </dgm:prSet>
      <dgm:spPr/>
    </dgm:pt>
    <dgm:pt modelId="{D94A5BD3-8114-46F8-A406-53CCD22B6315}" type="pres">
      <dgm:prSet presAssocID="{5E287827-AF27-4652-88AB-D34D71183283}" presName="parentText" presStyleLbl="node1" presStyleIdx="0" presStyleCnt="1" custLinFactNeighborX="1282">
        <dgm:presLayoutVars>
          <dgm:chMax val="0"/>
          <dgm:bulletEnabled val="1"/>
        </dgm:presLayoutVars>
      </dgm:prSet>
      <dgm:spPr/>
    </dgm:pt>
  </dgm:ptLst>
  <dgm:cxnLst>
    <dgm:cxn modelId="{ED387B4F-B084-4E60-9A72-05D42F7FEA25}" srcId="{9FFCAD3E-35C0-4494-9A67-ED4A7D2451E9}" destId="{5E287827-AF27-4652-88AB-D34D71183283}" srcOrd="0" destOrd="0" parTransId="{474E2635-34B7-436D-9A37-5EC8BE84D347}" sibTransId="{63197D06-7632-473A-BC53-9E226EC1FD9D}"/>
    <dgm:cxn modelId="{6A3006C5-95D8-440D-BED4-ED5C68944496}" type="presOf" srcId="{9FFCAD3E-35C0-4494-9A67-ED4A7D2451E9}" destId="{171ACE0A-057A-4DC4-8146-B59FE63CD410}" srcOrd="0" destOrd="0" presId="urn:microsoft.com/office/officeart/2005/8/layout/vList2"/>
    <dgm:cxn modelId="{35CDBEF1-5DE4-41B5-B5BD-337F4E23E7D7}" type="presOf" srcId="{5E287827-AF27-4652-88AB-D34D71183283}" destId="{D94A5BD3-8114-46F8-A406-53CCD22B6315}" srcOrd="0" destOrd="0" presId="urn:microsoft.com/office/officeart/2005/8/layout/vList2"/>
    <dgm:cxn modelId="{E0933D2D-C57A-4A92-85AD-C3BA36CFEBC9}" type="presParOf" srcId="{171ACE0A-057A-4DC4-8146-B59FE63CD410}" destId="{D94A5BD3-8114-46F8-A406-53CCD22B631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A5BD3-8114-46F8-A406-53CCD22B6315}">
      <dsp:nvSpPr>
        <dsp:cNvPr id="0" name=""/>
        <dsp:cNvSpPr/>
      </dsp:nvSpPr>
      <dsp:spPr>
        <a:xfrm>
          <a:off x="0" y="12164"/>
          <a:ext cx="5943600" cy="1042470"/>
        </a:xfrm>
        <a:prstGeom prst="roundRect">
          <a:avLst/>
        </a:prstGeom>
        <a:solidFill>
          <a:schemeClr val="accent2">
            <a:lumMod val="60000"/>
            <a:lumOff val="40000"/>
            <a:alpha val="9000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solidFill>
                <a:schemeClr val="tx1"/>
              </a:solidFill>
            </a:rPr>
            <a:t>The greater the distance from the fan, the more a leak becomes a hole. </a:t>
          </a:r>
        </a:p>
      </dsp:txBody>
      <dsp:txXfrm>
        <a:off x="50889" y="63053"/>
        <a:ext cx="5841822" cy="9406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69920" cy="480060"/>
          </a:xfrm>
          <a:prstGeom prst="rect">
            <a:avLst/>
          </a:prstGeom>
        </p:spPr>
        <p:txBody>
          <a:bodyPr vert="horz" lIns="97538" tIns="48770" rIns="97538" bIns="48770" rtlCol="0"/>
          <a:lstStyle>
            <a:lvl1pPr algn="l">
              <a:defRPr sz="1300"/>
            </a:lvl1pPr>
          </a:lstStyle>
          <a:p>
            <a:endParaRPr lang="en-US" dirty="0"/>
          </a:p>
        </p:txBody>
      </p:sp>
      <p:sp>
        <p:nvSpPr>
          <p:cNvPr id="4" name="Footer Placeholder 3"/>
          <p:cNvSpPr>
            <a:spLocks noGrp="1"/>
          </p:cNvSpPr>
          <p:nvPr>
            <p:ph type="ftr" sz="quarter" idx="2"/>
          </p:nvPr>
        </p:nvSpPr>
        <p:spPr>
          <a:xfrm>
            <a:off x="1" y="9119476"/>
            <a:ext cx="3169920" cy="480060"/>
          </a:xfrm>
          <a:prstGeom prst="rect">
            <a:avLst/>
          </a:prstGeom>
        </p:spPr>
        <p:txBody>
          <a:bodyPr vert="horz" lIns="97538" tIns="48770" rIns="97538" bIns="48770" rtlCol="0" anchor="b"/>
          <a:lstStyle>
            <a:lvl1pPr algn="l">
              <a:defRPr sz="1300"/>
            </a:lvl1pPr>
          </a:lstStyle>
          <a:p>
            <a:endParaRPr lang="en-US" dirty="0"/>
          </a:p>
        </p:txBody>
      </p:sp>
    </p:spTree>
    <p:extLst>
      <p:ext uri="{BB962C8B-B14F-4D97-AF65-F5344CB8AC3E}">
        <p14:creationId xmlns:p14="http://schemas.microsoft.com/office/powerpoint/2010/main" val="190360137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69920" cy="480060"/>
          </a:xfrm>
          <a:prstGeom prst="rect">
            <a:avLst/>
          </a:prstGeom>
        </p:spPr>
        <p:txBody>
          <a:bodyPr vert="horz" lIns="97538" tIns="48770" rIns="97538" bIns="48770" rtlCol="0"/>
          <a:lstStyle>
            <a:lvl1pPr algn="l">
              <a:defRPr sz="1300"/>
            </a:lvl1pPr>
          </a:lstStyle>
          <a:p>
            <a:endParaRPr lang="en-US" dirty="0"/>
          </a:p>
        </p:txBody>
      </p:sp>
      <p:sp>
        <p:nvSpPr>
          <p:cNvPr id="3" name="Date Placeholder 2"/>
          <p:cNvSpPr>
            <a:spLocks noGrp="1"/>
          </p:cNvSpPr>
          <p:nvPr>
            <p:ph type="dt" idx="1"/>
          </p:nvPr>
        </p:nvSpPr>
        <p:spPr>
          <a:xfrm>
            <a:off x="4143587" y="2"/>
            <a:ext cx="3169920" cy="480060"/>
          </a:xfrm>
          <a:prstGeom prst="rect">
            <a:avLst/>
          </a:prstGeom>
        </p:spPr>
        <p:txBody>
          <a:bodyPr vert="horz" lIns="97538" tIns="48770" rIns="97538" bIns="48770" rtlCol="0"/>
          <a:lstStyle>
            <a:lvl1pPr algn="r">
              <a:defRPr sz="1300"/>
            </a:lvl1pPr>
          </a:lstStyle>
          <a:p>
            <a:fld id="{3E10372C-F5BC-4231-8880-11E8CD6DE795}" type="datetimeFigureOut">
              <a:rPr lang="en-US" smtClean="0"/>
              <a:pPr/>
              <a:t>12/30/18</a:t>
            </a:fld>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7538" tIns="48770" rIns="97538" bIns="487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6"/>
            <a:ext cx="3169920" cy="480060"/>
          </a:xfrm>
          <a:prstGeom prst="rect">
            <a:avLst/>
          </a:prstGeom>
        </p:spPr>
        <p:txBody>
          <a:bodyPr vert="horz" lIns="97538" tIns="48770" rIns="97538" bIns="48770"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6"/>
            <a:ext cx="3169920" cy="480060"/>
          </a:xfrm>
          <a:prstGeom prst="rect">
            <a:avLst/>
          </a:prstGeom>
        </p:spPr>
        <p:txBody>
          <a:bodyPr vert="horz" lIns="97538" tIns="48770" rIns="97538" bIns="48770" rtlCol="0" anchor="b"/>
          <a:lstStyle>
            <a:lvl1pPr algn="r">
              <a:defRPr sz="1300"/>
            </a:lvl1pPr>
          </a:lstStyle>
          <a:p>
            <a:fld id="{C5615AEB-25AD-4170-96E6-C4AF9EC91426}" type="slidenum">
              <a:rPr lang="en-US" smtClean="0"/>
              <a:pPr/>
              <a:t>‹#›</a:t>
            </a:fld>
            <a:endParaRPr lang="en-US" dirty="0"/>
          </a:p>
        </p:txBody>
      </p:sp>
      <p:sp>
        <p:nvSpPr>
          <p:cNvPr id="8" name="Slide Image Placeholder 7"/>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33" tIns="47866" rIns="95733" bIns="47866" rtlCol="0" anchor="ctr"/>
          <a:lstStyle/>
          <a:p>
            <a:endParaRPr lang="en-US" dirty="0"/>
          </a:p>
        </p:txBody>
      </p:sp>
    </p:spTree>
    <p:extLst>
      <p:ext uri="{BB962C8B-B14F-4D97-AF65-F5344CB8AC3E}">
        <p14:creationId xmlns:p14="http://schemas.microsoft.com/office/powerpoint/2010/main" val="7273457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30515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Rot="1" noChangeAspect="1" noChangeArrowheads="1" noTextEdit="1"/>
          </p:cNvSpPr>
          <p:nvPr>
            <p:ph type="sldImg"/>
          </p:nvPr>
        </p:nvSpPr>
        <p:spPr>
          <a:xfrm>
            <a:off x="1254125" y="717550"/>
            <a:ext cx="4803775" cy="3602038"/>
          </a:xfrm>
          <a:prstGeom prst="rect">
            <a:avLst/>
          </a:prstGeom>
          <a:ln/>
        </p:spPr>
      </p:sp>
      <p:sp>
        <p:nvSpPr>
          <p:cNvPr id="148484" name="Rectangle 3"/>
          <p:cNvSpPr>
            <a:spLocks noGrp="1" noChangeArrowheads="1"/>
          </p:cNvSpPr>
          <p:nvPr>
            <p:ph type="body" idx="1"/>
          </p:nvPr>
        </p:nvSpPr>
        <p:spPr>
          <a:xfrm>
            <a:off x="731775" y="4559273"/>
            <a:ext cx="5851657" cy="4322280"/>
          </a:xfrm>
          <a:noFill/>
          <a:ln/>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Rot="1" noChangeAspect="1" noChangeArrowheads="1" noTextEdit="1"/>
          </p:cNvSpPr>
          <p:nvPr>
            <p:ph type="sldImg"/>
          </p:nvPr>
        </p:nvSpPr>
        <p:spPr>
          <a:xfrm>
            <a:off x="1254125" y="717550"/>
            <a:ext cx="4803775" cy="3602038"/>
          </a:xfrm>
          <a:prstGeom prst="rect">
            <a:avLst/>
          </a:prstGeom>
          <a:ln/>
        </p:spPr>
      </p:sp>
      <p:sp>
        <p:nvSpPr>
          <p:cNvPr id="138244" name="Rectangle 3"/>
          <p:cNvSpPr>
            <a:spLocks noGrp="1" noChangeArrowheads="1"/>
          </p:cNvSpPr>
          <p:nvPr>
            <p:ph type="body" idx="1"/>
          </p:nvPr>
        </p:nvSpPr>
        <p:spPr>
          <a:xfrm>
            <a:off x="731775" y="4559273"/>
            <a:ext cx="5851657" cy="4322280"/>
          </a:xfrm>
          <a:noFill/>
          <a:ln/>
        </p:spPr>
        <p:txBody>
          <a:bodyPr/>
          <a:lstStyle/>
          <a:p>
            <a:endParaRPr lang="en-US" dirty="0"/>
          </a:p>
        </p:txBody>
      </p:sp>
    </p:spTree>
    <p:extLst>
      <p:ext uri="{BB962C8B-B14F-4D97-AF65-F5344CB8AC3E}">
        <p14:creationId xmlns:p14="http://schemas.microsoft.com/office/powerpoint/2010/main" val="2713062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noRot="1" noChangeAspect="1" noChangeArrowheads="1" noTextEdit="1"/>
          </p:cNvSpPr>
          <p:nvPr>
            <p:ph type="sldImg"/>
          </p:nvPr>
        </p:nvSpPr>
        <p:spPr>
          <a:xfrm>
            <a:off x="1254125" y="717550"/>
            <a:ext cx="4803775" cy="3602038"/>
          </a:xfrm>
          <a:prstGeom prst="rect">
            <a:avLst/>
          </a:prstGeom>
          <a:ln/>
        </p:spPr>
      </p:sp>
      <p:sp>
        <p:nvSpPr>
          <p:cNvPr id="139268" name="Rectangle 3"/>
          <p:cNvSpPr>
            <a:spLocks noGrp="1" noChangeArrowheads="1"/>
          </p:cNvSpPr>
          <p:nvPr>
            <p:ph type="body" idx="1"/>
          </p:nvPr>
        </p:nvSpPr>
        <p:spPr>
          <a:xfrm>
            <a:off x="731775" y="4559273"/>
            <a:ext cx="5851657" cy="4322280"/>
          </a:xfrm>
          <a:noFill/>
          <a:ln/>
        </p:spPr>
        <p:txBody>
          <a:bodyPr/>
          <a:lstStyle/>
          <a:p>
            <a:endParaRPr lang="en-US" dirty="0"/>
          </a:p>
        </p:txBody>
      </p:sp>
    </p:spTree>
    <p:extLst>
      <p:ext uri="{BB962C8B-B14F-4D97-AF65-F5344CB8AC3E}">
        <p14:creationId xmlns:p14="http://schemas.microsoft.com/office/powerpoint/2010/main" val="3644408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2"/>
          <p:cNvSpPr>
            <a:spLocks noGrp="1" noRot="1" noChangeAspect="1" noChangeArrowheads="1" noTextEdit="1"/>
          </p:cNvSpPr>
          <p:nvPr>
            <p:ph type="sldImg"/>
          </p:nvPr>
        </p:nvSpPr>
        <p:spPr>
          <a:xfrm>
            <a:off x="1254125" y="717550"/>
            <a:ext cx="4803775" cy="3602038"/>
          </a:xfrm>
          <a:prstGeom prst="rect">
            <a:avLst/>
          </a:prstGeom>
          <a:ln/>
        </p:spPr>
      </p:sp>
      <p:sp>
        <p:nvSpPr>
          <p:cNvPr id="140292" name="Rectangle 3"/>
          <p:cNvSpPr>
            <a:spLocks noGrp="1" noChangeArrowheads="1"/>
          </p:cNvSpPr>
          <p:nvPr>
            <p:ph type="body" idx="1"/>
          </p:nvPr>
        </p:nvSpPr>
        <p:spPr>
          <a:xfrm>
            <a:off x="731775" y="4559273"/>
            <a:ext cx="5851657" cy="4322280"/>
          </a:xfrm>
          <a:noFill/>
          <a:ln/>
        </p:spPr>
        <p:txBody>
          <a:bodyPr/>
          <a:lstStyle/>
          <a:p>
            <a:endParaRPr lang="en-US" dirty="0"/>
          </a:p>
        </p:txBody>
      </p:sp>
    </p:spTree>
    <p:extLst>
      <p:ext uri="{BB962C8B-B14F-4D97-AF65-F5344CB8AC3E}">
        <p14:creationId xmlns:p14="http://schemas.microsoft.com/office/powerpoint/2010/main" val="1346161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6173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
          <p:cNvSpPr>
            <a:spLocks noGrp="1" noRot="1" noChangeAspect="1" noChangeArrowheads="1" noTextEdit="1"/>
          </p:cNvSpPr>
          <p:nvPr>
            <p:ph type="sldImg"/>
          </p:nvPr>
        </p:nvSpPr>
        <p:spPr>
          <a:xfrm>
            <a:off x="1255713" y="717550"/>
            <a:ext cx="4803775" cy="3602038"/>
          </a:xfrm>
          <a:prstGeom prst="rect">
            <a:avLst/>
          </a:prstGeom>
          <a:ln/>
        </p:spPr>
      </p:sp>
      <p:sp>
        <p:nvSpPr>
          <p:cNvPr id="147460" name="Rectangle 3"/>
          <p:cNvSpPr>
            <a:spLocks noGrp="1" noChangeArrowheads="1"/>
          </p:cNvSpPr>
          <p:nvPr>
            <p:ph type="body" idx="1"/>
          </p:nvPr>
        </p:nvSpPr>
        <p:spPr>
          <a:xfrm>
            <a:off x="731775" y="4559273"/>
            <a:ext cx="5851657" cy="4322280"/>
          </a:xfrm>
          <a:noFill/>
          <a:ln/>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2"/>
          <p:cNvSpPr>
            <a:spLocks noGrp="1" noRot="1" noChangeAspect="1" noChangeArrowheads="1" noTextEdit="1"/>
          </p:cNvSpPr>
          <p:nvPr>
            <p:ph type="sldImg"/>
          </p:nvPr>
        </p:nvSpPr>
        <p:spPr>
          <a:xfrm>
            <a:off x="1255713" y="717550"/>
            <a:ext cx="4803775" cy="3602038"/>
          </a:xfrm>
          <a:prstGeom prst="rect">
            <a:avLst/>
          </a:prstGeom>
          <a:ln/>
        </p:spPr>
      </p:sp>
      <p:sp>
        <p:nvSpPr>
          <p:cNvPr id="146436" name="Rectangle 3"/>
          <p:cNvSpPr>
            <a:spLocks noGrp="1" noChangeArrowheads="1"/>
          </p:cNvSpPr>
          <p:nvPr>
            <p:ph type="body" idx="1"/>
          </p:nvPr>
        </p:nvSpPr>
        <p:spPr>
          <a:xfrm>
            <a:off x="731775" y="4559273"/>
            <a:ext cx="5851657" cy="4322280"/>
          </a:xfrm>
          <a:noFill/>
          <a:ln/>
        </p:spPr>
        <p:txBody>
          <a:bodyPr/>
          <a:lstStyle/>
          <a:p>
            <a:endParaRPr lang="en-US" dirty="0"/>
          </a:p>
        </p:txBody>
      </p:sp>
    </p:spTree>
    <p:extLst>
      <p:ext uri="{BB962C8B-B14F-4D97-AF65-F5344CB8AC3E}">
        <p14:creationId xmlns:p14="http://schemas.microsoft.com/office/powerpoint/2010/main" val="2410926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1254125" y="717550"/>
            <a:ext cx="4803775" cy="3602038"/>
          </a:xfrm>
          <a:prstGeom prst="rect">
            <a:avLst/>
          </a:prstGeom>
          <a:ln/>
        </p:spPr>
      </p:sp>
      <p:sp>
        <p:nvSpPr>
          <p:cNvPr id="150532" name="Rectangle 3"/>
          <p:cNvSpPr>
            <a:spLocks noGrp="1" noChangeArrowheads="1"/>
          </p:cNvSpPr>
          <p:nvPr>
            <p:ph type="body" idx="1"/>
          </p:nvPr>
        </p:nvSpPr>
        <p:spPr>
          <a:xfrm>
            <a:off x="731775" y="4559273"/>
            <a:ext cx="5851657" cy="4322280"/>
          </a:xfrm>
          <a:noFill/>
          <a:ln/>
        </p:spPr>
        <p:txBody>
          <a:bodyPr/>
          <a:lstStyle/>
          <a:p>
            <a:endParaRPr lang="en-US" dirty="0"/>
          </a:p>
        </p:txBody>
      </p:sp>
    </p:spTree>
    <p:extLst>
      <p:ext uri="{BB962C8B-B14F-4D97-AF65-F5344CB8AC3E}">
        <p14:creationId xmlns:p14="http://schemas.microsoft.com/office/powerpoint/2010/main" val="3603234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1254125" y="717550"/>
            <a:ext cx="4803775" cy="3602038"/>
          </a:xfrm>
          <a:prstGeom prst="rect">
            <a:avLst/>
          </a:prstGeom>
          <a:ln/>
        </p:spPr>
      </p:sp>
      <p:sp>
        <p:nvSpPr>
          <p:cNvPr id="150532" name="Rectangle 3"/>
          <p:cNvSpPr>
            <a:spLocks noGrp="1" noChangeArrowheads="1"/>
          </p:cNvSpPr>
          <p:nvPr>
            <p:ph type="body" idx="1"/>
          </p:nvPr>
        </p:nvSpPr>
        <p:spPr>
          <a:xfrm>
            <a:off x="731775" y="4559273"/>
            <a:ext cx="5851657" cy="4322280"/>
          </a:xfrm>
          <a:noFill/>
          <a:ln/>
        </p:spPr>
        <p:txBody>
          <a:bodyPr/>
          <a:lstStyle/>
          <a:p>
            <a:endParaRPr lang="en-US" dirty="0"/>
          </a:p>
        </p:txBody>
      </p:sp>
    </p:spTree>
    <p:extLst>
      <p:ext uri="{BB962C8B-B14F-4D97-AF65-F5344CB8AC3E}">
        <p14:creationId xmlns:p14="http://schemas.microsoft.com/office/powerpoint/2010/main" val="4012852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8451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3912716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Rot="1" noChangeAspect="1" noChangeArrowheads="1" noTextEdit="1"/>
          </p:cNvSpPr>
          <p:nvPr>
            <p:ph type="sldImg"/>
          </p:nvPr>
        </p:nvSpPr>
        <p:spPr>
          <a:xfrm>
            <a:off x="1257300" y="719138"/>
            <a:ext cx="4800600" cy="3600450"/>
          </a:xfrm>
          <a:prstGeom prst="rect">
            <a:avLst/>
          </a:prstGeom>
          <a:ln/>
        </p:spPr>
      </p:sp>
      <p:sp>
        <p:nvSpPr>
          <p:cNvPr id="55300"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933807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Rot="1" noChangeAspect="1" noChangeArrowheads="1" noTextEdit="1"/>
          </p:cNvSpPr>
          <p:nvPr>
            <p:ph type="sldImg"/>
          </p:nvPr>
        </p:nvSpPr>
        <p:spPr>
          <a:xfrm>
            <a:off x="1257300" y="719138"/>
            <a:ext cx="4800600" cy="3600450"/>
          </a:xfrm>
          <a:prstGeom prst="rect">
            <a:avLst/>
          </a:prstGeom>
          <a:ln/>
        </p:spPr>
      </p:sp>
      <p:sp>
        <p:nvSpPr>
          <p:cNvPr id="97284" name="Rectangle 3"/>
          <p:cNvSpPr>
            <a:spLocks noGrp="1" noChangeArrowheads="1"/>
          </p:cNvSpPr>
          <p:nvPr>
            <p:ph type="body" idx="1"/>
          </p:nvPr>
        </p:nvSpPr>
        <p:spPr>
          <a:noFill/>
          <a:ln/>
        </p:spPr>
        <p:txBody>
          <a:bodyPr/>
          <a:lstStyle/>
          <a:p>
            <a:pPr eaLnBrk="1" hangingPunct="1"/>
            <a:endParaRPr lang="en-US" b="0" strike="noStrike" dirty="0">
              <a:latin typeface="Arial" pitchFamily="34" charset="0"/>
            </a:endParaRPr>
          </a:p>
        </p:txBody>
      </p:sp>
    </p:spTree>
    <p:extLst>
      <p:ext uri="{BB962C8B-B14F-4D97-AF65-F5344CB8AC3E}">
        <p14:creationId xmlns:p14="http://schemas.microsoft.com/office/powerpoint/2010/main" val="1199874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2"/>
          <p:cNvSpPr>
            <a:spLocks noGrp="1" noRot="1" noChangeAspect="1" noChangeArrowheads="1" noTextEdit="1"/>
          </p:cNvSpPr>
          <p:nvPr>
            <p:ph type="sldImg"/>
          </p:nvPr>
        </p:nvSpPr>
        <p:spPr>
          <a:xfrm>
            <a:off x="1257300" y="719138"/>
            <a:ext cx="4800600" cy="3600450"/>
          </a:xfrm>
          <a:prstGeom prst="rect">
            <a:avLst/>
          </a:prstGeom>
          <a:ln/>
        </p:spPr>
      </p:sp>
      <p:sp>
        <p:nvSpPr>
          <p:cNvPr id="118788"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257300" y="719138"/>
            <a:ext cx="4800600" cy="3600450"/>
          </a:xfrm>
          <a:prstGeom prst="rect">
            <a:avLst/>
          </a:prstGeom>
          <a:ln/>
        </p:spPr>
      </p:sp>
      <p:sp>
        <p:nvSpPr>
          <p:cNvPr id="117764"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295809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2"/>
          <p:cNvSpPr>
            <a:spLocks noGrp="1" noRot="1" noChangeAspect="1" noChangeArrowheads="1" noTextEdit="1"/>
          </p:cNvSpPr>
          <p:nvPr>
            <p:ph type="sldImg"/>
          </p:nvPr>
        </p:nvSpPr>
        <p:spPr>
          <a:xfrm>
            <a:off x="1257300" y="719138"/>
            <a:ext cx="4800600" cy="3600450"/>
          </a:xfrm>
          <a:prstGeom prst="rect">
            <a:avLst/>
          </a:prstGeom>
          <a:ln/>
        </p:spPr>
      </p:sp>
      <p:sp>
        <p:nvSpPr>
          <p:cNvPr id="12288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776039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2"/>
          <p:cNvSpPr>
            <a:spLocks noGrp="1" noRot="1" noChangeAspect="1" noChangeArrowheads="1" noTextEdit="1"/>
          </p:cNvSpPr>
          <p:nvPr>
            <p:ph type="sldImg"/>
          </p:nvPr>
        </p:nvSpPr>
        <p:spPr>
          <a:xfrm>
            <a:off x="1257300" y="719138"/>
            <a:ext cx="4800600" cy="3600450"/>
          </a:xfrm>
          <a:prstGeom prst="rect">
            <a:avLst/>
          </a:prstGeom>
          <a:ln/>
        </p:spPr>
      </p:sp>
      <p:sp>
        <p:nvSpPr>
          <p:cNvPr id="187396"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832472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2"/>
          <p:cNvSpPr>
            <a:spLocks noGrp="1" noRot="1" noChangeAspect="1" noChangeArrowheads="1" noTextEdit="1"/>
          </p:cNvSpPr>
          <p:nvPr>
            <p:ph type="sldImg"/>
          </p:nvPr>
        </p:nvSpPr>
        <p:spPr>
          <a:xfrm>
            <a:off x="1257300" y="719138"/>
            <a:ext cx="4800600" cy="3600450"/>
          </a:xfrm>
          <a:prstGeom prst="rect">
            <a:avLst/>
          </a:prstGeom>
          <a:ln/>
        </p:spPr>
      </p:sp>
      <p:sp>
        <p:nvSpPr>
          <p:cNvPr id="119812"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4065633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257300" y="719138"/>
            <a:ext cx="4800600" cy="3600450"/>
          </a:xfrm>
          <a:prstGeom prst="rect">
            <a:avLst/>
          </a:prstGeom>
          <a:ln/>
        </p:spPr>
      </p:sp>
      <p:sp>
        <p:nvSpPr>
          <p:cNvPr id="117764"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60087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27853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1254125" y="717550"/>
            <a:ext cx="4803775" cy="3602038"/>
          </a:xfrm>
          <a:prstGeom prst="rect">
            <a:avLst/>
          </a:prstGeom>
          <a:ln/>
        </p:spPr>
      </p:sp>
      <p:sp>
        <p:nvSpPr>
          <p:cNvPr id="150532" name="Rectangle 3"/>
          <p:cNvSpPr>
            <a:spLocks noGrp="1" noChangeArrowheads="1"/>
          </p:cNvSpPr>
          <p:nvPr>
            <p:ph type="body" idx="1"/>
          </p:nvPr>
        </p:nvSpPr>
        <p:spPr>
          <a:xfrm>
            <a:off x="731775" y="4559273"/>
            <a:ext cx="5851657" cy="4322280"/>
          </a:xfrm>
          <a:noFill/>
          <a:ln/>
        </p:spPr>
        <p:txBody>
          <a:bodyPr/>
          <a:lstStyle/>
          <a:p>
            <a:endParaRPr lang="en-US" dirty="0"/>
          </a:p>
        </p:txBody>
      </p:sp>
    </p:spTree>
    <p:extLst>
      <p:ext uri="{BB962C8B-B14F-4D97-AF65-F5344CB8AC3E}">
        <p14:creationId xmlns:p14="http://schemas.microsoft.com/office/powerpoint/2010/main" val="1908058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483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8221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0656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5751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strike="noStrike"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2912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9625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Rot="1" noChangeAspect="1" noChangeArrowheads="1" noTextEdit="1"/>
          </p:cNvSpPr>
          <p:nvPr>
            <p:ph type="sldImg"/>
          </p:nvPr>
        </p:nvSpPr>
        <p:spPr>
          <a:xfrm>
            <a:off x="1254125" y="717550"/>
            <a:ext cx="4803775" cy="3602038"/>
          </a:xfrm>
          <a:prstGeom prst="rect">
            <a:avLst/>
          </a:prstGeom>
          <a:ln/>
        </p:spPr>
      </p:sp>
      <p:sp>
        <p:nvSpPr>
          <p:cNvPr id="133124" name="Rectangle 3"/>
          <p:cNvSpPr>
            <a:spLocks noGrp="1" noChangeArrowheads="1"/>
          </p:cNvSpPr>
          <p:nvPr>
            <p:ph type="body" idx="1"/>
          </p:nvPr>
        </p:nvSpPr>
        <p:spPr>
          <a:xfrm>
            <a:off x="731775" y="4559273"/>
            <a:ext cx="5851657" cy="4322280"/>
          </a:xfrm>
          <a:noFill/>
          <a:ln/>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noStrike" dirty="0"/>
          </a:p>
        </p:txBody>
      </p:sp>
    </p:spTree>
    <p:extLst>
      <p:ext uri="{BB962C8B-B14F-4D97-AF65-F5344CB8AC3E}">
        <p14:creationId xmlns:p14="http://schemas.microsoft.com/office/powerpoint/2010/main" val="2478603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36046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1257300" y="719138"/>
            <a:ext cx="4800600" cy="3600450"/>
          </a:xfrm>
          <a:prstGeom prst="rect">
            <a:avLst/>
          </a:prstGeom>
          <a:ln/>
        </p:spPr>
      </p:sp>
      <p:sp>
        <p:nvSpPr>
          <p:cNvPr id="8195" name="Rectangle 3"/>
          <p:cNvSpPr>
            <a:spLocks noGrp="1" noChangeArrowheads="1"/>
          </p:cNvSpPr>
          <p:nvPr>
            <p:ph type="body" idx="1"/>
          </p:nvPr>
        </p:nvSpPr>
        <p:spPr/>
        <p:txBody>
          <a:bodyPr/>
          <a:lstStyle/>
          <a:p>
            <a:endParaRPr lang="en-US" b="0" strike="noStrike"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2"/>
          <p:cNvSpPr>
            <a:spLocks noGrp="1" noRot="1" noChangeAspect="1" noChangeArrowheads="1" noTextEdit="1"/>
          </p:cNvSpPr>
          <p:nvPr>
            <p:ph type="sldImg"/>
          </p:nvPr>
        </p:nvSpPr>
        <p:spPr>
          <a:xfrm>
            <a:off x="1257300" y="719138"/>
            <a:ext cx="4800600" cy="3600450"/>
          </a:xfrm>
          <a:prstGeom prst="rect">
            <a:avLst/>
          </a:prstGeom>
          <a:ln/>
        </p:spPr>
      </p:sp>
      <p:sp>
        <p:nvSpPr>
          <p:cNvPr id="17920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1079800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2"/>
          <p:cNvSpPr>
            <a:spLocks noGrp="1" noRot="1" noChangeAspect="1" noChangeArrowheads="1" noTextEdit="1"/>
          </p:cNvSpPr>
          <p:nvPr>
            <p:ph type="sldImg"/>
          </p:nvPr>
        </p:nvSpPr>
        <p:spPr>
          <a:xfrm>
            <a:off x="1257300" y="719138"/>
            <a:ext cx="4800600" cy="3600450"/>
          </a:xfrm>
          <a:prstGeom prst="rect">
            <a:avLst/>
          </a:prstGeom>
          <a:ln/>
        </p:spPr>
      </p:sp>
      <p:sp>
        <p:nvSpPr>
          <p:cNvPr id="181252" name="Rectangle 3"/>
          <p:cNvSpPr>
            <a:spLocks noGrp="1" noChangeArrowheads="1"/>
          </p:cNvSpPr>
          <p:nvPr>
            <p:ph type="body" idx="1"/>
          </p:nvPr>
        </p:nvSpPr>
        <p:spPr>
          <a:noFill/>
          <a:ln/>
        </p:spPr>
        <p:txBody>
          <a:bodyPr/>
          <a:lstStyle/>
          <a:p>
            <a:pPr eaLnBrk="1" hangingPunct="1"/>
            <a:endParaRPr lang="en-US" b="0" strike="noStrike" dirty="0"/>
          </a:p>
        </p:txBody>
      </p:sp>
    </p:spTree>
    <p:extLst>
      <p:ext uri="{BB962C8B-B14F-4D97-AF65-F5344CB8AC3E}">
        <p14:creationId xmlns:p14="http://schemas.microsoft.com/office/powerpoint/2010/main" val="13619888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138243" name="Rectangle 3"/>
          <p:cNvSpPr>
            <a:spLocks noGrp="1"/>
          </p:cNvSpPr>
          <p:nvPr>
            <p:ph type="body" idx="1"/>
          </p:nvPr>
        </p:nvSpPr>
        <p:spPr bwMode="auto">
          <a:noFill/>
        </p:spPr>
        <p:txBody>
          <a:bodyPr wrap="square" numCol="1" anchor="t" anchorCtr="0" compatLnSpc="1">
            <a:prstTxWarp prst="textNoShape">
              <a:avLst/>
            </a:prstTxWarp>
          </a:bodyPr>
          <a:lstStyle/>
          <a:p>
            <a:endParaRPr lang="en-US" b="0" strike="noStrike" dirty="0"/>
          </a:p>
        </p:txBody>
      </p:sp>
    </p:spTree>
    <p:extLst>
      <p:ext uri="{BB962C8B-B14F-4D97-AF65-F5344CB8AC3E}">
        <p14:creationId xmlns:p14="http://schemas.microsoft.com/office/powerpoint/2010/main" val="40961051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2"/>
          <p:cNvSpPr>
            <a:spLocks noGrp="1" noRot="1" noChangeAspect="1" noChangeArrowheads="1" noTextEdit="1"/>
          </p:cNvSpPr>
          <p:nvPr>
            <p:ph type="sldImg"/>
          </p:nvPr>
        </p:nvSpPr>
        <p:spPr>
          <a:xfrm>
            <a:off x="1255713" y="717550"/>
            <a:ext cx="4803775" cy="3602038"/>
          </a:xfrm>
          <a:prstGeom prst="rect">
            <a:avLst/>
          </a:prstGeom>
          <a:ln/>
        </p:spPr>
      </p:sp>
      <p:sp>
        <p:nvSpPr>
          <p:cNvPr id="130052" name="Rectangle 3"/>
          <p:cNvSpPr>
            <a:spLocks noGrp="1" noChangeArrowheads="1"/>
          </p:cNvSpPr>
          <p:nvPr>
            <p:ph type="body" idx="1"/>
          </p:nvPr>
        </p:nvSpPr>
        <p:spPr>
          <a:xfrm>
            <a:off x="731776" y="4559273"/>
            <a:ext cx="5851657" cy="4322280"/>
          </a:xfr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257300" y="719138"/>
            <a:ext cx="4800600" cy="3600450"/>
          </a:xfrm>
          <a:prstGeom prst="rect">
            <a:avLst/>
          </a:prstGeom>
          <a:ln/>
        </p:spPr>
      </p:sp>
      <p:sp>
        <p:nvSpPr>
          <p:cNvPr id="6246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p:txBody>
      </p:sp>
    </p:spTree>
    <p:extLst>
      <p:ext uri="{BB962C8B-B14F-4D97-AF65-F5344CB8AC3E}">
        <p14:creationId xmlns:p14="http://schemas.microsoft.com/office/powerpoint/2010/main" val="5177588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xfrm>
            <a:off x="1257300" y="717550"/>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Seal all the connections where duct sections meet, adjustable gores on elbow ducts, the boots, and the boot to floor connections. You must seal all accessible returns too.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boots can be difficult to seal when they are located near foundation walls. A best practice in this case is to seal the boot from both the crawlspace and from the inside the home. Remove the register grille to access the boot from the top side. Make sure the boot is mechanically fastened to the floor system.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 careful not to damage carpet or home furnishings with the mastic.  Use a wet towel to clean up any mastic left behind and be sure to put the grille back in place when you’re done. </a:t>
            </a:r>
          </a:p>
          <a:p>
            <a:endParaRPr lang="en-US" sz="1200" kern="1200" dirty="0">
              <a:solidFill>
                <a:schemeClr val="tx1"/>
              </a:solidFill>
              <a:effectLst/>
              <a:latin typeface="+mn-lt"/>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107523"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3251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2"/>
          <p:cNvSpPr>
            <a:spLocks noGrp="1" noRot="1" noChangeAspect="1" noChangeArrowheads="1" noTextEdit="1"/>
          </p:cNvSpPr>
          <p:nvPr>
            <p:ph type="sldImg"/>
          </p:nvPr>
        </p:nvSpPr>
        <p:spPr>
          <a:xfrm>
            <a:off x="1254125" y="717550"/>
            <a:ext cx="4803775" cy="3602038"/>
          </a:xfrm>
          <a:prstGeom prst="rect">
            <a:avLst/>
          </a:prstGeom>
          <a:ln/>
        </p:spPr>
      </p:sp>
      <p:sp>
        <p:nvSpPr>
          <p:cNvPr id="125956" name="Rectangle 3"/>
          <p:cNvSpPr>
            <a:spLocks noGrp="1" noChangeArrowheads="1"/>
          </p:cNvSpPr>
          <p:nvPr>
            <p:ph type="body" idx="1"/>
          </p:nvPr>
        </p:nvSpPr>
        <p:spPr>
          <a:xfrm>
            <a:off x="731775" y="4559273"/>
            <a:ext cx="5851657" cy="4322280"/>
          </a:xfrm>
          <a:noFill/>
          <a:ln/>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2"/>
          <p:cNvSpPr>
            <a:spLocks noGrp="1" noRot="1" noChangeAspect="1" noChangeArrowheads="1" noTextEdit="1"/>
          </p:cNvSpPr>
          <p:nvPr>
            <p:ph type="sldImg"/>
          </p:nvPr>
        </p:nvSpPr>
        <p:spPr>
          <a:xfrm>
            <a:off x="1257300" y="719138"/>
            <a:ext cx="4800600" cy="3600450"/>
          </a:xfrm>
          <a:prstGeom prst="rect">
            <a:avLst/>
          </a:prstGeom>
          <a:ln/>
        </p:spPr>
      </p:sp>
      <p:sp>
        <p:nvSpPr>
          <p:cNvPr id="18022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805920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507463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Most of the seams on the plenum or the return box are mechanically pressed at the factory and are fairly airtight. But an important exception is at the corners. These spots usually have gaps where the metal is folded over and joined together. A good blob of mastic at each of these locations will make these boxes air-tight. </a:t>
            </a:r>
            <a:endParaRPr lang="en-US" dirty="0"/>
          </a:p>
        </p:txBody>
      </p:sp>
    </p:spTree>
    <p:extLst>
      <p:ext uri="{BB962C8B-B14F-4D97-AF65-F5344CB8AC3E}">
        <p14:creationId xmlns:p14="http://schemas.microsoft.com/office/powerpoint/2010/main" val="17261733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257300" y="719138"/>
            <a:ext cx="4800600" cy="3600450"/>
          </a:xfrm>
          <a:prstGeom prst="rect">
            <a:avLst/>
          </a:prstGeom>
          <a:ln/>
        </p:spPr>
      </p:sp>
      <p:sp>
        <p:nvSpPr>
          <p:cNvPr id="6246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p:txBody>
      </p:sp>
    </p:spTree>
    <p:extLst>
      <p:ext uri="{BB962C8B-B14F-4D97-AF65-F5344CB8AC3E}">
        <p14:creationId xmlns:p14="http://schemas.microsoft.com/office/powerpoint/2010/main" val="12936498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29080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2"/>
          <p:cNvSpPr>
            <a:spLocks noGrp="1" noRot="1" noChangeAspect="1" noChangeArrowheads="1" noTextEdit="1"/>
          </p:cNvSpPr>
          <p:nvPr>
            <p:ph type="sldImg"/>
          </p:nvPr>
        </p:nvSpPr>
        <p:spPr>
          <a:xfrm>
            <a:off x="1257300" y="719138"/>
            <a:ext cx="4802188" cy="3600450"/>
          </a:xfrm>
          <a:prstGeom prst="rect">
            <a:avLst/>
          </a:prstGeom>
          <a:ln/>
        </p:spPr>
      </p:sp>
      <p:sp>
        <p:nvSpPr>
          <p:cNvPr id="146436" name="Rectangle 3"/>
          <p:cNvSpPr>
            <a:spLocks noGrp="1" noChangeArrowheads="1"/>
          </p:cNvSpPr>
          <p:nvPr>
            <p:ph type="body" idx="1"/>
          </p:nvPr>
        </p:nvSpPr>
        <p:spPr>
          <a:xfrm>
            <a:off x="975362" y="4560570"/>
            <a:ext cx="5364480" cy="4320540"/>
          </a:xfrm>
          <a:noFill/>
          <a:ln/>
        </p:spPr>
        <p:txBody>
          <a:bodyPr/>
          <a:lstStyle/>
          <a:p>
            <a:endParaRPr lang="en-US" b="0" strike="noStrike" dirty="0"/>
          </a:p>
        </p:txBody>
      </p:sp>
    </p:spTree>
    <p:extLst>
      <p:ext uri="{BB962C8B-B14F-4D97-AF65-F5344CB8AC3E}">
        <p14:creationId xmlns:p14="http://schemas.microsoft.com/office/powerpoint/2010/main" val="9068792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Flex ducts can bend and crimp, so you need to support them differently than rigid ducts. The supports must be at least one and a half inches wide so they don’t pinch into and damage the duct’s outer liner.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Supports are especially important near connections with rigid ducts, where the weight of an unsupported duct can pull the connection loose. Sags in the duct restrict it and restrict airflow. To prevent sags, cut the ducts to the proper length and install supports every four feet.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a best practice to use a rigid elbow rather than simply bending the flex duct. The bends create uneven surfaces inside of the ducts, which restrict airflow through the duct. Also, the vertical connection between the flex duct and a boot is difficult to support and can slip off.</a:t>
            </a:r>
          </a:p>
          <a:p>
            <a:endParaRPr lang="en-US" dirty="0"/>
          </a:p>
        </p:txBody>
      </p:sp>
    </p:spTree>
    <p:extLst>
      <p:ext uri="{BB962C8B-B14F-4D97-AF65-F5344CB8AC3E}">
        <p14:creationId xmlns:p14="http://schemas.microsoft.com/office/powerpoint/2010/main" val="17261733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Flex ducts can bend and crimp, so you need to support them differently than rigid ducts. The supports must be at least one and a half inches wide so they don’t pinch into and damage the duct’s outer liner.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Supports are especially important near connections with rigid ducts, where the weight of an unsupported duct can pull the connection loose. Sags in the duct restrict it and restrict airflow. To prevent sags, cut the ducts to the proper length and install supports every four feet.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a best practice to use a rigid elbow rather than simply bending the flex duct. The bends create uneven surfaces inside of the ducts, which restrict airflow through the duct. Also, the vertical connection between the flex duct and a boot is difficult to support and can slip off.</a:t>
            </a:r>
          </a:p>
          <a:p>
            <a:endParaRPr lang="en-US" dirty="0"/>
          </a:p>
        </p:txBody>
      </p:sp>
    </p:spTree>
    <p:extLst>
      <p:ext uri="{BB962C8B-B14F-4D97-AF65-F5344CB8AC3E}">
        <p14:creationId xmlns:p14="http://schemas.microsoft.com/office/powerpoint/2010/main" val="7183465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2"/>
          <p:cNvSpPr>
            <a:spLocks noGrp="1" noRot="1" noChangeAspect="1" noChangeArrowheads="1" noTextEdit="1"/>
          </p:cNvSpPr>
          <p:nvPr>
            <p:ph type="sldImg"/>
          </p:nvPr>
        </p:nvSpPr>
        <p:spPr>
          <a:xfrm>
            <a:off x="1257300" y="719138"/>
            <a:ext cx="4800600" cy="3600450"/>
          </a:xfrm>
          <a:prstGeom prst="rect">
            <a:avLst/>
          </a:prstGeom>
          <a:ln/>
        </p:spPr>
      </p:sp>
      <p:sp>
        <p:nvSpPr>
          <p:cNvPr id="183300" name="Rectangle 3"/>
          <p:cNvSpPr>
            <a:spLocks noGrp="1" noChangeArrowheads="1"/>
          </p:cNvSpPr>
          <p:nvPr>
            <p:ph type="body" idx="1"/>
          </p:nvPr>
        </p:nvSpPr>
        <p:spPr>
          <a:noFill/>
          <a:ln/>
        </p:spPr>
        <p:txBody>
          <a:bodyPr/>
          <a:lstStyle/>
          <a:p>
            <a:pPr eaLnBrk="1" hangingPunct="1"/>
            <a:r>
              <a:rPr lang="en-US" dirty="0"/>
              <a:t>Add presenters notes on how to fix</a:t>
            </a:r>
          </a:p>
        </p:txBody>
      </p:sp>
    </p:spTree>
    <p:extLst>
      <p:ext uri="{BB962C8B-B14F-4D97-AF65-F5344CB8AC3E}">
        <p14:creationId xmlns:p14="http://schemas.microsoft.com/office/powerpoint/2010/main" val="42433170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xfrm>
            <a:off x="1257300" y="719138"/>
            <a:ext cx="4800600" cy="3600450"/>
          </a:xfrm>
          <a:prstGeom prst="rect">
            <a:avLst/>
          </a:prstGeom>
          <a:ln/>
        </p:spPr>
      </p:sp>
      <p:sp>
        <p:nvSpPr>
          <p:cNvPr id="12291" name="Rectangle 3"/>
          <p:cNvSpPr>
            <a:spLocks noGrp="1" noChangeArrowheads="1"/>
          </p:cNvSpPr>
          <p:nvPr>
            <p:ph type="body" idx="1"/>
          </p:nvPr>
        </p:nvSpPr>
        <p:spPr/>
        <p:txBody>
          <a:bodyPr/>
          <a:lstStyle/>
          <a:p>
            <a:r>
              <a:rPr lang="en-US" b="0" dirty="0"/>
              <a:t>Mention thermopan and the uses, especially end caps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2"/>
          <p:cNvSpPr>
            <a:spLocks noGrp="1" noRot="1" noChangeAspect="1" noChangeArrowheads="1" noTextEdit="1"/>
          </p:cNvSpPr>
          <p:nvPr>
            <p:ph type="sldImg"/>
          </p:nvPr>
        </p:nvSpPr>
        <p:spPr>
          <a:xfrm>
            <a:off x="1254125" y="717550"/>
            <a:ext cx="4803775" cy="3602038"/>
          </a:xfrm>
          <a:prstGeom prst="rect">
            <a:avLst/>
          </a:prstGeom>
          <a:ln/>
        </p:spPr>
      </p:sp>
      <p:sp>
        <p:nvSpPr>
          <p:cNvPr id="135172" name="Rectangle 3"/>
          <p:cNvSpPr>
            <a:spLocks noGrp="1" noChangeArrowheads="1"/>
          </p:cNvSpPr>
          <p:nvPr>
            <p:ph type="body" idx="1"/>
          </p:nvPr>
        </p:nvSpPr>
        <p:spPr>
          <a:xfrm>
            <a:off x="731775" y="4559273"/>
            <a:ext cx="5851657" cy="4322280"/>
          </a:xfrm>
          <a:noFill/>
          <a:ln/>
        </p:spPr>
        <p:txBody>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27639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257300" y="719138"/>
            <a:ext cx="4800600" cy="3600450"/>
          </a:xfrm>
          <a:prstGeom prst="rect">
            <a:avLst/>
          </a:prstGeom>
          <a:ln/>
        </p:spPr>
      </p:sp>
      <p:sp>
        <p:nvSpPr>
          <p:cNvPr id="143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257300" y="719138"/>
            <a:ext cx="4800600" cy="3600450"/>
          </a:xfrm>
          <a:prstGeom prst="rect">
            <a:avLst/>
          </a:prstGeom>
          <a:ln/>
        </p:spPr>
      </p:sp>
      <p:sp>
        <p:nvSpPr>
          <p:cNvPr id="163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10048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1257300" y="719138"/>
            <a:ext cx="4800600" cy="3600450"/>
          </a:xfrm>
          <a:prstGeom prst="rect">
            <a:avLst/>
          </a:prstGeom>
          <a:ln/>
        </p:spPr>
      </p:sp>
      <p:sp>
        <p:nvSpPr>
          <p:cNvPr id="184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257300" y="719138"/>
            <a:ext cx="4800600" cy="3600450"/>
          </a:xfrm>
          <a:prstGeom prst="rect">
            <a:avLst/>
          </a:prstGeom>
          <a:ln/>
        </p:spPr>
      </p:sp>
      <p:sp>
        <p:nvSpPr>
          <p:cNvPr id="225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868706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17112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1257300" y="719138"/>
            <a:ext cx="4800600" cy="3600450"/>
          </a:xfrm>
          <a:prstGeom prst="rect">
            <a:avLst/>
          </a:prstGeom>
          <a:ln/>
        </p:spPr>
      </p:sp>
      <p:sp>
        <p:nvSpPr>
          <p:cNvPr id="102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59117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xfrm>
            <a:off x="1257300" y="719138"/>
            <a:ext cx="4800600" cy="3600450"/>
          </a:xfrm>
          <a:prstGeom prst="rect">
            <a:avLst/>
          </a:prstGeom>
          <a:ln/>
        </p:spPr>
      </p:sp>
      <p:sp>
        <p:nvSpPr>
          <p:cNvPr id="122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Rot="1" noChangeAspect="1" noChangeArrowheads="1" noTextEdit="1"/>
          </p:cNvSpPr>
          <p:nvPr>
            <p:ph type="sldImg"/>
          </p:nvPr>
        </p:nvSpPr>
        <p:spPr>
          <a:xfrm>
            <a:off x="1254125" y="717550"/>
            <a:ext cx="4803775" cy="3602038"/>
          </a:xfrm>
          <a:prstGeom prst="rect">
            <a:avLst/>
          </a:prstGeom>
          <a:ln/>
        </p:spPr>
      </p:sp>
      <p:sp>
        <p:nvSpPr>
          <p:cNvPr id="136196" name="Rectangle 3"/>
          <p:cNvSpPr>
            <a:spLocks noGrp="1" noChangeArrowheads="1"/>
          </p:cNvSpPr>
          <p:nvPr>
            <p:ph type="body" idx="1"/>
          </p:nvPr>
        </p:nvSpPr>
        <p:spPr>
          <a:xfrm>
            <a:off x="731775" y="4559273"/>
            <a:ext cx="5851657" cy="4322280"/>
          </a:xfrm>
          <a:noFill/>
          <a:ln/>
        </p:spPr>
        <p:txBody>
          <a:bodyPr/>
          <a:lstStyle/>
          <a:p>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257300" y="719138"/>
            <a:ext cx="4800600" cy="3600450"/>
          </a:xfrm>
          <a:prstGeom prst="rect">
            <a:avLst/>
          </a:prstGeom>
          <a:ln/>
        </p:spPr>
      </p:sp>
      <p:sp>
        <p:nvSpPr>
          <p:cNvPr id="2662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526940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noStrike" dirty="0"/>
          </a:p>
        </p:txBody>
      </p:sp>
    </p:spTree>
    <p:extLst>
      <p:ext uri="{BB962C8B-B14F-4D97-AF65-F5344CB8AC3E}">
        <p14:creationId xmlns:p14="http://schemas.microsoft.com/office/powerpoint/2010/main" val="6778201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noStrike" dirty="0"/>
          </a:p>
        </p:txBody>
      </p:sp>
    </p:spTree>
    <p:extLst>
      <p:ext uri="{BB962C8B-B14F-4D97-AF65-F5344CB8AC3E}">
        <p14:creationId xmlns:p14="http://schemas.microsoft.com/office/powerpoint/2010/main" val="40063756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1257300" y="719138"/>
            <a:ext cx="4800600" cy="3600450"/>
          </a:xfrm>
          <a:prstGeom prst="rect">
            <a:avLst/>
          </a:prstGeom>
          <a:ln/>
        </p:spPr>
      </p:sp>
      <p:sp>
        <p:nvSpPr>
          <p:cNvPr id="307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566753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96450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1257300" y="719138"/>
            <a:ext cx="4800600" cy="3600450"/>
          </a:xfrm>
          <a:prstGeom prst="rect">
            <a:avLst/>
          </a:prstGeom>
          <a:ln/>
        </p:spPr>
      </p:sp>
      <p:sp>
        <p:nvSpPr>
          <p:cNvPr id="327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7546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257300" y="719138"/>
            <a:ext cx="4800600" cy="3600450"/>
          </a:xfrm>
          <a:prstGeom prst="rect">
            <a:avLst/>
          </a:prstGeom>
          <a:ln/>
        </p:spPr>
      </p:sp>
      <p:sp>
        <p:nvSpPr>
          <p:cNvPr id="286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821428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54405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09844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257300" y="719138"/>
            <a:ext cx="4800600" cy="3600450"/>
          </a:xfrm>
          <a:prstGeom prst="rect">
            <a:avLst/>
          </a:prstGeom>
          <a:ln/>
        </p:spPr>
      </p:sp>
      <p:sp>
        <p:nvSpPr>
          <p:cNvPr id="348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06171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Rot="1" noChangeAspect="1" noChangeArrowheads="1" noTextEdit="1"/>
          </p:cNvSpPr>
          <p:nvPr>
            <p:ph type="sldImg"/>
          </p:nvPr>
        </p:nvSpPr>
        <p:spPr>
          <a:xfrm>
            <a:off x="1255713" y="717550"/>
            <a:ext cx="4803775" cy="3602038"/>
          </a:xfrm>
          <a:prstGeom prst="rect">
            <a:avLst/>
          </a:prstGeom>
          <a:ln/>
        </p:spPr>
      </p:sp>
      <p:sp>
        <p:nvSpPr>
          <p:cNvPr id="137220" name="Rectangle 3"/>
          <p:cNvSpPr>
            <a:spLocks noGrp="1" noChangeArrowheads="1"/>
          </p:cNvSpPr>
          <p:nvPr>
            <p:ph type="body" idx="1"/>
          </p:nvPr>
        </p:nvSpPr>
        <p:spPr>
          <a:xfrm>
            <a:off x="731775" y="4559273"/>
            <a:ext cx="5851657" cy="4322280"/>
          </a:xfrm>
          <a:noFill/>
          <a:ln/>
        </p:spPr>
        <p:txBody>
          <a:bodyPr/>
          <a:lstStyle/>
          <a:p>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12580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257300" y="719138"/>
            <a:ext cx="4800600" cy="3600450"/>
          </a:xfrm>
          <a:prstGeom prst="rect">
            <a:avLst/>
          </a:prstGeom>
          <a:ln/>
        </p:spPr>
      </p:sp>
      <p:sp>
        <p:nvSpPr>
          <p:cNvPr id="36867" name="Rectangle 3"/>
          <p:cNvSpPr>
            <a:spLocks noGrp="1" noChangeArrowheads="1"/>
          </p:cNvSpPr>
          <p:nvPr>
            <p:ph type="body" idx="1"/>
          </p:nvPr>
        </p:nvSpPr>
        <p:spPr/>
        <p:txBody>
          <a:bodyPr/>
          <a:lstStyle/>
          <a:p>
            <a:r>
              <a:rPr lang="en-US" dirty="0"/>
              <a:t>Mention not adding screws in Panduit straps</a:t>
            </a:r>
          </a:p>
        </p:txBody>
      </p:sp>
    </p:spTree>
    <p:extLst>
      <p:ext uri="{BB962C8B-B14F-4D97-AF65-F5344CB8AC3E}">
        <p14:creationId xmlns:p14="http://schemas.microsoft.com/office/powerpoint/2010/main" val="22434846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the impact of screws and mastic</a:t>
            </a:r>
          </a:p>
        </p:txBody>
      </p:sp>
    </p:spTree>
    <p:extLst>
      <p:ext uri="{BB962C8B-B14F-4D97-AF65-F5344CB8AC3E}">
        <p14:creationId xmlns:p14="http://schemas.microsoft.com/office/powerpoint/2010/main" val="27062857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77720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1257300" y="719138"/>
            <a:ext cx="4800600" cy="3600450"/>
          </a:xfrm>
          <a:prstGeom prst="rect">
            <a:avLst/>
          </a:prstGeom>
          <a:ln/>
        </p:spPr>
      </p:sp>
      <p:sp>
        <p:nvSpPr>
          <p:cNvPr id="40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1257300" y="719138"/>
            <a:ext cx="4800600" cy="3600450"/>
          </a:xfrm>
          <a:prstGeom prst="rect">
            <a:avLst/>
          </a:prstGeom>
          <a:ln/>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1257300" y="719138"/>
            <a:ext cx="4800600" cy="3600450"/>
          </a:xfrm>
          <a:prstGeom prst="rect">
            <a:avLst/>
          </a:prstGeom>
          <a:ln/>
        </p:spPr>
      </p:sp>
      <p:sp>
        <p:nvSpPr>
          <p:cNvPr id="10243" name="Rectangle 3"/>
          <p:cNvSpPr>
            <a:spLocks noGrp="1" noChangeArrowheads="1"/>
          </p:cNvSpPr>
          <p:nvPr>
            <p:ph type="body" idx="1"/>
          </p:nvPr>
        </p:nvSpPr>
        <p:spPr/>
        <p:txBody>
          <a:bodyPr/>
          <a:lstStyle/>
          <a:p>
            <a:endParaRPr lang="en-US" b="0" strike="noStrike" dirty="0"/>
          </a:p>
        </p:txBody>
      </p:sp>
    </p:spTree>
    <p:extLst>
      <p:ext uri="{BB962C8B-B14F-4D97-AF65-F5344CB8AC3E}">
        <p14:creationId xmlns:p14="http://schemas.microsoft.com/office/powerpoint/2010/main" val="24185273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xfrm>
            <a:off x="1257300" y="719138"/>
            <a:ext cx="4800600" cy="3600450"/>
          </a:xfrm>
          <a:prstGeom prst="rect">
            <a:avLst/>
          </a:prstGeom>
          <a:ln/>
        </p:spPr>
      </p:sp>
      <p:sp>
        <p:nvSpPr>
          <p:cNvPr id="10243" name="Rectangle 3"/>
          <p:cNvSpPr>
            <a:spLocks noGrp="1" noChangeArrowheads="1"/>
          </p:cNvSpPr>
          <p:nvPr>
            <p:ph type="body" idx="1"/>
          </p:nvPr>
        </p:nvSpPr>
        <p:spPr/>
        <p:txBody>
          <a:bodyPr/>
          <a:lstStyle/>
          <a:p>
            <a:endParaRPr lang="en-US" b="0" strike="noStrike" dirty="0"/>
          </a:p>
        </p:txBody>
      </p:sp>
    </p:spTree>
    <p:extLst>
      <p:ext uri="{BB962C8B-B14F-4D97-AF65-F5344CB8AC3E}">
        <p14:creationId xmlns:p14="http://schemas.microsoft.com/office/powerpoint/2010/main" val="3035088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2"/>
          <p:cNvSpPr>
            <a:spLocks noGrp="1" noRot="1" noChangeAspect="1" noChangeArrowheads="1" noTextEdit="1"/>
          </p:cNvSpPr>
          <p:nvPr>
            <p:ph type="sldImg"/>
          </p:nvPr>
        </p:nvSpPr>
        <p:spPr>
          <a:xfrm>
            <a:off x="1257300" y="719138"/>
            <a:ext cx="4802188" cy="3600450"/>
          </a:xfrm>
          <a:prstGeom prst="rect">
            <a:avLst/>
          </a:prstGeom>
          <a:ln/>
        </p:spPr>
      </p:sp>
      <p:sp>
        <p:nvSpPr>
          <p:cNvPr id="146436" name="Rectangle 3"/>
          <p:cNvSpPr>
            <a:spLocks noGrp="1" noChangeArrowheads="1"/>
          </p:cNvSpPr>
          <p:nvPr>
            <p:ph type="body" idx="1"/>
          </p:nvPr>
        </p:nvSpPr>
        <p:spPr>
          <a:xfrm>
            <a:off x="975362" y="4560570"/>
            <a:ext cx="5364480" cy="4320540"/>
          </a:xfrm>
          <a:noFill/>
          <a:ln/>
        </p:spPr>
        <p:txBody>
          <a:bodyPr/>
          <a:lstStyle/>
          <a:p>
            <a:pPr eaLnBrk="1" hangingPunct="1"/>
            <a:endParaRPr lang="en-US" b="0" strike="noStrike"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284675" name="Rectangle 3"/>
          <p:cNvSpPr>
            <a:spLocks noGrp="1"/>
          </p:cNvSpPr>
          <p:nvPr>
            <p:ph type="body" idx="1"/>
          </p:nvPr>
        </p:nvSpPr>
        <p:spPr bwMode="auto">
          <a:noFill/>
        </p:spPr>
        <p:txBody>
          <a:bodyPr wrap="square" numCol="1" anchor="t" anchorCtr="0" compatLnSpc="1">
            <a:prstTxWarp prst="textNoShape">
              <a:avLst/>
            </a:prstTxWarp>
          </a:bodyPr>
          <a:lstStyle/>
          <a:p>
            <a:endParaRPr lang="en-US" b="0" dirty="0"/>
          </a:p>
        </p:txBody>
      </p:sp>
    </p:spTree>
    <p:extLst>
      <p:ext uri="{BB962C8B-B14F-4D97-AF65-F5344CB8AC3E}">
        <p14:creationId xmlns:p14="http://schemas.microsoft.com/office/powerpoint/2010/main" val="3512459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2"/>
          <p:cNvSpPr>
            <a:spLocks noGrp="1" noRot="1" noChangeAspect="1" noChangeArrowheads="1" noTextEdit="1"/>
          </p:cNvSpPr>
          <p:nvPr>
            <p:ph type="sldImg"/>
          </p:nvPr>
        </p:nvSpPr>
        <p:spPr>
          <a:xfrm>
            <a:off x="1255713" y="717550"/>
            <a:ext cx="4803775" cy="3602038"/>
          </a:xfrm>
          <a:prstGeom prst="rect">
            <a:avLst/>
          </a:prstGeom>
          <a:ln/>
        </p:spPr>
      </p:sp>
      <p:sp>
        <p:nvSpPr>
          <p:cNvPr id="149508" name="Rectangle 3"/>
          <p:cNvSpPr>
            <a:spLocks noGrp="1" noChangeArrowheads="1"/>
          </p:cNvSpPr>
          <p:nvPr>
            <p:ph type="body" idx="1"/>
          </p:nvPr>
        </p:nvSpPr>
        <p:spPr>
          <a:xfrm>
            <a:off x="731775" y="4559273"/>
            <a:ext cx="5851657" cy="4322280"/>
          </a:xfrm>
          <a:noFill/>
          <a:ln/>
        </p:spPr>
        <p:txBody>
          <a:bodyPr/>
          <a:lstStyle/>
          <a:p>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286723"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492857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Rot="1" noChangeAspect="1" noChangeArrowheads="1" noTextEdit="1"/>
          </p:cNvSpPr>
          <p:nvPr>
            <p:ph type="sldImg"/>
          </p:nvPr>
        </p:nvSpPr>
        <p:spPr>
          <a:xfrm>
            <a:off x="1257300" y="719138"/>
            <a:ext cx="4800600" cy="3600450"/>
          </a:xfrm>
          <a:prstGeom prst="rect">
            <a:avLst/>
          </a:prstGeom>
          <a:ln/>
        </p:spPr>
      </p:sp>
      <p:sp>
        <p:nvSpPr>
          <p:cNvPr id="54276"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strike="noStrike" dirty="0"/>
          </a:p>
        </p:txBody>
      </p:sp>
    </p:spTree>
    <p:extLst>
      <p:ext uri="{BB962C8B-B14F-4D97-AF65-F5344CB8AC3E}">
        <p14:creationId xmlns:p14="http://schemas.microsoft.com/office/powerpoint/2010/main" val="14891286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Rot="1" noChangeAspect="1" noChangeArrowheads="1" noTextEdit="1"/>
          </p:cNvSpPr>
          <p:nvPr>
            <p:ph type="sldImg"/>
          </p:nvPr>
        </p:nvSpPr>
        <p:spPr>
          <a:xfrm>
            <a:off x="1257300" y="719138"/>
            <a:ext cx="4800600" cy="3600450"/>
          </a:xfrm>
          <a:prstGeom prst="rect">
            <a:avLst/>
          </a:prstGeom>
          <a:ln/>
        </p:spPr>
      </p:sp>
      <p:sp>
        <p:nvSpPr>
          <p:cNvPr id="79876"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83740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66978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endParaRPr lang="en-US" b="0" strike="noStrik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5124451"/>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endParaRPr lang="en-US" dirty="0"/>
          </a:p>
        </p:txBody>
      </p:sp>
      <p:sp>
        <p:nvSpPr>
          <p:cNvPr id="17" name="Footer Placeholder 16"/>
          <p:cNvSpPr>
            <a:spLocks noGrp="1"/>
          </p:cNvSpPr>
          <p:nvPr>
            <p:ph type="ftr" sz="quarter" idx="11"/>
          </p:nvPr>
        </p:nvSpPr>
        <p:spPr>
          <a:xfrm>
            <a:off x="2898648" y="6355080"/>
            <a:ext cx="3474720" cy="365760"/>
          </a:xfrm>
        </p:spPr>
        <p:txBody>
          <a:bodyPr/>
          <a:lstStyle/>
          <a:p>
            <a:endParaRPr lang="en-US" dirty="0"/>
          </a:p>
        </p:txBody>
      </p:sp>
      <p:sp>
        <p:nvSpPr>
          <p:cNvPr id="29" name="Slide Number Placeholder 28"/>
          <p:cNvSpPr>
            <a:spLocks noGrp="1"/>
          </p:cNvSpPr>
          <p:nvPr>
            <p:ph type="sldNum" sz="quarter" idx="12"/>
          </p:nvPr>
        </p:nvSpPr>
        <p:spPr>
          <a:xfrm>
            <a:off x="1216152" y="6355080"/>
            <a:ext cx="1219200" cy="365760"/>
          </a:xfrm>
        </p:spPr>
        <p:txBody>
          <a:bodyPr/>
          <a:lstStyle/>
          <a:p>
            <a:fld id="{9707975F-2430-4E83-B9D3-458403FA681B}" type="slidenum">
              <a:rPr lang="en-US" smtClean="0"/>
              <a:pPr/>
              <a:t>‹#›</a:t>
            </a:fld>
            <a:endParaRPr lang="en-US" dirty="0"/>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3" name="Rectangle 32"/>
          <p:cNvSpPr/>
          <p:nvPr/>
        </p:nvSpPr>
        <p:spPr>
          <a:xfrm>
            <a:off x="914400" y="5048251"/>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Rectangle 31"/>
          <p:cNvSpPr/>
          <p:nvPr/>
        </p:nvSpPr>
        <p:spPr>
          <a:xfrm>
            <a:off x="914400" y="5048251"/>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07975F-2430-4E83-B9D3-458403FA681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07975F-2430-4E83-B9D3-458403FA681B}" type="slidenum">
              <a:rPr lang="en-US" smtClean="0"/>
              <a:pPr/>
              <a:t>‹#›</a:t>
            </a:fld>
            <a:endParaRPr lang="en-US" dirty="0"/>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8" name="Isosceles Triangle 7"/>
          <p:cNvSpPr>
            <a:spLocks noChangeAspect="1"/>
          </p:cNvSpPr>
          <p:nvPr/>
        </p:nvSpPr>
        <p:spPr>
          <a:xfrm rot="5400000">
            <a:off x="419103"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7"/>
            <a:ext cx="7543800" cy="1295400"/>
          </a:xfrm>
        </p:spPr>
        <p:txBody>
          <a:bodyPr/>
          <a:lstStyle/>
          <a:p>
            <a:r>
              <a:rPr lang="en-US" dirty="0"/>
              <a:t>Click to edit Master title style</a:t>
            </a:r>
          </a:p>
        </p:txBody>
      </p:sp>
      <p:sp>
        <p:nvSpPr>
          <p:cNvPr id="3" name="Text Placeholder 2"/>
          <p:cNvSpPr>
            <a:spLocks noGrp="1"/>
          </p:cNvSpPr>
          <p:nvPr>
            <p:ph type="body" sz="half" idx="1"/>
          </p:nvPr>
        </p:nvSpPr>
        <p:spPr>
          <a:xfrm>
            <a:off x="457200" y="1719263"/>
            <a:ext cx="4038600" cy="4411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dirty="0"/>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42242063-DF79-43B7-8A5E-23A8B7AEA192}" type="slidenum">
              <a:rPr lang="en-US" altLang="en-US"/>
              <a:pPr/>
              <a:t>‹#›</a:t>
            </a:fld>
            <a:endParaRPr lang="en-US"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914400" y="1504951"/>
            <a:ext cx="38100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3981451"/>
            <a:ext cx="38100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876800" y="1504949"/>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3124200" y="6400801"/>
            <a:ext cx="2133600" cy="320675"/>
          </a:xfrm>
        </p:spPr>
        <p:txBody>
          <a:bodyPr/>
          <a:lstStyle>
            <a:lvl1pPr>
              <a:defRPr/>
            </a:lvl1pPr>
          </a:lstStyle>
          <a:p>
            <a:endParaRPr lang="en-US" dirty="0"/>
          </a:p>
        </p:txBody>
      </p:sp>
      <p:sp>
        <p:nvSpPr>
          <p:cNvPr id="7" name="Slide Number Placeholder 6"/>
          <p:cNvSpPr>
            <a:spLocks noGrp="1"/>
          </p:cNvSpPr>
          <p:nvPr>
            <p:ph type="sldNum" sz="quarter" idx="11"/>
          </p:nvPr>
        </p:nvSpPr>
        <p:spPr>
          <a:xfrm>
            <a:off x="7543800" y="6400801"/>
            <a:ext cx="1143000" cy="320675"/>
          </a:xfrm>
        </p:spPr>
        <p:txBody>
          <a:bodyPr/>
          <a:lstStyle>
            <a:lvl1pPr>
              <a:defRPr/>
            </a:lvl1pPr>
          </a:lstStyle>
          <a:p>
            <a:fld id="{3C60871C-C933-417C-9FBC-39D4D443834B}"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3"/>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096F9D6-FAF9-40F4-B518-E5FB4557AC02}" type="slidenum">
              <a:rPr lang="en-US"/>
              <a:pPr>
                <a:defRPr/>
              </a:pPr>
              <a:t>‹#›</a:t>
            </a:fld>
            <a:endParaRPr lang="en-US" dirty="0"/>
          </a:p>
        </p:txBody>
      </p:sp>
    </p:spTree>
    <p:extLst>
      <p:ext uri="{BB962C8B-B14F-4D97-AF65-F5344CB8AC3E}">
        <p14:creationId xmlns:p14="http://schemas.microsoft.com/office/powerpoint/2010/main" val="3953340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00">
                <a:solidFill>
                  <a:srgbClr val="284E84"/>
                </a:solidFill>
                <a:latin typeface="+mj-lt"/>
                <a:cs typeface="Tahoma"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07975F-2430-4E83-B9D3-458403FA681B}" type="slidenum">
              <a:rPr lang="en-US" smtClean="0"/>
              <a:pPr/>
              <a:t>‹#›</a:t>
            </a:fld>
            <a:endParaRPr lang="en-US" dirty="0"/>
          </a:p>
        </p:txBody>
      </p:sp>
    </p:spTree>
    <p:extLst>
      <p:ext uri="{BB962C8B-B14F-4D97-AF65-F5344CB8AC3E}">
        <p14:creationId xmlns:p14="http://schemas.microsoft.com/office/powerpoint/2010/main" val="844703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a:t>Click to edit Master title style</a:t>
            </a:r>
          </a:p>
        </p:txBody>
      </p:sp>
      <p:sp>
        <p:nvSpPr>
          <p:cNvPr id="3" name="Chart Placeholder 2"/>
          <p:cNvSpPr>
            <a:spLocks noGrp="1"/>
          </p:cNvSpPr>
          <p:nvPr>
            <p:ph type="chart" sz="half" idx="1"/>
          </p:nvPr>
        </p:nvSpPr>
        <p:spPr>
          <a:xfrm>
            <a:off x="457200" y="1600203"/>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F4F3979-8215-4403-A67D-B38219216EBC}" type="slidenum">
              <a:rPr lang="en-US"/>
              <a:pPr>
                <a:defRPr/>
              </a:pPr>
              <a:t>‹#›</a:t>
            </a:fld>
            <a:endParaRPr lang="en-US" dirty="0"/>
          </a:p>
        </p:txBody>
      </p:sp>
    </p:spTree>
    <p:extLst>
      <p:ext uri="{BB962C8B-B14F-4D97-AF65-F5344CB8AC3E}">
        <p14:creationId xmlns:p14="http://schemas.microsoft.com/office/powerpoint/2010/main" val="3141469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739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7"/>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2"/>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1"/>
          </a:xfrm>
        </p:spPr>
        <p:txBody>
          <a:bodyPr/>
          <a:lstStyle>
            <a:lvl1pPr>
              <a:defRPr/>
            </a:lvl1pPr>
          </a:lstStyle>
          <a:p>
            <a:endParaRPr lang="en-US" dirty="0"/>
          </a:p>
        </p:txBody>
      </p:sp>
      <p:sp>
        <p:nvSpPr>
          <p:cNvPr id="8" name="Footer Placeholder 7"/>
          <p:cNvSpPr>
            <a:spLocks noGrp="1"/>
          </p:cNvSpPr>
          <p:nvPr>
            <p:ph type="ftr" sz="quarter" idx="11"/>
          </p:nvPr>
        </p:nvSpPr>
        <p:spPr>
          <a:xfrm>
            <a:off x="3124200" y="6245225"/>
            <a:ext cx="2895600" cy="476251"/>
          </a:xfrm>
        </p:spPr>
        <p:txBody>
          <a:bodyPr/>
          <a:lstStyle>
            <a:lvl1pPr>
              <a:defRPr/>
            </a:lvl1pPr>
          </a:lstStyle>
          <a:p>
            <a:endParaRPr lang="en-US" dirty="0"/>
          </a:p>
        </p:txBody>
      </p:sp>
      <p:sp>
        <p:nvSpPr>
          <p:cNvPr id="9" name="Slide Number Placeholder 8"/>
          <p:cNvSpPr>
            <a:spLocks noGrp="1"/>
          </p:cNvSpPr>
          <p:nvPr>
            <p:ph type="sldNum" sz="quarter" idx="12"/>
          </p:nvPr>
        </p:nvSpPr>
        <p:spPr>
          <a:xfrm>
            <a:off x="6553200" y="6245225"/>
            <a:ext cx="2133600" cy="476251"/>
          </a:xfrm>
        </p:spPr>
        <p:txBody>
          <a:bodyPr/>
          <a:lstStyle>
            <a:lvl1pPr>
              <a:defRPr/>
            </a:lvl1pPr>
          </a:lstStyle>
          <a:p>
            <a:fld id="{5987C4DB-AFD5-4310-A3FB-DB0BF6B25122}" type="slidenum">
              <a:rPr lang="en-US"/>
              <a:pPr/>
              <a:t>‹#›</a:t>
            </a:fld>
            <a:endParaRPr lang="en-US" dirty="0"/>
          </a:p>
        </p:txBody>
      </p:sp>
    </p:spTree>
    <p:extLst>
      <p:ext uri="{BB962C8B-B14F-4D97-AF65-F5344CB8AC3E}">
        <p14:creationId xmlns:p14="http://schemas.microsoft.com/office/powerpoint/2010/main" val="186674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07975F-2430-4E83-B9D3-458403FA681B}" type="slidenum">
              <a:rPr lang="en-US" smtClean="0"/>
              <a:pPr/>
              <a:t>‹#›</a:t>
            </a:fld>
            <a:endParaRPr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9326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endParaRPr lang="en-US" dirty="0"/>
          </a:p>
        </p:txBody>
      </p:sp>
      <p:sp>
        <p:nvSpPr>
          <p:cNvPr id="5" name="Footer Placeholder 4"/>
          <p:cNvSpPr>
            <a:spLocks noGrp="1"/>
          </p:cNvSpPr>
          <p:nvPr>
            <p:ph type="ftr" sz="quarter" idx="11"/>
          </p:nvPr>
        </p:nvSpPr>
        <p:spPr>
          <a:xfrm>
            <a:off x="2898648" y="6355080"/>
            <a:ext cx="3474720" cy="365760"/>
          </a:xfrm>
        </p:spPr>
        <p:txBody>
          <a:bodyPr/>
          <a:lstStyle/>
          <a:p>
            <a:endParaRPr lang="en-US" dirty="0"/>
          </a:p>
        </p:txBody>
      </p:sp>
      <p:sp>
        <p:nvSpPr>
          <p:cNvPr id="6" name="Slide Number Placeholder 5"/>
          <p:cNvSpPr>
            <a:spLocks noGrp="1"/>
          </p:cNvSpPr>
          <p:nvPr>
            <p:ph type="sldNum" sz="quarter" idx="12"/>
          </p:nvPr>
        </p:nvSpPr>
        <p:spPr>
          <a:xfrm>
            <a:off x="1069848" y="6355080"/>
            <a:ext cx="1520952" cy="365760"/>
          </a:xfrm>
        </p:spPr>
        <p:txBody>
          <a:bodyPr/>
          <a:lstStyle/>
          <a:p>
            <a:fld id="{9707975F-2430-4E83-B9D3-458403FA681B}" type="slidenum">
              <a:rPr lang="en-US" smtClean="0"/>
              <a:pPr/>
              <a:t>‹#›</a:t>
            </a:fld>
            <a:endParaRPr lang="en-US" dirty="0"/>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07975F-2430-4E83-B9D3-458403FA681B}" type="slidenum">
              <a:rPr lang="en-US" smtClean="0"/>
              <a:pPr/>
              <a:t>‹#›</a:t>
            </a:fld>
            <a:endParaRPr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4"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07975F-2430-4E83-B9D3-458403FA681B}" type="slidenum">
              <a:rPr lang="en-US" smtClean="0"/>
              <a:pPr/>
              <a:t>‹#›</a:t>
            </a:fld>
            <a:endParaRPr lang="en-US" dirty="0"/>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07975F-2430-4E83-B9D3-458403FA681B}" type="slidenum">
              <a:rPr lang="en-US" smtClean="0"/>
              <a:pPr/>
              <a:t>‹#›</a:t>
            </a:fld>
            <a:endParaRPr lang="en-US" dirty="0"/>
          </a:p>
        </p:txBody>
      </p:sp>
      <p:sp>
        <p:nvSpPr>
          <p:cNvPr id="6" name="Isosceles Triangle 5"/>
          <p:cNvSpPr>
            <a:spLocks noChangeAspect="1"/>
          </p:cNvSpPr>
          <p:nvPr/>
        </p:nvSpPr>
        <p:spPr>
          <a:xfrm rot="5400000">
            <a:off x="419103"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07975F-2430-4E83-B9D3-458403FA681B}" type="slidenum">
              <a:rPr lang="en-US" smtClean="0"/>
              <a:pPr/>
              <a:t>‹#›</a:t>
            </a:fld>
            <a:endParaRPr lang="en-US" dirty="0"/>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6" name="Isosceles Triangle 5"/>
          <p:cNvSpPr>
            <a:spLocks noChangeAspect="1"/>
          </p:cNvSpPr>
          <p:nvPr/>
        </p:nvSpPr>
        <p:spPr>
          <a:xfrm rot="5400000">
            <a:off x="419103"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07975F-2430-4E83-B9D3-458403FA681B}" type="slidenum">
              <a:rPr lang="en-US" smtClean="0"/>
              <a:pPr/>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3"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7"/>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07975F-2430-4E83-B9D3-458403FA681B}" type="slidenum">
              <a:rPr lang="en-US" smtClean="0"/>
              <a:pPr/>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3"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6356351"/>
            <a:ext cx="2289048" cy="365760"/>
          </a:xfrm>
          <a:prstGeom prst="rect">
            <a:avLst/>
          </a:prstGeom>
        </p:spPr>
        <p:txBody>
          <a:bodyPr vert="horz"/>
          <a:lstStyle>
            <a:lvl1pPr algn="l" eaLnBrk="1" latinLnBrk="0" hangingPunct="1">
              <a:defRPr kumimoji="0" sz="1400">
                <a:solidFill>
                  <a:schemeClr val="tx2"/>
                </a:solidFill>
              </a:defRPr>
            </a:lvl1pPr>
          </a:lstStyle>
          <a:p>
            <a:endParaRPr lang="en-US" dirty="0"/>
          </a:p>
        </p:txBody>
      </p:sp>
      <p:sp>
        <p:nvSpPr>
          <p:cNvPr id="3" name="Footer Placeholder 2"/>
          <p:cNvSpPr>
            <a:spLocks noGrp="1"/>
          </p:cNvSpPr>
          <p:nvPr>
            <p:ph type="ftr" sz="quarter" idx="3"/>
          </p:nvPr>
        </p:nvSpPr>
        <p:spPr>
          <a:xfrm>
            <a:off x="2898648" y="6356351"/>
            <a:ext cx="3505200" cy="365760"/>
          </a:xfrm>
          <a:prstGeom prst="rect">
            <a:avLst/>
          </a:prstGeom>
        </p:spPr>
        <p:txBody>
          <a:bodyPr vert="horz"/>
          <a:lstStyle>
            <a:lvl1pPr algn="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612648" y="6356351"/>
            <a:ext cx="1981200" cy="365760"/>
          </a:xfrm>
          <a:prstGeom prst="rect">
            <a:avLst/>
          </a:prstGeom>
        </p:spPr>
        <p:txBody>
          <a:bodyPr vert="horz"/>
          <a:lstStyle>
            <a:lvl1pPr algn="l" eaLnBrk="1" latinLnBrk="0" hangingPunct="1">
              <a:defRPr kumimoji="0" sz="1400">
                <a:solidFill>
                  <a:schemeClr val="tx2"/>
                </a:solidFill>
              </a:defRPr>
            </a:lvl1pPr>
          </a:lstStyle>
          <a:p>
            <a:fld id="{9707975F-2430-4E83-B9D3-458403FA681B}" type="slidenum">
              <a:rPr lang="en-US" smtClean="0"/>
              <a:pPr/>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Isosceles Triangle 9"/>
          <p:cNvSpPr>
            <a:spLocks noChangeAspect="1"/>
          </p:cNvSpPr>
          <p:nvPr/>
        </p:nvSpPr>
        <p:spPr>
          <a:xfrm rot="5400000">
            <a:off x="419103"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8" r:id="rId12"/>
    <p:sldLayoutId id="2147483720" r:id="rId13"/>
    <p:sldLayoutId id="2147483722" r:id="rId14"/>
    <p:sldLayoutId id="2147483725" r:id="rId15"/>
    <p:sldLayoutId id="2147483726" r:id="rId16"/>
    <p:sldLayoutId id="2147483729" r:id="rId17"/>
    <p:sldLayoutId id="2147483730" r:id="rId18"/>
    <p:sldLayoutId id="2147483732" r:id="rId19"/>
    <p:sldLayoutId id="2147483733" r:id="rId20"/>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0.wdp"/><Relationship Id="rId5" Type="http://schemas.openxmlformats.org/officeDocument/2006/relationships/image" Target="../media/image19.jpe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microsoft.com/office/2007/relationships/hdphoto" Target="../media/hdphoto12.wdp"/></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microsoft.com/office/2007/relationships/hdphoto" Target="../media/hdphoto13.wdp"/><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microsoft.com/office/2007/relationships/hdphoto" Target="../media/hdphoto15.wdp"/><Relationship Id="rId5" Type="http://schemas.openxmlformats.org/officeDocument/2006/relationships/image" Target="../media/image25.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microsoft.com/office/2007/relationships/hdphoto" Target="../media/hdphoto17.wdp"/><Relationship Id="rId5" Type="http://schemas.openxmlformats.org/officeDocument/2006/relationships/image" Target="../media/image27.jpeg"/><Relationship Id="rId4" Type="http://schemas.microsoft.com/office/2007/relationships/hdphoto" Target="../media/hdphoto16.wdp"/></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25.png"/><Relationship Id="rId4" Type="http://schemas.microsoft.com/office/2007/relationships/hdphoto" Target="../media/hdphoto14.wdp"/></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9.jpeg"/><Relationship Id="rId4" Type="http://schemas.microsoft.com/office/2007/relationships/hdphoto" Target="../media/hdphoto18.wdp"/></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15.xml"/><Relationship Id="rId5" Type="http://schemas.openxmlformats.org/officeDocument/2006/relationships/image" Target="../media/image39.jpeg"/><Relationship Id="rId4" Type="http://schemas.microsoft.com/office/2007/relationships/hdphoto" Target="../media/hdphoto19.wdp"/></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0.xml"/><Relationship Id="rId4" Type="http://schemas.microsoft.com/office/2007/relationships/hdphoto" Target="../media/hdphoto20.wdp"/></Relationships>
</file>

<file path=ppt/slides/_rels/slide4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microsoft.com/office/2007/relationships/hdphoto" Target="../media/hdphoto22.wdp"/><Relationship Id="rId5" Type="http://schemas.openxmlformats.org/officeDocument/2006/relationships/image" Target="../media/image52.jpeg"/><Relationship Id="rId4" Type="http://schemas.microsoft.com/office/2007/relationships/hdphoto" Target="../media/hdphoto21.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microsoft.com/office/2007/relationships/hdphoto" Target="../media/hdphoto24.wdp"/><Relationship Id="rId5" Type="http://schemas.openxmlformats.org/officeDocument/2006/relationships/image" Target="../media/image54.jpeg"/><Relationship Id="rId4" Type="http://schemas.microsoft.com/office/2007/relationships/hdphoto" Target="../media/hdphoto23.wdp"/></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microsoft.com/office/2007/relationships/hdphoto" Target="../media/hdphoto25.wdp"/></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0.xml"/><Relationship Id="rId5" Type="http://schemas.openxmlformats.org/officeDocument/2006/relationships/image" Target="../media/image58.png"/><Relationship Id="rId4" Type="http://schemas.openxmlformats.org/officeDocument/2006/relationships/image" Target="../media/image39.jpe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0.png"/><Relationship Id="rId4" Type="http://schemas.microsoft.com/office/2007/relationships/hdphoto" Target="../media/hdphoto26.wdp"/></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39.jpe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39.jpe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27.wdp"/></Relationships>
</file>

<file path=ppt/slides/_rels/slide5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7" Type="http://schemas.microsoft.com/office/2007/relationships/hdphoto" Target="../media/hdphoto29.wdp"/><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microsoft.com/office/2007/relationships/hdphoto" Target="../media/hdphoto28.wdp"/></Relationships>
</file>

<file path=ppt/slides/_rels/slide62.xml.rels><?xml version="1.0" encoding="UTF-8" standalone="yes"?>
<Relationships xmlns="http://schemas.openxmlformats.org/package/2006/relationships"><Relationship Id="rId8" Type="http://schemas.microsoft.com/office/2007/relationships/hdphoto" Target="../media/hdphoto32.wdp"/><Relationship Id="rId3" Type="http://schemas.openxmlformats.org/officeDocument/2006/relationships/image" Target="../media/image71.jpeg"/><Relationship Id="rId7" Type="http://schemas.openxmlformats.org/officeDocument/2006/relationships/image" Target="../media/image73.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microsoft.com/office/2007/relationships/hdphoto" Target="../media/hdphoto31.wdp"/><Relationship Id="rId5" Type="http://schemas.openxmlformats.org/officeDocument/2006/relationships/image" Target="../media/image72.jpeg"/><Relationship Id="rId4" Type="http://schemas.microsoft.com/office/2007/relationships/hdphoto" Target="../media/hdphoto30.wdp"/></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75.jpeg"/><Relationship Id="rId4" Type="http://schemas.microsoft.com/office/2007/relationships/hdphoto" Target="../media/hdphoto33.wdp"/></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microsoft.com/office/2007/relationships/hdphoto" Target="../media/hdphoto35.wdp"/><Relationship Id="rId5" Type="http://schemas.openxmlformats.org/officeDocument/2006/relationships/image" Target="../media/image77.jpeg"/><Relationship Id="rId4" Type="http://schemas.microsoft.com/office/2007/relationships/hdphoto" Target="../media/hdphoto34.wdp"/></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8" Type="http://schemas.microsoft.com/office/2007/relationships/hdphoto" Target="../media/hdphoto38.wdp"/><Relationship Id="rId3" Type="http://schemas.openxmlformats.org/officeDocument/2006/relationships/image" Target="../media/image90.jpeg"/><Relationship Id="rId7"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19.xml"/><Relationship Id="rId6" Type="http://schemas.microsoft.com/office/2007/relationships/hdphoto" Target="../media/hdphoto37.wdp"/><Relationship Id="rId5" Type="http://schemas.openxmlformats.org/officeDocument/2006/relationships/image" Target="../media/image91.jpeg"/><Relationship Id="rId4" Type="http://schemas.microsoft.com/office/2007/relationships/hdphoto" Target="../media/hdphoto36.wdp"/></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39.jpeg"/><Relationship Id="rId2" Type="http://schemas.openxmlformats.org/officeDocument/2006/relationships/notesSlide" Target="../notesSlides/notesSlide72.xml"/><Relationship Id="rId1" Type="http://schemas.openxmlformats.org/officeDocument/2006/relationships/slideLayout" Target="../slideLayouts/slideLayout19.xml"/><Relationship Id="rId6" Type="http://schemas.microsoft.com/office/2007/relationships/hdphoto" Target="../media/hdphoto40.wdp"/><Relationship Id="rId5" Type="http://schemas.openxmlformats.org/officeDocument/2006/relationships/image" Target="../media/image94.jpeg"/><Relationship Id="rId4" Type="http://schemas.microsoft.com/office/2007/relationships/hdphoto" Target="../media/hdphoto39.wdp"/></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microsoft.com/office/2007/relationships/hdphoto" Target="../media/hdphoto43.wdp"/><Relationship Id="rId3" Type="http://schemas.openxmlformats.org/officeDocument/2006/relationships/image" Target="../media/image96.jpeg"/><Relationship Id="rId7" Type="http://schemas.openxmlformats.org/officeDocument/2006/relationships/image" Target="../media/image98.jpeg"/><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microsoft.com/office/2007/relationships/hdphoto" Target="../media/hdphoto42.wdp"/><Relationship Id="rId5" Type="http://schemas.openxmlformats.org/officeDocument/2006/relationships/image" Target="../media/image97.jpeg"/><Relationship Id="rId4" Type="http://schemas.microsoft.com/office/2007/relationships/hdphoto" Target="../media/hdphoto41.wdp"/></Relationships>
</file>

<file path=ppt/slides/_rels/slide75.xml.rels><?xml version="1.0" encoding="UTF-8" standalone="yes"?>
<Relationships xmlns="http://schemas.openxmlformats.org/package/2006/relationships"><Relationship Id="rId8" Type="http://schemas.microsoft.com/office/2007/relationships/hdphoto" Target="../media/hdphoto46.wdp"/><Relationship Id="rId3" Type="http://schemas.openxmlformats.org/officeDocument/2006/relationships/image" Target="../media/image99.jpeg"/><Relationship Id="rId7" Type="http://schemas.openxmlformats.org/officeDocument/2006/relationships/image" Target="../media/image101.jpeg"/><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microsoft.com/office/2007/relationships/hdphoto" Target="../media/hdphoto45.wdp"/><Relationship Id="rId5" Type="http://schemas.openxmlformats.org/officeDocument/2006/relationships/image" Target="../media/image100.jpeg"/><Relationship Id="rId4" Type="http://schemas.microsoft.com/office/2007/relationships/hdphoto" Target="../media/hdphoto44.wdp"/></Relationships>
</file>

<file path=ppt/slides/_rels/slide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microsoft.com/office/2007/relationships/hdphoto" Target="../media/hdphoto48.wdp"/><Relationship Id="rId5" Type="http://schemas.openxmlformats.org/officeDocument/2006/relationships/image" Target="../media/image104.jpeg"/><Relationship Id="rId4" Type="http://schemas.microsoft.com/office/2007/relationships/hdphoto" Target="../media/hdphoto47.wdp"/></Relationships>
</file>

<file path=ppt/slides/_rels/slide7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microsoft.com/office/2007/relationships/hdphoto" Target="../media/hdphoto50.wdp"/><Relationship Id="rId5" Type="http://schemas.openxmlformats.org/officeDocument/2006/relationships/image" Target="../media/image106.jpeg"/><Relationship Id="rId4" Type="http://schemas.microsoft.com/office/2007/relationships/hdphoto" Target="../media/hdphoto49.wdp"/></Relationships>
</file>

<file path=ppt/slides/_rels/slide7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10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microsoft.com/office/2007/relationships/hdphoto" Target="../media/hdphoto53.wdp"/><Relationship Id="rId3" Type="http://schemas.openxmlformats.org/officeDocument/2006/relationships/image" Target="../media/image109.jpeg"/><Relationship Id="rId7" Type="http://schemas.openxmlformats.org/officeDocument/2006/relationships/image" Target="../media/image111.jpeg"/><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microsoft.com/office/2007/relationships/hdphoto" Target="../media/hdphoto52.wdp"/><Relationship Id="rId5" Type="http://schemas.openxmlformats.org/officeDocument/2006/relationships/image" Target="../media/image110.jpeg"/><Relationship Id="rId4" Type="http://schemas.microsoft.com/office/2007/relationships/hdphoto" Target="../media/hdphoto51.wdp"/></Relationships>
</file>

<file path=ppt/slides/_rels/slide81.xml.rels><?xml version="1.0" encoding="UTF-8" standalone="yes"?>
<Relationships xmlns="http://schemas.openxmlformats.org/package/2006/relationships"><Relationship Id="rId8" Type="http://schemas.microsoft.com/office/2007/relationships/hdphoto" Target="../media/hdphoto56.wdp"/><Relationship Id="rId3" Type="http://schemas.openxmlformats.org/officeDocument/2006/relationships/image" Target="../media/image112.jpeg"/><Relationship Id="rId7" Type="http://schemas.openxmlformats.org/officeDocument/2006/relationships/image" Target="../media/image114.jpe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microsoft.com/office/2007/relationships/hdphoto" Target="../media/hdphoto55.wdp"/><Relationship Id="rId5" Type="http://schemas.openxmlformats.org/officeDocument/2006/relationships/image" Target="../media/image113.jpeg"/><Relationship Id="rId4" Type="http://schemas.microsoft.com/office/2007/relationships/hdphoto" Target="../media/hdphoto54.wdp"/></Relationships>
</file>

<file path=ppt/slides/_rels/slide8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39.jpeg"/><Relationship Id="rId4" Type="http://schemas.microsoft.com/office/2007/relationships/hdphoto" Target="../media/hdphoto57.wdp"/></Relationships>
</file>

<file path=ppt/slides/_rels/slide84.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7.jpeg"/><Relationship Id="rId7" Type="http://schemas.openxmlformats.org/officeDocument/2006/relationships/image" Target="../media/image119.jpeg"/><Relationship Id="rId2" Type="http://schemas.openxmlformats.org/officeDocument/2006/relationships/notesSlide" Target="../notesSlides/notesSlide84.xml"/><Relationship Id="rId1" Type="http://schemas.openxmlformats.org/officeDocument/2006/relationships/slideLayout" Target="../slideLayouts/slideLayout6.xml"/><Relationship Id="rId6" Type="http://schemas.microsoft.com/office/2007/relationships/hdphoto" Target="../media/hdphoto59.wdp"/><Relationship Id="rId5" Type="http://schemas.openxmlformats.org/officeDocument/2006/relationships/image" Target="../media/image118.jpeg"/><Relationship Id="rId4" Type="http://schemas.microsoft.com/office/2007/relationships/hdphoto" Target="../media/hdphoto58.wdp"/><Relationship Id="rId9" Type="http://schemas.microsoft.com/office/2007/relationships/hdphoto" Target="../media/hdphoto57.wdp"/></Relationships>
</file>

<file path=ppt/slides/_rels/slide85.xml.rels><?xml version="1.0" encoding="UTF-8" standalone="yes"?>
<Relationships xmlns="http://schemas.openxmlformats.org/package/2006/relationships"><Relationship Id="rId8" Type="http://schemas.microsoft.com/office/2007/relationships/hdphoto" Target="../media/hdphoto62.wdp"/><Relationship Id="rId3" Type="http://schemas.openxmlformats.org/officeDocument/2006/relationships/image" Target="../media/image120.jpeg"/><Relationship Id="rId7" Type="http://schemas.openxmlformats.org/officeDocument/2006/relationships/image" Target="../media/image122.jpeg"/><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microsoft.com/office/2007/relationships/hdphoto" Target="../media/hdphoto61.wdp"/><Relationship Id="rId5" Type="http://schemas.openxmlformats.org/officeDocument/2006/relationships/image" Target="../media/image121.jpeg"/><Relationship Id="rId4" Type="http://schemas.microsoft.com/office/2007/relationships/hdphoto" Target="../media/hdphoto60.wdp"/></Relationships>
</file>

<file path=ppt/slides/_rels/slide8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microsoft.com/office/2007/relationships/hdphoto" Target="../media/hdphoto63.wdp"/></Relationships>
</file>

<file path=ppt/slides/_rels/slide8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microsoft.com/office/2007/relationships/hdphoto" Target="../media/hdphoto65.wdp"/><Relationship Id="rId5" Type="http://schemas.openxmlformats.org/officeDocument/2006/relationships/image" Target="../media/image127.jpeg"/><Relationship Id="rId4" Type="http://schemas.microsoft.com/office/2007/relationships/hdphoto" Target="../media/hdphoto64.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jpeg"/><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1.xml"/><Relationship Id="rId1" Type="http://schemas.openxmlformats.org/officeDocument/2006/relationships/slideLayout" Target="../slideLayouts/slideLayout14.xml"/><Relationship Id="rId6" Type="http://schemas.microsoft.com/office/2007/relationships/hdphoto" Target="../media/hdphoto66.wdp"/><Relationship Id="rId5" Type="http://schemas.openxmlformats.org/officeDocument/2006/relationships/image" Target="../media/image130.jpeg"/><Relationship Id="rId4" Type="http://schemas.microsoft.com/office/2007/relationships/hdphoto" Target="../media/hdphoto13.wdp"/></Relationships>
</file>

<file path=ppt/slides/_rels/slide9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microsoft.com/office/2007/relationships/hdphoto" Target="../media/hdphoto67.wdp"/></Relationships>
</file>

<file path=ppt/slides/_rels/slide9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3.xml"/><Relationship Id="rId1" Type="http://schemas.openxmlformats.org/officeDocument/2006/relationships/slideLayout" Target="../slideLayouts/slideLayout13.xml"/><Relationship Id="rId4" Type="http://schemas.openxmlformats.org/officeDocument/2006/relationships/image" Target="../media/image132.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000">
              <a:srgbClr val="E1F8FB"/>
            </a:gs>
            <a:gs pos="74000">
              <a:schemeClr val="bg1">
                <a:tint val="97000"/>
                <a:satMod val="220000"/>
              </a:schemeClr>
            </a:gs>
          </a:gsLst>
          <a:lin ang="5400000" scaled="1"/>
        </a:gradFill>
        <a:effectLst/>
      </p:bgPr>
    </p:bg>
    <p:spTree>
      <p:nvGrpSpPr>
        <p:cNvPr id="1" name=""/>
        <p:cNvGrpSpPr/>
        <p:nvPr/>
      </p:nvGrpSpPr>
      <p:grpSpPr>
        <a:xfrm>
          <a:off x="0" y="0"/>
          <a:ext cx="0" cy="0"/>
          <a:chOff x="0" y="0"/>
          <a:chExt cx="0" cy="0"/>
        </a:xfrm>
      </p:grpSpPr>
      <p:sp>
        <p:nvSpPr>
          <p:cNvPr id="6" name="Right Arrow 5"/>
          <p:cNvSpPr/>
          <p:nvPr/>
        </p:nvSpPr>
        <p:spPr>
          <a:xfrm>
            <a:off x="5105400" y="1828800"/>
            <a:ext cx="4038600" cy="304800"/>
          </a:xfrm>
          <a:prstGeom prst="rightArrow">
            <a:avLst/>
          </a:prstGeom>
          <a:solidFill>
            <a:srgbClr val="FAA11E"/>
          </a:solidFill>
          <a:ln w="12700">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1905000"/>
            <a:ext cx="609600" cy="152400"/>
          </a:xfrm>
          <a:prstGeom prst="rect">
            <a:avLst/>
          </a:prstGeom>
          <a:solidFill>
            <a:srgbClr val="FAA11E"/>
          </a:solidFill>
          <a:ln>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6" descr="\\Hq5f01\esb\COTR Files\70174 Branditecture PTCS Marketing Toolkit\4 Deliverables\Final Deliverables\PTCS Logo\Master\with logo\PTCS_logo_MASTER_w_tagline_Wo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1517" y="6019801"/>
            <a:ext cx="2520950" cy="6323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p:cNvSpPr txBox="1">
            <a:spLocks/>
          </p:cNvSpPr>
          <p:nvPr/>
        </p:nvSpPr>
        <p:spPr>
          <a:xfrm>
            <a:off x="609600" y="1295400"/>
            <a:ext cx="4953000" cy="2514600"/>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552579"/>
                </a:solidFill>
                <a:latin typeface="Bookman Old Style" panose="02050604050505020204" pitchFamily="18" charset="0"/>
                <a:cs typeface="Tahoma" pitchFamily="34" charset="0"/>
              </a:rPr>
              <a:t>Section 5 of 10: </a:t>
            </a:r>
          </a:p>
          <a:p>
            <a:pPr algn="l"/>
            <a:r>
              <a:rPr lang="en-US" b="1" dirty="0">
                <a:solidFill>
                  <a:srgbClr val="552579"/>
                </a:solidFill>
                <a:latin typeface="Bookman Old Style" panose="02050604050505020204" pitchFamily="18" charset="0"/>
                <a:cs typeface="Tahoma" pitchFamily="34" charset="0"/>
              </a:rPr>
              <a:t>Diagnosis &amp;</a:t>
            </a:r>
          </a:p>
          <a:p>
            <a:pPr algn="l"/>
            <a:r>
              <a:rPr lang="en-US" b="1" dirty="0">
                <a:solidFill>
                  <a:srgbClr val="552579"/>
                </a:solidFill>
                <a:latin typeface="Bookman Old Style" panose="02050604050505020204" pitchFamily="18" charset="0"/>
                <a:cs typeface="Tahoma" pitchFamily="34" charset="0"/>
              </a:rPr>
              <a:t>Planning</a:t>
            </a:r>
          </a:p>
        </p:txBody>
      </p:sp>
    </p:spTree>
    <p:extLst>
      <p:ext uri="{BB962C8B-B14F-4D97-AF65-F5344CB8AC3E}">
        <p14:creationId xmlns:p14="http://schemas.microsoft.com/office/powerpoint/2010/main" val="6424015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132</a:t>
            </a:fld>
            <a:endParaRPr lang="en-US" sz="1400" dirty="0">
              <a:solidFill>
                <a:prstClr val="black">
                  <a:tint val="75000"/>
                </a:prstClr>
              </a:solidFill>
            </a:endParaRPr>
          </a:p>
        </p:txBody>
      </p:sp>
      <p:sp>
        <p:nvSpPr>
          <p:cNvPr id="9" name="Text Box 6"/>
          <p:cNvSpPr txBox="1">
            <a:spLocks noChangeArrowheads="1"/>
          </p:cNvSpPr>
          <p:nvPr/>
        </p:nvSpPr>
        <p:spPr bwMode="auto">
          <a:xfrm>
            <a:off x="152400" y="1038409"/>
            <a:ext cx="8686800" cy="548483"/>
          </a:xfrm>
          <a:prstGeom prst="rect">
            <a:avLst/>
          </a:prstGeom>
          <a:solidFill>
            <a:schemeClr val="bg1"/>
          </a:solidFill>
          <a:ln w="9525" algn="ctr">
            <a:noFill/>
            <a:miter lim="800000"/>
            <a:headEnd/>
            <a:tailEnd/>
          </a:ln>
          <a:effectLst/>
        </p:spPr>
        <p:txBody>
          <a:bodyPr wrap="square">
            <a:spAutoFit/>
          </a:bodyPr>
          <a:lstStyle>
            <a:defPPr>
              <a:defRPr lang="en-US"/>
            </a:defPPr>
            <a:lvl1pPr algn="ctr">
              <a:lnSpc>
                <a:spcPct val="114000"/>
              </a:lnSpc>
              <a:spcBef>
                <a:spcPts val="600"/>
              </a:spcBef>
              <a:buClr>
                <a:schemeClr val="accent1"/>
              </a:buClr>
              <a:buSzPct val="76000"/>
              <a:defRPr sz="2600">
                <a:solidFill>
                  <a:srgbClr val="284E84"/>
                </a:solidFill>
              </a:defRPr>
            </a:lvl1pPr>
          </a:lstStyle>
          <a:p>
            <a:endParaRPr lang="en-US" dirty="0"/>
          </a:p>
        </p:txBody>
      </p:sp>
      <p:pic>
        <p:nvPicPr>
          <p:cNvPr id="304132" name="Picture 4" descr="IMG_0101"/>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4000"/>
                    </a14:imgEffect>
                    <a14:imgEffect>
                      <a14:brightnessContrast bright="7000" contrast="8000"/>
                    </a14:imgEffect>
                  </a14:imgLayer>
                </a14:imgProps>
              </a:ext>
            </a:extLst>
          </a:blip>
          <a:srcRect b="9530"/>
          <a:stretch/>
        </p:blipFill>
        <p:spPr bwMode="auto">
          <a:xfrm>
            <a:off x="685801" y="838201"/>
            <a:ext cx="7678885" cy="5209995"/>
          </a:xfrm>
          <a:prstGeom prst="rect">
            <a:avLst/>
          </a:prstGeom>
          <a:ln>
            <a:noFill/>
          </a:ln>
          <a:effectLst>
            <a:outerShdw blurRad="190500" algn="tl" rotWithShape="0">
              <a:srgbClr val="000000">
                <a:alpha val="70000"/>
              </a:srgbClr>
            </a:outerShdw>
          </a:effectLst>
        </p:spPr>
      </p:pic>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4270120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7"/>
            <a:ext cx="8229600" cy="868363"/>
          </a:xfrm>
        </p:spPr>
        <p:txBody>
          <a:bodyPr vert="horz" anchor="b" anchorCtr="0">
            <a:noAutofit/>
          </a:bodyPr>
          <a:lstStyle/>
          <a:p>
            <a:r>
              <a:rPr lang="en-US" dirty="0"/>
              <a:t>Look for </a:t>
            </a:r>
            <a:r>
              <a:rPr lang="en-US" b="1" dirty="0"/>
              <a:t>BIG</a:t>
            </a:r>
            <a:r>
              <a:rPr lang="en-US" dirty="0"/>
              <a:t> Leaks</a:t>
            </a:r>
          </a:p>
        </p:txBody>
      </p:sp>
      <p:pic>
        <p:nvPicPr>
          <p:cNvPr id="41988" name="Picture 4" descr="duct to nowhere"/>
          <p:cNvPicPr>
            <a:picLocks noGrp="1" noChangeAspect="1" noChangeArrowheads="1"/>
          </p:cNvPicPr>
          <p:nvPr>
            <p:ph type="chart" sz="half" idx="1"/>
          </p:nvPr>
        </p:nvPicPr>
        <p:blipFill rotWithShape="1">
          <a:blip r:embed="rId3" cstate="print">
            <a:extLst>
              <a:ext uri="{BEBA8EAE-BF5A-486C-A8C5-ECC9F3942E4B}">
                <a14:imgProps xmlns:a14="http://schemas.microsoft.com/office/drawing/2010/main">
                  <a14:imgLayer r:embed="rId4">
                    <a14:imgEffect>
                      <a14:sharpenSoften amount="36000"/>
                    </a14:imgEffect>
                    <a14:imgEffect>
                      <a14:brightnessContrast bright="2000" contrast="24000"/>
                    </a14:imgEffect>
                  </a14:imgLayer>
                </a14:imgProps>
              </a:ext>
            </a:extLst>
          </a:blip>
          <a:srcRect r="2133" b="2393"/>
          <a:stretch/>
        </p:blipFill>
        <p:spPr>
          <a:xfrm>
            <a:off x="457200" y="1676400"/>
            <a:ext cx="4953000" cy="3794760"/>
          </a:xfrm>
          <a:prstGeom prst="rect">
            <a:avLst/>
          </a:prstGeom>
          <a:ln>
            <a:noFill/>
          </a:ln>
          <a:effectLst>
            <a:outerShdw blurRad="190500" algn="tl" rotWithShape="0">
              <a:srgbClr val="000000">
                <a:alpha val="70000"/>
              </a:srgbClr>
            </a:outerShdw>
          </a:effectLst>
        </p:spPr>
      </p:pic>
      <p:sp>
        <p:nvSpPr>
          <p:cNvPr id="41987" name="Rectangle 3"/>
          <p:cNvSpPr>
            <a:spLocks noGrp="1" noChangeArrowheads="1"/>
          </p:cNvSpPr>
          <p:nvPr>
            <p:ph type="body" sz="half" idx="2"/>
          </p:nvPr>
        </p:nvSpPr>
        <p:spPr>
          <a:xfrm>
            <a:off x="5638800" y="1371600"/>
            <a:ext cx="3048000" cy="4800600"/>
          </a:xfrm>
        </p:spPr>
        <p:txBody>
          <a:bodyPr vert="horz">
            <a:normAutofit/>
          </a:bodyPr>
          <a:lstStyle/>
          <a:p>
            <a:pPr>
              <a:lnSpc>
                <a:spcPts val="3500"/>
              </a:lnSpc>
              <a:spcAft>
                <a:spcPts val="400"/>
              </a:spcAft>
            </a:pPr>
            <a:r>
              <a:rPr lang="en-US" sz="2800" dirty="0">
                <a:solidFill>
                  <a:srgbClr val="284E84"/>
                </a:solidFill>
              </a:rPr>
              <a:t>Disconnects or “never connects” are more common than expected.</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133</a:t>
            </a:fld>
            <a:endParaRPr lang="en-US" sz="1400" dirty="0">
              <a:solidFill>
                <a:prstClr val="black">
                  <a:tint val="75000"/>
                </a:prstClr>
              </a:solidFill>
            </a:endParaRP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373188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Autofit/>
          </a:bodyPr>
          <a:lstStyle/>
          <a:p>
            <a:pPr eaLnBrk="1" hangingPunct="1"/>
            <a:r>
              <a:rPr lang="en-US" dirty="0"/>
              <a:t>Look in the Duct System’s Access Points</a:t>
            </a:r>
          </a:p>
        </p:txBody>
      </p:sp>
      <p:pic>
        <p:nvPicPr>
          <p:cNvPr id="32771" name="Picture 3" descr="IMG_0220"/>
          <p:cNvPicPr>
            <a:picLocks noGrp="1" noChangeAspect="1" noChangeArrowheads="1"/>
          </p:cNvPicPr>
          <p:nvPr>
            <p:ph sz="quarter" idx="1"/>
          </p:nvPr>
        </p:nvPicPr>
        <p:blipFill rotWithShape="1">
          <a:blip r:embed="rId3" cstate="print">
            <a:extLst>
              <a:ext uri="{BEBA8EAE-BF5A-486C-A8C5-ECC9F3942E4B}">
                <a14:imgProps xmlns:a14="http://schemas.microsoft.com/office/drawing/2010/main">
                  <a14:imgLayer r:embed="rId4">
                    <a14:imgEffect>
                      <a14:sharpenSoften amount="45000"/>
                    </a14:imgEffect>
                    <a14:imgEffect>
                      <a14:brightnessContrast bright="2000" contrast="4000"/>
                    </a14:imgEffect>
                  </a14:imgLayer>
                </a14:imgProps>
              </a:ext>
            </a:extLst>
          </a:blip>
          <a:srcRect b="14127"/>
          <a:stretch/>
        </p:blipFill>
        <p:spPr>
          <a:xfrm>
            <a:off x="1295400" y="1752601"/>
            <a:ext cx="6405208" cy="4122420"/>
          </a:xfrm>
          <a:prstGeom prst="rect">
            <a:avLst/>
          </a:prstGeom>
          <a:ln>
            <a:noFill/>
          </a:ln>
          <a:effectLst>
            <a:outerShdw blurRad="190500" algn="tl" rotWithShape="0">
              <a:srgbClr val="000000">
                <a:alpha val="70000"/>
              </a:srgbClr>
            </a:outerShdw>
          </a:effectLst>
        </p:spPr>
      </p:pic>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134</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2934630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pPr eaLnBrk="1" hangingPunct="1"/>
            <a:r>
              <a:rPr lang="en-US" dirty="0"/>
              <a:t>Do You See the Duct or the Dirt?</a:t>
            </a:r>
          </a:p>
        </p:txBody>
      </p:sp>
      <p:pic>
        <p:nvPicPr>
          <p:cNvPr id="33795" name="Picture 3" descr="IMG_0222"/>
          <p:cNvPicPr>
            <a:picLocks noGrp="1" noChangeAspect="1" noChangeArrowheads="1"/>
          </p:cNvPicPr>
          <p:nvPr>
            <p:ph sz="quarter" idx="1"/>
          </p:nvPr>
        </p:nvPicPr>
        <p:blipFill>
          <a:blip r:embed="rId3" cstate="print">
            <a:extLst>
              <a:ext uri="{BEBA8EAE-BF5A-486C-A8C5-ECC9F3942E4B}">
                <a14:imgProps xmlns:a14="http://schemas.microsoft.com/office/drawing/2010/main">
                  <a14:imgLayer r:embed="rId4">
                    <a14:imgEffect>
                      <a14:sharpenSoften amount="20000"/>
                    </a14:imgEffect>
                    <a14:imgEffect>
                      <a14:brightnessContrast bright="7000" contrast="-32000"/>
                    </a14:imgEffect>
                  </a14:imgLayer>
                </a14:imgProps>
              </a:ext>
            </a:extLst>
          </a:blip>
          <a:stretch>
            <a:fillRect/>
          </a:stretch>
        </p:blipFill>
        <p:spPr>
          <a:xfrm>
            <a:off x="1447800" y="1447801"/>
            <a:ext cx="6296198" cy="4718899"/>
          </a:xfrm>
          <a:prstGeom prst="rect">
            <a:avLst/>
          </a:prstGeom>
          <a:ln>
            <a:noFill/>
          </a:ln>
          <a:effectLst>
            <a:outerShdw blurRad="190500" algn="tl" rotWithShape="0">
              <a:srgbClr val="000000">
                <a:alpha val="70000"/>
              </a:srgbClr>
            </a:outerShdw>
          </a:effectLst>
        </p:spPr>
      </p:pic>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135</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504925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dirty="0"/>
              <a:t>Duct or Dirt?</a:t>
            </a:r>
          </a:p>
        </p:txBody>
      </p:sp>
      <p:pic>
        <p:nvPicPr>
          <p:cNvPr id="34819" name="Picture 3" descr="IMG_0285"/>
          <p:cNvPicPr>
            <a:picLocks noGrp="1" noChangeAspect="1" noChangeArrowheads="1"/>
          </p:cNvPicPr>
          <p:nvPr>
            <p:ph sz="quarter" idx="1"/>
          </p:nvPr>
        </p:nvPicPr>
        <p:blipFill rotWithShape="1">
          <a:blip r:embed="rId3" cstate="print">
            <a:extLst>
              <a:ext uri="{BEBA8EAE-BF5A-486C-A8C5-ECC9F3942E4B}">
                <a14:imgProps xmlns:a14="http://schemas.microsoft.com/office/drawing/2010/main">
                  <a14:imgLayer r:embed="rId4">
                    <a14:imgEffect>
                      <a14:sharpenSoften amount="12000"/>
                    </a14:imgEffect>
                    <a14:imgEffect>
                      <a14:brightnessContrast contrast="6000"/>
                    </a14:imgEffect>
                  </a14:imgLayer>
                </a14:imgProps>
              </a:ext>
            </a:extLst>
          </a:blip>
          <a:srcRect l="14923" t="8593" r="10634" b="10263"/>
          <a:stretch/>
        </p:blipFill>
        <p:spPr>
          <a:xfrm>
            <a:off x="1447800" y="1268277"/>
            <a:ext cx="6096000" cy="4980123"/>
          </a:xfrm>
          <a:prstGeom prst="rect">
            <a:avLst/>
          </a:prstGeom>
          <a:ln>
            <a:noFill/>
          </a:ln>
          <a:effectLst>
            <a:outerShdw blurRad="190500" algn="tl" rotWithShape="0">
              <a:srgbClr val="000000">
                <a:alpha val="70000"/>
              </a:srgbClr>
            </a:outerShdw>
          </a:effectLst>
        </p:spPr>
      </p:pic>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136</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2355543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Signs of Leaks Behind Insulation</a:t>
            </a:r>
          </a:p>
        </p:txBody>
      </p:sp>
      <p:sp>
        <p:nvSpPr>
          <p:cNvPr id="7" name="Content Placeholder 6"/>
          <p:cNvSpPr>
            <a:spLocks noGrp="1"/>
          </p:cNvSpPr>
          <p:nvPr>
            <p:ph sz="quarter" idx="1"/>
          </p:nvPr>
        </p:nvSpPr>
        <p:spPr>
          <a:xfrm>
            <a:off x="457200" y="1371600"/>
            <a:ext cx="4876800" cy="3505200"/>
          </a:xfrm>
        </p:spPr>
        <p:txBody>
          <a:bodyPr>
            <a:normAutofit/>
          </a:bodyPr>
          <a:lstStyle/>
          <a:p>
            <a:pPr lvl="1">
              <a:lnSpc>
                <a:spcPts val="3500"/>
              </a:lnSpc>
              <a:buClr>
                <a:schemeClr val="accent1"/>
              </a:buClr>
            </a:pPr>
            <a:r>
              <a:rPr lang="en-US" sz="2500" dirty="0">
                <a:solidFill>
                  <a:srgbClr val="284E84"/>
                </a:solidFill>
              </a:rPr>
              <a:t>Look for insulation dirty from years of  air leakage known as “ghosting”</a:t>
            </a:r>
          </a:p>
          <a:p>
            <a:pPr lvl="1">
              <a:lnSpc>
                <a:spcPts val="3500"/>
              </a:lnSpc>
              <a:buClr>
                <a:schemeClr val="accent1"/>
              </a:buClr>
            </a:pPr>
            <a:endParaRPr lang="en-US" sz="2500" dirty="0">
              <a:solidFill>
                <a:srgbClr val="284E84"/>
              </a:solidFill>
            </a:endParaRPr>
          </a:p>
          <a:p>
            <a:pPr marL="3175" lvl="1" indent="0">
              <a:lnSpc>
                <a:spcPts val="3500"/>
              </a:lnSpc>
              <a:buClr>
                <a:schemeClr val="accent1"/>
              </a:buClr>
              <a:buNone/>
            </a:pPr>
            <a:br>
              <a:rPr lang="en-US" sz="2500" dirty="0">
                <a:solidFill>
                  <a:schemeClr val="accent1"/>
                </a:solidFill>
              </a:rPr>
            </a:br>
            <a:endParaRPr lang="en-US" sz="2800" dirty="0">
              <a:solidFill>
                <a:srgbClr val="284E84"/>
              </a:solidFill>
            </a:endParaRPr>
          </a:p>
          <a:p>
            <a:pPr lvl="1">
              <a:lnSpc>
                <a:spcPts val="3500"/>
              </a:lnSpc>
            </a:pPr>
            <a:endParaRPr lang="en-US" sz="2500" dirty="0">
              <a:solidFill>
                <a:srgbClr val="284E84"/>
              </a:solidFill>
            </a:endParaRPr>
          </a:p>
          <a:p>
            <a:pPr lvl="1">
              <a:lnSpc>
                <a:spcPts val="3500"/>
              </a:lnSpc>
            </a:pPr>
            <a:endParaRPr lang="en-US" sz="2200" dirty="0">
              <a:solidFill>
                <a:srgbClr val="284E84"/>
              </a:solidFill>
            </a:endParaRPr>
          </a:p>
          <a:p>
            <a:pPr>
              <a:lnSpc>
                <a:spcPts val="3500"/>
              </a:lnSpc>
            </a:pPr>
            <a:endParaRPr lang="en-US" dirty="0">
              <a:solidFill>
                <a:srgbClr val="284E84"/>
              </a:solidFill>
            </a:endParaRPr>
          </a:p>
        </p:txBody>
      </p:sp>
      <p:sp>
        <p:nvSpPr>
          <p:cNvPr id="9"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137</a:t>
            </a:fld>
            <a:endParaRPr lang="en-US" sz="1400" dirty="0">
              <a:solidFill>
                <a:prstClr val="black">
                  <a:tint val="75000"/>
                </a:prstClr>
              </a:solidFill>
            </a:endParaRPr>
          </a:p>
        </p:txBody>
      </p:sp>
      <p:pic>
        <p:nvPicPr>
          <p:cNvPr id="5" name="Picture 4"/>
          <p:cNvPicPr/>
          <p:nvPr/>
        </p:nvPicPr>
        <p:blipFill rotWithShape="1">
          <a:blip r:embed="rId3"/>
          <a:srcRect l="49047" t="44305" r="3539" b="15683"/>
          <a:stretch/>
        </p:blipFill>
        <p:spPr bwMode="auto">
          <a:xfrm>
            <a:off x="5257800" y="1548809"/>
            <a:ext cx="3581400" cy="30480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794EA8A4-C9D3-45ED-AC4E-5AAC8F52B0F3}"/>
              </a:ext>
            </a:extLst>
          </p:cNvPr>
          <p:cNvPicPr/>
          <p:nvPr/>
        </p:nvPicPr>
        <p:blipFill rotWithShape="1">
          <a:blip r:embed="rId4"/>
          <a:srcRect l="46723" t="46388" r="3592" b="11832"/>
          <a:stretch/>
        </p:blipFill>
        <p:spPr bwMode="auto">
          <a:xfrm>
            <a:off x="914400" y="3124200"/>
            <a:ext cx="3962400" cy="28956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1" name="Title 5">
            <a:extLst>
              <a:ext uri="{FF2B5EF4-FFF2-40B4-BE49-F238E27FC236}">
                <a16:creationId xmlns:a16="http://schemas.microsoft.com/office/drawing/2014/main" id="{9C7FCD74-E111-47A7-9B42-9ED98E1DFE6D}"/>
              </a:ext>
            </a:extLst>
          </p:cNvPr>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8848363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sz="half" idx="1"/>
          </p:nvPr>
        </p:nvSpPr>
        <p:spPr>
          <a:xfrm>
            <a:off x="457200" y="1905000"/>
            <a:ext cx="5029200" cy="3352800"/>
          </a:xfrm>
        </p:spPr>
        <p:txBody>
          <a:bodyPr vert="horz">
            <a:noAutofit/>
          </a:bodyPr>
          <a:lstStyle/>
          <a:p>
            <a:pPr>
              <a:lnSpc>
                <a:spcPts val="3400"/>
              </a:lnSpc>
              <a:spcBef>
                <a:spcPts val="300"/>
              </a:spcBef>
              <a:spcAft>
                <a:spcPts val="300"/>
              </a:spcAft>
            </a:pPr>
            <a:r>
              <a:rPr lang="en-US" sz="2200" dirty="0">
                <a:solidFill>
                  <a:srgbClr val="284E84"/>
                </a:solidFill>
              </a:rPr>
              <a:t>Is test meaningful with huge disconnects?</a:t>
            </a:r>
          </a:p>
          <a:p>
            <a:pPr>
              <a:lnSpc>
                <a:spcPts val="3400"/>
              </a:lnSpc>
              <a:spcBef>
                <a:spcPts val="300"/>
              </a:spcBef>
              <a:spcAft>
                <a:spcPts val="300"/>
              </a:spcAft>
            </a:pPr>
            <a:r>
              <a:rPr lang="en-US" sz="2200" dirty="0">
                <a:solidFill>
                  <a:srgbClr val="284E84"/>
                </a:solidFill>
              </a:rPr>
              <a:t>Systems not really connected probably can’t be pressurized to 50 Pa</a:t>
            </a:r>
          </a:p>
          <a:p>
            <a:pPr>
              <a:lnSpc>
                <a:spcPts val="3400"/>
              </a:lnSpc>
              <a:spcBef>
                <a:spcPts val="300"/>
              </a:spcBef>
              <a:spcAft>
                <a:spcPts val="300"/>
              </a:spcAft>
            </a:pPr>
            <a:r>
              <a:rPr lang="en-US" sz="2200" dirty="0">
                <a:solidFill>
                  <a:srgbClr val="284E84"/>
                </a:solidFill>
              </a:rPr>
              <a:t>Make note on form if house couldn’t be pressurized and number of disconnects</a:t>
            </a:r>
          </a:p>
        </p:txBody>
      </p:sp>
      <p:pic>
        <p:nvPicPr>
          <p:cNvPr id="40964" name="Picture 4" descr="columbus7"/>
          <p:cNvPicPr>
            <a:picLocks noGrp="1" noChangeAspect="1" noChangeArrowheads="1"/>
          </p:cNvPicPr>
          <p:nvPr>
            <p:ph sz="quarter" idx="2"/>
          </p:nvPr>
        </p:nvPicPr>
        <p:blipFill rotWithShape="1">
          <a:blip r:embed="rId3" cstate="print">
            <a:extLst>
              <a:ext uri="{BEBA8EAE-BF5A-486C-A8C5-ECC9F3942E4B}">
                <a14:imgProps xmlns:a14="http://schemas.microsoft.com/office/drawing/2010/main">
                  <a14:imgLayer r:embed="rId4">
                    <a14:imgEffect>
                      <a14:sharpenSoften amount="15000"/>
                    </a14:imgEffect>
                    <a14:imgEffect>
                      <a14:brightnessContrast bright="22000" contrast="-10000"/>
                    </a14:imgEffect>
                  </a14:imgLayer>
                </a14:imgProps>
              </a:ext>
            </a:extLst>
          </a:blip>
          <a:srcRect l="7903" r="10065"/>
          <a:stretch/>
        </p:blipFill>
        <p:spPr>
          <a:xfrm>
            <a:off x="5593081" y="1524002"/>
            <a:ext cx="2689860" cy="2185988"/>
          </a:xfrm>
          <a:prstGeom prst="rect">
            <a:avLst/>
          </a:prstGeom>
          <a:ln>
            <a:noFill/>
          </a:ln>
          <a:effectLst>
            <a:outerShdw blurRad="190500" algn="tl" rotWithShape="0">
              <a:srgbClr val="000000">
                <a:alpha val="70000"/>
              </a:srgbClr>
            </a:outerShdw>
          </a:effectLst>
        </p:spPr>
      </p:pic>
      <p:pic>
        <p:nvPicPr>
          <p:cNvPr id="40965" name="Picture 5" descr="columbus11"/>
          <p:cNvPicPr>
            <a:picLocks noGrp="1" noChangeAspect="1" noChangeArrowheads="1"/>
          </p:cNvPicPr>
          <p:nvPr>
            <p:ph sz="quarter" idx="3"/>
          </p:nvPr>
        </p:nvPicPr>
        <p:blipFill rotWithShape="1">
          <a:blip r:embed="rId5" cstate="print">
            <a:extLst>
              <a:ext uri="{BEBA8EAE-BF5A-486C-A8C5-ECC9F3942E4B}">
                <a14:imgProps xmlns:a14="http://schemas.microsoft.com/office/drawing/2010/main">
                  <a14:imgLayer r:embed="rId6">
                    <a14:imgEffect>
                      <a14:sharpenSoften amount="11000"/>
                    </a14:imgEffect>
                    <a14:imgEffect>
                      <a14:brightnessContrast bright="10000" contrast="14000"/>
                    </a14:imgEffect>
                  </a14:imgLayer>
                </a14:imgProps>
              </a:ext>
            </a:extLst>
          </a:blip>
          <a:srcRect l="8424" r="9795"/>
          <a:stretch/>
        </p:blipFill>
        <p:spPr>
          <a:xfrm>
            <a:off x="5608320" y="3862390"/>
            <a:ext cx="2682241" cy="2187575"/>
          </a:xfrm>
          <a:prstGeom prst="rect">
            <a:avLst/>
          </a:prstGeom>
          <a:ln>
            <a:noFill/>
          </a:ln>
          <a:effectLst>
            <a:outerShdw blurRad="190500" algn="tl" rotWithShape="0">
              <a:srgbClr val="000000">
                <a:alpha val="70000"/>
              </a:srgbClr>
            </a:outerShdw>
          </a:effectLst>
        </p:spPr>
      </p:pic>
      <p:sp>
        <p:nvSpPr>
          <p:cNvPr id="6" name="Slide Number Placeholder 5"/>
          <p:cNvSpPr txBox="1">
            <a:spLocks/>
          </p:cNvSpPr>
          <p:nvPr/>
        </p:nvSpPr>
        <p:spPr>
          <a:xfrm>
            <a:off x="612648" y="6356351"/>
            <a:ext cx="1981200" cy="365760"/>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5pPr>
            <a:lvl6pPr marL="2286000" algn="l" defTabSz="914400" rtl="0" eaLnBrk="1" latinLnBrk="0" hangingPunct="1">
              <a:defRPr sz="1800" kern="1200">
                <a:solidFill>
                  <a:schemeClr val="tx1"/>
                </a:solidFill>
                <a:latin typeface="Arial" pitchFamily="34" charset="0"/>
                <a:ea typeface="+mn-ea"/>
                <a:cs typeface="Arial" pitchFamily="34" charset="0"/>
              </a:defRPr>
            </a:lvl6pPr>
            <a:lvl7pPr marL="2743200" algn="l" defTabSz="914400" rtl="0" eaLnBrk="1" latinLnBrk="0" hangingPunct="1">
              <a:defRPr sz="1800" kern="1200">
                <a:solidFill>
                  <a:schemeClr val="tx1"/>
                </a:solidFill>
                <a:latin typeface="Arial" pitchFamily="34" charset="0"/>
                <a:ea typeface="+mn-ea"/>
                <a:cs typeface="Arial" pitchFamily="34" charset="0"/>
              </a:defRPr>
            </a:lvl7pPr>
            <a:lvl8pPr marL="3200400" algn="l" defTabSz="914400" rtl="0" eaLnBrk="1" latinLnBrk="0" hangingPunct="1">
              <a:defRPr sz="1800" kern="1200">
                <a:solidFill>
                  <a:schemeClr val="tx1"/>
                </a:solidFill>
                <a:latin typeface="Arial" pitchFamily="34" charset="0"/>
                <a:ea typeface="+mn-ea"/>
                <a:cs typeface="Arial" pitchFamily="34" charset="0"/>
              </a:defRPr>
            </a:lvl8pPr>
            <a:lvl9pPr marL="3657600" algn="l" defTabSz="914400" rtl="0" eaLnBrk="1" latinLnBrk="0" hangingPunct="1">
              <a:defRPr sz="1800"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138</a:t>
            </a:fld>
            <a:endParaRPr lang="en-US" sz="1400" dirty="0">
              <a:solidFill>
                <a:prstClr val="black">
                  <a:tint val="75000"/>
                </a:prstClr>
              </a:solidFill>
            </a:endParaRP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
        <p:nvSpPr>
          <p:cNvPr id="9" name="Rectangle 2"/>
          <p:cNvSpPr txBox="1">
            <a:spLocks noChangeArrowheads="1"/>
          </p:cNvSpPr>
          <p:nvPr/>
        </p:nvSpPr>
        <p:spPr>
          <a:xfrm>
            <a:off x="457200" y="381000"/>
            <a:ext cx="7772400" cy="762000"/>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a:t>More </a:t>
            </a:r>
            <a:r>
              <a:rPr lang="en-US" b="1" dirty="0"/>
              <a:t>BIG </a:t>
            </a:r>
            <a:r>
              <a:rPr lang="en-US" dirty="0"/>
              <a:t>Holes</a:t>
            </a:r>
          </a:p>
        </p:txBody>
      </p:sp>
    </p:spTree>
    <p:extLst>
      <p:ext uri="{BB962C8B-B14F-4D97-AF65-F5344CB8AC3E}">
        <p14:creationId xmlns:p14="http://schemas.microsoft.com/office/powerpoint/2010/main" val="3240465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304800"/>
            <a:ext cx="8229600" cy="838200"/>
          </a:xfrm>
        </p:spPr>
        <p:txBody>
          <a:bodyPr vert="horz" anchor="b" anchorCtr="0">
            <a:noAutofit/>
          </a:bodyPr>
          <a:lstStyle/>
          <a:p>
            <a:r>
              <a:rPr lang="en-US" dirty="0"/>
              <a:t>Sealing Big Leaks</a:t>
            </a:r>
          </a:p>
        </p:txBody>
      </p:sp>
      <p:sp>
        <p:nvSpPr>
          <p:cNvPr id="39939" name="Rectangle 3"/>
          <p:cNvSpPr>
            <a:spLocks noGrp="1" noChangeArrowheads="1"/>
          </p:cNvSpPr>
          <p:nvPr>
            <p:ph type="body" sz="half" idx="1"/>
          </p:nvPr>
        </p:nvSpPr>
        <p:spPr>
          <a:xfrm>
            <a:off x="320040" y="1447800"/>
            <a:ext cx="4343400" cy="4648200"/>
          </a:xfrm>
        </p:spPr>
        <p:txBody>
          <a:bodyPr vert="horz">
            <a:normAutofit fontScale="92500"/>
          </a:bodyPr>
          <a:lstStyle/>
          <a:p>
            <a:pPr>
              <a:lnSpc>
                <a:spcPts val="3500"/>
              </a:lnSpc>
              <a:spcAft>
                <a:spcPts val="400"/>
              </a:spcAft>
            </a:pPr>
            <a:r>
              <a:rPr lang="en-US" sz="2800" dirty="0">
                <a:solidFill>
                  <a:srgbClr val="284E84"/>
                </a:solidFill>
              </a:rPr>
              <a:t>Sealing big leaks improves air flow to registers</a:t>
            </a:r>
          </a:p>
          <a:p>
            <a:pPr>
              <a:lnSpc>
                <a:spcPts val="3500"/>
              </a:lnSpc>
              <a:spcAft>
                <a:spcPts val="400"/>
              </a:spcAft>
            </a:pPr>
            <a:r>
              <a:rPr lang="en-US" sz="2800" dirty="0">
                <a:solidFill>
                  <a:srgbClr val="284E84"/>
                </a:solidFill>
              </a:rPr>
              <a:t>May restrict airflow through the fan, creating greater static pressure at the fan. </a:t>
            </a:r>
          </a:p>
          <a:p>
            <a:pPr lvl="1">
              <a:lnSpc>
                <a:spcPts val="3500"/>
              </a:lnSpc>
              <a:spcBef>
                <a:spcPts val="600"/>
              </a:spcBef>
              <a:spcAft>
                <a:spcPts val="400"/>
              </a:spcAft>
            </a:pPr>
            <a:r>
              <a:rPr lang="en-US" dirty="0"/>
              <a:t>Fixing large holes may cause air conditioners and heat pumps to freeze up and cause gas furnaces  short cycle on the high limit.</a:t>
            </a:r>
          </a:p>
        </p:txBody>
      </p:sp>
      <p:pic>
        <p:nvPicPr>
          <p:cNvPr id="39940" name="Picture 4" descr="bad_ducts20"/>
          <p:cNvPicPr>
            <a:picLocks noGrp="1" noChangeAspect="1" noChangeArrowheads="1"/>
          </p:cNvPicPr>
          <p:nvPr>
            <p:ph sz="half" idx="2"/>
          </p:nvPr>
        </p:nvPicPr>
        <p:blipFill rotWithShape="1">
          <a:blip r:embed="rId3" cstate="print">
            <a:extLst>
              <a:ext uri="{BEBA8EAE-BF5A-486C-A8C5-ECC9F3942E4B}">
                <a14:imgProps xmlns:a14="http://schemas.microsoft.com/office/drawing/2010/main">
                  <a14:imgLayer r:embed="rId4">
                    <a14:imgEffect>
                      <a14:sharpenSoften amount="70000"/>
                    </a14:imgEffect>
                    <a14:imgEffect>
                      <a14:brightnessContrast bright="9000" contrast="-1000"/>
                    </a14:imgEffect>
                  </a14:imgLayer>
                </a14:imgProps>
              </a:ext>
            </a:extLst>
          </a:blip>
          <a:srcRect l="14258" r="6869"/>
          <a:stretch/>
        </p:blipFill>
        <p:spPr>
          <a:xfrm>
            <a:off x="5029200" y="2209800"/>
            <a:ext cx="3329940" cy="2743200"/>
          </a:xfrm>
          <a:prstGeom prst="rect">
            <a:avLst/>
          </a:prstGeom>
          <a:ln>
            <a:noFill/>
          </a:ln>
          <a:effectLst>
            <a:outerShdw blurRad="190500" algn="tl" rotWithShape="0">
              <a:srgbClr val="000000">
                <a:alpha val="70000"/>
              </a:srgbClr>
            </a:outerShdw>
          </a:effectLst>
        </p:spPr>
      </p:pic>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139</a:t>
            </a:fld>
            <a:endParaRPr lang="en-US" sz="1400" dirty="0">
              <a:solidFill>
                <a:prstClr val="black">
                  <a:tint val="75000"/>
                </a:prstClr>
              </a:solidFill>
            </a:endParaRP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730510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381000"/>
            <a:ext cx="7772400" cy="762000"/>
          </a:xfrm>
        </p:spPr>
        <p:txBody>
          <a:bodyPr vert="horz" anchor="b" anchorCtr="0">
            <a:noAutofit/>
          </a:bodyPr>
          <a:lstStyle/>
          <a:p>
            <a:r>
              <a:rPr lang="en-US" dirty="0"/>
              <a:t>Panned and Cavity Returns</a:t>
            </a:r>
          </a:p>
        </p:txBody>
      </p:sp>
      <p:sp>
        <p:nvSpPr>
          <p:cNvPr id="44035" name="Rectangle 3"/>
          <p:cNvSpPr>
            <a:spLocks noGrp="1" noChangeArrowheads="1"/>
          </p:cNvSpPr>
          <p:nvPr>
            <p:ph type="body" sz="half" idx="1"/>
          </p:nvPr>
        </p:nvSpPr>
        <p:spPr>
          <a:xfrm>
            <a:off x="533400" y="2438400"/>
            <a:ext cx="3962400" cy="3200400"/>
          </a:xfrm>
        </p:spPr>
        <p:txBody>
          <a:bodyPr>
            <a:normAutofit/>
          </a:bodyPr>
          <a:lstStyle/>
          <a:p>
            <a:pPr eaLnBrk="1" hangingPunct="1">
              <a:lnSpc>
                <a:spcPts val="3500"/>
              </a:lnSpc>
              <a:spcAft>
                <a:spcPts val="400"/>
              </a:spcAft>
            </a:pPr>
            <a:r>
              <a:rPr lang="en-US" sz="2800" dirty="0">
                <a:solidFill>
                  <a:srgbClr val="284E84"/>
                </a:solidFill>
              </a:rPr>
              <a:t>Hard to seal</a:t>
            </a:r>
          </a:p>
          <a:p>
            <a:pPr eaLnBrk="1" hangingPunct="1">
              <a:lnSpc>
                <a:spcPts val="3500"/>
              </a:lnSpc>
              <a:spcAft>
                <a:spcPts val="400"/>
              </a:spcAft>
            </a:pPr>
            <a:r>
              <a:rPr lang="en-US" sz="2800" dirty="0">
                <a:solidFill>
                  <a:srgbClr val="284E84"/>
                </a:solidFill>
              </a:rPr>
              <a:t>Consider replacing them if possible</a:t>
            </a:r>
          </a:p>
          <a:p>
            <a:pPr eaLnBrk="1" hangingPunct="1">
              <a:lnSpc>
                <a:spcPts val="3500"/>
              </a:lnSpc>
              <a:spcAft>
                <a:spcPts val="400"/>
              </a:spcAft>
            </a:pPr>
            <a:r>
              <a:rPr lang="en-US" sz="2800" dirty="0">
                <a:solidFill>
                  <a:srgbClr val="284E84"/>
                </a:solidFill>
              </a:rPr>
              <a:t>Add end caps on panned returns</a:t>
            </a:r>
          </a:p>
        </p:txBody>
      </p:sp>
      <p:pic>
        <p:nvPicPr>
          <p:cNvPr id="44036" name="Picture 4" descr="PA300090"/>
          <p:cNvPicPr>
            <a:picLocks noGrp="1" noChangeAspect="1" noChangeArrowheads="1"/>
          </p:cNvPicPr>
          <p:nvPr>
            <p:ph sz="half" idx="2"/>
          </p:nvPr>
        </p:nvPicPr>
        <p:blipFill>
          <a:blip r:embed="rId3" cstate="print">
            <a:extLst>
              <a:ext uri="{BEBA8EAE-BF5A-486C-A8C5-ECC9F3942E4B}">
                <a14:imgProps xmlns:a14="http://schemas.microsoft.com/office/drawing/2010/main">
                  <a14:imgLayer r:embed="rId4">
                    <a14:imgEffect>
                      <a14:brightnessContrast bright="16000"/>
                    </a14:imgEffect>
                  </a14:imgLayer>
                </a14:imgProps>
              </a:ext>
            </a:extLst>
          </a:blip>
          <a:srcRect/>
          <a:stretch>
            <a:fillRect/>
          </a:stretch>
        </p:blipFill>
        <p:spPr>
          <a:xfrm>
            <a:off x="4648202" y="2438402"/>
            <a:ext cx="4033837" cy="3138487"/>
          </a:xfrm>
          <a:prstGeom prst="rect">
            <a:avLst/>
          </a:prstGeom>
          <a:ln>
            <a:noFill/>
          </a:ln>
          <a:effectLst>
            <a:outerShdw blurRad="190500" algn="tl" rotWithShape="0">
              <a:srgbClr val="000000">
                <a:alpha val="70000"/>
              </a:srgbClr>
            </a:outerShdw>
          </a:effectLst>
        </p:spPr>
      </p:pic>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140</a:t>
            </a:fld>
            <a:endParaRPr lang="en-US" sz="1400" dirty="0">
              <a:solidFill>
                <a:prstClr val="black">
                  <a:tint val="75000"/>
                </a:prstClr>
              </a:solidFill>
            </a:endParaRPr>
          </a:p>
        </p:txBody>
      </p:sp>
      <p:sp>
        <p:nvSpPr>
          <p:cNvPr id="2" name="Rectangle 1"/>
          <p:cNvSpPr/>
          <p:nvPr/>
        </p:nvSpPr>
        <p:spPr>
          <a:xfrm>
            <a:off x="1371600" y="1524000"/>
            <a:ext cx="6173741" cy="523220"/>
          </a:xfrm>
          <a:prstGeom prst="rect">
            <a:avLst/>
          </a:prstGeom>
        </p:spPr>
        <p:txBody>
          <a:bodyPr wrap="none">
            <a:spAutoFit/>
          </a:bodyPr>
          <a:lstStyle/>
          <a:p>
            <a:r>
              <a:rPr lang="en-US" sz="2800" dirty="0">
                <a:solidFill>
                  <a:srgbClr val="C00000"/>
                </a:solidFill>
              </a:rPr>
              <a:t>Simply BIG leaks spread over a large area</a:t>
            </a: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3373404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381000"/>
            <a:ext cx="7772400" cy="762000"/>
          </a:xfrm>
        </p:spPr>
        <p:txBody>
          <a:bodyPr vert="horz" anchor="b" anchorCtr="0">
            <a:noAutofit/>
          </a:bodyPr>
          <a:lstStyle/>
          <a:p>
            <a:r>
              <a:rPr lang="en-US" dirty="0"/>
              <a:t>Panned and Cavity Returns</a:t>
            </a:r>
          </a:p>
        </p:txBody>
      </p:sp>
      <p:sp>
        <p:nvSpPr>
          <p:cNvPr id="44035" name="Rectangle 3"/>
          <p:cNvSpPr>
            <a:spLocks noGrp="1" noChangeArrowheads="1"/>
          </p:cNvSpPr>
          <p:nvPr>
            <p:ph type="body" sz="half" idx="1"/>
          </p:nvPr>
        </p:nvSpPr>
        <p:spPr>
          <a:xfrm>
            <a:off x="409178" y="4267200"/>
            <a:ext cx="4369340" cy="3200400"/>
          </a:xfrm>
        </p:spPr>
        <p:txBody>
          <a:bodyPr>
            <a:normAutofit/>
          </a:bodyPr>
          <a:lstStyle/>
          <a:p>
            <a:pPr eaLnBrk="1" hangingPunct="1">
              <a:lnSpc>
                <a:spcPts val="3500"/>
              </a:lnSpc>
              <a:spcAft>
                <a:spcPts val="400"/>
              </a:spcAft>
            </a:pPr>
            <a:r>
              <a:rPr lang="en-US" sz="2800" dirty="0">
                <a:solidFill>
                  <a:srgbClr val="284E84"/>
                </a:solidFill>
              </a:rPr>
              <a:t>Find these </a:t>
            </a:r>
            <a:r>
              <a:rPr lang="en-US" sz="2800" b="1" dirty="0">
                <a:solidFill>
                  <a:srgbClr val="284E84"/>
                </a:solidFill>
              </a:rPr>
              <a:t>BEFORE</a:t>
            </a:r>
            <a:r>
              <a:rPr lang="en-US" sz="2800" dirty="0">
                <a:solidFill>
                  <a:srgbClr val="284E84"/>
                </a:solidFill>
              </a:rPr>
              <a:t> starting testing and sealing</a:t>
            </a:r>
          </a:p>
          <a:p>
            <a:pPr eaLnBrk="1" hangingPunct="1">
              <a:lnSpc>
                <a:spcPts val="3500"/>
              </a:lnSpc>
              <a:spcAft>
                <a:spcPts val="400"/>
              </a:spcAft>
            </a:pPr>
            <a:r>
              <a:rPr lang="en-US" sz="2800" dirty="0">
                <a:solidFill>
                  <a:srgbClr val="284E84"/>
                </a:solidFill>
              </a:rPr>
              <a:t>Do a supply side only test</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141</a:t>
            </a:fld>
            <a:endParaRPr lang="en-US" sz="1400" dirty="0">
              <a:solidFill>
                <a:prstClr val="black">
                  <a:tint val="75000"/>
                </a:prstClr>
              </a:solidFill>
            </a:endParaRP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pic>
        <p:nvPicPr>
          <p:cNvPr id="9" name="Picture 8">
            <a:extLst>
              <a:ext uri="{FF2B5EF4-FFF2-40B4-BE49-F238E27FC236}">
                <a16:creationId xmlns:a16="http://schemas.microsoft.com/office/drawing/2014/main" id="{5D8ED268-2472-4FB0-83D4-A12DBA8AE6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029200" y="2660515"/>
            <a:ext cx="3607340" cy="2705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3" descr="Cavity1">
            <a:extLst>
              <a:ext uri="{FF2B5EF4-FFF2-40B4-BE49-F238E27FC236}">
                <a16:creationId xmlns:a16="http://schemas.microsoft.com/office/drawing/2014/main" id="{C9AE27D7-954D-4C09-BD74-8FF7E9369D1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rcRect/>
          <a:stretch>
            <a:fillRect/>
          </a:stretch>
        </p:blipFill>
        <p:spPr>
          <a:xfrm>
            <a:off x="726948" y="1506969"/>
            <a:ext cx="3733800" cy="2396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5113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5: Diagnosis and Planning</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124</a:t>
            </a:fld>
            <a:endParaRPr lang="en-US" sz="1400" dirty="0">
              <a:solidFill>
                <a:prstClr val="black">
                  <a:tint val="75000"/>
                </a:prstClr>
              </a:solidFill>
            </a:endParaRPr>
          </a:p>
        </p:txBody>
      </p:sp>
      <p:sp>
        <p:nvSpPr>
          <p:cNvPr id="5"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pic>
        <p:nvPicPr>
          <p:cNvPr id="6" name="Picture 2" descr="\\Hq5f01\esb\RESIDENTIAL\PTCS\Training\Training Slides Decks\Images\diagnost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100" y="4419600"/>
            <a:ext cx="2209800" cy="148983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1CA41A98-00DA-4673-95E9-8A5FE25043BB}"/>
              </a:ext>
            </a:extLst>
          </p:cNvPr>
          <p:cNvSpPr txBox="1">
            <a:spLocks/>
          </p:cNvSpPr>
          <p:nvPr/>
        </p:nvSpPr>
        <p:spPr>
          <a:xfrm>
            <a:off x="2605197" y="2133600"/>
            <a:ext cx="4724400" cy="402336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ts val="4500"/>
              </a:lnSpc>
            </a:pPr>
            <a:r>
              <a:rPr lang="en-US" dirty="0">
                <a:solidFill>
                  <a:srgbClr val="284E84"/>
                </a:solidFill>
              </a:rPr>
              <a:t>Initial Inspection</a:t>
            </a:r>
          </a:p>
          <a:p>
            <a:pPr>
              <a:lnSpc>
                <a:spcPts val="4500"/>
              </a:lnSpc>
            </a:pPr>
            <a:r>
              <a:rPr lang="en-US" dirty="0">
                <a:solidFill>
                  <a:srgbClr val="284E84"/>
                </a:solidFill>
              </a:rPr>
              <a:t>Plan of Action</a:t>
            </a:r>
          </a:p>
          <a:p>
            <a:pPr>
              <a:lnSpc>
                <a:spcPts val="4500"/>
              </a:lnSpc>
            </a:pPr>
            <a:r>
              <a:rPr lang="en-US" dirty="0">
                <a:solidFill>
                  <a:srgbClr val="284E84"/>
                </a:solidFill>
              </a:rPr>
              <a:t>Is Duct Sealing Enough?</a:t>
            </a:r>
          </a:p>
        </p:txBody>
      </p:sp>
    </p:spTree>
    <p:extLst>
      <p:ext uri="{BB962C8B-B14F-4D97-AF65-F5344CB8AC3E}">
        <p14:creationId xmlns:p14="http://schemas.microsoft.com/office/powerpoint/2010/main" val="3891011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nchor="b" anchorCtr="0">
            <a:noAutofit/>
          </a:bodyPr>
          <a:lstStyle/>
          <a:p>
            <a:r>
              <a:rPr lang="en-US" dirty="0"/>
              <a:t>Where to Start</a:t>
            </a:r>
          </a:p>
        </p:txBody>
      </p:sp>
      <p:sp>
        <p:nvSpPr>
          <p:cNvPr id="4" name="Text Box 5"/>
          <p:cNvSpPr txBox="1">
            <a:spLocks noGrp="1" noChangeArrowheads="1"/>
          </p:cNvSpPr>
          <p:nvPr>
            <p:ph sz="quarter" idx="1"/>
          </p:nvPr>
        </p:nvSpPr>
        <p:spPr bwMode="auto">
          <a:xfrm>
            <a:off x="457200" y="1447801"/>
            <a:ext cx="8229600" cy="4656356"/>
          </a:xfrm>
          <a:prstGeom prst="rect">
            <a:avLst/>
          </a:prstGeom>
        </p:spPr>
        <p:txBody>
          <a:bodyPr vert="horz">
            <a:normAutofit/>
          </a:bodyPr>
          <a:lstStyle/>
          <a:p>
            <a:pPr>
              <a:lnSpc>
                <a:spcPts val="3500"/>
              </a:lnSpc>
              <a:spcAft>
                <a:spcPts val="400"/>
              </a:spcAft>
            </a:pPr>
            <a:r>
              <a:rPr lang="en-US" dirty="0">
                <a:solidFill>
                  <a:srgbClr val="284E84"/>
                </a:solidFill>
              </a:rPr>
              <a:t>Areas that yield the greatest sealing bang for your buck:</a:t>
            </a:r>
          </a:p>
          <a:p>
            <a:pPr lvl="1">
              <a:lnSpc>
                <a:spcPts val="3500"/>
              </a:lnSpc>
              <a:spcBef>
                <a:spcPts val="600"/>
              </a:spcBef>
              <a:spcAft>
                <a:spcPts val="400"/>
              </a:spcAft>
            </a:pPr>
            <a:r>
              <a:rPr lang="en-US" b="1" dirty="0"/>
              <a:t>High-pressure areas </a:t>
            </a:r>
            <a:r>
              <a:rPr lang="en-US" dirty="0"/>
              <a:t>(air handler connection, plenum, trunk line)</a:t>
            </a:r>
          </a:p>
          <a:p>
            <a:pPr lvl="1">
              <a:lnSpc>
                <a:spcPts val="3500"/>
              </a:lnSpc>
              <a:spcBef>
                <a:spcPts val="600"/>
              </a:spcBef>
              <a:spcAft>
                <a:spcPts val="400"/>
              </a:spcAft>
            </a:pPr>
            <a:r>
              <a:rPr lang="en-US" b="1" dirty="0"/>
              <a:t>Supply Side</a:t>
            </a:r>
          </a:p>
          <a:p>
            <a:pPr lvl="1">
              <a:lnSpc>
                <a:spcPts val="3500"/>
              </a:lnSpc>
              <a:spcBef>
                <a:spcPts val="600"/>
              </a:spcBef>
              <a:spcAft>
                <a:spcPts val="400"/>
              </a:spcAft>
            </a:pPr>
            <a:r>
              <a:rPr lang="en-US" b="1" dirty="0"/>
              <a:t>Common problem areas </a:t>
            </a:r>
            <a:r>
              <a:rPr lang="en-US" dirty="0"/>
              <a:t>(Y’s, takeoffs and elbows)</a:t>
            </a:r>
          </a:p>
          <a:p>
            <a:pPr>
              <a:lnSpc>
                <a:spcPts val="3500"/>
              </a:lnSpc>
              <a:spcAft>
                <a:spcPts val="400"/>
              </a:spcAft>
            </a:pPr>
            <a:r>
              <a:rPr lang="en-US" dirty="0">
                <a:solidFill>
                  <a:srgbClr val="284E84"/>
                </a:solidFill>
              </a:rPr>
              <a:t>Don’t seal ducts in conditioned space</a:t>
            </a:r>
          </a:p>
          <a:p>
            <a:pPr>
              <a:lnSpc>
                <a:spcPts val="3500"/>
              </a:lnSpc>
              <a:spcAft>
                <a:spcPts val="400"/>
              </a:spcAft>
            </a:pPr>
            <a:r>
              <a:rPr lang="en-US" dirty="0">
                <a:solidFill>
                  <a:srgbClr val="284E84"/>
                </a:solidFill>
              </a:rPr>
              <a:t>Seal returns, but don’t sweat the details here</a:t>
            </a:r>
          </a:p>
          <a:p>
            <a:pPr lvl="1">
              <a:lnSpc>
                <a:spcPts val="3500"/>
              </a:lnSpc>
              <a:spcBef>
                <a:spcPts val="600"/>
              </a:spcBef>
              <a:spcAft>
                <a:spcPts val="400"/>
              </a:spcAft>
            </a:pPr>
            <a:endParaRPr lang="en-US" dirty="0"/>
          </a:p>
          <a:p>
            <a:pPr lvl="1">
              <a:lnSpc>
                <a:spcPts val="3500"/>
              </a:lnSpc>
              <a:spcBef>
                <a:spcPts val="600"/>
              </a:spcBef>
              <a:spcAft>
                <a:spcPts val="400"/>
              </a:spcAft>
            </a:pPr>
            <a:endParaRPr lang="en-US" dirty="0"/>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142</a:t>
            </a:fld>
            <a:endParaRPr lang="en-US" sz="1400" dirty="0">
              <a:solidFill>
                <a:prstClr val="black">
                  <a:tint val="75000"/>
                </a:prstClr>
              </a:solidFill>
            </a:endParaRP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4012828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600200" y="1828800"/>
          <a:ext cx="5943600" cy="106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988" name="Rectangle 4"/>
          <p:cNvSpPr>
            <a:spLocks noGrp="1" noChangeArrowheads="1"/>
          </p:cNvSpPr>
          <p:nvPr>
            <p:ph sz="quarter" idx="1"/>
          </p:nvPr>
        </p:nvSpPr>
        <p:spPr>
          <a:xfrm>
            <a:off x="609600" y="3200400"/>
            <a:ext cx="7924800" cy="2514600"/>
          </a:xfrm>
        </p:spPr>
        <p:txBody>
          <a:bodyPr>
            <a:normAutofit/>
          </a:bodyPr>
          <a:lstStyle/>
          <a:p>
            <a:pPr marL="274320" lvl="1">
              <a:lnSpc>
                <a:spcPts val="4000"/>
              </a:lnSpc>
              <a:spcBef>
                <a:spcPts val="600"/>
              </a:spcBef>
              <a:spcAft>
                <a:spcPts val="400"/>
              </a:spcAft>
              <a:buClr>
                <a:schemeClr val="accent1"/>
              </a:buClr>
            </a:pPr>
            <a:r>
              <a:rPr lang="en-US" sz="2800" dirty="0">
                <a:solidFill>
                  <a:srgbClr val="284E84"/>
                </a:solidFill>
              </a:rPr>
              <a:t>Near the fan: greatest pressure in the system (usually 40–100 Pa)</a:t>
            </a:r>
          </a:p>
          <a:p>
            <a:pPr marL="274320" lvl="1">
              <a:lnSpc>
                <a:spcPts val="4000"/>
              </a:lnSpc>
              <a:spcBef>
                <a:spcPts val="600"/>
              </a:spcBef>
              <a:spcAft>
                <a:spcPts val="400"/>
              </a:spcAft>
              <a:buClr>
                <a:schemeClr val="accent1"/>
              </a:buClr>
            </a:pPr>
            <a:r>
              <a:rPr lang="en-US" sz="2800" dirty="0">
                <a:solidFill>
                  <a:srgbClr val="284E84"/>
                </a:solidFill>
              </a:rPr>
              <a:t>Fan discharge: hottest or coldest air</a:t>
            </a:r>
          </a:p>
          <a:p>
            <a:pPr marL="274320" lvl="1">
              <a:lnSpc>
                <a:spcPts val="4000"/>
              </a:lnSpc>
              <a:spcBef>
                <a:spcPts val="600"/>
              </a:spcBef>
              <a:spcAft>
                <a:spcPts val="400"/>
              </a:spcAft>
              <a:buClr>
                <a:schemeClr val="accent1"/>
              </a:buClr>
            </a:pPr>
            <a:r>
              <a:rPr lang="en-US" sz="2800" dirty="0">
                <a:solidFill>
                  <a:srgbClr val="284E84"/>
                </a:solidFill>
              </a:rPr>
              <a:t>Air handler and plenum: sweat the details here</a:t>
            </a:r>
          </a:p>
        </p:txBody>
      </p:sp>
      <p:sp>
        <p:nvSpPr>
          <p:cNvPr id="2" name="Rectangle 1"/>
          <p:cNvSpPr/>
          <p:nvPr/>
        </p:nvSpPr>
        <p:spPr>
          <a:xfrm>
            <a:off x="457200" y="533402"/>
            <a:ext cx="3985386" cy="584775"/>
          </a:xfrm>
          <a:prstGeom prst="rect">
            <a:avLst/>
          </a:prstGeom>
        </p:spPr>
        <p:txBody>
          <a:bodyPr vert="horz" anchor="b" anchorCtr="0">
            <a:normAutofit/>
          </a:bodyPr>
          <a:lstStyle/>
          <a:p>
            <a:pPr>
              <a:spcBef>
                <a:spcPct val="0"/>
              </a:spcBef>
            </a:pPr>
            <a:r>
              <a:rPr lang="en-US" sz="3200" dirty="0">
                <a:solidFill>
                  <a:schemeClr val="tx2"/>
                </a:solidFill>
                <a:latin typeface="+mj-lt"/>
                <a:ea typeface="+mj-ea"/>
                <a:cs typeface="+mj-cs"/>
              </a:rPr>
              <a:t>The Distance Rule</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143</a:t>
            </a:fld>
            <a:endParaRPr lang="en-US" sz="1400" dirty="0">
              <a:solidFill>
                <a:prstClr val="black">
                  <a:tint val="75000"/>
                </a:prstClr>
              </a:solidFill>
            </a:endParaRP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4182441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144</a:t>
            </a:fld>
            <a:endParaRPr lang="en-US" sz="1400" dirty="0">
              <a:solidFill>
                <a:prstClr val="black">
                  <a:tint val="75000"/>
                </a:prstClr>
              </a:solidFill>
            </a:endParaRPr>
          </a:p>
        </p:txBody>
      </p:sp>
      <p:sp>
        <p:nvSpPr>
          <p:cNvPr id="7" name="TextBox 6"/>
          <p:cNvSpPr txBox="1"/>
          <p:nvPr/>
        </p:nvSpPr>
        <p:spPr>
          <a:xfrm>
            <a:off x="1870171" y="1371600"/>
            <a:ext cx="5378908" cy="523220"/>
          </a:xfrm>
          <a:prstGeom prst="rect">
            <a:avLst/>
          </a:prstGeom>
          <a:noFill/>
        </p:spPr>
        <p:txBody>
          <a:bodyPr wrap="none" rtlCol="0">
            <a:spAutoFit/>
          </a:bodyPr>
          <a:lstStyle/>
          <a:p>
            <a:r>
              <a:rPr lang="en-US" sz="2800" dirty="0">
                <a:solidFill>
                  <a:srgbClr val="284E84"/>
                </a:solidFill>
              </a:rPr>
              <a:t>Boots for show, plenums for dough!</a:t>
            </a:r>
          </a:p>
        </p:txBody>
      </p:sp>
      <p:sp>
        <p:nvSpPr>
          <p:cNvPr id="8" name="Title 1"/>
          <p:cNvSpPr txBox="1">
            <a:spLocks/>
          </p:cNvSpPr>
          <p:nvPr/>
        </p:nvSpPr>
        <p:spPr>
          <a:xfrm>
            <a:off x="457200" y="228600"/>
            <a:ext cx="8229600" cy="914400"/>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a:t>Follow the Pressure</a:t>
            </a:r>
          </a:p>
        </p:txBody>
      </p:sp>
      <p:sp>
        <p:nvSpPr>
          <p:cNvPr id="9"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grpSp>
        <p:nvGrpSpPr>
          <p:cNvPr id="22" name="Group 21">
            <a:extLst>
              <a:ext uri="{FF2B5EF4-FFF2-40B4-BE49-F238E27FC236}">
                <a16:creationId xmlns:a16="http://schemas.microsoft.com/office/drawing/2014/main" id="{7084BD1C-BD22-4AFF-8647-634505E51634}"/>
              </a:ext>
            </a:extLst>
          </p:cNvPr>
          <p:cNvGrpSpPr/>
          <p:nvPr/>
        </p:nvGrpSpPr>
        <p:grpSpPr>
          <a:xfrm>
            <a:off x="1771844" y="2209800"/>
            <a:ext cx="5600311" cy="3716925"/>
            <a:chOff x="1143779" y="2438399"/>
            <a:chExt cx="5104621" cy="3259725"/>
          </a:xfrm>
        </p:grpSpPr>
        <p:pic>
          <p:nvPicPr>
            <p:cNvPr id="23" name="Picture 22">
              <a:extLst>
                <a:ext uri="{FF2B5EF4-FFF2-40B4-BE49-F238E27FC236}">
                  <a16:creationId xmlns:a16="http://schemas.microsoft.com/office/drawing/2014/main" id="{724C30E2-16CD-4275-9ADD-182C532BF28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143779" y="2438399"/>
              <a:ext cx="5104621" cy="3237077"/>
            </a:xfrm>
            <a:prstGeom prst="rect">
              <a:avLst/>
            </a:prstGeom>
            <a:ln>
              <a:noFill/>
            </a:ln>
            <a:effectLst>
              <a:outerShdw blurRad="190500" algn="tl" rotWithShape="0">
                <a:srgbClr val="000000">
                  <a:alpha val="70000"/>
                </a:srgbClr>
              </a:outerShdw>
            </a:effectLst>
          </p:spPr>
        </p:pic>
        <p:sp>
          <p:nvSpPr>
            <p:cNvPr id="24" name="TextBox 23">
              <a:extLst>
                <a:ext uri="{FF2B5EF4-FFF2-40B4-BE49-F238E27FC236}">
                  <a16:creationId xmlns:a16="http://schemas.microsoft.com/office/drawing/2014/main" id="{BCA1B7C7-9741-4D1B-A92C-580814ABC0E7}"/>
                </a:ext>
              </a:extLst>
            </p:cNvPr>
            <p:cNvSpPr txBox="1"/>
            <p:nvPr/>
          </p:nvSpPr>
          <p:spPr>
            <a:xfrm>
              <a:off x="2133600" y="2800290"/>
              <a:ext cx="1016625" cy="400110"/>
            </a:xfrm>
            <a:prstGeom prst="rect">
              <a:avLst/>
            </a:prstGeom>
            <a:noFill/>
          </p:spPr>
          <p:txBody>
            <a:bodyPr wrap="none" rtlCol="0">
              <a:spAutoFit/>
            </a:bodyPr>
            <a:lstStyle/>
            <a:p>
              <a:r>
                <a:rPr lang="en-US" sz="2000" b="1" dirty="0"/>
                <a:t>Return</a:t>
              </a:r>
            </a:p>
          </p:txBody>
        </p:sp>
        <p:cxnSp>
          <p:nvCxnSpPr>
            <p:cNvPr id="25" name="Straight Arrow Connector 24">
              <a:extLst>
                <a:ext uri="{FF2B5EF4-FFF2-40B4-BE49-F238E27FC236}">
                  <a16:creationId xmlns:a16="http://schemas.microsoft.com/office/drawing/2014/main" id="{0B5D3E6E-D114-4827-B989-AFD8CCA6915B}"/>
                </a:ext>
              </a:extLst>
            </p:cNvPr>
            <p:cNvCxnSpPr/>
            <p:nvPr/>
          </p:nvCxnSpPr>
          <p:spPr>
            <a:xfrm flipH="1">
              <a:off x="1676400" y="3124200"/>
              <a:ext cx="6858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4800230-83CC-4B7E-9903-424B0E9E549A}"/>
                </a:ext>
              </a:extLst>
            </p:cNvPr>
            <p:cNvSpPr txBox="1"/>
            <p:nvPr/>
          </p:nvSpPr>
          <p:spPr>
            <a:xfrm>
              <a:off x="2656426" y="3200400"/>
              <a:ext cx="985270" cy="400110"/>
            </a:xfrm>
            <a:prstGeom prst="rect">
              <a:avLst/>
            </a:prstGeom>
            <a:noFill/>
          </p:spPr>
          <p:txBody>
            <a:bodyPr wrap="none" rtlCol="0">
              <a:spAutoFit/>
            </a:bodyPr>
            <a:lstStyle/>
            <a:p>
              <a:r>
                <a:rPr lang="en-US" sz="2000" b="1" dirty="0"/>
                <a:t>Supply</a:t>
              </a:r>
            </a:p>
          </p:txBody>
        </p:sp>
        <p:cxnSp>
          <p:nvCxnSpPr>
            <p:cNvPr id="27" name="Straight Arrow Connector 26">
              <a:extLst>
                <a:ext uri="{FF2B5EF4-FFF2-40B4-BE49-F238E27FC236}">
                  <a16:creationId xmlns:a16="http://schemas.microsoft.com/office/drawing/2014/main" id="{A0C037B6-1E89-46A5-A583-E49D1391E0E7}"/>
                </a:ext>
              </a:extLst>
            </p:cNvPr>
            <p:cNvCxnSpPr>
              <a:stCxn id="26" idx="2"/>
            </p:cNvCxnSpPr>
            <p:nvPr/>
          </p:nvCxnSpPr>
          <p:spPr>
            <a:xfrm flipH="1">
              <a:off x="2895601" y="3600510"/>
              <a:ext cx="253460" cy="5904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4C9CA75-B5B8-4189-A5F8-04C2AB95199A}"/>
                </a:ext>
              </a:extLst>
            </p:cNvPr>
            <p:cNvSpPr txBox="1"/>
            <p:nvPr/>
          </p:nvSpPr>
          <p:spPr>
            <a:xfrm>
              <a:off x="2688977" y="5298014"/>
              <a:ext cx="909801" cy="400110"/>
            </a:xfrm>
            <a:prstGeom prst="rect">
              <a:avLst/>
            </a:prstGeom>
            <a:noFill/>
          </p:spPr>
          <p:txBody>
            <a:bodyPr wrap="none" rtlCol="0">
              <a:spAutoFit/>
            </a:bodyPr>
            <a:lstStyle/>
            <a:p>
              <a:r>
                <a:rPr lang="en-US" sz="2000" b="1" dirty="0"/>
                <a:t>Elbow</a:t>
              </a:r>
            </a:p>
          </p:txBody>
        </p:sp>
        <p:cxnSp>
          <p:nvCxnSpPr>
            <p:cNvPr id="29" name="Straight Arrow Connector 28">
              <a:extLst>
                <a:ext uri="{FF2B5EF4-FFF2-40B4-BE49-F238E27FC236}">
                  <a16:creationId xmlns:a16="http://schemas.microsoft.com/office/drawing/2014/main" id="{0CA51A31-EB40-4F6E-90C3-EF7922B69061}"/>
                </a:ext>
              </a:extLst>
            </p:cNvPr>
            <p:cNvCxnSpPr/>
            <p:nvPr/>
          </p:nvCxnSpPr>
          <p:spPr>
            <a:xfrm flipV="1">
              <a:off x="3388235" y="5029201"/>
              <a:ext cx="421765" cy="4166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160B000-9537-43E5-95E4-2896D7499617}"/>
                </a:ext>
              </a:extLst>
            </p:cNvPr>
            <p:cNvSpPr txBox="1"/>
            <p:nvPr/>
          </p:nvSpPr>
          <p:spPr>
            <a:xfrm>
              <a:off x="4876800" y="2724090"/>
              <a:ext cx="772969" cy="400110"/>
            </a:xfrm>
            <a:prstGeom prst="rect">
              <a:avLst/>
            </a:prstGeom>
            <a:noFill/>
          </p:spPr>
          <p:txBody>
            <a:bodyPr wrap="none" rtlCol="0">
              <a:spAutoFit/>
            </a:bodyPr>
            <a:lstStyle/>
            <a:p>
              <a:r>
                <a:rPr lang="en-US" sz="2000" b="1" dirty="0"/>
                <a:t>Boot</a:t>
              </a:r>
            </a:p>
          </p:txBody>
        </p:sp>
        <p:cxnSp>
          <p:nvCxnSpPr>
            <p:cNvPr id="31" name="Straight Arrow Connector 30">
              <a:extLst>
                <a:ext uri="{FF2B5EF4-FFF2-40B4-BE49-F238E27FC236}">
                  <a16:creationId xmlns:a16="http://schemas.microsoft.com/office/drawing/2014/main" id="{BF8570A2-A567-4C62-8145-1A5CCF46862D}"/>
                </a:ext>
              </a:extLst>
            </p:cNvPr>
            <p:cNvCxnSpPr>
              <a:endCxn id="32" idx="1"/>
            </p:cNvCxnSpPr>
            <p:nvPr/>
          </p:nvCxnSpPr>
          <p:spPr>
            <a:xfrm>
              <a:off x="5334000" y="3048000"/>
              <a:ext cx="376805" cy="6549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2" name="Picture 4">
              <a:extLst>
                <a:ext uri="{FF2B5EF4-FFF2-40B4-BE49-F238E27FC236}">
                  <a16:creationId xmlns:a16="http://schemas.microsoft.com/office/drawing/2014/main" id="{E5DFB29C-CFDE-4853-A590-84FDBFEE346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100000"/>
                      </a14:imgEffect>
                      <a14:imgEffect>
                        <a14:brightnessContrast bright="10000" contrast="24000"/>
                      </a14:imgEffect>
                    </a14:imgLayer>
                  </a14:imgProps>
                </a:ext>
                <a:ext uri="{28A0092B-C50C-407E-A947-70E740481C1C}">
                  <a14:useLocalDpi xmlns:a14="http://schemas.microsoft.com/office/drawing/2010/main" val="0"/>
                </a:ext>
              </a:extLst>
            </a:blip>
            <a:srcRect/>
            <a:stretch>
              <a:fillRect/>
            </a:stretch>
          </p:blipFill>
          <p:spPr bwMode="auto">
            <a:xfrm>
              <a:off x="5710805" y="3595829"/>
              <a:ext cx="232795" cy="21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04013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152400"/>
            <a:ext cx="8153400" cy="1295400"/>
          </a:xfrm>
        </p:spPr>
        <p:txBody>
          <a:bodyPr vert="horz" anchor="b" anchorCtr="0">
            <a:noAutofit/>
          </a:bodyPr>
          <a:lstStyle/>
          <a:p>
            <a:r>
              <a:rPr lang="en-US" dirty="0"/>
              <a:t>What Problems Are You Trying to Fix?</a:t>
            </a:r>
          </a:p>
        </p:txBody>
      </p:sp>
      <p:sp>
        <p:nvSpPr>
          <p:cNvPr id="13315" name="Rectangle 8"/>
          <p:cNvSpPr>
            <a:spLocks noGrp="1" noChangeArrowheads="1"/>
          </p:cNvSpPr>
          <p:nvPr>
            <p:ph type="body" sz="half" idx="1"/>
          </p:nvPr>
        </p:nvSpPr>
        <p:spPr>
          <a:xfrm>
            <a:off x="838200" y="1600200"/>
            <a:ext cx="7315200" cy="1752600"/>
          </a:xfrm>
        </p:spPr>
        <p:txBody>
          <a:bodyPr vert="horz">
            <a:normAutofit/>
          </a:bodyPr>
          <a:lstStyle/>
          <a:p>
            <a:pPr marL="0" indent="0" algn="ctr">
              <a:lnSpc>
                <a:spcPts val="3500"/>
              </a:lnSpc>
              <a:spcAft>
                <a:spcPts val="400"/>
              </a:spcAft>
              <a:buNone/>
            </a:pPr>
            <a:r>
              <a:rPr lang="en-US" sz="2800" dirty="0">
                <a:solidFill>
                  <a:srgbClr val="284E84"/>
                </a:solidFill>
              </a:rPr>
              <a:t>If the problem is one of higher than expected costs, duct sealing may be enough.</a:t>
            </a:r>
          </a:p>
        </p:txBody>
      </p:sp>
      <p:pic>
        <p:nvPicPr>
          <p:cNvPr id="13316" name="Picture 5" descr="1948calendar1_e3"/>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6000"/>
                    </a14:imgEffect>
                    <a14:imgEffect>
                      <a14:brightnessContrast bright="11000" contrast="7000"/>
                    </a14:imgEffect>
                  </a14:imgLayer>
                </a14:imgProps>
              </a:ext>
            </a:extLst>
          </a:blip>
          <a:srcRect/>
          <a:stretch>
            <a:fillRect/>
          </a:stretch>
        </p:blipFill>
        <p:spPr bwMode="auto">
          <a:xfrm>
            <a:off x="1295400" y="3124197"/>
            <a:ext cx="3048002" cy="3048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7" name="Picture 6" descr="1948calendar1_e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16000"/>
                    </a14:imgEffect>
                    <a14:imgEffect>
                      <a14:brightnessContrast bright="11000" contrast="7000"/>
                    </a14:imgEffect>
                  </a14:imgLayer>
                </a14:imgProps>
              </a:ext>
            </a:extLst>
          </a:blip>
          <a:srcRect/>
          <a:stretch>
            <a:fillRect/>
          </a:stretch>
        </p:blipFill>
        <p:spPr bwMode="auto">
          <a:xfrm>
            <a:off x="4648200" y="3124199"/>
            <a:ext cx="3048000" cy="3056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145</a:t>
            </a:fld>
            <a:endParaRPr lang="en-US" sz="1400" dirty="0">
              <a:solidFill>
                <a:prstClr val="black">
                  <a:tint val="75000"/>
                </a:prstClr>
              </a:solidFill>
            </a:endParaRP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
        <p:nvSpPr>
          <p:cNvPr id="2" name="TextBox 1"/>
          <p:cNvSpPr txBox="1"/>
          <p:nvPr/>
        </p:nvSpPr>
        <p:spPr>
          <a:xfrm>
            <a:off x="1693664" y="5629931"/>
            <a:ext cx="2251474" cy="523220"/>
          </a:xfrm>
          <a:prstGeom prst="rect">
            <a:avLst/>
          </a:prstGeom>
          <a:solidFill>
            <a:schemeClr val="bg1">
              <a:lumMod val="65000"/>
            </a:schemeClr>
          </a:solidFill>
        </p:spPr>
        <p:txBody>
          <a:bodyPr wrap="square" rtlCol="0">
            <a:spAutoFit/>
          </a:bodyPr>
          <a:lstStyle/>
          <a:p>
            <a:pPr algn="ctr"/>
            <a:r>
              <a:rPr lang="en-US" sz="1400" dirty="0"/>
              <a:t>Excessive fuel bills prove the cost of invisible waste.</a:t>
            </a:r>
          </a:p>
        </p:txBody>
      </p:sp>
      <p:sp>
        <p:nvSpPr>
          <p:cNvPr id="9" name="TextBox 8"/>
          <p:cNvSpPr txBox="1"/>
          <p:nvPr/>
        </p:nvSpPr>
        <p:spPr>
          <a:xfrm>
            <a:off x="4953000" y="5645201"/>
            <a:ext cx="2438400" cy="523220"/>
          </a:xfrm>
          <a:prstGeom prst="rect">
            <a:avLst/>
          </a:prstGeom>
          <a:solidFill>
            <a:schemeClr val="bg1">
              <a:lumMod val="65000"/>
            </a:schemeClr>
          </a:solidFill>
        </p:spPr>
        <p:txBody>
          <a:bodyPr wrap="square" rtlCol="0">
            <a:spAutoFit/>
          </a:bodyPr>
          <a:lstStyle/>
          <a:p>
            <a:pPr algn="ctr"/>
            <a:r>
              <a:rPr lang="en-US" sz="1400" dirty="0"/>
              <a:t>Snow melting on the roof proves heat is escaping.</a:t>
            </a:r>
          </a:p>
        </p:txBody>
      </p:sp>
    </p:spTree>
    <p:extLst>
      <p:ext uri="{BB962C8B-B14F-4D97-AF65-F5344CB8AC3E}">
        <p14:creationId xmlns:p14="http://schemas.microsoft.com/office/powerpoint/2010/main" val="3672976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Autofit/>
          </a:bodyPr>
          <a:lstStyle/>
          <a:p>
            <a:pPr eaLnBrk="1" hangingPunct="1"/>
            <a:r>
              <a:rPr lang="en-US" dirty="0"/>
              <a:t>Diagnosis</a:t>
            </a:r>
          </a:p>
        </p:txBody>
      </p:sp>
      <p:sp>
        <p:nvSpPr>
          <p:cNvPr id="12291" name="Rectangle 3"/>
          <p:cNvSpPr>
            <a:spLocks noGrp="1" noChangeArrowheads="1"/>
          </p:cNvSpPr>
          <p:nvPr>
            <p:ph sz="quarter" idx="1"/>
          </p:nvPr>
        </p:nvSpPr>
        <p:spPr>
          <a:xfrm>
            <a:off x="2209800" y="1828800"/>
            <a:ext cx="4572000" cy="2971800"/>
          </a:xfrm>
        </p:spPr>
        <p:txBody>
          <a:bodyPr vert="horz">
            <a:noAutofit/>
          </a:bodyPr>
          <a:lstStyle/>
          <a:p>
            <a:pPr>
              <a:lnSpc>
                <a:spcPts val="4000"/>
              </a:lnSpc>
            </a:pPr>
            <a:r>
              <a:rPr lang="en-US" sz="2800" dirty="0">
                <a:solidFill>
                  <a:srgbClr val="284E84"/>
                </a:solidFill>
              </a:rPr>
              <a:t>The Three R’s of Duct Triage</a:t>
            </a:r>
          </a:p>
          <a:p>
            <a:pPr lvl="1">
              <a:lnSpc>
                <a:spcPts val="4000"/>
              </a:lnSpc>
              <a:spcBef>
                <a:spcPts val="600"/>
              </a:spcBef>
            </a:pPr>
            <a:r>
              <a:rPr lang="en-US" sz="2800" b="1" dirty="0"/>
              <a:t>Repair</a:t>
            </a:r>
          </a:p>
          <a:p>
            <a:pPr lvl="1">
              <a:lnSpc>
                <a:spcPts val="4000"/>
              </a:lnSpc>
              <a:spcBef>
                <a:spcPts val="600"/>
              </a:spcBef>
            </a:pPr>
            <a:r>
              <a:rPr lang="en-US" sz="2800" b="1" dirty="0"/>
              <a:t>Replace</a:t>
            </a:r>
          </a:p>
          <a:p>
            <a:pPr lvl="1">
              <a:lnSpc>
                <a:spcPts val="4000"/>
              </a:lnSpc>
              <a:spcBef>
                <a:spcPts val="600"/>
              </a:spcBef>
            </a:pPr>
            <a:r>
              <a:rPr lang="en-US" sz="2800" b="1" dirty="0"/>
              <a:t>Reengineer</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146</a:t>
            </a:fld>
            <a:endParaRPr lang="en-US" sz="1400" dirty="0">
              <a:solidFill>
                <a:prstClr val="black">
                  <a:tint val="75000"/>
                </a:prstClr>
              </a:solidFill>
            </a:endParaRPr>
          </a:p>
        </p:txBody>
      </p:sp>
      <p:pic>
        <p:nvPicPr>
          <p:cNvPr id="1028" name="Picture 4" descr="\\Hq5f01\esb\RESIDENTIAL\PTCS\Training\Training Slides Decks\Images\fix it m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4676775"/>
            <a:ext cx="1524000"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2477194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dirty="0"/>
              <a:t>Partial List of Repairs</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147</a:t>
            </a:fld>
            <a:endParaRPr lang="en-US" sz="1400" dirty="0">
              <a:solidFill>
                <a:prstClr val="black">
                  <a:tint val="75000"/>
                </a:prstClr>
              </a:solidFill>
            </a:endParaRPr>
          </a:p>
        </p:txBody>
      </p:sp>
      <p:graphicFrame>
        <p:nvGraphicFramePr>
          <p:cNvPr id="2" name="Table 1"/>
          <p:cNvGraphicFramePr>
            <a:graphicFrameLocks noGrp="1"/>
          </p:cNvGraphicFramePr>
          <p:nvPr>
            <p:extLst/>
          </p:nvPr>
        </p:nvGraphicFramePr>
        <p:xfrm>
          <a:off x="457200" y="1264355"/>
          <a:ext cx="8229600" cy="5045008"/>
        </p:xfrm>
        <a:graphic>
          <a:graphicData uri="http://schemas.openxmlformats.org/drawingml/2006/table">
            <a:tbl>
              <a:tblPr firstRow="1" bandRow="1">
                <a:tableStyleId>{69CF1AB2-1976-4502-BF36-3FF5EA218861}</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743767">
                <a:tc>
                  <a:txBody>
                    <a:bodyPr/>
                    <a:lstStyle/>
                    <a:p>
                      <a:pPr marL="137160" indent="-228600">
                        <a:buFont typeface="Arial" panose="020B0604020202020204" pitchFamily="34" charset="0"/>
                        <a:buChar char="•"/>
                      </a:pPr>
                      <a:r>
                        <a:rPr lang="en-US" sz="2700" b="0" dirty="0"/>
                        <a:t>Panned over joists</a:t>
                      </a:r>
                    </a:p>
                  </a:txBody>
                  <a:tcPr anchor="ctr"/>
                </a:tc>
                <a:tc>
                  <a:txBody>
                    <a:bodyPr/>
                    <a:lstStyle/>
                    <a:p>
                      <a:pPr marL="137160" indent="-228600">
                        <a:buFont typeface="Arial" panose="020B0604020202020204" pitchFamily="34" charset="0"/>
                        <a:buChar char="•"/>
                      </a:pPr>
                      <a:r>
                        <a:rPr lang="en-US" sz="2700" b="0" dirty="0"/>
                        <a:t>Rusted</a:t>
                      </a:r>
                      <a:r>
                        <a:rPr lang="en-US" sz="2700" b="0" baseline="0" dirty="0"/>
                        <a:t> out sheet metal</a:t>
                      </a:r>
                      <a:endParaRPr lang="en-US" sz="2700" b="0" dirty="0"/>
                    </a:p>
                  </a:txBody>
                  <a:tcPr anchor="ctr"/>
                </a:tc>
                <a:extLst>
                  <a:ext uri="{0D108BD9-81ED-4DB2-BD59-A6C34878D82A}">
                    <a16:rowId xmlns:a16="http://schemas.microsoft.com/office/drawing/2014/main" val="10000"/>
                  </a:ext>
                </a:extLst>
              </a:tr>
              <a:tr h="891540">
                <a:tc>
                  <a:txBody>
                    <a:bodyPr/>
                    <a:lstStyle/>
                    <a:p>
                      <a:pPr marL="137160" indent="-228600">
                        <a:buFont typeface="Arial" panose="020B0604020202020204" pitchFamily="34" charset="0"/>
                        <a:buChar char="•"/>
                      </a:pPr>
                      <a:r>
                        <a:rPr lang="en-US" sz="2700" dirty="0"/>
                        <a:t>Undersized return duct</a:t>
                      </a:r>
                      <a:r>
                        <a:rPr lang="en-US" sz="2700" baseline="0" dirty="0"/>
                        <a:t> work</a:t>
                      </a:r>
                    </a:p>
                  </a:txBody>
                  <a:tcPr anchor="ctr"/>
                </a:tc>
                <a:tc>
                  <a:txBody>
                    <a:bodyPr/>
                    <a:lstStyle/>
                    <a:p>
                      <a:pPr marL="137160" indent="-228600">
                        <a:buFont typeface="Arial" panose="020B0604020202020204" pitchFamily="34" charset="0"/>
                        <a:buChar char="•"/>
                      </a:pPr>
                      <a:r>
                        <a:rPr lang="en-US" sz="2700" dirty="0"/>
                        <a:t>Rodent-infested</a:t>
                      </a:r>
                      <a:r>
                        <a:rPr lang="en-US" sz="2700" baseline="0" dirty="0"/>
                        <a:t> anything</a:t>
                      </a:r>
                      <a:endParaRPr lang="en-US" sz="2700" dirty="0"/>
                    </a:p>
                  </a:txBody>
                  <a:tcPr anchor="ctr"/>
                </a:tc>
                <a:extLst>
                  <a:ext uri="{0D108BD9-81ED-4DB2-BD59-A6C34878D82A}">
                    <a16:rowId xmlns:a16="http://schemas.microsoft.com/office/drawing/2014/main" val="10001"/>
                  </a:ext>
                </a:extLst>
              </a:tr>
              <a:tr h="964249">
                <a:tc>
                  <a:txBody>
                    <a:bodyPr/>
                    <a:lstStyle/>
                    <a:p>
                      <a:pPr marL="137160" indent="-228600">
                        <a:buFont typeface="Arial" panose="020B0604020202020204" pitchFamily="34" charset="0"/>
                        <a:buChar char="•"/>
                      </a:pPr>
                      <a:r>
                        <a:rPr lang="en-US" sz="2700" dirty="0"/>
                        <a:t>Broken electronic air</a:t>
                      </a:r>
                      <a:r>
                        <a:rPr lang="en-US" sz="2700" baseline="0" dirty="0"/>
                        <a:t> cleaners</a:t>
                      </a:r>
                      <a:endParaRPr lang="en-US" sz="2700" dirty="0"/>
                    </a:p>
                  </a:txBody>
                  <a:tcPr anchor="ctr"/>
                </a:tc>
                <a:tc>
                  <a:txBody>
                    <a:bodyPr/>
                    <a:lstStyle/>
                    <a:p>
                      <a:pPr marL="137160" indent="-228600">
                        <a:buFont typeface="Arial" panose="020B0604020202020204" pitchFamily="34" charset="0"/>
                        <a:buChar char="•"/>
                      </a:pPr>
                      <a:r>
                        <a:rPr lang="en-US" sz="2700" dirty="0"/>
                        <a:t>Damaged</a:t>
                      </a:r>
                      <a:r>
                        <a:rPr lang="en-US" sz="2700" baseline="0" dirty="0"/>
                        <a:t> duct board</a:t>
                      </a:r>
                      <a:endParaRPr lang="en-US" sz="2700" dirty="0"/>
                    </a:p>
                  </a:txBody>
                  <a:tcPr anchor="ctr"/>
                </a:tc>
                <a:extLst>
                  <a:ext uri="{0D108BD9-81ED-4DB2-BD59-A6C34878D82A}">
                    <a16:rowId xmlns:a16="http://schemas.microsoft.com/office/drawing/2014/main" val="10002"/>
                  </a:ext>
                </a:extLst>
              </a:tr>
              <a:tr h="891540">
                <a:tc>
                  <a:txBody>
                    <a:bodyPr/>
                    <a:lstStyle/>
                    <a:p>
                      <a:pPr marL="137160" indent="-228600">
                        <a:buFont typeface="Arial" panose="020B0604020202020204" pitchFamily="34" charset="0"/>
                        <a:buChar char="•"/>
                      </a:pPr>
                      <a:r>
                        <a:rPr lang="en-US" sz="2700" dirty="0"/>
                        <a:t>Wet</a:t>
                      </a:r>
                      <a:r>
                        <a:rPr lang="en-US" sz="2700" baseline="0" dirty="0"/>
                        <a:t> flex ducts</a:t>
                      </a:r>
                      <a:endParaRPr lang="en-US" sz="2700" dirty="0"/>
                    </a:p>
                  </a:txBody>
                  <a:tcPr anchor="ctr"/>
                </a:tc>
                <a:tc>
                  <a:txBody>
                    <a:bodyPr/>
                    <a:lstStyle/>
                    <a:p>
                      <a:pPr marL="13716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700" dirty="0"/>
                        <a:t>Crushed</a:t>
                      </a:r>
                      <a:r>
                        <a:rPr lang="en-US" sz="2700" baseline="0" dirty="0"/>
                        <a:t> registers and grilles</a:t>
                      </a:r>
                      <a:endParaRPr lang="en-US" sz="2700" dirty="0"/>
                    </a:p>
                  </a:txBody>
                  <a:tcPr anchor="ctr"/>
                </a:tc>
                <a:extLst>
                  <a:ext uri="{0D108BD9-81ED-4DB2-BD59-A6C34878D82A}">
                    <a16:rowId xmlns:a16="http://schemas.microsoft.com/office/drawing/2014/main" val="10003"/>
                  </a:ext>
                </a:extLst>
              </a:tr>
              <a:tr h="754096">
                <a:tc>
                  <a:txBody>
                    <a:bodyPr/>
                    <a:lstStyle/>
                    <a:p>
                      <a:pPr marL="137160" indent="-228600">
                        <a:buFont typeface="Arial" panose="020B0604020202020204" pitchFamily="34" charset="0"/>
                        <a:buChar char="•"/>
                      </a:pPr>
                      <a:r>
                        <a:rPr lang="en-US" sz="2700" dirty="0"/>
                        <a:t>Crushed flex ducts</a:t>
                      </a:r>
                    </a:p>
                  </a:txBody>
                  <a:tcPr anchor="ctr"/>
                </a:tc>
                <a:tc>
                  <a:txBody>
                    <a:bodyPr/>
                    <a:lstStyle/>
                    <a:p>
                      <a:pPr marL="13716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700" dirty="0"/>
                        <a:t>Flaking flex</a:t>
                      </a:r>
                      <a:r>
                        <a:rPr lang="en-US" sz="2700" baseline="0" dirty="0"/>
                        <a:t> ducts</a:t>
                      </a:r>
                      <a:endParaRPr lang="en-US" sz="2700" dirty="0"/>
                    </a:p>
                  </a:txBody>
                  <a:tcPr anchor="ctr"/>
                </a:tc>
                <a:extLst>
                  <a:ext uri="{0D108BD9-81ED-4DB2-BD59-A6C34878D82A}">
                    <a16:rowId xmlns:a16="http://schemas.microsoft.com/office/drawing/2014/main" val="10004"/>
                  </a:ext>
                </a:extLst>
              </a:tr>
              <a:tr h="754096">
                <a:tc gridSpan="2">
                  <a:txBody>
                    <a:bodyPr/>
                    <a:lstStyle/>
                    <a:p>
                      <a:pPr marL="13716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700" dirty="0"/>
                        <a:t>Fittings</a:t>
                      </a:r>
                      <a:r>
                        <a:rPr lang="en-US" sz="2700" baseline="0" dirty="0"/>
                        <a:t> that can be replaced by less restrictive ones</a:t>
                      </a:r>
                      <a:endParaRPr lang="en-US" sz="2700" dirty="0"/>
                    </a:p>
                  </a:txBody>
                  <a:tcPr anchor="ctr"/>
                </a:tc>
                <a:tc hMerge="1">
                  <a:txBody>
                    <a:bodyPr/>
                    <a:lstStyle/>
                    <a:p>
                      <a:endParaRPr lang="en-US" dirty="0"/>
                    </a:p>
                  </a:txBody>
                  <a:tcPr/>
                </a:tc>
                <a:extLst>
                  <a:ext uri="{0D108BD9-81ED-4DB2-BD59-A6C34878D82A}">
                    <a16:rowId xmlns:a16="http://schemas.microsoft.com/office/drawing/2014/main" val="10005"/>
                  </a:ext>
                </a:extLst>
              </a:tr>
            </a:tbl>
          </a:graphicData>
        </a:graphic>
      </p:graphicFrame>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1321417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135889"/>
            <a:ext cx="8229600" cy="990600"/>
          </a:xfrm>
        </p:spPr>
        <p:txBody>
          <a:bodyPr/>
          <a:lstStyle/>
          <a:p>
            <a:pPr eaLnBrk="1" hangingPunct="1"/>
            <a:r>
              <a:rPr lang="en-US" dirty="0"/>
              <a:t>When to Replace</a:t>
            </a:r>
          </a:p>
        </p:txBody>
      </p:sp>
      <p:sp>
        <p:nvSpPr>
          <p:cNvPr id="77827" name="Rectangle 3"/>
          <p:cNvSpPr>
            <a:spLocks noGrp="1" noChangeArrowheads="1"/>
          </p:cNvSpPr>
          <p:nvPr>
            <p:ph sz="quarter" idx="1"/>
          </p:nvPr>
        </p:nvSpPr>
        <p:spPr>
          <a:xfrm>
            <a:off x="838200" y="1524000"/>
            <a:ext cx="7467600" cy="4525963"/>
          </a:xfrm>
        </p:spPr>
        <p:txBody>
          <a:bodyPr>
            <a:normAutofit/>
          </a:bodyPr>
          <a:lstStyle/>
          <a:p>
            <a:pPr eaLnBrk="1" hangingPunct="1">
              <a:lnSpc>
                <a:spcPct val="110000"/>
              </a:lnSpc>
              <a:spcBef>
                <a:spcPts val="400"/>
              </a:spcBef>
              <a:spcAft>
                <a:spcPts val="400"/>
              </a:spcAft>
            </a:pPr>
            <a:r>
              <a:rPr lang="en-US" sz="2800" dirty="0">
                <a:solidFill>
                  <a:srgbClr val="284E84"/>
                </a:solidFill>
              </a:rPr>
              <a:t>The duct system is falling apart:</a:t>
            </a:r>
            <a:endParaRPr lang="en-US" dirty="0">
              <a:solidFill>
                <a:srgbClr val="284E84"/>
              </a:solidFill>
            </a:endParaRPr>
          </a:p>
          <a:p>
            <a:pPr lvl="1">
              <a:lnSpc>
                <a:spcPct val="110000"/>
              </a:lnSpc>
              <a:spcBef>
                <a:spcPts val="400"/>
              </a:spcBef>
              <a:spcAft>
                <a:spcPts val="400"/>
              </a:spcAft>
            </a:pPr>
            <a:r>
              <a:rPr lang="en-US" sz="2600" dirty="0">
                <a:solidFill>
                  <a:schemeClr val="tx2"/>
                </a:solidFill>
              </a:rPr>
              <a:t>Rusted sheet metal</a:t>
            </a:r>
            <a:endParaRPr lang="en-US" sz="2600" dirty="0"/>
          </a:p>
          <a:p>
            <a:pPr lvl="1">
              <a:lnSpc>
                <a:spcPct val="110000"/>
              </a:lnSpc>
              <a:spcBef>
                <a:spcPts val="400"/>
              </a:spcBef>
              <a:spcAft>
                <a:spcPts val="400"/>
              </a:spcAft>
            </a:pPr>
            <a:r>
              <a:rPr lang="en-US" sz="2600" dirty="0">
                <a:solidFill>
                  <a:schemeClr val="tx2"/>
                </a:solidFill>
              </a:rPr>
              <a:t>Rotting flex duct</a:t>
            </a:r>
            <a:endParaRPr lang="en-US" sz="2600" dirty="0"/>
          </a:p>
          <a:p>
            <a:pPr lvl="1">
              <a:lnSpc>
                <a:spcPct val="110000"/>
              </a:lnSpc>
              <a:spcBef>
                <a:spcPts val="400"/>
              </a:spcBef>
              <a:spcAft>
                <a:spcPts val="400"/>
              </a:spcAft>
            </a:pPr>
            <a:r>
              <a:rPr lang="en-US" sz="2600" dirty="0">
                <a:solidFill>
                  <a:schemeClr val="tx2"/>
                </a:solidFill>
              </a:rPr>
              <a:t>Duct board filleted open or air barrier missing;</a:t>
            </a:r>
          </a:p>
          <a:p>
            <a:pPr>
              <a:lnSpc>
                <a:spcPct val="110000"/>
              </a:lnSpc>
              <a:spcBef>
                <a:spcPts val="400"/>
              </a:spcBef>
              <a:spcAft>
                <a:spcPts val="400"/>
              </a:spcAft>
            </a:pPr>
            <a:r>
              <a:rPr lang="en-US" sz="2800" dirty="0">
                <a:solidFill>
                  <a:srgbClr val="284E84"/>
                </a:solidFill>
              </a:rPr>
              <a:t>Replacing deteriorating ducts is often faster than repairing and sealing them.</a:t>
            </a:r>
          </a:p>
          <a:p>
            <a:pPr>
              <a:lnSpc>
                <a:spcPct val="110000"/>
              </a:lnSpc>
              <a:spcBef>
                <a:spcPts val="400"/>
              </a:spcBef>
              <a:spcAft>
                <a:spcPts val="400"/>
              </a:spcAft>
            </a:pPr>
            <a:r>
              <a:rPr lang="en-US" sz="2800" dirty="0">
                <a:solidFill>
                  <a:srgbClr val="284E84"/>
                </a:solidFill>
              </a:rPr>
              <a:t>Often times easier to sell, too.</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148</a:t>
            </a:fld>
            <a:endParaRPr lang="en-US" sz="1400" dirty="0">
              <a:solidFill>
                <a:prstClr val="black">
                  <a:tint val="75000"/>
                </a:prstClr>
              </a:solidFill>
            </a:endParaRPr>
          </a:p>
        </p:txBody>
      </p:sp>
      <p:sp>
        <p:nvSpPr>
          <p:cNvPr id="7" name="Title 5">
            <a:extLst>
              <a:ext uri="{FF2B5EF4-FFF2-40B4-BE49-F238E27FC236}">
                <a16:creationId xmlns:a16="http://schemas.microsoft.com/office/drawing/2014/main" id="{BC182011-E408-4027-9C51-54F1CF92A736}"/>
              </a:ext>
            </a:extLst>
          </p:cNvPr>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3245207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vert="horz" anchor="b" anchorCtr="0">
            <a:noAutofit/>
          </a:bodyPr>
          <a:lstStyle/>
          <a:p>
            <a:r>
              <a:rPr lang="en-US" dirty="0"/>
              <a:t>What Problems Are You Trying to Fix?</a:t>
            </a:r>
          </a:p>
        </p:txBody>
      </p:sp>
      <p:pic>
        <p:nvPicPr>
          <p:cNvPr id="14339" name="Picture 4" descr="1948calendar1_b"/>
          <p:cNvPicPr>
            <a:picLocks noGrp="1" noChangeAspect="1" noChangeArrowheads="1"/>
          </p:cNvPicPr>
          <p:nvPr>
            <p:ph sz="quarter" idx="1"/>
          </p:nvPr>
        </p:nvPicPr>
        <p:blipFill rotWithShape="1">
          <a:blip r:embed="rId3" cstate="print"/>
          <a:srcRect t="3991" b="1106"/>
          <a:stretch/>
        </p:blipFill>
        <p:spPr>
          <a:xfrm>
            <a:off x="990600" y="2971800"/>
            <a:ext cx="3352800" cy="3190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340" name="Rectangle 8"/>
          <p:cNvSpPr>
            <a:spLocks noGrp="1" noChangeArrowheads="1"/>
          </p:cNvSpPr>
          <p:nvPr>
            <p:ph sz="quarter" idx="2"/>
          </p:nvPr>
        </p:nvSpPr>
        <p:spPr>
          <a:xfrm>
            <a:off x="533400" y="1295400"/>
            <a:ext cx="8229600" cy="1828800"/>
          </a:xfrm>
        </p:spPr>
        <p:txBody>
          <a:bodyPr vert="horz">
            <a:noAutofit/>
          </a:bodyPr>
          <a:lstStyle/>
          <a:p>
            <a:pPr>
              <a:lnSpc>
                <a:spcPts val="3500"/>
              </a:lnSpc>
              <a:spcAft>
                <a:spcPts val="400"/>
              </a:spcAft>
            </a:pPr>
            <a:r>
              <a:rPr lang="en-US" sz="2400" dirty="0">
                <a:solidFill>
                  <a:srgbClr val="284E84"/>
                </a:solidFill>
              </a:rPr>
              <a:t>Fixing comfort problems usually requires reengineering, so don’t overpromise results</a:t>
            </a:r>
          </a:p>
          <a:p>
            <a:pPr lvl="1">
              <a:lnSpc>
                <a:spcPts val="3500"/>
              </a:lnSpc>
              <a:spcAft>
                <a:spcPts val="400"/>
              </a:spcAft>
            </a:pPr>
            <a:r>
              <a:rPr lang="en-US" sz="2000" dirty="0">
                <a:solidFill>
                  <a:srgbClr val="284E84"/>
                </a:solidFill>
              </a:rPr>
              <a:t>A room that needs 300 CFM still needs 300 CFM no matter how leaky</a:t>
            </a:r>
          </a:p>
        </p:txBody>
      </p:sp>
      <p:pic>
        <p:nvPicPr>
          <p:cNvPr id="14341" name="Picture 5" descr="1948calendar1_a"/>
          <p:cNvPicPr>
            <a:picLocks noChangeAspect="1" noChangeArrowheads="1"/>
          </p:cNvPicPr>
          <p:nvPr/>
        </p:nvPicPr>
        <p:blipFill rotWithShape="1">
          <a:blip r:embed="rId4" cstate="print"/>
          <a:srcRect t="6444" b="889"/>
          <a:stretch/>
        </p:blipFill>
        <p:spPr bwMode="auto">
          <a:xfrm>
            <a:off x="4800600" y="2984332"/>
            <a:ext cx="3429000" cy="3177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149</a:t>
            </a:fld>
            <a:endParaRPr lang="en-US" sz="1400" dirty="0">
              <a:solidFill>
                <a:prstClr val="black">
                  <a:tint val="75000"/>
                </a:prstClr>
              </a:solidFill>
            </a:endParaRP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3928457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Autofit/>
          </a:bodyPr>
          <a:lstStyle/>
          <a:p>
            <a:pPr eaLnBrk="1" hangingPunct="1"/>
            <a:r>
              <a:rPr lang="en-US" dirty="0"/>
              <a:t>Other Diagnostic Tests</a:t>
            </a:r>
          </a:p>
        </p:txBody>
      </p:sp>
      <p:sp>
        <p:nvSpPr>
          <p:cNvPr id="12291" name="Rectangle 3"/>
          <p:cNvSpPr>
            <a:spLocks noGrp="1" noChangeArrowheads="1"/>
          </p:cNvSpPr>
          <p:nvPr>
            <p:ph sz="quarter" idx="1"/>
          </p:nvPr>
        </p:nvSpPr>
        <p:spPr>
          <a:xfrm>
            <a:off x="1621082" y="1828800"/>
            <a:ext cx="5922718" cy="2971800"/>
          </a:xfrm>
        </p:spPr>
        <p:txBody>
          <a:bodyPr vert="horz">
            <a:noAutofit/>
          </a:bodyPr>
          <a:lstStyle/>
          <a:p>
            <a:pPr>
              <a:lnSpc>
                <a:spcPts val="4000"/>
              </a:lnSpc>
            </a:pPr>
            <a:r>
              <a:rPr lang="en-US" sz="2800" dirty="0">
                <a:solidFill>
                  <a:srgbClr val="284E84"/>
                </a:solidFill>
              </a:rPr>
              <a:t>Further Pinpoint Leaks with Diagnostic Equipment</a:t>
            </a:r>
          </a:p>
          <a:p>
            <a:pPr lvl="1">
              <a:lnSpc>
                <a:spcPts val="4000"/>
              </a:lnSpc>
              <a:spcBef>
                <a:spcPts val="600"/>
              </a:spcBef>
            </a:pPr>
            <a:r>
              <a:rPr lang="en-US" sz="2800" b="1" dirty="0"/>
              <a:t>Dominant Duct Leakage Test</a:t>
            </a:r>
          </a:p>
          <a:p>
            <a:pPr lvl="1">
              <a:lnSpc>
                <a:spcPts val="4000"/>
              </a:lnSpc>
              <a:spcBef>
                <a:spcPts val="600"/>
              </a:spcBef>
            </a:pPr>
            <a:r>
              <a:rPr lang="en-US" sz="2800" b="1" dirty="0"/>
              <a:t>Pressure Pans</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150</a:t>
            </a:fld>
            <a:endParaRPr lang="en-US" sz="1400" dirty="0">
              <a:solidFill>
                <a:prstClr val="black">
                  <a:tint val="75000"/>
                </a:prstClr>
              </a:solidFill>
            </a:endParaRPr>
          </a:p>
        </p:txBody>
      </p:sp>
      <p:pic>
        <p:nvPicPr>
          <p:cNvPr id="1028" name="Picture 4" descr="\\Hq5f01\esb\RESIDENTIAL\PTCS\Training\Training Slides Decks\Images\fix it m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4267200"/>
            <a:ext cx="1524000"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677374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3352800"/>
            <a:ext cx="2286000" cy="228600"/>
          </a:xfrm>
        </p:spPr>
        <p:txBody>
          <a:bodyPr>
            <a:normAutofit fontScale="90000"/>
          </a:bodyPr>
          <a:lstStyle/>
          <a:p>
            <a:r>
              <a:rPr lang="en-US" sz="1000" dirty="0"/>
              <a:t>Dominant Duct_Return</a:t>
            </a:r>
          </a:p>
        </p:txBody>
      </p:sp>
      <p:pic>
        <p:nvPicPr>
          <p:cNvPr id="275457" name="Picture 1" descr="\\ecos\files\Share\Marketing\2010 marketing\PTCS\training collateral\project files\fall powerpoint training\All PTCS Files\Slides_updated\round 3 delivered\Slide03_DominantDuct_ReturnLeak.jpg"/>
          <p:cNvPicPr>
            <a:picLocks noChangeAspect="1" noChangeArrowheads="1"/>
          </p:cNvPicPr>
          <p:nvPr/>
        </p:nvPicPr>
        <p:blipFill>
          <a:blip r:embed="rId3" cstate="print"/>
          <a:srcRect/>
          <a:stretch>
            <a:fillRect/>
          </a:stretch>
        </p:blipFill>
        <p:spPr bwMode="auto">
          <a:xfrm>
            <a:off x="152400" y="1"/>
            <a:ext cx="8991600" cy="6858000"/>
          </a:xfrm>
          <a:prstGeom prst="rect">
            <a:avLst/>
          </a:prstGeom>
          <a:noFill/>
        </p:spPr>
      </p:pic>
      <p:sp>
        <p:nvSpPr>
          <p:cNvPr id="3" name="Slide Number Placeholder 2">
            <a:extLst>
              <a:ext uri="{FF2B5EF4-FFF2-40B4-BE49-F238E27FC236}">
                <a16:creationId xmlns:a16="http://schemas.microsoft.com/office/drawing/2014/main" id="{46CE510E-BB8D-4BA2-A8FC-C373DA4C0414}"/>
              </a:ext>
            </a:extLst>
          </p:cNvPr>
          <p:cNvSpPr>
            <a:spLocks noGrp="1"/>
          </p:cNvSpPr>
          <p:nvPr>
            <p:ph type="sldNum" sz="quarter" idx="12"/>
          </p:nvPr>
        </p:nvSpPr>
        <p:spPr/>
        <p:txBody>
          <a:bodyPr/>
          <a:lstStyle/>
          <a:p>
            <a:fld id="{9707975F-2430-4E83-B9D3-458403FA681B}" type="slidenum">
              <a:rPr lang="en-US" smtClean="0"/>
              <a:pPr/>
              <a:t>151</a:t>
            </a:fld>
            <a:endParaRPr lang="en-US" dirty="0"/>
          </a:p>
        </p:txBody>
      </p:sp>
    </p:spTree>
    <p:extLst>
      <p:ext uri="{BB962C8B-B14F-4D97-AF65-F5344CB8AC3E}">
        <p14:creationId xmlns:p14="http://schemas.microsoft.com/office/powerpoint/2010/main" val="4228411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122237"/>
            <a:ext cx="7543800" cy="1020763"/>
          </a:xfrm>
        </p:spPr>
        <p:txBody>
          <a:bodyPr vert="horz" anchor="b" anchorCtr="0">
            <a:normAutofit/>
          </a:bodyPr>
          <a:lstStyle/>
          <a:p>
            <a:r>
              <a:rPr lang="en-US" dirty="0"/>
              <a:t>Inspect Before You Test</a:t>
            </a:r>
          </a:p>
        </p:txBody>
      </p:sp>
      <p:sp>
        <p:nvSpPr>
          <p:cNvPr id="277507" name="Rectangle 3"/>
          <p:cNvSpPr>
            <a:spLocks noGrp="1" noChangeArrowheads="1"/>
          </p:cNvSpPr>
          <p:nvPr>
            <p:ph type="body" sz="half" idx="1"/>
          </p:nvPr>
        </p:nvSpPr>
        <p:spPr>
          <a:xfrm>
            <a:off x="601980" y="1983186"/>
            <a:ext cx="4038600" cy="3348831"/>
          </a:xfrm>
        </p:spPr>
        <p:txBody>
          <a:bodyPr/>
          <a:lstStyle/>
          <a:p>
            <a:pPr>
              <a:lnSpc>
                <a:spcPts val="4000"/>
              </a:lnSpc>
              <a:spcAft>
                <a:spcPts val="400"/>
              </a:spcAft>
            </a:pPr>
            <a:r>
              <a:rPr lang="en-US" sz="2700" dirty="0">
                <a:solidFill>
                  <a:srgbClr val="284E84"/>
                </a:solidFill>
              </a:rPr>
              <a:t>The occupants—do ask and do tell</a:t>
            </a:r>
          </a:p>
          <a:p>
            <a:pPr>
              <a:lnSpc>
                <a:spcPts val="4000"/>
              </a:lnSpc>
              <a:spcAft>
                <a:spcPts val="400"/>
              </a:spcAft>
            </a:pPr>
            <a:r>
              <a:rPr lang="en-US" sz="2700" dirty="0">
                <a:solidFill>
                  <a:srgbClr val="284E84"/>
                </a:solidFill>
              </a:rPr>
              <a:t>Four of your five senses: eyes, ears, nose and sense of touch</a:t>
            </a:r>
          </a:p>
          <a:p>
            <a:pPr>
              <a:lnSpc>
                <a:spcPts val="4000"/>
              </a:lnSpc>
              <a:spcAft>
                <a:spcPts val="400"/>
              </a:spcAft>
            </a:pPr>
            <a:endParaRPr lang="en-US" sz="2600" dirty="0">
              <a:solidFill>
                <a:schemeClr val="tx1">
                  <a:lumMod val="85000"/>
                  <a:lumOff val="15000"/>
                </a:schemeClr>
              </a:solidFill>
            </a:endParaRPr>
          </a:p>
          <a:p>
            <a:pPr>
              <a:lnSpc>
                <a:spcPts val="4000"/>
              </a:lnSpc>
              <a:spcAft>
                <a:spcPts val="400"/>
              </a:spcAft>
            </a:pPr>
            <a:endParaRPr lang="en-US" sz="2600" dirty="0">
              <a:solidFill>
                <a:schemeClr val="tx1">
                  <a:lumMod val="85000"/>
                  <a:lumOff val="15000"/>
                </a:schemeClr>
              </a:solidFill>
            </a:endParaRP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125</a:t>
            </a:fld>
            <a:endParaRPr lang="en-US" sz="1400" dirty="0">
              <a:solidFill>
                <a:prstClr val="black">
                  <a:tint val="75000"/>
                </a:prstClr>
              </a:solidFill>
            </a:endParaRPr>
          </a:p>
        </p:txBody>
      </p:sp>
      <p:grpSp>
        <p:nvGrpSpPr>
          <p:cNvPr id="7" name="Group 6"/>
          <p:cNvGrpSpPr/>
          <p:nvPr/>
        </p:nvGrpSpPr>
        <p:grpSpPr>
          <a:xfrm>
            <a:off x="4648200" y="2362200"/>
            <a:ext cx="3619500" cy="2499360"/>
            <a:chOff x="4495800" y="2819400"/>
            <a:chExt cx="3619500" cy="249936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6000"/>
                      </a14:imgEffect>
                    </a14:imgLayer>
                  </a14:imgProps>
                </a:ext>
                <a:ext uri="{28A0092B-C50C-407E-A947-70E740481C1C}">
                  <a14:useLocalDpi xmlns:a14="http://schemas.microsoft.com/office/drawing/2010/main" val="0"/>
                </a:ext>
              </a:extLst>
            </a:blip>
            <a:stretch>
              <a:fillRect/>
            </a:stretch>
          </p:blipFill>
          <p:spPr>
            <a:xfrm>
              <a:off x="4495800" y="2819400"/>
              <a:ext cx="3619500" cy="234315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 t="941" r="79496" b="71729"/>
            <a:stretch/>
          </p:blipFill>
          <p:spPr>
            <a:xfrm>
              <a:off x="5703365" y="4114800"/>
              <a:ext cx="1204370" cy="1203960"/>
            </a:xfrm>
            <a:prstGeom prst="rect">
              <a:avLst/>
            </a:prstGeom>
          </p:spPr>
        </p:pic>
      </p:grpSp>
      <p:sp>
        <p:nvSpPr>
          <p:cNvPr id="10"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908034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86200" y="3352800"/>
            <a:ext cx="2286000" cy="228600"/>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284E84"/>
                </a:solidFill>
                <a:effectLst/>
                <a:uLnTx/>
                <a:uFillTx/>
                <a:latin typeface="Tahoma" pitchFamily="34" charset="0"/>
                <a:ea typeface="+mj-ea"/>
                <a:cs typeface="Tahoma" pitchFamily="34" charset="0"/>
              </a:rPr>
              <a:t>Dominant Duct_Supply</a:t>
            </a:r>
          </a:p>
        </p:txBody>
      </p:sp>
      <p:pic>
        <p:nvPicPr>
          <p:cNvPr id="274433" name="Picture 1" descr="\\ecos\files\Share\Marketing\2010 marketing\PTCS\training collateral\project files\fall powerpoint training\All PTCS Files\Slides_updated\round 3 delivered\Slide01_DominantDuct_SupplyLeak.jpg"/>
          <p:cNvPicPr>
            <a:picLocks noChangeAspect="1" noChangeArrowheads="1"/>
          </p:cNvPicPr>
          <p:nvPr/>
        </p:nvPicPr>
        <p:blipFill>
          <a:blip r:embed="rId3" cstate="print"/>
          <a:srcRect/>
          <a:stretch>
            <a:fillRect/>
          </a:stretch>
        </p:blipFill>
        <p:spPr bwMode="auto">
          <a:xfrm>
            <a:off x="152400" y="1"/>
            <a:ext cx="8991600" cy="6858000"/>
          </a:xfrm>
          <a:prstGeom prst="rect">
            <a:avLst/>
          </a:prstGeom>
          <a:noFill/>
        </p:spPr>
      </p:pic>
      <p:sp>
        <p:nvSpPr>
          <p:cNvPr id="2" name="Slide Number Placeholder 1">
            <a:extLst>
              <a:ext uri="{FF2B5EF4-FFF2-40B4-BE49-F238E27FC236}">
                <a16:creationId xmlns:a16="http://schemas.microsoft.com/office/drawing/2014/main" id="{0A9333BF-CB95-44B1-916C-DD3D25281404}"/>
              </a:ext>
            </a:extLst>
          </p:cNvPr>
          <p:cNvSpPr>
            <a:spLocks noGrp="1"/>
          </p:cNvSpPr>
          <p:nvPr>
            <p:ph type="sldNum" sz="quarter" idx="12"/>
          </p:nvPr>
        </p:nvSpPr>
        <p:spPr/>
        <p:txBody>
          <a:bodyPr/>
          <a:lstStyle/>
          <a:p>
            <a:fld id="{9707975F-2430-4E83-B9D3-458403FA681B}" type="slidenum">
              <a:rPr lang="en-US" smtClean="0"/>
              <a:pPr/>
              <a:t>152</a:t>
            </a:fld>
            <a:endParaRPr lang="en-US" dirty="0"/>
          </a:p>
        </p:txBody>
      </p:sp>
    </p:spTree>
    <p:extLst>
      <p:ext uri="{BB962C8B-B14F-4D97-AF65-F5344CB8AC3E}">
        <p14:creationId xmlns:p14="http://schemas.microsoft.com/office/powerpoint/2010/main" val="709573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381000"/>
            <a:ext cx="7772400" cy="762000"/>
          </a:xfrm>
        </p:spPr>
        <p:txBody>
          <a:bodyPr vert="horz" anchor="b" anchorCtr="0">
            <a:noAutofit/>
          </a:bodyPr>
          <a:lstStyle/>
          <a:p>
            <a:r>
              <a:rPr lang="en-US" dirty="0"/>
              <a:t>Pressure Pans</a:t>
            </a:r>
          </a:p>
        </p:txBody>
      </p:sp>
      <p:sp>
        <p:nvSpPr>
          <p:cNvPr id="44035" name="Rectangle 3"/>
          <p:cNvSpPr>
            <a:spLocks noGrp="1" noChangeArrowheads="1"/>
          </p:cNvSpPr>
          <p:nvPr>
            <p:ph type="body" sz="half" idx="1"/>
          </p:nvPr>
        </p:nvSpPr>
        <p:spPr>
          <a:xfrm>
            <a:off x="533400" y="2083340"/>
            <a:ext cx="3962400" cy="3200400"/>
          </a:xfrm>
        </p:spPr>
        <p:txBody>
          <a:bodyPr>
            <a:normAutofit/>
          </a:bodyPr>
          <a:lstStyle/>
          <a:p>
            <a:pPr eaLnBrk="1" hangingPunct="1">
              <a:lnSpc>
                <a:spcPts val="3500"/>
              </a:lnSpc>
              <a:spcAft>
                <a:spcPts val="400"/>
              </a:spcAft>
            </a:pPr>
            <a:r>
              <a:rPr lang="en-US" sz="2800" dirty="0">
                <a:solidFill>
                  <a:srgbClr val="284E84"/>
                </a:solidFill>
              </a:rPr>
              <a:t>Quick and informative test</a:t>
            </a:r>
          </a:p>
          <a:p>
            <a:pPr eaLnBrk="1" hangingPunct="1">
              <a:lnSpc>
                <a:spcPts val="3500"/>
              </a:lnSpc>
              <a:spcAft>
                <a:spcPts val="400"/>
              </a:spcAft>
            </a:pPr>
            <a:r>
              <a:rPr lang="en-US" sz="2800" dirty="0">
                <a:solidFill>
                  <a:srgbClr val="284E84"/>
                </a:solidFill>
              </a:rPr>
              <a:t>Helps locate where leaks are</a:t>
            </a:r>
          </a:p>
          <a:p>
            <a:pPr eaLnBrk="1" hangingPunct="1">
              <a:lnSpc>
                <a:spcPts val="3500"/>
              </a:lnSpc>
              <a:spcAft>
                <a:spcPts val="400"/>
              </a:spcAft>
            </a:pPr>
            <a:r>
              <a:rPr lang="en-US" sz="2800" dirty="0">
                <a:solidFill>
                  <a:srgbClr val="284E84"/>
                </a:solidFill>
              </a:rPr>
              <a:t>Does not measure how much leakage</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153</a:t>
            </a:fld>
            <a:endParaRPr lang="en-US" sz="1400" dirty="0">
              <a:solidFill>
                <a:prstClr val="black">
                  <a:tint val="75000"/>
                </a:prstClr>
              </a:solidFill>
            </a:endParaRP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pic>
        <p:nvPicPr>
          <p:cNvPr id="9" name="Picture 4" descr="C:\Documents and Settings\jwilliamson\Desktop\Duct Training\August 16 Materials\Images\Pressure pan.jpg">
            <a:extLst>
              <a:ext uri="{FF2B5EF4-FFF2-40B4-BE49-F238E27FC236}">
                <a16:creationId xmlns:a16="http://schemas.microsoft.com/office/drawing/2014/main" id="{94F860DF-6C71-4AF5-A4EA-FA412CB7C54E}"/>
              </a:ext>
            </a:extLst>
          </p:cNvPr>
          <p:cNvPicPr>
            <a:picLocks noGrp="1" noChangeAspect="1" noChangeArrowheads="1"/>
          </p:cNvPicPr>
          <p:nvPr>
            <p:ph sz="half" idx="2"/>
          </p:nvPr>
        </p:nvPicPr>
        <p:blipFill>
          <a:blip r:embed="rId3" cstate="screen"/>
          <a:stretch>
            <a:fillRect/>
          </a:stretch>
        </p:blipFill>
        <p:spPr bwMode="auto">
          <a:xfrm>
            <a:off x="4800600" y="2197640"/>
            <a:ext cx="3950537" cy="2971800"/>
          </a:xfrm>
          <a:prstGeom prst="rect">
            <a:avLst/>
          </a:prstGeom>
          <a:noFill/>
        </p:spPr>
      </p:pic>
    </p:spTree>
    <p:extLst>
      <p:ext uri="{BB962C8B-B14F-4D97-AF65-F5344CB8AC3E}">
        <p14:creationId xmlns:p14="http://schemas.microsoft.com/office/powerpoint/2010/main" val="1605730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1" descr="\\ecos\files\Share\Marketing\2010 marketing\PTCS\training collateral\project files\fall powerpoint training\All PTCS Files\Slides_updated\round 3 delivered\Slides-18a.jpg"/>
          <p:cNvPicPr>
            <a:picLocks noChangeAspect="1" noChangeArrowheads="1"/>
          </p:cNvPicPr>
          <p:nvPr/>
        </p:nvPicPr>
        <p:blipFill>
          <a:blip r:embed="rId3" cstate="print"/>
          <a:srcRect/>
          <a:stretch>
            <a:fillRect/>
          </a:stretch>
        </p:blipFill>
        <p:spPr bwMode="auto">
          <a:xfrm>
            <a:off x="155448" y="0"/>
            <a:ext cx="8875059" cy="6858000"/>
          </a:xfrm>
          <a:prstGeom prst="rect">
            <a:avLst/>
          </a:prstGeom>
          <a:noFill/>
        </p:spPr>
      </p:pic>
      <p:sp>
        <p:nvSpPr>
          <p:cNvPr id="2" name="Slide Number Placeholder 1">
            <a:extLst>
              <a:ext uri="{FF2B5EF4-FFF2-40B4-BE49-F238E27FC236}">
                <a16:creationId xmlns:a16="http://schemas.microsoft.com/office/drawing/2014/main" id="{497D8634-AB62-4B29-ABA9-9409BAAFD160}"/>
              </a:ext>
            </a:extLst>
          </p:cNvPr>
          <p:cNvSpPr>
            <a:spLocks noGrp="1"/>
          </p:cNvSpPr>
          <p:nvPr>
            <p:ph type="sldNum" sz="quarter" idx="12"/>
          </p:nvPr>
        </p:nvSpPr>
        <p:spPr/>
        <p:txBody>
          <a:bodyPr/>
          <a:lstStyle/>
          <a:p>
            <a:fld id="{9707975F-2430-4E83-B9D3-458403FA681B}" type="slidenum">
              <a:rPr lang="en-US" smtClean="0"/>
              <a:pPr/>
              <a:t>154</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1" descr="\\ecos\files\Share\Marketing\2010 marketing\PTCS\training collateral\project files\fall powerpoint training\All PTCS Files\Slides_updated\round 3 delivered\Slides-21Pressure Pan Equala.jpg"/>
          <p:cNvPicPr>
            <a:picLocks noChangeAspect="1" noChangeArrowheads="1"/>
          </p:cNvPicPr>
          <p:nvPr/>
        </p:nvPicPr>
        <p:blipFill>
          <a:blip r:embed="rId3" cstate="print"/>
          <a:srcRect/>
          <a:stretch>
            <a:fillRect/>
          </a:stretch>
        </p:blipFill>
        <p:spPr bwMode="auto">
          <a:xfrm>
            <a:off x="1" y="1"/>
            <a:ext cx="9144000" cy="6858000"/>
          </a:xfrm>
          <a:prstGeom prst="rect">
            <a:avLst/>
          </a:prstGeom>
          <a:noFill/>
        </p:spPr>
      </p:pic>
      <p:sp>
        <p:nvSpPr>
          <p:cNvPr id="2" name="Slide Number Placeholder 1">
            <a:extLst>
              <a:ext uri="{FF2B5EF4-FFF2-40B4-BE49-F238E27FC236}">
                <a16:creationId xmlns:a16="http://schemas.microsoft.com/office/drawing/2014/main" id="{FA386692-E487-408F-A5CF-50D13310A791}"/>
              </a:ext>
            </a:extLst>
          </p:cNvPr>
          <p:cNvSpPr>
            <a:spLocks noGrp="1"/>
          </p:cNvSpPr>
          <p:nvPr>
            <p:ph type="sldNum" sz="quarter" idx="12"/>
          </p:nvPr>
        </p:nvSpPr>
        <p:spPr/>
        <p:txBody>
          <a:bodyPr/>
          <a:lstStyle/>
          <a:p>
            <a:fld id="{9707975F-2430-4E83-B9D3-458403FA681B}" type="slidenum">
              <a:rPr lang="en-US" smtClean="0"/>
              <a:pPr/>
              <a:t>155</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1" descr="\\ecos\files\Share\Marketing\2010 marketing\PTCS\training collateral\project files\fall powerpoint training\All PTCS Files\Slides_updated\round 3 delivered\Slides-19PressurePan Outside Greatera.jpg"/>
          <p:cNvPicPr>
            <a:picLocks noChangeAspect="1" noChangeArrowheads="1"/>
          </p:cNvPicPr>
          <p:nvPr/>
        </p:nvPicPr>
        <p:blipFill>
          <a:blip r:embed="rId3" cstate="print"/>
          <a:srcRect/>
          <a:stretch>
            <a:fillRect/>
          </a:stretch>
        </p:blipFill>
        <p:spPr bwMode="auto">
          <a:xfrm>
            <a:off x="155448" y="0"/>
            <a:ext cx="8875059" cy="6858000"/>
          </a:xfrm>
          <a:prstGeom prst="rect">
            <a:avLst/>
          </a:prstGeom>
          <a:noFill/>
        </p:spPr>
      </p:pic>
      <p:sp>
        <p:nvSpPr>
          <p:cNvPr id="2" name="Slide Number Placeholder 1">
            <a:extLst>
              <a:ext uri="{FF2B5EF4-FFF2-40B4-BE49-F238E27FC236}">
                <a16:creationId xmlns:a16="http://schemas.microsoft.com/office/drawing/2014/main" id="{B84CBECE-05CF-41DD-8E4A-9454DFB0AF5F}"/>
              </a:ext>
            </a:extLst>
          </p:cNvPr>
          <p:cNvSpPr>
            <a:spLocks noGrp="1"/>
          </p:cNvSpPr>
          <p:nvPr>
            <p:ph type="sldNum" sz="quarter" idx="12"/>
          </p:nvPr>
        </p:nvSpPr>
        <p:spPr/>
        <p:txBody>
          <a:bodyPr/>
          <a:lstStyle/>
          <a:p>
            <a:fld id="{9707975F-2430-4E83-B9D3-458403FA681B}" type="slidenum">
              <a:rPr lang="en-US" smtClean="0"/>
              <a:pPr/>
              <a:t>156</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1" descr="\\ecos\files\Share\Marketing\2010 marketing\PTCS\training collateral\project files\fall powerpoint training\All PTCS Files\Slides_updated\round 3 delivered\Slides-20Pressure Pan Inside Greatera.jpg"/>
          <p:cNvPicPr>
            <a:picLocks noChangeAspect="1" noChangeArrowheads="1"/>
          </p:cNvPicPr>
          <p:nvPr/>
        </p:nvPicPr>
        <p:blipFill>
          <a:blip r:embed="rId3" cstate="print"/>
          <a:srcRect/>
          <a:stretch>
            <a:fillRect/>
          </a:stretch>
        </p:blipFill>
        <p:spPr bwMode="auto">
          <a:xfrm>
            <a:off x="155448" y="0"/>
            <a:ext cx="8875059" cy="6858000"/>
          </a:xfrm>
          <a:prstGeom prst="rect">
            <a:avLst/>
          </a:prstGeom>
          <a:noFill/>
        </p:spPr>
      </p:pic>
      <p:sp>
        <p:nvSpPr>
          <p:cNvPr id="2" name="Slide Number Placeholder 1">
            <a:extLst>
              <a:ext uri="{FF2B5EF4-FFF2-40B4-BE49-F238E27FC236}">
                <a16:creationId xmlns:a16="http://schemas.microsoft.com/office/drawing/2014/main" id="{03D0AB86-303D-4C9E-B9AE-05EB4AC6B4EB}"/>
              </a:ext>
            </a:extLst>
          </p:cNvPr>
          <p:cNvSpPr>
            <a:spLocks noGrp="1"/>
          </p:cNvSpPr>
          <p:nvPr>
            <p:ph type="sldNum" sz="quarter" idx="12"/>
          </p:nvPr>
        </p:nvSpPr>
        <p:spPr/>
        <p:txBody>
          <a:bodyPr/>
          <a:lstStyle/>
          <a:p>
            <a:fld id="{9707975F-2430-4E83-B9D3-458403FA681B}" type="slidenum">
              <a:rPr lang="en-US" smtClean="0"/>
              <a:pPr/>
              <a:t>157</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Section 5: What did you learn?</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158</a:t>
            </a:fld>
            <a:endParaRPr lang="en-US" sz="1400" dirty="0">
              <a:solidFill>
                <a:prstClr val="black">
                  <a:tint val="75000"/>
                </a:prstClr>
              </a:solidFill>
            </a:endParaRPr>
          </a:p>
        </p:txBody>
      </p:sp>
      <p:sp>
        <p:nvSpPr>
          <p:cNvPr id="6" name="Rectangle 3"/>
          <p:cNvSpPr txBox="1">
            <a:spLocks noChangeArrowheads="1"/>
          </p:cNvSpPr>
          <p:nvPr/>
        </p:nvSpPr>
        <p:spPr>
          <a:xfrm>
            <a:off x="457200" y="1476205"/>
            <a:ext cx="8305800" cy="4872040"/>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lvl="1">
              <a:spcBef>
                <a:spcPts val="600"/>
              </a:spcBef>
              <a:buClr>
                <a:schemeClr val="accent1"/>
              </a:buClr>
            </a:pPr>
            <a:r>
              <a:rPr lang="en-US" sz="2200" dirty="0">
                <a:solidFill>
                  <a:srgbClr val="284E84"/>
                </a:solidFill>
              </a:rPr>
              <a:t>Does fixing ductwork sometimes cause unexpected bad consequences (can the cure be worse than the illness)?</a:t>
            </a:r>
          </a:p>
          <a:p>
            <a:pPr marL="548640" lvl="2">
              <a:spcBef>
                <a:spcPts val="600"/>
              </a:spcBef>
              <a:buClr>
                <a:schemeClr val="accent1"/>
              </a:buClr>
            </a:pPr>
            <a:r>
              <a:rPr lang="en-US" sz="2100" dirty="0">
                <a:solidFill>
                  <a:srgbClr val="FF0000"/>
                </a:solidFill>
              </a:rPr>
              <a:t>Yes</a:t>
            </a:r>
          </a:p>
          <a:p>
            <a:pPr marL="274320" lvl="1">
              <a:spcBef>
                <a:spcPts val="600"/>
              </a:spcBef>
              <a:buClr>
                <a:schemeClr val="accent1"/>
              </a:buClr>
            </a:pPr>
            <a:r>
              <a:rPr lang="en-US" sz="2200" dirty="0">
                <a:solidFill>
                  <a:srgbClr val="284E84"/>
                </a:solidFill>
              </a:rPr>
              <a:t>Are 2 people testing a house likely to come up with identical answers if the duct blaster and/or static pressure tap were in different locations?</a:t>
            </a:r>
          </a:p>
          <a:p>
            <a:pPr marL="548640" lvl="2">
              <a:spcBef>
                <a:spcPts val="600"/>
              </a:spcBef>
              <a:buClr>
                <a:schemeClr val="accent1"/>
              </a:buClr>
            </a:pPr>
            <a:r>
              <a:rPr lang="en-US" sz="2100" dirty="0">
                <a:solidFill>
                  <a:srgbClr val="FF0000"/>
                </a:solidFill>
              </a:rPr>
              <a:t>No, testing technique does matter for repeatable results.</a:t>
            </a:r>
          </a:p>
          <a:p>
            <a:pPr marL="274320" lvl="1">
              <a:spcBef>
                <a:spcPts val="600"/>
              </a:spcBef>
              <a:buClr>
                <a:schemeClr val="accent1"/>
              </a:buClr>
            </a:pPr>
            <a:r>
              <a:rPr lang="en-US" sz="2200" dirty="0">
                <a:solidFill>
                  <a:srgbClr val="284E84"/>
                </a:solidFill>
              </a:rPr>
              <a:t>Should you start with the easily accessible leaks, like the boots?</a:t>
            </a:r>
          </a:p>
          <a:p>
            <a:pPr marL="548640" lvl="2">
              <a:spcBef>
                <a:spcPts val="600"/>
              </a:spcBef>
              <a:buClr>
                <a:schemeClr val="accent1"/>
              </a:buClr>
            </a:pPr>
            <a:r>
              <a:rPr lang="en-US" sz="2100" dirty="0">
                <a:solidFill>
                  <a:srgbClr val="FF0000"/>
                </a:solidFill>
              </a:rPr>
              <a:t>No</a:t>
            </a:r>
          </a:p>
          <a:p>
            <a:pPr marL="274320" lvl="1">
              <a:spcBef>
                <a:spcPts val="600"/>
              </a:spcBef>
              <a:buClr>
                <a:schemeClr val="accent1"/>
              </a:buClr>
            </a:pPr>
            <a:r>
              <a:rPr lang="en-US" sz="2200" dirty="0">
                <a:solidFill>
                  <a:srgbClr val="284E84"/>
                </a:solidFill>
              </a:rPr>
              <a:t>What are the most important leaks to seal, no matter what the Duct Blaster</a:t>
            </a:r>
            <a:r>
              <a:rPr lang="en-US" sz="2200" baseline="30000" dirty="0">
                <a:solidFill>
                  <a:srgbClr val="284E84"/>
                </a:solidFill>
              </a:rPr>
              <a:t>TM</a:t>
            </a:r>
            <a:r>
              <a:rPr lang="en-US" sz="2200" dirty="0">
                <a:solidFill>
                  <a:srgbClr val="284E84"/>
                </a:solidFill>
              </a:rPr>
              <a:t> tells you?</a:t>
            </a:r>
          </a:p>
          <a:p>
            <a:pPr marL="548640" lvl="2">
              <a:spcBef>
                <a:spcPts val="600"/>
              </a:spcBef>
              <a:buClr>
                <a:schemeClr val="accent1"/>
              </a:buClr>
            </a:pPr>
            <a:r>
              <a:rPr lang="en-US" sz="2100" dirty="0">
                <a:solidFill>
                  <a:srgbClr val="FF0000"/>
                </a:solidFill>
              </a:rPr>
              <a:t>High-pressure leaks and disconnects are the highest priority.</a:t>
            </a: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246444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2000">
              <a:srgbClr val="E1F8FB"/>
            </a:gs>
            <a:gs pos="74000">
              <a:schemeClr val="bg1">
                <a:tint val="97000"/>
                <a:satMod val="220000"/>
              </a:schemeClr>
            </a:gs>
          </a:gsLst>
          <a:lin ang="5400000" scaled="1"/>
        </a:gradFill>
        <a:effectLst/>
      </p:bgPr>
    </p:bg>
    <p:spTree>
      <p:nvGrpSpPr>
        <p:cNvPr id="1" name=""/>
        <p:cNvGrpSpPr/>
        <p:nvPr/>
      </p:nvGrpSpPr>
      <p:grpSpPr>
        <a:xfrm>
          <a:off x="0" y="0"/>
          <a:ext cx="0" cy="0"/>
          <a:chOff x="0" y="0"/>
          <a:chExt cx="0" cy="0"/>
        </a:xfrm>
      </p:grpSpPr>
      <p:sp>
        <p:nvSpPr>
          <p:cNvPr id="6" name="Right Arrow 5"/>
          <p:cNvSpPr/>
          <p:nvPr/>
        </p:nvSpPr>
        <p:spPr>
          <a:xfrm>
            <a:off x="5105400" y="1828800"/>
            <a:ext cx="4038600" cy="304800"/>
          </a:xfrm>
          <a:prstGeom prst="rightArrow">
            <a:avLst/>
          </a:prstGeom>
          <a:solidFill>
            <a:srgbClr val="FAA11E"/>
          </a:solidFill>
          <a:ln w="12700">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1905000"/>
            <a:ext cx="609600" cy="152400"/>
          </a:xfrm>
          <a:prstGeom prst="rect">
            <a:avLst/>
          </a:prstGeom>
          <a:solidFill>
            <a:srgbClr val="FAA11E"/>
          </a:solidFill>
          <a:ln>
            <a:solidFill>
              <a:srgbClr val="FAA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6" descr="\\Hq5f01\esb\COTR Files\70174 Branditecture PTCS Marketing Toolkit\4 Deliverables\Final Deliverables\PTCS Logo\Master\with logo\PTCS_logo_MASTER_w_tagline_Wo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1517" y="6019801"/>
            <a:ext cx="2520950" cy="6323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p:cNvSpPr txBox="1">
            <a:spLocks/>
          </p:cNvSpPr>
          <p:nvPr/>
        </p:nvSpPr>
        <p:spPr>
          <a:xfrm>
            <a:off x="609600" y="1295400"/>
            <a:ext cx="4953000" cy="2514600"/>
          </a:xfrm>
          <a:prstGeom prst="rect">
            <a:avLst/>
          </a:prstGeom>
          <a:noFill/>
          <a:ln>
            <a:noFill/>
          </a:ln>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552579"/>
                </a:solidFill>
                <a:latin typeface="Bookman Old Style" panose="02050604050505020204" pitchFamily="18" charset="0"/>
                <a:cs typeface="Tahoma" pitchFamily="34" charset="0"/>
              </a:rPr>
              <a:t>Section 6 of 10: </a:t>
            </a:r>
          </a:p>
          <a:p>
            <a:pPr algn="l"/>
            <a:r>
              <a:rPr lang="en-US" b="1" dirty="0">
                <a:solidFill>
                  <a:srgbClr val="552579"/>
                </a:solidFill>
                <a:latin typeface="Bookman Old Style" panose="02050604050505020204" pitchFamily="18" charset="0"/>
                <a:cs typeface="Tahoma" pitchFamily="34" charset="0"/>
              </a:rPr>
              <a:t>Duct Sealing</a:t>
            </a:r>
          </a:p>
          <a:p>
            <a:pPr algn="l"/>
            <a:r>
              <a:rPr lang="en-US" b="1" dirty="0">
                <a:solidFill>
                  <a:srgbClr val="552579"/>
                </a:solidFill>
                <a:latin typeface="Bookman Old Style" panose="02050604050505020204" pitchFamily="18" charset="0"/>
                <a:cs typeface="Tahoma" pitchFamily="34" charset="0"/>
              </a:rPr>
              <a:t>&amp; Repair</a:t>
            </a:r>
          </a:p>
        </p:txBody>
      </p:sp>
    </p:spTree>
    <p:extLst>
      <p:ext uri="{BB962C8B-B14F-4D97-AF65-F5344CB8AC3E}">
        <p14:creationId xmlns:p14="http://schemas.microsoft.com/office/powerpoint/2010/main" val="6517664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 the Leaks!</a:t>
            </a:r>
          </a:p>
        </p:txBody>
      </p:sp>
      <p:sp>
        <p:nvSpPr>
          <p:cNvPr id="4" name="Content Placeholder 3"/>
          <p:cNvSpPr>
            <a:spLocks noGrp="1"/>
          </p:cNvSpPr>
          <p:nvPr>
            <p:ph sz="quarter" idx="1"/>
          </p:nvPr>
        </p:nvSpPr>
        <p:spPr>
          <a:xfrm>
            <a:off x="3779520" y="1752600"/>
            <a:ext cx="6583680" cy="5334000"/>
          </a:xfrm>
        </p:spPr>
        <p:txBody>
          <a:bodyPr>
            <a:normAutofit/>
          </a:bodyPr>
          <a:lstStyle/>
          <a:p>
            <a:pPr>
              <a:lnSpc>
                <a:spcPts val="4500"/>
              </a:lnSpc>
            </a:pPr>
            <a:r>
              <a:rPr lang="en-US" sz="2800" dirty="0">
                <a:solidFill>
                  <a:srgbClr val="284E84"/>
                </a:solidFill>
              </a:rPr>
              <a:t>What is considered accessible?</a:t>
            </a:r>
          </a:p>
          <a:p>
            <a:pPr>
              <a:lnSpc>
                <a:spcPts val="4500"/>
              </a:lnSpc>
            </a:pPr>
            <a:r>
              <a:rPr lang="en-US" sz="2800" dirty="0">
                <a:solidFill>
                  <a:srgbClr val="284E84"/>
                </a:solidFill>
              </a:rPr>
              <a:t>Duct Insulation</a:t>
            </a:r>
          </a:p>
          <a:p>
            <a:pPr>
              <a:lnSpc>
                <a:spcPts val="4500"/>
              </a:lnSpc>
            </a:pPr>
            <a:r>
              <a:rPr lang="en-US" sz="2800" dirty="0">
                <a:solidFill>
                  <a:srgbClr val="284E84"/>
                </a:solidFill>
              </a:rPr>
              <a:t>Keys to Tighter Ducts</a:t>
            </a:r>
          </a:p>
          <a:p>
            <a:pPr>
              <a:lnSpc>
                <a:spcPts val="4500"/>
              </a:lnSpc>
            </a:pPr>
            <a:r>
              <a:rPr lang="en-US" sz="2800" dirty="0">
                <a:solidFill>
                  <a:srgbClr val="284E84"/>
                </a:solidFill>
              </a:rPr>
              <a:t>Tape</a:t>
            </a:r>
          </a:p>
          <a:p>
            <a:pPr>
              <a:lnSpc>
                <a:spcPts val="4500"/>
              </a:lnSpc>
            </a:pPr>
            <a:r>
              <a:rPr lang="en-US" sz="2800" dirty="0">
                <a:solidFill>
                  <a:srgbClr val="284E84"/>
                </a:solidFill>
              </a:rPr>
              <a:t>Supporting Ducts</a:t>
            </a:r>
          </a:p>
          <a:p>
            <a:pPr>
              <a:lnSpc>
                <a:spcPts val="4500"/>
              </a:lnSpc>
            </a:pPr>
            <a:r>
              <a:rPr lang="en-US" sz="2800" dirty="0">
                <a:solidFill>
                  <a:srgbClr val="284E84"/>
                </a:solidFill>
              </a:rPr>
              <a:t>Tools &amp; Materials</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160</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pic>
        <p:nvPicPr>
          <p:cNvPr id="1026" name="Picture 2" descr="\\Hq5f01\esb\RESIDENTIAL\PTCS\Training\Training Slides Decks\Images\bucket leak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320" y="2118362"/>
            <a:ext cx="2590800" cy="3248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413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Fasten, Support, and Seal ’Em!</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161</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
        <p:nvSpPr>
          <p:cNvPr id="7" name="Content Placeholder 3"/>
          <p:cNvSpPr txBox="1">
            <a:spLocks/>
          </p:cNvSpPr>
          <p:nvPr/>
        </p:nvSpPr>
        <p:spPr>
          <a:xfrm>
            <a:off x="762000" y="2941320"/>
            <a:ext cx="7772400" cy="1478280"/>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lnSpc>
                <a:spcPts val="3500"/>
              </a:lnSpc>
              <a:spcAft>
                <a:spcPts val="600"/>
              </a:spcAft>
              <a:buNone/>
            </a:pPr>
            <a:r>
              <a:rPr lang="en-US" sz="2200" b="1" i="1" dirty="0">
                <a:solidFill>
                  <a:srgbClr val="270C9C"/>
                </a:solidFill>
              </a:rPr>
              <a:t>All accessible portions shall be repaired, mechanically fastened, supported, and exposed and sealed with approved materials </a:t>
            </a:r>
            <a:r>
              <a:rPr lang="en-US" sz="2200" b="1" i="1" u="sng" dirty="0">
                <a:solidFill>
                  <a:srgbClr val="270C9C"/>
                </a:solidFill>
              </a:rPr>
              <a:t>where needed</a:t>
            </a:r>
            <a:r>
              <a:rPr lang="en-US" sz="2200" b="1" i="1" dirty="0">
                <a:solidFill>
                  <a:srgbClr val="270C9C"/>
                </a:solidFill>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029" y="3032760"/>
            <a:ext cx="359697" cy="381000"/>
          </a:xfrm>
          <a:prstGeom prst="rect">
            <a:avLst/>
          </a:prstGeom>
        </p:spPr>
      </p:pic>
      <p:pic>
        <p:nvPicPr>
          <p:cNvPr id="9" name="Picture 4" descr="http://upload.wikimedia.org/wikipedia/commons/thumb/9/92/Caution_sign_used_on_roads_pn.svg/600px-Caution_sign_used_on_roads_pn.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048002"/>
            <a:ext cx="339868" cy="28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974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3400" y="273050"/>
            <a:ext cx="8148638" cy="869951"/>
          </a:xfrm>
        </p:spPr>
        <p:txBody>
          <a:bodyPr vert="horz" anchor="b" anchorCtr="0">
            <a:normAutofit/>
          </a:bodyPr>
          <a:lstStyle/>
          <a:p>
            <a:r>
              <a:rPr lang="en-US" dirty="0"/>
              <a:t>General Advice!</a:t>
            </a:r>
          </a:p>
        </p:txBody>
      </p:sp>
      <p:sp>
        <p:nvSpPr>
          <p:cNvPr id="27651" name="Rectangle 3"/>
          <p:cNvSpPr>
            <a:spLocks noGrp="1" noChangeArrowheads="1"/>
          </p:cNvSpPr>
          <p:nvPr>
            <p:ph sz="quarter" idx="1"/>
          </p:nvPr>
        </p:nvSpPr>
        <p:spPr>
          <a:xfrm>
            <a:off x="457200" y="1676400"/>
            <a:ext cx="8229600" cy="3429000"/>
          </a:xfrm>
        </p:spPr>
        <p:txBody>
          <a:bodyPr vert="horz">
            <a:noAutofit/>
          </a:bodyPr>
          <a:lstStyle/>
          <a:p>
            <a:pPr>
              <a:lnSpc>
                <a:spcPts val="4000"/>
              </a:lnSpc>
              <a:spcAft>
                <a:spcPts val="600"/>
              </a:spcAft>
            </a:pPr>
            <a:r>
              <a:rPr lang="en-US" sz="2800" dirty="0">
                <a:solidFill>
                  <a:srgbClr val="284E84"/>
                </a:solidFill>
              </a:rPr>
              <a:t>Keep an open mind: observations and testing lead to conclusions</a:t>
            </a:r>
          </a:p>
          <a:p>
            <a:pPr>
              <a:lnSpc>
                <a:spcPts val="4000"/>
              </a:lnSpc>
              <a:spcAft>
                <a:spcPts val="600"/>
              </a:spcAft>
            </a:pPr>
            <a:r>
              <a:rPr lang="en-US" sz="2800" dirty="0">
                <a:solidFill>
                  <a:srgbClr val="284E84"/>
                </a:solidFill>
              </a:rPr>
              <a:t>Diagnosing is like solving a murder mystery: likelihood of a conspiracy of suspects</a:t>
            </a:r>
          </a:p>
          <a:p>
            <a:pPr>
              <a:lnSpc>
                <a:spcPts val="4000"/>
              </a:lnSpc>
              <a:spcAft>
                <a:spcPts val="600"/>
              </a:spcAft>
            </a:pPr>
            <a:r>
              <a:rPr lang="en-US" sz="2800" dirty="0">
                <a:solidFill>
                  <a:srgbClr val="284E84"/>
                </a:solidFill>
              </a:rPr>
              <a:t>Gather all the facts before jumping to conclusions</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126</a:t>
            </a:fld>
            <a:endParaRPr lang="en-US" sz="1400" dirty="0">
              <a:solidFill>
                <a:prstClr val="black">
                  <a:tint val="75000"/>
                </a:prstClr>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4272"/>
          <a:stretch/>
        </p:blipFill>
        <p:spPr>
          <a:xfrm>
            <a:off x="3825241" y="4800601"/>
            <a:ext cx="1152886" cy="1502288"/>
          </a:xfrm>
          <a:prstGeom prst="rect">
            <a:avLst/>
          </a:prstGeom>
        </p:spPr>
      </p:pic>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1407774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990600"/>
          </a:xfrm>
        </p:spPr>
        <p:txBody>
          <a:bodyPr/>
          <a:lstStyle/>
          <a:p>
            <a:r>
              <a:rPr lang="en-US" dirty="0"/>
              <a:t>What’s Considered “Accessible”?</a:t>
            </a:r>
          </a:p>
        </p:txBody>
      </p:sp>
      <p:sp>
        <p:nvSpPr>
          <p:cNvPr id="5" name="Content Placeholder 3"/>
          <p:cNvSpPr>
            <a:spLocks noGrp="1"/>
          </p:cNvSpPr>
          <p:nvPr>
            <p:ph sz="quarter" idx="1"/>
          </p:nvPr>
        </p:nvSpPr>
        <p:spPr>
          <a:xfrm>
            <a:off x="914400" y="1905000"/>
            <a:ext cx="7772400" cy="3276600"/>
          </a:xfrm>
        </p:spPr>
        <p:txBody>
          <a:bodyPr>
            <a:noAutofit/>
          </a:bodyPr>
          <a:lstStyle/>
          <a:p>
            <a:pPr>
              <a:lnSpc>
                <a:spcPts val="3500"/>
              </a:lnSpc>
              <a:spcAft>
                <a:spcPts val="600"/>
              </a:spcAft>
            </a:pPr>
            <a:r>
              <a:rPr lang="en-US" sz="2200" b="1" dirty="0">
                <a:solidFill>
                  <a:srgbClr val="270C9C"/>
                </a:solidFill>
              </a:rPr>
              <a:t>Air handler to plenum connection</a:t>
            </a:r>
          </a:p>
          <a:p>
            <a:pPr>
              <a:lnSpc>
                <a:spcPts val="3500"/>
              </a:lnSpc>
              <a:spcAft>
                <a:spcPts val="600"/>
              </a:spcAft>
            </a:pPr>
            <a:r>
              <a:rPr lang="en-US" sz="2200" b="1" dirty="0">
                <a:solidFill>
                  <a:srgbClr val="270C9C"/>
                </a:solidFill>
              </a:rPr>
              <a:t>Interior liners on manufactured home crossover ducts</a:t>
            </a:r>
          </a:p>
          <a:p>
            <a:pPr lvl="1">
              <a:lnSpc>
                <a:spcPts val="3500"/>
              </a:lnSpc>
              <a:spcBef>
                <a:spcPts val="600"/>
              </a:spcBef>
              <a:spcAft>
                <a:spcPts val="600"/>
              </a:spcAft>
            </a:pPr>
            <a:r>
              <a:rPr lang="en-US" sz="2200" dirty="0">
                <a:solidFill>
                  <a:srgbClr val="270C9C"/>
                </a:solidFill>
              </a:rPr>
              <a:t>Flex ducts connections with properly secured exterior liners may have interior liners that are not accessible</a:t>
            </a:r>
          </a:p>
          <a:p>
            <a:pPr>
              <a:lnSpc>
                <a:spcPts val="3500"/>
              </a:lnSpc>
              <a:spcAft>
                <a:spcPts val="600"/>
              </a:spcAft>
            </a:pPr>
            <a:r>
              <a:rPr lang="en-US" sz="2200" b="1" dirty="0">
                <a:solidFill>
                  <a:srgbClr val="270C9C"/>
                </a:solidFill>
              </a:rPr>
              <a:t>Belly of manufactured home if non-intrusive visual inspection identifies large holes</a:t>
            </a:r>
          </a:p>
        </p:txBody>
      </p:sp>
      <p:sp>
        <p:nvSpPr>
          <p:cNvPr id="6"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162</a:t>
            </a:fld>
            <a:endParaRPr lang="en-US" sz="1400" dirty="0">
              <a:solidFill>
                <a:prstClr val="black">
                  <a:tint val="75000"/>
                </a:prstClr>
              </a:solidFill>
            </a:endParaRP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4" y="2606040"/>
            <a:ext cx="359697" cy="381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4" y="3200400"/>
            <a:ext cx="359697" cy="3810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4" y="4290061"/>
            <a:ext cx="359697" cy="381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4" y="1996440"/>
            <a:ext cx="359697" cy="381000"/>
          </a:xfrm>
          <a:prstGeom prst="rect">
            <a:avLst/>
          </a:prstGeom>
        </p:spPr>
      </p:pic>
    </p:spTree>
    <p:extLst>
      <p:ext uri="{BB962C8B-B14F-4D97-AF65-F5344CB8AC3E}">
        <p14:creationId xmlns:p14="http://schemas.microsoft.com/office/powerpoint/2010/main" val="2862036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52400"/>
            <a:ext cx="8229600" cy="990600"/>
          </a:xfrm>
        </p:spPr>
        <p:txBody>
          <a:bodyPr/>
          <a:lstStyle/>
          <a:p>
            <a:r>
              <a:rPr lang="en-US" dirty="0"/>
              <a:t>Duct Insulation</a:t>
            </a:r>
          </a:p>
        </p:txBody>
      </p:sp>
      <p:sp>
        <p:nvSpPr>
          <p:cNvPr id="5" name="Content Placeholder 3"/>
          <p:cNvSpPr>
            <a:spLocks noGrp="1"/>
          </p:cNvSpPr>
          <p:nvPr>
            <p:ph sz="quarter" idx="1"/>
          </p:nvPr>
        </p:nvSpPr>
        <p:spPr>
          <a:xfrm>
            <a:off x="990600" y="1371600"/>
            <a:ext cx="7391400" cy="4038600"/>
          </a:xfrm>
        </p:spPr>
        <p:txBody>
          <a:bodyPr>
            <a:noAutofit/>
          </a:bodyPr>
          <a:lstStyle/>
          <a:p>
            <a:pPr>
              <a:lnSpc>
                <a:spcPts val="3500"/>
              </a:lnSpc>
              <a:spcAft>
                <a:spcPts val="600"/>
              </a:spcAft>
            </a:pPr>
            <a:r>
              <a:rPr lang="en-US" sz="2200" b="1" dirty="0">
                <a:solidFill>
                  <a:srgbClr val="270C9C"/>
                </a:solidFill>
              </a:rPr>
              <a:t>Not a barrier to accessibility</a:t>
            </a:r>
          </a:p>
          <a:p>
            <a:pPr>
              <a:lnSpc>
                <a:spcPts val="3500"/>
              </a:lnSpc>
              <a:spcAft>
                <a:spcPts val="600"/>
              </a:spcAft>
            </a:pPr>
            <a:r>
              <a:rPr lang="en-US" sz="2200" b="1" dirty="0">
                <a:solidFill>
                  <a:srgbClr val="270C9C"/>
                </a:solidFill>
              </a:rPr>
              <a:t>When removed, shall be re-installed and securely attached with mechanical fasteners</a:t>
            </a:r>
            <a:r>
              <a:rPr lang="en-US" sz="1900" b="1" dirty="0">
                <a:solidFill>
                  <a:srgbClr val="270C9C"/>
                </a:solidFill>
              </a:rPr>
              <a:t>, such as…</a:t>
            </a:r>
          </a:p>
          <a:p>
            <a:pPr lvl="1">
              <a:lnSpc>
                <a:spcPts val="3500"/>
              </a:lnSpc>
              <a:spcAft>
                <a:spcPts val="600"/>
              </a:spcAft>
            </a:pPr>
            <a:r>
              <a:rPr lang="en-US" sz="1900" b="1" dirty="0">
                <a:solidFill>
                  <a:srgbClr val="270C9C"/>
                </a:solidFill>
              </a:rPr>
              <a:t>Permanent plastic straps</a:t>
            </a:r>
          </a:p>
          <a:p>
            <a:pPr lvl="1">
              <a:lnSpc>
                <a:spcPts val="3500"/>
              </a:lnSpc>
              <a:spcAft>
                <a:spcPts val="600"/>
              </a:spcAft>
            </a:pPr>
            <a:r>
              <a:rPr lang="en-US" sz="1900" b="1" dirty="0">
                <a:solidFill>
                  <a:srgbClr val="270C9C"/>
                </a:solidFill>
              </a:rPr>
              <a:t>Nylon twine</a:t>
            </a:r>
          </a:p>
          <a:p>
            <a:pPr lvl="1">
              <a:lnSpc>
                <a:spcPts val="3500"/>
              </a:lnSpc>
              <a:spcAft>
                <a:spcPts val="600"/>
              </a:spcAft>
            </a:pPr>
            <a:r>
              <a:rPr lang="en-US" sz="1900" b="1" dirty="0">
                <a:solidFill>
                  <a:srgbClr val="270C9C"/>
                </a:solidFill>
              </a:rPr>
              <a:t>Fastening material specified by manufacturer</a:t>
            </a:r>
          </a:p>
          <a:p>
            <a:pPr>
              <a:lnSpc>
                <a:spcPts val="3500"/>
              </a:lnSpc>
              <a:spcAft>
                <a:spcPts val="600"/>
              </a:spcAft>
            </a:pPr>
            <a:r>
              <a:rPr lang="en-US" sz="2200" b="1" dirty="0">
                <a:solidFill>
                  <a:srgbClr val="270C9C"/>
                </a:solidFill>
              </a:rPr>
              <a:t>Mastic cannot effectively hold insulation in place</a:t>
            </a:r>
          </a:p>
        </p:txBody>
      </p:sp>
      <p:sp>
        <p:nvSpPr>
          <p:cNvPr id="6"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163</a:t>
            </a:fld>
            <a:endParaRPr lang="en-US" sz="1400" dirty="0">
              <a:solidFill>
                <a:prstClr val="black">
                  <a:tint val="75000"/>
                </a:prstClr>
              </a:solidFill>
            </a:endParaRP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3" y="2072640"/>
            <a:ext cx="359697" cy="3810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3" y="4876800"/>
            <a:ext cx="359697" cy="381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3" y="1463040"/>
            <a:ext cx="359697" cy="381000"/>
          </a:xfrm>
          <a:prstGeom prst="rect">
            <a:avLst/>
          </a:prstGeom>
        </p:spPr>
      </p:pic>
      <p:pic>
        <p:nvPicPr>
          <p:cNvPr id="2050" name="Picture 2" descr="\\Hq5f01\esb\RESIDENTIAL\PTCS\Training\Training Slides Decks\Images\flex duct insula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5193874"/>
            <a:ext cx="1676400" cy="11307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576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pPr algn="l"/>
            <a:r>
              <a:rPr lang="en-US" dirty="0"/>
              <a:t>Glossary</a:t>
            </a:r>
          </a:p>
        </p:txBody>
      </p:sp>
      <p:grpSp>
        <p:nvGrpSpPr>
          <p:cNvPr id="4" name="Group 3"/>
          <p:cNvGrpSpPr/>
          <p:nvPr/>
        </p:nvGrpSpPr>
        <p:grpSpPr>
          <a:xfrm>
            <a:off x="1143779" y="2438399"/>
            <a:ext cx="5104621" cy="3795356"/>
            <a:chOff x="1143779" y="2438399"/>
            <a:chExt cx="5104621" cy="3795356"/>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143779" y="2438399"/>
              <a:ext cx="5104621" cy="3237077"/>
            </a:xfrm>
            <a:prstGeom prst="rect">
              <a:avLst/>
            </a:prstGeom>
            <a:ln>
              <a:noFill/>
            </a:ln>
            <a:effectLst>
              <a:outerShdw blurRad="190500" algn="tl" rotWithShape="0">
                <a:srgbClr val="000000">
                  <a:alpha val="70000"/>
                </a:srgbClr>
              </a:outerShdw>
            </a:effectLst>
          </p:spPr>
        </p:pic>
        <p:sp>
          <p:nvSpPr>
            <p:cNvPr id="3" name="TextBox 2"/>
            <p:cNvSpPr txBox="1"/>
            <p:nvPr/>
          </p:nvSpPr>
          <p:spPr>
            <a:xfrm>
              <a:off x="2133600" y="2800290"/>
              <a:ext cx="1016625" cy="400110"/>
            </a:xfrm>
            <a:prstGeom prst="rect">
              <a:avLst/>
            </a:prstGeom>
            <a:noFill/>
          </p:spPr>
          <p:txBody>
            <a:bodyPr wrap="none" rtlCol="0">
              <a:spAutoFit/>
            </a:bodyPr>
            <a:lstStyle/>
            <a:p>
              <a:r>
                <a:rPr lang="en-US" sz="2000" b="1" dirty="0"/>
                <a:t>Return</a:t>
              </a:r>
            </a:p>
          </p:txBody>
        </p:sp>
        <p:cxnSp>
          <p:nvCxnSpPr>
            <p:cNvPr id="5" name="Straight Arrow Connector 4"/>
            <p:cNvCxnSpPr/>
            <p:nvPr/>
          </p:nvCxnSpPr>
          <p:spPr>
            <a:xfrm flipH="1">
              <a:off x="1676400" y="3124200"/>
              <a:ext cx="6858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656426" y="3200400"/>
              <a:ext cx="985270" cy="400110"/>
            </a:xfrm>
            <a:prstGeom prst="rect">
              <a:avLst/>
            </a:prstGeom>
            <a:noFill/>
          </p:spPr>
          <p:txBody>
            <a:bodyPr wrap="none" rtlCol="0">
              <a:spAutoFit/>
            </a:bodyPr>
            <a:lstStyle/>
            <a:p>
              <a:r>
                <a:rPr lang="en-US" sz="2000" b="1" dirty="0"/>
                <a:t>Supply</a:t>
              </a:r>
            </a:p>
          </p:txBody>
        </p:sp>
        <p:cxnSp>
          <p:nvCxnSpPr>
            <p:cNvPr id="13" name="Straight Arrow Connector 12"/>
            <p:cNvCxnSpPr>
              <a:stCxn id="12" idx="2"/>
            </p:cNvCxnSpPr>
            <p:nvPr/>
          </p:nvCxnSpPr>
          <p:spPr>
            <a:xfrm flipH="1">
              <a:off x="2895601" y="3600510"/>
              <a:ext cx="253460" cy="5904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88977" y="5298014"/>
              <a:ext cx="909801" cy="400110"/>
            </a:xfrm>
            <a:prstGeom prst="rect">
              <a:avLst/>
            </a:prstGeom>
            <a:noFill/>
          </p:spPr>
          <p:txBody>
            <a:bodyPr wrap="none" rtlCol="0">
              <a:spAutoFit/>
            </a:bodyPr>
            <a:lstStyle/>
            <a:p>
              <a:r>
                <a:rPr lang="en-US" sz="2000" b="1" dirty="0"/>
                <a:t>Elbow</a:t>
              </a:r>
            </a:p>
          </p:txBody>
        </p:sp>
        <p:cxnSp>
          <p:nvCxnSpPr>
            <p:cNvPr id="17" name="Straight Arrow Connector 16"/>
            <p:cNvCxnSpPr/>
            <p:nvPr/>
          </p:nvCxnSpPr>
          <p:spPr>
            <a:xfrm flipV="1">
              <a:off x="3388235" y="5029201"/>
              <a:ext cx="421765" cy="4166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876800" y="2724090"/>
              <a:ext cx="772969" cy="400110"/>
            </a:xfrm>
            <a:prstGeom prst="rect">
              <a:avLst/>
            </a:prstGeom>
            <a:noFill/>
          </p:spPr>
          <p:txBody>
            <a:bodyPr wrap="none" rtlCol="0">
              <a:spAutoFit/>
            </a:bodyPr>
            <a:lstStyle/>
            <a:p>
              <a:r>
                <a:rPr lang="en-US" sz="2000" b="1" dirty="0"/>
                <a:t>Boot</a:t>
              </a:r>
            </a:p>
          </p:txBody>
        </p:sp>
        <p:cxnSp>
          <p:nvCxnSpPr>
            <p:cNvPr id="21" name="Straight Arrow Connector 20"/>
            <p:cNvCxnSpPr>
              <a:endCxn id="1028" idx="1"/>
            </p:cNvCxnSpPr>
            <p:nvPr/>
          </p:nvCxnSpPr>
          <p:spPr>
            <a:xfrm>
              <a:off x="5334000" y="3048000"/>
              <a:ext cx="376805" cy="6549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100000"/>
                      </a14:imgEffect>
                      <a14:imgEffect>
                        <a14:brightnessContrast bright="10000" contrast="24000"/>
                      </a14:imgEffect>
                    </a14:imgLayer>
                  </a14:imgProps>
                </a:ext>
                <a:ext uri="{28A0092B-C50C-407E-A947-70E740481C1C}">
                  <a14:useLocalDpi xmlns:a14="http://schemas.microsoft.com/office/drawing/2010/main" val="0"/>
                </a:ext>
              </a:extLst>
            </a:blip>
            <a:srcRect/>
            <a:stretch>
              <a:fillRect/>
            </a:stretch>
          </p:blipFill>
          <p:spPr bwMode="auto">
            <a:xfrm>
              <a:off x="5710805" y="3595829"/>
              <a:ext cx="232795" cy="21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2514600" y="5772090"/>
              <a:ext cx="2728889" cy="461665"/>
            </a:xfrm>
            <a:prstGeom prst="rect">
              <a:avLst/>
            </a:prstGeom>
            <a:noFill/>
          </p:spPr>
          <p:txBody>
            <a:bodyPr wrap="none" rtlCol="0">
              <a:spAutoFit/>
            </a:bodyPr>
            <a:lstStyle/>
            <a:p>
              <a:r>
                <a:rPr lang="en-US" sz="2400" b="1" dirty="0">
                  <a:solidFill>
                    <a:schemeClr val="tx1">
                      <a:lumMod val="50000"/>
                      <a:lumOff val="50000"/>
                    </a:schemeClr>
                  </a:solidFill>
                </a:rPr>
                <a:t>Branch Ductwork</a:t>
              </a:r>
            </a:p>
          </p:txBody>
        </p:sp>
      </p:grpSp>
      <p:sp>
        <p:nvSpPr>
          <p:cNvPr id="7175" name="AutoShape 7"/>
          <p:cNvSpPr>
            <a:spLocks noChangeArrowheads="1"/>
          </p:cNvSpPr>
          <p:nvPr/>
        </p:nvSpPr>
        <p:spPr bwMode="auto">
          <a:xfrm>
            <a:off x="6629400" y="1799724"/>
            <a:ext cx="1905000" cy="1460715"/>
          </a:xfrm>
          <a:prstGeom prst="wedgeRoundRectCallout">
            <a:avLst>
              <a:gd name="adj1" fmla="val -103433"/>
              <a:gd name="adj2" fmla="val 124143"/>
              <a:gd name="adj3" fmla="val 16667"/>
            </a:avLst>
          </a:prstGeom>
          <a:solidFill>
            <a:schemeClr val="accent3">
              <a:lumMod val="40000"/>
              <a:lumOff val="60000"/>
            </a:schemeClr>
          </a:solidFill>
          <a:ln w="9525">
            <a:solidFill>
              <a:schemeClr val="tx1"/>
            </a:solidFill>
            <a:miter lim="800000"/>
            <a:headEnd/>
            <a:tailEnd/>
          </a:ln>
          <a:effectLst/>
        </p:spPr>
        <p:txBody>
          <a:bodyPr anchor="ctr"/>
          <a:lstStyle/>
          <a:p>
            <a:pPr algn="ctr"/>
            <a:r>
              <a:rPr lang="en-US" sz="2000" b="1" dirty="0"/>
              <a:t>Trunks:</a:t>
            </a:r>
            <a:r>
              <a:rPr lang="en-US" sz="2000" dirty="0"/>
              <a:t> sections that supply air to duct runs</a:t>
            </a:r>
          </a:p>
        </p:txBody>
      </p:sp>
      <p:sp>
        <p:nvSpPr>
          <p:cNvPr id="7176" name="AutoShape 8"/>
          <p:cNvSpPr>
            <a:spLocks noChangeArrowheads="1"/>
          </p:cNvSpPr>
          <p:nvPr/>
        </p:nvSpPr>
        <p:spPr bwMode="auto">
          <a:xfrm>
            <a:off x="6591300" y="4855086"/>
            <a:ext cx="1981200" cy="885855"/>
          </a:xfrm>
          <a:prstGeom prst="wedgeRoundRectCallout">
            <a:avLst>
              <a:gd name="adj1" fmla="val -157440"/>
              <a:gd name="adj2" fmla="val -26118"/>
              <a:gd name="adj3" fmla="val 16667"/>
            </a:avLst>
          </a:prstGeom>
          <a:solidFill>
            <a:schemeClr val="accent3">
              <a:lumMod val="40000"/>
              <a:lumOff val="60000"/>
            </a:schemeClr>
          </a:solidFill>
          <a:ln w="9525">
            <a:solidFill>
              <a:schemeClr val="tx1"/>
            </a:solidFill>
            <a:miter lim="800000"/>
            <a:headEnd/>
            <a:tailEnd/>
          </a:ln>
          <a:effectLst/>
        </p:spPr>
        <p:txBody>
          <a:bodyPr anchor="ctr"/>
          <a:lstStyle/>
          <a:p>
            <a:pPr algn="ctr"/>
            <a:r>
              <a:rPr lang="en-US" sz="2000" b="1" dirty="0"/>
              <a:t>Duct runs: </a:t>
            </a:r>
            <a:r>
              <a:rPr lang="en-US" sz="2000" dirty="0"/>
              <a:t>serve individual rooms</a:t>
            </a:r>
          </a:p>
        </p:txBody>
      </p:sp>
      <p:sp>
        <p:nvSpPr>
          <p:cNvPr id="7174" name="AutoShape 6"/>
          <p:cNvSpPr>
            <a:spLocks noChangeArrowheads="1"/>
          </p:cNvSpPr>
          <p:nvPr/>
        </p:nvSpPr>
        <p:spPr bwMode="auto">
          <a:xfrm>
            <a:off x="2895603" y="1269155"/>
            <a:ext cx="2532317" cy="1061136"/>
          </a:xfrm>
          <a:prstGeom prst="wedgeRoundRectCallout">
            <a:avLst>
              <a:gd name="adj1" fmla="val -13067"/>
              <a:gd name="adj2" fmla="val 236934"/>
              <a:gd name="adj3" fmla="val 16667"/>
            </a:avLst>
          </a:prstGeom>
          <a:solidFill>
            <a:schemeClr val="accent3">
              <a:lumMod val="40000"/>
              <a:lumOff val="60000"/>
            </a:schemeClr>
          </a:solidFill>
          <a:ln w="9525">
            <a:solidFill>
              <a:schemeClr val="tx1"/>
            </a:solidFill>
            <a:miter lim="800000"/>
            <a:headEnd/>
            <a:tailEnd/>
          </a:ln>
          <a:effectLst/>
        </p:spPr>
        <p:txBody>
          <a:bodyPr anchor="ctr"/>
          <a:lstStyle/>
          <a:p>
            <a:pPr algn="ctr"/>
            <a:r>
              <a:rPr lang="en-US" sz="2000" b="1" dirty="0"/>
              <a:t>Take Offs: </a:t>
            </a:r>
            <a:r>
              <a:rPr lang="en-US" sz="2000" dirty="0"/>
              <a:t>“take off” from supply trunks</a:t>
            </a:r>
          </a:p>
        </p:txBody>
      </p:sp>
      <p:sp>
        <p:nvSpPr>
          <p:cNvPr id="18"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164</a:t>
            </a:fld>
            <a:endParaRPr lang="en-US" sz="1400" dirty="0">
              <a:solidFill>
                <a:prstClr val="black">
                  <a:tint val="75000"/>
                </a:prstClr>
              </a:solidFill>
            </a:endParaRPr>
          </a:p>
        </p:txBody>
      </p:sp>
      <p:sp>
        <p:nvSpPr>
          <p:cNvPr id="23"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1579858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500"/>
                                        <p:tgtEl>
                                          <p:spTgt spid="717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175"/>
                                        </p:tgtEl>
                                        <p:attrNameLst>
                                          <p:attrName>style.visibility</p:attrName>
                                        </p:attrNameLst>
                                      </p:cBhvr>
                                      <p:to>
                                        <p:strVal val="visible"/>
                                      </p:to>
                                    </p:set>
                                    <p:animEffect transition="in" filter="fade">
                                      <p:cBhvr>
                                        <p:cTn id="10" dur="500"/>
                                        <p:tgtEl>
                                          <p:spTgt spid="7175"/>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7176"/>
                                        </p:tgtEl>
                                        <p:attrNameLst>
                                          <p:attrName>style.visibility</p:attrName>
                                        </p:attrNameLst>
                                      </p:cBhvr>
                                      <p:to>
                                        <p:strVal val="visible"/>
                                      </p:to>
                                    </p:set>
                                    <p:animEffect transition="in" filter="fade">
                                      <p:cBhvr>
                                        <p:cTn id="13"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animBg="1"/>
      <p:bldP spid="7176" grpId="0" animBg="1"/>
      <p:bldP spid="717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3" name="Rectangle 3"/>
          <p:cNvSpPr>
            <a:spLocks noGrp="1" noChangeArrowheads="1"/>
          </p:cNvSpPr>
          <p:nvPr>
            <p:ph sz="quarter" idx="1"/>
          </p:nvPr>
        </p:nvSpPr>
        <p:spPr>
          <a:xfrm>
            <a:off x="833541" y="1295400"/>
            <a:ext cx="7848600" cy="5029200"/>
          </a:xfrm>
        </p:spPr>
        <p:txBody>
          <a:bodyPr>
            <a:noAutofit/>
          </a:bodyPr>
          <a:lstStyle/>
          <a:p>
            <a:pPr marL="457200" indent="-457200" eaLnBrk="1" hangingPunct="1">
              <a:lnSpc>
                <a:spcPct val="114000"/>
              </a:lnSpc>
              <a:buFont typeface="+mj-lt"/>
              <a:buAutoNum type="arabicPeriod"/>
            </a:pPr>
            <a:r>
              <a:rPr lang="en-US" dirty="0">
                <a:solidFill>
                  <a:srgbClr val="284E84"/>
                </a:solidFill>
              </a:rPr>
              <a:t>Remove old tape</a:t>
            </a:r>
          </a:p>
          <a:p>
            <a:pPr marL="457200" indent="-457200">
              <a:lnSpc>
                <a:spcPct val="114000"/>
              </a:lnSpc>
              <a:buFont typeface="+mj-lt"/>
              <a:buAutoNum type="arabicPeriod"/>
            </a:pPr>
            <a:r>
              <a:rPr lang="en-US" dirty="0">
                <a:solidFill>
                  <a:srgbClr val="284E84"/>
                </a:solidFill>
              </a:rPr>
              <a:t>Mechanically fasten and make necessary repairs</a:t>
            </a:r>
          </a:p>
          <a:p>
            <a:pPr lvl="1">
              <a:lnSpc>
                <a:spcPct val="114000"/>
              </a:lnSpc>
              <a:spcBef>
                <a:spcPts val="600"/>
              </a:spcBef>
            </a:pPr>
            <a:r>
              <a:rPr lang="en-US" sz="2200" dirty="0"/>
              <a:t>Tension tie inside and outside liners of flex duct and screw together metal duct</a:t>
            </a:r>
          </a:p>
          <a:p>
            <a:pPr lvl="1">
              <a:lnSpc>
                <a:spcPct val="114000"/>
              </a:lnSpc>
              <a:spcBef>
                <a:spcPts val="600"/>
              </a:spcBef>
            </a:pPr>
            <a:r>
              <a:rPr lang="en-US" sz="2200" dirty="0"/>
              <a:t>Secure insulation with nylon webbing, Panduit</a:t>
            </a:r>
            <a:r>
              <a:rPr lang="en-US" sz="2200" baseline="30000" dirty="0"/>
              <a:t>TM</a:t>
            </a:r>
            <a:r>
              <a:rPr lang="en-US" sz="2200" dirty="0"/>
              <a:t> straps or other lasting material.</a:t>
            </a:r>
          </a:p>
          <a:p>
            <a:pPr marL="457200" indent="-457200">
              <a:lnSpc>
                <a:spcPct val="114000"/>
              </a:lnSpc>
              <a:buFont typeface="+mj-lt"/>
              <a:buAutoNum type="arabicPeriod"/>
            </a:pPr>
            <a:r>
              <a:rPr lang="en-US" dirty="0">
                <a:solidFill>
                  <a:srgbClr val="284E84"/>
                </a:solidFill>
              </a:rPr>
              <a:t>Support ducts and fasten boots to subfloor</a:t>
            </a:r>
          </a:p>
          <a:p>
            <a:pPr marL="457200" indent="-457200">
              <a:lnSpc>
                <a:spcPct val="114000"/>
              </a:lnSpc>
              <a:buFont typeface="+mj-lt"/>
              <a:buAutoNum type="arabicPeriod"/>
            </a:pPr>
            <a:r>
              <a:rPr lang="en-US" dirty="0">
                <a:solidFill>
                  <a:srgbClr val="284E84"/>
                </a:solidFill>
              </a:rPr>
              <a:t>Seal with UL-181 listed mastic</a:t>
            </a:r>
          </a:p>
          <a:p>
            <a:pPr lvl="1">
              <a:lnSpc>
                <a:spcPct val="114000"/>
              </a:lnSpc>
              <a:spcBef>
                <a:spcPts val="600"/>
              </a:spcBef>
            </a:pPr>
            <a:r>
              <a:rPr lang="en-US" sz="2200" dirty="0"/>
              <a:t>Plug, don’t paint: </a:t>
            </a:r>
            <a:r>
              <a:rPr lang="en-US" sz="1900" b="1" dirty="0">
                <a:solidFill>
                  <a:srgbClr val="270C9C"/>
                </a:solidFill>
              </a:rPr>
              <a:t>Mastic should be about the thickness of a nickel to seal</a:t>
            </a:r>
          </a:p>
          <a:p>
            <a:pPr marL="457200" indent="-457200">
              <a:lnSpc>
                <a:spcPct val="114000"/>
              </a:lnSpc>
              <a:buFont typeface="+mj-lt"/>
              <a:buAutoNum type="arabicPeriod"/>
            </a:pPr>
            <a:r>
              <a:rPr lang="en-US" dirty="0">
                <a:solidFill>
                  <a:srgbClr val="284E84"/>
                </a:solidFill>
              </a:rPr>
              <a:t>Reinstall insulation</a:t>
            </a:r>
          </a:p>
          <a:p>
            <a:pPr eaLnBrk="1" hangingPunct="1"/>
            <a:endParaRPr lang="en-US" sz="2400" dirty="0"/>
          </a:p>
          <a:p>
            <a:pPr eaLnBrk="1" hangingPunct="1"/>
            <a:endParaRPr lang="en-US" sz="2400" dirty="0"/>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165</a:t>
            </a:fld>
            <a:endParaRPr lang="en-US" sz="1400" dirty="0">
              <a:solidFill>
                <a:prstClr val="black">
                  <a:tint val="75000"/>
                </a:prstClr>
              </a:solidFill>
            </a:endParaRPr>
          </a:p>
        </p:txBody>
      </p:sp>
      <p:sp>
        <p:nvSpPr>
          <p:cNvPr id="3" name="Title 2"/>
          <p:cNvSpPr>
            <a:spLocks noGrp="1"/>
          </p:cNvSpPr>
          <p:nvPr>
            <p:ph type="title"/>
          </p:nvPr>
        </p:nvSpPr>
        <p:spPr/>
        <p:txBody>
          <a:bodyPr/>
          <a:lstStyle/>
          <a:p>
            <a:r>
              <a:rPr lang="en-US" dirty="0"/>
              <a:t>Keys to Tighter Ducts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541" y="5181600"/>
            <a:ext cx="359697" cy="381000"/>
          </a:xfrm>
          <a:prstGeom prst="rect">
            <a:avLst/>
          </a:prstGeom>
        </p:spPr>
      </p:pic>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421350167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type="body" sz="half" idx="2"/>
          </p:nvPr>
        </p:nvSpPr>
        <p:spPr>
          <a:xfrm>
            <a:off x="612648" y="1696340"/>
            <a:ext cx="7921752" cy="3886200"/>
          </a:xfrm>
        </p:spPr>
        <p:txBody>
          <a:bodyPr>
            <a:noAutofit/>
          </a:bodyPr>
          <a:lstStyle/>
          <a:p>
            <a:r>
              <a:rPr lang="en-US" sz="2800" dirty="0">
                <a:solidFill>
                  <a:srgbClr val="284E84"/>
                </a:solidFill>
              </a:rPr>
              <a:t>Tape can cover poor workmanship; mastic cannot</a:t>
            </a:r>
          </a:p>
          <a:p>
            <a:r>
              <a:rPr lang="en-US" sz="2800" dirty="0">
                <a:solidFill>
                  <a:srgbClr val="284E84"/>
                </a:solidFill>
              </a:rPr>
              <a:t>Tape is neither a fastener nor a permanent sealant</a:t>
            </a:r>
          </a:p>
          <a:p>
            <a:pPr>
              <a:lnSpc>
                <a:spcPts val="4000"/>
              </a:lnSpc>
            </a:pPr>
            <a:r>
              <a:rPr lang="en-US" sz="2800" b="1" dirty="0">
                <a:solidFill>
                  <a:srgbClr val="7030A0"/>
                </a:solidFill>
              </a:rPr>
              <a:t>Tape must be removed!</a:t>
            </a:r>
          </a:p>
        </p:txBody>
      </p:sp>
      <p:sp>
        <p:nvSpPr>
          <p:cNvPr id="9"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166</a:t>
            </a:fld>
            <a:endParaRPr lang="en-US" sz="1400" dirty="0">
              <a:solidFill>
                <a:prstClr val="black">
                  <a:tint val="75000"/>
                </a:prstClr>
              </a:solidFill>
            </a:endParaRPr>
          </a:p>
        </p:txBody>
      </p:sp>
      <p:sp>
        <p:nvSpPr>
          <p:cNvPr id="12" name="Title 1"/>
          <p:cNvSpPr txBox="1">
            <a:spLocks/>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a:t>Tape Removal</a:t>
            </a:r>
          </a:p>
        </p:txBody>
      </p:sp>
      <p:sp>
        <p:nvSpPr>
          <p:cNvPr id="11"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pic>
        <p:nvPicPr>
          <p:cNvPr id="16" name="Picture 15">
            <a:extLst>
              <a:ext uri="{FF2B5EF4-FFF2-40B4-BE49-F238E27FC236}">
                <a16:creationId xmlns:a16="http://schemas.microsoft.com/office/drawing/2014/main" id="{39EAE5C2-E6C2-4886-9375-63BF340F60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838527"/>
            <a:ext cx="359697" cy="381000"/>
          </a:xfrm>
          <a:prstGeom prst="rect">
            <a:avLst/>
          </a:prstGeom>
        </p:spPr>
      </p:pic>
      <p:pic>
        <p:nvPicPr>
          <p:cNvPr id="5" name="Picture 4">
            <a:extLst>
              <a:ext uri="{FF2B5EF4-FFF2-40B4-BE49-F238E27FC236}">
                <a16:creationId xmlns:a16="http://schemas.microsoft.com/office/drawing/2014/main" id="{86248698-28DF-4380-A1C1-C99866754F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497" y="3644795"/>
            <a:ext cx="3006955" cy="2255216"/>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BE247033-8F34-4DE4-BEC2-D7887C4C26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3848" y="3473752"/>
            <a:ext cx="3463071" cy="2597303"/>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4D1AD30E-7B51-4F28-92BC-B09608951B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443" y="3314814"/>
            <a:ext cx="3886909" cy="29151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9254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75000"/>
                    </a14:imgEffect>
                    <a14:imgEffect>
                      <a14:brightnessContrast bright="-5000" contrast="6000"/>
                    </a14:imgEffect>
                  </a14:imgLayer>
                </a14:imgProps>
              </a:ext>
            </a:extLst>
          </a:blip>
          <a:srcRect/>
          <a:stretch>
            <a:fillRect/>
          </a:stretch>
        </p:blipFill>
        <p:spPr bwMode="auto">
          <a:xfrm>
            <a:off x="906444" y="1544113"/>
            <a:ext cx="4191000" cy="3142932"/>
          </a:xfrm>
          <a:prstGeom prst="rect">
            <a:avLst/>
          </a:prstGeom>
          <a:ln>
            <a:noFill/>
          </a:ln>
          <a:effectLst>
            <a:outerShdw blurRad="190500" algn="tl" rotWithShape="0">
              <a:srgbClr val="000000">
                <a:alpha val="70000"/>
              </a:srgbClr>
            </a:outerShdw>
          </a:effectLst>
        </p:spPr>
      </p:pic>
      <p:sp>
        <p:nvSpPr>
          <p:cNvPr id="137221" name="Text Box 5"/>
          <p:cNvSpPr txBox="1">
            <a:spLocks noChangeArrowheads="1"/>
          </p:cNvSpPr>
          <p:nvPr/>
        </p:nvSpPr>
        <p:spPr bwMode="auto">
          <a:xfrm>
            <a:off x="1066800" y="5084992"/>
            <a:ext cx="8001000" cy="1075679"/>
          </a:xfrm>
          <a:prstGeom prst="rect">
            <a:avLst/>
          </a:prstGeom>
          <a:noFill/>
          <a:ln w="9525" algn="ctr">
            <a:noFill/>
            <a:miter lim="800000"/>
            <a:headEnd/>
            <a:tailEnd/>
          </a:ln>
          <a:effectLst/>
        </p:spPr>
        <p:txBody>
          <a:bodyPr wrap="square">
            <a:spAutoFit/>
          </a:bodyPr>
          <a:lstStyle/>
          <a:p>
            <a:pPr marL="274320" indent="-274320">
              <a:lnSpc>
                <a:spcPts val="4000"/>
              </a:lnSpc>
              <a:spcBef>
                <a:spcPts val="600"/>
              </a:spcBef>
              <a:buClr>
                <a:schemeClr val="accent1"/>
              </a:buClr>
              <a:buSzPct val="76000"/>
              <a:buFont typeface="Wingdings 3"/>
              <a:buChar char=""/>
            </a:pPr>
            <a:r>
              <a:rPr lang="en-US" sz="2400" b="1" dirty="0">
                <a:solidFill>
                  <a:srgbClr val="7030A0"/>
                </a:solidFill>
              </a:rPr>
              <a:t>Each connection must be mechanically fastened before sealing with at least 3 screws</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167</a:t>
            </a:fld>
            <a:endParaRPr lang="en-US" sz="1400" dirty="0">
              <a:solidFill>
                <a:prstClr val="black">
                  <a:tint val="75000"/>
                </a:prstClr>
              </a:solidFill>
            </a:endParaRPr>
          </a:p>
        </p:txBody>
      </p:sp>
      <p:sp>
        <p:nvSpPr>
          <p:cNvPr id="8" name="Rectangle 2"/>
          <p:cNvSpPr>
            <a:spLocks noGrp="1" noChangeArrowheads="1"/>
          </p:cNvSpPr>
          <p:nvPr>
            <p:ph type="title"/>
          </p:nvPr>
        </p:nvSpPr>
        <p:spPr>
          <a:xfrm>
            <a:off x="457200" y="152400"/>
            <a:ext cx="8229600" cy="990600"/>
          </a:xfrm>
        </p:spPr>
        <p:txBody>
          <a:bodyPr/>
          <a:lstStyle/>
          <a:p>
            <a:pPr eaLnBrk="1" hangingPunct="1"/>
            <a:r>
              <a:rPr lang="en-US" dirty="0"/>
              <a:t>Mechanically Fastened</a:t>
            </a: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pic>
        <p:nvPicPr>
          <p:cNvPr id="9" name="Picture 8">
            <a:extLst>
              <a:ext uri="{FF2B5EF4-FFF2-40B4-BE49-F238E27FC236}">
                <a16:creationId xmlns:a16="http://schemas.microsoft.com/office/drawing/2014/main" id="{28F73154-9ECA-4C4F-B91B-20F25D353C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596" y="5268880"/>
            <a:ext cx="359697" cy="381000"/>
          </a:xfrm>
          <a:prstGeom prst="rect">
            <a:avLst/>
          </a:prstGeom>
        </p:spPr>
      </p:pic>
      <p:pic>
        <p:nvPicPr>
          <p:cNvPr id="10" name="Picture 9">
            <a:extLst>
              <a:ext uri="{FF2B5EF4-FFF2-40B4-BE49-F238E27FC236}">
                <a16:creationId xmlns:a16="http://schemas.microsoft.com/office/drawing/2014/main" id="{00BBECAF-B15B-4695-B21C-9ED063DEF793}"/>
              </a:ext>
            </a:extLst>
          </p:cNvPr>
          <p:cNvPicPr>
            <a:picLocks noChangeAspect="1" noChangeArrowheads="1"/>
          </p:cNvPicPr>
          <p:nvPr/>
        </p:nvPicPr>
        <p:blipFill>
          <a:blip r:embed="rId6" cstate="print"/>
          <a:srcRect/>
          <a:stretch>
            <a:fillRect/>
          </a:stretch>
        </p:blipFill>
        <p:spPr bwMode="auto">
          <a:xfrm>
            <a:off x="6400800" y="2282585"/>
            <a:ext cx="1676400" cy="16659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87015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vac6"/>
          <p:cNvPicPr>
            <a:picLocks noGrp="1" noChangeAspect="1" noChangeArrowheads="1"/>
          </p:cNvPicPr>
          <p:nvPr>
            <p:ph type="clipArt" sz="half" idx="1"/>
          </p:nvPr>
        </p:nvPicPr>
        <p:blipFill>
          <a:blip r:embed="rId3" cstate="print">
            <a:extLst>
              <a:ext uri="{BEBA8EAE-BF5A-486C-A8C5-ECC9F3942E4B}">
                <a14:imgProps xmlns:a14="http://schemas.microsoft.com/office/drawing/2010/main">
                  <a14:imgLayer r:embed="rId4">
                    <a14:imgEffect>
                      <a14:sharpenSoften amount="21000"/>
                    </a14:imgEffect>
                    <a14:imgEffect>
                      <a14:brightnessContrast bright="14000" contrast="7000"/>
                    </a14:imgEffect>
                  </a14:imgLayer>
                </a14:imgProps>
              </a:ext>
            </a:extLst>
          </a:blip>
          <a:srcRect/>
          <a:stretch>
            <a:fillRect/>
          </a:stretch>
        </p:blipFill>
        <p:spPr>
          <a:xfrm>
            <a:off x="1031748" y="2289448"/>
            <a:ext cx="3124200" cy="2243677"/>
          </a:xfrm>
          <a:prstGeom prst="rect">
            <a:avLst/>
          </a:prstGeom>
          <a:ln>
            <a:noFill/>
          </a:ln>
          <a:effectLst>
            <a:outerShdw blurRad="190500" algn="tl" rotWithShape="0">
              <a:srgbClr val="000000">
                <a:alpha val="70000"/>
              </a:srgbClr>
            </a:outerShdw>
          </a:effectLst>
        </p:spPr>
      </p:pic>
      <p:sp>
        <p:nvSpPr>
          <p:cNvPr id="24579" name="Rectangle 3"/>
          <p:cNvSpPr>
            <a:spLocks noGrp="1" noChangeArrowheads="1"/>
          </p:cNvSpPr>
          <p:nvPr>
            <p:ph type="body" sz="half" idx="2"/>
          </p:nvPr>
        </p:nvSpPr>
        <p:spPr>
          <a:xfrm>
            <a:off x="4724400" y="2792930"/>
            <a:ext cx="3733800" cy="1752600"/>
          </a:xfrm>
        </p:spPr>
        <p:txBody>
          <a:bodyPr>
            <a:normAutofit/>
          </a:bodyPr>
          <a:lstStyle/>
          <a:p>
            <a:pPr eaLnBrk="1" hangingPunct="1">
              <a:lnSpc>
                <a:spcPts val="4000"/>
              </a:lnSpc>
            </a:pPr>
            <a:r>
              <a:rPr lang="en-US" sz="2800" b="1" dirty="0">
                <a:solidFill>
                  <a:srgbClr val="7030A0"/>
                </a:solidFill>
              </a:rPr>
              <a:t>Seal with Mastic</a:t>
            </a:r>
          </a:p>
          <a:p>
            <a:pPr eaLnBrk="1" hangingPunct="1">
              <a:lnSpc>
                <a:spcPts val="4000"/>
              </a:lnSpc>
            </a:pPr>
            <a:r>
              <a:rPr lang="en-US" sz="2800" dirty="0">
                <a:solidFill>
                  <a:srgbClr val="284E84"/>
                </a:solidFill>
              </a:rPr>
              <a:t>Tape: not a fastener or permanent sealant</a:t>
            </a:r>
          </a:p>
        </p:txBody>
      </p:sp>
      <p:sp>
        <p:nvSpPr>
          <p:cNvPr id="24581" name="Line 5"/>
          <p:cNvSpPr>
            <a:spLocks noChangeShapeType="1"/>
          </p:cNvSpPr>
          <p:nvPr/>
        </p:nvSpPr>
        <p:spPr bwMode="auto">
          <a:xfrm flipV="1">
            <a:off x="1869948" y="3639746"/>
            <a:ext cx="228600" cy="1065961"/>
          </a:xfrm>
          <a:prstGeom prst="line">
            <a:avLst/>
          </a:prstGeom>
          <a:noFill/>
          <a:ln w="38100">
            <a:solidFill>
              <a:schemeClr val="accent4">
                <a:lumMod val="75000"/>
              </a:schemeClr>
            </a:solidFill>
            <a:round/>
            <a:headEnd/>
            <a:tailEnd type="triangle" w="med" len="med"/>
          </a:ln>
        </p:spPr>
        <p:txBody>
          <a:bodyPr wrap="none" anchor="ctr"/>
          <a:lstStyle/>
          <a:p>
            <a:endParaRPr lang="en-US" dirty="0"/>
          </a:p>
        </p:txBody>
      </p:sp>
      <p:sp>
        <p:nvSpPr>
          <p:cNvPr id="24582" name="Line 6"/>
          <p:cNvSpPr>
            <a:spLocks noChangeShapeType="1"/>
          </p:cNvSpPr>
          <p:nvPr/>
        </p:nvSpPr>
        <p:spPr bwMode="auto">
          <a:xfrm flipV="1">
            <a:off x="1869948" y="4172723"/>
            <a:ext cx="609600" cy="532983"/>
          </a:xfrm>
          <a:prstGeom prst="line">
            <a:avLst/>
          </a:prstGeom>
          <a:noFill/>
          <a:ln w="38100">
            <a:solidFill>
              <a:schemeClr val="accent4">
                <a:lumMod val="75000"/>
              </a:schemeClr>
            </a:solidFill>
            <a:round/>
            <a:headEnd/>
            <a:tailEnd type="triangle" w="med" len="med"/>
          </a:ln>
        </p:spPr>
        <p:txBody>
          <a:bodyPr wrap="none" anchor="ctr"/>
          <a:lstStyle/>
          <a:p>
            <a:endParaRPr lang="en-US" dirty="0"/>
          </a:p>
        </p:txBody>
      </p:sp>
      <p:sp>
        <p:nvSpPr>
          <p:cNvPr id="24583" name="Line 7"/>
          <p:cNvSpPr>
            <a:spLocks noChangeShapeType="1"/>
          </p:cNvSpPr>
          <p:nvPr/>
        </p:nvSpPr>
        <p:spPr bwMode="auto">
          <a:xfrm flipV="1">
            <a:off x="1869948" y="3181706"/>
            <a:ext cx="76200" cy="1524001"/>
          </a:xfrm>
          <a:prstGeom prst="line">
            <a:avLst/>
          </a:prstGeom>
          <a:noFill/>
          <a:ln w="38100">
            <a:solidFill>
              <a:schemeClr val="accent4">
                <a:lumMod val="75000"/>
              </a:schemeClr>
            </a:solidFill>
            <a:round/>
            <a:headEnd/>
            <a:tailEnd type="triangle" w="med" len="med"/>
          </a:ln>
        </p:spPr>
        <p:txBody>
          <a:bodyPr wrap="none" anchor="ctr"/>
          <a:lstStyle/>
          <a:p>
            <a:endParaRPr lang="en-US" dirty="0"/>
          </a:p>
        </p:txBody>
      </p:sp>
      <p:sp>
        <p:nvSpPr>
          <p:cNvPr id="24584" name="Text Box 8"/>
          <p:cNvSpPr txBox="1">
            <a:spLocks noChangeArrowheads="1"/>
          </p:cNvSpPr>
          <p:nvPr/>
        </p:nvSpPr>
        <p:spPr bwMode="auto">
          <a:xfrm>
            <a:off x="1107948" y="4705707"/>
            <a:ext cx="2971800" cy="461665"/>
          </a:xfrm>
          <a:prstGeom prst="rect">
            <a:avLst/>
          </a:prstGeom>
          <a:solidFill>
            <a:schemeClr val="accent2">
              <a:lumMod val="20000"/>
              <a:lumOff val="80000"/>
            </a:schemeClr>
          </a:solidFill>
          <a:ln w="9525">
            <a:solidFill>
              <a:schemeClr val="tx1"/>
            </a:solidFill>
            <a:miter lim="800000"/>
            <a:headEnd/>
            <a:tailEnd/>
          </a:ln>
        </p:spPr>
        <p:txBody>
          <a:bodyPr wrap="square" anchor="ctr">
            <a:spAutoFit/>
          </a:bodyPr>
          <a:lstStyle/>
          <a:p>
            <a:pPr algn="ctr" eaLnBrk="0" hangingPunct="0">
              <a:spcBef>
                <a:spcPct val="50000"/>
              </a:spcBef>
            </a:pPr>
            <a:r>
              <a:rPr lang="en-US" sz="2400" dirty="0">
                <a:solidFill>
                  <a:schemeClr val="tx2"/>
                </a:solidFill>
              </a:rPr>
              <a:t>Pay attention to gores</a:t>
            </a:r>
          </a:p>
        </p:txBody>
      </p:sp>
      <p:sp>
        <p:nvSpPr>
          <p:cNvPr id="10" name="Title 1"/>
          <p:cNvSpPr txBox="1">
            <a:spLocks/>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a:t>Maximize Long-Term Energy Efficiency</a:t>
            </a:r>
          </a:p>
        </p:txBody>
      </p:sp>
      <p:sp>
        <p:nvSpPr>
          <p:cNvPr id="11"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168</a:t>
            </a:fld>
            <a:endParaRPr lang="en-US" sz="1400" dirty="0">
              <a:solidFill>
                <a:prstClr val="black">
                  <a:tint val="75000"/>
                </a:prstClr>
              </a:solidFill>
            </a:endParaRPr>
          </a:p>
        </p:txBody>
      </p:sp>
      <p:sp>
        <p:nvSpPr>
          <p:cNvPr id="12"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8355" y="2945121"/>
            <a:ext cx="359697" cy="381000"/>
          </a:xfrm>
          <a:prstGeom prst="rect">
            <a:avLst/>
          </a:prstGeom>
        </p:spPr>
      </p:pic>
    </p:spTree>
    <p:extLst>
      <p:ext uri="{BB962C8B-B14F-4D97-AF65-F5344CB8AC3E}">
        <p14:creationId xmlns:p14="http://schemas.microsoft.com/office/powerpoint/2010/main" val="33652724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7" descr="hvac7"/>
          <p:cNvPicPr>
            <a:picLocks noGrp="1" noChangeAspect="1" noChangeArrowheads="1"/>
          </p:cNvPicPr>
          <p:nvPr>
            <p:ph sz="half" idx="1"/>
          </p:nvPr>
        </p:nvPicPr>
        <p:blipFill>
          <a:blip r:embed="rId3" cstate="print">
            <a:extLst>
              <a:ext uri="{BEBA8EAE-BF5A-486C-A8C5-ECC9F3942E4B}">
                <a14:imgProps xmlns:a14="http://schemas.microsoft.com/office/drawing/2010/main">
                  <a14:imgLayer r:embed="rId4">
                    <a14:imgEffect>
                      <a14:sharpenSoften amount="24000"/>
                    </a14:imgEffect>
                    <a14:imgEffect>
                      <a14:brightnessContrast bright="16000" contrast="7000"/>
                    </a14:imgEffect>
                  </a14:imgLayer>
                </a14:imgProps>
              </a:ext>
            </a:extLst>
          </a:blip>
          <a:srcRect/>
          <a:stretch>
            <a:fillRect/>
          </a:stretch>
        </p:blipFill>
        <p:spPr>
          <a:xfrm>
            <a:off x="490728" y="2362200"/>
            <a:ext cx="4038600" cy="2692400"/>
          </a:xfrm>
          <a:prstGeom prst="rect">
            <a:avLst/>
          </a:prstGeom>
          <a:ln>
            <a:noFill/>
          </a:ln>
          <a:effectLst>
            <a:outerShdw blurRad="190500" algn="tl" rotWithShape="0">
              <a:srgbClr val="000000">
                <a:alpha val="70000"/>
              </a:srgbClr>
            </a:outerShdw>
          </a:effectLst>
        </p:spPr>
      </p:pic>
      <p:sp>
        <p:nvSpPr>
          <p:cNvPr id="24580" name="Rectangle 11"/>
          <p:cNvSpPr>
            <a:spLocks noGrp="1" noChangeArrowheads="1"/>
          </p:cNvSpPr>
          <p:nvPr>
            <p:ph type="body" sz="half" idx="2"/>
          </p:nvPr>
        </p:nvSpPr>
        <p:spPr>
          <a:xfrm>
            <a:off x="4724400" y="1798637"/>
            <a:ext cx="3962400" cy="4525963"/>
          </a:xfrm>
        </p:spPr>
        <p:txBody>
          <a:bodyPr>
            <a:noAutofit/>
          </a:bodyPr>
          <a:lstStyle/>
          <a:p>
            <a:pPr>
              <a:lnSpc>
                <a:spcPct val="114000"/>
              </a:lnSpc>
            </a:pPr>
            <a:r>
              <a:rPr lang="en-US" sz="2800" dirty="0">
                <a:solidFill>
                  <a:srgbClr val="284E84"/>
                </a:solidFill>
              </a:rPr>
              <a:t>Permanent Fix</a:t>
            </a:r>
          </a:p>
          <a:p>
            <a:pPr>
              <a:lnSpc>
                <a:spcPct val="114000"/>
              </a:lnSpc>
            </a:pPr>
            <a:r>
              <a:rPr lang="en-US" sz="2800" dirty="0">
                <a:solidFill>
                  <a:srgbClr val="284E84"/>
                </a:solidFill>
              </a:rPr>
              <a:t>Mechanically attached sheet metal sealed with mastic is permanent</a:t>
            </a:r>
          </a:p>
          <a:p>
            <a:pPr>
              <a:lnSpc>
                <a:spcPct val="114000"/>
              </a:lnSpc>
            </a:pPr>
            <a:r>
              <a:rPr lang="en-US" sz="2800" dirty="0">
                <a:solidFill>
                  <a:srgbClr val="284E84"/>
                </a:solidFill>
              </a:rPr>
              <a:t>Tape of any kind might not be permanent</a:t>
            </a:r>
          </a:p>
          <a:p>
            <a:pPr>
              <a:lnSpc>
                <a:spcPct val="114000"/>
              </a:lnSpc>
            </a:pPr>
            <a:r>
              <a:rPr lang="en-US" sz="2800" dirty="0">
                <a:solidFill>
                  <a:srgbClr val="284E84"/>
                </a:solidFill>
              </a:rPr>
              <a:t>Tape of any kind allows for poor workmanship</a:t>
            </a:r>
          </a:p>
        </p:txBody>
      </p:sp>
      <p:sp>
        <p:nvSpPr>
          <p:cNvPr id="5" name="Slide Number Placeholder 5"/>
          <p:cNvSpPr txBox="1">
            <a:spLocks/>
          </p:cNvSpPr>
          <p:nvPr/>
        </p:nvSpPr>
        <p:spPr>
          <a:xfrm>
            <a:off x="612648" y="6356351"/>
            <a:ext cx="1981200" cy="365760"/>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5pPr>
            <a:lvl6pPr marL="2286000" algn="l" defTabSz="914400" rtl="0" eaLnBrk="1" latinLnBrk="0" hangingPunct="1">
              <a:defRPr sz="1800" kern="1200">
                <a:solidFill>
                  <a:schemeClr val="tx1"/>
                </a:solidFill>
                <a:latin typeface="Arial" pitchFamily="34" charset="0"/>
                <a:ea typeface="+mn-ea"/>
                <a:cs typeface="Arial" pitchFamily="34" charset="0"/>
              </a:defRPr>
            </a:lvl6pPr>
            <a:lvl7pPr marL="2743200" algn="l" defTabSz="914400" rtl="0" eaLnBrk="1" latinLnBrk="0" hangingPunct="1">
              <a:defRPr sz="1800" kern="1200">
                <a:solidFill>
                  <a:schemeClr val="tx1"/>
                </a:solidFill>
                <a:latin typeface="Arial" pitchFamily="34" charset="0"/>
                <a:ea typeface="+mn-ea"/>
                <a:cs typeface="Arial" pitchFamily="34" charset="0"/>
              </a:defRPr>
            </a:lvl7pPr>
            <a:lvl8pPr marL="3200400" algn="l" defTabSz="914400" rtl="0" eaLnBrk="1" latinLnBrk="0" hangingPunct="1">
              <a:defRPr sz="1800" kern="1200">
                <a:solidFill>
                  <a:schemeClr val="tx1"/>
                </a:solidFill>
                <a:latin typeface="Arial" pitchFamily="34" charset="0"/>
                <a:ea typeface="+mn-ea"/>
                <a:cs typeface="Arial" pitchFamily="34" charset="0"/>
              </a:defRPr>
            </a:lvl8pPr>
            <a:lvl9pPr marL="3657600" algn="l" defTabSz="914400" rtl="0" eaLnBrk="1" latinLnBrk="0" hangingPunct="1">
              <a:defRPr sz="1800"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169</a:t>
            </a:fld>
            <a:endParaRPr lang="en-US" sz="1400" dirty="0">
              <a:solidFill>
                <a:prstClr val="black">
                  <a:tint val="75000"/>
                </a:prstClr>
              </a:solidFill>
            </a:endParaRPr>
          </a:p>
        </p:txBody>
      </p:sp>
      <p:sp>
        <p:nvSpPr>
          <p:cNvPr id="8" name="Title 1"/>
          <p:cNvSpPr txBox="1">
            <a:spLocks/>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a:t>Mechanical Fastening &amp; Mastic</a:t>
            </a: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332930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1"/>
          <p:cNvSpPr>
            <a:spLocks noGrp="1"/>
          </p:cNvSpPr>
          <p:nvPr>
            <p:ph type="title"/>
          </p:nvPr>
        </p:nvSpPr>
        <p:spPr/>
        <p:txBody>
          <a:bodyPr vert="horz" anchor="b" anchorCtr="0">
            <a:normAutofit/>
          </a:bodyPr>
          <a:lstStyle/>
          <a:p>
            <a:r>
              <a:rPr lang="en-US" altLang="en-US" dirty="0"/>
              <a:t>Sealing Locations</a:t>
            </a:r>
          </a:p>
        </p:txBody>
      </p:sp>
      <p:sp>
        <p:nvSpPr>
          <p:cNvPr id="9"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170</a:t>
            </a:fld>
            <a:endParaRPr lang="en-US" sz="1400" dirty="0">
              <a:solidFill>
                <a:prstClr val="black">
                  <a:tint val="75000"/>
                </a:prstClr>
              </a:solidFill>
            </a:endParaRPr>
          </a:p>
        </p:txBody>
      </p:sp>
      <p:sp>
        <p:nvSpPr>
          <p:cNvPr id="10" name="Content Placeholder 6"/>
          <p:cNvSpPr>
            <a:spLocks noGrp="1"/>
          </p:cNvSpPr>
          <p:nvPr>
            <p:ph sz="quarter" idx="1"/>
          </p:nvPr>
        </p:nvSpPr>
        <p:spPr>
          <a:xfrm>
            <a:off x="609600" y="1371600"/>
            <a:ext cx="7848600" cy="4648200"/>
          </a:xfrm>
        </p:spPr>
        <p:txBody>
          <a:bodyPr>
            <a:normAutofit/>
          </a:bodyPr>
          <a:lstStyle/>
          <a:p>
            <a:pPr>
              <a:lnSpc>
                <a:spcPts val="3500"/>
              </a:lnSpc>
            </a:pPr>
            <a:r>
              <a:rPr lang="en-US" sz="2800" dirty="0">
                <a:solidFill>
                  <a:srgbClr val="284E84"/>
                </a:solidFill>
              </a:rPr>
              <a:t>Air handler to plenum</a:t>
            </a:r>
          </a:p>
          <a:p>
            <a:pPr>
              <a:lnSpc>
                <a:spcPts val="3500"/>
              </a:lnSpc>
            </a:pPr>
            <a:r>
              <a:rPr lang="en-US" sz="2800" dirty="0">
                <a:solidFill>
                  <a:srgbClr val="284E84"/>
                </a:solidFill>
              </a:rPr>
              <a:t>Plenums</a:t>
            </a:r>
          </a:p>
          <a:p>
            <a:pPr>
              <a:lnSpc>
                <a:spcPts val="3500"/>
              </a:lnSpc>
            </a:pPr>
            <a:r>
              <a:rPr lang="en-US" sz="2800" dirty="0">
                <a:solidFill>
                  <a:srgbClr val="284E84"/>
                </a:solidFill>
              </a:rPr>
              <a:t>Take-offs</a:t>
            </a:r>
          </a:p>
          <a:p>
            <a:pPr>
              <a:lnSpc>
                <a:spcPts val="3500"/>
              </a:lnSpc>
            </a:pPr>
            <a:r>
              <a:rPr lang="en-US" sz="2800" dirty="0">
                <a:solidFill>
                  <a:srgbClr val="284E84"/>
                </a:solidFill>
              </a:rPr>
              <a:t>Slip joints</a:t>
            </a:r>
          </a:p>
          <a:p>
            <a:pPr>
              <a:lnSpc>
                <a:spcPts val="3500"/>
              </a:lnSpc>
            </a:pPr>
            <a:r>
              <a:rPr lang="en-US" sz="2800" dirty="0">
                <a:solidFill>
                  <a:srgbClr val="284E84"/>
                </a:solidFill>
              </a:rPr>
              <a:t>Branches,  Ts and Ys</a:t>
            </a:r>
          </a:p>
          <a:p>
            <a:pPr>
              <a:lnSpc>
                <a:spcPts val="3500"/>
              </a:lnSpc>
            </a:pPr>
            <a:r>
              <a:rPr lang="en-US" sz="2800" dirty="0">
                <a:solidFill>
                  <a:srgbClr val="284E84"/>
                </a:solidFill>
              </a:rPr>
              <a:t>Elbows and gores</a:t>
            </a:r>
          </a:p>
          <a:p>
            <a:pPr>
              <a:lnSpc>
                <a:spcPts val="3500"/>
              </a:lnSpc>
            </a:pPr>
            <a:r>
              <a:rPr lang="en-US" sz="2800" dirty="0">
                <a:solidFill>
                  <a:srgbClr val="284E84"/>
                </a:solidFill>
              </a:rPr>
              <a:t>Boots</a:t>
            </a:r>
          </a:p>
          <a:p>
            <a:pPr marL="274320" lvl="1" indent="0">
              <a:lnSpc>
                <a:spcPts val="3500"/>
              </a:lnSpc>
              <a:buNone/>
            </a:pPr>
            <a:endParaRPr lang="en-US" sz="2500" dirty="0">
              <a:solidFill>
                <a:srgbClr val="284E84"/>
              </a:solidFill>
            </a:endParaRPr>
          </a:p>
          <a:p>
            <a:pPr lvl="1">
              <a:lnSpc>
                <a:spcPts val="3500"/>
              </a:lnSpc>
              <a:buClr>
                <a:schemeClr val="accent1"/>
              </a:buClr>
            </a:pPr>
            <a:endParaRPr lang="en-US" sz="2500" dirty="0">
              <a:solidFill>
                <a:srgbClr val="284E84"/>
              </a:solidFill>
            </a:endParaRPr>
          </a:p>
          <a:p>
            <a:pPr>
              <a:lnSpc>
                <a:spcPts val="3500"/>
              </a:lnSpc>
              <a:buBlip>
                <a:blip r:embed="rId3"/>
              </a:buBlip>
            </a:pPr>
            <a:endParaRPr lang="en-US" sz="2800" dirty="0">
              <a:solidFill>
                <a:srgbClr val="284E84"/>
              </a:solidFill>
            </a:endParaRPr>
          </a:p>
          <a:p>
            <a:pPr lvl="1">
              <a:lnSpc>
                <a:spcPts val="3500"/>
              </a:lnSpc>
            </a:pPr>
            <a:endParaRPr lang="en-US" sz="2500" dirty="0">
              <a:solidFill>
                <a:srgbClr val="284E84"/>
              </a:solidFill>
            </a:endParaRPr>
          </a:p>
          <a:p>
            <a:pPr lvl="1">
              <a:lnSpc>
                <a:spcPts val="3500"/>
              </a:lnSpc>
            </a:pPr>
            <a:endParaRPr lang="en-US" sz="2200" dirty="0">
              <a:solidFill>
                <a:srgbClr val="284E84"/>
              </a:solidFill>
            </a:endParaRPr>
          </a:p>
          <a:p>
            <a:pPr>
              <a:lnSpc>
                <a:spcPts val="3500"/>
              </a:lnSpc>
            </a:pPr>
            <a:endParaRPr lang="en-US" dirty="0">
              <a:solidFill>
                <a:srgbClr val="284E84"/>
              </a:solidFill>
            </a:endParaRPr>
          </a:p>
        </p:txBody>
      </p:sp>
      <p:pic>
        <p:nvPicPr>
          <p:cNvPr id="5" name="Picture 4"/>
          <p:cNvPicPr/>
          <p:nvPr/>
        </p:nvPicPr>
        <p:blipFill rotWithShape="1">
          <a:blip r:embed="rId4"/>
          <a:srcRect l="50411" t="45154" r="5756" b="12441"/>
          <a:stretch/>
        </p:blipFill>
        <p:spPr bwMode="auto">
          <a:xfrm>
            <a:off x="4572000" y="1481988"/>
            <a:ext cx="4122420" cy="2961322"/>
          </a:xfrm>
          <a:prstGeom prst="rect">
            <a:avLst/>
          </a:prstGeom>
          <a:ln>
            <a:noFill/>
          </a:ln>
          <a:extLst>
            <a:ext uri="{53640926-AAD7-44D8-BBD7-CCE9431645EC}">
              <a14:shadowObscured xmlns:a14="http://schemas.microsoft.com/office/drawing/2010/main"/>
            </a:ext>
          </a:extLst>
        </p:spPr>
      </p:pic>
      <p:sp>
        <p:nvSpPr>
          <p:cNvPr id="7" name="Title 5">
            <a:extLst>
              <a:ext uri="{FF2B5EF4-FFF2-40B4-BE49-F238E27FC236}">
                <a16:creationId xmlns:a16="http://schemas.microsoft.com/office/drawing/2014/main" id="{D8B7D13E-D8F4-477F-816F-D79710216F8E}"/>
              </a:ext>
            </a:extLst>
          </p:cNvPr>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2745108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0" name="Picture 6" descr="Nice sealed ductwork"/>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36000"/>
                    </a14:imgEffect>
                    <a14:imgEffect>
                      <a14:brightnessContrast bright="16000" contrast="10000"/>
                    </a14:imgEffect>
                  </a14:imgLayer>
                </a14:imgProps>
              </a:ext>
            </a:extLst>
          </a:blip>
          <a:srcRect b="23526"/>
          <a:stretch/>
        </p:blipFill>
        <p:spPr bwMode="auto">
          <a:xfrm>
            <a:off x="685800" y="1909481"/>
            <a:ext cx="3581400" cy="2052920"/>
          </a:xfrm>
          <a:prstGeom prst="rect">
            <a:avLst/>
          </a:prstGeom>
          <a:ln>
            <a:noFill/>
          </a:ln>
          <a:effectLst>
            <a:outerShdw blurRad="190500" algn="tl" rotWithShape="0">
              <a:srgbClr val="000000">
                <a:alpha val="70000"/>
              </a:srgbClr>
            </a:outerShdw>
          </a:effectLst>
        </p:spPr>
      </p:pic>
      <p:sp>
        <p:nvSpPr>
          <p:cNvPr id="103431" name="Text Box 7"/>
          <p:cNvSpPr txBox="1">
            <a:spLocks noChangeArrowheads="1"/>
          </p:cNvSpPr>
          <p:nvPr/>
        </p:nvSpPr>
        <p:spPr bwMode="auto">
          <a:xfrm>
            <a:off x="4495800" y="1676400"/>
            <a:ext cx="3733800" cy="1900520"/>
          </a:xfrm>
          <a:prstGeom prst="rect">
            <a:avLst/>
          </a:prstGeom>
          <a:noFill/>
          <a:ln w="9525">
            <a:noFill/>
            <a:miter lim="800000"/>
            <a:headEnd/>
            <a:tailEnd/>
          </a:ln>
          <a:effectLst/>
        </p:spPr>
        <p:txBody>
          <a:bodyPr wrap="square">
            <a:spAutoFit/>
          </a:bodyPr>
          <a:lstStyle/>
          <a:p>
            <a:pPr marL="274320" indent="-274320">
              <a:lnSpc>
                <a:spcPts val="4500"/>
              </a:lnSpc>
              <a:spcBef>
                <a:spcPts val="600"/>
              </a:spcBef>
              <a:buClr>
                <a:schemeClr val="accent1"/>
              </a:buClr>
              <a:buSzPct val="76000"/>
              <a:buFont typeface="Wingdings 3"/>
              <a:buChar char=""/>
            </a:pPr>
            <a:r>
              <a:rPr lang="en-US" sz="2600" dirty="0">
                <a:solidFill>
                  <a:srgbClr val="284E84"/>
                </a:solidFill>
              </a:rPr>
              <a:t>PLUG, don’t paint!</a:t>
            </a:r>
          </a:p>
          <a:p>
            <a:pPr marL="274320" indent="-274320">
              <a:lnSpc>
                <a:spcPts val="4500"/>
              </a:lnSpc>
              <a:spcBef>
                <a:spcPts val="600"/>
              </a:spcBef>
              <a:buClr>
                <a:schemeClr val="accent1"/>
              </a:buClr>
              <a:buSzPct val="76000"/>
              <a:buFont typeface="Wingdings 3"/>
              <a:buChar char=""/>
            </a:pPr>
            <a:r>
              <a:rPr lang="en-US" sz="2600" dirty="0">
                <a:solidFill>
                  <a:srgbClr val="284E84"/>
                </a:solidFill>
              </a:rPr>
              <a:t>Thick as a nickel (about 1/16 in. thick)!</a:t>
            </a:r>
          </a:p>
        </p:txBody>
      </p:sp>
      <p:pic>
        <p:nvPicPr>
          <p:cNvPr id="103433" name="Picture 9" descr="Sept 08 Duct Training 019"/>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10000"/>
                    </a14:imgEffect>
                    <a14:imgEffect>
                      <a14:brightnessContrast bright="15000" contrast="2000"/>
                    </a14:imgEffect>
                  </a14:imgLayer>
                </a14:imgProps>
              </a:ext>
            </a:extLst>
          </a:blip>
          <a:srcRect/>
          <a:stretch>
            <a:fillRect/>
          </a:stretch>
        </p:blipFill>
        <p:spPr bwMode="auto">
          <a:xfrm>
            <a:off x="4572000" y="3985262"/>
            <a:ext cx="3581400" cy="2109788"/>
          </a:xfrm>
          <a:prstGeom prst="rect">
            <a:avLst/>
          </a:prstGeom>
          <a:ln>
            <a:noFill/>
          </a:ln>
          <a:effectLst>
            <a:outerShdw blurRad="190500" algn="tl" rotWithShape="0">
              <a:srgbClr val="000000">
                <a:alpha val="70000"/>
              </a:srgbClr>
            </a:outerShdw>
          </a:effectLst>
        </p:spPr>
      </p:pic>
      <p:sp>
        <p:nvSpPr>
          <p:cNvPr id="6"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171</a:t>
            </a:fld>
            <a:endParaRPr lang="en-US" sz="1400" dirty="0">
              <a:solidFill>
                <a:prstClr val="black">
                  <a:tint val="75000"/>
                </a:prstClr>
              </a:solidFill>
            </a:endParaRPr>
          </a:p>
        </p:txBody>
      </p:sp>
      <p:sp>
        <p:nvSpPr>
          <p:cNvPr id="10" name="Rectangle 2"/>
          <p:cNvSpPr>
            <a:spLocks noGrp="1" noChangeArrowheads="1"/>
          </p:cNvSpPr>
          <p:nvPr>
            <p:ph type="title"/>
          </p:nvPr>
        </p:nvSpPr>
        <p:spPr>
          <a:xfrm>
            <a:off x="457200" y="152400"/>
            <a:ext cx="8229600" cy="990600"/>
          </a:xfrm>
        </p:spPr>
        <p:txBody>
          <a:bodyPr/>
          <a:lstStyle/>
          <a:p>
            <a:pPr eaLnBrk="1" hangingPunct="1"/>
            <a:r>
              <a:rPr lang="en-US" dirty="0"/>
              <a:t>Applying Mastic</a:t>
            </a: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2919771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pPr eaLnBrk="1" hangingPunct="1"/>
            <a:r>
              <a:rPr lang="en-US" dirty="0"/>
              <a:t>Purposes of the Initial Inspection</a:t>
            </a:r>
          </a:p>
        </p:txBody>
      </p:sp>
      <p:sp>
        <p:nvSpPr>
          <p:cNvPr id="20483" name="Rectangle 3"/>
          <p:cNvSpPr>
            <a:spLocks noGrp="1" noChangeArrowheads="1"/>
          </p:cNvSpPr>
          <p:nvPr>
            <p:ph sz="quarter" idx="1"/>
          </p:nvPr>
        </p:nvSpPr>
        <p:spPr>
          <a:xfrm>
            <a:off x="609600" y="1600200"/>
            <a:ext cx="7848600" cy="2743200"/>
          </a:xfrm>
        </p:spPr>
        <p:txBody>
          <a:bodyPr vert="horz">
            <a:noAutofit/>
          </a:bodyPr>
          <a:lstStyle/>
          <a:p>
            <a:pPr>
              <a:lnSpc>
                <a:spcPts val="4000"/>
              </a:lnSpc>
              <a:spcAft>
                <a:spcPts val="600"/>
              </a:spcAft>
            </a:pPr>
            <a:r>
              <a:rPr lang="en-US" sz="2800" dirty="0">
                <a:solidFill>
                  <a:srgbClr val="284E84"/>
                </a:solidFill>
              </a:rPr>
              <a:t>Find the major problems</a:t>
            </a:r>
          </a:p>
          <a:p>
            <a:pPr>
              <a:lnSpc>
                <a:spcPts val="4000"/>
              </a:lnSpc>
              <a:spcAft>
                <a:spcPts val="600"/>
              </a:spcAft>
            </a:pPr>
            <a:r>
              <a:rPr lang="en-US" sz="2800" dirty="0">
                <a:solidFill>
                  <a:srgbClr val="284E84"/>
                </a:solidFill>
              </a:rPr>
              <a:t>Decide if duct sealing is enough</a:t>
            </a:r>
          </a:p>
          <a:p>
            <a:pPr>
              <a:lnSpc>
                <a:spcPts val="4000"/>
              </a:lnSpc>
              <a:spcAft>
                <a:spcPts val="600"/>
              </a:spcAft>
            </a:pPr>
            <a:r>
              <a:rPr lang="en-US" sz="2800" dirty="0">
                <a:solidFill>
                  <a:srgbClr val="284E84"/>
                </a:solidFill>
              </a:rPr>
              <a:t>Decide if part or the whole duct system needs replacing</a:t>
            </a:r>
          </a:p>
          <a:p>
            <a:pPr>
              <a:lnSpc>
                <a:spcPts val="4000"/>
              </a:lnSpc>
              <a:spcAft>
                <a:spcPts val="600"/>
              </a:spcAft>
            </a:pPr>
            <a:r>
              <a:rPr lang="en-US" sz="2800" dirty="0">
                <a:solidFill>
                  <a:srgbClr val="284E84"/>
                </a:solidFill>
              </a:rPr>
              <a:t>Decide what further tests need to be done</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127</a:t>
            </a:fld>
            <a:endParaRPr lang="en-US" sz="1400" dirty="0">
              <a:solidFill>
                <a:prstClr val="black">
                  <a:tint val="75000"/>
                </a:prst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4724400"/>
            <a:ext cx="2159000" cy="1440459"/>
          </a:xfrm>
          <a:prstGeom prst="rect">
            <a:avLst/>
          </a:prstGeom>
          <a:ln>
            <a:noFill/>
          </a:ln>
          <a:effectLst>
            <a:softEdge rad="112500"/>
          </a:effectLst>
        </p:spPr>
      </p:pic>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412445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51" name="Picture 3" descr="P3030060"/>
          <p:cNvPicPr>
            <a:picLocks noGrp="1" noChangeAspect="1" noChangeArrowheads="1"/>
          </p:cNvPicPr>
          <p:nvPr>
            <p:ph sz="quarter" idx="1"/>
          </p:nvPr>
        </p:nvPicPr>
        <p:blipFill>
          <a:blip r:embed="rId3" cstate="print">
            <a:extLst>
              <a:ext uri="{BEBA8EAE-BF5A-486C-A8C5-ECC9F3942E4B}">
                <a14:imgProps xmlns:a14="http://schemas.microsoft.com/office/drawing/2010/main">
                  <a14:imgLayer r:embed="rId4">
                    <a14:imgEffect>
                      <a14:sharpenSoften amount="9000"/>
                    </a14:imgEffect>
                    <a14:imgEffect>
                      <a14:brightnessContrast bright="12000" contrast="6000"/>
                    </a14:imgEffect>
                  </a14:imgLayer>
                </a14:imgProps>
              </a:ext>
            </a:extLst>
          </a:blip>
          <a:srcRect/>
          <a:stretch>
            <a:fillRect/>
          </a:stretch>
        </p:blipFill>
        <p:spPr>
          <a:xfrm>
            <a:off x="533402" y="2447926"/>
            <a:ext cx="3998913" cy="2798763"/>
          </a:xfrm>
          <a:prstGeom prst="rect">
            <a:avLst/>
          </a:prstGeom>
          <a:ln>
            <a:noFill/>
          </a:ln>
          <a:effectLst>
            <a:outerShdw blurRad="190500" algn="tl" rotWithShape="0">
              <a:srgbClr val="000000">
                <a:alpha val="70000"/>
              </a:srgbClr>
            </a:outerShdw>
          </a:effectLst>
        </p:spPr>
      </p:pic>
      <p:pic>
        <p:nvPicPr>
          <p:cNvPr id="488452" name="Picture 4" descr="P3030059"/>
          <p:cNvPicPr>
            <a:picLocks noGrp="1" noChangeAspect="1" noChangeArrowheads="1"/>
          </p:cNvPicPr>
          <p:nvPr>
            <p:ph sz="quarter" idx="2"/>
          </p:nvPr>
        </p:nvPicPr>
        <p:blipFill>
          <a:blip r:embed="rId5" cstate="print">
            <a:extLst>
              <a:ext uri="{BEBA8EAE-BF5A-486C-A8C5-ECC9F3942E4B}">
                <a14:imgProps xmlns:a14="http://schemas.microsoft.com/office/drawing/2010/main">
                  <a14:imgLayer r:embed="rId6">
                    <a14:imgEffect>
                      <a14:sharpenSoften amount="6000"/>
                    </a14:imgEffect>
                    <a14:imgEffect>
                      <a14:brightnessContrast bright="7000" contrast="2000"/>
                    </a14:imgEffect>
                  </a14:imgLayer>
                </a14:imgProps>
              </a:ext>
            </a:extLst>
          </a:blip>
          <a:srcRect/>
          <a:stretch>
            <a:fillRect/>
          </a:stretch>
        </p:blipFill>
        <p:spPr>
          <a:xfrm>
            <a:off x="4687888" y="2447926"/>
            <a:ext cx="3998912" cy="2798763"/>
          </a:xfrm>
          <a:prstGeom prst="rect">
            <a:avLst/>
          </a:prstGeom>
          <a:ln>
            <a:noFill/>
          </a:ln>
          <a:effectLst>
            <a:outerShdw blurRad="190500" algn="tl" rotWithShape="0">
              <a:srgbClr val="000000">
                <a:alpha val="70000"/>
              </a:srgbClr>
            </a:outerShdw>
          </a:effectLst>
        </p:spPr>
      </p:pic>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172</a:t>
            </a:fld>
            <a:endParaRPr lang="en-US" sz="1400" dirty="0">
              <a:solidFill>
                <a:prstClr val="black">
                  <a:tint val="75000"/>
                </a:prstClr>
              </a:solidFill>
            </a:endParaRPr>
          </a:p>
        </p:txBody>
      </p:sp>
      <p:sp>
        <p:nvSpPr>
          <p:cNvPr id="7" name="Rectangle 2"/>
          <p:cNvSpPr txBox="1">
            <a:spLocks noChangeArrowheads="1"/>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a:t>Mastic Used, But Still Leaking</a:t>
            </a: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111866123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descr="PC18010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7000" contrast="40000"/>
                    </a14:imgEffect>
                  </a14:imgLayer>
                </a14:imgProps>
              </a:ext>
            </a:extLst>
          </a:blip>
          <a:srcRect/>
          <a:stretch>
            <a:fillRect/>
          </a:stretch>
        </p:blipFill>
        <p:spPr bwMode="auto">
          <a:xfrm>
            <a:off x="1905000" y="1447801"/>
            <a:ext cx="5105400" cy="3333751"/>
          </a:xfrm>
          <a:prstGeom prst="rect">
            <a:avLst/>
          </a:prstGeom>
          <a:ln>
            <a:noFill/>
          </a:ln>
          <a:effectLst>
            <a:outerShdw blurRad="190500" algn="tl" rotWithShape="0">
              <a:srgbClr val="000000">
                <a:alpha val="70000"/>
              </a:srgbClr>
            </a:outerShdw>
          </a:effectLst>
        </p:spPr>
      </p:pic>
      <p:sp>
        <p:nvSpPr>
          <p:cNvPr id="102406" name="Text Box 6"/>
          <p:cNvSpPr txBox="1">
            <a:spLocks noChangeArrowheads="1"/>
          </p:cNvSpPr>
          <p:nvPr/>
        </p:nvSpPr>
        <p:spPr bwMode="auto">
          <a:xfrm>
            <a:off x="1143000" y="5029201"/>
            <a:ext cx="6553200" cy="1004634"/>
          </a:xfrm>
          <a:prstGeom prst="rect">
            <a:avLst/>
          </a:prstGeom>
          <a:noFill/>
          <a:ln w="9525" algn="ctr">
            <a:noFill/>
            <a:miter lim="800000"/>
            <a:headEnd/>
            <a:tailEnd/>
          </a:ln>
          <a:effectLst/>
        </p:spPr>
        <p:txBody>
          <a:bodyPr>
            <a:spAutoFit/>
          </a:bodyPr>
          <a:lstStyle>
            <a:defPPr>
              <a:defRPr lang="en-US"/>
            </a:defPPr>
            <a:lvl1pPr algn="ctr">
              <a:lnSpc>
                <a:spcPct val="114000"/>
              </a:lnSpc>
              <a:spcBef>
                <a:spcPts val="600"/>
              </a:spcBef>
              <a:buClr>
                <a:schemeClr val="accent1"/>
              </a:buClr>
              <a:buSzPct val="76000"/>
              <a:defRPr sz="2600">
                <a:solidFill>
                  <a:srgbClr val="284E84"/>
                </a:solidFill>
              </a:defRPr>
            </a:lvl1pPr>
          </a:lstStyle>
          <a:p>
            <a:r>
              <a:rPr lang="en-US" dirty="0"/>
              <a:t>Not applying enough mastic will allow air to continue leaking out. </a:t>
            </a:r>
          </a:p>
        </p:txBody>
      </p:sp>
      <p:sp>
        <p:nvSpPr>
          <p:cNvPr id="102410" name="Line 10"/>
          <p:cNvSpPr>
            <a:spLocks noChangeShapeType="1"/>
          </p:cNvSpPr>
          <p:nvPr/>
        </p:nvSpPr>
        <p:spPr bwMode="auto">
          <a:xfrm flipV="1">
            <a:off x="4572000" y="2590800"/>
            <a:ext cx="2819400" cy="685800"/>
          </a:xfrm>
          <a:prstGeom prst="line">
            <a:avLst/>
          </a:prstGeom>
          <a:noFill/>
          <a:ln w="9525">
            <a:noFill/>
            <a:round/>
            <a:headEnd/>
            <a:tailEnd type="triangle" w="med" len="med"/>
          </a:ln>
          <a:effectLst/>
        </p:spPr>
        <p:txBody>
          <a:bodyPr anchor="ctr"/>
          <a:lstStyle/>
          <a:p>
            <a:endParaRPr lang="en-US" dirty="0"/>
          </a:p>
        </p:txBody>
      </p:sp>
      <p:sp>
        <p:nvSpPr>
          <p:cNvPr id="6"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173</a:t>
            </a:fld>
            <a:endParaRPr lang="en-US" sz="1400" dirty="0">
              <a:solidFill>
                <a:prstClr val="black">
                  <a:tint val="75000"/>
                </a:prstClr>
              </a:solidFill>
            </a:endParaRPr>
          </a:p>
        </p:txBody>
      </p:sp>
      <p:sp>
        <p:nvSpPr>
          <p:cNvPr id="8" name="Rectangle 2"/>
          <p:cNvSpPr>
            <a:spLocks noGrp="1" noChangeArrowheads="1"/>
          </p:cNvSpPr>
          <p:nvPr>
            <p:ph type="title"/>
          </p:nvPr>
        </p:nvSpPr>
        <p:spPr>
          <a:xfrm>
            <a:off x="457200" y="152400"/>
            <a:ext cx="8229600" cy="990600"/>
          </a:xfrm>
        </p:spPr>
        <p:txBody>
          <a:bodyPr/>
          <a:lstStyle/>
          <a:p>
            <a:pPr eaLnBrk="1" hangingPunct="1"/>
            <a:r>
              <a:rPr lang="en-US" dirty="0"/>
              <a:t>Too Thin to Win</a:t>
            </a:r>
          </a:p>
        </p:txBody>
      </p:sp>
      <p:sp>
        <p:nvSpPr>
          <p:cNvPr id="9"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28191236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Plenum Corners</a:t>
            </a:r>
          </a:p>
        </p:txBody>
      </p:sp>
      <p:sp>
        <p:nvSpPr>
          <p:cNvPr id="9" name="Slide Number Placeholder 5"/>
          <p:cNvSpPr txBox="1">
            <a:spLocks noGrp="1"/>
          </p:cNvSpPr>
          <p:nvPr>
            <p:ph type="sldNum" sz="quarter" idx="12"/>
          </p:nvPr>
        </p:nvSpPr>
        <p:spPr>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174</a:t>
            </a:fld>
            <a:endParaRPr lang="en-US" sz="1400" dirty="0">
              <a:solidFill>
                <a:prstClr val="black">
                  <a:tint val="75000"/>
                </a:prstClr>
              </a:solidFill>
            </a:endParaRPr>
          </a:p>
        </p:txBody>
      </p:sp>
      <p:sp>
        <p:nvSpPr>
          <p:cNvPr id="7" name="Content Placeholder 6"/>
          <p:cNvSpPr>
            <a:spLocks noGrp="1"/>
          </p:cNvSpPr>
          <p:nvPr>
            <p:ph sz="quarter" idx="1"/>
          </p:nvPr>
        </p:nvSpPr>
        <p:spPr>
          <a:xfrm>
            <a:off x="609600" y="1371600"/>
            <a:ext cx="7848600" cy="609600"/>
          </a:xfrm>
        </p:spPr>
        <p:txBody>
          <a:bodyPr>
            <a:normAutofit fontScale="25000" lnSpcReduction="20000"/>
          </a:bodyPr>
          <a:lstStyle/>
          <a:p>
            <a:pPr marL="0" indent="0">
              <a:lnSpc>
                <a:spcPts val="3500"/>
              </a:lnSpc>
              <a:buNone/>
            </a:pPr>
            <a:r>
              <a:rPr lang="en-US" sz="11200" dirty="0">
                <a:solidFill>
                  <a:srgbClr val="284E84"/>
                </a:solidFill>
              </a:rPr>
              <a:t>Seal corners on factory-made boxes and plenums</a:t>
            </a:r>
          </a:p>
          <a:p>
            <a:pPr marL="3175" lvl="1" indent="0">
              <a:lnSpc>
                <a:spcPts val="3500"/>
              </a:lnSpc>
              <a:buClr>
                <a:schemeClr val="accent1"/>
              </a:buClr>
              <a:buNone/>
            </a:pPr>
            <a:br>
              <a:rPr lang="en-US" sz="2500" dirty="0">
                <a:solidFill>
                  <a:schemeClr val="accent1"/>
                </a:solidFill>
              </a:rPr>
            </a:br>
            <a:endParaRPr lang="en-US" sz="2800" dirty="0">
              <a:solidFill>
                <a:srgbClr val="284E84"/>
              </a:solidFill>
            </a:endParaRPr>
          </a:p>
          <a:p>
            <a:pPr lvl="1">
              <a:lnSpc>
                <a:spcPts val="3500"/>
              </a:lnSpc>
            </a:pPr>
            <a:endParaRPr lang="en-US" sz="2500" dirty="0">
              <a:solidFill>
                <a:srgbClr val="284E84"/>
              </a:solidFill>
            </a:endParaRPr>
          </a:p>
          <a:p>
            <a:pPr lvl="1">
              <a:lnSpc>
                <a:spcPts val="3500"/>
              </a:lnSpc>
            </a:pPr>
            <a:endParaRPr lang="en-US" sz="2200" dirty="0">
              <a:solidFill>
                <a:srgbClr val="284E84"/>
              </a:solidFill>
            </a:endParaRPr>
          </a:p>
          <a:p>
            <a:pPr>
              <a:lnSpc>
                <a:spcPts val="3500"/>
              </a:lnSpc>
            </a:pPr>
            <a:endParaRPr lang="en-US" dirty="0">
              <a:solidFill>
                <a:srgbClr val="284E84"/>
              </a:solidFill>
            </a:endParaRPr>
          </a:p>
        </p:txBody>
      </p:sp>
      <p:pic>
        <p:nvPicPr>
          <p:cNvPr id="12" name="Picture 11"/>
          <p:cNvPicPr/>
          <p:nvPr/>
        </p:nvPicPr>
        <p:blipFill rotWithShape="1">
          <a:blip r:embed="rId4"/>
          <a:srcRect l="7594" t="26843" r="50268" b="36003"/>
          <a:stretch/>
        </p:blipFill>
        <p:spPr bwMode="auto">
          <a:xfrm>
            <a:off x="685800" y="2209800"/>
            <a:ext cx="3581400" cy="298132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3" name="Picture 12"/>
          <p:cNvPicPr/>
          <p:nvPr/>
        </p:nvPicPr>
        <p:blipFill rotWithShape="1">
          <a:blip r:embed="rId4"/>
          <a:srcRect l="55579" t="53978" r="3850" b="12069"/>
          <a:stretch/>
        </p:blipFill>
        <p:spPr bwMode="auto">
          <a:xfrm>
            <a:off x="4953000" y="3114674"/>
            <a:ext cx="3733801" cy="298132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0" name="Title 5">
            <a:extLst>
              <a:ext uri="{FF2B5EF4-FFF2-40B4-BE49-F238E27FC236}">
                <a16:creationId xmlns:a16="http://schemas.microsoft.com/office/drawing/2014/main" id="{F9326EAE-14FD-4AF6-9C13-C84CB8922B0A}"/>
              </a:ext>
            </a:extLst>
          </p:cNvPr>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16986015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11"/>
          <p:cNvSpPr>
            <a:spLocks noGrp="1" noChangeArrowheads="1"/>
          </p:cNvSpPr>
          <p:nvPr>
            <p:ph type="body" sz="half" idx="2"/>
          </p:nvPr>
        </p:nvSpPr>
        <p:spPr>
          <a:xfrm>
            <a:off x="4447048" y="1625598"/>
            <a:ext cx="4572000" cy="4525963"/>
          </a:xfrm>
        </p:spPr>
        <p:txBody>
          <a:bodyPr>
            <a:noAutofit/>
          </a:bodyPr>
          <a:lstStyle/>
          <a:p>
            <a:pPr>
              <a:lnSpc>
                <a:spcPct val="114000"/>
              </a:lnSpc>
            </a:pPr>
            <a:r>
              <a:rPr lang="en-US" sz="2200" b="1" dirty="0">
                <a:solidFill>
                  <a:srgbClr val="270C9C"/>
                </a:solidFill>
              </a:rPr>
              <a:t>Approved tape is only allowed on the air handler cabinet and air handler to plenum connection</a:t>
            </a:r>
          </a:p>
          <a:p>
            <a:pPr>
              <a:lnSpc>
                <a:spcPct val="114000"/>
              </a:lnSpc>
            </a:pPr>
            <a:r>
              <a:rPr lang="en-US" sz="2800" dirty="0">
                <a:solidFill>
                  <a:srgbClr val="284E84"/>
                </a:solidFill>
              </a:rPr>
              <a:t>Not all tape is created equal</a:t>
            </a:r>
          </a:p>
          <a:p>
            <a:pPr>
              <a:lnSpc>
                <a:spcPct val="114000"/>
              </a:lnSpc>
            </a:pPr>
            <a:r>
              <a:rPr lang="en-US" sz="2800" dirty="0">
                <a:solidFill>
                  <a:srgbClr val="284E84"/>
                </a:solidFill>
              </a:rPr>
              <a:t>At air handler, use foil faced, butyl backed “roll mastic” sealant</a:t>
            </a:r>
          </a:p>
        </p:txBody>
      </p:sp>
      <p:sp>
        <p:nvSpPr>
          <p:cNvPr id="5" name="Slide Number Placeholder 5"/>
          <p:cNvSpPr txBox="1">
            <a:spLocks/>
          </p:cNvSpPr>
          <p:nvPr/>
        </p:nvSpPr>
        <p:spPr>
          <a:xfrm>
            <a:off x="612648" y="6356351"/>
            <a:ext cx="1981200" cy="365760"/>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Arial" pitchFamily="34" charset="0"/>
              </a:defRPr>
            </a:lvl5pPr>
            <a:lvl6pPr marL="2286000" algn="l" defTabSz="914400" rtl="0" eaLnBrk="1" latinLnBrk="0" hangingPunct="1">
              <a:defRPr sz="1800" kern="1200">
                <a:solidFill>
                  <a:schemeClr val="tx1"/>
                </a:solidFill>
                <a:latin typeface="Arial" pitchFamily="34" charset="0"/>
                <a:ea typeface="+mn-ea"/>
                <a:cs typeface="Arial" pitchFamily="34" charset="0"/>
              </a:defRPr>
            </a:lvl6pPr>
            <a:lvl7pPr marL="2743200" algn="l" defTabSz="914400" rtl="0" eaLnBrk="1" latinLnBrk="0" hangingPunct="1">
              <a:defRPr sz="1800" kern="1200">
                <a:solidFill>
                  <a:schemeClr val="tx1"/>
                </a:solidFill>
                <a:latin typeface="Arial" pitchFamily="34" charset="0"/>
                <a:ea typeface="+mn-ea"/>
                <a:cs typeface="Arial" pitchFamily="34" charset="0"/>
              </a:defRPr>
            </a:lvl7pPr>
            <a:lvl8pPr marL="3200400" algn="l" defTabSz="914400" rtl="0" eaLnBrk="1" latinLnBrk="0" hangingPunct="1">
              <a:defRPr sz="1800" kern="1200">
                <a:solidFill>
                  <a:schemeClr val="tx1"/>
                </a:solidFill>
                <a:latin typeface="Arial" pitchFamily="34" charset="0"/>
                <a:ea typeface="+mn-ea"/>
                <a:cs typeface="Arial" pitchFamily="34" charset="0"/>
              </a:defRPr>
            </a:lvl8pPr>
            <a:lvl9pPr marL="3657600" algn="l" defTabSz="914400" rtl="0" eaLnBrk="1" latinLnBrk="0" hangingPunct="1">
              <a:defRPr sz="1800"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175</a:t>
            </a:fld>
            <a:endParaRPr lang="en-US" sz="1400" dirty="0">
              <a:solidFill>
                <a:prstClr val="black">
                  <a:tint val="75000"/>
                </a:prstClr>
              </a:solidFill>
            </a:endParaRPr>
          </a:p>
        </p:txBody>
      </p:sp>
      <p:sp>
        <p:nvSpPr>
          <p:cNvPr id="8" name="Title 1"/>
          <p:cNvSpPr txBox="1">
            <a:spLocks/>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a:t>Where Tape is Allowed?</a:t>
            </a: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pic>
        <p:nvPicPr>
          <p:cNvPr id="10" name="Picture 9">
            <a:extLst>
              <a:ext uri="{FF2B5EF4-FFF2-40B4-BE49-F238E27FC236}">
                <a16:creationId xmlns:a16="http://schemas.microsoft.com/office/drawing/2014/main" id="{7312F4AB-8397-4DA2-8E55-2F03AC88D3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0708" y="2156617"/>
            <a:ext cx="4248154" cy="3186116"/>
          </a:xfrm>
          <a:prstGeom prst="rect">
            <a:avLst/>
          </a:prstGeom>
          <a:ln>
            <a:noFill/>
          </a:ln>
          <a:effectLst>
            <a:outerShdw blurRad="190500" algn="tl" rotWithShape="0">
              <a:srgbClr val="000000">
                <a:alpha val="70000"/>
              </a:srgbClr>
            </a:outerShdw>
          </a:effectLst>
        </p:spPr>
      </p:pic>
      <p:cxnSp>
        <p:nvCxnSpPr>
          <p:cNvPr id="4" name="Straight Connector 3">
            <a:extLst>
              <a:ext uri="{FF2B5EF4-FFF2-40B4-BE49-F238E27FC236}">
                <a16:creationId xmlns:a16="http://schemas.microsoft.com/office/drawing/2014/main" id="{6D5A0123-CE96-40CB-B049-42C2682BC5E1}"/>
              </a:ext>
            </a:extLst>
          </p:cNvPr>
          <p:cNvCxnSpPr>
            <a:cxnSpLocks/>
          </p:cNvCxnSpPr>
          <p:nvPr/>
        </p:nvCxnSpPr>
        <p:spPr>
          <a:xfrm>
            <a:off x="685800" y="2743200"/>
            <a:ext cx="2819400" cy="0"/>
          </a:xfrm>
          <a:prstGeom prst="line">
            <a:avLst/>
          </a:prstGeom>
          <a:ln w="76200">
            <a:solidFill>
              <a:srgbClr val="FF0000"/>
            </a:solidFill>
            <a:prstDash val="sysDash"/>
          </a:ln>
        </p:spPr>
        <p:style>
          <a:lnRef idx="3">
            <a:schemeClr val="accent5"/>
          </a:lnRef>
          <a:fillRef idx="0">
            <a:schemeClr val="accent5"/>
          </a:fillRef>
          <a:effectRef idx="2">
            <a:schemeClr val="accent5"/>
          </a:effectRef>
          <a:fontRef idx="minor">
            <a:schemeClr val="tx1"/>
          </a:fontRef>
        </p:style>
      </p:cxnSp>
      <p:cxnSp>
        <p:nvCxnSpPr>
          <p:cNvPr id="12" name="Straight Connector 11">
            <a:extLst>
              <a:ext uri="{FF2B5EF4-FFF2-40B4-BE49-F238E27FC236}">
                <a16:creationId xmlns:a16="http://schemas.microsoft.com/office/drawing/2014/main" id="{B877B109-D4DF-4115-B964-F26F77D699A8}"/>
              </a:ext>
            </a:extLst>
          </p:cNvPr>
          <p:cNvCxnSpPr>
            <a:cxnSpLocks/>
          </p:cNvCxnSpPr>
          <p:nvPr/>
        </p:nvCxnSpPr>
        <p:spPr>
          <a:xfrm>
            <a:off x="1143000" y="3749675"/>
            <a:ext cx="2362200" cy="0"/>
          </a:xfrm>
          <a:prstGeom prst="line">
            <a:avLst/>
          </a:prstGeom>
          <a:ln w="76200">
            <a:solidFill>
              <a:srgbClr val="FF0000"/>
            </a:solidFill>
            <a:prstDash val="sysDash"/>
          </a:ln>
        </p:spPr>
        <p:style>
          <a:lnRef idx="3">
            <a:schemeClr val="accent5"/>
          </a:lnRef>
          <a:fillRef idx="0">
            <a:schemeClr val="accent5"/>
          </a:fillRef>
          <a:effectRef idx="2">
            <a:schemeClr val="accent5"/>
          </a:effectRef>
          <a:fontRef idx="minor">
            <a:schemeClr val="tx1"/>
          </a:fontRef>
        </p:style>
      </p:cxnSp>
      <p:cxnSp>
        <p:nvCxnSpPr>
          <p:cNvPr id="18" name="Straight Connector 17">
            <a:extLst>
              <a:ext uri="{FF2B5EF4-FFF2-40B4-BE49-F238E27FC236}">
                <a16:creationId xmlns:a16="http://schemas.microsoft.com/office/drawing/2014/main" id="{5AFADEEC-BA41-4A4E-872B-C41FDAD3D2FE}"/>
              </a:ext>
            </a:extLst>
          </p:cNvPr>
          <p:cNvCxnSpPr>
            <a:cxnSpLocks/>
          </p:cNvCxnSpPr>
          <p:nvPr/>
        </p:nvCxnSpPr>
        <p:spPr>
          <a:xfrm>
            <a:off x="1831232" y="5105400"/>
            <a:ext cx="264268" cy="457200"/>
          </a:xfrm>
          <a:prstGeom prst="line">
            <a:avLst/>
          </a:prstGeom>
          <a:ln w="1206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515056D-0029-41F9-B2C4-23C36F7F2F0F}"/>
              </a:ext>
            </a:extLst>
          </p:cNvPr>
          <p:cNvCxnSpPr>
            <a:cxnSpLocks/>
          </p:cNvCxnSpPr>
          <p:nvPr/>
        </p:nvCxnSpPr>
        <p:spPr>
          <a:xfrm flipV="1">
            <a:off x="2095500" y="4483101"/>
            <a:ext cx="647700" cy="1136653"/>
          </a:xfrm>
          <a:prstGeom prst="line">
            <a:avLst/>
          </a:prstGeom>
          <a:ln w="1206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48DCAAA-8E6F-4527-8AC0-C68BCDAD4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2778" y="1752600"/>
            <a:ext cx="359697" cy="381000"/>
          </a:xfrm>
          <a:prstGeom prst="rect">
            <a:avLst/>
          </a:prstGeom>
        </p:spPr>
      </p:pic>
      <p:pic>
        <p:nvPicPr>
          <p:cNvPr id="30" name="Picture 4" descr="http://upload.wikimedia.org/wikipedia/commons/thumb/9/92/Caution_sign_used_on_roads_pn.svg/600px-Caution_sign_used_on_roads_pn.svg.png">
            <a:extLst>
              <a:ext uri="{FF2B5EF4-FFF2-40B4-BE49-F238E27FC236}">
                <a16:creationId xmlns:a16="http://schemas.microsoft.com/office/drawing/2014/main" id="{0FAA2027-7742-4B72-8210-B2B1C566F2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9363" y="1752602"/>
            <a:ext cx="353413" cy="294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22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52400"/>
            <a:ext cx="8229600" cy="990600"/>
          </a:xfrm>
        </p:spPr>
        <p:txBody>
          <a:bodyPr>
            <a:normAutofit/>
          </a:bodyPr>
          <a:lstStyle/>
          <a:p>
            <a:r>
              <a:rPr lang="en-US" dirty="0"/>
              <a:t>Duct Tape is Temporary</a:t>
            </a:r>
          </a:p>
        </p:txBody>
      </p:sp>
      <p:pic>
        <p:nvPicPr>
          <p:cNvPr id="5"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9000"/>
                    </a14:imgEffect>
                    <a14:imgEffect>
                      <a14:brightnessContrast contrast="56000"/>
                    </a14:imgEffect>
                  </a14:imgLayer>
                </a14:imgProps>
              </a:ext>
            </a:extLst>
          </a:blip>
          <a:srcRect t="49021" r="3910"/>
          <a:stretch/>
        </p:blipFill>
        <p:spPr bwMode="auto">
          <a:xfrm>
            <a:off x="471678" y="1524000"/>
            <a:ext cx="8145780" cy="2282141"/>
          </a:xfrm>
          <a:prstGeom prst="rect">
            <a:avLst/>
          </a:prstGeom>
          <a:noFill/>
          <a:ln w="9525">
            <a:noFill/>
            <a:miter lim="800000"/>
            <a:headEnd/>
            <a:tailEnd/>
          </a:ln>
        </p:spPr>
      </p:pic>
      <p:pic>
        <p:nvPicPr>
          <p:cNvPr id="6" name="Picture 3"/>
          <p:cNvPicPr>
            <a:picLocks noChangeAspect="1" noChangeArrowheads="1"/>
          </p:cNvPicPr>
          <p:nvPr/>
        </p:nvPicPr>
        <p:blipFill>
          <a:blip r:embed="rId5" cstate="print"/>
          <a:srcRect/>
          <a:stretch>
            <a:fillRect/>
          </a:stretch>
        </p:blipFill>
        <p:spPr bwMode="auto">
          <a:xfrm>
            <a:off x="2300859" y="4114800"/>
            <a:ext cx="4343400" cy="1371600"/>
          </a:xfrm>
          <a:prstGeom prst="rect">
            <a:avLst/>
          </a:prstGeom>
          <a:noFill/>
          <a:ln w="9525">
            <a:noFill/>
            <a:miter lim="800000"/>
            <a:headEnd/>
            <a:tailEnd/>
          </a:ln>
        </p:spPr>
      </p:pic>
      <p:sp>
        <p:nvSpPr>
          <p:cNvPr id="7" name="Rectangle 6"/>
          <p:cNvSpPr/>
          <p:nvPr/>
        </p:nvSpPr>
        <p:spPr>
          <a:xfrm>
            <a:off x="4632170" y="5890736"/>
            <a:ext cx="3490699" cy="338554"/>
          </a:xfrm>
          <a:prstGeom prst="rect">
            <a:avLst/>
          </a:prstGeom>
        </p:spPr>
        <p:txBody>
          <a:bodyPr wrap="none">
            <a:spAutoFit/>
          </a:bodyPr>
          <a:lstStyle/>
          <a:p>
            <a:r>
              <a:rPr lang="en-US" sz="1600" i="1" dirty="0">
                <a:solidFill>
                  <a:schemeClr val="tx1">
                    <a:lumMod val="50000"/>
                    <a:lumOff val="50000"/>
                  </a:schemeClr>
                </a:solidFill>
              </a:rPr>
              <a:t>Source: eetd.lbl.gov/IE/pdf/LBNL-41434.pdf</a:t>
            </a:r>
          </a:p>
        </p:txBody>
      </p:sp>
      <p:sp>
        <p:nvSpPr>
          <p:cNvPr id="8"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176</a:t>
            </a:fld>
            <a:endParaRPr lang="en-US" sz="1400" dirty="0">
              <a:solidFill>
                <a:prstClr val="black">
                  <a:tint val="75000"/>
                </a:prstClr>
              </a:solidFill>
            </a:endParaRPr>
          </a:p>
        </p:txBody>
      </p:sp>
      <p:sp>
        <p:nvSpPr>
          <p:cNvPr id="10"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18935185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dirty="0"/>
              <a:t>Air Handler to Plenum </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177</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pic>
        <p:nvPicPr>
          <p:cNvPr id="5" name="Content Placeholder 4">
            <a:extLst>
              <a:ext uri="{FF2B5EF4-FFF2-40B4-BE49-F238E27FC236}">
                <a16:creationId xmlns:a16="http://schemas.microsoft.com/office/drawing/2014/main" id="{1DF6C3F3-EA1C-4DB1-90B6-BD6239BF213E}"/>
              </a:ext>
            </a:extLst>
          </p:cNvPr>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t="19214" r="24469" b="10818"/>
          <a:stretch/>
        </p:blipFill>
        <p:spPr>
          <a:xfrm rot="5400000">
            <a:off x="-313232" y="2030748"/>
            <a:ext cx="4948239" cy="3437855"/>
          </a:xfrm>
        </p:spPr>
      </p:pic>
      <p:sp>
        <p:nvSpPr>
          <p:cNvPr id="8" name="Rectangle 11">
            <a:extLst>
              <a:ext uri="{FF2B5EF4-FFF2-40B4-BE49-F238E27FC236}">
                <a16:creationId xmlns:a16="http://schemas.microsoft.com/office/drawing/2014/main" id="{7A11AC4C-D20F-4416-A51B-CDB95B64A942}"/>
              </a:ext>
            </a:extLst>
          </p:cNvPr>
          <p:cNvSpPr txBox="1">
            <a:spLocks noChangeArrowheads="1"/>
          </p:cNvSpPr>
          <p:nvPr/>
        </p:nvSpPr>
        <p:spPr>
          <a:xfrm>
            <a:off x="4607560" y="1692752"/>
            <a:ext cx="4254992" cy="4525963"/>
          </a:xfrm>
          <a:prstGeom prst="rect">
            <a:avLst/>
          </a:prstGeom>
        </p:spPr>
        <p:txBody>
          <a:bodyPr>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ct val="114000"/>
              </a:lnSpc>
            </a:pPr>
            <a:r>
              <a:rPr lang="en-US" sz="2200" b="1" dirty="0">
                <a:solidFill>
                  <a:srgbClr val="270C9C"/>
                </a:solidFill>
              </a:rPr>
              <a:t>Approved tape is only allowed on the air handler cabinet and air handler to plenum connection</a:t>
            </a:r>
          </a:p>
          <a:p>
            <a:pPr>
              <a:lnSpc>
                <a:spcPct val="114000"/>
              </a:lnSpc>
            </a:pPr>
            <a:r>
              <a:rPr lang="en-US" sz="2800" dirty="0">
                <a:solidFill>
                  <a:srgbClr val="284E84"/>
                </a:solidFill>
              </a:rPr>
              <a:t>All other connections on plenum must be sealed with mastic!</a:t>
            </a:r>
          </a:p>
        </p:txBody>
      </p:sp>
      <p:pic>
        <p:nvPicPr>
          <p:cNvPr id="9" name="Picture 8">
            <a:extLst>
              <a:ext uri="{FF2B5EF4-FFF2-40B4-BE49-F238E27FC236}">
                <a16:creationId xmlns:a16="http://schemas.microsoft.com/office/drawing/2014/main" id="{85E3D625-0349-4243-AA4D-EA4EAD8E79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904" y="1752602"/>
            <a:ext cx="359697" cy="381000"/>
          </a:xfrm>
          <a:prstGeom prst="rect">
            <a:avLst/>
          </a:prstGeom>
        </p:spPr>
      </p:pic>
      <p:pic>
        <p:nvPicPr>
          <p:cNvPr id="10" name="Picture 4" descr="http://upload.wikimedia.org/wikipedia/commons/thumb/9/92/Caution_sign_used_on_roads_pn.svg/600px-Caution_sign_used_on_roads_pn.svg.png">
            <a:extLst>
              <a:ext uri="{FF2B5EF4-FFF2-40B4-BE49-F238E27FC236}">
                <a16:creationId xmlns:a16="http://schemas.microsoft.com/office/drawing/2014/main" id="{59EE6A51-3312-4D9C-BC12-446F1450C7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3200" y="1788228"/>
            <a:ext cx="353413" cy="294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11199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Supporting Ducts </a:t>
            </a:r>
          </a:p>
        </p:txBody>
      </p:sp>
      <p:sp>
        <p:nvSpPr>
          <p:cNvPr id="9"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178</a:t>
            </a:fld>
            <a:endParaRPr lang="en-US" sz="1400" dirty="0">
              <a:solidFill>
                <a:prstClr val="black">
                  <a:tint val="75000"/>
                </a:prstClr>
              </a:solidFill>
            </a:endParaRPr>
          </a:p>
        </p:txBody>
      </p:sp>
      <p:pic>
        <p:nvPicPr>
          <p:cNvPr id="8" name="Picture 7"/>
          <p:cNvPicPr/>
          <p:nvPr/>
        </p:nvPicPr>
        <p:blipFill rotWithShape="1">
          <a:blip r:embed="rId3"/>
          <a:srcRect l="26176" t="35184" r="26993" b="25084"/>
          <a:stretch/>
        </p:blipFill>
        <p:spPr bwMode="auto">
          <a:xfrm>
            <a:off x="4572000" y="2798445"/>
            <a:ext cx="3581400" cy="298704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2" name="Content Placeholder 3">
            <a:extLst>
              <a:ext uri="{FF2B5EF4-FFF2-40B4-BE49-F238E27FC236}">
                <a16:creationId xmlns:a16="http://schemas.microsoft.com/office/drawing/2014/main" id="{BCDD607F-5AD0-4E22-8609-3F2584812579}"/>
              </a:ext>
            </a:extLst>
          </p:cNvPr>
          <p:cNvSpPr txBox="1">
            <a:spLocks/>
          </p:cNvSpPr>
          <p:nvPr/>
        </p:nvSpPr>
        <p:spPr>
          <a:xfrm>
            <a:off x="877079" y="1415415"/>
            <a:ext cx="7276321" cy="1478280"/>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lnSpc>
                <a:spcPts val="3500"/>
              </a:lnSpc>
              <a:spcAft>
                <a:spcPts val="600"/>
              </a:spcAft>
              <a:buNone/>
            </a:pPr>
            <a:r>
              <a:rPr lang="en-US" sz="2200" b="1" i="1" dirty="0">
                <a:solidFill>
                  <a:srgbClr val="270C9C"/>
                </a:solidFill>
              </a:rPr>
              <a:t>All accessible portions of the duct system shall be supported</a:t>
            </a:r>
          </a:p>
        </p:txBody>
      </p:sp>
      <p:pic>
        <p:nvPicPr>
          <p:cNvPr id="13" name="Picture 12">
            <a:extLst>
              <a:ext uri="{FF2B5EF4-FFF2-40B4-BE49-F238E27FC236}">
                <a16:creationId xmlns:a16="http://schemas.microsoft.com/office/drawing/2014/main" id="{170B56E5-8A3D-4962-A0A4-B0EE8902E6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103" y="1542103"/>
            <a:ext cx="359697" cy="381000"/>
          </a:xfrm>
          <a:prstGeom prst="rect">
            <a:avLst/>
          </a:prstGeom>
        </p:spPr>
      </p:pic>
      <p:pic>
        <p:nvPicPr>
          <p:cNvPr id="14" name="Picture 13">
            <a:extLst>
              <a:ext uri="{FF2B5EF4-FFF2-40B4-BE49-F238E27FC236}">
                <a16:creationId xmlns:a16="http://schemas.microsoft.com/office/drawing/2014/main" id="{3D419A99-09F1-430F-B2EA-75EDD2EA20D9}"/>
              </a:ext>
            </a:extLst>
          </p:cNvPr>
          <p:cNvPicPr/>
          <p:nvPr/>
        </p:nvPicPr>
        <p:blipFill rotWithShape="1">
          <a:blip r:embed="rId5"/>
          <a:srcRect l="54888" t="19775" r="11395" b="15790"/>
          <a:stretch/>
        </p:blipFill>
        <p:spPr>
          <a:xfrm>
            <a:off x="1447800" y="2632710"/>
            <a:ext cx="2590800" cy="3318510"/>
          </a:xfrm>
          <a:prstGeom prst="rect">
            <a:avLst/>
          </a:prstGeom>
          <a:ln>
            <a:noFill/>
          </a:ln>
          <a:effectLst>
            <a:outerShdw blurRad="190500" algn="tl" rotWithShape="0">
              <a:srgbClr val="000000">
                <a:alpha val="70000"/>
              </a:srgbClr>
            </a:outerShdw>
          </a:effectLst>
        </p:spPr>
      </p:pic>
      <p:sp>
        <p:nvSpPr>
          <p:cNvPr id="15" name="Title 5">
            <a:extLst>
              <a:ext uri="{FF2B5EF4-FFF2-40B4-BE49-F238E27FC236}">
                <a16:creationId xmlns:a16="http://schemas.microsoft.com/office/drawing/2014/main" id="{E49CDC12-A484-406D-AF3E-E9D490FC09C7}"/>
              </a:ext>
            </a:extLst>
          </p:cNvPr>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19842888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Supporting Flex Ducts </a:t>
            </a:r>
          </a:p>
        </p:txBody>
      </p:sp>
      <p:sp>
        <p:nvSpPr>
          <p:cNvPr id="7" name="Content Placeholder 6"/>
          <p:cNvSpPr>
            <a:spLocks noGrp="1"/>
          </p:cNvSpPr>
          <p:nvPr>
            <p:ph sz="quarter" idx="1"/>
          </p:nvPr>
        </p:nvSpPr>
        <p:spPr>
          <a:xfrm>
            <a:off x="609600" y="1708150"/>
            <a:ext cx="4495800" cy="4648200"/>
          </a:xfrm>
        </p:spPr>
        <p:txBody>
          <a:bodyPr>
            <a:normAutofit fontScale="85000" lnSpcReduction="10000"/>
          </a:bodyPr>
          <a:lstStyle/>
          <a:p>
            <a:pPr>
              <a:lnSpc>
                <a:spcPts val="3500"/>
              </a:lnSpc>
            </a:pPr>
            <a:r>
              <a:rPr lang="en-US" sz="2800" dirty="0">
                <a:solidFill>
                  <a:srgbClr val="284E84"/>
                </a:solidFill>
              </a:rPr>
              <a:t>Must use 1 ½” or wider straps</a:t>
            </a:r>
          </a:p>
          <a:p>
            <a:pPr>
              <a:lnSpc>
                <a:spcPts val="3500"/>
              </a:lnSpc>
            </a:pPr>
            <a:r>
              <a:rPr lang="en-US" sz="2800" dirty="0">
                <a:solidFill>
                  <a:srgbClr val="284E84"/>
                </a:solidFill>
              </a:rPr>
              <a:t>Supports must be spaced no greater than 4’ apart</a:t>
            </a:r>
          </a:p>
          <a:p>
            <a:pPr>
              <a:lnSpc>
                <a:spcPts val="3500"/>
              </a:lnSpc>
            </a:pPr>
            <a:r>
              <a:rPr lang="en-US" sz="2800" dirty="0">
                <a:solidFill>
                  <a:srgbClr val="284E84"/>
                </a:solidFill>
              </a:rPr>
              <a:t>Limit sagging and unnecessary bends</a:t>
            </a:r>
          </a:p>
          <a:p>
            <a:pPr>
              <a:lnSpc>
                <a:spcPts val="3500"/>
              </a:lnSpc>
            </a:pPr>
            <a:r>
              <a:rPr lang="en-US" sz="2800" dirty="0">
                <a:solidFill>
                  <a:srgbClr val="284E84"/>
                </a:solidFill>
              </a:rPr>
              <a:t>Avoid ground contact. If unavoidable, R-4 min closed cell foam board can be placed between the duct and ground</a:t>
            </a:r>
          </a:p>
          <a:p>
            <a:pPr marL="0" indent="0">
              <a:lnSpc>
                <a:spcPts val="3500"/>
              </a:lnSpc>
              <a:buNone/>
            </a:pPr>
            <a:endParaRPr lang="en-US" sz="2800" dirty="0">
              <a:solidFill>
                <a:srgbClr val="FF0000"/>
              </a:solidFill>
            </a:endParaRPr>
          </a:p>
          <a:p>
            <a:pPr marL="0" indent="0">
              <a:lnSpc>
                <a:spcPts val="3500"/>
              </a:lnSpc>
              <a:buNone/>
            </a:pPr>
            <a:endParaRPr lang="en-US" sz="2800" dirty="0">
              <a:solidFill>
                <a:srgbClr val="284E84"/>
              </a:solidFill>
            </a:endParaRPr>
          </a:p>
          <a:p>
            <a:pPr marL="0" indent="0">
              <a:lnSpc>
                <a:spcPts val="3500"/>
              </a:lnSpc>
              <a:buNone/>
            </a:pPr>
            <a:endParaRPr lang="en-US" sz="2800" dirty="0">
              <a:solidFill>
                <a:srgbClr val="284E84"/>
              </a:solidFill>
            </a:endParaRPr>
          </a:p>
          <a:p>
            <a:pPr lvl="1">
              <a:lnSpc>
                <a:spcPts val="3500"/>
              </a:lnSpc>
            </a:pPr>
            <a:endParaRPr lang="en-US" sz="2500" dirty="0">
              <a:solidFill>
                <a:srgbClr val="284E84"/>
              </a:solidFill>
            </a:endParaRPr>
          </a:p>
          <a:p>
            <a:pPr lvl="1">
              <a:lnSpc>
                <a:spcPts val="3500"/>
              </a:lnSpc>
            </a:pPr>
            <a:endParaRPr lang="en-US" sz="2200" dirty="0">
              <a:solidFill>
                <a:srgbClr val="284E84"/>
              </a:solidFill>
            </a:endParaRPr>
          </a:p>
          <a:p>
            <a:pPr>
              <a:lnSpc>
                <a:spcPts val="3500"/>
              </a:lnSpc>
            </a:pPr>
            <a:endParaRPr lang="en-US" dirty="0">
              <a:solidFill>
                <a:srgbClr val="284E84"/>
              </a:solidFill>
            </a:endParaRPr>
          </a:p>
        </p:txBody>
      </p:sp>
      <p:sp>
        <p:nvSpPr>
          <p:cNvPr id="9" name="Slide Number Placeholder 5"/>
          <p:cNvSpPr txBox="1">
            <a:spLocks noGrp="1"/>
          </p:cNvSpPr>
          <p:nvPr>
            <p:ph type="sldNum" sz="quarter" idx="12"/>
          </p:nvPr>
        </p:nvSpPr>
        <p:spPr>
          <a:xfrm>
            <a:off x="612648" y="6356350"/>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179</a:t>
            </a:fld>
            <a:endParaRPr lang="en-US" sz="1400" dirty="0">
              <a:solidFill>
                <a:prstClr val="black">
                  <a:tint val="75000"/>
                </a:prstClr>
              </a:solidFill>
            </a:endParaRPr>
          </a:p>
        </p:txBody>
      </p:sp>
      <p:pic>
        <p:nvPicPr>
          <p:cNvPr id="8" name="Picture 7"/>
          <p:cNvPicPr/>
          <p:nvPr/>
        </p:nvPicPr>
        <p:blipFill rotWithShape="1">
          <a:blip r:embed="rId3"/>
          <a:srcRect l="26176" t="35184" r="26993" b="25084"/>
          <a:stretch/>
        </p:blipFill>
        <p:spPr bwMode="auto">
          <a:xfrm>
            <a:off x="5486400" y="1293812"/>
            <a:ext cx="2514600" cy="22860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9C20D2E2-D2DE-48EF-BB9E-2DEC67F73D20}"/>
              </a:ext>
            </a:extLst>
          </p:cNvPr>
          <p:cNvPicPr/>
          <p:nvPr/>
        </p:nvPicPr>
        <p:blipFill rotWithShape="1">
          <a:blip r:embed="rId4"/>
          <a:srcRect l="26612" t="31403" r="12235" b="15991"/>
          <a:stretch/>
        </p:blipFill>
        <p:spPr bwMode="auto">
          <a:xfrm>
            <a:off x="5105400" y="3759199"/>
            <a:ext cx="3276600" cy="240347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4" name="Title 5">
            <a:extLst>
              <a:ext uri="{FF2B5EF4-FFF2-40B4-BE49-F238E27FC236}">
                <a16:creationId xmlns:a16="http://schemas.microsoft.com/office/drawing/2014/main" id="{2C3341EF-2D14-47B5-9869-5256739BE387}"/>
              </a:ext>
            </a:extLst>
          </p:cNvPr>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40290717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PC100050"/>
          <p:cNvPicPr>
            <a:picLocks noGrp="1" noChangeAspect="1" noChangeArrowheads="1"/>
          </p:cNvPicPr>
          <p:nvPr>
            <p:ph sz="quarter" idx="1"/>
          </p:nvPr>
        </p:nvPicPr>
        <p:blipFill>
          <a:blip r:embed="rId3" cstate="print">
            <a:extLst>
              <a:ext uri="{BEBA8EAE-BF5A-486C-A8C5-ECC9F3942E4B}">
                <a14:imgProps xmlns:a14="http://schemas.microsoft.com/office/drawing/2010/main">
                  <a14:imgLayer r:embed="rId4">
                    <a14:imgEffect>
                      <a14:sharpenSoften amount="23000"/>
                    </a14:imgEffect>
                    <a14:imgEffect>
                      <a14:brightnessContrast bright="21000" contrast="12000"/>
                    </a14:imgEffect>
                  </a14:imgLayer>
                </a14:imgProps>
              </a:ext>
            </a:extLst>
          </a:blip>
          <a:stretch>
            <a:fillRect/>
          </a:stretch>
        </p:blipFill>
        <p:spPr>
          <a:xfrm>
            <a:off x="1524000" y="1524000"/>
            <a:ext cx="6116312" cy="4579589"/>
          </a:xfrm>
          <a:prstGeom prst="rect">
            <a:avLst/>
          </a:prstGeom>
          <a:ln>
            <a:noFill/>
          </a:ln>
          <a:effectLst>
            <a:outerShdw blurRad="190500" algn="tl" rotWithShape="0">
              <a:srgbClr val="000000">
                <a:alpha val="70000"/>
              </a:srgbClr>
            </a:outerShdw>
          </a:effectLst>
        </p:spPr>
      </p:pic>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180</a:t>
            </a:fld>
            <a:endParaRPr lang="en-US" sz="1400" dirty="0">
              <a:solidFill>
                <a:prstClr val="black">
                  <a:tint val="75000"/>
                </a:prstClr>
              </a:solidFill>
            </a:endParaRPr>
          </a:p>
        </p:txBody>
      </p:sp>
      <p:sp>
        <p:nvSpPr>
          <p:cNvPr id="2" name="Title 1"/>
          <p:cNvSpPr>
            <a:spLocks noGrp="1"/>
          </p:cNvSpPr>
          <p:nvPr>
            <p:ph type="title"/>
          </p:nvPr>
        </p:nvSpPr>
        <p:spPr/>
        <p:txBody>
          <a:bodyPr/>
          <a:lstStyle/>
          <a:p>
            <a:r>
              <a:rPr lang="en-US" dirty="0"/>
              <a:t>The Permanent Heimlich Maneuver</a:t>
            </a: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31513564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r>
              <a:rPr lang="en-US" dirty="0"/>
              <a:t>Thermo Pan</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5418"/>
          <a:stretch/>
        </p:blipFill>
        <p:spPr>
          <a:xfrm>
            <a:off x="2057400" y="1295400"/>
            <a:ext cx="5059256" cy="4953000"/>
          </a:xfrm>
          <a:prstGeom prst="rect">
            <a:avLst/>
          </a:prstGeom>
          <a:ln>
            <a:noFill/>
          </a:ln>
          <a:effectLst>
            <a:outerShdw blurRad="190500" algn="tl" rotWithShape="0">
              <a:srgbClr val="000000">
                <a:alpha val="70000"/>
              </a:srgbClr>
            </a:outerShdw>
          </a:effectLst>
        </p:spPr>
      </p:pic>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181</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394130842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0"/>
            <a:ext cx="8229600" cy="1143000"/>
          </a:xfrm>
        </p:spPr>
        <p:txBody>
          <a:bodyPr/>
          <a:lstStyle/>
          <a:p>
            <a:r>
              <a:rPr lang="en-US" dirty="0"/>
              <a:t>Questions for Occupant</a:t>
            </a:r>
          </a:p>
        </p:txBody>
      </p:sp>
      <p:sp>
        <p:nvSpPr>
          <p:cNvPr id="29699" name="Rectangle 3"/>
          <p:cNvSpPr>
            <a:spLocks noGrp="1" noChangeArrowheads="1"/>
          </p:cNvSpPr>
          <p:nvPr>
            <p:ph sz="quarter" idx="1"/>
          </p:nvPr>
        </p:nvSpPr>
        <p:spPr>
          <a:xfrm>
            <a:off x="457200" y="1600200"/>
            <a:ext cx="8229600" cy="4556760"/>
          </a:xfrm>
        </p:spPr>
        <p:txBody>
          <a:bodyPr vert="horz">
            <a:noAutofit/>
          </a:bodyPr>
          <a:lstStyle/>
          <a:p>
            <a:pPr>
              <a:lnSpc>
                <a:spcPts val="3600"/>
              </a:lnSpc>
              <a:spcAft>
                <a:spcPts val="400"/>
              </a:spcAft>
            </a:pPr>
            <a:r>
              <a:rPr lang="en-US" sz="2800" dirty="0">
                <a:solidFill>
                  <a:srgbClr val="284E84"/>
                </a:solidFill>
              </a:rPr>
              <a:t>Do you have rooms that are too cold in winter and/or too hot in summer?</a:t>
            </a:r>
          </a:p>
          <a:p>
            <a:pPr lvl="1">
              <a:lnSpc>
                <a:spcPts val="3600"/>
              </a:lnSpc>
              <a:spcBef>
                <a:spcPts val="600"/>
              </a:spcBef>
              <a:spcAft>
                <a:spcPts val="400"/>
              </a:spcAft>
            </a:pPr>
            <a:r>
              <a:rPr lang="en-US" i="1" dirty="0"/>
              <a:t>May help find duct disconnects and/or proof of poor duct design</a:t>
            </a:r>
          </a:p>
          <a:p>
            <a:pPr>
              <a:lnSpc>
                <a:spcPts val="3600"/>
              </a:lnSpc>
              <a:spcBef>
                <a:spcPts val="1200"/>
              </a:spcBef>
              <a:spcAft>
                <a:spcPts val="400"/>
              </a:spcAft>
            </a:pPr>
            <a:r>
              <a:rPr lang="en-US" sz="2800" dirty="0">
                <a:solidFill>
                  <a:srgbClr val="284E84"/>
                </a:solidFill>
              </a:rPr>
              <a:t>Do you pay high energy bills?</a:t>
            </a:r>
          </a:p>
          <a:p>
            <a:pPr lvl="1">
              <a:lnSpc>
                <a:spcPts val="3600"/>
              </a:lnSpc>
              <a:spcBef>
                <a:spcPts val="600"/>
              </a:spcBef>
              <a:spcAft>
                <a:spcPts val="400"/>
              </a:spcAft>
            </a:pPr>
            <a:r>
              <a:rPr lang="en-US" i="1" dirty="0"/>
              <a:t>Gives you a sense of occupants’ frustration levels and their energy use. If you are familiar with typical energy use in your area, looking at their bills can give you a wealth of information.</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128</a:t>
            </a:fld>
            <a:endParaRPr lang="en-US" sz="1400" dirty="0">
              <a:solidFill>
                <a:prstClr val="black">
                  <a:tint val="75000"/>
                </a:prst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560" y="4953001"/>
            <a:ext cx="1333500" cy="1333500"/>
          </a:xfrm>
          <a:prstGeom prst="rect">
            <a:avLst/>
          </a:prstGeom>
          <a:ln>
            <a:noFill/>
          </a:ln>
          <a:effectLst>
            <a:softEdge rad="112500"/>
          </a:effectLst>
        </p:spPr>
      </p:pic>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27346495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Circle </a:t>
            </a:r>
            <a:r>
              <a:rPr lang="en-US" sz="3200" dirty="0">
                <a:solidFill>
                  <a:schemeClr val="tx2"/>
                </a:solidFill>
              </a:rPr>
              <a:t>Cutters</a:t>
            </a:r>
          </a:p>
        </p:txBody>
      </p:sp>
      <p:sp>
        <p:nvSpPr>
          <p:cNvPr id="8" name="Text Box 5"/>
          <p:cNvSpPr txBox="1">
            <a:spLocks noChangeArrowheads="1"/>
          </p:cNvSpPr>
          <p:nvPr/>
        </p:nvSpPr>
        <p:spPr bwMode="auto">
          <a:xfrm>
            <a:off x="5105400" y="2277735"/>
            <a:ext cx="3429000" cy="2400657"/>
          </a:xfrm>
          <a:prstGeom prst="rect">
            <a:avLst/>
          </a:prstGeom>
          <a:noFill/>
          <a:ln w="9525">
            <a:noFill/>
            <a:miter lim="800000"/>
            <a:headEnd/>
            <a:tailEnd/>
          </a:ln>
          <a:effectLst/>
        </p:spPr>
        <p:txBody>
          <a:bodyPr wrap="square" anchor="ctr">
            <a:spAutoFit/>
          </a:bodyPr>
          <a:lstStyle/>
          <a:p>
            <a:pPr marL="274320" indent="-274320">
              <a:lnSpc>
                <a:spcPts val="4500"/>
              </a:lnSpc>
              <a:spcBef>
                <a:spcPts val="600"/>
              </a:spcBef>
              <a:buClr>
                <a:schemeClr val="accent1"/>
              </a:buClr>
              <a:buSzPct val="76000"/>
              <a:buFont typeface="Wingdings 3"/>
              <a:buChar char=""/>
            </a:pPr>
            <a:r>
              <a:rPr lang="en-US" sz="2200" dirty="0">
                <a:solidFill>
                  <a:srgbClr val="284E84"/>
                </a:solidFill>
              </a:rPr>
              <a:t>Cut circles in flat sheet metal, allowing access to the inside of the duct to be sealed from the inside.</a:t>
            </a:r>
          </a:p>
        </p:txBody>
      </p:sp>
      <p:pic>
        <p:nvPicPr>
          <p:cNvPr id="9" name="Picture 7"/>
          <p:cNvPicPr>
            <a:picLocks noChangeAspect="1" noChangeArrowheads="1"/>
          </p:cNvPicPr>
          <p:nvPr/>
        </p:nvPicPr>
        <p:blipFill>
          <a:blip r:embed="rId3" cstate="print"/>
          <a:srcRect t="7095" r="7318"/>
          <a:stretch>
            <a:fillRect/>
          </a:stretch>
        </p:blipFill>
        <p:spPr bwMode="auto">
          <a:xfrm>
            <a:off x="723900" y="2100330"/>
            <a:ext cx="4038600" cy="2783181"/>
          </a:xfrm>
          <a:prstGeom prst="rect">
            <a:avLst/>
          </a:prstGeom>
          <a:ln>
            <a:noFill/>
          </a:ln>
          <a:effectLst>
            <a:outerShdw blurRad="190500" algn="tl" rotWithShape="0">
              <a:srgbClr val="000000">
                <a:alpha val="70000"/>
              </a:srgbClr>
            </a:outerShdw>
          </a:effectLst>
        </p:spPr>
      </p:pic>
      <p:sp>
        <p:nvSpPr>
          <p:cNvPr id="10" name="AutoShape 8"/>
          <p:cNvSpPr>
            <a:spLocks noChangeArrowheads="1"/>
          </p:cNvSpPr>
          <p:nvPr/>
        </p:nvSpPr>
        <p:spPr bwMode="auto">
          <a:xfrm>
            <a:off x="2705100" y="5029200"/>
            <a:ext cx="1143000" cy="304800"/>
          </a:xfrm>
          <a:prstGeom prst="wedgeRoundRectCallout">
            <a:avLst>
              <a:gd name="adj1" fmla="val -33056"/>
              <a:gd name="adj2" fmla="val -204690"/>
              <a:gd name="adj3" fmla="val 16667"/>
            </a:avLst>
          </a:prstGeom>
          <a:solidFill>
            <a:srgbClr val="FFFF00"/>
          </a:solidFill>
          <a:ln w="9525">
            <a:solidFill>
              <a:schemeClr val="tx1"/>
            </a:solidFill>
            <a:miter lim="800000"/>
            <a:headEnd/>
            <a:tailEnd/>
          </a:ln>
          <a:effectLst/>
        </p:spPr>
        <p:txBody>
          <a:bodyPr anchor="ctr"/>
          <a:lstStyle/>
          <a:p>
            <a:pPr algn="ctr"/>
            <a:r>
              <a:rPr lang="en-US" sz="1400" b="1" dirty="0">
                <a:solidFill>
                  <a:schemeClr val="tx2"/>
                </a:solidFill>
              </a:rPr>
              <a:t>Pivot Point </a:t>
            </a:r>
          </a:p>
        </p:txBody>
      </p:sp>
      <p:sp>
        <p:nvSpPr>
          <p:cNvPr id="11" name="AutoShape 9"/>
          <p:cNvSpPr>
            <a:spLocks noChangeArrowheads="1"/>
          </p:cNvSpPr>
          <p:nvPr/>
        </p:nvSpPr>
        <p:spPr bwMode="auto">
          <a:xfrm>
            <a:off x="905608" y="5021621"/>
            <a:ext cx="914400" cy="304800"/>
          </a:xfrm>
          <a:prstGeom prst="wedgeRoundRectCallout">
            <a:avLst>
              <a:gd name="adj1" fmla="val -39236"/>
              <a:gd name="adj2" fmla="val -109898"/>
              <a:gd name="adj3" fmla="val 16667"/>
            </a:avLst>
          </a:prstGeom>
          <a:solidFill>
            <a:srgbClr val="FFFF00"/>
          </a:solidFill>
          <a:ln w="9525">
            <a:solidFill>
              <a:schemeClr val="tx1"/>
            </a:solidFill>
            <a:miter lim="800000"/>
            <a:headEnd/>
            <a:tailEnd/>
          </a:ln>
          <a:effectLst/>
        </p:spPr>
        <p:txBody>
          <a:bodyPr anchor="ctr"/>
          <a:lstStyle/>
          <a:p>
            <a:pPr algn="ctr"/>
            <a:r>
              <a:rPr lang="en-US" sz="1400" b="1" dirty="0">
                <a:solidFill>
                  <a:schemeClr val="tx2"/>
                </a:solidFill>
              </a:rPr>
              <a:t>Drill Bit </a:t>
            </a:r>
          </a:p>
        </p:txBody>
      </p:sp>
      <p:sp>
        <p:nvSpPr>
          <p:cNvPr id="13"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182</a:t>
            </a:fld>
            <a:endParaRPr lang="en-US" sz="1400" dirty="0">
              <a:solidFill>
                <a:prstClr val="black">
                  <a:tint val="75000"/>
                </a:prstClr>
              </a:solidFill>
            </a:endParaRPr>
          </a:p>
        </p:txBody>
      </p:sp>
      <p:sp>
        <p:nvSpPr>
          <p:cNvPr id="14"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24187462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8600" y="274637"/>
            <a:ext cx="8686800" cy="868363"/>
          </a:xfrm>
        </p:spPr>
        <p:txBody>
          <a:bodyPr vert="horz" anchor="b" anchorCtr="0">
            <a:noAutofit/>
          </a:bodyPr>
          <a:lstStyle/>
          <a:p>
            <a:r>
              <a:rPr lang="en-US" dirty="0"/>
              <a:t>Circle Cutter: Making Access Holes</a:t>
            </a:r>
          </a:p>
        </p:txBody>
      </p:sp>
      <p:pic>
        <p:nvPicPr>
          <p:cNvPr id="13316"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 contrast="3000"/>
                    </a14:imgEffect>
                  </a14:imgLayer>
                </a14:imgProps>
              </a:ext>
            </a:extLst>
          </a:blip>
          <a:srcRect l="7156" t="18018" r="28406" b="25090"/>
          <a:stretch/>
        </p:blipFill>
        <p:spPr bwMode="auto">
          <a:xfrm>
            <a:off x="609592" y="4362450"/>
            <a:ext cx="2295525" cy="1896351"/>
          </a:xfrm>
          <a:prstGeom prst="rect">
            <a:avLst/>
          </a:prstGeom>
          <a:ln>
            <a:noFill/>
          </a:ln>
          <a:effectLst>
            <a:outerShdw blurRad="190500" algn="tl" rotWithShape="0">
              <a:srgbClr val="000000">
                <a:alpha val="70000"/>
              </a:srgbClr>
            </a:outerShdw>
          </a:effectLst>
        </p:spPr>
      </p:pic>
      <p:sp>
        <p:nvSpPr>
          <p:cNvPr id="13318" name="Text Box 6"/>
          <p:cNvSpPr txBox="1">
            <a:spLocks noChangeArrowheads="1"/>
          </p:cNvSpPr>
          <p:nvPr/>
        </p:nvSpPr>
        <p:spPr bwMode="auto">
          <a:xfrm>
            <a:off x="3048000" y="1742461"/>
            <a:ext cx="5562600" cy="769441"/>
          </a:xfrm>
          <a:prstGeom prst="rect">
            <a:avLst/>
          </a:prstGeom>
          <a:noFill/>
          <a:ln w="9525">
            <a:noFill/>
            <a:miter lim="800000"/>
            <a:headEnd/>
            <a:tailEnd/>
          </a:ln>
          <a:effectLst/>
        </p:spPr>
        <p:txBody>
          <a:bodyPr wrap="square" anchor="ctr">
            <a:spAutoFit/>
          </a:bodyPr>
          <a:lstStyle/>
          <a:p>
            <a:pPr>
              <a:spcBef>
                <a:spcPct val="50000"/>
              </a:spcBef>
            </a:pPr>
            <a:r>
              <a:rPr lang="en-US" sz="2200" b="1" dirty="0">
                <a:solidFill>
                  <a:srgbClr val="284E84"/>
                </a:solidFill>
              </a:rPr>
              <a:t>Step 1</a:t>
            </a:r>
            <a:r>
              <a:rPr lang="en-US" sz="2200" dirty="0">
                <a:solidFill>
                  <a:srgbClr val="284E84"/>
                </a:solidFill>
              </a:rPr>
              <a:t>: Attach Circle Cutter drill bit to a drill; drill a hole in center of the circle to be cut</a:t>
            </a:r>
          </a:p>
        </p:txBody>
      </p:sp>
      <p:sp>
        <p:nvSpPr>
          <p:cNvPr id="13322" name="Text Box 10"/>
          <p:cNvSpPr txBox="1">
            <a:spLocks noChangeArrowheads="1"/>
          </p:cNvSpPr>
          <p:nvPr/>
        </p:nvSpPr>
        <p:spPr bwMode="auto">
          <a:xfrm>
            <a:off x="3048000" y="3196684"/>
            <a:ext cx="5486400" cy="769441"/>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2: </a:t>
            </a:r>
            <a:r>
              <a:rPr lang="en-US" b="0" dirty="0"/>
              <a:t>Adjust Pivot Point Set Screw for size hole to be cut (usually 12”)</a:t>
            </a:r>
          </a:p>
        </p:txBody>
      </p:sp>
      <p:sp>
        <p:nvSpPr>
          <p:cNvPr id="13323" name="Text Box 11"/>
          <p:cNvSpPr txBox="1">
            <a:spLocks noChangeArrowheads="1"/>
          </p:cNvSpPr>
          <p:nvPr/>
        </p:nvSpPr>
        <p:spPr bwMode="auto">
          <a:xfrm>
            <a:off x="3048000" y="4842183"/>
            <a:ext cx="5562600" cy="1107996"/>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3: </a:t>
            </a:r>
            <a:r>
              <a:rPr lang="en-US" b="0" dirty="0"/>
              <a:t>Place the Pivot Point into drilled hole (Step 1); drill a starting hole on circumference of circle to be cut</a:t>
            </a:r>
          </a:p>
        </p:txBody>
      </p:sp>
      <p:grpSp>
        <p:nvGrpSpPr>
          <p:cNvPr id="3" name="Group 2"/>
          <p:cNvGrpSpPr/>
          <p:nvPr/>
        </p:nvGrpSpPr>
        <p:grpSpPr>
          <a:xfrm>
            <a:off x="123813" y="3200402"/>
            <a:ext cx="2791465" cy="1008537"/>
            <a:chOff x="-133976" y="3579912"/>
            <a:chExt cx="2791465" cy="1008537"/>
          </a:xfrm>
        </p:grpSpPr>
        <p:pic>
          <p:nvPicPr>
            <p:cNvPr id="13324" name="Picture 12"/>
            <p:cNvPicPr>
              <a:picLocks noChangeAspect="1" noChangeArrowheads="1"/>
            </p:cNvPicPr>
            <p:nvPr/>
          </p:nvPicPr>
          <p:blipFill rotWithShape="1">
            <a:blip r:embed="rId5" cstate="print">
              <a:lum bright="12000"/>
            </a:blip>
            <a:srcRect t="10991" b="24540"/>
            <a:stretch/>
          </p:blipFill>
          <p:spPr bwMode="auto">
            <a:xfrm>
              <a:off x="304800" y="3579912"/>
              <a:ext cx="2352689" cy="1008537"/>
            </a:xfrm>
            <a:prstGeom prst="rect">
              <a:avLst/>
            </a:prstGeom>
            <a:ln>
              <a:noFill/>
            </a:ln>
            <a:effectLst>
              <a:outerShdw blurRad="190500" algn="tl" rotWithShape="0">
                <a:srgbClr val="000000">
                  <a:alpha val="70000"/>
                </a:srgbClr>
              </a:outerShdw>
            </a:effectLst>
          </p:spPr>
        </p:pic>
        <p:sp>
          <p:nvSpPr>
            <p:cNvPr id="13325" name="AutoShape 13"/>
            <p:cNvSpPr>
              <a:spLocks noChangeArrowheads="1"/>
            </p:cNvSpPr>
            <p:nvPr/>
          </p:nvSpPr>
          <p:spPr bwMode="auto">
            <a:xfrm>
              <a:off x="-133976" y="3960913"/>
              <a:ext cx="1219200" cy="609600"/>
            </a:xfrm>
            <a:prstGeom prst="wedgeRoundRectCallout">
              <a:avLst>
                <a:gd name="adj1" fmla="val 101691"/>
                <a:gd name="adj2" fmla="val -31667"/>
                <a:gd name="adj3" fmla="val 16667"/>
              </a:avLst>
            </a:prstGeom>
            <a:solidFill>
              <a:srgbClr val="FFFF00"/>
            </a:solidFill>
            <a:ln w="9525">
              <a:solidFill>
                <a:schemeClr val="tx1"/>
              </a:solidFill>
              <a:miter lim="800000"/>
              <a:headEnd/>
              <a:tailEnd/>
            </a:ln>
            <a:effectLst/>
          </p:spPr>
          <p:txBody>
            <a:bodyPr anchor="ctr"/>
            <a:lstStyle/>
            <a:p>
              <a:pPr algn="ctr"/>
              <a:r>
                <a:rPr lang="en-US" sz="1400" b="1" dirty="0">
                  <a:solidFill>
                    <a:schemeClr val="tx2"/>
                  </a:solidFill>
                </a:rPr>
                <a:t>Pivot Point Set screw</a:t>
              </a:r>
            </a:p>
          </p:txBody>
        </p:sp>
      </p:grpSp>
      <p:grpSp>
        <p:nvGrpSpPr>
          <p:cNvPr id="2" name="Group 1"/>
          <p:cNvGrpSpPr/>
          <p:nvPr/>
        </p:nvGrpSpPr>
        <p:grpSpPr>
          <a:xfrm>
            <a:off x="733414" y="1250518"/>
            <a:ext cx="2047881" cy="1753324"/>
            <a:chOff x="789709" y="1593740"/>
            <a:chExt cx="1743075" cy="1492360"/>
          </a:xfrm>
        </p:grpSpPr>
        <p:pic>
          <p:nvPicPr>
            <p:cNvPr id="13315" name="Picture 3"/>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37000" contrast="14000"/>
                      </a14:imgEffect>
                    </a14:imgLayer>
                  </a14:imgProps>
                </a:ext>
              </a:extLst>
            </a:blip>
            <a:srcRect l="9091" t="12626" r="21591" b="8243"/>
            <a:stretch/>
          </p:blipFill>
          <p:spPr bwMode="auto">
            <a:xfrm>
              <a:off x="789709" y="1593740"/>
              <a:ext cx="1743075" cy="1492360"/>
            </a:xfrm>
            <a:prstGeom prst="rect">
              <a:avLst/>
            </a:prstGeom>
            <a:ln>
              <a:noFill/>
            </a:ln>
            <a:effectLst>
              <a:outerShdw blurRad="190500" algn="tl" rotWithShape="0">
                <a:srgbClr val="000000">
                  <a:alpha val="70000"/>
                </a:srgbClr>
              </a:outerShdw>
            </a:effectLst>
          </p:spPr>
        </p:pic>
        <p:sp>
          <p:nvSpPr>
            <p:cNvPr id="14" name="Oval 13"/>
            <p:cNvSpPr/>
            <p:nvPr/>
          </p:nvSpPr>
          <p:spPr>
            <a:xfrm>
              <a:off x="1742209" y="2146191"/>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183</a:t>
            </a:fld>
            <a:endParaRPr lang="en-US" sz="1400" dirty="0">
              <a:solidFill>
                <a:prstClr val="black">
                  <a:tint val="75000"/>
                </a:prstClr>
              </a:solidFill>
            </a:endParaRPr>
          </a:p>
        </p:txBody>
      </p:sp>
      <p:sp>
        <p:nvSpPr>
          <p:cNvPr id="1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254884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Grp="1" noChangeAspect="1" noChangeArrowheads="1"/>
          </p:cNvPicPr>
          <p:nvPr>
            <p:ph sz="quarter" idx="1"/>
          </p:nvPr>
        </p:nvPicPr>
        <p:blipFill rotWithShape="1">
          <a:blip r:embed="rId3" cstate="print">
            <a:lum bright="12000"/>
            <a:extLst>
              <a:ext uri="{BEBA8EAE-BF5A-486C-A8C5-ECC9F3942E4B}">
                <a14:imgProps xmlns:a14="http://schemas.microsoft.com/office/drawing/2010/main">
                  <a14:imgLayer r:embed="rId4">
                    <a14:imgEffect>
                      <a14:sharpenSoften amount="50000"/>
                    </a14:imgEffect>
                  </a14:imgLayer>
                </a14:imgProps>
              </a:ext>
            </a:extLst>
          </a:blip>
          <a:srcRect l="16304" t="17896" r="13773" b="15414"/>
          <a:stretch/>
        </p:blipFill>
        <p:spPr>
          <a:xfrm>
            <a:off x="457201" y="2917991"/>
            <a:ext cx="2209800" cy="1580391"/>
          </a:xfrm>
          <a:prstGeom prst="rect">
            <a:avLst/>
          </a:prstGeom>
          <a:ln>
            <a:noFill/>
          </a:ln>
          <a:effectLst>
            <a:outerShdw blurRad="190500" algn="tl" rotWithShape="0">
              <a:srgbClr val="000000">
                <a:alpha val="70000"/>
              </a:srgbClr>
            </a:outerShdw>
          </a:effectLst>
        </p:spPr>
      </p:pic>
      <p:pic>
        <p:nvPicPr>
          <p:cNvPr id="15363"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Lst>
          </a:blip>
          <a:srcRect l="27206" t="20416" r="5883" b="15833"/>
          <a:stretch/>
        </p:blipFill>
        <p:spPr bwMode="auto">
          <a:xfrm>
            <a:off x="614362" y="4678007"/>
            <a:ext cx="1895476" cy="1593452"/>
          </a:xfrm>
          <a:prstGeom prst="rect">
            <a:avLst/>
          </a:prstGeom>
          <a:ln>
            <a:noFill/>
          </a:ln>
          <a:effectLst>
            <a:outerShdw blurRad="190500" algn="tl" rotWithShape="0">
              <a:srgbClr val="000000">
                <a:alpha val="70000"/>
              </a:srgbClr>
            </a:outerShdw>
          </a:effectLst>
        </p:spPr>
      </p:pic>
      <p:sp>
        <p:nvSpPr>
          <p:cNvPr id="15366" name="Text Box 6"/>
          <p:cNvSpPr txBox="1">
            <a:spLocks noChangeArrowheads="1"/>
          </p:cNvSpPr>
          <p:nvPr/>
        </p:nvSpPr>
        <p:spPr bwMode="auto">
          <a:xfrm>
            <a:off x="2895600" y="2758619"/>
            <a:ext cx="5638800" cy="1615827"/>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5: </a:t>
            </a:r>
            <a:r>
              <a:rPr lang="en-US" b="0" dirty="0"/>
              <a:t>Seal ALL seams (reach through access hole)</a:t>
            </a:r>
          </a:p>
          <a:p>
            <a:r>
              <a:rPr lang="en-US" b="0" i="1" dirty="0"/>
              <a:t>Tip: brush attached to a stick is useful to seal out of reach seams</a:t>
            </a:r>
          </a:p>
        </p:txBody>
      </p:sp>
      <p:sp>
        <p:nvSpPr>
          <p:cNvPr id="15367" name="Text Box 7"/>
          <p:cNvSpPr txBox="1">
            <a:spLocks noChangeArrowheads="1"/>
          </p:cNvSpPr>
          <p:nvPr/>
        </p:nvSpPr>
        <p:spPr bwMode="auto">
          <a:xfrm>
            <a:off x="2895600" y="5013814"/>
            <a:ext cx="5638800" cy="769441"/>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6: </a:t>
            </a:r>
            <a:r>
              <a:rPr lang="en-US" b="0" dirty="0"/>
              <a:t>Close gap between seams by screwing them together before sealing.</a:t>
            </a:r>
          </a:p>
        </p:txBody>
      </p:sp>
      <p:pic>
        <p:nvPicPr>
          <p:cNvPr id="15369" name="Picture 9"/>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Lst>
          </a:blip>
          <a:srcRect l="14800" t="23558" r="7690" b="5769"/>
          <a:stretch/>
        </p:blipFill>
        <p:spPr bwMode="auto">
          <a:xfrm>
            <a:off x="457200" y="1219202"/>
            <a:ext cx="2209800" cy="1510887"/>
          </a:xfrm>
          <a:prstGeom prst="rect">
            <a:avLst/>
          </a:prstGeom>
          <a:ln>
            <a:noFill/>
          </a:ln>
          <a:effectLst>
            <a:outerShdw blurRad="190500" algn="tl" rotWithShape="0">
              <a:srgbClr val="000000">
                <a:alpha val="70000"/>
              </a:srgbClr>
            </a:outerShdw>
          </a:effectLst>
        </p:spPr>
      </p:pic>
      <p:sp>
        <p:nvSpPr>
          <p:cNvPr id="15370" name="Text Box 10"/>
          <p:cNvSpPr txBox="1">
            <a:spLocks noChangeArrowheads="1"/>
          </p:cNvSpPr>
          <p:nvPr/>
        </p:nvSpPr>
        <p:spPr bwMode="auto">
          <a:xfrm>
            <a:off x="2895600" y="1472389"/>
            <a:ext cx="5638800" cy="769441"/>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4: </a:t>
            </a:r>
            <a:r>
              <a:rPr lang="en-US" b="0" dirty="0"/>
              <a:t>Push Circle Cutter around to cut out circle; inspect sharp edges before sealing</a:t>
            </a:r>
          </a:p>
        </p:txBody>
      </p:sp>
      <p:sp>
        <p:nvSpPr>
          <p:cNvPr id="11" name="Rectangle 2"/>
          <p:cNvSpPr txBox="1">
            <a:spLocks noChangeArrowheads="1"/>
          </p:cNvSpPr>
          <p:nvPr/>
        </p:nvSpPr>
        <p:spPr>
          <a:xfrm>
            <a:off x="228600" y="274637"/>
            <a:ext cx="8686800" cy="868363"/>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3000" dirty="0"/>
              <a:t>Circle Cutter: Making Access Holes, </a:t>
            </a:r>
            <a:r>
              <a:rPr lang="en-US" sz="2300" dirty="0"/>
              <a:t>continued</a:t>
            </a:r>
          </a:p>
        </p:txBody>
      </p:sp>
      <p:sp>
        <p:nvSpPr>
          <p:cNvPr id="12"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184</a:t>
            </a:fld>
            <a:endParaRPr lang="en-US" sz="1400" dirty="0">
              <a:solidFill>
                <a:prstClr val="black">
                  <a:tint val="75000"/>
                </a:prstClr>
              </a:solidFill>
            </a:endParaRPr>
          </a:p>
        </p:txBody>
      </p:sp>
      <p:sp>
        <p:nvSpPr>
          <p:cNvPr id="14"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19223755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33000"/>
                    </a14:imgEffect>
                  </a14:imgLayer>
                </a14:imgProps>
              </a:ext>
            </a:extLst>
          </a:blip>
          <a:srcRect l="19487" t="11250"/>
          <a:stretch/>
        </p:blipFill>
        <p:spPr bwMode="auto">
          <a:xfrm>
            <a:off x="696746" y="1435893"/>
            <a:ext cx="2187909" cy="2028824"/>
          </a:xfrm>
          <a:prstGeom prst="rect">
            <a:avLst/>
          </a:prstGeom>
          <a:ln>
            <a:noFill/>
          </a:ln>
          <a:effectLst>
            <a:outerShdw blurRad="190500" algn="tl" rotWithShape="0">
              <a:srgbClr val="000000">
                <a:alpha val="70000"/>
              </a:srgbClr>
            </a:outerShdw>
          </a:effectLst>
        </p:spPr>
      </p:pic>
      <p:sp>
        <p:nvSpPr>
          <p:cNvPr id="5" name="Text Box 8"/>
          <p:cNvSpPr txBox="1">
            <a:spLocks noChangeArrowheads="1"/>
          </p:cNvSpPr>
          <p:nvPr/>
        </p:nvSpPr>
        <p:spPr bwMode="auto">
          <a:xfrm>
            <a:off x="3125936" y="2065588"/>
            <a:ext cx="5260641" cy="769441"/>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7: </a:t>
            </a:r>
            <a:r>
              <a:rPr lang="en-US" b="0" dirty="0"/>
              <a:t>Seal all seams with a thick coat of mastic.</a:t>
            </a:r>
          </a:p>
        </p:txBody>
      </p:sp>
      <p:sp>
        <p:nvSpPr>
          <p:cNvPr id="8" name="Rectangle 2"/>
          <p:cNvSpPr txBox="1">
            <a:spLocks noChangeArrowheads="1"/>
          </p:cNvSpPr>
          <p:nvPr/>
        </p:nvSpPr>
        <p:spPr>
          <a:xfrm>
            <a:off x="228600" y="274637"/>
            <a:ext cx="8686800" cy="868363"/>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3000" dirty="0"/>
              <a:t>Circle Cutter: Making Access Holes, </a:t>
            </a:r>
            <a:r>
              <a:rPr lang="en-US" sz="2300" dirty="0"/>
              <a:t>continued</a:t>
            </a:r>
          </a:p>
        </p:txBody>
      </p:sp>
      <p:sp>
        <p:nvSpPr>
          <p:cNvPr id="9"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185</a:t>
            </a:fld>
            <a:endParaRPr lang="en-US" sz="1400" dirty="0">
              <a:solidFill>
                <a:prstClr val="black">
                  <a:tint val="75000"/>
                </a:prstClr>
              </a:solidFill>
            </a:endParaRPr>
          </a:p>
        </p:txBody>
      </p:sp>
      <p:pic>
        <p:nvPicPr>
          <p:cNvPr id="11" name="Picture 5" descr="IMG_1573"/>
          <p:cNvPicPr>
            <a:picLocks noChangeAspect="1" noChangeArrowheads="1"/>
          </p:cNvPicPr>
          <p:nvPr/>
        </p:nvPicPr>
        <p:blipFill rotWithShape="1">
          <a:blip r:embed="rId5" cstate="print">
            <a:lum bright="6000" contrast="12000"/>
          </a:blip>
          <a:srcRect l="36957" t="19767" r="13043" b="33333"/>
          <a:stretch/>
        </p:blipFill>
        <p:spPr bwMode="auto">
          <a:xfrm>
            <a:off x="552450" y="3790953"/>
            <a:ext cx="2476500" cy="2305049"/>
          </a:xfrm>
          <a:prstGeom prst="rect">
            <a:avLst/>
          </a:prstGeom>
          <a:ln>
            <a:noFill/>
          </a:ln>
          <a:effectLst>
            <a:outerShdw blurRad="190500" algn="tl" rotWithShape="0">
              <a:srgbClr val="000000">
                <a:alpha val="70000"/>
              </a:srgbClr>
            </a:outerShdw>
          </a:effectLst>
        </p:spPr>
      </p:pic>
      <p:sp>
        <p:nvSpPr>
          <p:cNvPr id="12" name="Text Box 6"/>
          <p:cNvSpPr txBox="1">
            <a:spLocks noChangeArrowheads="1"/>
          </p:cNvSpPr>
          <p:nvPr/>
        </p:nvSpPr>
        <p:spPr bwMode="auto">
          <a:xfrm>
            <a:off x="3189453" y="4558757"/>
            <a:ext cx="5429249" cy="769441"/>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8: </a:t>
            </a:r>
            <a:r>
              <a:rPr lang="en-US" b="0" dirty="0"/>
              <a:t>Reach up and seal the Furnace to Can connection on all four sides</a:t>
            </a:r>
          </a:p>
        </p:txBody>
      </p:sp>
      <p:sp>
        <p:nvSpPr>
          <p:cNvPr id="13" name="AutoShape 7"/>
          <p:cNvSpPr>
            <a:spLocks noChangeArrowheads="1"/>
          </p:cNvSpPr>
          <p:nvPr/>
        </p:nvSpPr>
        <p:spPr bwMode="auto">
          <a:xfrm>
            <a:off x="3429000" y="5715000"/>
            <a:ext cx="1752600" cy="533400"/>
          </a:xfrm>
          <a:prstGeom prst="wedgeRoundRectCallout">
            <a:avLst>
              <a:gd name="adj1" fmla="val -149398"/>
              <a:gd name="adj2" fmla="val -213303"/>
              <a:gd name="adj3" fmla="val 16667"/>
            </a:avLst>
          </a:prstGeom>
          <a:solidFill>
            <a:srgbClr val="FFFF00"/>
          </a:solidFill>
          <a:ln w="9525">
            <a:solidFill>
              <a:schemeClr val="tx1"/>
            </a:solidFill>
            <a:miter lim="800000"/>
            <a:headEnd/>
            <a:tailEnd/>
          </a:ln>
          <a:effectLst/>
        </p:spPr>
        <p:txBody>
          <a:bodyPr/>
          <a:lstStyle/>
          <a:p>
            <a:pPr algn="ctr"/>
            <a:r>
              <a:rPr lang="en-US" sz="1400" b="1" dirty="0">
                <a:solidFill>
                  <a:schemeClr val="tx2"/>
                </a:solidFill>
              </a:rPr>
              <a:t>Furnace to Can Connection</a:t>
            </a:r>
          </a:p>
        </p:txBody>
      </p:sp>
      <p:sp>
        <p:nvSpPr>
          <p:cNvPr id="14"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596388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14000" contrast="2000"/>
                    </a14:imgEffect>
                  </a14:imgLayer>
                </a14:imgProps>
              </a:ext>
            </a:extLst>
          </a:blip>
          <a:srcRect l="16478" t="5757" r="13210" b="14474"/>
          <a:stretch/>
        </p:blipFill>
        <p:spPr bwMode="auto">
          <a:xfrm>
            <a:off x="548621" y="3906273"/>
            <a:ext cx="2873312" cy="2037329"/>
          </a:xfrm>
          <a:prstGeom prst="rect">
            <a:avLst/>
          </a:prstGeom>
          <a:ln>
            <a:noFill/>
          </a:ln>
          <a:effectLst>
            <a:outerShdw blurRad="190500" algn="tl" rotWithShape="0">
              <a:srgbClr val="000000">
                <a:alpha val="70000"/>
              </a:srgbClr>
            </a:outerShdw>
          </a:effectLst>
        </p:spPr>
      </p:pic>
      <p:pic>
        <p:nvPicPr>
          <p:cNvPr id="17412"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4000"/>
                    </a14:imgEffect>
                  </a14:imgLayer>
                </a14:imgProps>
              </a:ext>
            </a:extLst>
          </a:blip>
          <a:srcRect l="15502" t="9302" r="13425" b="13742"/>
          <a:stretch/>
        </p:blipFill>
        <p:spPr bwMode="auto">
          <a:xfrm>
            <a:off x="685801" y="1365906"/>
            <a:ext cx="2598955" cy="2111652"/>
          </a:xfrm>
          <a:prstGeom prst="rect">
            <a:avLst/>
          </a:prstGeom>
          <a:ln>
            <a:noFill/>
          </a:ln>
          <a:effectLst>
            <a:outerShdw blurRad="190500" algn="tl" rotWithShape="0">
              <a:srgbClr val="000000">
                <a:alpha val="70000"/>
              </a:srgbClr>
            </a:outerShdw>
          </a:effectLst>
        </p:spPr>
      </p:pic>
      <p:sp>
        <p:nvSpPr>
          <p:cNvPr id="17416" name="Text Box 8"/>
          <p:cNvSpPr txBox="1">
            <a:spLocks noChangeArrowheads="1"/>
          </p:cNvSpPr>
          <p:nvPr/>
        </p:nvSpPr>
        <p:spPr bwMode="auto">
          <a:xfrm>
            <a:off x="3781649" y="2037013"/>
            <a:ext cx="4976290" cy="769441"/>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9: </a:t>
            </a:r>
            <a:r>
              <a:rPr lang="en-US" b="0" dirty="0"/>
              <a:t>Apply a thick coat of mastic around the rim of the access hole</a:t>
            </a:r>
          </a:p>
        </p:txBody>
      </p:sp>
      <p:sp>
        <p:nvSpPr>
          <p:cNvPr id="17417" name="Text Box 9"/>
          <p:cNvSpPr txBox="1">
            <a:spLocks noChangeArrowheads="1"/>
          </p:cNvSpPr>
          <p:nvPr/>
        </p:nvSpPr>
        <p:spPr bwMode="auto">
          <a:xfrm>
            <a:off x="3781651" y="3671576"/>
            <a:ext cx="5057551" cy="2577629"/>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10: </a:t>
            </a:r>
            <a:r>
              <a:rPr lang="en-US" b="0" dirty="0"/>
              <a:t>Attach a rectangular plate over the hole</a:t>
            </a:r>
          </a:p>
          <a:p>
            <a:pPr marL="342900" indent="-342900">
              <a:spcBef>
                <a:spcPts val="300"/>
              </a:spcBef>
              <a:buFont typeface="Arial" panose="020B0604020202020204" pitchFamily="34" charset="0"/>
              <a:buChar char="•"/>
            </a:pPr>
            <a:r>
              <a:rPr lang="en-US" b="0" dirty="0"/>
              <a:t>Must overlap each side by at least 2”</a:t>
            </a:r>
          </a:p>
          <a:p>
            <a:pPr marL="342900" indent="-342900">
              <a:spcBef>
                <a:spcPts val="300"/>
              </a:spcBef>
              <a:buFont typeface="Arial" panose="020B0604020202020204" pitchFamily="34" charset="0"/>
              <a:buChar char="•"/>
            </a:pPr>
            <a:r>
              <a:rPr lang="en-US" b="0" dirty="0"/>
              <a:t>Use at least three screws per side so plate lays flat</a:t>
            </a:r>
          </a:p>
          <a:p>
            <a:pPr marL="342900" indent="-342900">
              <a:spcBef>
                <a:spcPts val="300"/>
              </a:spcBef>
              <a:buFont typeface="Arial" panose="020B0604020202020204" pitchFamily="34" charset="0"/>
              <a:buChar char="•"/>
            </a:pPr>
            <a:r>
              <a:rPr lang="en-US" dirty="0">
                <a:solidFill>
                  <a:srgbClr val="7030A0"/>
                </a:solidFill>
              </a:rPr>
              <a:t>Apply a UL-181 metal tape along all four sides</a:t>
            </a:r>
          </a:p>
        </p:txBody>
      </p:sp>
      <p:sp>
        <p:nvSpPr>
          <p:cNvPr id="12" name="Rectangle 2"/>
          <p:cNvSpPr txBox="1">
            <a:spLocks noChangeArrowheads="1"/>
          </p:cNvSpPr>
          <p:nvPr/>
        </p:nvSpPr>
        <p:spPr>
          <a:xfrm>
            <a:off x="228600" y="274637"/>
            <a:ext cx="8686800" cy="868363"/>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3000" dirty="0"/>
              <a:t>Circle Cutter: Making Access Holes, </a:t>
            </a:r>
            <a:r>
              <a:rPr lang="en-US" sz="2300" dirty="0"/>
              <a:t>continued</a:t>
            </a:r>
          </a:p>
        </p:txBody>
      </p:sp>
      <p:sp>
        <p:nvSpPr>
          <p:cNvPr id="10"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186</a:t>
            </a:fld>
            <a:endParaRPr lang="en-US" sz="1400" dirty="0">
              <a:solidFill>
                <a:prstClr val="black">
                  <a:tint val="75000"/>
                </a:prstClr>
              </a:solidFill>
            </a:endParaRPr>
          </a:p>
        </p:txBody>
      </p:sp>
      <p:sp>
        <p:nvSpPr>
          <p:cNvPr id="13"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1400" y="5544550"/>
            <a:ext cx="304800" cy="322852"/>
          </a:xfrm>
          <a:prstGeom prst="rect">
            <a:avLst/>
          </a:prstGeom>
        </p:spPr>
      </p:pic>
    </p:spTree>
    <p:extLst>
      <p:ext uri="{BB962C8B-B14F-4D97-AF65-F5344CB8AC3E}">
        <p14:creationId xmlns:p14="http://schemas.microsoft.com/office/powerpoint/2010/main" val="3672394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r>
              <a:rPr lang="en-US" dirty="0"/>
              <a:t>Take Offs</a:t>
            </a:r>
          </a:p>
        </p:txBody>
      </p:sp>
      <p:pic>
        <p:nvPicPr>
          <p:cNvPr id="21508" name="Picture 4" descr="hvac_side_take_off_center"/>
          <p:cNvPicPr>
            <a:picLocks noGrp="1" noChangeAspect="1" noChangeArrowheads="1"/>
          </p:cNvPicPr>
          <p:nvPr>
            <p:ph sz="quarter" idx="1"/>
          </p:nvPr>
        </p:nvPicPr>
        <p:blipFill rotWithShape="1">
          <a:blip r:embed="rId3" cstate="print"/>
          <a:srcRect l="9061" t="5850" r="9743" b="9114"/>
          <a:stretch/>
        </p:blipFill>
        <p:spPr>
          <a:xfrm>
            <a:off x="4941570" y="1752600"/>
            <a:ext cx="3619500" cy="3002280"/>
          </a:xfrm>
          <a:noFill/>
          <a:ln/>
        </p:spPr>
      </p:pic>
      <p:pic>
        <p:nvPicPr>
          <p:cNvPr id="21509" name="Picture 5" descr="hvac_saddle"/>
          <p:cNvPicPr>
            <a:picLocks noChangeAspect="1" noChangeArrowheads="1"/>
          </p:cNvPicPr>
          <p:nvPr/>
        </p:nvPicPr>
        <p:blipFill rotWithShape="1">
          <a:blip r:embed="rId4" cstate="print"/>
          <a:srcRect l="12080" t="10786" r="11120" b="15294"/>
          <a:stretch/>
        </p:blipFill>
        <p:spPr bwMode="auto">
          <a:xfrm>
            <a:off x="1475855" y="4057294"/>
            <a:ext cx="1828800" cy="1760220"/>
          </a:xfrm>
          <a:prstGeom prst="rect">
            <a:avLst/>
          </a:prstGeom>
          <a:noFill/>
        </p:spPr>
      </p:pic>
      <p:pic>
        <p:nvPicPr>
          <p:cNvPr id="21510" name="Picture 6" descr="hvac_adjustable_elbow_90_degree"/>
          <p:cNvPicPr>
            <a:picLocks noChangeAspect="1" noChangeArrowheads="1"/>
          </p:cNvPicPr>
          <p:nvPr/>
        </p:nvPicPr>
        <p:blipFill rotWithShape="1">
          <a:blip r:embed="rId5" cstate="print"/>
          <a:srcRect l="16321" t="17920" r="7200" b="6240"/>
          <a:stretch/>
        </p:blipFill>
        <p:spPr bwMode="auto">
          <a:xfrm>
            <a:off x="1600200" y="1264921"/>
            <a:ext cx="1821180" cy="1805940"/>
          </a:xfrm>
          <a:prstGeom prst="rect">
            <a:avLst/>
          </a:prstGeom>
          <a:noFill/>
        </p:spPr>
      </p:pic>
      <p:sp>
        <p:nvSpPr>
          <p:cNvPr id="21511" name="Text Box 7"/>
          <p:cNvSpPr txBox="1">
            <a:spLocks noChangeArrowheads="1"/>
          </p:cNvSpPr>
          <p:nvPr/>
        </p:nvSpPr>
        <p:spPr bwMode="auto">
          <a:xfrm>
            <a:off x="1350125" y="5720033"/>
            <a:ext cx="2057400" cy="430887"/>
          </a:xfrm>
          <a:prstGeom prst="rect">
            <a:avLst/>
          </a:prstGeom>
          <a:noFill/>
          <a:ln w="9525">
            <a:noFill/>
            <a:miter lim="800000"/>
            <a:headEnd/>
            <a:tailEnd/>
          </a:ln>
          <a:effectLst/>
        </p:spPr>
        <p:txBody>
          <a:bodyPr>
            <a:spAutoFit/>
          </a:bodyPr>
          <a:lstStyle/>
          <a:p>
            <a:pPr algn="ctr">
              <a:spcBef>
                <a:spcPct val="50000"/>
              </a:spcBef>
            </a:pPr>
            <a:r>
              <a:rPr lang="en-US" sz="2200" dirty="0">
                <a:solidFill>
                  <a:srgbClr val="284E84"/>
                </a:solidFill>
              </a:rPr>
              <a:t>Saddle take off</a:t>
            </a:r>
          </a:p>
        </p:txBody>
      </p:sp>
      <p:sp>
        <p:nvSpPr>
          <p:cNvPr id="21513" name="Text Box 9"/>
          <p:cNvSpPr txBox="1">
            <a:spLocks noChangeArrowheads="1"/>
          </p:cNvSpPr>
          <p:nvPr/>
        </p:nvSpPr>
        <p:spPr bwMode="auto">
          <a:xfrm>
            <a:off x="685800" y="3124202"/>
            <a:ext cx="3581400" cy="769441"/>
          </a:xfrm>
          <a:prstGeom prst="rect">
            <a:avLst/>
          </a:prstGeom>
          <a:noFill/>
          <a:ln w="9525">
            <a:noFill/>
            <a:miter lim="800000"/>
            <a:headEnd/>
            <a:tailEnd/>
          </a:ln>
          <a:effectLst/>
        </p:spPr>
        <p:txBody>
          <a:bodyPr wrap="square">
            <a:spAutoFit/>
          </a:bodyPr>
          <a:lstStyle/>
          <a:p>
            <a:pPr algn="ctr">
              <a:spcBef>
                <a:spcPct val="50000"/>
              </a:spcBef>
            </a:pPr>
            <a:r>
              <a:rPr lang="en-US" sz="2200" dirty="0">
                <a:solidFill>
                  <a:srgbClr val="284E84"/>
                </a:solidFill>
              </a:rPr>
              <a:t>Flexible elbows can be used as Take Offs</a:t>
            </a:r>
          </a:p>
        </p:txBody>
      </p:sp>
      <p:sp>
        <p:nvSpPr>
          <p:cNvPr id="21514" name="Text Box 10"/>
          <p:cNvSpPr txBox="1">
            <a:spLocks noChangeArrowheads="1"/>
          </p:cNvSpPr>
          <p:nvPr/>
        </p:nvSpPr>
        <p:spPr bwMode="auto">
          <a:xfrm>
            <a:off x="5299710" y="5017118"/>
            <a:ext cx="3200400" cy="430887"/>
          </a:xfrm>
          <a:prstGeom prst="rect">
            <a:avLst/>
          </a:prstGeom>
          <a:noFill/>
          <a:ln w="9525">
            <a:noFill/>
            <a:miter lim="800000"/>
            <a:headEnd/>
            <a:tailEnd/>
          </a:ln>
          <a:effectLst/>
        </p:spPr>
        <p:txBody>
          <a:bodyPr>
            <a:spAutoFit/>
          </a:bodyPr>
          <a:lstStyle/>
          <a:p>
            <a:pPr algn="ctr">
              <a:spcBef>
                <a:spcPct val="50000"/>
              </a:spcBef>
            </a:pPr>
            <a:r>
              <a:rPr lang="en-US" sz="2200" dirty="0">
                <a:solidFill>
                  <a:srgbClr val="284E84"/>
                </a:solidFill>
              </a:rPr>
              <a:t>Flat surface take off</a:t>
            </a:r>
          </a:p>
        </p:txBody>
      </p:sp>
      <p:sp>
        <p:nvSpPr>
          <p:cNvPr id="9"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187</a:t>
            </a:fld>
            <a:endParaRPr lang="en-US" sz="1400" dirty="0">
              <a:solidFill>
                <a:prstClr val="black">
                  <a:tint val="75000"/>
                </a:prstClr>
              </a:solidFill>
            </a:endParaRPr>
          </a:p>
        </p:txBody>
      </p:sp>
      <p:sp>
        <p:nvSpPr>
          <p:cNvPr id="11"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171366624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 y="152400"/>
            <a:ext cx="8229600" cy="990600"/>
          </a:xfrm>
        </p:spPr>
        <p:txBody>
          <a:bodyPr vert="horz" anchor="b" anchorCtr="0">
            <a:normAutofit/>
          </a:bodyPr>
          <a:lstStyle/>
          <a:p>
            <a:r>
              <a:rPr lang="en-US" dirty="0"/>
              <a:t>Cone Saddle Take Offs</a:t>
            </a:r>
          </a:p>
        </p:txBody>
      </p:sp>
      <p:sp>
        <p:nvSpPr>
          <p:cNvPr id="6" name="Text Box 7"/>
          <p:cNvSpPr txBox="1">
            <a:spLocks noChangeArrowheads="1"/>
          </p:cNvSpPr>
          <p:nvPr/>
        </p:nvSpPr>
        <p:spPr bwMode="auto">
          <a:xfrm>
            <a:off x="350520" y="1204417"/>
            <a:ext cx="8305800" cy="2841804"/>
          </a:xfrm>
          <a:prstGeom prst="rect">
            <a:avLst/>
          </a:prstGeom>
        </p:spPr>
        <p:txBody>
          <a:bodyPr vert="horz">
            <a:noAutofit/>
          </a:bodyPr>
          <a:lstStyle>
            <a:defPPr>
              <a:defRPr lang="en-US"/>
            </a:defPPr>
            <a:lvl1pPr marL="274320" indent="-274320">
              <a:lnSpc>
                <a:spcPts val="4000"/>
              </a:lnSpc>
              <a:spcBef>
                <a:spcPts val="600"/>
              </a:spcBef>
              <a:buClr>
                <a:schemeClr val="accent1"/>
              </a:buClr>
              <a:buSzPct val="76000"/>
              <a:buFont typeface="Wingdings 3"/>
              <a:buChar char=""/>
              <a:defRPr kumimoji="0" sz="2600">
                <a:solidFill>
                  <a:srgbClr val="284E84"/>
                </a:solidFill>
              </a:defRPr>
            </a:lvl1pPr>
            <a:lvl2pPr marL="548640" indent="-274320">
              <a:spcBef>
                <a:spcPts val="500"/>
              </a:spcBef>
              <a:buClr>
                <a:schemeClr val="accent2"/>
              </a:buClr>
              <a:buSzPct val="76000"/>
              <a:buFont typeface="Wingdings 3"/>
              <a:buChar char=""/>
              <a:defRPr kumimoji="0" sz="2300">
                <a:solidFill>
                  <a:schemeClr val="tx2"/>
                </a:solidFill>
              </a:defRPr>
            </a:lvl2pPr>
            <a:lvl3pPr marL="822960" indent="-228600">
              <a:spcBef>
                <a:spcPts val="500"/>
              </a:spcBef>
              <a:buClr>
                <a:schemeClr val="bg1">
                  <a:shade val="50000"/>
                </a:schemeClr>
              </a:buClr>
              <a:buSzPct val="76000"/>
              <a:buFont typeface="Wingdings 3"/>
              <a:buChar char=""/>
              <a:defRPr kumimoji="0" sz="2000"/>
            </a:lvl3pPr>
            <a:lvl4pPr marL="1097280" indent="-228600">
              <a:spcBef>
                <a:spcPts val="400"/>
              </a:spcBef>
              <a:buClr>
                <a:schemeClr val="accent2">
                  <a:shade val="75000"/>
                </a:schemeClr>
              </a:buClr>
              <a:buSzPct val="70000"/>
              <a:buFont typeface="Wingdings"/>
              <a:buChar char=""/>
              <a:defRPr kumimoji="0"/>
            </a:lvl4pPr>
            <a:lvl5pPr marL="1371600" indent="-228600">
              <a:spcBef>
                <a:spcPts val="300"/>
              </a:spcBef>
              <a:buClr>
                <a:schemeClr val="accent2"/>
              </a:buClr>
              <a:buSzPct val="70000"/>
              <a:buFont typeface="Wingdings"/>
              <a:buChar char=""/>
              <a:defRPr kumimoji="0" sz="1600"/>
            </a:lvl5pPr>
            <a:lvl6pPr marL="1645920" indent="-182880">
              <a:spcBef>
                <a:spcPts val="300"/>
              </a:spcBef>
              <a:buClr>
                <a:srgbClr val="9FB8CD">
                  <a:shade val="75000"/>
                </a:srgbClr>
              </a:buClr>
              <a:buSzPct val="75000"/>
              <a:buFont typeface="Wingdings 3"/>
              <a:buChar char=""/>
              <a:defRPr kumimoji="0" sz="1600"/>
            </a:lvl6pPr>
            <a:lvl7pPr marL="1828800" indent="-182880">
              <a:spcBef>
                <a:spcPts val="300"/>
              </a:spcBef>
              <a:buClr>
                <a:srgbClr val="727CA3">
                  <a:shade val="75000"/>
                </a:srgbClr>
              </a:buClr>
              <a:buSzPct val="75000"/>
              <a:buFont typeface="Wingdings 3"/>
              <a:buChar char=""/>
              <a:defRPr kumimoji="0" sz="1400"/>
            </a:lvl7pPr>
            <a:lvl8pPr marL="2011680" indent="-182880">
              <a:spcBef>
                <a:spcPts val="300"/>
              </a:spcBef>
              <a:buClr>
                <a:prstClr val="white">
                  <a:shade val="50000"/>
                </a:prstClr>
              </a:buClr>
              <a:buSzPct val="75000"/>
              <a:buFont typeface="Wingdings 3"/>
              <a:buChar char=""/>
              <a:defRPr kumimoji="0" sz="1400"/>
            </a:lvl8pPr>
            <a:lvl9pPr marL="2194560" indent="-182880">
              <a:spcBef>
                <a:spcPts val="300"/>
              </a:spcBef>
              <a:buClr>
                <a:srgbClr val="9FB8CD"/>
              </a:buClr>
              <a:buSzPct val="75000"/>
              <a:buFont typeface="Wingdings 3"/>
              <a:buChar char=""/>
              <a:defRPr kumimoji="0" sz="1200"/>
            </a:lvl9pPr>
          </a:lstStyle>
          <a:p>
            <a:r>
              <a:rPr lang="en-US" dirty="0"/>
              <a:t>Usually are attached to the duct, with the insulation pinned between the take off and the duct it’s attached to. </a:t>
            </a:r>
          </a:p>
          <a:p>
            <a:r>
              <a:rPr lang="en-US" dirty="0"/>
              <a:t>Because insulation can’t stop air from leaking, the insulation must be removed from under the take off before applying the mastic.</a:t>
            </a:r>
          </a:p>
        </p:txBody>
      </p:sp>
      <p:pic>
        <p:nvPicPr>
          <p:cNvPr id="7" name="Picture 3" descr="Training 082"/>
          <p:cNvPicPr>
            <a:picLocks noChangeAspect="1" noChangeArrowheads="1"/>
          </p:cNvPicPr>
          <p:nvPr/>
        </p:nvPicPr>
        <p:blipFill>
          <a:blip r:embed="rId3" cstate="print"/>
          <a:srcRect l="22354" t="7480" r="19275"/>
          <a:stretch>
            <a:fillRect/>
          </a:stretch>
        </p:blipFill>
        <p:spPr bwMode="auto">
          <a:xfrm>
            <a:off x="5638800" y="4046220"/>
            <a:ext cx="2325976" cy="2185008"/>
          </a:xfrm>
          <a:prstGeom prst="rect">
            <a:avLst/>
          </a:prstGeom>
          <a:ln>
            <a:noFill/>
          </a:ln>
          <a:effectLst>
            <a:outerShdw blurRad="190500" algn="tl" rotWithShape="0">
              <a:srgbClr val="000000">
                <a:alpha val="70000"/>
              </a:srgbClr>
            </a:outerShdw>
          </a:effectLst>
        </p:spPr>
      </p:pic>
      <p:sp>
        <p:nvSpPr>
          <p:cNvPr id="8"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188</a:t>
            </a:fld>
            <a:endParaRPr lang="en-US" sz="1400" dirty="0">
              <a:solidFill>
                <a:prstClr val="black">
                  <a:tint val="75000"/>
                </a:prstClr>
              </a:solidFill>
            </a:endParaRPr>
          </a:p>
        </p:txBody>
      </p:sp>
      <p:pic>
        <p:nvPicPr>
          <p:cNvPr id="10" name="Picture 4"/>
          <p:cNvPicPr>
            <a:picLocks noChangeAspect="1" noChangeArrowheads="1"/>
          </p:cNvPicPr>
          <p:nvPr/>
        </p:nvPicPr>
        <p:blipFill rotWithShape="1">
          <a:blip r:embed="rId4" cstate="print"/>
          <a:srcRect l="13766" t="5367" r="12468" b="13247"/>
          <a:stretch/>
        </p:blipFill>
        <p:spPr bwMode="auto">
          <a:xfrm>
            <a:off x="1447804" y="4046220"/>
            <a:ext cx="2640605" cy="2185008"/>
          </a:xfrm>
          <a:prstGeom prst="rect">
            <a:avLst/>
          </a:prstGeom>
          <a:ln>
            <a:noFill/>
          </a:ln>
          <a:effectLst>
            <a:outerShdw blurRad="190500" algn="tl" rotWithShape="0">
              <a:srgbClr val="000000">
                <a:alpha val="70000"/>
              </a:srgbClr>
            </a:outerShdw>
          </a:effectLst>
        </p:spPr>
      </p:pic>
      <p:sp>
        <p:nvSpPr>
          <p:cNvPr id="11"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21148537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Training 082"/>
          <p:cNvPicPr>
            <a:picLocks noChangeAspect="1" noChangeArrowheads="1"/>
          </p:cNvPicPr>
          <p:nvPr/>
        </p:nvPicPr>
        <p:blipFill rotWithShape="1">
          <a:blip r:embed="rId3" cstate="print"/>
          <a:srcRect l="26802" t="10123" r="23261" b="5618"/>
          <a:stretch/>
        </p:blipFill>
        <p:spPr bwMode="auto">
          <a:xfrm>
            <a:off x="819150" y="1508761"/>
            <a:ext cx="1943100" cy="1943100"/>
          </a:xfrm>
          <a:prstGeom prst="rect">
            <a:avLst/>
          </a:prstGeom>
          <a:ln>
            <a:noFill/>
          </a:ln>
          <a:effectLst>
            <a:outerShdw blurRad="190500" algn="tl" rotWithShape="0">
              <a:srgbClr val="000000">
                <a:alpha val="70000"/>
              </a:srgbClr>
            </a:outerShdw>
          </a:effectLst>
        </p:spPr>
      </p:pic>
      <p:pic>
        <p:nvPicPr>
          <p:cNvPr id="9221" name="Picture 5" descr="Training 141"/>
          <p:cNvPicPr>
            <a:picLocks noChangeAspect="1" noChangeArrowheads="1"/>
          </p:cNvPicPr>
          <p:nvPr/>
        </p:nvPicPr>
        <p:blipFill rotWithShape="1">
          <a:blip r:embed="rId4" cstate="print">
            <a:lum bright="12000"/>
          </a:blip>
          <a:srcRect l="18101" t="30663" r="21898" b="2586"/>
          <a:stretch/>
        </p:blipFill>
        <p:spPr bwMode="auto">
          <a:xfrm>
            <a:off x="678180" y="3817750"/>
            <a:ext cx="2468880" cy="2118231"/>
          </a:xfrm>
          <a:prstGeom prst="rect">
            <a:avLst/>
          </a:prstGeom>
          <a:ln>
            <a:noFill/>
          </a:ln>
          <a:effectLst>
            <a:outerShdw blurRad="190500" algn="tl" rotWithShape="0">
              <a:srgbClr val="000000">
                <a:alpha val="70000"/>
              </a:srgbClr>
            </a:outerShdw>
          </a:effectLst>
        </p:spPr>
      </p:pic>
      <p:sp>
        <p:nvSpPr>
          <p:cNvPr id="9224" name="Text Box 8"/>
          <p:cNvSpPr txBox="1">
            <a:spLocks noChangeArrowheads="1"/>
          </p:cNvSpPr>
          <p:nvPr/>
        </p:nvSpPr>
        <p:spPr bwMode="auto">
          <a:xfrm>
            <a:off x="2828925" y="1845678"/>
            <a:ext cx="5867400" cy="1107996"/>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1: </a:t>
            </a:r>
            <a:r>
              <a:rPr lang="en-US" b="0" dirty="0"/>
              <a:t>Unscrew take off and pull insulation back so the take off can be reattached without pinning insulation under the take off</a:t>
            </a:r>
          </a:p>
        </p:txBody>
      </p:sp>
      <p:sp>
        <p:nvSpPr>
          <p:cNvPr id="9225" name="Text Box 9"/>
          <p:cNvSpPr txBox="1">
            <a:spLocks noChangeArrowheads="1"/>
          </p:cNvSpPr>
          <p:nvPr/>
        </p:nvSpPr>
        <p:spPr bwMode="auto">
          <a:xfrm>
            <a:off x="3524250" y="4360280"/>
            <a:ext cx="5172075" cy="769441"/>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2: </a:t>
            </a:r>
            <a:r>
              <a:rPr lang="en-US" b="0" dirty="0"/>
              <a:t>Place take off onto the duct; ensure no gap is between take off and duct.</a:t>
            </a:r>
          </a:p>
        </p:txBody>
      </p:sp>
      <p:sp>
        <p:nvSpPr>
          <p:cNvPr id="9226" name="AutoShape 10"/>
          <p:cNvSpPr>
            <a:spLocks noChangeArrowheads="1"/>
          </p:cNvSpPr>
          <p:nvPr/>
        </p:nvSpPr>
        <p:spPr bwMode="auto">
          <a:xfrm>
            <a:off x="3033280" y="5562600"/>
            <a:ext cx="2029691" cy="685800"/>
          </a:xfrm>
          <a:prstGeom prst="wedgeRoundRectCallout">
            <a:avLst>
              <a:gd name="adj1" fmla="val -125424"/>
              <a:gd name="adj2" fmla="val -72103"/>
              <a:gd name="adj3" fmla="val 16667"/>
            </a:avLst>
          </a:prstGeom>
          <a:solidFill>
            <a:srgbClr val="FFFF00"/>
          </a:solidFill>
          <a:ln w="9525">
            <a:solidFill>
              <a:schemeClr val="tx1"/>
            </a:solidFill>
            <a:miter lim="800000"/>
            <a:headEnd/>
            <a:tailEnd/>
          </a:ln>
          <a:effectLst/>
        </p:spPr>
        <p:txBody>
          <a:bodyPr/>
          <a:lstStyle/>
          <a:p>
            <a:pPr algn="ctr"/>
            <a:r>
              <a:rPr lang="en-US" sz="1600" b="1" dirty="0"/>
              <a:t>No gaps between take off and duct</a:t>
            </a:r>
          </a:p>
        </p:txBody>
      </p:sp>
      <p:sp>
        <p:nvSpPr>
          <p:cNvPr id="13" name="Rectangle 2"/>
          <p:cNvSpPr txBox="1">
            <a:spLocks noChangeArrowheads="1"/>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a:t>Sealing Cone Saddle Take Offs</a:t>
            </a:r>
          </a:p>
        </p:txBody>
      </p:sp>
      <p:sp>
        <p:nvSpPr>
          <p:cNvPr id="12"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189</a:t>
            </a:fld>
            <a:endParaRPr lang="en-US" sz="1400" dirty="0">
              <a:solidFill>
                <a:prstClr val="black">
                  <a:tint val="75000"/>
                </a:prstClr>
              </a:solidFill>
            </a:endParaRPr>
          </a:p>
        </p:txBody>
      </p:sp>
      <p:sp>
        <p:nvSpPr>
          <p:cNvPr id="10"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300561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Training 097"/>
          <p:cNvPicPr>
            <a:picLocks noChangeAspect="1" noChangeArrowheads="1"/>
          </p:cNvPicPr>
          <p:nvPr/>
        </p:nvPicPr>
        <p:blipFill>
          <a:blip r:embed="rId3" cstate="print">
            <a:lum bright="18000"/>
          </a:blip>
          <a:srcRect l="26492" t="25807" r="32564"/>
          <a:stretch>
            <a:fillRect/>
          </a:stretch>
        </p:blipFill>
        <p:spPr bwMode="auto">
          <a:xfrm>
            <a:off x="788670" y="1371601"/>
            <a:ext cx="2286000" cy="2251075"/>
          </a:xfrm>
          <a:prstGeom prst="rect">
            <a:avLst/>
          </a:prstGeom>
          <a:ln>
            <a:noFill/>
          </a:ln>
          <a:effectLst>
            <a:outerShdw blurRad="190500" algn="tl" rotWithShape="0">
              <a:srgbClr val="000000">
                <a:alpha val="70000"/>
              </a:srgbClr>
            </a:outerShdw>
          </a:effectLst>
        </p:spPr>
      </p:pic>
      <p:pic>
        <p:nvPicPr>
          <p:cNvPr id="8" name="Picture 6" descr="Training 143"/>
          <p:cNvPicPr>
            <a:picLocks noChangeAspect="1" noChangeArrowheads="1"/>
          </p:cNvPicPr>
          <p:nvPr/>
        </p:nvPicPr>
        <p:blipFill rotWithShape="1">
          <a:blip r:embed="rId4" cstate="print">
            <a:lum bright="18000" contrast="6000"/>
          </a:blip>
          <a:srcRect l="25233" t="35648" r="28525" b="11384"/>
          <a:stretch/>
        </p:blipFill>
        <p:spPr bwMode="auto">
          <a:xfrm>
            <a:off x="647700" y="4021137"/>
            <a:ext cx="2567940" cy="2021524"/>
          </a:xfrm>
          <a:prstGeom prst="rect">
            <a:avLst/>
          </a:prstGeom>
          <a:ln>
            <a:noFill/>
          </a:ln>
          <a:effectLst>
            <a:outerShdw blurRad="190500" algn="tl" rotWithShape="0">
              <a:srgbClr val="000000">
                <a:alpha val="70000"/>
              </a:srgbClr>
            </a:outerShdw>
          </a:effectLst>
        </p:spPr>
      </p:pic>
      <p:sp>
        <p:nvSpPr>
          <p:cNvPr id="9" name="Text Box 11"/>
          <p:cNvSpPr txBox="1">
            <a:spLocks noChangeArrowheads="1"/>
          </p:cNvSpPr>
          <p:nvPr/>
        </p:nvSpPr>
        <p:spPr bwMode="auto">
          <a:xfrm>
            <a:off x="3581400" y="2057402"/>
            <a:ext cx="5105400" cy="769441"/>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3: </a:t>
            </a:r>
            <a:r>
              <a:rPr lang="en-US" b="0" dirty="0"/>
              <a:t>Screw the take off back onto the duct; ensure it remains flush with duct</a:t>
            </a:r>
          </a:p>
        </p:txBody>
      </p:sp>
      <p:sp>
        <p:nvSpPr>
          <p:cNvPr id="10" name="Text Box 12"/>
          <p:cNvSpPr txBox="1">
            <a:spLocks noChangeArrowheads="1"/>
          </p:cNvSpPr>
          <p:nvPr/>
        </p:nvSpPr>
        <p:spPr bwMode="auto">
          <a:xfrm>
            <a:off x="3581400" y="4533939"/>
            <a:ext cx="5202382" cy="1107996"/>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4: </a:t>
            </a:r>
            <a:r>
              <a:rPr lang="en-US" b="0" dirty="0"/>
              <a:t>Apply mastic around joint between take off and duct; include surfaces of take off and duct</a:t>
            </a:r>
          </a:p>
        </p:txBody>
      </p:sp>
      <p:sp>
        <p:nvSpPr>
          <p:cNvPr id="17" name="Rectangle 2"/>
          <p:cNvSpPr>
            <a:spLocks noGrp="1" noChangeArrowheads="1"/>
          </p:cNvSpPr>
          <p:nvPr>
            <p:ph type="title"/>
          </p:nvPr>
        </p:nvSpPr>
        <p:spPr>
          <a:xfrm>
            <a:off x="457200" y="152400"/>
            <a:ext cx="8229600" cy="990600"/>
          </a:xfrm>
        </p:spPr>
        <p:txBody>
          <a:bodyPr vert="horz" anchor="b" anchorCtr="0">
            <a:normAutofit/>
          </a:bodyPr>
          <a:lstStyle/>
          <a:p>
            <a:r>
              <a:rPr lang="en-US" dirty="0"/>
              <a:t>Sealing Cone Saddle Take Offs,</a:t>
            </a:r>
            <a:r>
              <a:rPr lang="en-US" sz="2700" dirty="0"/>
              <a:t> continued</a:t>
            </a:r>
            <a:endParaRPr lang="en-US" dirty="0"/>
          </a:p>
        </p:txBody>
      </p:sp>
      <p:sp>
        <p:nvSpPr>
          <p:cNvPr id="18"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190</a:t>
            </a:fld>
            <a:endParaRPr lang="en-US" sz="1400" dirty="0">
              <a:solidFill>
                <a:prstClr val="black">
                  <a:tint val="75000"/>
                </a:prstClr>
              </a:solidFill>
            </a:endParaRPr>
          </a:p>
        </p:txBody>
      </p:sp>
      <p:sp>
        <p:nvSpPr>
          <p:cNvPr id="11"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12067252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vert="horz" anchor="b" anchorCtr="0">
            <a:normAutofit/>
          </a:bodyPr>
          <a:lstStyle/>
          <a:p>
            <a:r>
              <a:rPr lang="en-US" dirty="0"/>
              <a:t>Sealing Cone Saddle Take Offs,</a:t>
            </a:r>
            <a:r>
              <a:rPr lang="en-US" sz="2700" dirty="0"/>
              <a:t> continued</a:t>
            </a:r>
            <a:endParaRPr lang="en-US" dirty="0"/>
          </a:p>
        </p:txBody>
      </p:sp>
      <p:pic>
        <p:nvPicPr>
          <p:cNvPr id="11268" name="Picture 4" descr="Training 154"/>
          <p:cNvPicPr>
            <a:picLocks noGrp="1" noChangeAspect="1" noChangeArrowheads="1"/>
          </p:cNvPicPr>
          <p:nvPr>
            <p:ph sz="quarter" idx="1"/>
          </p:nvPr>
        </p:nvPicPr>
        <p:blipFill rotWithShape="1">
          <a:blip r:embed="rId3" cstate="print">
            <a:lum bright="12000"/>
          </a:blip>
          <a:srcRect l="31354" t="30605" r="28131" b="20120"/>
          <a:stretch/>
        </p:blipFill>
        <p:spPr>
          <a:xfrm>
            <a:off x="476250" y="1295400"/>
            <a:ext cx="2523744" cy="1828800"/>
          </a:xfrm>
          <a:prstGeom prst="rect">
            <a:avLst/>
          </a:prstGeom>
          <a:ln>
            <a:noFill/>
          </a:ln>
          <a:effectLst>
            <a:outerShdw blurRad="190500" algn="tl" rotWithShape="0">
              <a:srgbClr val="000000">
                <a:alpha val="70000"/>
              </a:srgbClr>
            </a:outerShdw>
          </a:effectLst>
        </p:spPr>
      </p:pic>
      <p:pic>
        <p:nvPicPr>
          <p:cNvPr id="11267" name="Picture 3"/>
          <p:cNvPicPr>
            <a:picLocks noChangeAspect="1" noChangeArrowheads="1"/>
          </p:cNvPicPr>
          <p:nvPr/>
        </p:nvPicPr>
        <p:blipFill rotWithShape="1">
          <a:blip r:embed="rId4" cstate="print">
            <a:lum bright="18000"/>
          </a:blip>
          <a:srcRect l="25811" t="30011" r="23717" b="-1"/>
          <a:stretch/>
        </p:blipFill>
        <p:spPr bwMode="auto">
          <a:xfrm>
            <a:off x="533400" y="3810000"/>
            <a:ext cx="2473324" cy="2278683"/>
          </a:xfrm>
          <a:prstGeom prst="rect">
            <a:avLst/>
          </a:prstGeom>
          <a:ln>
            <a:noFill/>
          </a:ln>
          <a:effectLst>
            <a:outerShdw blurRad="190500" algn="tl" rotWithShape="0">
              <a:srgbClr val="000000">
                <a:alpha val="70000"/>
              </a:srgbClr>
            </a:outerShdw>
          </a:effectLst>
        </p:spPr>
      </p:pic>
      <p:sp>
        <p:nvSpPr>
          <p:cNvPr id="11269" name="Text Box 5"/>
          <p:cNvSpPr txBox="1">
            <a:spLocks noChangeArrowheads="1"/>
          </p:cNvSpPr>
          <p:nvPr/>
        </p:nvSpPr>
        <p:spPr bwMode="auto">
          <a:xfrm>
            <a:off x="3299460" y="1516381"/>
            <a:ext cx="5311140" cy="1107996"/>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5: </a:t>
            </a:r>
            <a:r>
              <a:rPr lang="en-US" b="0" dirty="0"/>
              <a:t>Fold the pushed back insulation onto the duct section; use wet mastic to glue insulation to duct work</a:t>
            </a:r>
          </a:p>
        </p:txBody>
      </p:sp>
      <p:sp>
        <p:nvSpPr>
          <p:cNvPr id="11270" name="AutoShape 6"/>
          <p:cNvSpPr>
            <a:spLocks noChangeArrowheads="1"/>
          </p:cNvSpPr>
          <p:nvPr/>
        </p:nvSpPr>
        <p:spPr bwMode="auto">
          <a:xfrm>
            <a:off x="381000" y="2819400"/>
            <a:ext cx="2133600" cy="685800"/>
          </a:xfrm>
          <a:prstGeom prst="wedgeRoundRectCallout">
            <a:avLst>
              <a:gd name="adj1" fmla="val -7593"/>
              <a:gd name="adj2" fmla="val -112153"/>
              <a:gd name="adj3" fmla="val 16667"/>
            </a:avLst>
          </a:prstGeom>
          <a:solidFill>
            <a:srgbClr val="FFFF00"/>
          </a:solidFill>
          <a:ln w="9525">
            <a:solidFill>
              <a:schemeClr val="tx1"/>
            </a:solidFill>
            <a:miter lim="800000"/>
            <a:headEnd/>
            <a:tailEnd/>
          </a:ln>
          <a:effectLst/>
        </p:spPr>
        <p:txBody>
          <a:bodyPr anchor="ctr"/>
          <a:lstStyle/>
          <a:p>
            <a:pPr algn="ctr"/>
            <a:r>
              <a:rPr lang="en-US" b="1" dirty="0"/>
              <a:t>No insulation gaps on the duct</a:t>
            </a:r>
          </a:p>
        </p:txBody>
      </p:sp>
      <p:sp>
        <p:nvSpPr>
          <p:cNvPr id="11271" name="Text Box 7"/>
          <p:cNvSpPr txBox="1">
            <a:spLocks noChangeArrowheads="1"/>
          </p:cNvSpPr>
          <p:nvPr/>
        </p:nvSpPr>
        <p:spPr bwMode="auto">
          <a:xfrm>
            <a:off x="3276600" y="4443177"/>
            <a:ext cx="5334000" cy="769441"/>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6: </a:t>
            </a:r>
            <a:r>
              <a:rPr lang="en-US" b="0" dirty="0"/>
              <a:t>Reattach insulation with duct strapping or nylon tie</a:t>
            </a:r>
          </a:p>
        </p:txBody>
      </p:sp>
      <p:sp>
        <p:nvSpPr>
          <p:cNvPr id="8"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191</a:t>
            </a:fld>
            <a:endParaRPr lang="en-US" sz="1400" dirty="0">
              <a:solidFill>
                <a:prstClr val="black">
                  <a:tint val="75000"/>
                </a:prstClr>
              </a:solidFill>
            </a:endParaRPr>
          </a:p>
        </p:txBody>
      </p:sp>
      <p:sp>
        <p:nvSpPr>
          <p:cNvPr id="10"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155144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sz="quarter" idx="1"/>
          </p:nvPr>
        </p:nvSpPr>
        <p:spPr>
          <a:xfrm>
            <a:off x="457200" y="1600201"/>
            <a:ext cx="8229600" cy="4525963"/>
          </a:xfrm>
        </p:spPr>
        <p:txBody>
          <a:bodyPr vert="horz">
            <a:noAutofit/>
          </a:bodyPr>
          <a:lstStyle/>
          <a:p>
            <a:pPr>
              <a:lnSpc>
                <a:spcPts val="3600"/>
              </a:lnSpc>
              <a:spcAft>
                <a:spcPts val="400"/>
              </a:spcAft>
            </a:pPr>
            <a:r>
              <a:rPr lang="en-US" sz="2800" dirty="0">
                <a:solidFill>
                  <a:srgbClr val="284E84"/>
                </a:solidFill>
              </a:rPr>
              <a:t>Do you notice any unusual smells when the air handler turns on?</a:t>
            </a:r>
          </a:p>
          <a:p>
            <a:pPr lvl="1">
              <a:lnSpc>
                <a:spcPts val="3600"/>
              </a:lnSpc>
              <a:spcBef>
                <a:spcPts val="600"/>
              </a:spcBef>
              <a:spcAft>
                <a:spcPts val="400"/>
              </a:spcAft>
            </a:pPr>
            <a:r>
              <a:rPr lang="en-US" i="1" dirty="0"/>
              <a:t>Smells such as creosote, eau de crawlspace, or garage odors can give you solid clues concerning disconnected ducts.</a:t>
            </a:r>
          </a:p>
          <a:p>
            <a:pPr>
              <a:lnSpc>
                <a:spcPts val="3600"/>
              </a:lnSpc>
              <a:spcBef>
                <a:spcPts val="1200"/>
              </a:spcBef>
              <a:spcAft>
                <a:spcPts val="400"/>
              </a:spcAft>
            </a:pPr>
            <a:r>
              <a:rPr lang="en-US" sz="2800" dirty="0">
                <a:solidFill>
                  <a:srgbClr val="284E84"/>
                </a:solidFill>
              </a:rPr>
              <a:t>Do you notice insulation on your furnace filter?</a:t>
            </a:r>
          </a:p>
          <a:p>
            <a:pPr lvl="1">
              <a:lnSpc>
                <a:spcPts val="3600"/>
              </a:lnSpc>
              <a:spcBef>
                <a:spcPts val="600"/>
              </a:spcBef>
              <a:spcAft>
                <a:spcPts val="400"/>
              </a:spcAft>
            </a:pPr>
            <a:r>
              <a:rPr lang="en-US" i="1" dirty="0"/>
              <a:t>Insulation on the furnace filter is another good indicator of serious duct problems in the attic.</a:t>
            </a:r>
          </a:p>
          <a:p>
            <a:pPr>
              <a:lnSpc>
                <a:spcPts val="3600"/>
              </a:lnSpc>
              <a:spcAft>
                <a:spcPts val="400"/>
              </a:spcAft>
            </a:pPr>
            <a:endParaRPr lang="en-US" sz="2800" dirty="0">
              <a:solidFill>
                <a:srgbClr val="284E84"/>
              </a:solidFill>
            </a:endParaRP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129</a:t>
            </a:fld>
            <a:endParaRPr lang="en-US" sz="1400" dirty="0">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560" y="4953001"/>
            <a:ext cx="1333500" cy="1333500"/>
          </a:xfrm>
          <a:prstGeom prst="rect">
            <a:avLst/>
          </a:prstGeom>
          <a:ln>
            <a:noFill/>
          </a:ln>
          <a:effectLst>
            <a:softEdge rad="112500"/>
          </a:effectLst>
        </p:spPr>
      </p:pic>
      <p:sp>
        <p:nvSpPr>
          <p:cNvPr id="8" name="Rectangle 2"/>
          <p:cNvSpPr>
            <a:spLocks noGrp="1" noChangeArrowheads="1"/>
          </p:cNvSpPr>
          <p:nvPr>
            <p:ph type="title"/>
          </p:nvPr>
        </p:nvSpPr>
        <p:spPr>
          <a:xfrm>
            <a:off x="457200" y="0"/>
            <a:ext cx="8229600" cy="1143000"/>
          </a:xfrm>
        </p:spPr>
        <p:txBody>
          <a:bodyPr/>
          <a:lstStyle/>
          <a:p>
            <a:r>
              <a:rPr lang="en-US" dirty="0"/>
              <a:t>Questions for Occupant</a:t>
            </a: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17374280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7" name="Picture 7" descr="crimpper"/>
          <p:cNvPicPr>
            <a:picLocks noChangeAspect="1" noChangeArrowheads="1"/>
          </p:cNvPicPr>
          <p:nvPr/>
        </p:nvPicPr>
        <p:blipFill>
          <a:blip r:embed="rId3" cstate="print"/>
          <a:srcRect/>
          <a:stretch>
            <a:fillRect/>
          </a:stretch>
        </p:blipFill>
        <p:spPr bwMode="auto">
          <a:xfrm>
            <a:off x="990600" y="2628899"/>
            <a:ext cx="3330504" cy="2160588"/>
          </a:xfrm>
          <a:prstGeom prst="rect">
            <a:avLst/>
          </a:prstGeom>
          <a:ln>
            <a:noFill/>
          </a:ln>
          <a:effectLst>
            <a:outerShdw blurRad="190500" algn="tl" rotWithShape="0">
              <a:srgbClr val="000000">
                <a:alpha val="70000"/>
              </a:srgbClr>
            </a:outerShdw>
          </a:effectLst>
        </p:spPr>
      </p:pic>
      <p:sp>
        <p:nvSpPr>
          <p:cNvPr id="25608" name="Text Box 8"/>
          <p:cNvSpPr txBox="1">
            <a:spLocks noChangeArrowheads="1"/>
          </p:cNvSpPr>
          <p:nvPr/>
        </p:nvSpPr>
        <p:spPr bwMode="auto">
          <a:xfrm>
            <a:off x="4495800" y="2562729"/>
            <a:ext cx="3962400" cy="2292935"/>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b="0" dirty="0"/>
              <a:t>Used to fit two sections of the same size of metal duct together. </a:t>
            </a:r>
          </a:p>
          <a:p>
            <a:r>
              <a:rPr lang="en-US" b="0" dirty="0"/>
              <a:t>Circumference of one duct section is reduced by crimping it so it can easily fit into the non-crimped section.</a:t>
            </a:r>
          </a:p>
        </p:txBody>
      </p:sp>
      <p:sp>
        <p:nvSpPr>
          <p:cNvPr id="1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192</a:t>
            </a:fld>
            <a:endParaRPr lang="en-US" sz="1400" dirty="0">
              <a:solidFill>
                <a:prstClr val="black">
                  <a:tint val="75000"/>
                </a:prstClr>
              </a:solidFill>
            </a:endParaRPr>
          </a:p>
        </p:txBody>
      </p:sp>
      <p:sp>
        <p:nvSpPr>
          <p:cNvPr id="17" name="Rectangle 4"/>
          <p:cNvSpPr>
            <a:spLocks noGrp="1" noChangeArrowheads="1"/>
          </p:cNvSpPr>
          <p:nvPr>
            <p:ph type="title"/>
          </p:nvPr>
        </p:nvSpPr>
        <p:spPr>
          <a:xfrm>
            <a:off x="457200" y="274637"/>
            <a:ext cx="8229600" cy="868363"/>
          </a:xfrm>
        </p:spPr>
        <p:txBody>
          <a:bodyPr vert="horz" anchor="b" anchorCtr="0">
            <a:normAutofit/>
          </a:bodyPr>
          <a:lstStyle/>
          <a:p>
            <a:r>
              <a:rPr lang="en-US" dirty="0"/>
              <a:t>Crimping Tool</a:t>
            </a:r>
          </a:p>
        </p:txBody>
      </p:sp>
      <p:sp>
        <p:nvSpPr>
          <p:cNvPr id="18" name="Text Box 7"/>
          <p:cNvSpPr txBox="1">
            <a:spLocks noChangeArrowheads="1"/>
          </p:cNvSpPr>
          <p:nvPr/>
        </p:nvSpPr>
        <p:spPr bwMode="auto">
          <a:xfrm>
            <a:off x="1813560" y="5564533"/>
            <a:ext cx="5791200" cy="400110"/>
          </a:xfrm>
          <a:prstGeom prst="rect">
            <a:avLst/>
          </a:prstGeom>
          <a:solidFill>
            <a:schemeClr val="accent4">
              <a:lumMod val="60000"/>
              <a:lumOff val="40000"/>
            </a:schemeClr>
          </a:solidFill>
          <a:ln w="9525">
            <a:noFill/>
            <a:miter lim="800000"/>
            <a:headEnd/>
            <a:tailEnd/>
          </a:ln>
          <a:effectLst/>
        </p:spPr>
        <p:txBody>
          <a:bodyPr>
            <a:spAutoFit/>
          </a:bodyPr>
          <a:lstStyle/>
          <a:p>
            <a:pPr algn="ctr">
              <a:spcBef>
                <a:spcPct val="50000"/>
              </a:spcBef>
            </a:pPr>
            <a:r>
              <a:rPr lang="en-US" sz="2000" i="1" dirty="0">
                <a:solidFill>
                  <a:srgbClr val="284E84"/>
                </a:solidFill>
              </a:rPr>
              <a:t>Tip:  Always use gloves when working with sheet metal</a:t>
            </a: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18877836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Training 02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8000"/>
                    </a14:imgEffect>
                    <a14:imgEffect>
                      <a14:brightnessContrast bright="29000"/>
                    </a14:imgEffect>
                  </a14:imgLayer>
                </a14:imgProps>
              </a:ext>
            </a:extLst>
          </a:blip>
          <a:srcRect l="23174" t="44937" r="7683" b="8244"/>
          <a:stretch/>
        </p:blipFill>
        <p:spPr bwMode="auto">
          <a:xfrm>
            <a:off x="619033" y="1533844"/>
            <a:ext cx="2642891" cy="1667539"/>
          </a:xfrm>
          <a:prstGeom prst="rect">
            <a:avLst/>
          </a:prstGeom>
          <a:ln>
            <a:noFill/>
          </a:ln>
          <a:effectLst>
            <a:outerShdw blurRad="190500" algn="tl" rotWithShape="0">
              <a:srgbClr val="000000">
                <a:alpha val="70000"/>
              </a:srgbClr>
            </a:outerShdw>
          </a:effectLst>
        </p:spPr>
      </p:pic>
      <p:pic>
        <p:nvPicPr>
          <p:cNvPr id="8" name="Picture 4" descr="Training 026"/>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1000"/>
                    </a14:imgEffect>
                    <a14:imgEffect>
                      <a14:brightnessContrast bright="14000"/>
                    </a14:imgEffect>
                  </a14:imgLayer>
                </a14:imgProps>
              </a:ext>
            </a:extLst>
          </a:blip>
          <a:srcRect l="41009" t="44260" r="15789" b="5895"/>
          <a:stretch/>
        </p:blipFill>
        <p:spPr bwMode="auto">
          <a:xfrm>
            <a:off x="619033" y="3656618"/>
            <a:ext cx="2663952" cy="2312364"/>
          </a:xfrm>
          <a:prstGeom prst="rect">
            <a:avLst/>
          </a:prstGeom>
          <a:ln>
            <a:noFill/>
          </a:ln>
          <a:effectLst>
            <a:outerShdw blurRad="190500" algn="tl" rotWithShape="0">
              <a:srgbClr val="000000">
                <a:alpha val="70000"/>
              </a:srgbClr>
            </a:outerShdw>
          </a:effectLst>
        </p:spPr>
      </p:pic>
      <p:sp>
        <p:nvSpPr>
          <p:cNvPr id="11" name="Text Box 9"/>
          <p:cNvSpPr txBox="1">
            <a:spLocks noChangeArrowheads="1"/>
          </p:cNvSpPr>
          <p:nvPr/>
        </p:nvSpPr>
        <p:spPr bwMode="auto">
          <a:xfrm>
            <a:off x="3429000" y="2721114"/>
            <a:ext cx="4732818" cy="707886"/>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sz="2000" dirty="0"/>
              <a:t>Step 1: </a:t>
            </a:r>
            <a:r>
              <a:rPr lang="en-US" sz="2000" b="0" dirty="0"/>
              <a:t>Seat a section of duct fully into jaws of the crimper; squeeze tight</a:t>
            </a:r>
          </a:p>
        </p:txBody>
      </p:sp>
      <p:sp>
        <p:nvSpPr>
          <p:cNvPr id="12" name="Text Box 10"/>
          <p:cNvSpPr txBox="1">
            <a:spLocks noChangeArrowheads="1"/>
          </p:cNvSpPr>
          <p:nvPr/>
        </p:nvSpPr>
        <p:spPr bwMode="auto">
          <a:xfrm>
            <a:off x="3429000" y="4572000"/>
            <a:ext cx="5715000" cy="707886"/>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2: </a:t>
            </a:r>
            <a:r>
              <a:rPr lang="en-US" b="0" dirty="0"/>
              <a:t>Continue all the way around, ensuring complete coverage</a:t>
            </a:r>
          </a:p>
        </p:txBody>
      </p:sp>
      <p:pic>
        <p:nvPicPr>
          <p:cNvPr id="15" name="Picture 13" descr="Training 137"/>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22000"/>
                    </a14:imgEffect>
                    <a14:imgEffect>
                      <a14:brightnessContrast bright="52000"/>
                    </a14:imgEffect>
                  </a14:imgLayer>
                </a14:imgProps>
              </a:ext>
            </a:extLst>
          </a:blip>
          <a:srcRect l="34483"/>
          <a:stretch>
            <a:fillRect/>
          </a:stretch>
        </p:blipFill>
        <p:spPr bwMode="auto">
          <a:xfrm flipH="1">
            <a:off x="3657600" y="1345069"/>
            <a:ext cx="1219200" cy="1289985"/>
          </a:xfrm>
          <a:prstGeom prst="rect">
            <a:avLst/>
          </a:prstGeom>
          <a:ln>
            <a:noFill/>
          </a:ln>
          <a:effectLst>
            <a:outerShdw blurRad="190500" algn="tl" rotWithShape="0">
              <a:srgbClr val="000000">
                <a:alpha val="70000"/>
              </a:srgbClr>
            </a:outerShdw>
          </a:effectLst>
        </p:spPr>
      </p:pic>
      <p:sp>
        <p:nvSpPr>
          <p:cNvPr id="17"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193</a:t>
            </a:fld>
            <a:endParaRPr lang="en-US" sz="1400" dirty="0">
              <a:solidFill>
                <a:prstClr val="black">
                  <a:tint val="75000"/>
                </a:prstClr>
              </a:solidFill>
            </a:endParaRPr>
          </a:p>
        </p:txBody>
      </p:sp>
      <p:sp>
        <p:nvSpPr>
          <p:cNvPr id="19" name="Rectangle 4"/>
          <p:cNvSpPr>
            <a:spLocks noGrp="1" noChangeArrowheads="1"/>
          </p:cNvSpPr>
          <p:nvPr>
            <p:ph type="title"/>
          </p:nvPr>
        </p:nvSpPr>
        <p:spPr>
          <a:xfrm>
            <a:off x="457200" y="274637"/>
            <a:ext cx="8229600" cy="868363"/>
          </a:xfrm>
        </p:spPr>
        <p:txBody>
          <a:bodyPr vert="horz" anchor="b" anchorCtr="0">
            <a:normAutofit/>
          </a:bodyPr>
          <a:lstStyle/>
          <a:p>
            <a:r>
              <a:rPr lang="en-US" dirty="0"/>
              <a:t>Using the Crimping Tool</a:t>
            </a:r>
          </a:p>
        </p:txBody>
      </p:sp>
      <p:sp>
        <p:nvSpPr>
          <p:cNvPr id="1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21517154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Training 027"/>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30000"/>
                    </a14:imgEffect>
                    <a14:imgEffect>
                      <a14:brightnessContrast bright="21000" contrast="5000"/>
                    </a14:imgEffect>
                  </a14:imgLayer>
                </a14:imgProps>
              </a:ext>
            </a:extLst>
          </a:blip>
          <a:srcRect l="29138" t="52206" r="14928" b="20918"/>
          <a:stretch/>
        </p:blipFill>
        <p:spPr bwMode="auto">
          <a:xfrm>
            <a:off x="428625" y="1644103"/>
            <a:ext cx="3230437" cy="1649010"/>
          </a:xfrm>
          <a:prstGeom prst="rect">
            <a:avLst/>
          </a:prstGeom>
          <a:ln>
            <a:noFill/>
          </a:ln>
          <a:effectLst>
            <a:outerShdw blurRad="190500" algn="tl" rotWithShape="0">
              <a:srgbClr val="000000">
                <a:alpha val="70000"/>
              </a:srgbClr>
            </a:outerShdw>
          </a:effectLst>
        </p:spPr>
      </p:pic>
      <p:pic>
        <p:nvPicPr>
          <p:cNvPr id="10" name="Picture 6" descr="Training 030"/>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16000" contrast="5000"/>
                    </a14:imgEffect>
                  </a14:imgLayer>
                </a14:imgProps>
              </a:ext>
            </a:extLst>
          </a:blip>
          <a:srcRect l="27952" t="39557" r="9330" b="13314"/>
          <a:stretch/>
        </p:blipFill>
        <p:spPr bwMode="auto">
          <a:xfrm>
            <a:off x="432412" y="4029710"/>
            <a:ext cx="3230437" cy="1828801"/>
          </a:xfrm>
          <a:prstGeom prst="rect">
            <a:avLst/>
          </a:prstGeom>
          <a:ln>
            <a:noFill/>
          </a:ln>
          <a:effectLst>
            <a:outerShdw blurRad="190500" algn="tl" rotWithShape="0">
              <a:srgbClr val="000000">
                <a:alpha val="70000"/>
              </a:srgbClr>
            </a:outerShdw>
          </a:effectLst>
        </p:spPr>
      </p:pic>
      <p:sp>
        <p:nvSpPr>
          <p:cNvPr id="13" name="Text Box 11"/>
          <p:cNvSpPr txBox="1">
            <a:spLocks noChangeArrowheads="1"/>
          </p:cNvSpPr>
          <p:nvPr/>
        </p:nvSpPr>
        <p:spPr bwMode="auto">
          <a:xfrm>
            <a:off x="4231351" y="2191421"/>
            <a:ext cx="4836449" cy="707886"/>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3: </a:t>
            </a:r>
            <a:r>
              <a:rPr lang="en-US" b="0" dirty="0"/>
              <a:t>After duct is fully crimped, insert fully into uncrimped section</a:t>
            </a:r>
          </a:p>
        </p:txBody>
      </p:sp>
      <p:sp>
        <p:nvSpPr>
          <p:cNvPr id="14" name="Text Box 12"/>
          <p:cNvSpPr txBox="1">
            <a:spLocks noChangeArrowheads="1"/>
          </p:cNvSpPr>
          <p:nvPr/>
        </p:nvSpPr>
        <p:spPr bwMode="auto">
          <a:xfrm>
            <a:off x="4231351" y="4220835"/>
            <a:ext cx="4931699" cy="1446550"/>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4: </a:t>
            </a:r>
            <a:r>
              <a:rPr lang="en-US" sz="2200" dirty="0">
                <a:solidFill>
                  <a:srgbClr val="270C9C"/>
                </a:solidFill>
              </a:rPr>
              <a:t>Mechanically fasten the two sections together using at least three sheet metal screws equally spaced.</a:t>
            </a:r>
          </a:p>
        </p:txBody>
      </p:sp>
      <p:sp>
        <p:nvSpPr>
          <p:cNvPr id="17"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194</a:t>
            </a:fld>
            <a:endParaRPr lang="en-US" sz="1400" dirty="0">
              <a:solidFill>
                <a:prstClr val="black">
                  <a:tint val="75000"/>
                </a:prstClr>
              </a:solidFill>
            </a:endParaRPr>
          </a:p>
        </p:txBody>
      </p:sp>
      <p:sp>
        <p:nvSpPr>
          <p:cNvPr id="19" name="Rectangle 4"/>
          <p:cNvSpPr>
            <a:spLocks noGrp="1" noChangeArrowheads="1"/>
          </p:cNvSpPr>
          <p:nvPr>
            <p:ph type="title"/>
          </p:nvPr>
        </p:nvSpPr>
        <p:spPr>
          <a:xfrm>
            <a:off x="457200" y="274637"/>
            <a:ext cx="8229600" cy="868363"/>
          </a:xfrm>
        </p:spPr>
        <p:txBody>
          <a:bodyPr vert="horz" anchor="b" anchorCtr="0">
            <a:normAutofit/>
          </a:bodyPr>
          <a:lstStyle/>
          <a:p>
            <a:r>
              <a:rPr lang="en-US" dirty="0"/>
              <a:t>Using the Crimping Tool</a:t>
            </a:r>
          </a:p>
        </p:txBody>
      </p:sp>
      <p:sp>
        <p:nvSpPr>
          <p:cNvPr id="1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2005" y="4287024"/>
            <a:ext cx="359697" cy="381000"/>
          </a:xfrm>
          <a:prstGeom prst="rect">
            <a:avLst/>
          </a:prstGeom>
        </p:spPr>
      </p:pic>
    </p:spTree>
    <p:extLst>
      <p:ext uri="{BB962C8B-B14F-4D97-AF65-F5344CB8AC3E}">
        <p14:creationId xmlns:p14="http://schemas.microsoft.com/office/powerpoint/2010/main" val="4708610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notcher"/>
          <p:cNvPicPr>
            <a:picLocks noChangeAspect="1" noChangeArrowheads="1"/>
          </p:cNvPicPr>
          <p:nvPr/>
        </p:nvPicPr>
        <p:blipFill>
          <a:blip r:embed="rId3" cstate="print"/>
          <a:srcRect/>
          <a:stretch>
            <a:fillRect/>
          </a:stretch>
        </p:blipFill>
        <p:spPr bwMode="auto">
          <a:xfrm>
            <a:off x="1207544" y="2438401"/>
            <a:ext cx="2884396" cy="2468563"/>
          </a:xfrm>
          <a:prstGeom prst="rect">
            <a:avLst/>
          </a:prstGeom>
          <a:ln>
            <a:noFill/>
          </a:ln>
          <a:effectLst>
            <a:outerShdw blurRad="190500" algn="tl" rotWithShape="0">
              <a:srgbClr val="000000">
                <a:alpha val="70000"/>
              </a:srgbClr>
            </a:outerShdw>
          </a:effectLst>
        </p:spPr>
      </p:pic>
      <p:sp>
        <p:nvSpPr>
          <p:cNvPr id="29700" name="Text Box 4"/>
          <p:cNvSpPr txBox="1">
            <a:spLocks noChangeArrowheads="1"/>
          </p:cNvSpPr>
          <p:nvPr/>
        </p:nvSpPr>
        <p:spPr bwMode="auto">
          <a:xfrm>
            <a:off x="4290060" y="2757737"/>
            <a:ext cx="3886200" cy="1446550"/>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0">
                <a:solidFill>
                  <a:srgbClr val="284E84"/>
                </a:solidFill>
              </a:defRPr>
            </a:lvl1pPr>
          </a:lstStyle>
          <a:p>
            <a:r>
              <a:rPr lang="en-US" dirty="0"/>
              <a:t>Used to take a triangle “bite” out of the edge of sheet metal to make start collars from either straight pipe or elbows.</a:t>
            </a:r>
          </a:p>
        </p:txBody>
      </p:sp>
      <p:sp>
        <p:nvSpPr>
          <p:cNvPr id="17"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195</a:t>
            </a:fld>
            <a:endParaRPr lang="en-US" sz="1400" dirty="0">
              <a:solidFill>
                <a:prstClr val="black">
                  <a:tint val="75000"/>
                </a:prstClr>
              </a:solidFill>
            </a:endParaRPr>
          </a:p>
        </p:txBody>
      </p:sp>
      <p:sp>
        <p:nvSpPr>
          <p:cNvPr id="19" name="Rectangle 4"/>
          <p:cNvSpPr>
            <a:spLocks noGrp="1" noChangeArrowheads="1"/>
          </p:cNvSpPr>
          <p:nvPr>
            <p:ph type="title"/>
          </p:nvPr>
        </p:nvSpPr>
        <p:spPr>
          <a:xfrm>
            <a:off x="457200" y="274637"/>
            <a:ext cx="8229600" cy="868363"/>
          </a:xfrm>
        </p:spPr>
        <p:txBody>
          <a:bodyPr vert="horz" anchor="b" anchorCtr="0">
            <a:normAutofit/>
          </a:bodyPr>
          <a:lstStyle/>
          <a:p>
            <a:r>
              <a:rPr lang="en-US" dirty="0"/>
              <a:t>Notcher Tool</a:t>
            </a: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35274622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Training 058"/>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6000"/>
                    </a14:imgEffect>
                    <a14:imgEffect>
                      <a14:brightnessContrast bright="12000"/>
                    </a14:imgEffect>
                  </a14:imgLayer>
                </a14:imgProps>
              </a:ext>
            </a:extLst>
          </a:blip>
          <a:srcRect l="3237" t="10074" r="17543" b="20808"/>
          <a:stretch/>
        </p:blipFill>
        <p:spPr bwMode="auto">
          <a:xfrm>
            <a:off x="464820" y="1308052"/>
            <a:ext cx="2796540" cy="1620619"/>
          </a:xfrm>
          <a:prstGeom prst="rect">
            <a:avLst/>
          </a:prstGeom>
          <a:noFill/>
        </p:spPr>
      </p:pic>
      <p:sp>
        <p:nvSpPr>
          <p:cNvPr id="4" name="Text Box 6"/>
          <p:cNvSpPr txBox="1">
            <a:spLocks noChangeArrowheads="1"/>
          </p:cNvSpPr>
          <p:nvPr/>
        </p:nvSpPr>
        <p:spPr bwMode="auto">
          <a:xfrm>
            <a:off x="3962400" y="1371602"/>
            <a:ext cx="4663440" cy="1015663"/>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1: </a:t>
            </a:r>
            <a:r>
              <a:rPr lang="en-US" b="0" dirty="0"/>
              <a:t>Insert the sheet metal fully into the jaws of the Notcher; squeeze tight until a triangle drops out</a:t>
            </a:r>
          </a:p>
        </p:txBody>
      </p:sp>
      <p:pic>
        <p:nvPicPr>
          <p:cNvPr id="5" name="Picture 7" descr="Training 060"/>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10000"/>
                    </a14:imgEffect>
                    <a14:imgEffect>
                      <a14:brightnessContrast bright="21000" contrast="5000"/>
                    </a14:imgEffect>
                  </a14:imgLayer>
                </a14:imgProps>
              </a:ext>
            </a:extLst>
          </a:blip>
          <a:srcRect l="16712" t="7567" r="57518" b="37516"/>
          <a:stretch/>
        </p:blipFill>
        <p:spPr bwMode="auto">
          <a:xfrm>
            <a:off x="6858000" y="2194217"/>
            <a:ext cx="1272540" cy="1584961"/>
          </a:xfrm>
          <a:prstGeom prst="rect">
            <a:avLst/>
          </a:prstGeom>
          <a:noFill/>
        </p:spPr>
      </p:pic>
      <p:pic>
        <p:nvPicPr>
          <p:cNvPr id="6" name="Picture 8" descr="Training 06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7000"/>
                    </a14:imgEffect>
                    <a14:imgEffect>
                      <a14:brightnessContrast bright="11000" contrast="1000"/>
                    </a14:imgEffect>
                  </a14:imgLayer>
                </a14:imgProps>
              </a:ext>
            </a:extLst>
          </a:blip>
          <a:srcRect l="6666" t="17282" r="12308" b="11664"/>
          <a:stretch/>
        </p:blipFill>
        <p:spPr bwMode="auto">
          <a:xfrm>
            <a:off x="511903" y="3779178"/>
            <a:ext cx="3327215" cy="1985695"/>
          </a:xfrm>
          <a:prstGeom prst="rect">
            <a:avLst/>
          </a:prstGeom>
          <a:noFill/>
        </p:spPr>
      </p:pic>
      <p:sp>
        <p:nvSpPr>
          <p:cNvPr id="7" name="Text Box 9"/>
          <p:cNvSpPr txBox="1">
            <a:spLocks noChangeArrowheads="1"/>
          </p:cNvSpPr>
          <p:nvPr/>
        </p:nvSpPr>
        <p:spPr bwMode="auto">
          <a:xfrm>
            <a:off x="3962400" y="4110307"/>
            <a:ext cx="4724400" cy="1323439"/>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2: </a:t>
            </a:r>
            <a:r>
              <a:rPr lang="en-US" b="0" dirty="0"/>
              <a:t>Continue around making the notches about 1–2 inches apart; </a:t>
            </a:r>
            <a:r>
              <a:rPr lang="en-US" dirty="0"/>
              <a:t>fold every other tab </a:t>
            </a:r>
            <a:r>
              <a:rPr lang="en-US" b="0" dirty="0"/>
              <a:t>back so it projects out at 90 degrees</a:t>
            </a:r>
          </a:p>
        </p:txBody>
      </p:sp>
      <p:sp>
        <p:nvSpPr>
          <p:cNvPr id="10" name="AutoShape 12"/>
          <p:cNvSpPr>
            <a:spLocks noChangeArrowheads="1"/>
          </p:cNvSpPr>
          <p:nvPr/>
        </p:nvSpPr>
        <p:spPr bwMode="auto">
          <a:xfrm>
            <a:off x="678180" y="3802036"/>
            <a:ext cx="1143000" cy="533400"/>
          </a:xfrm>
          <a:prstGeom prst="wedgeRoundRectCallout">
            <a:avLst>
              <a:gd name="adj1" fmla="val 136750"/>
              <a:gd name="adj2" fmla="val 22322"/>
              <a:gd name="adj3" fmla="val 16667"/>
            </a:avLst>
          </a:prstGeom>
          <a:solidFill>
            <a:srgbClr val="FFFF00"/>
          </a:solidFill>
          <a:ln w="9525">
            <a:solidFill>
              <a:schemeClr val="tx1"/>
            </a:solidFill>
            <a:miter lim="800000"/>
            <a:headEnd/>
            <a:tailEnd/>
          </a:ln>
          <a:effectLst/>
        </p:spPr>
        <p:txBody>
          <a:bodyPr/>
          <a:lstStyle/>
          <a:p>
            <a:pPr algn="ctr"/>
            <a:r>
              <a:rPr lang="en-US" sz="1400" b="1" dirty="0">
                <a:solidFill>
                  <a:schemeClr val="tx2"/>
                </a:solidFill>
              </a:rPr>
              <a:t>Folded back notch</a:t>
            </a:r>
          </a:p>
        </p:txBody>
      </p:sp>
      <p:sp>
        <p:nvSpPr>
          <p:cNvPr id="12" name="AutoShape 14"/>
          <p:cNvSpPr>
            <a:spLocks noChangeArrowheads="1"/>
          </p:cNvSpPr>
          <p:nvPr/>
        </p:nvSpPr>
        <p:spPr bwMode="auto">
          <a:xfrm>
            <a:off x="6987540" y="2194216"/>
            <a:ext cx="1143000" cy="530811"/>
          </a:xfrm>
          <a:prstGeom prst="wedgeRoundRectCallout">
            <a:avLst>
              <a:gd name="adj1" fmla="val 2251"/>
              <a:gd name="adj2" fmla="val 109722"/>
              <a:gd name="adj3" fmla="val 16667"/>
            </a:avLst>
          </a:prstGeom>
          <a:solidFill>
            <a:srgbClr val="FFFF00"/>
          </a:solidFill>
          <a:ln w="9525">
            <a:solidFill>
              <a:schemeClr val="tx1"/>
            </a:solidFill>
            <a:miter lim="800000"/>
            <a:headEnd/>
            <a:tailEnd/>
          </a:ln>
          <a:effectLst/>
        </p:spPr>
        <p:txBody>
          <a:bodyPr/>
          <a:lstStyle/>
          <a:p>
            <a:pPr algn="ctr"/>
            <a:r>
              <a:rPr lang="en-US" sz="1400" b="1" dirty="0">
                <a:solidFill>
                  <a:schemeClr val="tx2"/>
                </a:solidFill>
              </a:rPr>
              <a:t>Triangle notch</a:t>
            </a:r>
          </a:p>
        </p:txBody>
      </p:sp>
      <p:sp>
        <p:nvSpPr>
          <p:cNvPr id="1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196</a:t>
            </a:fld>
            <a:endParaRPr lang="en-US" sz="1400" dirty="0">
              <a:solidFill>
                <a:prstClr val="black">
                  <a:tint val="75000"/>
                </a:prstClr>
              </a:solidFill>
            </a:endParaRPr>
          </a:p>
        </p:txBody>
      </p:sp>
      <p:sp>
        <p:nvSpPr>
          <p:cNvPr id="16" name="Rectangle 4"/>
          <p:cNvSpPr>
            <a:spLocks noGrp="1" noChangeArrowheads="1"/>
          </p:cNvSpPr>
          <p:nvPr>
            <p:ph type="title"/>
          </p:nvPr>
        </p:nvSpPr>
        <p:spPr>
          <a:xfrm>
            <a:off x="457200" y="274637"/>
            <a:ext cx="8229600" cy="868363"/>
          </a:xfrm>
        </p:spPr>
        <p:txBody>
          <a:bodyPr vert="horz" anchor="b" anchorCtr="0">
            <a:normAutofit/>
          </a:bodyPr>
          <a:lstStyle/>
          <a:p>
            <a:r>
              <a:rPr lang="en-US" dirty="0"/>
              <a:t>Using the Notcher Tool</a:t>
            </a:r>
            <a:r>
              <a:rPr lang="en-US" sz="2400" dirty="0"/>
              <a:t>, continued</a:t>
            </a:r>
          </a:p>
        </p:txBody>
      </p:sp>
      <p:sp>
        <p:nvSpPr>
          <p:cNvPr id="13"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26436844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Training 068"/>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5000"/>
                    </a14:imgEffect>
                    <a14:imgEffect>
                      <a14:brightnessContrast bright="6000" contrast="6000"/>
                    </a14:imgEffect>
                  </a14:imgLayer>
                </a14:imgProps>
              </a:ext>
            </a:extLst>
          </a:blip>
          <a:srcRect l="32074" t="18857" r="32885" b="32823"/>
          <a:stretch/>
        </p:blipFill>
        <p:spPr bwMode="auto">
          <a:xfrm>
            <a:off x="583384" y="3048001"/>
            <a:ext cx="1744892" cy="1597596"/>
          </a:xfrm>
          <a:prstGeom prst="rect">
            <a:avLst/>
          </a:prstGeom>
          <a:ln>
            <a:noFill/>
          </a:ln>
          <a:effectLst>
            <a:outerShdw blurRad="190500" algn="tl" rotWithShape="0">
              <a:srgbClr val="000000">
                <a:alpha val="70000"/>
              </a:srgbClr>
            </a:outerShdw>
          </a:effectLst>
        </p:spPr>
      </p:pic>
      <p:sp>
        <p:nvSpPr>
          <p:cNvPr id="31748" name="Text Box 4"/>
          <p:cNvSpPr txBox="1">
            <a:spLocks noChangeArrowheads="1"/>
          </p:cNvSpPr>
          <p:nvPr/>
        </p:nvSpPr>
        <p:spPr bwMode="auto">
          <a:xfrm>
            <a:off x="2572204" y="3441388"/>
            <a:ext cx="6208712" cy="707886"/>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4: </a:t>
            </a:r>
            <a:r>
              <a:rPr lang="en-US" b="0" dirty="0"/>
              <a:t>Reach in to take off and fold tabs back against inside of duct</a:t>
            </a:r>
          </a:p>
        </p:txBody>
      </p:sp>
      <p:pic>
        <p:nvPicPr>
          <p:cNvPr id="31749" name="Picture 5" descr="Training 07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0000"/>
                    </a14:imgEffect>
                    <a14:imgEffect>
                      <a14:brightnessContrast bright="62000" contrast="9000"/>
                    </a14:imgEffect>
                  </a14:imgLayer>
                </a14:imgProps>
              </a:ext>
            </a:extLst>
          </a:blip>
          <a:srcRect l="27803" t="6812" b="11575"/>
          <a:stretch/>
        </p:blipFill>
        <p:spPr bwMode="auto">
          <a:xfrm>
            <a:off x="416997" y="4724401"/>
            <a:ext cx="2077666" cy="1560523"/>
          </a:xfrm>
          <a:prstGeom prst="rect">
            <a:avLst/>
          </a:prstGeom>
          <a:ln>
            <a:noFill/>
          </a:ln>
          <a:effectLst>
            <a:outerShdw blurRad="190500" algn="tl" rotWithShape="0">
              <a:srgbClr val="000000">
                <a:alpha val="70000"/>
              </a:srgbClr>
            </a:outerShdw>
          </a:effectLst>
        </p:spPr>
      </p:pic>
      <p:sp>
        <p:nvSpPr>
          <p:cNvPr id="31750" name="Text Box 6"/>
          <p:cNvSpPr txBox="1">
            <a:spLocks noChangeArrowheads="1"/>
          </p:cNvSpPr>
          <p:nvPr/>
        </p:nvSpPr>
        <p:spPr bwMode="auto">
          <a:xfrm>
            <a:off x="2572204" y="5224316"/>
            <a:ext cx="6056312" cy="707886"/>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5: </a:t>
            </a:r>
            <a:r>
              <a:rPr lang="en-US" b="0" dirty="0"/>
              <a:t>Screw the take off in place using at least 4 screws</a:t>
            </a:r>
          </a:p>
        </p:txBody>
      </p:sp>
      <p:sp>
        <p:nvSpPr>
          <p:cNvPr id="31752" name="AutoShape 8"/>
          <p:cNvSpPr>
            <a:spLocks noChangeArrowheads="1"/>
          </p:cNvSpPr>
          <p:nvPr/>
        </p:nvSpPr>
        <p:spPr bwMode="auto">
          <a:xfrm>
            <a:off x="1434393" y="4334289"/>
            <a:ext cx="2006328" cy="287703"/>
          </a:xfrm>
          <a:prstGeom prst="wedgeRoundRectCallout">
            <a:avLst>
              <a:gd name="adj1" fmla="val -60062"/>
              <a:gd name="adj2" fmla="val -219609"/>
              <a:gd name="adj3" fmla="val 16667"/>
            </a:avLst>
          </a:prstGeom>
          <a:solidFill>
            <a:srgbClr val="FFFF00"/>
          </a:solidFill>
          <a:ln w="9525">
            <a:solidFill>
              <a:schemeClr val="tx1"/>
            </a:solidFill>
            <a:miter lim="800000"/>
            <a:headEnd/>
            <a:tailEnd/>
          </a:ln>
          <a:effectLst/>
        </p:spPr>
        <p:txBody>
          <a:bodyPr/>
          <a:lstStyle/>
          <a:p>
            <a:pPr algn="ctr"/>
            <a:r>
              <a:rPr lang="en-US" sz="1400" b="1" dirty="0">
                <a:solidFill>
                  <a:schemeClr val="tx2"/>
                </a:solidFill>
              </a:rPr>
              <a:t>Fold these tabs back</a:t>
            </a:r>
          </a:p>
        </p:txBody>
      </p:sp>
      <p:sp>
        <p:nvSpPr>
          <p:cNvPr id="9"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197</a:t>
            </a:fld>
            <a:endParaRPr lang="en-US" sz="1400" dirty="0">
              <a:solidFill>
                <a:prstClr val="black">
                  <a:tint val="75000"/>
                </a:prstClr>
              </a:solidFill>
            </a:endParaRPr>
          </a:p>
        </p:txBody>
      </p:sp>
      <p:pic>
        <p:nvPicPr>
          <p:cNvPr id="11" name="Picture 10" descr="Training 069"/>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16000"/>
                    </a14:imgEffect>
                    <a14:imgEffect>
                      <a14:brightnessContrast bright="18000" contrast="9000"/>
                    </a14:imgEffect>
                  </a14:imgLayer>
                </a14:imgProps>
              </a:ext>
            </a:extLst>
          </a:blip>
          <a:srcRect l="21225" t="14629" r="43184" b="31792"/>
          <a:stretch/>
        </p:blipFill>
        <p:spPr bwMode="auto">
          <a:xfrm>
            <a:off x="568144" y="1295402"/>
            <a:ext cx="1661160" cy="1661161"/>
          </a:xfrm>
          <a:prstGeom prst="rect">
            <a:avLst/>
          </a:prstGeom>
          <a:ln>
            <a:noFill/>
          </a:ln>
          <a:effectLst>
            <a:outerShdw blurRad="190500" algn="tl" rotWithShape="0">
              <a:srgbClr val="000000">
                <a:alpha val="70000"/>
              </a:srgbClr>
            </a:outerShdw>
          </a:effectLst>
        </p:spPr>
      </p:pic>
      <p:sp>
        <p:nvSpPr>
          <p:cNvPr id="12" name="Text Box 11"/>
          <p:cNvSpPr txBox="1">
            <a:spLocks noChangeArrowheads="1"/>
          </p:cNvSpPr>
          <p:nvPr/>
        </p:nvSpPr>
        <p:spPr bwMode="auto">
          <a:xfrm>
            <a:off x="2572204" y="1672936"/>
            <a:ext cx="6056312" cy="707886"/>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3: </a:t>
            </a:r>
            <a:r>
              <a:rPr lang="en-US" b="0" dirty="0"/>
              <a:t>Insert non-folded tabs into the duct opening; push duct into opening so folded tabs are flush with duct</a:t>
            </a:r>
          </a:p>
        </p:txBody>
      </p:sp>
      <p:sp>
        <p:nvSpPr>
          <p:cNvPr id="13" name="AutoShape 13"/>
          <p:cNvSpPr>
            <a:spLocks noChangeArrowheads="1"/>
          </p:cNvSpPr>
          <p:nvPr/>
        </p:nvSpPr>
        <p:spPr bwMode="auto">
          <a:xfrm>
            <a:off x="1569040" y="2550186"/>
            <a:ext cx="2006328" cy="345415"/>
          </a:xfrm>
          <a:prstGeom prst="wedgeRoundRectCallout">
            <a:avLst>
              <a:gd name="adj1" fmla="val -38033"/>
              <a:gd name="adj2" fmla="val -323311"/>
              <a:gd name="adj3" fmla="val 16667"/>
            </a:avLst>
          </a:prstGeom>
          <a:solidFill>
            <a:srgbClr val="FFFF00"/>
          </a:solidFill>
          <a:ln w="9525">
            <a:solidFill>
              <a:schemeClr val="tx1"/>
            </a:solidFill>
            <a:miter lim="800000"/>
            <a:headEnd/>
            <a:tailEnd/>
          </a:ln>
          <a:effectLst/>
        </p:spPr>
        <p:txBody>
          <a:bodyPr/>
          <a:lstStyle/>
          <a:p>
            <a:pPr algn="ctr"/>
            <a:r>
              <a:rPr lang="en-US" sz="1400" b="1" dirty="0">
                <a:solidFill>
                  <a:schemeClr val="tx2"/>
                </a:solidFill>
              </a:rPr>
              <a:t>Folded back notch</a:t>
            </a:r>
          </a:p>
        </p:txBody>
      </p:sp>
      <p:sp>
        <p:nvSpPr>
          <p:cNvPr id="15" name="Rectangle 4"/>
          <p:cNvSpPr>
            <a:spLocks noGrp="1" noChangeArrowheads="1"/>
          </p:cNvSpPr>
          <p:nvPr>
            <p:ph type="title"/>
          </p:nvPr>
        </p:nvSpPr>
        <p:spPr>
          <a:xfrm>
            <a:off x="457200" y="274637"/>
            <a:ext cx="8229600" cy="868363"/>
          </a:xfrm>
        </p:spPr>
        <p:txBody>
          <a:bodyPr vert="horz" anchor="b" anchorCtr="0">
            <a:normAutofit/>
          </a:bodyPr>
          <a:lstStyle/>
          <a:p>
            <a:r>
              <a:rPr lang="en-US" dirty="0"/>
              <a:t>Using the Notcher Tool</a:t>
            </a:r>
            <a:r>
              <a:rPr lang="en-US" sz="2400" dirty="0"/>
              <a:t>, continued</a:t>
            </a:r>
          </a:p>
        </p:txBody>
      </p:sp>
      <p:sp>
        <p:nvSpPr>
          <p:cNvPr id="14"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26900991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ductkife"/>
          <p:cNvPicPr>
            <a:picLocks noChangeAspect="1" noChangeArrowheads="1"/>
          </p:cNvPicPr>
          <p:nvPr/>
        </p:nvPicPr>
        <p:blipFill>
          <a:blip r:embed="rId3" cstate="print"/>
          <a:srcRect/>
          <a:stretch>
            <a:fillRect/>
          </a:stretch>
        </p:blipFill>
        <p:spPr bwMode="auto">
          <a:xfrm>
            <a:off x="761999" y="2743200"/>
            <a:ext cx="4074583" cy="1905000"/>
          </a:xfrm>
          <a:prstGeom prst="rect">
            <a:avLst/>
          </a:prstGeom>
          <a:ln>
            <a:noFill/>
          </a:ln>
          <a:effectLst>
            <a:outerShdw blurRad="190500" algn="tl" rotWithShape="0">
              <a:srgbClr val="000000">
                <a:alpha val="70000"/>
              </a:srgbClr>
            </a:outerShdw>
          </a:effectLst>
        </p:spPr>
      </p:pic>
      <p:sp>
        <p:nvSpPr>
          <p:cNvPr id="27652" name="Text Box 4"/>
          <p:cNvSpPr txBox="1">
            <a:spLocks noChangeArrowheads="1"/>
          </p:cNvSpPr>
          <p:nvPr/>
        </p:nvSpPr>
        <p:spPr bwMode="auto">
          <a:xfrm>
            <a:off x="5090160" y="2803149"/>
            <a:ext cx="3505200" cy="1785104"/>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0">
                <a:solidFill>
                  <a:srgbClr val="284E84"/>
                </a:solidFill>
              </a:defRPr>
            </a:lvl1pPr>
          </a:lstStyle>
          <a:p>
            <a:r>
              <a:rPr lang="en-US" dirty="0"/>
              <a:t>Used to cut flex duct and spiral wire of the flex duct. Has a dual edge blade that allows for cutting in two directions.</a:t>
            </a:r>
          </a:p>
        </p:txBody>
      </p:sp>
      <p:sp>
        <p:nvSpPr>
          <p:cNvPr id="27661" name="AutoShape 13"/>
          <p:cNvSpPr>
            <a:spLocks noChangeArrowheads="1"/>
          </p:cNvSpPr>
          <p:nvPr/>
        </p:nvSpPr>
        <p:spPr bwMode="auto">
          <a:xfrm>
            <a:off x="1104900" y="4936748"/>
            <a:ext cx="1371600" cy="533400"/>
          </a:xfrm>
          <a:prstGeom prst="wedgeRoundRectCallout">
            <a:avLst>
              <a:gd name="adj1" fmla="val 41976"/>
              <a:gd name="adj2" fmla="val -170439"/>
              <a:gd name="adj3" fmla="val 16667"/>
            </a:avLst>
          </a:prstGeom>
          <a:solidFill>
            <a:srgbClr val="FFFF00"/>
          </a:solidFill>
          <a:ln w="9525">
            <a:solidFill>
              <a:schemeClr val="tx1"/>
            </a:solidFill>
            <a:miter lim="800000"/>
            <a:headEnd/>
            <a:tailEnd/>
          </a:ln>
          <a:effectLst/>
        </p:spPr>
        <p:txBody>
          <a:bodyPr/>
          <a:lstStyle/>
          <a:p>
            <a:pPr algn="ctr"/>
            <a:r>
              <a:rPr lang="en-US" sz="1400" b="1" dirty="0">
                <a:solidFill>
                  <a:schemeClr val="tx2"/>
                </a:solidFill>
              </a:rPr>
              <a:t>Wire Cutter Jaws </a:t>
            </a:r>
          </a:p>
        </p:txBody>
      </p:sp>
      <p:sp>
        <p:nvSpPr>
          <p:cNvPr id="1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198</a:t>
            </a:fld>
            <a:endParaRPr lang="en-US" sz="1400" dirty="0">
              <a:solidFill>
                <a:prstClr val="black">
                  <a:tint val="75000"/>
                </a:prstClr>
              </a:solidFill>
            </a:endParaRPr>
          </a:p>
        </p:txBody>
      </p:sp>
      <p:sp>
        <p:nvSpPr>
          <p:cNvPr id="17" name="Rectangle 4"/>
          <p:cNvSpPr>
            <a:spLocks noGrp="1" noChangeArrowheads="1"/>
          </p:cNvSpPr>
          <p:nvPr>
            <p:ph type="title"/>
          </p:nvPr>
        </p:nvSpPr>
        <p:spPr>
          <a:xfrm>
            <a:off x="457200" y="274637"/>
            <a:ext cx="8229600" cy="868363"/>
          </a:xfrm>
        </p:spPr>
        <p:txBody>
          <a:bodyPr vert="horz" anchor="b" anchorCtr="0">
            <a:normAutofit/>
          </a:bodyPr>
          <a:lstStyle/>
          <a:p>
            <a:r>
              <a:rPr lang="en-US" dirty="0"/>
              <a:t>Flex Duct Knife</a:t>
            </a: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41537965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Training 03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1000"/>
                    </a14:imgEffect>
                    <a14:imgEffect>
                      <a14:brightnessContrast bright="19000" contrast="4000"/>
                    </a14:imgEffect>
                  </a14:imgLayer>
                </a14:imgProps>
              </a:ext>
            </a:extLst>
          </a:blip>
          <a:srcRect l="21605" t="10112" r="8529"/>
          <a:stretch/>
        </p:blipFill>
        <p:spPr bwMode="auto">
          <a:xfrm>
            <a:off x="830580" y="1552860"/>
            <a:ext cx="2171700" cy="2004379"/>
          </a:xfrm>
          <a:prstGeom prst="rect">
            <a:avLst/>
          </a:prstGeom>
          <a:ln>
            <a:noFill/>
          </a:ln>
          <a:effectLst>
            <a:outerShdw blurRad="190500" algn="tl" rotWithShape="0">
              <a:srgbClr val="000000">
                <a:alpha val="70000"/>
              </a:srgbClr>
            </a:outerShdw>
          </a:effectLst>
        </p:spPr>
      </p:pic>
      <p:pic>
        <p:nvPicPr>
          <p:cNvPr id="4" name="Picture 6" descr="Training 035"/>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18000"/>
                    </a14:imgEffect>
                    <a14:imgEffect>
                      <a14:brightnessContrast bright="14000" contrast="12000"/>
                    </a14:imgEffect>
                  </a14:imgLayer>
                </a14:imgProps>
              </a:ext>
            </a:extLst>
          </a:blip>
          <a:srcRect l="2764" t="21488" r="37346"/>
          <a:stretch/>
        </p:blipFill>
        <p:spPr bwMode="auto">
          <a:xfrm>
            <a:off x="506730" y="3886201"/>
            <a:ext cx="2819400" cy="2155396"/>
          </a:xfrm>
          <a:prstGeom prst="rect">
            <a:avLst/>
          </a:prstGeom>
          <a:ln>
            <a:noFill/>
          </a:ln>
          <a:effectLst>
            <a:outerShdw blurRad="190500" algn="tl" rotWithShape="0">
              <a:srgbClr val="000000">
                <a:alpha val="70000"/>
              </a:srgbClr>
            </a:outerShdw>
          </a:effectLst>
        </p:spPr>
      </p:pic>
      <p:sp>
        <p:nvSpPr>
          <p:cNvPr id="7" name="Text Box 9"/>
          <p:cNvSpPr txBox="1">
            <a:spLocks noChangeArrowheads="1"/>
          </p:cNvSpPr>
          <p:nvPr/>
        </p:nvSpPr>
        <p:spPr bwMode="auto">
          <a:xfrm>
            <a:off x="3429000" y="2037041"/>
            <a:ext cx="5186204" cy="1015663"/>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1: </a:t>
            </a:r>
            <a:r>
              <a:rPr lang="en-US" b="0" dirty="0"/>
              <a:t>Puncture flex duct with tip of the knife; ensure it is the outer liner, the insulation and the inner liner</a:t>
            </a:r>
          </a:p>
        </p:txBody>
      </p:sp>
      <p:sp>
        <p:nvSpPr>
          <p:cNvPr id="8" name="Text Box 10"/>
          <p:cNvSpPr txBox="1">
            <a:spLocks noChangeArrowheads="1"/>
          </p:cNvSpPr>
          <p:nvPr/>
        </p:nvSpPr>
        <p:spPr bwMode="auto">
          <a:xfrm>
            <a:off x="3429000" y="4495801"/>
            <a:ext cx="4953000" cy="707886"/>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2: </a:t>
            </a:r>
            <a:r>
              <a:rPr lang="en-US" b="0" dirty="0"/>
              <a:t>Cut around the duct; ensure to cut through all the layers</a:t>
            </a:r>
          </a:p>
        </p:txBody>
      </p:sp>
      <p:sp>
        <p:nvSpPr>
          <p:cNvPr id="13" name="Rectangle 4"/>
          <p:cNvSpPr>
            <a:spLocks noGrp="1" noChangeArrowheads="1"/>
          </p:cNvSpPr>
          <p:nvPr>
            <p:ph type="title"/>
          </p:nvPr>
        </p:nvSpPr>
        <p:spPr>
          <a:xfrm>
            <a:off x="457200" y="274637"/>
            <a:ext cx="8229600" cy="868363"/>
          </a:xfrm>
        </p:spPr>
        <p:txBody>
          <a:bodyPr vert="horz" anchor="b" anchorCtr="0">
            <a:normAutofit/>
          </a:bodyPr>
          <a:lstStyle/>
          <a:p>
            <a:r>
              <a:rPr lang="en-US" dirty="0"/>
              <a:t>Using the Flex Duct Knife</a:t>
            </a:r>
          </a:p>
        </p:txBody>
      </p:sp>
      <p:sp>
        <p:nvSpPr>
          <p:cNvPr id="9"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
        <p:nvSpPr>
          <p:cNvPr id="2" name="Slide Number Placeholder 1">
            <a:extLst>
              <a:ext uri="{FF2B5EF4-FFF2-40B4-BE49-F238E27FC236}">
                <a16:creationId xmlns:a16="http://schemas.microsoft.com/office/drawing/2014/main" id="{48D51170-9350-4E2D-A6F0-93D19F562F76}"/>
              </a:ext>
            </a:extLst>
          </p:cNvPr>
          <p:cNvSpPr>
            <a:spLocks noGrp="1"/>
          </p:cNvSpPr>
          <p:nvPr>
            <p:ph type="sldNum" sz="quarter" idx="12"/>
          </p:nvPr>
        </p:nvSpPr>
        <p:spPr/>
        <p:txBody>
          <a:bodyPr/>
          <a:lstStyle/>
          <a:p>
            <a:fld id="{9707975F-2430-4E83-B9D3-458403FA681B}" type="slidenum">
              <a:rPr lang="en-US" smtClean="0"/>
              <a:pPr/>
              <a:t>199</a:t>
            </a:fld>
            <a:endParaRPr lang="en-US" dirty="0"/>
          </a:p>
        </p:txBody>
      </p:sp>
    </p:spTree>
    <p:extLst>
      <p:ext uri="{BB962C8B-B14F-4D97-AF65-F5344CB8AC3E}">
        <p14:creationId xmlns:p14="http://schemas.microsoft.com/office/powerpoint/2010/main" val="5675631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200</a:t>
            </a:fld>
            <a:endParaRPr lang="en-US" sz="1400" dirty="0">
              <a:solidFill>
                <a:prstClr val="black">
                  <a:tint val="75000"/>
                </a:prstClr>
              </a:solidFill>
            </a:endParaRPr>
          </a:p>
        </p:txBody>
      </p:sp>
      <p:sp>
        <p:nvSpPr>
          <p:cNvPr id="8" name="Rectangle 4"/>
          <p:cNvSpPr>
            <a:spLocks noGrp="1" noChangeArrowheads="1"/>
          </p:cNvSpPr>
          <p:nvPr>
            <p:ph type="title"/>
          </p:nvPr>
        </p:nvSpPr>
        <p:spPr>
          <a:xfrm>
            <a:off x="457200" y="274637"/>
            <a:ext cx="8229600" cy="868363"/>
          </a:xfrm>
        </p:spPr>
        <p:txBody>
          <a:bodyPr vert="horz" anchor="b" anchorCtr="0">
            <a:normAutofit/>
          </a:bodyPr>
          <a:lstStyle/>
          <a:p>
            <a:r>
              <a:rPr lang="en-US" dirty="0"/>
              <a:t>Using the Flex Duct Knife</a:t>
            </a:r>
            <a:r>
              <a:rPr lang="en-US" sz="2400" dirty="0"/>
              <a:t>, continued</a:t>
            </a:r>
          </a:p>
        </p:txBody>
      </p:sp>
      <p:pic>
        <p:nvPicPr>
          <p:cNvPr id="18" name="Picture 7" descr="Training 043"/>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4000"/>
                    </a14:imgEffect>
                    <a14:imgEffect>
                      <a14:brightnessContrast bright="21000" contrast="7000"/>
                    </a14:imgEffect>
                  </a14:imgLayer>
                </a14:imgProps>
              </a:ext>
            </a:extLst>
          </a:blip>
          <a:srcRect l="32925" t="37152" r="10794"/>
          <a:stretch>
            <a:fillRect/>
          </a:stretch>
        </p:blipFill>
        <p:spPr bwMode="auto">
          <a:xfrm>
            <a:off x="685800" y="1828802"/>
            <a:ext cx="2667000" cy="1954660"/>
          </a:xfrm>
          <a:prstGeom prst="rect">
            <a:avLst/>
          </a:prstGeom>
          <a:ln>
            <a:noFill/>
          </a:ln>
          <a:effectLst>
            <a:outerShdw blurRad="190500" algn="tl" rotWithShape="0">
              <a:srgbClr val="000000">
                <a:alpha val="70000"/>
              </a:srgbClr>
            </a:outerShdw>
          </a:effectLst>
        </p:spPr>
      </p:pic>
      <p:pic>
        <p:nvPicPr>
          <p:cNvPr id="19" name="Picture 8" descr="Training 045"/>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3000"/>
                    </a14:imgEffect>
                    <a14:imgEffect>
                      <a14:brightnessContrast bright="11000" contrast="22000"/>
                    </a14:imgEffect>
                  </a14:imgLayer>
                </a14:imgProps>
              </a:ext>
            </a:extLst>
          </a:blip>
          <a:srcRect l="19659"/>
          <a:stretch>
            <a:fillRect/>
          </a:stretch>
        </p:blipFill>
        <p:spPr bwMode="auto">
          <a:xfrm>
            <a:off x="548640" y="4114801"/>
            <a:ext cx="2819400" cy="1960563"/>
          </a:xfrm>
          <a:prstGeom prst="rect">
            <a:avLst/>
          </a:prstGeom>
          <a:ln>
            <a:noFill/>
          </a:ln>
          <a:effectLst>
            <a:outerShdw blurRad="190500" algn="tl" rotWithShape="0">
              <a:srgbClr val="000000">
                <a:alpha val="70000"/>
              </a:srgbClr>
            </a:outerShdw>
          </a:effectLst>
        </p:spPr>
      </p:pic>
      <p:sp>
        <p:nvSpPr>
          <p:cNvPr id="20" name="Text Box 11"/>
          <p:cNvSpPr txBox="1">
            <a:spLocks noChangeArrowheads="1"/>
          </p:cNvSpPr>
          <p:nvPr/>
        </p:nvSpPr>
        <p:spPr bwMode="auto">
          <a:xfrm>
            <a:off x="3581400" y="2352020"/>
            <a:ext cx="5029200" cy="707886"/>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3: </a:t>
            </a:r>
            <a:r>
              <a:rPr lang="en-US" b="0" dirty="0"/>
              <a:t>Cut the wire inside the inner liner using the wire cutter. NEVER use snips for this.</a:t>
            </a:r>
          </a:p>
        </p:txBody>
      </p:sp>
      <p:sp>
        <p:nvSpPr>
          <p:cNvPr id="21" name="Text Box 12"/>
          <p:cNvSpPr txBox="1">
            <a:spLocks noChangeArrowheads="1"/>
          </p:cNvSpPr>
          <p:nvPr/>
        </p:nvSpPr>
        <p:spPr bwMode="auto">
          <a:xfrm>
            <a:off x="3581400" y="4802089"/>
            <a:ext cx="5029200" cy="707886"/>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4: </a:t>
            </a:r>
            <a:r>
              <a:rPr lang="en-US" b="0" dirty="0"/>
              <a:t>Use the knife to cut away any remaining materials. Don’t pull the duct apart!</a:t>
            </a:r>
          </a:p>
        </p:txBody>
      </p:sp>
      <p:sp>
        <p:nvSpPr>
          <p:cNvPr id="9"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42475172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tensioning toolk"/>
          <p:cNvPicPr>
            <a:picLocks noChangeAspect="1" noChangeArrowheads="1"/>
          </p:cNvPicPr>
          <p:nvPr/>
        </p:nvPicPr>
        <p:blipFill>
          <a:blip r:embed="rId3" cstate="print"/>
          <a:srcRect/>
          <a:stretch>
            <a:fillRect/>
          </a:stretch>
        </p:blipFill>
        <p:spPr bwMode="auto">
          <a:xfrm>
            <a:off x="685800" y="1634881"/>
            <a:ext cx="2590800" cy="2868387"/>
          </a:xfrm>
          <a:prstGeom prst="rect">
            <a:avLst/>
          </a:prstGeom>
          <a:ln>
            <a:noFill/>
          </a:ln>
          <a:effectLst>
            <a:outerShdw blurRad="190500" algn="tl" rotWithShape="0">
              <a:srgbClr val="000000">
                <a:alpha val="70000"/>
              </a:srgbClr>
            </a:outerShdw>
          </a:effectLst>
        </p:spPr>
      </p:pic>
      <p:pic>
        <p:nvPicPr>
          <p:cNvPr id="33796" name="Picture 4" descr="tension tyes"/>
          <p:cNvPicPr>
            <a:picLocks noChangeAspect="1" noChangeArrowheads="1"/>
          </p:cNvPicPr>
          <p:nvPr/>
        </p:nvPicPr>
        <p:blipFill>
          <a:blip r:embed="rId4" cstate="print"/>
          <a:srcRect/>
          <a:stretch>
            <a:fillRect/>
          </a:stretch>
        </p:blipFill>
        <p:spPr bwMode="auto">
          <a:xfrm>
            <a:off x="2489200" y="3733800"/>
            <a:ext cx="1574800" cy="2362200"/>
          </a:xfrm>
          <a:prstGeom prst="rect">
            <a:avLst/>
          </a:prstGeom>
          <a:ln>
            <a:noFill/>
          </a:ln>
          <a:effectLst>
            <a:outerShdw blurRad="190500" algn="tl" rotWithShape="0">
              <a:srgbClr val="000000">
                <a:alpha val="70000"/>
              </a:srgbClr>
            </a:outerShdw>
          </a:effectLst>
        </p:spPr>
      </p:pic>
      <p:sp>
        <p:nvSpPr>
          <p:cNvPr id="33797" name="Text Box 5"/>
          <p:cNvSpPr txBox="1">
            <a:spLocks noChangeArrowheads="1"/>
          </p:cNvSpPr>
          <p:nvPr/>
        </p:nvSpPr>
        <p:spPr bwMode="auto">
          <a:xfrm>
            <a:off x="4322097" y="1920060"/>
            <a:ext cx="4440903" cy="1446550"/>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0">
                <a:solidFill>
                  <a:srgbClr val="284E84"/>
                </a:solidFill>
              </a:defRPr>
            </a:lvl1pPr>
          </a:lstStyle>
          <a:p>
            <a:pPr>
              <a:spcBef>
                <a:spcPts val="300"/>
              </a:spcBef>
            </a:pPr>
            <a:r>
              <a:rPr lang="en-US" b="1" dirty="0">
                <a:solidFill>
                  <a:srgbClr val="270C9C"/>
                </a:solidFill>
              </a:rPr>
              <a:t>Flex duct connections require nylon straps (or equivalent) on both inner and outer liners and tightened with a tensioning tool</a:t>
            </a:r>
          </a:p>
        </p:txBody>
      </p:sp>
      <p:sp>
        <p:nvSpPr>
          <p:cNvPr id="10"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201</a:t>
            </a:fld>
            <a:endParaRPr lang="en-US" sz="1400" dirty="0">
              <a:solidFill>
                <a:prstClr val="black">
                  <a:tint val="75000"/>
                </a:prstClr>
              </a:solidFill>
            </a:endParaRPr>
          </a:p>
        </p:txBody>
      </p:sp>
      <p:sp>
        <p:nvSpPr>
          <p:cNvPr id="13" name="Rectangle 4"/>
          <p:cNvSpPr>
            <a:spLocks noGrp="1" noChangeArrowheads="1"/>
          </p:cNvSpPr>
          <p:nvPr>
            <p:ph type="title"/>
          </p:nvPr>
        </p:nvSpPr>
        <p:spPr>
          <a:xfrm>
            <a:off x="457200" y="274637"/>
            <a:ext cx="8229600" cy="868363"/>
          </a:xfrm>
        </p:spPr>
        <p:txBody>
          <a:bodyPr vert="horz" anchor="b" anchorCtr="0">
            <a:normAutofit/>
          </a:bodyPr>
          <a:lstStyle/>
          <a:p>
            <a:r>
              <a:rPr lang="en-US" dirty="0"/>
              <a:t>Nylon Ties and The Tensioning Tool</a:t>
            </a: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pic>
        <p:nvPicPr>
          <p:cNvPr id="9" name="Picture 8">
            <a:extLst>
              <a:ext uri="{FF2B5EF4-FFF2-40B4-BE49-F238E27FC236}">
                <a16:creationId xmlns:a16="http://schemas.microsoft.com/office/drawing/2014/main" id="{BDEE90BC-327E-43B6-A30E-7E19C6AB9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1952486"/>
            <a:ext cx="359697" cy="381000"/>
          </a:xfrm>
          <a:prstGeom prst="rect">
            <a:avLst/>
          </a:prstGeom>
        </p:spPr>
      </p:pic>
      <p:sp>
        <p:nvSpPr>
          <p:cNvPr id="11" name="Text Box 5">
            <a:extLst>
              <a:ext uri="{FF2B5EF4-FFF2-40B4-BE49-F238E27FC236}">
                <a16:creationId xmlns:a16="http://schemas.microsoft.com/office/drawing/2014/main" id="{B27586F7-06DA-4265-9633-63905129BB7F}"/>
              </a:ext>
            </a:extLst>
          </p:cNvPr>
          <p:cNvSpPr txBox="1">
            <a:spLocks noChangeArrowheads="1"/>
          </p:cNvSpPr>
          <p:nvPr/>
        </p:nvSpPr>
        <p:spPr bwMode="auto">
          <a:xfrm>
            <a:off x="4572000" y="3869323"/>
            <a:ext cx="4572000" cy="1785104"/>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0">
                <a:solidFill>
                  <a:srgbClr val="284E84"/>
                </a:solidFill>
              </a:defRPr>
            </a:lvl1pPr>
          </a:lstStyle>
          <a:p>
            <a:pPr>
              <a:spcBef>
                <a:spcPts val="300"/>
              </a:spcBef>
            </a:pPr>
            <a:r>
              <a:rPr lang="en-US" b="1" dirty="0">
                <a:solidFill>
                  <a:srgbClr val="270C9C"/>
                </a:solidFill>
              </a:rPr>
              <a:t>All flex duct shall be joined to a section of rigid duct of matching diameter including locations where two separate sections of flex duct meet</a:t>
            </a:r>
          </a:p>
        </p:txBody>
      </p:sp>
      <p:pic>
        <p:nvPicPr>
          <p:cNvPr id="12" name="Picture 11">
            <a:extLst>
              <a:ext uri="{FF2B5EF4-FFF2-40B4-BE49-F238E27FC236}">
                <a16:creationId xmlns:a16="http://schemas.microsoft.com/office/drawing/2014/main" id="{C88700C6-5C77-4BC0-8C66-DE00B8EDC9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6176" y="3930520"/>
            <a:ext cx="359697" cy="381000"/>
          </a:xfrm>
          <a:prstGeom prst="rect">
            <a:avLst/>
          </a:prstGeom>
        </p:spPr>
      </p:pic>
    </p:spTree>
    <p:extLst>
      <p:ext uri="{BB962C8B-B14F-4D97-AF65-F5344CB8AC3E}">
        <p14:creationId xmlns:p14="http://schemas.microsoft.com/office/powerpoint/2010/main" val="3084758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eaLnBrk="1" hangingPunct="1"/>
            <a:r>
              <a:rPr lang="en-US" dirty="0"/>
              <a:t>Conducting the Visual Inspection</a:t>
            </a:r>
          </a:p>
        </p:txBody>
      </p:sp>
      <p:sp>
        <p:nvSpPr>
          <p:cNvPr id="31747" name="Rectangle 3"/>
          <p:cNvSpPr>
            <a:spLocks noGrp="1" noChangeArrowheads="1"/>
          </p:cNvSpPr>
          <p:nvPr>
            <p:ph sz="quarter" idx="1"/>
          </p:nvPr>
        </p:nvSpPr>
        <p:spPr>
          <a:xfrm>
            <a:off x="455613" y="1598614"/>
            <a:ext cx="8226425" cy="4878387"/>
          </a:xfrm>
        </p:spPr>
        <p:txBody>
          <a:bodyPr>
            <a:normAutofit/>
          </a:bodyPr>
          <a:lstStyle/>
          <a:p>
            <a:pPr eaLnBrk="1" hangingPunct="1">
              <a:lnSpc>
                <a:spcPts val="3500"/>
              </a:lnSpc>
              <a:spcAft>
                <a:spcPts val="400"/>
              </a:spcAft>
            </a:pPr>
            <a:r>
              <a:rPr lang="en-US" sz="2800" dirty="0">
                <a:solidFill>
                  <a:srgbClr val="284E84"/>
                </a:solidFill>
              </a:rPr>
              <a:t>Really obvious or </a:t>
            </a:r>
            <a:r>
              <a:rPr lang="en-US" sz="2800" b="1" u="sng" dirty="0">
                <a:solidFill>
                  <a:srgbClr val="C00000"/>
                </a:solidFill>
              </a:rPr>
              <a:t>DUH</a:t>
            </a:r>
            <a:r>
              <a:rPr lang="en-US" sz="2800" dirty="0">
                <a:solidFill>
                  <a:srgbClr val="284E84"/>
                </a:solidFill>
              </a:rPr>
              <a:t> (dumb, unbelievably humbling) tests inside the house</a:t>
            </a:r>
          </a:p>
          <a:p>
            <a:pPr lvl="1">
              <a:lnSpc>
                <a:spcPts val="3500"/>
              </a:lnSpc>
              <a:spcBef>
                <a:spcPts val="600"/>
              </a:spcBef>
              <a:spcAft>
                <a:spcPts val="400"/>
              </a:spcAft>
            </a:pPr>
            <a:r>
              <a:rPr lang="en-US" sz="2600" dirty="0">
                <a:solidFill>
                  <a:srgbClr val="284E84"/>
                </a:solidFill>
              </a:rPr>
              <a:t>Does air come out of all the registers?</a:t>
            </a:r>
          </a:p>
          <a:p>
            <a:pPr lvl="2">
              <a:lnSpc>
                <a:spcPts val="3500"/>
              </a:lnSpc>
              <a:spcBef>
                <a:spcPts val="600"/>
              </a:spcBef>
              <a:spcAft>
                <a:spcPts val="400"/>
              </a:spcAft>
            </a:pPr>
            <a:r>
              <a:rPr lang="en-US" sz="2300" dirty="0">
                <a:solidFill>
                  <a:schemeClr val="tx2"/>
                </a:solidFill>
              </a:rPr>
              <a:t>If not, dampers may be shut, but it might also be due to disconnects.</a:t>
            </a:r>
          </a:p>
          <a:p>
            <a:pPr lvl="1">
              <a:lnSpc>
                <a:spcPts val="3500"/>
              </a:lnSpc>
              <a:spcBef>
                <a:spcPts val="600"/>
              </a:spcBef>
              <a:spcAft>
                <a:spcPts val="400"/>
              </a:spcAft>
            </a:pPr>
            <a:r>
              <a:rPr lang="en-US" sz="2600" dirty="0">
                <a:solidFill>
                  <a:srgbClr val="284E84"/>
                </a:solidFill>
              </a:rPr>
              <a:t>When you remove the register or grille, do you see duct work? Or do you see the crawlspace, the attic or the neighbor’s cat?</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130</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20379311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Training 01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6000"/>
                    </a14:imgEffect>
                    <a14:imgEffect>
                      <a14:brightnessContrast bright="20000" contrast="12000"/>
                    </a14:imgEffect>
                  </a14:imgLayer>
                </a14:imgProps>
              </a:ext>
            </a:extLst>
          </a:blip>
          <a:srcRect l="28192" t="41627" r="3236" b="3385"/>
          <a:stretch/>
        </p:blipFill>
        <p:spPr bwMode="auto">
          <a:xfrm>
            <a:off x="609600" y="1219200"/>
            <a:ext cx="2583180" cy="1630680"/>
          </a:xfrm>
          <a:prstGeom prst="rect">
            <a:avLst/>
          </a:prstGeom>
          <a:ln>
            <a:noFill/>
          </a:ln>
          <a:effectLst>
            <a:outerShdw blurRad="190500" algn="tl" rotWithShape="0">
              <a:srgbClr val="000000">
                <a:alpha val="70000"/>
              </a:srgbClr>
            </a:outerShdw>
          </a:effectLst>
        </p:spPr>
      </p:pic>
      <p:pic>
        <p:nvPicPr>
          <p:cNvPr id="4" name="Picture 7" descr="Training 015"/>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14000"/>
                    </a14:imgEffect>
                    <a14:imgEffect>
                      <a14:brightnessContrast bright="19000" contrast="2000"/>
                    </a14:imgEffect>
                  </a14:imgLayer>
                </a14:imgProps>
              </a:ext>
            </a:extLst>
          </a:blip>
          <a:srcRect l="22382" t="40353" r="13422" b="7447"/>
          <a:stretch/>
        </p:blipFill>
        <p:spPr bwMode="auto">
          <a:xfrm>
            <a:off x="609600" y="2971801"/>
            <a:ext cx="2514600" cy="1588860"/>
          </a:xfrm>
          <a:prstGeom prst="rect">
            <a:avLst/>
          </a:prstGeom>
          <a:ln>
            <a:noFill/>
          </a:ln>
          <a:effectLst>
            <a:outerShdw blurRad="190500" algn="tl" rotWithShape="0">
              <a:srgbClr val="000000">
                <a:alpha val="70000"/>
              </a:srgbClr>
            </a:outerShdw>
          </a:effectLst>
        </p:spPr>
      </p:pic>
      <p:sp>
        <p:nvSpPr>
          <p:cNvPr id="5" name="Text Box 8"/>
          <p:cNvSpPr txBox="1">
            <a:spLocks noChangeArrowheads="1"/>
          </p:cNvSpPr>
          <p:nvPr/>
        </p:nvSpPr>
        <p:spPr bwMode="auto">
          <a:xfrm>
            <a:off x="3352800" y="1756798"/>
            <a:ext cx="5410200" cy="707886"/>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1: </a:t>
            </a:r>
            <a:r>
              <a:rPr lang="en-US" b="0" dirty="0"/>
              <a:t>Pull back the outer liner and insulation exposing at least one foot of inner liner</a:t>
            </a:r>
          </a:p>
        </p:txBody>
      </p:sp>
      <p:sp>
        <p:nvSpPr>
          <p:cNvPr id="6" name="Text Box 9"/>
          <p:cNvSpPr txBox="1">
            <a:spLocks noChangeArrowheads="1"/>
          </p:cNvSpPr>
          <p:nvPr/>
        </p:nvSpPr>
        <p:spPr bwMode="auto">
          <a:xfrm>
            <a:off x="3352800" y="3488489"/>
            <a:ext cx="5737860" cy="707886"/>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2: </a:t>
            </a:r>
            <a:r>
              <a:rPr lang="en-US" b="0" dirty="0"/>
              <a:t>Pull inner liner over the sheet metal duct part you are connecting to; pull liner up at least 2”</a:t>
            </a:r>
          </a:p>
        </p:txBody>
      </p:sp>
      <p:pic>
        <p:nvPicPr>
          <p:cNvPr id="7" name="Picture 3" descr="Training 017"/>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26000"/>
                    </a14:imgEffect>
                    <a14:imgEffect>
                      <a14:brightnessContrast bright="18000" contrast="5000"/>
                    </a14:imgEffect>
                  </a14:imgLayer>
                </a14:imgProps>
              </a:ext>
            </a:extLst>
          </a:blip>
          <a:srcRect l="15379" t="28249" r="18868"/>
          <a:stretch/>
        </p:blipFill>
        <p:spPr bwMode="auto">
          <a:xfrm>
            <a:off x="758190" y="4648200"/>
            <a:ext cx="2217420" cy="1606456"/>
          </a:xfrm>
          <a:prstGeom prst="rect">
            <a:avLst/>
          </a:prstGeom>
          <a:ln>
            <a:noFill/>
          </a:ln>
          <a:effectLst>
            <a:outerShdw blurRad="190500" algn="tl" rotWithShape="0">
              <a:srgbClr val="000000">
                <a:alpha val="70000"/>
              </a:srgbClr>
            </a:outerShdw>
          </a:effectLst>
        </p:spPr>
      </p:pic>
      <p:sp>
        <p:nvSpPr>
          <p:cNvPr id="8" name="Text Box 7"/>
          <p:cNvSpPr txBox="1">
            <a:spLocks noChangeArrowheads="1"/>
          </p:cNvSpPr>
          <p:nvPr/>
        </p:nvSpPr>
        <p:spPr bwMode="auto">
          <a:xfrm>
            <a:off x="3352800" y="5259289"/>
            <a:ext cx="5410200" cy="707886"/>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3: </a:t>
            </a:r>
            <a:r>
              <a:rPr lang="en-US" b="0" dirty="0"/>
              <a:t>Place tie around duct (ribs to the inside); ensure liner is under the tie and hand tighten</a:t>
            </a:r>
          </a:p>
        </p:txBody>
      </p:sp>
      <p:sp>
        <p:nvSpPr>
          <p:cNvPr id="9" name="Rectangle 4"/>
          <p:cNvSpPr>
            <a:spLocks noGrp="1" noChangeArrowheads="1"/>
          </p:cNvSpPr>
          <p:nvPr>
            <p:ph type="title"/>
          </p:nvPr>
        </p:nvSpPr>
        <p:spPr>
          <a:xfrm>
            <a:off x="457200" y="274637"/>
            <a:ext cx="8229600" cy="868363"/>
          </a:xfrm>
        </p:spPr>
        <p:txBody>
          <a:bodyPr vert="horz" anchor="b" anchorCtr="0">
            <a:normAutofit/>
          </a:bodyPr>
          <a:lstStyle/>
          <a:p>
            <a:r>
              <a:rPr lang="en-US" dirty="0"/>
              <a:t>Using Nylon Ties</a:t>
            </a:r>
          </a:p>
        </p:txBody>
      </p:sp>
      <p:sp>
        <p:nvSpPr>
          <p:cNvPr id="10"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202</a:t>
            </a:fld>
            <a:endParaRPr lang="en-US" sz="1400" dirty="0">
              <a:solidFill>
                <a:prstClr val="black">
                  <a:tint val="75000"/>
                </a:prstClr>
              </a:solidFill>
            </a:endParaRPr>
          </a:p>
        </p:txBody>
      </p:sp>
      <p:sp>
        <p:nvSpPr>
          <p:cNvPr id="12"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24557150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Training 019"/>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47000"/>
                    </a14:imgEffect>
                    <a14:imgEffect>
                      <a14:brightnessContrast bright="7000" contrast="7000"/>
                    </a14:imgEffect>
                  </a14:imgLayer>
                </a14:imgProps>
              </a:ext>
            </a:extLst>
          </a:blip>
          <a:srcRect l="12418" t="30670" r="25964"/>
          <a:stretch/>
        </p:blipFill>
        <p:spPr bwMode="auto">
          <a:xfrm>
            <a:off x="457200" y="1295402"/>
            <a:ext cx="2209800" cy="1651647"/>
          </a:xfrm>
          <a:prstGeom prst="rect">
            <a:avLst/>
          </a:prstGeom>
          <a:ln>
            <a:noFill/>
          </a:ln>
          <a:effectLst>
            <a:outerShdw blurRad="190500" algn="tl" rotWithShape="0">
              <a:srgbClr val="000000">
                <a:alpha val="70000"/>
              </a:srgbClr>
            </a:outerShdw>
          </a:effectLst>
        </p:spPr>
      </p:pic>
      <p:pic>
        <p:nvPicPr>
          <p:cNvPr id="35845" name="Picture 5" descr="Training 020"/>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2000"/>
                    </a14:imgEffect>
                    <a14:imgEffect>
                      <a14:brightnessContrast bright="33000" contrast="11000"/>
                    </a14:imgEffect>
                  </a14:imgLayer>
                </a14:imgProps>
              </a:ext>
            </a:extLst>
          </a:blip>
          <a:srcRect l="43015" t="45739" r="-1212"/>
          <a:stretch/>
        </p:blipFill>
        <p:spPr bwMode="auto">
          <a:xfrm>
            <a:off x="365762" y="3124201"/>
            <a:ext cx="2438399" cy="1332673"/>
          </a:xfrm>
          <a:prstGeom prst="rect">
            <a:avLst/>
          </a:prstGeom>
          <a:ln>
            <a:noFill/>
          </a:ln>
          <a:effectLst>
            <a:outerShdw blurRad="190500" algn="tl" rotWithShape="0">
              <a:srgbClr val="000000">
                <a:alpha val="70000"/>
              </a:srgbClr>
            </a:outerShdw>
          </a:effectLst>
        </p:spPr>
      </p:pic>
      <p:pic>
        <p:nvPicPr>
          <p:cNvPr id="35846" name="Picture 6" descr="Training 021"/>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30000"/>
                    </a14:imgEffect>
                    <a14:imgEffect>
                      <a14:brightnessContrast bright="14000" contrast="11000"/>
                    </a14:imgEffect>
                  </a14:imgLayer>
                </a14:imgProps>
              </a:ext>
            </a:extLst>
          </a:blip>
          <a:srcRect l="22501" t="46680" r="17500" b="6238"/>
          <a:stretch/>
        </p:blipFill>
        <p:spPr bwMode="auto">
          <a:xfrm>
            <a:off x="360603" y="4747379"/>
            <a:ext cx="2402994" cy="1446551"/>
          </a:xfrm>
          <a:prstGeom prst="rect">
            <a:avLst/>
          </a:prstGeom>
          <a:ln>
            <a:noFill/>
          </a:ln>
          <a:effectLst>
            <a:outerShdw blurRad="190500" algn="tl" rotWithShape="0">
              <a:srgbClr val="000000">
                <a:alpha val="70000"/>
              </a:srgbClr>
            </a:outerShdw>
          </a:effectLst>
        </p:spPr>
      </p:pic>
      <p:sp>
        <p:nvSpPr>
          <p:cNvPr id="35848" name="Text Box 8"/>
          <p:cNvSpPr txBox="1">
            <a:spLocks noChangeArrowheads="1"/>
          </p:cNvSpPr>
          <p:nvPr/>
        </p:nvSpPr>
        <p:spPr bwMode="auto">
          <a:xfrm>
            <a:off x="8077200" y="1143001"/>
            <a:ext cx="1066800" cy="307777"/>
          </a:xfrm>
          <a:prstGeom prst="rect">
            <a:avLst/>
          </a:prstGeom>
          <a:noFill/>
          <a:ln w="9525">
            <a:noFill/>
            <a:miter lim="800000"/>
            <a:headEnd/>
            <a:tailEnd/>
          </a:ln>
          <a:effectLst/>
        </p:spPr>
        <p:txBody>
          <a:bodyPr>
            <a:spAutoFit/>
          </a:bodyPr>
          <a:lstStyle/>
          <a:p>
            <a:pPr>
              <a:spcBef>
                <a:spcPct val="50000"/>
              </a:spcBef>
            </a:pPr>
            <a:endParaRPr lang="en-US" sz="1400" dirty="0"/>
          </a:p>
        </p:txBody>
      </p:sp>
      <p:sp>
        <p:nvSpPr>
          <p:cNvPr id="35849" name="Text Box 9"/>
          <p:cNvSpPr txBox="1">
            <a:spLocks noChangeArrowheads="1"/>
          </p:cNvSpPr>
          <p:nvPr/>
        </p:nvSpPr>
        <p:spPr bwMode="auto">
          <a:xfrm>
            <a:off x="2964179" y="1677889"/>
            <a:ext cx="5867400" cy="707886"/>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4: </a:t>
            </a:r>
            <a:r>
              <a:rPr lang="en-US" b="0" dirty="0"/>
              <a:t>Insert the end of the tie into the tensioning tool; squeeze several times until tie is tight</a:t>
            </a:r>
          </a:p>
        </p:txBody>
      </p:sp>
      <p:sp>
        <p:nvSpPr>
          <p:cNvPr id="35850" name="Text Box 10"/>
          <p:cNvSpPr txBox="1">
            <a:spLocks noChangeArrowheads="1"/>
          </p:cNvSpPr>
          <p:nvPr/>
        </p:nvSpPr>
        <p:spPr bwMode="auto">
          <a:xfrm>
            <a:off x="2964179" y="3483116"/>
            <a:ext cx="5486400" cy="707886"/>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5: </a:t>
            </a:r>
            <a:r>
              <a:rPr lang="en-US" b="0" dirty="0"/>
              <a:t>Pull duct insulation and outer liner up over metal pipe as much as possible</a:t>
            </a:r>
          </a:p>
        </p:txBody>
      </p:sp>
      <p:sp>
        <p:nvSpPr>
          <p:cNvPr id="35851" name="Text Box 11"/>
          <p:cNvSpPr txBox="1">
            <a:spLocks noChangeArrowheads="1"/>
          </p:cNvSpPr>
          <p:nvPr/>
        </p:nvSpPr>
        <p:spPr bwMode="auto">
          <a:xfrm>
            <a:off x="2964179" y="4927939"/>
            <a:ext cx="5334000" cy="1015663"/>
          </a:xfrm>
          <a:prstGeom prst="rect">
            <a:avLst/>
          </a:prstGeom>
          <a:noFill/>
          <a:ln w="9525">
            <a:noFill/>
            <a:miter lim="800000"/>
            <a:headEnd/>
            <a:tailEnd/>
          </a:ln>
          <a:effectLst/>
        </p:spPr>
        <p:txBody>
          <a:bodyPr wrap="square" anchor="ctr">
            <a:spAutoFit/>
          </a:bodyPr>
          <a:lstStyle>
            <a:defPPr>
              <a:defRPr lang="en-US"/>
            </a:defPPr>
            <a:lvl1pPr>
              <a:spcBef>
                <a:spcPct val="50000"/>
              </a:spcBef>
              <a:defRPr sz="2000" b="1">
                <a:solidFill>
                  <a:srgbClr val="284E84"/>
                </a:solidFill>
              </a:defRPr>
            </a:lvl1pPr>
          </a:lstStyle>
          <a:p>
            <a:r>
              <a:rPr lang="en-US" dirty="0"/>
              <a:t>Step 6: </a:t>
            </a:r>
            <a:r>
              <a:rPr lang="en-US" b="0" dirty="0"/>
              <a:t>Place and hand tighten a tie around the outer liner; tightly secure outer liner with tensioning tool</a:t>
            </a:r>
          </a:p>
        </p:txBody>
      </p:sp>
      <p:sp>
        <p:nvSpPr>
          <p:cNvPr id="12"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203</a:t>
            </a:fld>
            <a:endParaRPr lang="en-US" sz="1400" dirty="0">
              <a:solidFill>
                <a:prstClr val="black">
                  <a:tint val="75000"/>
                </a:prstClr>
              </a:solidFill>
            </a:endParaRPr>
          </a:p>
        </p:txBody>
      </p:sp>
      <p:sp>
        <p:nvSpPr>
          <p:cNvPr id="15" name="Rectangle 4"/>
          <p:cNvSpPr>
            <a:spLocks noGrp="1" noChangeArrowheads="1"/>
          </p:cNvSpPr>
          <p:nvPr>
            <p:ph type="title"/>
          </p:nvPr>
        </p:nvSpPr>
        <p:spPr>
          <a:xfrm>
            <a:off x="457200" y="274637"/>
            <a:ext cx="8229600" cy="868363"/>
          </a:xfrm>
        </p:spPr>
        <p:txBody>
          <a:bodyPr vert="horz" anchor="b" anchorCtr="0">
            <a:normAutofit/>
          </a:bodyPr>
          <a:lstStyle/>
          <a:p>
            <a:r>
              <a:rPr lang="en-US" dirty="0"/>
              <a:t>Using Tensioning Tool</a:t>
            </a:r>
          </a:p>
        </p:txBody>
      </p:sp>
      <p:sp>
        <p:nvSpPr>
          <p:cNvPr id="14"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12416179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 Duct Torture Test</a:t>
            </a:r>
          </a:p>
        </p:txBody>
      </p:sp>
      <p:graphicFrame>
        <p:nvGraphicFramePr>
          <p:cNvPr id="4" name="Content Placeholder 3"/>
          <p:cNvGraphicFramePr>
            <a:graphicFrameLocks noGrp="1"/>
          </p:cNvGraphicFramePr>
          <p:nvPr>
            <p:ph sz="quarter" idx="1"/>
            <p:extLst/>
          </p:nvPr>
        </p:nvGraphicFramePr>
        <p:xfrm>
          <a:off x="457200" y="1219200"/>
          <a:ext cx="82296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204</a:t>
            </a:fld>
            <a:endParaRPr lang="en-US" sz="1400" dirty="0">
              <a:solidFill>
                <a:prstClr val="black">
                  <a:tint val="75000"/>
                </a:prstClr>
              </a:solidFill>
            </a:endParaRP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18136237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52400"/>
            <a:ext cx="8229600" cy="990600"/>
          </a:xfrm>
        </p:spPr>
        <p:txBody>
          <a:bodyPr vert="horz" anchor="b" anchorCtr="0">
            <a:normAutofit/>
          </a:bodyPr>
          <a:lstStyle/>
          <a:p>
            <a:r>
              <a:rPr lang="en-US" dirty="0"/>
              <a:t>Attaching the Boot to the Sub-Floor</a:t>
            </a:r>
          </a:p>
        </p:txBody>
      </p:sp>
      <p:sp>
        <p:nvSpPr>
          <p:cNvPr id="5" name="Text Box 19"/>
          <p:cNvSpPr txBox="1">
            <a:spLocks noChangeArrowheads="1"/>
          </p:cNvSpPr>
          <p:nvPr/>
        </p:nvSpPr>
        <p:spPr bwMode="auto">
          <a:xfrm>
            <a:off x="644929" y="1678361"/>
            <a:ext cx="7965671" cy="1961050"/>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pPr algn="ctr">
              <a:lnSpc>
                <a:spcPct val="114000"/>
              </a:lnSpc>
            </a:pPr>
            <a:r>
              <a:rPr lang="en-US" sz="2400" dirty="0">
                <a:solidFill>
                  <a:srgbClr val="7030A0"/>
                </a:solidFill>
              </a:rPr>
              <a:t>Boots shall be mechanically fastened to the sub-floor. </a:t>
            </a:r>
          </a:p>
          <a:p>
            <a:pPr algn="ctr">
              <a:lnSpc>
                <a:spcPct val="114000"/>
              </a:lnSpc>
            </a:pPr>
            <a:r>
              <a:rPr lang="en-US" sz="2400" b="0" dirty="0"/>
              <a:t>They are often not, leaving large gaps. Roofing nails or sheetrock screws must be driven through the boot into the sub-floor to fix the gaps.</a:t>
            </a:r>
          </a:p>
        </p:txBody>
      </p:sp>
      <p:pic>
        <p:nvPicPr>
          <p:cNvPr id="6" name="Picture 6" descr="Training 10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Lst>
          </a:blip>
          <a:srcRect/>
          <a:stretch>
            <a:fillRect/>
          </a:stretch>
        </p:blipFill>
        <p:spPr bwMode="auto">
          <a:xfrm>
            <a:off x="3014749" y="4114800"/>
            <a:ext cx="2743200" cy="1905000"/>
          </a:xfrm>
          <a:prstGeom prst="rect">
            <a:avLst/>
          </a:prstGeom>
          <a:ln>
            <a:noFill/>
          </a:ln>
          <a:effectLst>
            <a:outerShdw blurRad="190500" algn="tl" rotWithShape="0">
              <a:srgbClr val="000000">
                <a:alpha val="70000"/>
              </a:srgbClr>
            </a:outerShdw>
          </a:effectLst>
        </p:spPr>
      </p:pic>
      <p:sp>
        <p:nvSpPr>
          <p:cNvPr id="7"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205</a:t>
            </a:fld>
            <a:endParaRPr lang="en-US" sz="1400" dirty="0">
              <a:solidFill>
                <a:prstClr val="black">
                  <a:tint val="75000"/>
                </a:prstClr>
              </a:solidFill>
            </a:endParaRPr>
          </a:p>
        </p:txBody>
      </p:sp>
      <p:sp>
        <p:nvSpPr>
          <p:cNvPr id="9"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033" y="1752600"/>
            <a:ext cx="359697" cy="381000"/>
          </a:xfrm>
          <a:prstGeom prst="rect">
            <a:avLst/>
          </a:prstGeom>
        </p:spPr>
      </p:pic>
    </p:spTree>
    <p:extLst>
      <p:ext uri="{BB962C8B-B14F-4D97-AF65-F5344CB8AC3E}">
        <p14:creationId xmlns:p14="http://schemas.microsoft.com/office/powerpoint/2010/main" val="38042579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Training 117"/>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2000"/>
                    </a14:imgEffect>
                  </a14:imgLayer>
                </a14:imgProps>
              </a:ext>
            </a:extLst>
          </a:blip>
          <a:srcRect l="12782" t="23088" r="5160" b="16518"/>
          <a:stretch/>
        </p:blipFill>
        <p:spPr bwMode="auto">
          <a:xfrm>
            <a:off x="5554980" y="1348740"/>
            <a:ext cx="2125980" cy="1165861"/>
          </a:xfrm>
          <a:prstGeom prst="rect">
            <a:avLst/>
          </a:prstGeom>
          <a:ln>
            <a:noFill/>
          </a:ln>
          <a:effectLst>
            <a:outerShdw blurRad="190500" algn="tl" rotWithShape="0">
              <a:srgbClr val="000000">
                <a:alpha val="70000"/>
              </a:srgbClr>
            </a:outerShdw>
          </a:effectLst>
        </p:spPr>
      </p:pic>
      <p:pic>
        <p:nvPicPr>
          <p:cNvPr id="2057" name="Picture 9" descr="Training 121"/>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32000" contrast="1000"/>
                    </a14:imgEffect>
                  </a14:imgLayer>
                </a14:imgProps>
              </a:ext>
            </a:extLst>
          </a:blip>
          <a:srcRect l="9030" t="9471" r="11232" b="19493"/>
          <a:stretch/>
        </p:blipFill>
        <p:spPr bwMode="auto">
          <a:xfrm>
            <a:off x="5265420" y="3638637"/>
            <a:ext cx="2705100" cy="1600200"/>
          </a:xfrm>
          <a:prstGeom prst="rect">
            <a:avLst/>
          </a:prstGeom>
          <a:ln>
            <a:noFill/>
          </a:ln>
          <a:effectLst>
            <a:outerShdw blurRad="190500" algn="tl" rotWithShape="0">
              <a:srgbClr val="000000">
                <a:alpha val="70000"/>
              </a:srgbClr>
            </a:outerShdw>
          </a:effectLst>
        </p:spPr>
      </p:pic>
      <p:sp>
        <p:nvSpPr>
          <p:cNvPr id="2061" name="Text Box 13"/>
          <p:cNvSpPr txBox="1">
            <a:spLocks noChangeArrowheads="1"/>
          </p:cNvSpPr>
          <p:nvPr/>
        </p:nvSpPr>
        <p:spPr bwMode="auto">
          <a:xfrm>
            <a:off x="457200" y="2836277"/>
            <a:ext cx="8382000" cy="430887"/>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1: </a:t>
            </a:r>
            <a:r>
              <a:rPr lang="en-US" sz="2100" b="0" dirty="0"/>
              <a:t>Make a hole in boot with a punch or awl to ease nailing the boot</a:t>
            </a:r>
          </a:p>
        </p:txBody>
      </p:sp>
      <p:pic>
        <p:nvPicPr>
          <p:cNvPr id="2062" name="Picture 14" descr="Training 119"/>
          <p:cNvPicPr>
            <a:picLocks noChangeAspect="1" noChangeArrowheads="1"/>
          </p:cNvPicPr>
          <p:nvPr/>
        </p:nvPicPr>
        <p:blipFill rotWithShape="1">
          <a:blip r:embed="rId7" cstate="print">
            <a:lum bright="18000" contrast="24000"/>
          </a:blip>
          <a:srcRect l="19955" t="23116" r="14044" b="12955"/>
          <a:stretch/>
        </p:blipFill>
        <p:spPr bwMode="auto">
          <a:xfrm>
            <a:off x="1444336" y="3620452"/>
            <a:ext cx="2354580" cy="1596477"/>
          </a:xfrm>
          <a:prstGeom prst="rect">
            <a:avLst/>
          </a:prstGeom>
          <a:ln>
            <a:noFill/>
          </a:ln>
          <a:effectLst>
            <a:outerShdw blurRad="190500" algn="tl" rotWithShape="0">
              <a:srgbClr val="000000">
                <a:alpha val="70000"/>
              </a:srgbClr>
            </a:outerShdw>
          </a:effectLst>
        </p:spPr>
      </p:pic>
      <p:sp>
        <p:nvSpPr>
          <p:cNvPr id="2063" name="Text Box 15"/>
          <p:cNvSpPr txBox="1">
            <a:spLocks noChangeArrowheads="1"/>
          </p:cNvSpPr>
          <p:nvPr/>
        </p:nvSpPr>
        <p:spPr bwMode="auto">
          <a:xfrm>
            <a:off x="457200" y="5394814"/>
            <a:ext cx="8382000" cy="787395"/>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2:</a:t>
            </a:r>
            <a:r>
              <a:rPr lang="en-US" b="0" dirty="0"/>
              <a:t> </a:t>
            </a:r>
            <a:r>
              <a:rPr lang="en-US" sz="2000" b="0" dirty="0"/>
              <a:t>Hammer nail through boot into sub-floor using a sheet metal hammer</a:t>
            </a:r>
          </a:p>
          <a:p>
            <a:pPr>
              <a:spcBef>
                <a:spcPts val="500"/>
              </a:spcBef>
            </a:pPr>
            <a:r>
              <a:rPr lang="en-US" sz="1900" b="0" i="1" dirty="0"/>
              <a:t>Note: Hammer side used to drive nails on long sides of the boot.</a:t>
            </a:r>
          </a:p>
        </p:txBody>
      </p:sp>
      <p:sp>
        <p:nvSpPr>
          <p:cNvPr id="2066" name="AutoShape 18"/>
          <p:cNvSpPr>
            <a:spLocks noChangeArrowheads="1"/>
          </p:cNvSpPr>
          <p:nvPr/>
        </p:nvSpPr>
        <p:spPr bwMode="auto">
          <a:xfrm>
            <a:off x="190326" y="4616077"/>
            <a:ext cx="2210147" cy="615143"/>
          </a:xfrm>
          <a:prstGeom prst="wedgeRoundRectCallout">
            <a:avLst>
              <a:gd name="adj1" fmla="val 64993"/>
              <a:gd name="adj2" fmla="val -59572"/>
              <a:gd name="adj3" fmla="val 16667"/>
            </a:avLst>
          </a:prstGeom>
          <a:solidFill>
            <a:srgbClr val="FFFF00"/>
          </a:solidFill>
          <a:ln w="9525">
            <a:solidFill>
              <a:schemeClr val="tx1"/>
            </a:solidFill>
            <a:miter lim="800000"/>
            <a:headEnd/>
            <a:tailEnd/>
          </a:ln>
          <a:effectLst/>
        </p:spPr>
        <p:txBody>
          <a:bodyPr anchor="ctr"/>
          <a:lstStyle/>
          <a:p>
            <a:pPr algn="ctr"/>
            <a:r>
              <a:rPr lang="en-US" sz="1500" b="1" dirty="0"/>
              <a:t>Roofing nail placed in punched hole</a:t>
            </a:r>
          </a:p>
        </p:txBody>
      </p:sp>
      <p:sp>
        <p:nvSpPr>
          <p:cNvPr id="13" name="Rectangle 2"/>
          <p:cNvSpPr txBox="1">
            <a:spLocks noChangeArrowheads="1"/>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2800" dirty="0"/>
              <a:t>Attaching the Boot to the Sub-Floor, </a:t>
            </a:r>
            <a:r>
              <a:rPr lang="en-US" sz="2400" dirty="0"/>
              <a:t>continued</a:t>
            </a:r>
          </a:p>
        </p:txBody>
      </p:sp>
      <p:sp>
        <p:nvSpPr>
          <p:cNvPr id="12"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206</a:t>
            </a:fld>
            <a:endParaRPr lang="en-US" sz="1400" dirty="0">
              <a:solidFill>
                <a:prstClr val="black">
                  <a:tint val="75000"/>
                </a:prstClr>
              </a:solidFill>
            </a:endParaRPr>
          </a:p>
        </p:txBody>
      </p:sp>
      <p:grpSp>
        <p:nvGrpSpPr>
          <p:cNvPr id="2" name="Group 1"/>
          <p:cNvGrpSpPr/>
          <p:nvPr/>
        </p:nvGrpSpPr>
        <p:grpSpPr>
          <a:xfrm>
            <a:off x="1324494" y="1348740"/>
            <a:ext cx="2594264" cy="1165861"/>
            <a:chOff x="571500" y="1348739"/>
            <a:chExt cx="2594264" cy="1165861"/>
          </a:xfrm>
        </p:grpSpPr>
        <p:pic>
          <p:nvPicPr>
            <p:cNvPr id="2054" name="Picture 6" descr="Training 10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Lst>
            </a:blip>
            <a:srcRect t="16619" r="5429" b="22182"/>
            <a:stretch/>
          </p:blipFill>
          <p:spPr bwMode="auto">
            <a:xfrm>
              <a:off x="571500" y="1348739"/>
              <a:ext cx="2594264" cy="1165861"/>
            </a:xfrm>
            <a:prstGeom prst="rect">
              <a:avLst/>
            </a:prstGeom>
            <a:ln>
              <a:noFill/>
            </a:ln>
            <a:effectLst>
              <a:outerShdw blurRad="190500" algn="tl" rotWithShape="0">
                <a:srgbClr val="000000">
                  <a:alpha val="70000"/>
                </a:srgbClr>
              </a:outerShdw>
            </a:effectLst>
          </p:spPr>
        </p:pic>
        <p:sp>
          <p:nvSpPr>
            <p:cNvPr id="2059" name="AutoShape 11"/>
            <p:cNvSpPr>
              <a:spLocks noChangeArrowheads="1"/>
            </p:cNvSpPr>
            <p:nvPr/>
          </p:nvSpPr>
          <p:spPr bwMode="auto">
            <a:xfrm>
              <a:off x="1089660" y="2080260"/>
              <a:ext cx="1882140" cy="434340"/>
            </a:xfrm>
            <a:prstGeom prst="wedgeRoundRectCallout">
              <a:avLst>
                <a:gd name="adj1" fmla="val -57720"/>
                <a:gd name="adj2" fmla="val -109103"/>
                <a:gd name="adj3" fmla="val 16667"/>
              </a:avLst>
            </a:prstGeom>
            <a:solidFill>
              <a:srgbClr val="FFFF00"/>
            </a:solidFill>
            <a:ln w="9525">
              <a:solidFill>
                <a:schemeClr val="tx1"/>
              </a:solidFill>
              <a:miter lim="800000"/>
              <a:headEnd/>
              <a:tailEnd/>
            </a:ln>
            <a:effectLst/>
          </p:spPr>
          <p:txBody>
            <a:bodyPr anchor="ctr"/>
            <a:lstStyle/>
            <a:p>
              <a:pPr algn="ctr"/>
              <a:r>
                <a:rPr lang="en-US" sz="1500" b="1" dirty="0"/>
                <a:t>Gap between boot and sub-floor</a:t>
              </a:r>
            </a:p>
          </p:txBody>
        </p:sp>
        <p:grpSp>
          <p:nvGrpSpPr>
            <p:cNvPr id="21" name="Group 20"/>
            <p:cNvGrpSpPr/>
            <p:nvPr/>
          </p:nvGrpSpPr>
          <p:grpSpPr>
            <a:xfrm>
              <a:off x="647700" y="1661160"/>
              <a:ext cx="1295400" cy="685800"/>
              <a:chOff x="1600200" y="1905000"/>
              <a:chExt cx="1295400" cy="685800"/>
            </a:xfrm>
          </p:grpSpPr>
          <p:cxnSp>
            <p:nvCxnSpPr>
              <p:cNvPr id="4" name="Straight Connector 3"/>
              <p:cNvCxnSpPr/>
              <p:nvPr/>
            </p:nvCxnSpPr>
            <p:spPr>
              <a:xfrm>
                <a:off x="1828800" y="2057400"/>
                <a:ext cx="0" cy="5334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600200" y="2590800"/>
                <a:ext cx="2286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00200" y="1905000"/>
                <a:ext cx="0" cy="6858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828800" y="2057400"/>
                <a:ext cx="10668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600200" y="1905000"/>
                <a:ext cx="12954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895600" y="1905000"/>
                <a:ext cx="0" cy="1524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22"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5713595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457200" y="274637"/>
            <a:ext cx="8229600" cy="868363"/>
          </a:xfrm>
        </p:spPr>
        <p:txBody>
          <a:bodyPr vert="horz" anchor="b" anchorCtr="0">
            <a:normAutofit fontScale="90000"/>
          </a:bodyPr>
          <a:lstStyle/>
          <a:p>
            <a:r>
              <a:rPr lang="en-US" sz="3100" dirty="0"/>
              <a:t>Attaching the Boot to The Sub-Floor</a:t>
            </a:r>
            <a:r>
              <a:rPr lang="en-US" sz="2700" dirty="0"/>
              <a:t>, continued</a:t>
            </a:r>
          </a:p>
        </p:txBody>
      </p:sp>
      <p:pic>
        <p:nvPicPr>
          <p:cNvPr id="6149" name="Picture 5" descr="Training 127"/>
          <p:cNvPicPr>
            <a:picLocks noChangeAspect="1" noChangeArrowheads="1"/>
          </p:cNvPicPr>
          <p:nvPr/>
        </p:nvPicPr>
        <p:blipFill rotWithShape="1">
          <a:blip r:embed="rId3" cstate="print">
            <a:lum bright="12000"/>
            <a:extLst>
              <a:ext uri="{BEBA8EAE-BF5A-486C-A8C5-ECC9F3942E4B}">
                <a14:imgProps xmlns:a14="http://schemas.microsoft.com/office/drawing/2010/main">
                  <a14:imgLayer r:embed="rId4">
                    <a14:imgEffect>
                      <a14:sharpenSoften amount="25000"/>
                    </a14:imgEffect>
                  </a14:imgLayer>
                </a14:imgProps>
              </a:ext>
            </a:extLst>
          </a:blip>
          <a:srcRect t="2608" r="4000" b="33490"/>
          <a:stretch/>
        </p:blipFill>
        <p:spPr bwMode="auto">
          <a:xfrm>
            <a:off x="1493524" y="1328389"/>
            <a:ext cx="2989065" cy="1401124"/>
          </a:xfrm>
          <a:prstGeom prst="rect">
            <a:avLst/>
          </a:prstGeom>
          <a:ln>
            <a:noFill/>
          </a:ln>
          <a:effectLst>
            <a:outerShdw blurRad="190500" algn="tl" rotWithShape="0">
              <a:srgbClr val="000000">
                <a:alpha val="70000"/>
              </a:srgbClr>
            </a:outerShdw>
          </a:effectLst>
        </p:spPr>
      </p:pic>
      <p:sp>
        <p:nvSpPr>
          <p:cNvPr id="6150" name="AutoShape 6"/>
          <p:cNvSpPr>
            <a:spLocks noChangeArrowheads="1"/>
          </p:cNvSpPr>
          <p:nvPr/>
        </p:nvSpPr>
        <p:spPr bwMode="auto">
          <a:xfrm>
            <a:off x="1950720" y="2219235"/>
            <a:ext cx="1752600" cy="533400"/>
          </a:xfrm>
          <a:prstGeom prst="wedgeRoundRectCallout">
            <a:avLst>
              <a:gd name="adj1" fmla="val 42968"/>
              <a:gd name="adj2" fmla="val -85726"/>
              <a:gd name="adj3" fmla="val 16667"/>
            </a:avLst>
          </a:prstGeom>
          <a:solidFill>
            <a:srgbClr val="FFFF00"/>
          </a:solidFill>
          <a:ln w="9525">
            <a:solidFill>
              <a:schemeClr val="tx1"/>
            </a:solidFill>
            <a:miter lim="800000"/>
            <a:headEnd/>
            <a:tailEnd/>
          </a:ln>
          <a:effectLst/>
        </p:spPr>
        <p:txBody>
          <a:bodyPr/>
          <a:lstStyle/>
          <a:p>
            <a:pPr algn="ctr"/>
            <a:r>
              <a:rPr lang="en-US" sz="1400" b="1" dirty="0"/>
              <a:t>Right angle drill attachment</a:t>
            </a:r>
          </a:p>
        </p:txBody>
      </p:sp>
      <p:pic>
        <p:nvPicPr>
          <p:cNvPr id="6153" name="Picture 9" descr="Training 129"/>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34000" contrast="-12000"/>
                    </a14:imgEffect>
                  </a14:imgLayer>
                </a14:imgProps>
              </a:ext>
            </a:extLst>
          </a:blip>
          <a:srcRect t="17797" r="9037" b="25594"/>
          <a:stretch/>
        </p:blipFill>
        <p:spPr bwMode="auto">
          <a:xfrm>
            <a:off x="4846320" y="1335053"/>
            <a:ext cx="2880360" cy="1394460"/>
          </a:xfrm>
          <a:prstGeom prst="rect">
            <a:avLst/>
          </a:prstGeom>
          <a:ln>
            <a:noFill/>
          </a:ln>
          <a:effectLst>
            <a:outerShdw blurRad="190500" algn="tl" rotWithShape="0">
              <a:srgbClr val="000000">
                <a:alpha val="70000"/>
              </a:srgbClr>
            </a:outerShdw>
          </a:effectLst>
        </p:spPr>
      </p:pic>
      <p:sp>
        <p:nvSpPr>
          <p:cNvPr id="6155" name="Text Box 11"/>
          <p:cNvSpPr txBox="1">
            <a:spLocks noChangeArrowheads="1"/>
          </p:cNvSpPr>
          <p:nvPr/>
        </p:nvSpPr>
        <p:spPr bwMode="auto">
          <a:xfrm>
            <a:off x="609600" y="3048002"/>
            <a:ext cx="7848600" cy="769441"/>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3: </a:t>
            </a:r>
            <a:r>
              <a:rPr lang="en-US" b="0" dirty="0"/>
              <a:t>Drive screws flush with boot using right angle drill; register must fit into boot after repairs</a:t>
            </a:r>
          </a:p>
        </p:txBody>
      </p:sp>
      <p:pic>
        <p:nvPicPr>
          <p:cNvPr id="6156" name="Picture 12" descr="Training 13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brightnessContrast bright="10000" contrast="4000"/>
                    </a14:imgEffect>
                  </a14:imgLayer>
                </a14:imgProps>
              </a:ext>
            </a:extLst>
          </a:blip>
          <a:srcRect l="15977" t="19849" r="12128" b="17298"/>
          <a:stretch/>
        </p:blipFill>
        <p:spPr bwMode="auto">
          <a:xfrm>
            <a:off x="718401" y="4419602"/>
            <a:ext cx="2756323" cy="1600199"/>
          </a:xfrm>
          <a:prstGeom prst="rect">
            <a:avLst/>
          </a:prstGeom>
          <a:ln>
            <a:noFill/>
          </a:ln>
          <a:effectLst>
            <a:outerShdw blurRad="190500" algn="tl" rotWithShape="0">
              <a:srgbClr val="000000">
                <a:alpha val="70000"/>
              </a:srgbClr>
            </a:outerShdw>
          </a:effectLst>
        </p:spPr>
      </p:pic>
      <p:sp>
        <p:nvSpPr>
          <p:cNvPr id="6157" name="Text Box 13"/>
          <p:cNvSpPr txBox="1">
            <a:spLocks noChangeArrowheads="1"/>
          </p:cNvSpPr>
          <p:nvPr/>
        </p:nvSpPr>
        <p:spPr bwMode="auto">
          <a:xfrm>
            <a:off x="3985260" y="4450259"/>
            <a:ext cx="4648200" cy="1538883"/>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r>
              <a:rPr lang="en-US" dirty="0"/>
              <a:t>Step 4: </a:t>
            </a:r>
            <a:r>
              <a:rPr lang="en-US" b="0" dirty="0"/>
              <a:t>Replace register into boot flat against the floor</a:t>
            </a:r>
          </a:p>
          <a:p>
            <a:r>
              <a:rPr lang="en-US" sz="2000" b="0" i="1" dirty="0"/>
              <a:t>Note: If it does not lay flat, nails or screws may need to be driven deeper into the boot.</a:t>
            </a:r>
          </a:p>
        </p:txBody>
      </p:sp>
      <p:sp>
        <p:nvSpPr>
          <p:cNvPr id="9"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207</a:t>
            </a:fld>
            <a:endParaRPr lang="en-US" sz="1400" dirty="0">
              <a:solidFill>
                <a:prstClr val="black">
                  <a:tint val="75000"/>
                </a:prstClr>
              </a:solidFill>
            </a:endParaRPr>
          </a:p>
        </p:txBody>
      </p:sp>
      <p:sp>
        <p:nvSpPr>
          <p:cNvPr id="11"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39812909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US" dirty="0"/>
              <a:t>Duct Board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389912"/>
            <a:ext cx="4769142" cy="2763537"/>
          </a:xfrm>
          <a:prstGeom prst="rect">
            <a:avLst/>
          </a:prstGeom>
          <a:ln>
            <a:noFill/>
          </a:ln>
          <a:effectLst>
            <a:outerShdw blurRad="190500" algn="tl" rotWithShape="0">
              <a:srgbClr val="000000">
                <a:alpha val="70000"/>
              </a:srgbClr>
            </a:outerShdw>
          </a:effectLst>
        </p:spPr>
      </p:pic>
      <p:sp>
        <p:nvSpPr>
          <p:cNvPr id="9228" name="AutoShape 12"/>
          <p:cNvSpPr>
            <a:spLocks noChangeArrowheads="1"/>
          </p:cNvSpPr>
          <p:nvPr/>
        </p:nvSpPr>
        <p:spPr bwMode="auto">
          <a:xfrm>
            <a:off x="5562600" y="2933479"/>
            <a:ext cx="2971800" cy="1066800"/>
          </a:xfrm>
          <a:prstGeom prst="wedgeRoundRectCallout">
            <a:avLst>
              <a:gd name="adj1" fmla="val -119133"/>
              <a:gd name="adj2" fmla="val -71992"/>
              <a:gd name="adj3" fmla="val 16667"/>
            </a:avLst>
          </a:prstGeom>
          <a:solidFill>
            <a:schemeClr val="accent3">
              <a:lumMod val="40000"/>
              <a:lumOff val="60000"/>
            </a:schemeClr>
          </a:solidFill>
          <a:ln w="9525">
            <a:solidFill>
              <a:schemeClr val="tx1"/>
            </a:solidFill>
            <a:miter lim="800000"/>
            <a:headEnd/>
            <a:tailEnd/>
          </a:ln>
          <a:effectLst/>
        </p:spPr>
        <p:txBody>
          <a:bodyPr anchor="ctr"/>
          <a:lstStyle/>
          <a:p>
            <a:pPr algn="ctr"/>
            <a:r>
              <a:rPr lang="en-US" sz="2400" dirty="0"/>
              <a:t>Foil is the air barrier; must be airtight</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208</a:t>
            </a:fld>
            <a:endParaRPr lang="en-US" sz="1400" dirty="0">
              <a:solidFill>
                <a:prstClr val="black">
                  <a:tint val="75000"/>
                </a:prstClr>
              </a:solidFill>
            </a:endParaRP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427714879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US" dirty="0"/>
              <a:t>Thermo Flex Brand Flex Duct</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209</a:t>
            </a:fld>
            <a:endParaRPr lang="en-US" sz="1400" dirty="0">
              <a:solidFill>
                <a:prstClr val="black">
                  <a:tint val="75000"/>
                </a:prstClr>
              </a:solidFill>
            </a:endParaRP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pic>
        <p:nvPicPr>
          <p:cNvPr id="8" name="Picture 7">
            <a:extLst>
              <a:ext uri="{FF2B5EF4-FFF2-40B4-BE49-F238E27FC236}">
                <a16:creationId xmlns:a16="http://schemas.microsoft.com/office/drawing/2014/main" id="{620D8076-D75C-454C-8B3F-B5771D41A70F}"/>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6200000">
            <a:off x="542924" y="1895477"/>
            <a:ext cx="4248153" cy="3505200"/>
          </a:xfrm>
          <a:prstGeom prst="rect">
            <a:avLst/>
          </a:prstGeom>
        </p:spPr>
      </p:pic>
      <p:sp>
        <p:nvSpPr>
          <p:cNvPr id="9228" name="AutoShape 12"/>
          <p:cNvSpPr>
            <a:spLocks noChangeArrowheads="1"/>
          </p:cNvSpPr>
          <p:nvPr/>
        </p:nvSpPr>
        <p:spPr bwMode="auto">
          <a:xfrm>
            <a:off x="4686300" y="3352800"/>
            <a:ext cx="3162299" cy="1447800"/>
          </a:xfrm>
          <a:prstGeom prst="wedgeRoundRectCallout">
            <a:avLst>
              <a:gd name="adj1" fmla="val -119133"/>
              <a:gd name="adj2" fmla="val -71992"/>
              <a:gd name="adj3" fmla="val 16667"/>
            </a:avLst>
          </a:prstGeom>
          <a:solidFill>
            <a:schemeClr val="accent3">
              <a:lumMod val="40000"/>
              <a:lumOff val="60000"/>
            </a:schemeClr>
          </a:solidFill>
          <a:ln w="9525">
            <a:solidFill>
              <a:schemeClr val="tx1"/>
            </a:solidFill>
            <a:miter lim="800000"/>
            <a:headEnd/>
            <a:tailEnd/>
          </a:ln>
          <a:effectLst/>
        </p:spPr>
        <p:txBody>
          <a:bodyPr anchor="ctr"/>
          <a:lstStyle/>
          <a:p>
            <a:pPr algn="ctr"/>
            <a:r>
              <a:rPr lang="en-US" sz="2400" dirty="0"/>
              <a:t>Inner liner is mesh, so outer liner is the air barrier and often deteriorated</a:t>
            </a:r>
          </a:p>
        </p:txBody>
      </p:sp>
      <p:sp>
        <p:nvSpPr>
          <p:cNvPr id="9" name="Text Box 19">
            <a:extLst>
              <a:ext uri="{FF2B5EF4-FFF2-40B4-BE49-F238E27FC236}">
                <a16:creationId xmlns:a16="http://schemas.microsoft.com/office/drawing/2014/main" id="{29D64FE2-208D-43F2-A2F9-175FD28CA246}"/>
              </a:ext>
            </a:extLst>
          </p:cNvPr>
          <p:cNvSpPr txBox="1">
            <a:spLocks noChangeArrowheads="1"/>
          </p:cNvSpPr>
          <p:nvPr/>
        </p:nvSpPr>
        <p:spPr bwMode="auto">
          <a:xfrm>
            <a:off x="4343400" y="2076554"/>
            <a:ext cx="4612871" cy="481542"/>
          </a:xfrm>
          <a:prstGeom prst="rect">
            <a:avLst/>
          </a:prstGeom>
          <a:noFill/>
          <a:ln w="9525">
            <a:noFill/>
            <a:miter lim="800000"/>
            <a:headEnd/>
            <a:tailEnd/>
          </a:ln>
          <a:effectLst/>
        </p:spPr>
        <p:txBody>
          <a:bodyPr wrap="square" anchor="ctr">
            <a:spAutoFit/>
          </a:bodyPr>
          <a:lstStyle>
            <a:defPPr>
              <a:defRPr lang="en-US"/>
            </a:defPPr>
            <a:lvl1pPr>
              <a:spcBef>
                <a:spcPct val="50000"/>
              </a:spcBef>
              <a:defRPr sz="2200" b="1">
                <a:solidFill>
                  <a:srgbClr val="284E84"/>
                </a:solidFill>
              </a:defRPr>
            </a:lvl1pPr>
          </a:lstStyle>
          <a:p>
            <a:pPr algn="ctr">
              <a:lnSpc>
                <a:spcPct val="114000"/>
              </a:lnSpc>
            </a:pPr>
            <a:r>
              <a:rPr lang="en-US" sz="2400" b="0" dirty="0">
                <a:solidFill>
                  <a:srgbClr val="FF0000"/>
                </a:solidFill>
              </a:rPr>
              <a:t>Do not repair or seal, REPLACE! </a:t>
            </a:r>
          </a:p>
        </p:txBody>
      </p:sp>
    </p:spTree>
    <p:extLst>
      <p:ext uri="{BB962C8B-B14F-4D97-AF65-F5344CB8AC3E}">
        <p14:creationId xmlns:p14="http://schemas.microsoft.com/office/powerpoint/2010/main" val="84497912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dirty="0"/>
              <a:t>How Would You Fix This?</a:t>
            </a:r>
          </a:p>
        </p:txBody>
      </p:sp>
      <p:pic>
        <p:nvPicPr>
          <p:cNvPr id="52227" name="Picture 3" descr="bustedgore"/>
          <p:cNvPicPr>
            <a:picLocks noGrp="1" noChangeAspect="1" noChangeArrowheads="1"/>
          </p:cNvPicPr>
          <p:nvPr>
            <p:ph sz="quarter" idx="1"/>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1000" contrast="8000"/>
                    </a14:imgEffect>
                  </a14:imgLayer>
                </a14:imgProps>
              </a:ext>
            </a:extLst>
          </a:blip>
          <a:srcRect/>
          <a:stretch>
            <a:fillRect/>
          </a:stretch>
        </p:blipFill>
        <p:spPr>
          <a:xfrm>
            <a:off x="609600" y="1447800"/>
            <a:ext cx="7836258" cy="4583915"/>
          </a:xfrm>
          <a:prstGeom prst="rect">
            <a:avLst/>
          </a:prstGeom>
          <a:ln>
            <a:noFill/>
          </a:ln>
          <a:effectLst>
            <a:outerShdw blurRad="190500" algn="tl" rotWithShape="0">
              <a:srgbClr val="000000">
                <a:alpha val="70000"/>
              </a:srgbClr>
            </a:outerShdw>
          </a:effectLst>
        </p:spPr>
      </p:pic>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210</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37889153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1000"/>
                    </a14:imgEffect>
                    <a14:imgEffect>
                      <a14:brightnessContrast bright="9000" contrast="10000"/>
                    </a14:imgEffect>
                  </a14:imgLayer>
                </a14:imgProps>
              </a:ext>
            </a:extLst>
          </a:blip>
          <a:srcRect l="19968" t="7431" r="21210" b="18671"/>
          <a:stretch/>
        </p:blipFill>
        <p:spPr bwMode="auto">
          <a:xfrm>
            <a:off x="762004" y="1629806"/>
            <a:ext cx="3449783" cy="3250057"/>
          </a:xfrm>
          <a:prstGeom prst="rect">
            <a:avLst/>
          </a:prstGeom>
          <a:ln>
            <a:noFill/>
          </a:ln>
          <a:effectLst>
            <a:outerShdw blurRad="190500" algn="tl" rotWithShape="0">
              <a:srgbClr val="000000">
                <a:alpha val="70000"/>
              </a:srgbClr>
            </a:outerShdw>
          </a:effectLst>
        </p:spPr>
      </p:pic>
      <p:pic>
        <p:nvPicPr>
          <p:cNvPr id="283651"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15000"/>
                    </a14:imgEffect>
                    <a14:imgEffect>
                      <a14:brightnessContrast bright="10000" contrast="12000"/>
                    </a14:imgEffect>
                  </a14:imgLayer>
                </a14:imgProps>
              </a:ext>
            </a:extLst>
          </a:blip>
          <a:srcRect l="16989" t="18024" r="22803" b="17000"/>
          <a:stretch/>
        </p:blipFill>
        <p:spPr bwMode="auto">
          <a:xfrm>
            <a:off x="4724404" y="3334212"/>
            <a:ext cx="3706091" cy="2678663"/>
          </a:xfrm>
          <a:prstGeom prst="rect">
            <a:avLst/>
          </a:prstGeom>
          <a:ln>
            <a:noFill/>
          </a:ln>
          <a:effectLst>
            <a:outerShdw blurRad="190500" algn="tl" rotWithShape="0">
              <a:srgbClr val="000000">
                <a:alpha val="70000"/>
              </a:srgbClr>
            </a:outerShdw>
          </a:effectLst>
        </p:spPr>
      </p:pic>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211</a:t>
            </a:fld>
            <a:endParaRPr lang="en-US" sz="1400" dirty="0">
              <a:solidFill>
                <a:prstClr val="black">
                  <a:tint val="75000"/>
                </a:prstClr>
              </a:solidFill>
            </a:endParaRPr>
          </a:p>
        </p:txBody>
      </p:sp>
      <p:sp>
        <p:nvSpPr>
          <p:cNvPr id="2" name="Title 1"/>
          <p:cNvSpPr>
            <a:spLocks noGrp="1"/>
          </p:cNvSpPr>
          <p:nvPr>
            <p:ph type="title"/>
          </p:nvPr>
        </p:nvSpPr>
        <p:spPr/>
        <p:txBody>
          <a:bodyPr/>
          <a:lstStyle/>
          <a:p>
            <a:r>
              <a:rPr lang="en-US" dirty="0"/>
              <a:t>Toe Kicks: How Would You Seal These?</a:t>
            </a: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2686108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81000" y="274637"/>
            <a:ext cx="8534400" cy="868363"/>
          </a:xfrm>
        </p:spPr>
        <p:txBody>
          <a:bodyPr>
            <a:noAutofit/>
          </a:bodyPr>
          <a:lstStyle/>
          <a:p>
            <a:pPr eaLnBrk="1" hangingPunct="1"/>
            <a:r>
              <a:rPr lang="en-US" sz="3050" dirty="0"/>
              <a:t>The Never Connected and the Disconnected</a:t>
            </a:r>
          </a:p>
        </p:txBody>
      </p:sp>
      <p:pic>
        <p:nvPicPr>
          <p:cNvPr id="43011" name="Picture 3" descr="P1290024"/>
          <p:cNvPicPr>
            <a:picLocks noGrp="1" noChangeAspect="1" noChangeArrowheads="1"/>
          </p:cNvPicPr>
          <p:nvPr>
            <p:ph sz="quarter" idx="1"/>
          </p:nvPr>
        </p:nvPicPr>
        <p:blipFill rotWithShape="1">
          <a:blip r:embed="rId3" cstate="print">
            <a:extLst>
              <a:ext uri="{BEBA8EAE-BF5A-486C-A8C5-ECC9F3942E4B}">
                <a14:imgProps xmlns:a14="http://schemas.microsoft.com/office/drawing/2010/main">
                  <a14:imgLayer r:embed="rId4">
                    <a14:imgEffect>
                      <a14:sharpenSoften amount="13000"/>
                    </a14:imgEffect>
                    <a14:imgEffect>
                      <a14:brightnessContrast bright="16000" contrast="-7000"/>
                    </a14:imgEffect>
                  </a14:imgLayer>
                </a14:imgProps>
              </a:ext>
            </a:extLst>
          </a:blip>
          <a:srcRect r="15907"/>
          <a:stretch/>
        </p:blipFill>
        <p:spPr>
          <a:xfrm>
            <a:off x="914400" y="1905001"/>
            <a:ext cx="3268980" cy="2925763"/>
          </a:xfrm>
          <a:prstGeom prst="rect">
            <a:avLst/>
          </a:prstGeom>
          <a:ln>
            <a:noFill/>
          </a:ln>
          <a:effectLst>
            <a:outerShdw blurRad="190500" algn="tl" rotWithShape="0">
              <a:srgbClr val="000000">
                <a:alpha val="70000"/>
              </a:srgbClr>
            </a:outerShdw>
          </a:effectLst>
        </p:spPr>
      </p:pic>
      <p:pic>
        <p:nvPicPr>
          <p:cNvPr id="4" name="Picture 3" descr="Work Photo 037"/>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7000" contrast="8000"/>
                    </a14:imgEffect>
                  </a14:imgLayer>
                </a14:imgProps>
              </a:ext>
            </a:extLst>
          </a:blip>
          <a:srcRect/>
          <a:stretch>
            <a:fillRect/>
          </a:stretch>
        </p:blipFill>
        <p:spPr>
          <a:xfrm>
            <a:off x="4648204" y="1752601"/>
            <a:ext cx="3259845" cy="4373563"/>
          </a:xfrm>
          <a:prstGeom prst="rect">
            <a:avLst/>
          </a:prstGeom>
          <a:ln>
            <a:noFill/>
          </a:ln>
          <a:effectLst>
            <a:outerShdw blurRad="190500" algn="tl" rotWithShape="0">
              <a:srgbClr val="000000">
                <a:alpha val="70000"/>
              </a:srgbClr>
            </a:outerShdw>
          </a:effectLst>
        </p:spPr>
      </p:pic>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131</a:t>
            </a:fld>
            <a:endParaRPr lang="en-US" sz="1400" dirty="0">
              <a:solidFill>
                <a:prstClr val="black">
                  <a:tint val="75000"/>
                </a:prstClr>
              </a:solidFill>
            </a:endParaRP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5: Diagnosis and Planning</a:t>
            </a:r>
          </a:p>
        </p:txBody>
      </p:sp>
    </p:spTree>
    <p:extLst>
      <p:ext uri="{BB962C8B-B14F-4D97-AF65-F5344CB8AC3E}">
        <p14:creationId xmlns:p14="http://schemas.microsoft.com/office/powerpoint/2010/main" val="28840093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24" name="Picture 28" descr="ToeKick"/>
          <p:cNvPicPr>
            <a:picLocks noChangeAspect="1" noChangeArrowheads="1"/>
          </p:cNvPicPr>
          <p:nvPr/>
        </p:nvPicPr>
        <p:blipFill>
          <a:blip r:embed="rId3" cstate="print"/>
          <a:srcRect/>
          <a:stretch>
            <a:fillRect/>
          </a:stretch>
        </p:blipFill>
        <p:spPr bwMode="auto">
          <a:xfrm>
            <a:off x="2209800" y="1419226"/>
            <a:ext cx="5029200" cy="4752975"/>
          </a:xfrm>
          <a:prstGeom prst="rect">
            <a:avLst/>
          </a:prstGeom>
          <a:noFill/>
        </p:spPr>
      </p:pic>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212</a:t>
            </a:fld>
            <a:endParaRPr lang="en-US" sz="1400" dirty="0">
              <a:solidFill>
                <a:prstClr val="black">
                  <a:tint val="75000"/>
                </a:prstClr>
              </a:solidFill>
            </a:endParaRPr>
          </a:p>
        </p:txBody>
      </p:sp>
      <p:sp>
        <p:nvSpPr>
          <p:cNvPr id="2" name="Title 1"/>
          <p:cNvSpPr>
            <a:spLocks noGrp="1"/>
          </p:cNvSpPr>
          <p:nvPr>
            <p:ph type="title"/>
          </p:nvPr>
        </p:nvSpPr>
        <p:spPr/>
        <p:txBody>
          <a:bodyPr/>
          <a:lstStyle/>
          <a:p>
            <a:r>
              <a:rPr lang="en-US" dirty="0"/>
              <a:t>Toe Kicks: How Would You Seal This?</a:t>
            </a: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19819797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4" descr="Cavity1"/>
          <p:cNvPicPr>
            <a:picLocks noGrp="1" noChangeAspect="1" noChangeArrowheads="1"/>
          </p:cNvPicPr>
          <p:nvPr>
            <p:ph sz="quarter" idx="1"/>
          </p:nvPr>
        </p:nvPicPr>
        <p:blipFill>
          <a:blip r:embed="rId3" cstate="print">
            <a:extLst>
              <a:ext uri="{BEBA8EAE-BF5A-486C-A8C5-ECC9F3942E4B}">
                <a14:imgProps xmlns:a14="http://schemas.microsoft.com/office/drawing/2010/main">
                  <a14:imgLayer r:embed="rId4">
                    <a14:imgEffect>
                      <a14:sharpenSoften amount="27000"/>
                    </a14:imgEffect>
                    <a14:imgEffect>
                      <a14:brightnessContrast bright="15000"/>
                    </a14:imgEffect>
                  </a14:imgLayer>
                </a14:imgProps>
              </a:ext>
            </a:extLst>
          </a:blip>
          <a:srcRect/>
          <a:stretch>
            <a:fillRect/>
          </a:stretch>
        </p:blipFill>
        <p:spPr>
          <a:xfrm>
            <a:off x="533401" y="1524000"/>
            <a:ext cx="3809999" cy="2539136"/>
          </a:xfrm>
          <a:prstGeom prst="rect">
            <a:avLst/>
          </a:prstGeom>
          <a:ln>
            <a:noFill/>
          </a:ln>
          <a:effectLst>
            <a:outerShdw blurRad="190500" algn="tl" rotWithShape="0">
              <a:srgbClr val="000000">
                <a:alpha val="70000"/>
              </a:srgbClr>
            </a:outerShdw>
          </a:effectLst>
        </p:spPr>
      </p:pic>
      <p:pic>
        <p:nvPicPr>
          <p:cNvPr id="16388" name="Picture 6" descr="Cavity2"/>
          <p:cNvPicPr>
            <a:picLocks noGrp="1" noChangeAspect="1" noChangeArrowheads="1"/>
          </p:cNvPicPr>
          <p:nvPr>
            <p:ph sz="quarter" idx="2"/>
          </p:nvPr>
        </p:nvPicPr>
        <p:blipFill>
          <a:blip r:embed="rId5" cstate="print">
            <a:extLst>
              <a:ext uri="{BEBA8EAE-BF5A-486C-A8C5-ECC9F3942E4B}">
                <a14:imgProps xmlns:a14="http://schemas.microsoft.com/office/drawing/2010/main">
                  <a14:imgLayer r:embed="rId6">
                    <a14:imgEffect>
                      <a14:sharpenSoften amount="21000"/>
                    </a14:imgEffect>
                    <a14:imgEffect>
                      <a14:brightnessContrast bright="14000" contrast="14000"/>
                    </a14:imgEffect>
                  </a14:imgLayer>
                </a14:imgProps>
              </a:ext>
            </a:extLst>
          </a:blip>
          <a:srcRect/>
          <a:stretch>
            <a:fillRect/>
          </a:stretch>
        </p:blipFill>
        <p:spPr>
          <a:xfrm>
            <a:off x="4495800" y="3276600"/>
            <a:ext cx="4116194" cy="2743200"/>
          </a:xfrm>
          <a:prstGeom prst="rect">
            <a:avLst/>
          </a:prstGeom>
          <a:ln>
            <a:noFill/>
          </a:ln>
          <a:effectLst>
            <a:outerShdw blurRad="190500" algn="tl" rotWithShape="0">
              <a:srgbClr val="000000">
                <a:alpha val="70000"/>
              </a:srgbClr>
            </a:outerShdw>
          </a:effectLst>
        </p:spPr>
      </p:pic>
      <p:sp>
        <p:nvSpPr>
          <p:cNvPr id="5" name="Slide Number Placeholder 5"/>
          <p:cNvSpPr txBox="1">
            <a:spLocks noGrp="1"/>
          </p:cNvSpPr>
          <p:nvPr>
            <p:ph type="sldNum" sz="quarter" idx="4294967295"/>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213</a:t>
            </a:fld>
            <a:endParaRPr lang="en-US" sz="1400" dirty="0">
              <a:solidFill>
                <a:prstClr val="black">
                  <a:tint val="75000"/>
                </a:prstClr>
              </a:solidFill>
            </a:endParaRPr>
          </a:p>
        </p:txBody>
      </p:sp>
      <p:sp>
        <p:nvSpPr>
          <p:cNvPr id="9" name="Title 1"/>
          <p:cNvSpPr txBox="1">
            <a:spLocks/>
          </p:cNvSpPr>
          <p:nvPr/>
        </p:nvSpPr>
        <p:spPr>
          <a:xfrm>
            <a:off x="457200" y="152400"/>
            <a:ext cx="82296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a:t>How Would You Fix These?</a:t>
            </a: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4260304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214</a:t>
            </a:fld>
            <a:endParaRPr lang="en-US" sz="1400" dirty="0">
              <a:solidFill>
                <a:prstClr val="black">
                  <a:tint val="75000"/>
                </a:prstClr>
              </a:solidFill>
            </a:endParaRPr>
          </a:p>
        </p:txBody>
      </p:sp>
      <p:sp>
        <p:nvSpPr>
          <p:cNvPr id="5" name="Rectangle 5"/>
          <p:cNvSpPr txBox="1">
            <a:spLocks noChangeArrowheads="1"/>
          </p:cNvSpPr>
          <p:nvPr/>
        </p:nvSpPr>
        <p:spPr>
          <a:xfrm>
            <a:off x="228600" y="533401"/>
            <a:ext cx="8382000" cy="4525963"/>
          </a:xfrm>
          <a:prstGeom prst="rect">
            <a:avLst/>
          </a:prstGeom>
          <a:solidFill>
            <a:schemeClr val="bg1"/>
          </a:solidFill>
        </p:spPr>
        <p:txBody>
          <a:bodyPr>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lnSpc>
                <a:spcPct val="114000"/>
              </a:lnSpc>
              <a:buFont typeface="Wingdings 3"/>
              <a:buNone/>
            </a:pPr>
            <a:endParaRPr lang="en-US" dirty="0">
              <a:solidFill>
                <a:srgbClr val="284E84"/>
              </a:solidFill>
            </a:endParaRPr>
          </a:p>
        </p:txBody>
      </p:sp>
      <p:pic>
        <p:nvPicPr>
          <p:cNvPr id="94210" name="Picture 3" descr="modelductsealer"/>
          <p:cNvPicPr>
            <a:picLocks noGrp="1" noChangeAspect="1" noChangeArrowheads="1"/>
          </p:cNvPicPr>
          <p:nvPr>
            <p:ph type="body" idx="4294967295"/>
          </p:nvPr>
        </p:nvPicPr>
        <p:blipFill>
          <a:blip r:embed="rId3" cstate="print">
            <a:extLst>
              <a:ext uri="{BEBA8EAE-BF5A-486C-A8C5-ECC9F3942E4B}">
                <a14:imgProps xmlns:a14="http://schemas.microsoft.com/office/drawing/2010/main">
                  <a14:imgLayer r:embed="rId4">
                    <a14:imgEffect>
                      <a14:sharpenSoften amount="22000"/>
                    </a14:imgEffect>
                    <a14:imgEffect>
                      <a14:brightnessContrast bright="6000" contrast="4000"/>
                    </a14:imgEffect>
                  </a14:imgLayer>
                </a14:imgProps>
              </a:ext>
            </a:extLst>
          </a:blip>
          <a:srcRect/>
          <a:stretch>
            <a:fillRect/>
          </a:stretch>
        </p:blipFill>
        <p:spPr>
          <a:xfrm>
            <a:off x="1333500" y="914401"/>
            <a:ext cx="6172200" cy="5324475"/>
          </a:xfrm>
          <a:prstGeom prst="rect">
            <a:avLst/>
          </a:prstGeom>
          <a:ln>
            <a:noFill/>
          </a:ln>
          <a:effectLst>
            <a:outerShdw blurRad="190500" algn="tl" rotWithShape="0">
              <a:srgbClr val="000000">
                <a:alpha val="70000"/>
              </a:srgbClr>
            </a:outerShdw>
          </a:effectLst>
        </p:spPr>
      </p:pic>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36285296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a:xfrm>
            <a:off x="457200" y="122237"/>
            <a:ext cx="7543800" cy="1020763"/>
          </a:xfrm>
        </p:spPr>
        <p:txBody>
          <a:bodyPr>
            <a:normAutofit/>
          </a:bodyPr>
          <a:lstStyle/>
          <a:p>
            <a:pPr eaLnBrk="1" hangingPunct="1"/>
            <a:r>
              <a:rPr lang="en-US" dirty="0">
                <a:cs typeface="Tahoma" pitchFamily="34" charset="0"/>
              </a:rPr>
              <a:t>The Rules </a:t>
            </a:r>
          </a:p>
        </p:txBody>
      </p:sp>
      <p:sp>
        <p:nvSpPr>
          <p:cNvPr id="39939" name="Rectangle 5"/>
          <p:cNvSpPr>
            <a:spLocks noGrp="1" noChangeArrowheads="1"/>
          </p:cNvSpPr>
          <p:nvPr>
            <p:ph type="body" sz="half" idx="1"/>
          </p:nvPr>
        </p:nvSpPr>
        <p:spPr>
          <a:xfrm>
            <a:off x="457200" y="1295400"/>
            <a:ext cx="5105400" cy="4876800"/>
          </a:xfrm>
        </p:spPr>
        <p:txBody>
          <a:bodyPr vert="horz">
            <a:noAutofit/>
          </a:bodyPr>
          <a:lstStyle/>
          <a:p>
            <a:pPr>
              <a:lnSpc>
                <a:spcPct val="114000"/>
              </a:lnSpc>
            </a:pPr>
            <a:r>
              <a:rPr lang="en-US" sz="2200" dirty="0">
                <a:solidFill>
                  <a:srgbClr val="284E84"/>
                </a:solidFill>
              </a:rPr>
              <a:t>Do No Harm</a:t>
            </a:r>
          </a:p>
          <a:p>
            <a:pPr>
              <a:lnSpc>
                <a:spcPct val="114000"/>
              </a:lnSpc>
            </a:pPr>
            <a:r>
              <a:rPr lang="en-US" sz="2200" dirty="0">
                <a:solidFill>
                  <a:srgbClr val="284E84"/>
                </a:solidFill>
              </a:rPr>
              <a:t>Seal outside ducts</a:t>
            </a:r>
          </a:p>
          <a:p>
            <a:pPr>
              <a:lnSpc>
                <a:spcPct val="114000"/>
              </a:lnSpc>
            </a:pPr>
            <a:r>
              <a:rPr lang="en-US" sz="2200" dirty="0">
                <a:solidFill>
                  <a:srgbClr val="284E84"/>
                </a:solidFill>
              </a:rPr>
              <a:t>Seal big holes</a:t>
            </a:r>
          </a:p>
          <a:p>
            <a:pPr>
              <a:lnSpc>
                <a:spcPct val="114000"/>
              </a:lnSpc>
            </a:pPr>
            <a:r>
              <a:rPr lang="en-US" sz="2200" dirty="0">
                <a:solidFill>
                  <a:srgbClr val="284E84"/>
                </a:solidFill>
              </a:rPr>
              <a:t>Seal high pressure holes</a:t>
            </a:r>
          </a:p>
          <a:p>
            <a:pPr>
              <a:lnSpc>
                <a:spcPct val="114000"/>
              </a:lnSpc>
            </a:pPr>
            <a:r>
              <a:rPr lang="en-US" sz="2200" dirty="0">
                <a:solidFill>
                  <a:srgbClr val="284E84"/>
                </a:solidFill>
              </a:rPr>
              <a:t>Don’t waste time on returns if         there is no return</a:t>
            </a:r>
          </a:p>
          <a:p>
            <a:pPr>
              <a:lnSpc>
                <a:spcPct val="114000"/>
              </a:lnSpc>
            </a:pPr>
            <a:r>
              <a:rPr lang="en-US" sz="2200" dirty="0">
                <a:solidFill>
                  <a:srgbClr val="284E84"/>
                </a:solidFill>
              </a:rPr>
              <a:t>Make your work permanent</a:t>
            </a:r>
          </a:p>
          <a:p>
            <a:pPr>
              <a:lnSpc>
                <a:spcPct val="114000"/>
              </a:lnSpc>
            </a:pPr>
            <a:r>
              <a:rPr lang="en-US" sz="2200" dirty="0">
                <a:solidFill>
                  <a:srgbClr val="284E84"/>
                </a:solidFill>
              </a:rPr>
              <a:t>Measure your work to prove what      you did and improve crew morale</a:t>
            </a:r>
          </a:p>
          <a:p>
            <a:pPr>
              <a:lnSpc>
                <a:spcPct val="114000"/>
              </a:lnSpc>
            </a:pPr>
            <a:r>
              <a:rPr lang="en-US" sz="2200" dirty="0">
                <a:solidFill>
                  <a:srgbClr val="284E84"/>
                </a:solidFill>
              </a:rPr>
              <a:t>Reward the people doing the hard work</a:t>
            </a:r>
          </a:p>
          <a:p>
            <a:pPr>
              <a:lnSpc>
                <a:spcPct val="114000"/>
              </a:lnSpc>
            </a:pPr>
            <a:r>
              <a:rPr lang="en-US" sz="2200" dirty="0">
                <a:solidFill>
                  <a:srgbClr val="284E84"/>
                </a:solidFill>
              </a:rPr>
              <a:t>Clean up!</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215</a:t>
            </a:fld>
            <a:endParaRPr lang="en-US" sz="1400" dirty="0">
              <a:solidFill>
                <a:prstClr val="black">
                  <a:tint val="75000"/>
                </a:prstClr>
              </a:solidFill>
            </a:endParaRPr>
          </a:p>
        </p:txBody>
      </p:sp>
      <p:sp>
        <p:nvSpPr>
          <p:cNvPr id="7"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pic>
        <p:nvPicPr>
          <p:cNvPr id="8" name="Content Placeholder 7" descr="notmyjob1">
            <a:extLst>
              <a:ext uri="{FF2B5EF4-FFF2-40B4-BE49-F238E27FC236}">
                <a16:creationId xmlns:a16="http://schemas.microsoft.com/office/drawing/2014/main" id="{394A2C6F-FC9A-4AC8-BCCC-D54205539BBF}"/>
              </a:ext>
            </a:extLst>
          </p:cNvPr>
          <p:cNvPicPr>
            <a:picLocks noGrp="1" noChangeAspect="1" noChangeArrowheads="1"/>
          </p:cNvPicPr>
          <p:nvPr>
            <p:ph sz="half" idx="2"/>
          </p:nvPr>
        </p:nvPicPr>
        <p:blipFill>
          <a:blip r:embed="rId4" cstate="print"/>
          <a:srcRect/>
          <a:stretch>
            <a:fillRect/>
          </a:stretch>
        </p:blipFill>
        <p:spPr>
          <a:xfrm>
            <a:off x="5715000" y="1461447"/>
            <a:ext cx="3048000" cy="4544706"/>
          </a:xfrm>
          <a:noFill/>
        </p:spPr>
      </p:pic>
    </p:spTree>
    <p:extLst>
      <p:ext uri="{BB962C8B-B14F-4D97-AF65-F5344CB8AC3E}">
        <p14:creationId xmlns:p14="http://schemas.microsoft.com/office/powerpoint/2010/main" val="329957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RIVEB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2000" cy="990600"/>
          </a:xfrm>
        </p:spPr>
        <p:txBody>
          <a:bodyPr vert="horz" anchor="b" anchorCtr="0">
            <a:normAutofit fontScale="90000"/>
          </a:bodyPr>
          <a:lstStyle/>
          <a:p>
            <a:r>
              <a:rPr lang="en-US" dirty="0"/>
              <a:t>Leakage Requirements: Single Family Homes</a:t>
            </a:r>
          </a:p>
        </p:txBody>
      </p:sp>
      <p:sp>
        <p:nvSpPr>
          <p:cNvPr id="3" name="Content Placeholder 2"/>
          <p:cNvSpPr>
            <a:spLocks noGrp="1"/>
          </p:cNvSpPr>
          <p:nvPr>
            <p:ph sz="quarter" idx="1"/>
          </p:nvPr>
        </p:nvSpPr>
        <p:spPr>
          <a:xfrm>
            <a:off x="609600" y="1295400"/>
            <a:ext cx="8001000" cy="1600200"/>
          </a:xfrm>
        </p:spPr>
        <p:txBody>
          <a:bodyPr vert="horz">
            <a:normAutofit fontScale="92500"/>
          </a:bodyPr>
          <a:lstStyle/>
          <a:p>
            <a:pPr>
              <a:lnSpc>
                <a:spcPts val="3000"/>
              </a:lnSpc>
              <a:spcBef>
                <a:spcPts val="300"/>
              </a:spcBef>
              <a:spcAft>
                <a:spcPts val="300"/>
              </a:spcAft>
            </a:pPr>
            <a:r>
              <a:rPr lang="en-US" sz="2000" dirty="0">
                <a:solidFill>
                  <a:srgbClr val="284E84"/>
                </a:solidFill>
              </a:rPr>
              <a:t>Qualifying Pre-Sealing Leakage </a:t>
            </a:r>
            <a:r>
              <a:rPr lang="en-US" sz="2000" b="1" dirty="0">
                <a:solidFill>
                  <a:schemeClr val="accent3">
                    <a:lumMod val="50000"/>
                  </a:schemeClr>
                </a:solidFill>
              </a:rPr>
              <a:t>Reminder</a:t>
            </a:r>
          </a:p>
          <a:p>
            <a:pPr lvl="1">
              <a:lnSpc>
                <a:spcPts val="3000"/>
              </a:lnSpc>
              <a:spcBef>
                <a:spcPts val="300"/>
              </a:spcBef>
              <a:spcAft>
                <a:spcPts val="300"/>
              </a:spcAft>
            </a:pPr>
            <a:r>
              <a:rPr lang="en-US" sz="1800" dirty="0"/>
              <a:t>Home </a:t>
            </a:r>
            <a:r>
              <a:rPr lang="en-US" sz="1800" u="sng" dirty="0"/>
              <a:t>more than</a:t>
            </a:r>
            <a:r>
              <a:rPr lang="en-US" sz="1800" dirty="0"/>
              <a:t> 1,667 sq. ft.: </a:t>
            </a:r>
            <a:r>
              <a:rPr lang="en-US" sz="1800" b="1" dirty="0"/>
              <a:t>Equal to or greater than 250 CFM</a:t>
            </a:r>
          </a:p>
          <a:p>
            <a:pPr lvl="1">
              <a:lnSpc>
                <a:spcPts val="3000"/>
              </a:lnSpc>
              <a:spcBef>
                <a:spcPts val="300"/>
              </a:spcBef>
              <a:spcAft>
                <a:spcPts val="300"/>
              </a:spcAft>
            </a:pPr>
            <a:r>
              <a:rPr lang="en-US" sz="1800" dirty="0"/>
              <a:t>Home </a:t>
            </a:r>
            <a:r>
              <a:rPr lang="en-US" sz="1800" u="sng" dirty="0"/>
              <a:t>less than</a:t>
            </a:r>
            <a:r>
              <a:rPr lang="en-US" sz="1800" dirty="0"/>
              <a:t> 1,667 sq. ft.: </a:t>
            </a:r>
            <a:r>
              <a:rPr lang="en-US" sz="1800" b="1" dirty="0"/>
              <a:t>Equal to or greater than 15% of home sq. ft.</a:t>
            </a:r>
          </a:p>
          <a:p>
            <a:pPr lvl="1">
              <a:lnSpc>
                <a:spcPts val="3000"/>
              </a:lnSpc>
              <a:spcBef>
                <a:spcPts val="300"/>
              </a:spcBef>
              <a:spcAft>
                <a:spcPts val="300"/>
              </a:spcAft>
            </a:pPr>
            <a:endParaRPr lang="en-US" sz="1800" b="1" dirty="0"/>
          </a:p>
          <a:p>
            <a:pPr lvl="1">
              <a:lnSpc>
                <a:spcPts val="3000"/>
              </a:lnSpc>
              <a:spcBef>
                <a:spcPts val="300"/>
              </a:spcBef>
              <a:spcAft>
                <a:spcPts val="300"/>
              </a:spcAft>
            </a:pPr>
            <a:endParaRPr lang="en-US" sz="1700" dirty="0">
              <a:solidFill>
                <a:srgbClr val="284E84"/>
              </a:solidFill>
            </a:endParaRP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216</a:t>
            </a:fld>
            <a:endParaRPr lang="en-US" sz="1400" dirty="0">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296937992"/>
              </p:ext>
            </p:extLst>
          </p:nvPr>
        </p:nvGraphicFramePr>
        <p:xfrm>
          <a:off x="1066800" y="3581400"/>
          <a:ext cx="7086600" cy="1610360"/>
        </p:xfrm>
        <a:graphic>
          <a:graphicData uri="http://schemas.openxmlformats.org/drawingml/2006/table">
            <a:tbl>
              <a:tblPr firstRow="1" bandRow="1">
                <a:tableStyleId>{5C22544A-7EE6-4342-B048-85BDC9FD1C3A}</a:tableStyleId>
              </a:tblPr>
              <a:tblGrid>
                <a:gridCol w="7086600">
                  <a:extLst>
                    <a:ext uri="{9D8B030D-6E8A-4147-A177-3AD203B41FA5}">
                      <a16:colId xmlns:a16="http://schemas.microsoft.com/office/drawing/2014/main" val="20000"/>
                    </a:ext>
                  </a:extLst>
                </a:gridCol>
              </a:tblGrid>
              <a:tr h="3810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900" b="1" kern="1200" dirty="0">
                          <a:solidFill>
                            <a:schemeClr val="bg2">
                              <a:lumMod val="10000"/>
                            </a:schemeClr>
                          </a:solidFill>
                          <a:latin typeface="+mn-lt"/>
                          <a:ea typeface="+mn-ea"/>
                          <a:cs typeface="+mn-cs"/>
                        </a:rPr>
                        <a:t>Post-Test Leakage Requirements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543560">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2">
                              <a:lumMod val="10000"/>
                            </a:schemeClr>
                          </a:solidFill>
                        </a:rPr>
                        <a:t>CFM equal to or greater than a </a:t>
                      </a:r>
                      <a:r>
                        <a:rPr lang="en-US" sz="2000" b="1" dirty="0">
                          <a:solidFill>
                            <a:schemeClr val="bg2">
                              <a:lumMod val="10000"/>
                            </a:schemeClr>
                          </a:solidFill>
                        </a:rPr>
                        <a:t>50% reduction</a:t>
                      </a:r>
                      <a:r>
                        <a:rPr lang="en-US" sz="2000" dirty="0">
                          <a:solidFill>
                            <a:schemeClr val="bg2">
                              <a:lumMod val="10000"/>
                            </a:schemeClr>
                          </a:solidFill>
                        </a:rPr>
                        <a:t> </a:t>
                      </a:r>
                      <a:r>
                        <a:rPr lang="en-US" sz="2000" b="1" u="sng" dirty="0">
                          <a:solidFill>
                            <a:schemeClr val="bg2">
                              <a:lumMod val="10000"/>
                            </a:schemeClr>
                          </a:solidFill>
                        </a:rPr>
                        <a: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685800">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2">
                              <a:lumMod val="10000"/>
                            </a:schemeClr>
                          </a:solidFill>
                        </a:rPr>
                        <a:t>CFM equal to or less than </a:t>
                      </a:r>
                      <a:r>
                        <a:rPr lang="en-US" sz="2000" b="1" dirty="0">
                          <a:solidFill>
                            <a:schemeClr val="bg2">
                              <a:lumMod val="10000"/>
                            </a:schemeClr>
                          </a:solidFill>
                        </a:rPr>
                        <a:t>10% of home’s sq. ft.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
        <p:nvSpPr>
          <p:cNvPr id="6" name="Rectangle 5"/>
          <p:cNvSpPr/>
          <p:nvPr/>
        </p:nvSpPr>
        <p:spPr>
          <a:xfrm>
            <a:off x="1127760" y="5773845"/>
            <a:ext cx="6934200" cy="348813"/>
          </a:xfrm>
          <a:prstGeom prst="rect">
            <a:avLst/>
          </a:prstGeom>
          <a:noFill/>
        </p:spPr>
        <p:txBody>
          <a:bodyPr wrap="square">
            <a:spAutoFit/>
          </a:bodyPr>
          <a:lstStyle/>
          <a:p>
            <a:pPr algn="ctr">
              <a:lnSpc>
                <a:spcPts val="2000"/>
              </a:lnSpc>
            </a:pPr>
            <a:r>
              <a:rPr lang="en-US" dirty="0">
                <a:solidFill>
                  <a:schemeClr val="tx2"/>
                </a:solidFill>
              </a:rPr>
              <a:t>Prescriptive Duct Sealing does not require post-test leakage testing</a:t>
            </a:r>
          </a:p>
        </p:txBody>
      </p:sp>
      <p:sp>
        <p:nvSpPr>
          <p:cNvPr id="9" name="Content Placeholder 2"/>
          <p:cNvSpPr txBox="1">
            <a:spLocks/>
          </p:cNvSpPr>
          <p:nvPr/>
        </p:nvSpPr>
        <p:spPr>
          <a:xfrm>
            <a:off x="609600" y="3048000"/>
            <a:ext cx="7848600" cy="60960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ts val="3000"/>
              </a:lnSpc>
              <a:spcBef>
                <a:spcPts val="300"/>
              </a:spcBef>
              <a:spcAft>
                <a:spcPts val="300"/>
              </a:spcAft>
            </a:pPr>
            <a:r>
              <a:rPr lang="en-US" sz="2200" dirty="0">
                <a:solidFill>
                  <a:srgbClr val="284E84"/>
                </a:solidFill>
              </a:rPr>
              <a:t>Post-Sealing Leakage (meet one of the following after sealing):</a:t>
            </a:r>
          </a:p>
        </p:txBody>
      </p:sp>
      <p:sp>
        <p:nvSpPr>
          <p:cNvPr id="10"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726513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34400" cy="990600"/>
          </a:xfrm>
        </p:spPr>
        <p:txBody>
          <a:bodyPr vert="horz" anchor="b" anchorCtr="0">
            <a:normAutofit fontScale="90000"/>
          </a:bodyPr>
          <a:lstStyle/>
          <a:p>
            <a:r>
              <a:rPr lang="en-US" dirty="0"/>
              <a:t>Leakage Requirements: Manufactured Homes</a:t>
            </a:r>
          </a:p>
        </p:txBody>
      </p:sp>
      <p:sp>
        <p:nvSpPr>
          <p:cNvPr id="3" name="Content Placeholder 2"/>
          <p:cNvSpPr>
            <a:spLocks noGrp="1"/>
          </p:cNvSpPr>
          <p:nvPr>
            <p:ph sz="quarter" idx="1"/>
          </p:nvPr>
        </p:nvSpPr>
        <p:spPr>
          <a:xfrm>
            <a:off x="609600" y="1295400"/>
            <a:ext cx="7848600" cy="1752600"/>
          </a:xfrm>
        </p:spPr>
        <p:txBody>
          <a:bodyPr vert="horz">
            <a:normAutofit/>
          </a:bodyPr>
          <a:lstStyle/>
          <a:p>
            <a:pPr>
              <a:lnSpc>
                <a:spcPts val="2600"/>
              </a:lnSpc>
              <a:spcBef>
                <a:spcPts val="300"/>
              </a:spcBef>
              <a:spcAft>
                <a:spcPts val="300"/>
              </a:spcAft>
            </a:pPr>
            <a:r>
              <a:rPr lang="en-US" sz="2000" dirty="0">
                <a:solidFill>
                  <a:srgbClr val="284E84"/>
                </a:solidFill>
              </a:rPr>
              <a:t>Qualifying Pre-Sealing Leakage </a:t>
            </a:r>
            <a:r>
              <a:rPr lang="en-US" sz="2000" b="1" dirty="0">
                <a:solidFill>
                  <a:schemeClr val="accent3">
                    <a:lumMod val="50000"/>
                  </a:schemeClr>
                </a:solidFill>
              </a:rPr>
              <a:t>Reminder</a:t>
            </a:r>
            <a:endParaRPr lang="en-US" sz="2000" dirty="0">
              <a:solidFill>
                <a:srgbClr val="284E84"/>
              </a:solidFill>
            </a:endParaRPr>
          </a:p>
          <a:p>
            <a:pPr lvl="1">
              <a:lnSpc>
                <a:spcPts val="2600"/>
              </a:lnSpc>
              <a:spcBef>
                <a:spcPts val="300"/>
              </a:spcBef>
              <a:spcAft>
                <a:spcPts val="300"/>
              </a:spcAft>
            </a:pPr>
            <a:r>
              <a:rPr lang="en-US" sz="1800" dirty="0"/>
              <a:t>Single wide: Equal to or Greater than 100 CFM</a:t>
            </a:r>
            <a:endParaRPr lang="en-US" sz="1800" u="sng" dirty="0"/>
          </a:p>
          <a:p>
            <a:pPr lvl="1">
              <a:lnSpc>
                <a:spcPts val="2600"/>
              </a:lnSpc>
              <a:spcBef>
                <a:spcPts val="300"/>
              </a:spcBef>
              <a:spcAft>
                <a:spcPts val="300"/>
              </a:spcAft>
            </a:pPr>
            <a:r>
              <a:rPr lang="en-US" sz="1800" dirty="0"/>
              <a:t>Double wide: Equal to or Greater than 150 CFM</a:t>
            </a:r>
          </a:p>
          <a:p>
            <a:pPr lvl="1">
              <a:lnSpc>
                <a:spcPts val="2600"/>
              </a:lnSpc>
              <a:spcBef>
                <a:spcPts val="300"/>
              </a:spcBef>
              <a:spcAft>
                <a:spcPts val="300"/>
              </a:spcAft>
            </a:pPr>
            <a:r>
              <a:rPr lang="en-US" sz="1800" dirty="0"/>
              <a:t>Triple wide: Equal to or Greater than 225 CFM</a:t>
            </a:r>
            <a:endParaRPr lang="en-US" sz="1800" b="1" dirty="0"/>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217</a:t>
            </a:fld>
            <a:endParaRPr lang="en-US" sz="1400" dirty="0">
              <a:solidFill>
                <a:prstClr val="black">
                  <a:tint val="75000"/>
                </a:prstClr>
              </a:solidFill>
            </a:endParaRPr>
          </a:p>
        </p:txBody>
      </p:sp>
      <p:sp>
        <p:nvSpPr>
          <p:cNvPr id="9" name="Content Placeholder 2"/>
          <p:cNvSpPr txBox="1">
            <a:spLocks/>
          </p:cNvSpPr>
          <p:nvPr/>
        </p:nvSpPr>
        <p:spPr>
          <a:xfrm>
            <a:off x="590227" y="3114040"/>
            <a:ext cx="7848600" cy="457200"/>
          </a:xfrm>
          <a:prstGeom prst="rect">
            <a:avLst/>
          </a:prstGeom>
        </p:spPr>
        <p:txBody>
          <a:bodyPr vert="horz">
            <a:no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ts val="2500"/>
              </a:lnSpc>
              <a:spcBef>
                <a:spcPts val="300"/>
              </a:spcBef>
              <a:spcAft>
                <a:spcPts val="300"/>
              </a:spcAft>
            </a:pPr>
            <a:r>
              <a:rPr lang="en-US" sz="2200" dirty="0">
                <a:solidFill>
                  <a:srgbClr val="284E84"/>
                </a:solidFill>
              </a:rPr>
              <a:t>Post-Sealing Leakage (meet one of the following after sealing):</a:t>
            </a:r>
          </a:p>
        </p:txBody>
      </p:sp>
      <p:graphicFrame>
        <p:nvGraphicFramePr>
          <p:cNvPr id="10" name="Table 9"/>
          <p:cNvGraphicFramePr>
            <a:graphicFrameLocks noGrp="1"/>
          </p:cNvGraphicFramePr>
          <p:nvPr>
            <p:extLst>
              <p:ext uri="{D42A27DB-BD31-4B8C-83A1-F6EECF244321}">
                <p14:modId xmlns:p14="http://schemas.microsoft.com/office/powerpoint/2010/main" val="1626352350"/>
              </p:ext>
            </p:extLst>
          </p:nvPr>
        </p:nvGraphicFramePr>
        <p:xfrm>
          <a:off x="1237927" y="3657600"/>
          <a:ext cx="6553200" cy="203708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381000">
                <a:tc gridSpan="2">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900" b="1" kern="1200" dirty="0">
                          <a:solidFill>
                            <a:schemeClr val="bg2">
                              <a:lumMod val="10000"/>
                            </a:schemeClr>
                          </a:solidFill>
                          <a:latin typeface="+mn-lt"/>
                          <a:ea typeface="+mn-ea"/>
                          <a:cs typeface="+mn-cs"/>
                        </a:rPr>
                        <a:t>Post-Test Leakage Requirements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467360">
                <a:tc>
                  <a:txBody>
                    <a:bodyPr/>
                    <a:lstStyle/>
                    <a:p>
                      <a:pPr marL="0" marR="0" lvl="2" indent="0" algn="r" defTabSz="914400" rtl="0" eaLnBrk="1" fontAlgn="auto" latinLnBrk="0" hangingPunct="1">
                        <a:lnSpc>
                          <a:spcPct val="100000"/>
                        </a:lnSpc>
                        <a:spcBef>
                          <a:spcPts val="0"/>
                        </a:spcBef>
                        <a:spcAft>
                          <a:spcPts val="0"/>
                        </a:spcAft>
                        <a:buClrTx/>
                        <a:buSzTx/>
                        <a:buFontTx/>
                        <a:buNone/>
                        <a:tabLst/>
                        <a:defRPr/>
                      </a:pPr>
                      <a:r>
                        <a:rPr lang="en-US" sz="2000" dirty="0">
                          <a:solidFill>
                            <a:schemeClr val="bg2">
                              <a:lumMod val="10000"/>
                            </a:schemeClr>
                          </a:solidFill>
                        </a:rPr>
                        <a:t>Single wide</a:t>
                      </a:r>
                      <a:endParaRPr lang="en-US" sz="2000" b="1" dirty="0">
                        <a:solidFill>
                          <a:schemeClr val="bg2">
                            <a:lumMod val="1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2">
                              <a:lumMod val="10000"/>
                            </a:schemeClr>
                          </a:solidFill>
                        </a:rPr>
                        <a:t>Equal to or</a:t>
                      </a:r>
                      <a:r>
                        <a:rPr lang="en-US" sz="2000" baseline="0" dirty="0">
                          <a:solidFill>
                            <a:schemeClr val="bg2">
                              <a:lumMod val="10000"/>
                            </a:schemeClr>
                          </a:solidFill>
                        </a:rPr>
                        <a:t> Less than 50 CFM</a:t>
                      </a:r>
                      <a:endParaRPr lang="en-US" sz="2000" b="1" dirty="0">
                        <a:solidFill>
                          <a:schemeClr val="bg2">
                            <a:lumMod val="1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396240">
                <a:tc>
                  <a:txBody>
                    <a:bodyPr/>
                    <a:lstStyle/>
                    <a:p>
                      <a:pPr marL="0" marR="0" lvl="2" indent="0" algn="r" defTabSz="914400" rtl="0" eaLnBrk="1" fontAlgn="auto" latinLnBrk="0" hangingPunct="1">
                        <a:lnSpc>
                          <a:spcPct val="100000"/>
                        </a:lnSpc>
                        <a:spcBef>
                          <a:spcPts val="0"/>
                        </a:spcBef>
                        <a:spcAft>
                          <a:spcPts val="0"/>
                        </a:spcAft>
                        <a:buClrTx/>
                        <a:buSzTx/>
                        <a:buFontTx/>
                        <a:buNone/>
                        <a:tabLst/>
                        <a:defRPr/>
                      </a:pPr>
                      <a:r>
                        <a:rPr lang="en-US" sz="2000" dirty="0">
                          <a:solidFill>
                            <a:schemeClr val="bg2">
                              <a:lumMod val="10000"/>
                            </a:schemeClr>
                          </a:solidFill>
                        </a:rPr>
                        <a:t>Double wide</a:t>
                      </a:r>
                      <a:endParaRPr lang="en-US" sz="2000" b="1" dirty="0">
                        <a:solidFill>
                          <a:schemeClr val="bg2">
                            <a:lumMod val="1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2">
                              <a:lumMod val="10000"/>
                            </a:schemeClr>
                          </a:solidFill>
                        </a:rPr>
                        <a:t>Equal to or</a:t>
                      </a:r>
                      <a:r>
                        <a:rPr lang="en-US" sz="2000" baseline="0" dirty="0">
                          <a:solidFill>
                            <a:schemeClr val="bg2">
                              <a:lumMod val="10000"/>
                            </a:schemeClr>
                          </a:solidFill>
                        </a:rPr>
                        <a:t> Less than 80 CFM</a:t>
                      </a:r>
                      <a:endParaRPr lang="en-US" sz="2000" b="1" dirty="0">
                        <a:solidFill>
                          <a:schemeClr val="bg2">
                            <a:lumMod val="1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96240">
                <a:tc>
                  <a:txBody>
                    <a:bodyPr/>
                    <a:lstStyle/>
                    <a:p>
                      <a:pPr marL="0" marR="0" lvl="2" indent="0" algn="r" defTabSz="914400" rtl="0" eaLnBrk="1" fontAlgn="auto" latinLnBrk="0" hangingPunct="1">
                        <a:lnSpc>
                          <a:spcPct val="100000"/>
                        </a:lnSpc>
                        <a:spcBef>
                          <a:spcPts val="0"/>
                        </a:spcBef>
                        <a:spcAft>
                          <a:spcPts val="0"/>
                        </a:spcAft>
                        <a:buClrTx/>
                        <a:buSzTx/>
                        <a:buFontTx/>
                        <a:buNone/>
                        <a:tabLst/>
                        <a:defRPr/>
                      </a:pPr>
                      <a:r>
                        <a:rPr lang="en-US" sz="2000" b="0" dirty="0">
                          <a:solidFill>
                            <a:schemeClr val="bg2">
                              <a:lumMod val="10000"/>
                            </a:schemeClr>
                          </a:solidFill>
                        </a:rPr>
                        <a:t>Triple wide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2">
                              <a:lumMod val="10000"/>
                            </a:schemeClr>
                          </a:solidFill>
                        </a:rPr>
                        <a:t>Equal to or</a:t>
                      </a:r>
                      <a:r>
                        <a:rPr lang="en-US" sz="2000" baseline="0" dirty="0">
                          <a:solidFill>
                            <a:schemeClr val="bg2">
                              <a:lumMod val="10000"/>
                            </a:schemeClr>
                          </a:solidFill>
                        </a:rPr>
                        <a:t> Less than 110 CFM</a:t>
                      </a:r>
                      <a:endParaRPr lang="en-US" sz="2000" b="1" dirty="0">
                        <a:solidFill>
                          <a:schemeClr val="bg2">
                            <a:lumMod val="1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396240">
                <a:tc gridSpan="2">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2000" b="1" i="1" u="sng" dirty="0">
                          <a:solidFill>
                            <a:schemeClr val="bg2">
                              <a:lumMod val="10000"/>
                            </a:schemeClr>
                          </a:solidFill>
                        </a:rPr>
                        <a:t>OR</a:t>
                      </a:r>
                      <a:r>
                        <a:rPr lang="en-US" sz="2000" b="1" i="1" u="none" dirty="0">
                          <a:solidFill>
                            <a:schemeClr val="bg2">
                              <a:lumMod val="10000"/>
                            </a:schemeClr>
                          </a:solidFill>
                        </a:rPr>
                        <a:t> </a:t>
                      </a:r>
                      <a:r>
                        <a:rPr lang="en-US" sz="2000" b="0" i="0" u="none" dirty="0">
                          <a:solidFill>
                            <a:schemeClr val="bg2">
                              <a:lumMod val="10000"/>
                            </a:schemeClr>
                          </a:solidFill>
                        </a:rPr>
                        <a:t>Equal to or Less than a </a:t>
                      </a:r>
                      <a:r>
                        <a:rPr lang="en-US" sz="2000" b="1" i="0" u="none" dirty="0">
                          <a:solidFill>
                            <a:schemeClr val="bg2">
                              <a:lumMod val="10000"/>
                            </a:schemeClr>
                          </a:solidFill>
                        </a:rPr>
                        <a:t>50% Reduction</a:t>
                      </a:r>
                      <a:endParaRPr lang="en-US" sz="2000" b="1" i="1" u="sng" dirty="0">
                        <a:solidFill>
                          <a:schemeClr val="bg2">
                            <a:lumMod val="1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lang="en-US" sz="1900" b="1" dirty="0">
                        <a:solidFill>
                          <a:schemeClr val="tx2"/>
                        </a:solidFill>
                      </a:endParaRPr>
                    </a:p>
                  </a:txBody>
                  <a:tcPr anchor="ctr"/>
                </a:tc>
                <a:extLst>
                  <a:ext uri="{0D108BD9-81ED-4DB2-BD59-A6C34878D82A}">
                    <a16:rowId xmlns:a16="http://schemas.microsoft.com/office/drawing/2014/main" val="10004"/>
                  </a:ext>
                </a:extLst>
              </a:tr>
            </a:tbl>
          </a:graphicData>
        </a:graphic>
      </p:graphicFrame>
      <p:sp>
        <p:nvSpPr>
          <p:cNvPr id="12"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
        <p:nvSpPr>
          <p:cNvPr id="11" name="Rectangle 10">
            <a:extLst>
              <a:ext uri="{FF2B5EF4-FFF2-40B4-BE49-F238E27FC236}">
                <a16:creationId xmlns:a16="http://schemas.microsoft.com/office/drawing/2014/main" id="{8C917D37-C219-479C-A171-C19D6AE7FA8E}"/>
              </a:ext>
            </a:extLst>
          </p:cNvPr>
          <p:cNvSpPr/>
          <p:nvPr/>
        </p:nvSpPr>
        <p:spPr>
          <a:xfrm>
            <a:off x="1234968" y="5943600"/>
            <a:ext cx="6934200" cy="348813"/>
          </a:xfrm>
          <a:prstGeom prst="rect">
            <a:avLst/>
          </a:prstGeom>
          <a:noFill/>
        </p:spPr>
        <p:txBody>
          <a:bodyPr wrap="square">
            <a:spAutoFit/>
          </a:bodyPr>
          <a:lstStyle/>
          <a:p>
            <a:pPr algn="ctr">
              <a:lnSpc>
                <a:spcPts val="2000"/>
              </a:lnSpc>
            </a:pPr>
            <a:r>
              <a:rPr lang="en-US" dirty="0">
                <a:solidFill>
                  <a:schemeClr val="tx2"/>
                </a:solidFill>
              </a:rPr>
              <a:t>Prescriptive Duct Sealing does not require post-test leakage testing</a:t>
            </a:r>
          </a:p>
        </p:txBody>
      </p:sp>
    </p:spTree>
    <p:extLst>
      <p:ext uri="{BB962C8B-B14F-4D97-AF65-F5344CB8AC3E}">
        <p14:creationId xmlns:p14="http://schemas.microsoft.com/office/powerpoint/2010/main" val="23826989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2000" cy="990600"/>
          </a:xfrm>
        </p:spPr>
        <p:txBody>
          <a:bodyPr vert="horz" anchor="b" anchorCtr="0">
            <a:normAutofit fontScale="90000"/>
          </a:bodyPr>
          <a:lstStyle/>
          <a:p>
            <a:r>
              <a:rPr lang="en-US" dirty="0"/>
              <a:t>Example: Post-Test Leakage, Site Built Home</a:t>
            </a:r>
          </a:p>
        </p:txBody>
      </p:sp>
      <p:sp>
        <p:nvSpPr>
          <p:cNvPr id="3" name="Content Placeholder 2"/>
          <p:cNvSpPr>
            <a:spLocks noGrp="1"/>
          </p:cNvSpPr>
          <p:nvPr>
            <p:ph sz="quarter" idx="1"/>
          </p:nvPr>
        </p:nvSpPr>
        <p:spPr>
          <a:xfrm>
            <a:off x="914400" y="1524000"/>
            <a:ext cx="7010400" cy="1676400"/>
          </a:xfrm>
        </p:spPr>
        <p:txBody>
          <a:bodyPr>
            <a:normAutofit/>
          </a:bodyPr>
          <a:lstStyle/>
          <a:p>
            <a:pPr lvl="1">
              <a:lnSpc>
                <a:spcPts val="3000"/>
              </a:lnSpc>
              <a:spcAft>
                <a:spcPts val="500"/>
              </a:spcAft>
            </a:pPr>
            <a:r>
              <a:rPr lang="en-US" sz="2400" dirty="0">
                <a:solidFill>
                  <a:srgbClr val="284E84"/>
                </a:solidFill>
              </a:rPr>
              <a:t>2,000 sq. ft. home</a:t>
            </a:r>
          </a:p>
          <a:p>
            <a:pPr lvl="1">
              <a:lnSpc>
                <a:spcPts val="3000"/>
              </a:lnSpc>
              <a:spcAft>
                <a:spcPts val="500"/>
              </a:spcAft>
            </a:pPr>
            <a:r>
              <a:rPr lang="en-US" sz="2400" dirty="0">
                <a:solidFill>
                  <a:srgbClr val="284E84"/>
                </a:solidFill>
              </a:rPr>
              <a:t>Home Pressure: 50 Pa to outside</a:t>
            </a:r>
          </a:p>
          <a:p>
            <a:pPr lvl="1">
              <a:lnSpc>
                <a:spcPts val="3000"/>
              </a:lnSpc>
              <a:spcAft>
                <a:spcPts val="500"/>
              </a:spcAft>
            </a:pPr>
            <a:r>
              <a:rPr lang="en-US" sz="2400" dirty="0">
                <a:solidFill>
                  <a:srgbClr val="284E84"/>
                </a:solidFill>
              </a:rPr>
              <a:t>Pre-test leakage: 354 CFM (Qualifies)</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218</a:t>
            </a:fld>
            <a:endParaRPr lang="en-US" sz="1400" dirty="0">
              <a:solidFill>
                <a:prstClr val="black">
                  <a:tint val="75000"/>
                </a:prstClr>
              </a:solidFill>
            </a:endParaRPr>
          </a:p>
        </p:txBody>
      </p:sp>
      <p:sp>
        <p:nvSpPr>
          <p:cNvPr id="10" name="Rectangle 9"/>
          <p:cNvSpPr/>
          <p:nvPr/>
        </p:nvSpPr>
        <p:spPr>
          <a:xfrm>
            <a:off x="1321278" y="3657602"/>
            <a:ext cx="6608732" cy="2092881"/>
          </a:xfrm>
          <a:prstGeom prst="rect">
            <a:avLst/>
          </a:prstGeom>
          <a:solidFill>
            <a:srgbClr val="FBFCF2"/>
          </a:solidFill>
        </p:spPr>
        <p:txBody>
          <a:bodyPr wrap="none">
            <a:spAutoFit/>
          </a:bodyPr>
          <a:lstStyle/>
          <a:p>
            <a:pPr marL="0" lvl="1" algn="ctr">
              <a:lnSpc>
                <a:spcPts val="3000"/>
              </a:lnSpc>
              <a:spcBef>
                <a:spcPts val="600"/>
              </a:spcBef>
              <a:spcAft>
                <a:spcPts val="600"/>
              </a:spcAft>
            </a:pPr>
            <a:r>
              <a:rPr lang="en-US" sz="2700" b="1" dirty="0">
                <a:solidFill>
                  <a:srgbClr val="284E84"/>
                </a:solidFill>
              </a:rPr>
              <a:t>Target Post-test leakage </a:t>
            </a:r>
            <a:r>
              <a:rPr lang="en-US" sz="2700" dirty="0">
                <a:solidFill>
                  <a:srgbClr val="284E84"/>
                </a:solidFill>
              </a:rPr>
              <a:t>(target only one):</a:t>
            </a:r>
          </a:p>
          <a:p>
            <a:pPr marL="285750" indent="-285750" algn="ctr">
              <a:lnSpc>
                <a:spcPts val="3000"/>
              </a:lnSpc>
              <a:spcBef>
                <a:spcPts val="600"/>
              </a:spcBef>
              <a:spcAft>
                <a:spcPts val="600"/>
              </a:spcAft>
              <a:buFont typeface="Wingdings" panose="05000000000000000000" pitchFamily="2" charset="2"/>
              <a:buChar char="ü"/>
            </a:pPr>
            <a:r>
              <a:rPr lang="en-US" sz="2400" dirty="0">
                <a:solidFill>
                  <a:srgbClr val="284E84"/>
                </a:solidFill>
              </a:rPr>
              <a:t>175 CFM or less (At least a 50% reduction)</a:t>
            </a:r>
          </a:p>
          <a:p>
            <a:pPr algn="ctr">
              <a:lnSpc>
                <a:spcPts val="3000"/>
              </a:lnSpc>
              <a:spcBef>
                <a:spcPts val="600"/>
              </a:spcBef>
              <a:spcAft>
                <a:spcPts val="600"/>
              </a:spcAft>
            </a:pPr>
            <a:r>
              <a:rPr lang="en-US" sz="2400" dirty="0">
                <a:solidFill>
                  <a:srgbClr val="284E84"/>
                </a:solidFill>
              </a:rPr>
              <a:t>OR</a:t>
            </a:r>
          </a:p>
          <a:p>
            <a:pPr marL="285750" indent="-285750" algn="ctr">
              <a:lnSpc>
                <a:spcPts val="3000"/>
              </a:lnSpc>
              <a:spcBef>
                <a:spcPts val="600"/>
              </a:spcBef>
              <a:spcAft>
                <a:spcPts val="600"/>
              </a:spcAft>
              <a:buFont typeface="Wingdings" panose="05000000000000000000" pitchFamily="2" charset="2"/>
              <a:buChar char="ü"/>
            </a:pPr>
            <a:r>
              <a:rPr lang="en-US" sz="2400" dirty="0">
                <a:solidFill>
                  <a:srgbClr val="284E84"/>
                </a:solidFill>
              </a:rPr>
              <a:t>200 CFM or less (At least 10% of floor area)</a:t>
            </a: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28598123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Recording Results</a:t>
            </a:r>
          </a:p>
        </p:txBody>
      </p:sp>
      <p:sp>
        <p:nvSpPr>
          <p:cNvPr id="5"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219</a:t>
            </a:fld>
            <a:endParaRPr lang="en-US" sz="1400" dirty="0">
              <a:solidFill>
                <a:prstClr val="black">
                  <a:tint val="75000"/>
                </a:prstClr>
              </a:solidFill>
            </a:endParaRPr>
          </a:p>
        </p:txBody>
      </p:sp>
      <p:sp>
        <p:nvSpPr>
          <p:cNvPr id="8"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8707761" cy="4500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8689618" cy="4488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61885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Section 6: What Did You Learn?</a:t>
            </a:r>
          </a:p>
        </p:txBody>
      </p:sp>
      <p:sp>
        <p:nvSpPr>
          <p:cNvPr id="3" name="Content Placeholder 2"/>
          <p:cNvSpPr>
            <a:spLocks noGrp="1"/>
          </p:cNvSpPr>
          <p:nvPr>
            <p:ph sz="quarter" idx="1"/>
          </p:nvPr>
        </p:nvSpPr>
        <p:spPr>
          <a:xfrm>
            <a:off x="457200" y="1600200"/>
            <a:ext cx="8229600" cy="4800600"/>
          </a:xfrm>
        </p:spPr>
        <p:txBody>
          <a:bodyPr>
            <a:normAutofit fontScale="77500" lnSpcReduction="20000"/>
          </a:bodyPr>
          <a:lstStyle/>
          <a:p>
            <a:pPr marL="514350" indent="-514350">
              <a:buAutoNum type="arabicPeriod"/>
            </a:pPr>
            <a:r>
              <a:rPr lang="en-US" sz="2800" dirty="0">
                <a:solidFill>
                  <a:schemeClr val="tx2"/>
                </a:solidFill>
              </a:rPr>
              <a:t>True or False – Duct tape is the best fastener (why else would it be named that?)</a:t>
            </a:r>
          </a:p>
          <a:p>
            <a:pPr marL="914400" lvl="1" indent="-514350"/>
            <a:r>
              <a:rPr lang="en-US" b="1" dirty="0">
                <a:solidFill>
                  <a:srgbClr val="FF0000"/>
                </a:solidFill>
              </a:rPr>
              <a:t>False</a:t>
            </a:r>
          </a:p>
          <a:p>
            <a:pPr marL="514350" indent="-514350">
              <a:buFont typeface="Arial" pitchFamily="34" charset="0"/>
              <a:buAutoNum type="arabicPeriod"/>
            </a:pPr>
            <a:r>
              <a:rPr lang="en-US" sz="2800" dirty="0">
                <a:solidFill>
                  <a:schemeClr val="tx2"/>
                </a:solidFill>
              </a:rPr>
              <a:t>If ducts are covered with insulation, should you leave them alone (either because it is an air barrier or so you don’t damage the insulation)?</a:t>
            </a:r>
          </a:p>
          <a:p>
            <a:pPr marL="914400" lvl="1" indent="-514350"/>
            <a:r>
              <a:rPr lang="en-US" b="1" dirty="0">
                <a:solidFill>
                  <a:srgbClr val="FF0000"/>
                </a:solidFill>
              </a:rPr>
              <a:t>No</a:t>
            </a:r>
          </a:p>
          <a:p>
            <a:pPr marL="514350" indent="-514350">
              <a:buFont typeface="Arial" pitchFamily="34" charset="0"/>
              <a:buAutoNum type="arabicPeriod"/>
            </a:pPr>
            <a:r>
              <a:rPr lang="en-US" sz="2800" dirty="0">
                <a:solidFill>
                  <a:schemeClr val="tx2"/>
                </a:solidFill>
              </a:rPr>
              <a:t>Which of the following describe ducts?</a:t>
            </a:r>
          </a:p>
          <a:p>
            <a:pPr marL="914400" lvl="1" indent="-514350"/>
            <a:r>
              <a:rPr lang="en-US" dirty="0"/>
              <a:t>Panned joists</a:t>
            </a:r>
          </a:p>
          <a:p>
            <a:pPr marL="914400" lvl="1" indent="-514350"/>
            <a:r>
              <a:rPr lang="en-US" dirty="0"/>
              <a:t>Boots</a:t>
            </a:r>
          </a:p>
          <a:p>
            <a:pPr marL="914400" lvl="1" indent="-514350"/>
            <a:r>
              <a:rPr lang="en-US" dirty="0"/>
              <a:t>Trunk</a:t>
            </a:r>
          </a:p>
          <a:p>
            <a:pPr marL="914400" lvl="1" indent="-514350"/>
            <a:r>
              <a:rPr lang="en-US" dirty="0"/>
              <a:t>Duct board</a:t>
            </a:r>
          </a:p>
          <a:p>
            <a:pPr marL="914400" lvl="1" indent="-514350"/>
            <a:r>
              <a:rPr lang="en-US" dirty="0"/>
              <a:t>Flex duct</a:t>
            </a:r>
          </a:p>
          <a:p>
            <a:pPr marL="914400" lvl="1" indent="-514350"/>
            <a:r>
              <a:rPr lang="en-US" dirty="0"/>
              <a:t>All of the above</a:t>
            </a:r>
          </a:p>
          <a:p>
            <a:pPr marL="514350" indent="-514350">
              <a:buFont typeface="Arial" pitchFamily="34" charset="0"/>
              <a:buAutoNum type="arabicPeriod"/>
            </a:pPr>
            <a:r>
              <a:rPr lang="en-US" sz="2800" dirty="0">
                <a:solidFill>
                  <a:schemeClr val="tx2"/>
                </a:solidFill>
              </a:rPr>
              <a:t>True or False – You only need a thin layer of mastic.</a:t>
            </a:r>
          </a:p>
          <a:p>
            <a:pPr marL="914400" lvl="1" indent="-514350"/>
            <a:r>
              <a:rPr lang="en-US" b="1" dirty="0">
                <a:solidFill>
                  <a:srgbClr val="FF0000"/>
                </a:solidFill>
              </a:rPr>
              <a:t>False</a:t>
            </a:r>
          </a:p>
        </p:txBody>
      </p:sp>
      <p:sp>
        <p:nvSpPr>
          <p:cNvPr id="4" name="Slide Number Placeholder 5"/>
          <p:cNvSpPr txBox="1">
            <a:spLocks noGrp="1"/>
          </p:cNvSpPr>
          <p:nvPr>
            <p:ph type="sldNum" sz="quarter" idx="12"/>
          </p:nvPr>
        </p:nvSpPr>
        <p:spPr>
          <a:xfrm>
            <a:off x="612648" y="6356351"/>
            <a:ext cx="1981200" cy="365760"/>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l"/>
            <a:fld id="{9707975F-2430-4E83-B9D3-458403FA681B}" type="slidenum">
              <a:rPr lang="en-US" sz="1400" smtClean="0">
                <a:solidFill>
                  <a:prstClr val="black">
                    <a:tint val="75000"/>
                  </a:prstClr>
                </a:solidFill>
              </a:rPr>
              <a:pPr algn="l"/>
              <a:t>220</a:t>
            </a:fld>
            <a:endParaRPr lang="en-US" sz="1400" dirty="0">
              <a:solidFill>
                <a:prstClr val="black">
                  <a:tint val="75000"/>
                </a:prstClr>
              </a:solidFill>
            </a:endParaRPr>
          </a:p>
        </p:txBody>
      </p:sp>
      <p:sp>
        <p:nvSpPr>
          <p:cNvPr id="6" name="Title 5"/>
          <p:cNvSpPr txBox="1">
            <a:spLocks/>
          </p:cNvSpPr>
          <p:nvPr/>
        </p:nvSpPr>
        <p:spPr>
          <a:xfrm>
            <a:off x="304800" y="71440"/>
            <a:ext cx="2971800" cy="334963"/>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3500" kern="1200">
                <a:solidFill>
                  <a:srgbClr val="284E84"/>
                </a:solidFill>
                <a:latin typeface="Tahoma" pitchFamily="34" charset="0"/>
                <a:ea typeface="+mj-ea"/>
                <a:cs typeface="Tahoma" pitchFamily="34" charset="0"/>
              </a:defRPr>
            </a:lvl1pPr>
          </a:lstStyle>
          <a:p>
            <a:pPr fontAlgn="auto">
              <a:spcAft>
                <a:spcPts val="0"/>
              </a:spcAft>
            </a:pPr>
            <a:r>
              <a:rPr lang="en-US" dirty="0">
                <a:solidFill>
                  <a:srgbClr val="97B5E1"/>
                </a:solidFill>
              </a:rPr>
              <a:t>Section 6: Duct Sealing and Repair</a:t>
            </a:r>
          </a:p>
        </p:txBody>
      </p:sp>
    </p:spTree>
    <p:extLst>
      <p:ext uri="{BB962C8B-B14F-4D97-AF65-F5344CB8AC3E}">
        <p14:creationId xmlns:p14="http://schemas.microsoft.com/office/powerpoint/2010/main" val="379759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mph" presetSubtype="1" nodeType="clickEffect">
                                  <p:stCondLst>
                                    <p:cond delay="0"/>
                                  </p:stCondLst>
                                  <p:childTnLst>
                                    <p:set>
                                      <p:cBhvr override="childStyle">
                                        <p:cTn id="38" dur="indefinite"/>
                                        <p:tgtEl>
                                          <p:spTgt spid="3">
                                            <p:txEl>
                                              <p:pRg st="10" end="10"/>
                                            </p:txEl>
                                          </p:spTgt>
                                        </p:tgtEl>
                                        <p:attrNameLst>
                                          <p:attrName>style.color</p:attrName>
                                        </p:attrNameLst>
                                      </p:cBhvr>
                                      <p:to>
                                        <p:clrVal>
                                          <a:srgbClr val="FF0000"/>
                                        </p:clrVal>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RExplaination xmlns="73d93b3b-7450-45a6-ad56-5709e3d732e7" xsi:nil="true"/>
    <Sectors xmlns="73d93b3b-7450-45a6-ad56-5709e3d732e7">
      <Value>Residential</Value>
    </Sectors>
    <Groups xmlns="73d93b3b-7450-45a6-ad56-5709e3d732e7">
      <Value>b9ef9868-55ad-4516-8aaf-d0e6efde70f5</Value>
    </Groups>
    <Tags xmlns="73d93b3b-7450-45a6-ad56-5709e3d732e7">
      <Value>PTCS</Value>
      <Value>PTCS Duct Sealing</Value>
    </Tags>
    <Functions xmlns="73d93b3b-7450-45a6-ad56-5709e3d732e7">
      <Value>Training</Value>
    </Functions>
    <Resources xmlns="73d93b3b-7450-45a6-ad56-5709e3d732e7"/>
    <Topics xmlns="73d93b3b-7450-45a6-ad56-5709e3d732e7"/>
    <FileSummary xmlns="73d93b3b-7450-45a6-ad56-5709e3d732e7">&lt;p&gt;This is the PTCS Duct Sealing Power Point Slide Deck (sections 5-6).&lt;/p&gt;
&lt;p&gt;&lt;em&gt;This is a large file and has been split into 3 decks to post on Conduit. &lt;strong&gt;Part&amp;nbsp;2 of 3.&lt;/strong&gt;&lt;/em&gt;&lt;/p&gt;</FileSummary>
    <ViewCount xmlns="73d93b3b-7450-45a6-ad56-5709e3d732e7">43</ViewCount>
    <VersionedBy xmlns="73d93b3b-7450-45a6-ad56-5709e3d732e7">i:0#.f|sql-membershipprovider|aaburke1</VersionedBy>
    <Versioned xmlns="73d93b3b-7450-45a6-ad56-5709e3d732e7">2018-04-11T16:56:33+00:00</Versioned>
    <GroupFolders xmlns="896bb7b3-b24b-4645-9abf-7e2d2c3f2d93">
      <Value>8316ac59-315a-49b8-b897-086a1475718e</Value>
      <Value>fc644ad1-13bd-464a-bb3e-c04a167a2aea</Value>
    </GroupFolders>
    <IsUnlisted xmlns="73d93b3b-7450-45a6-ad56-5709e3d732e7">false</IsUnlisted>
    <ThumbnailUrl xmlns="73d93b3b-7450-45a6-ad56-5709e3d732e7">/Upload/ImageHostingTemp/5a11c0af-abba-44b3-a55b-350ab4921a87DS Training Thumbnail.png</ThumbnailUrl>
  </documentManagement>
</p:properties>
</file>

<file path=customXml/item3.xml><?xml version="1.0" encoding="utf-8"?>
<ct:contentTypeSchema xmlns:ct="http://schemas.microsoft.com/office/2006/metadata/contentType" xmlns:ma="http://schemas.microsoft.com/office/2006/metadata/properties/metaAttributes" ct:_="" ma:_="" ma:contentTypeName="ConduitFile" ma:contentTypeID="0x010100A37556A87F08394CA61F5501EB1683FF00E3975DFCDEDD7B47BEB16A52805B8F41" ma:contentTypeVersion="12" ma:contentTypeDescription="" ma:contentTypeScope="" ma:versionID="f2418cebca8777b226b6ee97b99446ef">
  <xsd:schema xmlns:xsd="http://www.w3.org/2001/XMLSchema" xmlns:xs="http://www.w3.org/2001/XMLSchema" xmlns:p="http://schemas.microsoft.com/office/2006/metadata/properties" xmlns:ns2="73d93b3b-7450-45a6-ad56-5709e3d732e7" xmlns:ns3="896bb7b3-b24b-4645-9abf-7e2d2c3f2d93" targetNamespace="http://schemas.microsoft.com/office/2006/metadata/properties" ma:root="true" ma:fieldsID="21d843af7845ff3c99de18e9cffb50c8" ns2:_="" ns3:_="">
    <xsd:import namespace="73d93b3b-7450-45a6-ad56-5709e3d732e7"/>
    <xsd:import namespace="896bb7b3-b24b-4645-9abf-7e2d2c3f2d93"/>
    <xsd:element name="properties">
      <xsd:complexType>
        <xsd:sequence>
          <xsd:element name="documentManagement">
            <xsd:complexType>
              <xsd:all>
                <xsd:element ref="ns2:Functions" minOccurs="0"/>
                <xsd:element ref="ns2:ICRExplaination" minOccurs="0"/>
                <xsd:element ref="ns2:FileSummary"/>
                <xsd:element ref="ns2:Resources" minOccurs="0"/>
                <xsd:element ref="ns2:Sectors" minOccurs="0"/>
                <xsd:element ref="ns2:Topics" minOccurs="0"/>
                <xsd:element ref="ns2:Tags" minOccurs="0"/>
                <xsd:element ref="ns2:Groups" minOccurs="0"/>
                <xsd:element ref="ns2:ViewCount"/>
                <xsd:element ref="ns2:Versioned" minOccurs="0"/>
                <xsd:element ref="ns2:VersionedBy" minOccurs="0"/>
                <xsd:element ref="ns3:GroupFolders" minOccurs="0"/>
                <xsd:element ref="ns2:IsUnlisted" minOccurs="0"/>
                <xsd:element ref="ns2:Thumbnail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d93b3b-7450-45a6-ad56-5709e3d732e7" elementFormDefault="qualified">
    <xsd:import namespace="http://schemas.microsoft.com/office/2006/documentManagement/types"/>
    <xsd:import namespace="http://schemas.microsoft.com/office/infopath/2007/PartnerControls"/>
    <xsd:element name="Functions" ma:index="2" nillable="true" ma:displayName="Functions" ma:internalName="Functions" ma:requiredMultiChoice="true">
      <xsd:complexType>
        <xsd:complexContent>
          <xsd:extension base="dms:MultiChoice">
            <xsd:sequence>
              <xsd:element name="Value" maxOccurs="unbounded" minOccurs="0" nillable="true">
                <xsd:simpleType>
                  <xsd:restriction base="dms:Choice">
                    <xsd:enumeration value="Evaluation"/>
                    <xsd:enumeration value="Implementation"/>
                    <xsd:enumeration value="Marketing"/>
                    <xsd:enumeration value="Planning"/>
                    <xsd:enumeration value="Training"/>
                    <xsd:enumeration value="Non-Function Specific"/>
                    <xsd:enumeration value="Emerging Technology"/>
                  </xsd:restriction>
                </xsd:simpleType>
              </xsd:element>
            </xsd:sequence>
          </xsd:extension>
        </xsd:complexContent>
      </xsd:complexType>
    </xsd:element>
    <xsd:element name="ICRExplaination" ma:index="3" nillable="true" ma:displayName="ICRExplanation" ma:internalName="ICRExplaination">
      <xsd:simpleType>
        <xsd:restriction base="dms:Note">
          <xsd:maxLength value="255"/>
        </xsd:restriction>
      </xsd:simpleType>
    </xsd:element>
    <xsd:element name="FileSummary" ma:index="4" ma:displayName="ICRSummary" ma:internalName="FileSummary">
      <xsd:simpleType>
        <xsd:restriction base="dms:Note">
          <xsd:maxLength value="255"/>
        </xsd:restriction>
      </xsd:simpleType>
    </xsd:element>
    <xsd:element name="Resources" ma:index="5" nillable="true" ma:displayName="Resources" ma:internalName="Resources">
      <xsd:complexType>
        <xsd:complexContent>
          <xsd:extension base="dms:MultiChoice">
            <xsd:sequence>
              <xsd:element name="Value" maxOccurs="unbounded" minOccurs="0" nillable="true">
                <xsd:simpleType>
                  <xsd:restriction base="dms:Choice">
                    <xsd:enumeration value="Agendas"/>
                    <xsd:enumeration value="Calculators"/>
                    <xsd:enumeration value="Case studies"/>
                    <xsd:enumeration value="Charters"/>
                    <xsd:enumeration value="Contact lists"/>
                    <xsd:enumeration value="Contracts"/>
                    <xsd:enumeration value="Legislation"/>
                    <xsd:enumeration value="Meeting Minutes"/>
                    <xsd:enumeration value="Press Releases"/>
                    <xsd:enumeration value="Proposals"/>
                    <xsd:enumeration value="Protocols"/>
                    <xsd:enumeration value="Reports"/>
                    <xsd:enumeration value="Research"/>
                    <xsd:enumeration value="Sample Forms"/>
                    <xsd:enumeration value="Marketing Materials"/>
                    <xsd:enumeration value="Style Guides"/>
                    <xsd:enumeration value="Technology Reviews"/>
                    <xsd:enumeration value="Training materials"/>
                  </xsd:restriction>
                </xsd:simpleType>
              </xsd:element>
            </xsd:sequence>
          </xsd:extension>
        </xsd:complexContent>
      </xsd:complexType>
    </xsd:element>
    <xsd:element name="Sectors" ma:index="6" nillable="true" ma:displayName="Sectors" ma:internalName="Sectors" ma:requiredMultiChoice="true">
      <xsd:complexType>
        <xsd:complexContent>
          <xsd:extension base="dms:MultiChoice">
            <xsd:sequence>
              <xsd:element name="Value" maxOccurs="unbounded" minOccurs="0" nillable="true">
                <xsd:simpleType>
                  <xsd:restriction base="dms:Choice">
                    <xsd:enumeration value="All Sectors"/>
                    <xsd:enumeration value="Agricultural"/>
                    <xsd:enumeration value="Commercial"/>
                    <xsd:enumeration value="Industrial"/>
                    <xsd:enumeration value="Residential"/>
                    <xsd:enumeration value="Non-Sector Specific"/>
                    <xsd:enumeration value="Utility"/>
                    <xsd:enumeration value="Distributed Energy Resources"/>
                    <xsd:enumeration value="Transportation"/>
                    <xsd:enumeration value="NA"/>
                  </xsd:restriction>
                </xsd:simpleType>
              </xsd:element>
            </xsd:sequence>
          </xsd:extension>
        </xsd:complexContent>
      </xsd:complexType>
    </xsd:element>
    <xsd:element name="Topics" ma:index="7" nillable="true" ma:displayName="Topics" ma:internalName="Topics" ma:requiredMultiChoice="true">
      <xsd:complexType>
        <xsd:complexContent>
          <xsd:extension base="dms:MultiChoice">
            <xsd:sequence>
              <xsd:element name="Value" maxOccurs="unbounded" minOccurs="0" nillable="true">
                <xsd:simpleType>
                  <xsd:restriction base="dms:Choice">
                    <xsd:enumeration value="Appliances"/>
                    <xsd:enumeration value="Irrigation"/>
                    <xsd:enumeration value="Lighting"/>
                    <xsd:enumeration value="Construction"/>
                    <xsd:enumeration value="Refrigeration"/>
                    <xsd:enumeration value="Other"/>
                  </xsd:restriction>
                </xsd:simpleType>
              </xsd:element>
            </xsd:sequence>
          </xsd:extension>
        </xsd:complexContent>
      </xsd:complexType>
    </xsd:element>
    <xsd:element name="Tags" ma:index="8" nillable="true" ma:displayName="Tags" ma:description="Tags for a given ICR" ma:internalName="Tags">
      <xsd:complexType>
        <xsd:complexContent>
          <xsd:extension base="dms:MultiChoiceFillIn">
            <xsd:sequence>
              <xsd:element name="Value" maxOccurs="unbounded" minOccurs="0" nillable="true">
                <xsd:simpleType>
                  <xsd:union memberTypes="dms:Text">
                    <xsd:simpleType>
                      <xsd:restriction base="dms:Choice">
                        <xsd:enumeration value="N/A"/>
                      </xsd:restriction>
                    </xsd:simpleType>
                  </xsd:union>
                </xsd:simpleType>
              </xsd:element>
            </xsd:sequence>
          </xsd:extension>
        </xsd:complexContent>
      </xsd:complexType>
    </xsd:element>
    <xsd:element name="Groups" ma:index="9" nillable="true" ma:displayName="Groups" ma:description="Groups for a given ICR." ma:internalName="Groups">
      <xsd:complexType>
        <xsd:complexContent>
          <xsd:extension base="dms:MultiChoiceFillIn">
            <xsd:sequence>
              <xsd:element name="Value" maxOccurs="unbounded" minOccurs="0" nillable="true">
                <xsd:simpleType>
                  <xsd:union memberTypes="dms:Text">
                    <xsd:simpleType>
                      <xsd:restriction base="dms:Choice">
                        <xsd:enumeration value="N/A"/>
                      </xsd:restriction>
                    </xsd:simpleType>
                  </xsd:union>
                </xsd:simpleType>
              </xsd:element>
            </xsd:sequence>
          </xsd:extension>
        </xsd:complexContent>
      </xsd:complexType>
    </xsd:element>
    <xsd:element name="ViewCount" ma:index="11" ma:displayName="ViewCount" ma:default="0" ma:internalName="ViewCount" ma:percentage="FALSE">
      <xsd:simpleType>
        <xsd:restriction base="dms:Number">
          <xsd:minInclusive value="0"/>
        </xsd:restriction>
      </xsd:simpleType>
    </xsd:element>
    <xsd:element name="Versioned" ma:index="12" nillable="true" ma:displayName="Versioned" ma:description="Used when versioning an ICR - the date/time when the version was updated." ma:format="DateTime" ma:internalName="Versioned">
      <xsd:simpleType>
        <xsd:restriction base="dms:DateTime"/>
      </xsd:simpleType>
    </xsd:element>
    <xsd:element name="VersionedBy" ma:index="13" nillable="true" ma:displayName="VersionedBy" ma:description="Used when versioning an ICR - the person that updated the version." ma:internalName="VersionedBy">
      <xsd:simpleType>
        <xsd:restriction base="dms:Text">
          <xsd:maxLength value="255"/>
        </xsd:restriction>
      </xsd:simpleType>
    </xsd:element>
    <xsd:element name="IsUnlisted" ma:index="21" nillable="true" ma:displayName="IsUnlisted" ma:default="0" ma:description="Defines whether or not a resource is publicly listed or semi-private." ma:internalName="IsUnlisted">
      <xsd:simpleType>
        <xsd:restriction base="dms:Boolean"/>
      </xsd:simpleType>
    </xsd:element>
    <xsd:element name="ThumbnailUrl" ma:index="22" nillable="true" ma:displayName="ThumbnailUrl" ma:internalName="ThumbnailUr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6bb7b3-b24b-4645-9abf-7e2d2c3f2d93" elementFormDefault="qualified">
    <xsd:import namespace="http://schemas.microsoft.com/office/2006/documentManagement/types"/>
    <xsd:import namespace="http://schemas.microsoft.com/office/infopath/2007/PartnerControls"/>
    <xsd:element name="GroupFolders" ma:index="20" nillable="true" ma:displayName="GroupFolders" ma:description="Group folders for a given ICR." ma:internalName="GroupFolders">
      <xsd:complexType>
        <xsd:complexContent>
          <xsd:extension base="dms:MultiChoiceFillIn">
            <xsd:sequence>
              <xsd:element name="Value" maxOccurs="unbounded" minOccurs="0" nillable="true">
                <xsd:simpleType>
                  <xsd:union memberTypes="dms:Text">
                    <xsd:simpleType>
                      <xsd:restriction base="dms:Choice"/>
                    </xsd:simpleType>
                  </xsd:un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ma:index="1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11C1AE-0D3A-4709-AF61-4099256C67CF}">
  <ds:schemaRefs>
    <ds:schemaRef ds:uri="http://schemas.microsoft.com/sharepoint/v3/contenttype/forms"/>
  </ds:schemaRefs>
</ds:datastoreItem>
</file>

<file path=customXml/itemProps2.xml><?xml version="1.0" encoding="utf-8"?>
<ds:datastoreItem xmlns:ds="http://schemas.openxmlformats.org/officeDocument/2006/customXml" ds:itemID="{45E298F4-D61B-4A09-B9F6-57A2AE2A77A5}">
  <ds:schemaRefs>
    <ds:schemaRef ds:uri="http://schemas.openxmlformats.org/package/2006/metadata/core-properties"/>
    <ds:schemaRef ds:uri="http://purl.org/dc/elements/1.1/"/>
    <ds:schemaRef ds:uri="896bb7b3-b24b-4645-9abf-7e2d2c3f2d93"/>
    <ds:schemaRef ds:uri="http://schemas.microsoft.com/office/2006/documentManagement/types"/>
    <ds:schemaRef ds:uri="http://purl.org/dc/terms/"/>
    <ds:schemaRef ds:uri="73d93b3b-7450-45a6-ad56-5709e3d732e7"/>
    <ds:schemaRef ds:uri="http://purl.org/dc/dcmitype/"/>
    <ds:schemaRef ds:uri="http://www.w3.org/XML/1998/namespac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5A4C8592-B4E6-41EE-9E4C-0C37F2F4EA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d93b3b-7450-45a6-ad56-5709e3d732e7"/>
    <ds:schemaRef ds:uri="896bb7b3-b24b-4645-9abf-7e2d2c3f2d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20886</TotalTime>
  <Words>4461</Words>
  <Application>Microsoft Macintosh PowerPoint</Application>
  <PresentationFormat>On-screen Show (4:3)</PresentationFormat>
  <Paragraphs>604</Paragraphs>
  <Slides>98</Slides>
  <Notes>98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98</vt:i4>
      </vt:variant>
    </vt:vector>
  </HeadingPairs>
  <TitlesOfParts>
    <vt:vector size="106" baseType="lpstr">
      <vt:lpstr>Arial</vt:lpstr>
      <vt:lpstr>Bookman Old Style</vt:lpstr>
      <vt:lpstr>Calibri</vt:lpstr>
      <vt:lpstr>Gill Sans MT</vt:lpstr>
      <vt:lpstr>Tahoma</vt:lpstr>
      <vt:lpstr>Wingdings</vt:lpstr>
      <vt:lpstr>Wingdings 3</vt:lpstr>
      <vt:lpstr>Origin</vt:lpstr>
      <vt:lpstr>PowerPoint Presentation</vt:lpstr>
      <vt:lpstr>Section 5: Diagnosis and Planning</vt:lpstr>
      <vt:lpstr>Inspect Before You Test</vt:lpstr>
      <vt:lpstr>General Advice!</vt:lpstr>
      <vt:lpstr>Purposes of the Initial Inspection</vt:lpstr>
      <vt:lpstr>Questions for Occupant</vt:lpstr>
      <vt:lpstr>Questions for Occupant</vt:lpstr>
      <vt:lpstr>Conducting the Visual Inspection</vt:lpstr>
      <vt:lpstr>The Never Connected and the Disconnected</vt:lpstr>
      <vt:lpstr>PowerPoint Presentation</vt:lpstr>
      <vt:lpstr>Look for BIG Leaks</vt:lpstr>
      <vt:lpstr>Look in the Duct System’s Access Points</vt:lpstr>
      <vt:lpstr>Do You See the Duct or the Dirt?</vt:lpstr>
      <vt:lpstr>Duct or Dirt?</vt:lpstr>
      <vt:lpstr>Signs of Leaks Behind Insulation</vt:lpstr>
      <vt:lpstr>PowerPoint Presentation</vt:lpstr>
      <vt:lpstr>Sealing Big Leaks</vt:lpstr>
      <vt:lpstr>Panned and Cavity Returns</vt:lpstr>
      <vt:lpstr>Panned and Cavity Returns</vt:lpstr>
      <vt:lpstr>Where to Start</vt:lpstr>
      <vt:lpstr>PowerPoint Presentation</vt:lpstr>
      <vt:lpstr>PowerPoint Presentation</vt:lpstr>
      <vt:lpstr>What Problems Are You Trying to Fix?</vt:lpstr>
      <vt:lpstr>Diagnosis</vt:lpstr>
      <vt:lpstr>Partial List of Repairs</vt:lpstr>
      <vt:lpstr>When to Replace</vt:lpstr>
      <vt:lpstr>What Problems Are You Trying to Fix?</vt:lpstr>
      <vt:lpstr>Other Diagnostic Tests</vt:lpstr>
      <vt:lpstr>Dominant Duct_Return</vt:lpstr>
      <vt:lpstr>PowerPoint Presentation</vt:lpstr>
      <vt:lpstr>Pressure Pans</vt:lpstr>
      <vt:lpstr>PowerPoint Presentation</vt:lpstr>
      <vt:lpstr>PowerPoint Presentation</vt:lpstr>
      <vt:lpstr>PowerPoint Presentation</vt:lpstr>
      <vt:lpstr>PowerPoint Presentation</vt:lpstr>
      <vt:lpstr>Section 5: What did you learn?</vt:lpstr>
      <vt:lpstr>PowerPoint Presentation</vt:lpstr>
      <vt:lpstr>Fix the Leaks!</vt:lpstr>
      <vt:lpstr>Fasten, Support, and Seal ’Em!</vt:lpstr>
      <vt:lpstr>What’s Considered “Accessible”?</vt:lpstr>
      <vt:lpstr>Duct Insulation</vt:lpstr>
      <vt:lpstr>Glossary</vt:lpstr>
      <vt:lpstr>Keys to Tighter Ducts</vt:lpstr>
      <vt:lpstr>PowerPoint Presentation</vt:lpstr>
      <vt:lpstr>Mechanically Fastened</vt:lpstr>
      <vt:lpstr>PowerPoint Presentation</vt:lpstr>
      <vt:lpstr>PowerPoint Presentation</vt:lpstr>
      <vt:lpstr>Sealing Locations</vt:lpstr>
      <vt:lpstr>Applying Mastic</vt:lpstr>
      <vt:lpstr>PowerPoint Presentation</vt:lpstr>
      <vt:lpstr>Too Thin to Win</vt:lpstr>
      <vt:lpstr>Plenum Corners</vt:lpstr>
      <vt:lpstr>PowerPoint Presentation</vt:lpstr>
      <vt:lpstr>Duct Tape is Temporary</vt:lpstr>
      <vt:lpstr>Air Handler to Plenum </vt:lpstr>
      <vt:lpstr>Supporting Ducts </vt:lpstr>
      <vt:lpstr>Supporting Flex Ducts </vt:lpstr>
      <vt:lpstr>The Permanent Heimlich Maneuver</vt:lpstr>
      <vt:lpstr>Thermo Pan</vt:lpstr>
      <vt:lpstr>Circle Cutters</vt:lpstr>
      <vt:lpstr>Circle Cutter: Making Access Holes</vt:lpstr>
      <vt:lpstr>PowerPoint Presentation</vt:lpstr>
      <vt:lpstr>PowerPoint Presentation</vt:lpstr>
      <vt:lpstr>PowerPoint Presentation</vt:lpstr>
      <vt:lpstr>Take Offs</vt:lpstr>
      <vt:lpstr>Cone Saddle Take Offs</vt:lpstr>
      <vt:lpstr>PowerPoint Presentation</vt:lpstr>
      <vt:lpstr>Sealing Cone Saddle Take Offs, continued</vt:lpstr>
      <vt:lpstr>Sealing Cone Saddle Take Offs, continued</vt:lpstr>
      <vt:lpstr>Crimping Tool</vt:lpstr>
      <vt:lpstr>Using the Crimping Tool</vt:lpstr>
      <vt:lpstr>Using the Crimping Tool</vt:lpstr>
      <vt:lpstr>Notcher Tool</vt:lpstr>
      <vt:lpstr>Using the Notcher Tool, continued</vt:lpstr>
      <vt:lpstr>Using the Notcher Tool, continued</vt:lpstr>
      <vt:lpstr>Flex Duct Knife</vt:lpstr>
      <vt:lpstr>Using the Flex Duct Knife</vt:lpstr>
      <vt:lpstr>Using the Flex Duct Knife, continued</vt:lpstr>
      <vt:lpstr>Nylon Ties and The Tensioning Tool</vt:lpstr>
      <vt:lpstr>Using Nylon Ties</vt:lpstr>
      <vt:lpstr>Using Tensioning Tool</vt:lpstr>
      <vt:lpstr>Flex Duct Torture Test</vt:lpstr>
      <vt:lpstr>Attaching the Boot to the Sub-Floor</vt:lpstr>
      <vt:lpstr>PowerPoint Presentation</vt:lpstr>
      <vt:lpstr>Attaching the Boot to The Sub-Floor, continued</vt:lpstr>
      <vt:lpstr>Duct Board</vt:lpstr>
      <vt:lpstr>Thermo Flex Brand Flex Duct</vt:lpstr>
      <vt:lpstr>How Would You Fix This?</vt:lpstr>
      <vt:lpstr>Toe Kicks: How Would You Seal These?</vt:lpstr>
      <vt:lpstr>Toe Kicks: How Would You Seal This?</vt:lpstr>
      <vt:lpstr>PowerPoint Presentation</vt:lpstr>
      <vt:lpstr>PowerPoint Presentation</vt:lpstr>
      <vt:lpstr>The Rules </vt:lpstr>
      <vt:lpstr>Leakage Requirements: Single Family Homes</vt:lpstr>
      <vt:lpstr>Leakage Requirements: Manufactured Homes</vt:lpstr>
      <vt:lpstr>Example: Post-Test Leakage, Site Built Home</vt:lpstr>
      <vt:lpstr>Recording Results</vt:lpstr>
      <vt:lpstr>Section 6: What Did You Learn?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Point_PTCS Duct Sealing_Part 2 of 3</dc:title>
  <dc:creator>Nick Schuder</dc:creator>
  <cp:lastModifiedBy>Laura Sharp</cp:lastModifiedBy>
  <cp:revision>1023</cp:revision>
  <cp:lastPrinted>2017-05-02T18:41:40Z</cp:lastPrinted>
  <dcterms:created xsi:type="dcterms:W3CDTF">2009-08-27T15:28:48Z</dcterms:created>
  <dcterms:modified xsi:type="dcterms:W3CDTF">2018-12-30T21:00:54Z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0x010100A37556A87F08394CA61F5501EB1683FF00E3975DFCDEDD7B47BEB16A52805B8F41</vt:lpwstr>
  </property>
</Properties>
</file>