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21" saveSubsetFonts="1">
  <p:sldMasterIdLst>
    <p:sldMasterId id="2147483748" r:id="rId4"/>
    <p:sldMasterId id="2147483767" r:id="rId5"/>
    <p:sldMasterId id="2147483782" r:id="rId6"/>
    <p:sldMasterId id="2147483800" r:id="rId7"/>
  </p:sldMasterIdLst>
  <p:notesMasterIdLst>
    <p:notesMasterId r:id="rId93"/>
  </p:notesMasterIdLst>
  <p:handoutMasterIdLst>
    <p:handoutMasterId r:id="rId94"/>
  </p:handoutMasterIdLst>
  <p:sldIdLst>
    <p:sldId id="792" r:id="rId8"/>
    <p:sldId id="793" r:id="rId9"/>
    <p:sldId id="794" r:id="rId10"/>
    <p:sldId id="849" r:id="rId11"/>
    <p:sldId id="795" r:id="rId12"/>
    <p:sldId id="850" r:id="rId13"/>
    <p:sldId id="796" r:id="rId14"/>
    <p:sldId id="797" r:id="rId15"/>
    <p:sldId id="798" r:id="rId16"/>
    <p:sldId id="799" r:id="rId17"/>
    <p:sldId id="800" r:id="rId18"/>
    <p:sldId id="801" r:id="rId19"/>
    <p:sldId id="802" r:id="rId20"/>
    <p:sldId id="803" r:id="rId21"/>
    <p:sldId id="804" r:id="rId22"/>
    <p:sldId id="859" r:id="rId23"/>
    <p:sldId id="860" r:id="rId24"/>
    <p:sldId id="861" r:id="rId25"/>
    <p:sldId id="862" r:id="rId26"/>
    <p:sldId id="863" r:id="rId27"/>
    <p:sldId id="805" r:id="rId28"/>
    <p:sldId id="661" r:id="rId29"/>
    <p:sldId id="662" r:id="rId30"/>
    <p:sldId id="663" r:id="rId31"/>
    <p:sldId id="664" r:id="rId32"/>
    <p:sldId id="806" r:id="rId33"/>
    <p:sldId id="807" r:id="rId34"/>
    <p:sldId id="808" r:id="rId35"/>
    <p:sldId id="809" r:id="rId36"/>
    <p:sldId id="810" r:id="rId37"/>
    <p:sldId id="811" r:id="rId38"/>
    <p:sldId id="812" r:id="rId39"/>
    <p:sldId id="813" r:id="rId40"/>
    <p:sldId id="814" r:id="rId41"/>
    <p:sldId id="815" r:id="rId42"/>
    <p:sldId id="816" r:id="rId43"/>
    <p:sldId id="817" r:id="rId44"/>
    <p:sldId id="818" r:id="rId45"/>
    <p:sldId id="819" r:id="rId46"/>
    <p:sldId id="820" r:id="rId47"/>
    <p:sldId id="821" r:id="rId48"/>
    <p:sldId id="822" r:id="rId49"/>
    <p:sldId id="823" r:id="rId50"/>
    <p:sldId id="824" r:id="rId51"/>
    <p:sldId id="825" r:id="rId52"/>
    <p:sldId id="832" r:id="rId53"/>
    <p:sldId id="779" r:id="rId54"/>
    <p:sldId id="735" r:id="rId55"/>
    <p:sldId id="864" r:id="rId56"/>
    <p:sldId id="781" r:id="rId57"/>
    <p:sldId id="782" r:id="rId58"/>
    <p:sldId id="783" r:id="rId59"/>
    <p:sldId id="784" r:id="rId60"/>
    <p:sldId id="785" r:id="rId61"/>
    <p:sldId id="786" r:id="rId62"/>
    <p:sldId id="787" r:id="rId63"/>
    <p:sldId id="788" r:id="rId64"/>
    <p:sldId id="789" r:id="rId65"/>
    <p:sldId id="790" r:id="rId66"/>
    <p:sldId id="791" r:id="rId67"/>
    <p:sldId id="770" r:id="rId68"/>
    <p:sldId id="742" r:id="rId69"/>
    <p:sldId id="743" r:id="rId70"/>
    <p:sldId id="771" r:id="rId71"/>
    <p:sldId id="772" r:id="rId72"/>
    <p:sldId id="746" r:id="rId73"/>
    <p:sldId id="747" r:id="rId74"/>
    <p:sldId id="833" r:id="rId75"/>
    <p:sldId id="836" r:id="rId76"/>
    <p:sldId id="838" r:id="rId77"/>
    <p:sldId id="693" r:id="rId78"/>
    <p:sldId id="834" r:id="rId79"/>
    <p:sldId id="750" r:id="rId80"/>
    <p:sldId id="499" r:id="rId81"/>
    <p:sldId id="865" r:id="rId82"/>
    <p:sldId id="775" r:id="rId83"/>
    <p:sldId id="776" r:id="rId84"/>
    <p:sldId id="866" r:id="rId85"/>
    <p:sldId id="763" r:id="rId86"/>
    <p:sldId id="868" r:id="rId87"/>
    <p:sldId id="840" r:id="rId88"/>
    <p:sldId id="563" r:id="rId89"/>
    <p:sldId id="869" r:id="rId90"/>
    <p:sldId id="841" r:id="rId91"/>
    <p:sldId id="842" r:id="rId9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williamson" initials="j" lastIdx="14" clrIdx="0"/>
  <p:cmAuthor id="1" name="bob davis" initials="bd" lastIdx="1" clrIdx="1"/>
  <p:cmAuthor id="2" name="PECI" initials="P" lastIdx="2" clrIdx="2"/>
  <p:cmAuthor id="3" name="Andrea Estrada" initials="AE" lastIdx="0" clrIdx="3"/>
  <p:cmAuthor id="4" name="Maitri" initials="MHD" lastIdx="11" clrIdx="4"/>
  <p:cmAuthor id="5" name="AmyB" initials="AAB" lastIdx="1" clrIdx="5"/>
  <p:cmAuthor id="6" name="Maitri Dirmeyer" initials="MHD" lastIdx="5"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E84"/>
    <a:srgbClr val="CBCBCB"/>
    <a:srgbClr val="E1F8FB"/>
    <a:srgbClr val="BEA4CA"/>
    <a:srgbClr val="FC8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6" autoAdjust="0"/>
    <p:restoredTop sz="84111" autoAdjust="0"/>
  </p:normalViewPr>
  <p:slideViewPr>
    <p:cSldViewPr>
      <p:cViewPr varScale="1">
        <p:scale>
          <a:sx n="77" d="100"/>
          <a:sy n="77" d="100"/>
        </p:scale>
        <p:origin x="-684" y="-102"/>
      </p:cViewPr>
      <p:guideLst>
        <p:guide orient="horz" pos="2160"/>
        <p:guide pos="2880"/>
      </p:guideLst>
    </p:cSldViewPr>
  </p:slideViewPr>
  <p:outlineViewPr>
    <p:cViewPr>
      <p:scale>
        <a:sx n="33" d="100"/>
        <a:sy n="33" d="100"/>
      </p:scale>
      <p:origin x="0" y="7128"/>
    </p:cViewPr>
  </p:outlineViewPr>
  <p:notesTextViewPr>
    <p:cViewPr>
      <p:scale>
        <a:sx n="100" d="100"/>
        <a:sy n="100" d="100"/>
      </p:scale>
      <p:origin x="0" y="0"/>
    </p:cViewPr>
  </p:notesTextViewPr>
  <p:sorterViewPr>
    <p:cViewPr>
      <p:scale>
        <a:sx n="120" d="100"/>
        <a:sy n="120" d="100"/>
      </p:scale>
      <p:origin x="0" y="0"/>
    </p:cViewPr>
  </p:sorterViewPr>
  <p:notesViewPr>
    <p:cSldViewPr>
      <p:cViewPr varScale="1">
        <p:scale>
          <a:sx n="85" d="100"/>
          <a:sy n="85" d="100"/>
        </p:scale>
        <p:origin x="2680" y="19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commentAuthors" Target="commen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_rels/data1.xml.rels><?xml version="1.0" encoding="UTF-8" standalone="yes"?>
<Relationships xmlns="http://schemas.openxmlformats.org/package/2006/relationships"><Relationship Id="rId3" Type="http://schemas.openxmlformats.org/officeDocument/2006/relationships/hyperlink" Target="http://www.bpa.gov/goto/reshvac" TargetMode="External"/><Relationship Id="rId2" Type="http://schemas.openxmlformats.org/officeDocument/2006/relationships/hyperlink" Target="https://www.bpa.gov/EE/Sectors/Residential/Documents/Certified%20Technician%20Application%202015-11-05_Final.pdf" TargetMode="External"/><Relationship Id="rId1" Type="http://schemas.openxmlformats.org/officeDocument/2006/relationships/hyperlink" Target="https://ptcs.bpa.gov/"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999C8B-7ACD-41FB-BA6E-9658449D6DA0}" type="doc">
      <dgm:prSet loTypeId="urn:microsoft.com/office/officeart/2005/8/layout/chevron2" loCatId="process" qsTypeId="urn:microsoft.com/office/officeart/2005/8/quickstyle/simple4" qsCatId="simple" csTypeId="urn:microsoft.com/office/officeart/2005/8/colors/accent1_3" csCatId="accent1" phldr="1"/>
      <dgm:spPr/>
      <dgm:t>
        <a:bodyPr/>
        <a:lstStyle/>
        <a:p>
          <a:endParaRPr lang="en-US"/>
        </a:p>
      </dgm:t>
    </dgm:pt>
    <dgm:pt modelId="{3B3CA575-4088-489F-9091-641CCF734469}">
      <dgm:prSet phldrT="[Text]" custT="1"/>
      <dgm:spPr/>
      <dgm:t>
        <a:bodyPr/>
        <a:lstStyle/>
        <a:p>
          <a:pPr algn="ctr"/>
          <a:r>
            <a:rPr lang="en-US" sz="2200" dirty="0">
              <a:solidFill>
                <a:schemeClr val="tx1">
                  <a:lumMod val="95000"/>
                  <a:lumOff val="5000"/>
                </a:schemeClr>
              </a:solidFill>
            </a:rPr>
            <a:t>Step 1</a:t>
          </a:r>
        </a:p>
      </dgm:t>
    </dgm:pt>
    <dgm:pt modelId="{B33CB377-E975-4959-8624-A17D0D605C99}" type="parTrans" cxnId="{550CA04A-E039-416B-8DBF-00EF679D5E08}">
      <dgm:prSet/>
      <dgm:spPr/>
      <dgm:t>
        <a:bodyPr/>
        <a:lstStyle/>
        <a:p>
          <a:pPr algn="ctr"/>
          <a:endParaRPr lang="en-US" sz="1500">
            <a:solidFill>
              <a:schemeClr val="tx1">
                <a:lumMod val="75000"/>
                <a:lumOff val="25000"/>
              </a:schemeClr>
            </a:solidFill>
          </a:endParaRPr>
        </a:p>
      </dgm:t>
    </dgm:pt>
    <dgm:pt modelId="{5C2AD213-4404-42FF-927A-3DFA8168242A}" type="sibTrans" cxnId="{550CA04A-E039-416B-8DBF-00EF679D5E08}">
      <dgm:prSet/>
      <dgm:spPr/>
      <dgm:t>
        <a:bodyPr/>
        <a:lstStyle/>
        <a:p>
          <a:pPr algn="ctr"/>
          <a:endParaRPr lang="en-US" sz="1500">
            <a:solidFill>
              <a:schemeClr val="tx1">
                <a:lumMod val="75000"/>
                <a:lumOff val="25000"/>
              </a:schemeClr>
            </a:solidFill>
          </a:endParaRPr>
        </a:p>
      </dgm:t>
    </dgm:pt>
    <dgm:pt modelId="{60353FC5-0096-4E05-A192-F93504F71AEB}">
      <dgm:prSet phldrT="[Text]" custT="1"/>
      <dgm:spPr>
        <a:effectLst>
          <a:outerShdw blurRad="50800" dist="38100" dir="5400000" algn="t" rotWithShape="0">
            <a:prstClr val="black">
              <a:alpha val="40000"/>
            </a:prstClr>
          </a:outerShdw>
        </a:effectLst>
      </dgm:spPr>
      <dgm:t>
        <a:bodyPr/>
        <a:lstStyle/>
        <a:p>
          <a:pPr algn="l"/>
          <a:r>
            <a:rPr lang="en-US" sz="2000" dirty="0"/>
            <a:t>Pass this training’s exam</a:t>
          </a:r>
        </a:p>
      </dgm:t>
    </dgm:pt>
    <dgm:pt modelId="{95DA36F6-B784-492D-B6A5-0934B38DB8AA}" type="parTrans" cxnId="{78628AF9-8C1B-4784-8AD4-584A79C47AC0}">
      <dgm:prSet/>
      <dgm:spPr/>
      <dgm:t>
        <a:bodyPr/>
        <a:lstStyle/>
        <a:p>
          <a:pPr algn="ctr"/>
          <a:endParaRPr lang="en-US" sz="1500">
            <a:solidFill>
              <a:schemeClr val="tx1">
                <a:lumMod val="75000"/>
                <a:lumOff val="25000"/>
              </a:schemeClr>
            </a:solidFill>
          </a:endParaRPr>
        </a:p>
      </dgm:t>
    </dgm:pt>
    <dgm:pt modelId="{B849EACC-7C82-4A7E-8EDD-C1450BD22588}" type="sibTrans" cxnId="{78628AF9-8C1B-4784-8AD4-584A79C47AC0}">
      <dgm:prSet/>
      <dgm:spPr/>
      <dgm:t>
        <a:bodyPr/>
        <a:lstStyle/>
        <a:p>
          <a:pPr algn="ctr"/>
          <a:endParaRPr lang="en-US" sz="1500">
            <a:solidFill>
              <a:schemeClr val="tx1">
                <a:lumMod val="75000"/>
                <a:lumOff val="25000"/>
              </a:schemeClr>
            </a:solidFill>
          </a:endParaRPr>
        </a:p>
      </dgm:t>
    </dgm:pt>
    <dgm:pt modelId="{99671BFC-3D12-45FF-999A-3652D0555A7B}">
      <dgm:prSet phldrT="[Text]" custT="1"/>
      <dgm:spPr/>
      <dgm:t>
        <a:bodyPr/>
        <a:lstStyle/>
        <a:p>
          <a:pPr algn="ctr"/>
          <a:r>
            <a:rPr lang="en-US" sz="2200" dirty="0">
              <a:solidFill>
                <a:schemeClr val="tx1">
                  <a:lumMod val="95000"/>
                  <a:lumOff val="5000"/>
                </a:schemeClr>
              </a:solidFill>
            </a:rPr>
            <a:t>Step 2</a:t>
          </a:r>
        </a:p>
      </dgm:t>
    </dgm:pt>
    <dgm:pt modelId="{8300F46E-F5D4-4995-A14B-5969733DADC2}" type="parTrans" cxnId="{B2B5E91E-AF46-40E6-8DE5-126A5E3AE6FF}">
      <dgm:prSet/>
      <dgm:spPr/>
      <dgm:t>
        <a:bodyPr/>
        <a:lstStyle/>
        <a:p>
          <a:pPr algn="ctr"/>
          <a:endParaRPr lang="en-US" sz="1500">
            <a:solidFill>
              <a:schemeClr val="tx1">
                <a:lumMod val="75000"/>
                <a:lumOff val="25000"/>
              </a:schemeClr>
            </a:solidFill>
          </a:endParaRPr>
        </a:p>
      </dgm:t>
    </dgm:pt>
    <dgm:pt modelId="{3D456BD0-3955-4E9F-8663-EEC7D8E8384F}" type="sibTrans" cxnId="{B2B5E91E-AF46-40E6-8DE5-126A5E3AE6FF}">
      <dgm:prSet/>
      <dgm:spPr/>
      <dgm:t>
        <a:bodyPr/>
        <a:lstStyle/>
        <a:p>
          <a:pPr algn="ctr"/>
          <a:endParaRPr lang="en-US" sz="1500">
            <a:solidFill>
              <a:schemeClr val="tx1">
                <a:lumMod val="75000"/>
                <a:lumOff val="25000"/>
              </a:schemeClr>
            </a:solidFill>
          </a:endParaRPr>
        </a:p>
      </dgm:t>
    </dgm:pt>
    <dgm:pt modelId="{8E4CB8AE-A20B-4C64-B189-B8552BD5DAF0}">
      <dgm:prSet phldrT="[Text]" custT="1"/>
      <dgm:spPr>
        <a:effectLst>
          <a:outerShdw blurRad="50800" dist="38100" dir="5400000" algn="t" rotWithShape="0">
            <a:prstClr val="black">
              <a:alpha val="40000"/>
            </a:prstClr>
          </a:outerShdw>
        </a:effectLst>
      </dgm:spPr>
      <dgm:t>
        <a:bodyPr/>
        <a:lstStyle/>
        <a:p>
          <a:pPr algn="l"/>
          <a:r>
            <a:rPr lang="en-US" sz="2000" dirty="0"/>
            <a:t>Create online account on </a:t>
          </a:r>
          <a:r>
            <a:rPr lang="en-US" sz="2000" dirty="0">
              <a:hlinkClick xmlns:r="http://schemas.openxmlformats.org/officeDocument/2006/relationships" r:id="rId1"/>
            </a:rPr>
            <a:t>ptcs.bpa.gov</a:t>
          </a:r>
          <a:endParaRPr lang="en-US" sz="2000" dirty="0"/>
        </a:p>
      </dgm:t>
    </dgm:pt>
    <dgm:pt modelId="{84AF6107-5325-4ADE-B33C-15F6158BF7C9}" type="parTrans" cxnId="{12D2BF64-9C95-4639-AE91-E1A5571A9050}">
      <dgm:prSet/>
      <dgm:spPr/>
      <dgm:t>
        <a:bodyPr/>
        <a:lstStyle/>
        <a:p>
          <a:pPr algn="ctr"/>
          <a:endParaRPr lang="en-US" sz="1500">
            <a:solidFill>
              <a:schemeClr val="tx1">
                <a:lumMod val="75000"/>
                <a:lumOff val="25000"/>
              </a:schemeClr>
            </a:solidFill>
          </a:endParaRPr>
        </a:p>
      </dgm:t>
    </dgm:pt>
    <dgm:pt modelId="{B991445F-036A-4B67-948D-CADE8046DC83}" type="sibTrans" cxnId="{12D2BF64-9C95-4639-AE91-E1A5571A9050}">
      <dgm:prSet/>
      <dgm:spPr/>
      <dgm:t>
        <a:bodyPr/>
        <a:lstStyle/>
        <a:p>
          <a:pPr algn="ctr"/>
          <a:endParaRPr lang="en-US" sz="1500">
            <a:solidFill>
              <a:schemeClr val="tx1">
                <a:lumMod val="75000"/>
                <a:lumOff val="25000"/>
              </a:schemeClr>
            </a:solidFill>
          </a:endParaRPr>
        </a:p>
      </dgm:t>
    </dgm:pt>
    <dgm:pt modelId="{1F0F3959-144B-4CCB-AE44-A6AE38337FFF}">
      <dgm:prSet phldrT="[Text]" custT="1"/>
      <dgm:spPr/>
      <dgm:t>
        <a:bodyPr/>
        <a:lstStyle/>
        <a:p>
          <a:pPr algn="ctr"/>
          <a:r>
            <a:rPr lang="en-US" sz="2200" dirty="0">
              <a:solidFill>
                <a:schemeClr val="tx1">
                  <a:lumMod val="95000"/>
                  <a:lumOff val="5000"/>
                </a:schemeClr>
              </a:solidFill>
            </a:rPr>
            <a:t>Step 3</a:t>
          </a:r>
        </a:p>
      </dgm:t>
    </dgm:pt>
    <dgm:pt modelId="{16C9CF9A-CEFC-4E8C-A4BB-E5AC96E32652}" type="parTrans" cxnId="{FC9BC4F2-04B0-42AF-8A6D-02F7F2AAD7D0}">
      <dgm:prSet/>
      <dgm:spPr/>
      <dgm:t>
        <a:bodyPr/>
        <a:lstStyle/>
        <a:p>
          <a:pPr algn="ctr"/>
          <a:endParaRPr lang="en-US" sz="1500">
            <a:solidFill>
              <a:schemeClr val="tx1">
                <a:lumMod val="75000"/>
                <a:lumOff val="25000"/>
              </a:schemeClr>
            </a:solidFill>
          </a:endParaRPr>
        </a:p>
      </dgm:t>
    </dgm:pt>
    <dgm:pt modelId="{AC67FA28-E54E-475E-8CB3-002B10BA64A7}" type="sibTrans" cxnId="{FC9BC4F2-04B0-42AF-8A6D-02F7F2AAD7D0}">
      <dgm:prSet/>
      <dgm:spPr/>
      <dgm:t>
        <a:bodyPr/>
        <a:lstStyle/>
        <a:p>
          <a:pPr algn="ctr"/>
          <a:endParaRPr lang="en-US" sz="1500">
            <a:solidFill>
              <a:schemeClr val="tx1">
                <a:lumMod val="75000"/>
                <a:lumOff val="25000"/>
              </a:schemeClr>
            </a:solidFill>
          </a:endParaRPr>
        </a:p>
      </dgm:t>
    </dgm:pt>
    <dgm:pt modelId="{8B1BF9B9-17A7-4188-BD8C-DB419B61784B}">
      <dgm:prSet phldrT="[Text]" custT="1"/>
      <dgm:spPr>
        <a:effectLst>
          <a:outerShdw blurRad="50800" dist="38100" dir="5400000" algn="t" rotWithShape="0">
            <a:prstClr val="black">
              <a:alpha val="40000"/>
            </a:prstClr>
          </a:outerShdw>
        </a:effectLst>
      </dgm:spPr>
      <dgm:t>
        <a:bodyPr/>
        <a:lstStyle/>
        <a:p>
          <a:pPr algn="l"/>
          <a:r>
            <a:rPr lang="en-US" sz="2000" dirty="0"/>
            <a:t>Submit </a:t>
          </a:r>
          <a:r>
            <a:rPr lang="en-US" sz="2000" dirty="0">
              <a:hlinkClick xmlns:r="http://schemas.openxmlformats.org/officeDocument/2006/relationships" r:id="rId2"/>
            </a:rPr>
            <a:t>Certified Technician Application</a:t>
          </a:r>
          <a:r>
            <a:rPr lang="en-US" sz="2000" dirty="0"/>
            <a:t> found in “How to Participate” section on </a:t>
          </a:r>
          <a:r>
            <a:rPr lang="en-US" sz="2000" dirty="0">
              <a:hlinkClick xmlns:r="http://schemas.openxmlformats.org/officeDocument/2006/relationships" r:id="rId3"/>
            </a:rPr>
            <a:t>www.bpa.gov/goto/reshvac</a:t>
          </a:r>
          <a:endParaRPr lang="en-US" sz="2000" dirty="0"/>
        </a:p>
      </dgm:t>
    </dgm:pt>
    <dgm:pt modelId="{886D7656-C171-46B4-9151-E2A7260F936D}" type="parTrans" cxnId="{99F2A52D-4606-446C-9178-F90372E86BC2}">
      <dgm:prSet/>
      <dgm:spPr/>
      <dgm:t>
        <a:bodyPr/>
        <a:lstStyle/>
        <a:p>
          <a:pPr algn="ctr"/>
          <a:endParaRPr lang="en-US" sz="1500">
            <a:solidFill>
              <a:schemeClr val="tx1">
                <a:lumMod val="75000"/>
                <a:lumOff val="25000"/>
              </a:schemeClr>
            </a:solidFill>
          </a:endParaRPr>
        </a:p>
      </dgm:t>
    </dgm:pt>
    <dgm:pt modelId="{94BF776B-B962-4976-9CDF-103225975743}" type="sibTrans" cxnId="{99F2A52D-4606-446C-9178-F90372E86BC2}">
      <dgm:prSet/>
      <dgm:spPr/>
      <dgm:t>
        <a:bodyPr/>
        <a:lstStyle/>
        <a:p>
          <a:pPr algn="ctr"/>
          <a:endParaRPr lang="en-US" sz="1500">
            <a:solidFill>
              <a:schemeClr val="tx1">
                <a:lumMod val="75000"/>
                <a:lumOff val="25000"/>
              </a:schemeClr>
            </a:solidFill>
          </a:endParaRPr>
        </a:p>
      </dgm:t>
    </dgm:pt>
    <dgm:pt modelId="{1D459361-4E79-4713-9900-F88FDC17EBB9}" type="pres">
      <dgm:prSet presAssocID="{9E999C8B-7ACD-41FB-BA6E-9658449D6DA0}" presName="linearFlow" presStyleCnt="0">
        <dgm:presLayoutVars>
          <dgm:dir/>
          <dgm:animLvl val="lvl"/>
          <dgm:resizeHandles val="exact"/>
        </dgm:presLayoutVars>
      </dgm:prSet>
      <dgm:spPr/>
      <dgm:t>
        <a:bodyPr/>
        <a:lstStyle/>
        <a:p>
          <a:endParaRPr lang="en-US"/>
        </a:p>
      </dgm:t>
    </dgm:pt>
    <dgm:pt modelId="{C0231980-D0A0-4DB8-BC0D-9D49F4099187}" type="pres">
      <dgm:prSet presAssocID="{3B3CA575-4088-489F-9091-641CCF734469}" presName="composite" presStyleCnt="0"/>
      <dgm:spPr/>
    </dgm:pt>
    <dgm:pt modelId="{D8A9F755-759D-47B3-9185-766CDA4AEDEA}" type="pres">
      <dgm:prSet presAssocID="{3B3CA575-4088-489F-9091-641CCF734469}" presName="parentText" presStyleLbl="alignNode1" presStyleIdx="0" presStyleCnt="3">
        <dgm:presLayoutVars>
          <dgm:chMax val="1"/>
          <dgm:bulletEnabled val="1"/>
        </dgm:presLayoutVars>
      </dgm:prSet>
      <dgm:spPr/>
      <dgm:t>
        <a:bodyPr/>
        <a:lstStyle/>
        <a:p>
          <a:endParaRPr lang="en-US"/>
        </a:p>
      </dgm:t>
    </dgm:pt>
    <dgm:pt modelId="{76BC3B27-2832-40B6-8FD2-34794F6DAF35}" type="pres">
      <dgm:prSet presAssocID="{3B3CA575-4088-489F-9091-641CCF734469}" presName="descendantText" presStyleLbl="alignAcc1" presStyleIdx="0" presStyleCnt="3">
        <dgm:presLayoutVars>
          <dgm:bulletEnabled val="1"/>
        </dgm:presLayoutVars>
      </dgm:prSet>
      <dgm:spPr/>
      <dgm:t>
        <a:bodyPr/>
        <a:lstStyle/>
        <a:p>
          <a:endParaRPr lang="en-US"/>
        </a:p>
      </dgm:t>
    </dgm:pt>
    <dgm:pt modelId="{6CF33987-92FD-4FF3-B3E0-C8B382930AB4}" type="pres">
      <dgm:prSet presAssocID="{5C2AD213-4404-42FF-927A-3DFA8168242A}" presName="sp" presStyleCnt="0"/>
      <dgm:spPr/>
    </dgm:pt>
    <dgm:pt modelId="{D747D0B1-722E-4E4C-94E3-E891A9445743}" type="pres">
      <dgm:prSet presAssocID="{99671BFC-3D12-45FF-999A-3652D0555A7B}" presName="composite" presStyleCnt="0"/>
      <dgm:spPr/>
    </dgm:pt>
    <dgm:pt modelId="{AC31F23C-D85B-4377-ACE9-503DA4F30CE6}" type="pres">
      <dgm:prSet presAssocID="{99671BFC-3D12-45FF-999A-3652D0555A7B}" presName="parentText" presStyleLbl="alignNode1" presStyleIdx="1" presStyleCnt="3">
        <dgm:presLayoutVars>
          <dgm:chMax val="1"/>
          <dgm:bulletEnabled val="1"/>
        </dgm:presLayoutVars>
      </dgm:prSet>
      <dgm:spPr/>
      <dgm:t>
        <a:bodyPr/>
        <a:lstStyle/>
        <a:p>
          <a:endParaRPr lang="en-US"/>
        </a:p>
      </dgm:t>
    </dgm:pt>
    <dgm:pt modelId="{7C1D3F45-E1D6-4F79-B53F-513A422626DE}" type="pres">
      <dgm:prSet presAssocID="{99671BFC-3D12-45FF-999A-3652D0555A7B}" presName="descendantText" presStyleLbl="alignAcc1" presStyleIdx="1" presStyleCnt="3" custLinFactNeighborY="769">
        <dgm:presLayoutVars>
          <dgm:bulletEnabled val="1"/>
        </dgm:presLayoutVars>
      </dgm:prSet>
      <dgm:spPr/>
      <dgm:t>
        <a:bodyPr/>
        <a:lstStyle/>
        <a:p>
          <a:endParaRPr lang="en-US"/>
        </a:p>
      </dgm:t>
    </dgm:pt>
    <dgm:pt modelId="{C4D67018-7A13-4DFB-8668-C075437B91CD}" type="pres">
      <dgm:prSet presAssocID="{3D456BD0-3955-4E9F-8663-EEC7D8E8384F}" presName="sp" presStyleCnt="0"/>
      <dgm:spPr/>
    </dgm:pt>
    <dgm:pt modelId="{EF62C108-2A6C-47F3-9A42-4ECEE23663F8}" type="pres">
      <dgm:prSet presAssocID="{1F0F3959-144B-4CCB-AE44-A6AE38337FFF}" presName="composite" presStyleCnt="0"/>
      <dgm:spPr/>
    </dgm:pt>
    <dgm:pt modelId="{6DC4484A-D950-4606-A4FF-5FEEABAD64DD}" type="pres">
      <dgm:prSet presAssocID="{1F0F3959-144B-4CCB-AE44-A6AE38337FFF}" presName="parentText" presStyleLbl="alignNode1" presStyleIdx="2" presStyleCnt="3">
        <dgm:presLayoutVars>
          <dgm:chMax val="1"/>
          <dgm:bulletEnabled val="1"/>
        </dgm:presLayoutVars>
      </dgm:prSet>
      <dgm:spPr/>
      <dgm:t>
        <a:bodyPr/>
        <a:lstStyle/>
        <a:p>
          <a:endParaRPr lang="en-US"/>
        </a:p>
      </dgm:t>
    </dgm:pt>
    <dgm:pt modelId="{E848B12A-0C29-4D26-B929-8C527F4A9AFD}" type="pres">
      <dgm:prSet presAssocID="{1F0F3959-144B-4CCB-AE44-A6AE38337FFF}" presName="descendantText" presStyleLbl="alignAcc1" presStyleIdx="2" presStyleCnt="3">
        <dgm:presLayoutVars>
          <dgm:bulletEnabled val="1"/>
        </dgm:presLayoutVars>
      </dgm:prSet>
      <dgm:spPr/>
      <dgm:t>
        <a:bodyPr/>
        <a:lstStyle/>
        <a:p>
          <a:endParaRPr lang="en-US"/>
        </a:p>
      </dgm:t>
    </dgm:pt>
  </dgm:ptLst>
  <dgm:cxnLst>
    <dgm:cxn modelId="{FC9BC4F2-04B0-42AF-8A6D-02F7F2AAD7D0}" srcId="{9E999C8B-7ACD-41FB-BA6E-9658449D6DA0}" destId="{1F0F3959-144B-4CCB-AE44-A6AE38337FFF}" srcOrd="2" destOrd="0" parTransId="{16C9CF9A-CEFC-4E8C-A4BB-E5AC96E32652}" sibTransId="{AC67FA28-E54E-475E-8CB3-002B10BA64A7}"/>
    <dgm:cxn modelId="{D9DDAE82-3C39-4FBD-AAC5-403101D9AC31}" type="presOf" srcId="{3B3CA575-4088-489F-9091-641CCF734469}" destId="{D8A9F755-759D-47B3-9185-766CDA4AEDEA}" srcOrd="0" destOrd="0" presId="urn:microsoft.com/office/officeart/2005/8/layout/chevron2"/>
    <dgm:cxn modelId="{78628AF9-8C1B-4784-8AD4-584A79C47AC0}" srcId="{3B3CA575-4088-489F-9091-641CCF734469}" destId="{60353FC5-0096-4E05-A192-F93504F71AEB}" srcOrd="0" destOrd="0" parTransId="{95DA36F6-B784-492D-B6A5-0934B38DB8AA}" sibTransId="{B849EACC-7C82-4A7E-8EDD-C1450BD22588}"/>
    <dgm:cxn modelId="{90D679A3-8CD1-4DC1-9459-AF63AE9D90D3}" type="presOf" srcId="{9E999C8B-7ACD-41FB-BA6E-9658449D6DA0}" destId="{1D459361-4E79-4713-9900-F88FDC17EBB9}" srcOrd="0" destOrd="0" presId="urn:microsoft.com/office/officeart/2005/8/layout/chevron2"/>
    <dgm:cxn modelId="{B5DFBE5D-CD5F-4B49-A00B-2B247E0837AD}" type="presOf" srcId="{8B1BF9B9-17A7-4188-BD8C-DB419B61784B}" destId="{E848B12A-0C29-4D26-B929-8C527F4A9AFD}" srcOrd="0" destOrd="0" presId="urn:microsoft.com/office/officeart/2005/8/layout/chevron2"/>
    <dgm:cxn modelId="{99F2A52D-4606-446C-9178-F90372E86BC2}" srcId="{1F0F3959-144B-4CCB-AE44-A6AE38337FFF}" destId="{8B1BF9B9-17A7-4188-BD8C-DB419B61784B}" srcOrd="0" destOrd="0" parTransId="{886D7656-C171-46B4-9151-E2A7260F936D}" sibTransId="{94BF776B-B962-4976-9CDF-103225975743}"/>
    <dgm:cxn modelId="{6E074ACD-EDD4-4DA1-9910-2E533BF138A3}" type="presOf" srcId="{1F0F3959-144B-4CCB-AE44-A6AE38337FFF}" destId="{6DC4484A-D950-4606-A4FF-5FEEABAD64DD}" srcOrd="0" destOrd="0" presId="urn:microsoft.com/office/officeart/2005/8/layout/chevron2"/>
    <dgm:cxn modelId="{75137353-0150-4550-A22F-24C7A9E3FCD2}" type="presOf" srcId="{99671BFC-3D12-45FF-999A-3652D0555A7B}" destId="{AC31F23C-D85B-4377-ACE9-503DA4F30CE6}" srcOrd="0" destOrd="0" presId="urn:microsoft.com/office/officeart/2005/8/layout/chevron2"/>
    <dgm:cxn modelId="{550CA04A-E039-416B-8DBF-00EF679D5E08}" srcId="{9E999C8B-7ACD-41FB-BA6E-9658449D6DA0}" destId="{3B3CA575-4088-489F-9091-641CCF734469}" srcOrd="0" destOrd="0" parTransId="{B33CB377-E975-4959-8624-A17D0D605C99}" sibTransId="{5C2AD213-4404-42FF-927A-3DFA8168242A}"/>
    <dgm:cxn modelId="{B2B5E91E-AF46-40E6-8DE5-126A5E3AE6FF}" srcId="{9E999C8B-7ACD-41FB-BA6E-9658449D6DA0}" destId="{99671BFC-3D12-45FF-999A-3652D0555A7B}" srcOrd="1" destOrd="0" parTransId="{8300F46E-F5D4-4995-A14B-5969733DADC2}" sibTransId="{3D456BD0-3955-4E9F-8663-EEC7D8E8384F}"/>
    <dgm:cxn modelId="{12D2BF64-9C95-4639-AE91-E1A5571A9050}" srcId="{99671BFC-3D12-45FF-999A-3652D0555A7B}" destId="{8E4CB8AE-A20B-4C64-B189-B8552BD5DAF0}" srcOrd="0" destOrd="0" parTransId="{84AF6107-5325-4ADE-B33C-15F6158BF7C9}" sibTransId="{B991445F-036A-4B67-948D-CADE8046DC83}"/>
    <dgm:cxn modelId="{4AD02B04-C814-4689-BE07-C660909DA066}" type="presOf" srcId="{8E4CB8AE-A20B-4C64-B189-B8552BD5DAF0}" destId="{7C1D3F45-E1D6-4F79-B53F-513A422626DE}" srcOrd="0" destOrd="0" presId="urn:microsoft.com/office/officeart/2005/8/layout/chevron2"/>
    <dgm:cxn modelId="{823EE27D-7349-4AFC-8408-CB092B803872}" type="presOf" srcId="{60353FC5-0096-4E05-A192-F93504F71AEB}" destId="{76BC3B27-2832-40B6-8FD2-34794F6DAF35}" srcOrd="0" destOrd="0" presId="urn:microsoft.com/office/officeart/2005/8/layout/chevron2"/>
    <dgm:cxn modelId="{AA281F4D-9872-4350-A63F-B52C0767B035}" type="presParOf" srcId="{1D459361-4E79-4713-9900-F88FDC17EBB9}" destId="{C0231980-D0A0-4DB8-BC0D-9D49F4099187}" srcOrd="0" destOrd="0" presId="urn:microsoft.com/office/officeart/2005/8/layout/chevron2"/>
    <dgm:cxn modelId="{2B0F519C-6398-4AC6-A3DF-C40F6DC632CB}" type="presParOf" srcId="{C0231980-D0A0-4DB8-BC0D-9D49F4099187}" destId="{D8A9F755-759D-47B3-9185-766CDA4AEDEA}" srcOrd="0" destOrd="0" presId="urn:microsoft.com/office/officeart/2005/8/layout/chevron2"/>
    <dgm:cxn modelId="{65F52DF5-1543-4685-880A-6F322EE01D09}" type="presParOf" srcId="{C0231980-D0A0-4DB8-BC0D-9D49F4099187}" destId="{76BC3B27-2832-40B6-8FD2-34794F6DAF35}" srcOrd="1" destOrd="0" presId="urn:microsoft.com/office/officeart/2005/8/layout/chevron2"/>
    <dgm:cxn modelId="{6CB66AF6-B659-40B5-985C-F07D9461FC25}" type="presParOf" srcId="{1D459361-4E79-4713-9900-F88FDC17EBB9}" destId="{6CF33987-92FD-4FF3-B3E0-C8B382930AB4}" srcOrd="1" destOrd="0" presId="urn:microsoft.com/office/officeart/2005/8/layout/chevron2"/>
    <dgm:cxn modelId="{9EA04B7E-A78D-4B62-8142-4C9EBF248964}" type="presParOf" srcId="{1D459361-4E79-4713-9900-F88FDC17EBB9}" destId="{D747D0B1-722E-4E4C-94E3-E891A9445743}" srcOrd="2" destOrd="0" presId="urn:microsoft.com/office/officeart/2005/8/layout/chevron2"/>
    <dgm:cxn modelId="{1DE57C77-BEC6-4984-893A-A24B42416ADE}" type="presParOf" srcId="{D747D0B1-722E-4E4C-94E3-E891A9445743}" destId="{AC31F23C-D85B-4377-ACE9-503DA4F30CE6}" srcOrd="0" destOrd="0" presId="urn:microsoft.com/office/officeart/2005/8/layout/chevron2"/>
    <dgm:cxn modelId="{01D34AD7-5747-4CD9-913D-F20F28A0E4A5}" type="presParOf" srcId="{D747D0B1-722E-4E4C-94E3-E891A9445743}" destId="{7C1D3F45-E1D6-4F79-B53F-513A422626DE}" srcOrd="1" destOrd="0" presId="urn:microsoft.com/office/officeart/2005/8/layout/chevron2"/>
    <dgm:cxn modelId="{9EFDCE4D-8992-4DD6-992F-8C6CE2295146}" type="presParOf" srcId="{1D459361-4E79-4713-9900-F88FDC17EBB9}" destId="{C4D67018-7A13-4DFB-8668-C075437B91CD}" srcOrd="3" destOrd="0" presId="urn:microsoft.com/office/officeart/2005/8/layout/chevron2"/>
    <dgm:cxn modelId="{BE7D0018-AC97-47FF-A916-5B209A3E7D48}" type="presParOf" srcId="{1D459361-4E79-4713-9900-F88FDC17EBB9}" destId="{EF62C108-2A6C-47F3-9A42-4ECEE23663F8}" srcOrd="4" destOrd="0" presId="urn:microsoft.com/office/officeart/2005/8/layout/chevron2"/>
    <dgm:cxn modelId="{3BF7161C-AC15-486E-A704-1A30E0CBA1D4}" type="presParOf" srcId="{EF62C108-2A6C-47F3-9A42-4ECEE23663F8}" destId="{6DC4484A-D950-4606-A4FF-5FEEABAD64DD}" srcOrd="0" destOrd="0" presId="urn:microsoft.com/office/officeart/2005/8/layout/chevron2"/>
    <dgm:cxn modelId="{4CA0F4E4-69D5-4604-8A6F-0360A8866129}" type="presParOf" srcId="{EF62C108-2A6C-47F3-9A42-4ECEE23663F8}" destId="{E848B12A-0C29-4D26-B929-8C527F4A9AFD}" srcOrd="1" destOrd="0" presId="urn:microsoft.com/office/officeart/2005/8/layout/chevron2"/>
  </dgm:cxnLst>
  <dgm:bg/>
  <dgm:whole>
    <a:ln w="12700"/>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72A87-A5C5-418E-AB5B-F9CE1CF6F90E}" type="doc">
      <dgm:prSet loTypeId="urn:microsoft.com/office/officeart/2005/8/layout/arrow2" loCatId="process" qsTypeId="urn:microsoft.com/office/officeart/2005/8/quickstyle/simple2" qsCatId="simple" csTypeId="urn:microsoft.com/office/officeart/2005/8/colors/accent1_3" csCatId="accent1" phldr="1"/>
      <dgm:spPr/>
    </dgm:pt>
    <dgm:pt modelId="{CE1925FE-54CD-4E2B-B7EE-994A959B5B01}">
      <dgm:prSet phldrT="[Text]" custT="1"/>
      <dgm:spPr/>
      <dgm:t>
        <a:bodyPr/>
        <a:lstStyle/>
        <a:p>
          <a:r>
            <a:rPr lang="en-US" sz="1800" dirty="0"/>
            <a:t>Enter in Online Registry*</a:t>
          </a:r>
        </a:p>
      </dgm:t>
    </dgm:pt>
    <dgm:pt modelId="{B8CCE354-B1E0-4CAB-A0D2-886F838165D1}" type="parTrans" cxnId="{4DF878E3-A059-4D39-AE50-8C9FC7C9B980}">
      <dgm:prSet/>
      <dgm:spPr/>
      <dgm:t>
        <a:bodyPr/>
        <a:lstStyle/>
        <a:p>
          <a:endParaRPr lang="en-US"/>
        </a:p>
      </dgm:t>
    </dgm:pt>
    <dgm:pt modelId="{DFABC4FE-1566-480C-BFAD-D962662CC80B}" type="sibTrans" cxnId="{4DF878E3-A059-4D39-AE50-8C9FC7C9B980}">
      <dgm:prSet/>
      <dgm:spPr/>
      <dgm:t>
        <a:bodyPr/>
        <a:lstStyle/>
        <a:p>
          <a:endParaRPr lang="en-US"/>
        </a:p>
      </dgm:t>
    </dgm:pt>
    <dgm:pt modelId="{DDB54E3E-8393-4BA3-A6C9-514CC284B3B7}">
      <dgm:prSet phldrT="[Text]" custT="1"/>
      <dgm:spPr/>
      <dgm:t>
        <a:bodyPr/>
        <a:lstStyle/>
        <a:p>
          <a:r>
            <a:rPr lang="en-US" sz="1800" dirty="0"/>
            <a:t>Test and Seal Ducts</a:t>
          </a:r>
        </a:p>
      </dgm:t>
    </dgm:pt>
    <dgm:pt modelId="{0CA72CF4-D415-48FB-B99B-0D825BC670E1}" type="parTrans" cxnId="{7419D3E6-36BA-4436-A5BA-9986AB8C6AEC}">
      <dgm:prSet/>
      <dgm:spPr/>
      <dgm:t>
        <a:bodyPr/>
        <a:lstStyle/>
        <a:p>
          <a:endParaRPr lang="en-US"/>
        </a:p>
      </dgm:t>
    </dgm:pt>
    <dgm:pt modelId="{5AD3717C-B559-4C94-AEE6-23AE2098DC64}" type="sibTrans" cxnId="{7419D3E6-36BA-4436-A5BA-9986AB8C6AEC}">
      <dgm:prSet/>
      <dgm:spPr/>
      <dgm:t>
        <a:bodyPr/>
        <a:lstStyle/>
        <a:p>
          <a:endParaRPr lang="en-US"/>
        </a:p>
      </dgm:t>
    </dgm:pt>
    <dgm:pt modelId="{8BD1FF2A-6E6F-4BBE-8E0F-CD6C8C94F21F}">
      <dgm:prSet phldrT="[Text]" custT="1"/>
      <dgm:spPr/>
      <dgm:t>
        <a:bodyPr/>
        <a:lstStyle/>
        <a:p>
          <a:r>
            <a:rPr lang="en-US" sz="1800" dirty="0"/>
            <a:t>Submit Documentation to Utility</a:t>
          </a:r>
        </a:p>
      </dgm:t>
    </dgm:pt>
    <dgm:pt modelId="{6580D43E-40B4-4926-88BD-82851AA07667}" type="parTrans" cxnId="{A07144B0-C30F-4865-A51F-999CBFA65B81}">
      <dgm:prSet/>
      <dgm:spPr/>
      <dgm:t>
        <a:bodyPr/>
        <a:lstStyle/>
        <a:p>
          <a:endParaRPr lang="en-US"/>
        </a:p>
      </dgm:t>
    </dgm:pt>
    <dgm:pt modelId="{5F7C3EE5-4EE0-4EC0-9112-6C9508FD7FCA}" type="sibTrans" cxnId="{A07144B0-C30F-4865-A51F-999CBFA65B81}">
      <dgm:prSet/>
      <dgm:spPr/>
      <dgm:t>
        <a:bodyPr/>
        <a:lstStyle/>
        <a:p>
          <a:endParaRPr lang="en-US"/>
        </a:p>
      </dgm:t>
    </dgm:pt>
    <dgm:pt modelId="{70BD8272-1450-4933-AC59-FB0028AD1E54}">
      <dgm:prSet phldrT="[Text]" custT="1"/>
      <dgm:spPr/>
      <dgm:t>
        <a:bodyPr/>
        <a:lstStyle/>
        <a:p>
          <a:r>
            <a:rPr lang="en-US" sz="1800" dirty="0"/>
            <a:t>May qualify for a Quality Assurance Inspection</a:t>
          </a:r>
        </a:p>
      </dgm:t>
    </dgm:pt>
    <dgm:pt modelId="{883F51C5-7E51-4745-9ADC-A849D9AFD446}" type="parTrans" cxnId="{3EF0F6FE-9A02-4249-BB9B-CE71D7006E04}">
      <dgm:prSet/>
      <dgm:spPr/>
      <dgm:t>
        <a:bodyPr/>
        <a:lstStyle/>
        <a:p>
          <a:endParaRPr lang="en-US"/>
        </a:p>
      </dgm:t>
    </dgm:pt>
    <dgm:pt modelId="{42AF32F1-774D-4AF8-8885-8B70C62FB8E2}" type="sibTrans" cxnId="{3EF0F6FE-9A02-4249-BB9B-CE71D7006E04}">
      <dgm:prSet/>
      <dgm:spPr/>
      <dgm:t>
        <a:bodyPr/>
        <a:lstStyle/>
        <a:p>
          <a:endParaRPr lang="en-US"/>
        </a:p>
      </dgm:t>
    </dgm:pt>
    <dgm:pt modelId="{6B4A89FA-98AB-4D95-A6C0-556E17BD8B95}" type="pres">
      <dgm:prSet presAssocID="{07472A87-A5C5-418E-AB5B-F9CE1CF6F90E}" presName="arrowDiagram" presStyleCnt="0">
        <dgm:presLayoutVars>
          <dgm:chMax val="5"/>
          <dgm:dir/>
          <dgm:resizeHandles val="exact"/>
        </dgm:presLayoutVars>
      </dgm:prSet>
      <dgm:spPr/>
    </dgm:pt>
    <dgm:pt modelId="{0CA4BF47-6605-4E24-9888-9D7143F05A51}" type="pres">
      <dgm:prSet presAssocID="{07472A87-A5C5-418E-AB5B-F9CE1CF6F90E}" presName="arrow" presStyleLbl="bgShp" presStyleIdx="0" presStyleCnt="1" custScaleX="108434" custLinFactNeighborX="12792" custLinFactNeighborY="-10206"/>
      <dgm:spPr/>
    </dgm:pt>
    <dgm:pt modelId="{54DEA565-B83B-4430-A28A-73608FA6F0BB}" type="pres">
      <dgm:prSet presAssocID="{07472A87-A5C5-418E-AB5B-F9CE1CF6F90E}" presName="arrowDiagram4" presStyleCnt="0"/>
      <dgm:spPr/>
    </dgm:pt>
    <dgm:pt modelId="{1A2ADEB1-6F40-45F8-AA24-64CF520243EF}" type="pres">
      <dgm:prSet presAssocID="{DDB54E3E-8393-4BA3-A6C9-514CC284B3B7}" presName="bullet4a" presStyleLbl="node1" presStyleIdx="0" presStyleCnt="4"/>
      <dgm:spPr/>
    </dgm:pt>
    <dgm:pt modelId="{B05262E8-5F33-45A0-81F1-E9B7D5EC3DCC}" type="pres">
      <dgm:prSet presAssocID="{DDB54E3E-8393-4BA3-A6C9-514CC284B3B7}" presName="textBox4a" presStyleLbl="revTx" presStyleIdx="0" presStyleCnt="4" custLinFactNeighborX="6842">
        <dgm:presLayoutVars>
          <dgm:bulletEnabled val="1"/>
        </dgm:presLayoutVars>
      </dgm:prSet>
      <dgm:spPr/>
      <dgm:t>
        <a:bodyPr/>
        <a:lstStyle/>
        <a:p>
          <a:endParaRPr lang="en-US"/>
        </a:p>
      </dgm:t>
    </dgm:pt>
    <dgm:pt modelId="{9CFC335B-A72D-4478-9481-08635DA8204A}" type="pres">
      <dgm:prSet presAssocID="{CE1925FE-54CD-4E2B-B7EE-994A959B5B01}" presName="bullet4b" presStyleLbl="node1" presStyleIdx="1" presStyleCnt="4"/>
      <dgm:spPr/>
    </dgm:pt>
    <dgm:pt modelId="{3403660D-BA90-49BF-80CA-30AEDEDCC65E}" type="pres">
      <dgm:prSet presAssocID="{CE1925FE-54CD-4E2B-B7EE-994A959B5B01}" presName="textBox4b" presStyleLbl="revTx" presStyleIdx="1" presStyleCnt="4" custScaleY="91989" custLinFactNeighborX="1755">
        <dgm:presLayoutVars>
          <dgm:bulletEnabled val="1"/>
        </dgm:presLayoutVars>
      </dgm:prSet>
      <dgm:spPr/>
      <dgm:t>
        <a:bodyPr/>
        <a:lstStyle/>
        <a:p>
          <a:endParaRPr lang="en-US"/>
        </a:p>
      </dgm:t>
    </dgm:pt>
    <dgm:pt modelId="{0DB64BC3-3578-4AC2-90A0-4A3EFC589E93}" type="pres">
      <dgm:prSet presAssocID="{8BD1FF2A-6E6F-4BBE-8E0F-CD6C8C94F21F}" presName="bullet4c" presStyleLbl="node1" presStyleIdx="2" presStyleCnt="4"/>
      <dgm:spPr/>
    </dgm:pt>
    <dgm:pt modelId="{604429E0-EAEA-4A06-ADB2-BDEB25A04C8B}" type="pres">
      <dgm:prSet presAssocID="{8BD1FF2A-6E6F-4BBE-8E0F-CD6C8C94F21F}" presName="textBox4c" presStyleLbl="revTx" presStyleIdx="2" presStyleCnt="4" custScaleX="112315" custScaleY="80505" custLinFactNeighborX="6007" custLinFactNeighborY="-3441">
        <dgm:presLayoutVars>
          <dgm:bulletEnabled val="1"/>
        </dgm:presLayoutVars>
      </dgm:prSet>
      <dgm:spPr/>
      <dgm:t>
        <a:bodyPr/>
        <a:lstStyle/>
        <a:p>
          <a:endParaRPr lang="en-US"/>
        </a:p>
      </dgm:t>
    </dgm:pt>
    <dgm:pt modelId="{A89A83CD-A47B-48D3-B39B-CD4683311AB9}" type="pres">
      <dgm:prSet presAssocID="{70BD8272-1450-4933-AC59-FB0028AD1E54}" presName="bullet4d" presStyleLbl="node1" presStyleIdx="3" presStyleCnt="4"/>
      <dgm:spPr/>
    </dgm:pt>
    <dgm:pt modelId="{DD071007-E26A-4A00-B315-3634A2832779}" type="pres">
      <dgm:prSet presAssocID="{70BD8272-1450-4933-AC59-FB0028AD1E54}" presName="textBox4d" presStyleLbl="revTx" presStyleIdx="3" presStyleCnt="4" custScaleY="88793">
        <dgm:presLayoutVars>
          <dgm:bulletEnabled val="1"/>
        </dgm:presLayoutVars>
      </dgm:prSet>
      <dgm:spPr/>
      <dgm:t>
        <a:bodyPr/>
        <a:lstStyle/>
        <a:p>
          <a:endParaRPr lang="en-US"/>
        </a:p>
      </dgm:t>
    </dgm:pt>
  </dgm:ptLst>
  <dgm:cxnLst>
    <dgm:cxn modelId="{16049868-2C27-4BDA-9B39-E4AD03D02D77}" type="presOf" srcId="{8BD1FF2A-6E6F-4BBE-8E0F-CD6C8C94F21F}" destId="{604429E0-EAEA-4A06-ADB2-BDEB25A04C8B}" srcOrd="0" destOrd="0" presId="urn:microsoft.com/office/officeart/2005/8/layout/arrow2"/>
    <dgm:cxn modelId="{3EF0F6FE-9A02-4249-BB9B-CE71D7006E04}" srcId="{07472A87-A5C5-418E-AB5B-F9CE1CF6F90E}" destId="{70BD8272-1450-4933-AC59-FB0028AD1E54}" srcOrd="3" destOrd="0" parTransId="{883F51C5-7E51-4745-9ADC-A849D9AFD446}" sibTransId="{42AF32F1-774D-4AF8-8885-8B70C62FB8E2}"/>
    <dgm:cxn modelId="{4DF878E3-A059-4D39-AE50-8C9FC7C9B980}" srcId="{07472A87-A5C5-418E-AB5B-F9CE1CF6F90E}" destId="{CE1925FE-54CD-4E2B-B7EE-994A959B5B01}" srcOrd="1" destOrd="0" parTransId="{B8CCE354-B1E0-4CAB-A0D2-886F838165D1}" sibTransId="{DFABC4FE-1566-480C-BFAD-D962662CC80B}"/>
    <dgm:cxn modelId="{7419D3E6-36BA-4436-A5BA-9986AB8C6AEC}" srcId="{07472A87-A5C5-418E-AB5B-F9CE1CF6F90E}" destId="{DDB54E3E-8393-4BA3-A6C9-514CC284B3B7}" srcOrd="0" destOrd="0" parTransId="{0CA72CF4-D415-48FB-B99B-0D825BC670E1}" sibTransId="{5AD3717C-B559-4C94-AEE6-23AE2098DC64}"/>
    <dgm:cxn modelId="{24C09669-DEF7-4C63-9F9B-B876496C0670}" type="presOf" srcId="{DDB54E3E-8393-4BA3-A6C9-514CC284B3B7}" destId="{B05262E8-5F33-45A0-81F1-E9B7D5EC3DCC}" srcOrd="0" destOrd="0" presId="urn:microsoft.com/office/officeart/2005/8/layout/arrow2"/>
    <dgm:cxn modelId="{A07144B0-C30F-4865-A51F-999CBFA65B81}" srcId="{07472A87-A5C5-418E-AB5B-F9CE1CF6F90E}" destId="{8BD1FF2A-6E6F-4BBE-8E0F-CD6C8C94F21F}" srcOrd="2" destOrd="0" parTransId="{6580D43E-40B4-4926-88BD-82851AA07667}" sibTransId="{5F7C3EE5-4EE0-4EC0-9112-6C9508FD7FCA}"/>
    <dgm:cxn modelId="{BC842D68-3675-4F1D-92A0-8397AC3FF3BF}" type="presOf" srcId="{CE1925FE-54CD-4E2B-B7EE-994A959B5B01}" destId="{3403660D-BA90-49BF-80CA-30AEDEDCC65E}" srcOrd="0" destOrd="0" presId="urn:microsoft.com/office/officeart/2005/8/layout/arrow2"/>
    <dgm:cxn modelId="{B80E1BCE-F8F8-4379-BB1F-74D9D6263D2C}" type="presOf" srcId="{70BD8272-1450-4933-AC59-FB0028AD1E54}" destId="{DD071007-E26A-4A00-B315-3634A2832779}" srcOrd="0" destOrd="0" presId="urn:microsoft.com/office/officeart/2005/8/layout/arrow2"/>
    <dgm:cxn modelId="{76345C27-95F3-41B7-87B4-1A2BD284A570}" type="presOf" srcId="{07472A87-A5C5-418E-AB5B-F9CE1CF6F90E}" destId="{6B4A89FA-98AB-4D95-A6C0-556E17BD8B95}" srcOrd="0" destOrd="0" presId="urn:microsoft.com/office/officeart/2005/8/layout/arrow2"/>
    <dgm:cxn modelId="{1EC286E5-3EF9-4D69-A392-D550B5D753AA}" type="presParOf" srcId="{6B4A89FA-98AB-4D95-A6C0-556E17BD8B95}" destId="{0CA4BF47-6605-4E24-9888-9D7143F05A51}" srcOrd="0" destOrd="0" presId="urn:microsoft.com/office/officeart/2005/8/layout/arrow2"/>
    <dgm:cxn modelId="{71676CB9-3D50-4B37-9657-B819CBA96AD6}" type="presParOf" srcId="{6B4A89FA-98AB-4D95-A6C0-556E17BD8B95}" destId="{54DEA565-B83B-4430-A28A-73608FA6F0BB}" srcOrd="1" destOrd="0" presId="urn:microsoft.com/office/officeart/2005/8/layout/arrow2"/>
    <dgm:cxn modelId="{7B359BF1-0D72-4176-9F74-7CA93382917A}" type="presParOf" srcId="{54DEA565-B83B-4430-A28A-73608FA6F0BB}" destId="{1A2ADEB1-6F40-45F8-AA24-64CF520243EF}" srcOrd="0" destOrd="0" presId="urn:microsoft.com/office/officeart/2005/8/layout/arrow2"/>
    <dgm:cxn modelId="{4F9E226A-21D9-4AE2-B85D-E5523B3218C3}" type="presParOf" srcId="{54DEA565-B83B-4430-A28A-73608FA6F0BB}" destId="{B05262E8-5F33-45A0-81F1-E9B7D5EC3DCC}" srcOrd="1" destOrd="0" presId="urn:microsoft.com/office/officeart/2005/8/layout/arrow2"/>
    <dgm:cxn modelId="{12A9135B-BD71-47E2-AD21-2BDEDECED5F6}" type="presParOf" srcId="{54DEA565-B83B-4430-A28A-73608FA6F0BB}" destId="{9CFC335B-A72D-4478-9481-08635DA8204A}" srcOrd="2" destOrd="0" presId="urn:microsoft.com/office/officeart/2005/8/layout/arrow2"/>
    <dgm:cxn modelId="{45037424-02EC-4187-9B1A-C1D30D6577DD}" type="presParOf" srcId="{54DEA565-B83B-4430-A28A-73608FA6F0BB}" destId="{3403660D-BA90-49BF-80CA-30AEDEDCC65E}" srcOrd="3" destOrd="0" presId="urn:microsoft.com/office/officeart/2005/8/layout/arrow2"/>
    <dgm:cxn modelId="{B4EDB4C0-412D-42F1-AE6D-FF538507B5C8}" type="presParOf" srcId="{54DEA565-B83B-4430-A28A-73608FA6F0BB}" destId="{0DB64BC3-3578-4AC2-90A0-4A3EFC589E93}" srcOrd="4" destOrd="0" presId="urn:microsoft.com/office/officeart/2005/8/layout/arrow2"/>
    <dgm:cxn modelId="{A6E99443-324F-4AA0-AA95-5A4D4DEB17A6}" type="presParOf" srcId="{54DEA565-B83B-4430-A28A-73608FA6F0BB}" destId="{604429E0-EAEA-4A06-ADB2-BDEB25A04C8B}" srcOrd="5" destOrd="0" presId="urn:microsoft.com/office/officeart/2005/8/layout/arrow2"/>
    <dgm:cxn modelId="{F38BECF2-3015-408A-B783-E17785961852}" type="presParOf" srcId="{54DEA565-B83B-4430-A28A-73608FA6F0BB}" destId="{A89A83CD-A47B-48D3-B39B-CD4683311AB9}" srcOrd="6" destOrd="0" presId="urn:microsoft.com/office/officeart/2005/8/layout/arrow2"/>
    <dgm:cxn modelId="{9F0148D5-2BDA-43DC-87D5-79C5E5B6D98F}" type="presParOf" srcId="{54DEA565-B83B-4430-A28A-73608FA6F0BB}" destId="{DD071007-E26A-4A00-B315-3634A2832779}"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4820"/>
          </a:xfrm>
          <a:prstGeom prst="rect">
            <a:avLst/>
          </a:prstGeom>
        </p:spPr>
        <p:txBody>
          <a:bodyPr vert="horz" lIns="94017" tIns="47009" rIns="94017" bIns="47009" rtlCol="0"/>
          <a:lstStyle>
            <a:lvl1pPr algn="l">
              <a:defRPr sz="1300"/>
            </a:lvl1pPr>
          </a:lstStyle>
          <a:p>
            <a:endParaRPr lang="en-US" dirty="0"/>
          </a:p>
        </p:txBody>
      </p:sp>
      <p:sp>
        <p:nvSpPr>
          <p:cNvPr id="4" name="Footer Placeholder 3"/>
          <p:cNvSpPr>
            <a:spLocks noGrp="1"/>
          </p:cNvSpPr>
          <p:nvPr>
            <p:ph type="ftr" sz="quarter" idx="2"/>
          </p:nvPr>
        </p:nvSpPr>
        <p:spPr>
          <a:xfrm>
            <a:off x="1" y="8829969"/>
            <a:ext cx="3037840" cy="464820"/>
          </a:xfrm>
          <a:prstGeom prst="rect">
            <a:avLst/>
          </a:prstGeom>
        </p:spPr>
        <p:txBody>
          <a:bodyPr vert="horz" lIns="94017" tIns="47009" rIns="94017" bIns="47009" rtlCol="0" anchor="b"/>
          <a:lstStyle>
            <a:lvl1pPr algn="l">
              <a:defRPr sz="1300"/>
            </a:lvl1pPr>
          </a:lstStyle>
          <a:p>
            <a:endParaRPr lang="en-US" dirty="0"/>
          </a:p>
        </p:txBody>
      </p:sp>
    </p:spTree>
    <p:extLst>
      <p:ext uri="{BB962C8B-B14F-4D97-AF65-F5344CB8AC3E}">
        <p14:creationId xmlns:p14="http://schemas.microsoft.com/office/powerpoint/2010/main" val="7496480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4820"/>
          </a:xfrm>
          <a:prstGeom prst="rect">
            <a:avLst/>
          </a:prstGeom>
        </p:spPr>
        <p:txBody>
          <a:bodyPr vert="horz" lIns="94017" tIns="47009" rIns="94017" bIns="47009" rtlCol="0"/>
          <a:lstStyle>
            <a:lvl1pPr algn="l">
              <a:defRPr sz="1300"/>
            </a:lvl1pPr>
          </a:lstStyle>
          <a:p>
            <a:endParaRPr lang="en-US" dirty="0"/>
          </a:p>
        </p:txBody>
      </p:sp>
      <p:sp>
        <p:nvSpPr>
          <p:cNvPr id="3" name="Date Placeholder 2"/>
          <p:cNvSpPr>
            <a:spLocks noGrp="1"/>
          </p:cNvSpPr>
          <p:nvPr>
            <p:ph type="dt" idx="1"/>
          </p:nvPr>
        </p:nvSpPr>
        <p:spPr>
          <a:xfrm>
            <a:off x="3970939" y="2"/>
            <a:ext cx="3037840" cy="464820"/>
          </a:xfrm>
          <a:prstGeom prst="rect">
            <a:avLst/>
          </a:prstGeom>
        </p:spPr>
        <p:txBody>
          <a:bodyPr vert="horz" lIns="94017" tIns="47009" rIns="94017" bIns="47009" rtlCol="0"/>
          <a:lstStyle>
            <a:lvl1pPr algn="r">
              <a:defRPr sz="1300"/>
            </a:lvl1pPr>
          </a:lstStyle>
          <a:p>
            <a:fld id="{3E10372C-F5BC-4231-8880-11E8CD6DE795}" type="datetimeFigureOut">
              <a:rPr lang="en-US" smtClean="0"/>
              <a:pPr/>
              <a:t>11/27/2019</a:t>
            </a:fld>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4017" tIns="47009" rIns="94017" bIns="470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4820"/>
          </a:xfrm>
          <a:prstGeom prst="rect">
            <a:avLst/>
          </a:prstGeom>
        </p:spPr>
        <p:txBody>
          <a:bodyPr vert="horz" lIns="94017" tIns="47009" rIns="94017" bIns="47009"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9" y="8829969"/>
            <a:ext cx="3037840" cy="464820"/>
          </a:xfrm>
          <a:prstGeom prst="rect">
            <a:avLst/>
          </a:prstGeom>
        </p:spPr>
        <p:txBody>
          <a:bodyPr vert="horz" lIns="94017" tIns="47009" rIns="94017" bIns="47009" rtlCol="0" anchor="b"/>
          <a:lstStyle>
            <a:lvl1pPr algn="r">
              <a:defRPr sz="1300"/>
            </a:lvl1pPr>
          </a:lstStyle>
          <a:p>
            <a:fld id="{C5615AEB-25AD-4170-96E6-C4AF9EC91426}" type="slidenum">
              <a:rPr lang="en-US" smtClean="0"/>
              <a:pPr/>
              <a:t>‹#›</a:t>
            </a:fld>
            <a:endParaRPr lang="en-US" dirty="0"/>
          </a:p>
        </p:txBody>
      </p:sp>
      <p:sp>
        <p:nvSpPr>
          <p:cNvPr id="8" name="Slide Image Placeholder 7"/>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277" tIns="46138" rIns="92277" bIns="46138" rtlCol="0" anchor="ctr"/>
          <a:lstStyle/>
          <a:p>
            <a:endParaRPr lang="en-US" dirty="0"/>
          </a:p>
        </p:txBody>
      </p:sp>
    </p:spTree>
    <p:extLst>
      <p:ext uri="{BB962C8B-B14F-4D97-AF65-F5344CB8AC3E}">
        <p14:creationId xmlns:p14="http://schemas.microsoft.com/office/powerpoint/2010/main" val="17693072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94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E55A6FC5-67DB-4F85-A76B-3216AE027D4B}" type="slidenum">
              <a:rPr lang="en-US" altLang="en-US">
                <a:solidFill>
                  <a:prstClr val="black"/>
                </a:solidFill>
              </a:rPr>
              <a:pPr eaLnBrk="1" hangingPunct="1">
                <a:spcBef>
                  <a:spcPct val="0"/>
                </a:spcBef>
              </a:pPr>
              <a:t>230</a:t>
            </a:fld>
            <a:endParaRPr lang="en-US" altLang="en-US" dirty="0">
              <a:solidFill>
                <a:prstClr val="black"/>
              </a:solidFill>
            </a:endParaRPr>
          </a:p>
        </p:txBody>
      </p:sp>
      <p:sp>
        <p:nvSpPr>
          <p:cNvPr id="94212" name="Rectangle 2"/>
          <p:cNvSpPr>
            <a:spLocks noGrp="1" noRot="1" noChangeAspect="1" noChangeArrowheads="1" noTextEdit="1"/>
          </p:cNvSpPr>
          <p:nvPr>
            <p:ph type="sldImg"/>
          </p:nvPr>
        </p:nvSpPr>
        <p:spPr>
          <a:xfrm>
            <a:off x="1181100" y="696913"/>
            <a:ext cx="4648200" cy="3486150"/>
          </a:xfrm>
          <a:ln/>
        </p:spPr>
      </p:sp>
      <p:sp>
        <p:nvSpPr>
          <p:cNvPr id="94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952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C1D9B628-797D-4241-B43A-5F4CDBE6F06D}" type="slidenum">
              <a:rPr lang="en-US" altLang="en-US">
                <a:solidFill>
                  <a:prstClr val="black"/>
                </a:solidFill>
              </a:rPr>
              <a:pPr eaLnBrk="1" hangingPunct="1">
                <a:spcBef>
                  <a:spcPct val="0"/>
                </a:spcBef>
              </a:pPr>
              <a:t>231</a:t>
            </a:fld>
            <a:endParaRPr lang="en-US" altLang="en-US" dirty="0">
              <a:solidFill>
                <a:prstClr val="black"/>
              </a:solidFill>
            </a:endParaRPr>
          </a:p>
        </p:txBody>
      </p:sp>
      <p:sp>
        <p:nvSpPr>
          <p:cNvPr id="95236" name="Rectangle 2"/>
          <p:cNvSpPr>
            <a:spLocks noGrp="1" noRot="1" noChangeAspect="1" noChangeArrowheads="1" noTextEdit="1"/>
          </p:cNvSpPr>
          <p:nvPr>
            <p:ph type="sldImg"/>
          </p:nvPr>
        </p:nvSpPr>
        <p:spPr>
          <a:xfrm>
            <a:off x="1181100" y="696913"/>
            <a:ext cx="4648200" cy="3486150"/>
          </a:xfrm>
          <a:ln/>
        </p:spPr>
      </p:sp>
      <p:sp>
        <p:nvSpPr>
          <p:cNvPr id="95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962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367AF3BD-A897-435A-8636-9BAC114F87AB}" type="slidenum">
              <a:rPr lang="en-US" altLang="en-US">
                <a:solidFill>
                  <a:prstClr val="black"/>
                </a:solidFill>
              </a:rPr>
              <a:pPr eaLnBrk="1" hangingPunct="1">
                <a:spcBef>
                  <a:spcPct val="0"/>
                </a:spcBef>
              </a:pPr>
              <a:t>232</a:t>
            </a:fld>
            <a:endParaRPr lang="en-US" altLang="en-US" dirty="0">
              <a:solidFill>
                <a:prstClr val="black"/>
              </a:solidFill>
            </a:endParaRPr>
          </a:p>
        </p:txBody>
      </p:sp>
      <p:sp>
        <p:nvSpPr>
          <p:cNvPr id="96260" name="Rectangle 2"/>
          <p:cNvSpPr>
            <a:spLocks noGrp="1" noRot="1" noChangeAspect="1" noChangeArrowheads="1" noTextEdit="1"/>
          </p:cNvSpPr>
          <p:nvPr>
            <p:ph type="sldImg"/>
          </p:nvPr>
        </p:nvSpPr>
        <p:spPr>
          <a:xfrm>
            <a:off x="1181100" y="696913"/>
            <a:ext cx="4648200" cy="3486150"/>
          </a:xfrm>
          <a:ln/>
        </p:spPr>
      </p:sp>
      <p:sp>
        <p:nvSpPr>
          <p:cNvPr id="96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97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A4CC74AC-1507-4B33-BD38-717CED1F6055}" type="slidenum">
              <a:rPr lang="en-US" altLang="en-US">
                <a:solidFill>
                  <a:prstClr val="black"/>
                </a:solidFill>
              </a:rPr>
              <a:pPr eaLnBrk="1" hangingPunct="1">
                <a:spcBef>
                  <a:spcPct val="0"/>
                </a:spcBef>
              </a:pPr>
              <a:t>233</a:t>
            </a:fld>
            <a:endParaRPr lang="en-US" altLang="en-US" dirty="0">
              <a:solidFill>
                <a:prstClr val="black"/>
              </a:solidFill>
            </a:endParaRPr>
          </a:p>
        </p:txBody>
      </p:sp>
      <p:sp>
        <p:nvSpPr>
          <p:cNvPr id="97284" name="Rectangle 2"/>
          <p:cNvSpPr>
            <a:spLocks noGrp="1" noRot="1" noChangeAspect="1" noChangeArrowheads="1" noTextEdit="1"/>
          </p:cNvSpPr>
          <p:nvPr>
            <p:ph type="sldImg"/>
          </p:nvPr>
        </p:nvSpPr>
        <p:spPr>
          <a:xfrm>
            <a:off x="1181100" y="696913"/>
            <a:ext cx="4648200" cy="3486150"/>
          </a:xfrm>
          <a:ln/>
        </p:spPr>
      </p:sp>
      <p:sp>
        <p:nvSpPr>
          <p:cNvPr id="972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98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E0480769-8E09-478D-AC69-838F25BB0D13}" type="slidenum">
              <a:rPr lang="en-US" altLang="en-US">
                <a:solidFill>
                  <a:prstClr val="black"/>
                </a:solidFill>
              </a:rPr>
              <a:pPr eaLnBrk="1" hangingPunct="1">
                <a:spcBef>
                  <a:spcPct val="0"/>
                </a:spcBef>
              </a:pPr>
              <a:t>234</a:t>
            </a:fld>
            <a:endParaRPr lang="en-US" altLang="en-US" dirty="0">
              <a:solidFill>
                <a:prstClr val="black"/>
              </a:solidFill>
            </a:endParaRPr>
          </a:p>
        </p:txBody>
      </p:sp>
      <p:sp>
        <p:nvSpPr>
          <p:cNvPr id="98308" name="Rectangle 2"/>
          <p:cNvSpPr>
            <a:spLocks noGrp="1" noRot="1" noChangeAspect="1" noChangeArrowheads="1" noTextEdit="1"/>
          </p:cNvSpPr>
          <p:nvPr>
            <p:ph type="sldImg"/>
          </p:nvPr>
        </p:nvSpPr>
        <p:spPr>
          <a:xfrm>
            <a:off x="1181100" y="696913"/>
            <a:ext cx="4648200" cy="3486150"/>
          </a:xfrm>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Do not put duct blaster directly on floor like the far right photo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571421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4003113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2"/>
          <p:cNvSpPr>
            <a:spLocks noGrp="1" noRot="1" noChangeAspect="1" noChangeArrowheads="1" noTextEdit="1"/>
          </p:cNvSpPr>
          <p:nvPr>
            <p:ph type="sldImg"/>
          </p:nvPr>
        </p:nvSpPr>
        <p:spPr>
          <a:xfrm>
            <a:off x="1257300" y="719138"/>
            <a:ext cx="4800600" cy="3600450"/>
          </a:xfrm>
          <a:prstGeom prst="rect">
            <a:avLst/>
          </a:prstGeom>
          <a:ln/>
        </p:spPr>
      </p:sp>
      <p:sp>
        <p:nvSpPr>
          <p:cNvPr id="243717"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857357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2"/>
          <p:cNvSpPr>
            <a:spLocks noGrp="1" noRot="1" noChangeAspect="1" noChangeArrowheads="1" noTextEdit="1"/>
          </p:cNvSpPr>
          <p:nvPr>
            <p:ph type="sldImg"/>
          </p:nvPr>
        </p:nvSpPr>
        <p:spPr>
          <a:xfrm>
            <a:off x="1257300" y="719138"/>
            <a:ext cx="4800600" cy="3600450"/>
          </a:xfrm>
          <a:prstGeom prst="rect">
            <a:avLst/>
          </a:prstGeom>
          <a:ln/>
        </p:spPr>
      </p:sp>
      <p:sp>
        <p:nvSpPr>
          <p:cNvPr id="243717"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176382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2"/>
          <p:cNvSpPr>
            <a:spLocks noGrp="1" noRot="1" noChangeAspect="1" noChangeArrowheads="1" noTextEdit="1"/>
          </p:cNvSpPr>
          <p:nvPr>
            <p:ph type="sldImg"/>
          </p:nvPr>
        </p:nvSpPr>
        <p:spPr>
          <a:xfrm>
            <a:off x="1257300" y="719138"/>
            <a:ext cx="4800600" cy="3600450"/>
          </a:xfrm>
          <a:prstGeom prst="rect">
            <a:avLst/>
          </a:prstGeom>
          <a:ln/>
        </p:spPr>
      </p:sp>
      <p:sp>
        <p:nvSpPr>
          <p:cNvPr id="243717"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41264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8943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2"/>
          <p:cNvSpPr>
            <a:spLocks noGrp="1" noRot="1" noChangeAspect="1" noChangeArrowheads="1" noTextEdit="1"/>
          </p:cNvSpPr>
          <p:nvPr>
            <p:ph type="sldImg"/>
          </p:nvPr>
        </p:nvSpPr>
        <p:spPr>
          <a:xfrm>
            <a:off x="1257300" y="719138"/>
            <a:ext cx="4800600" cy="3600450"/>
          </a:xfrm>
          <a:prstGeom prst="rect">
            <a:avLst/>
          </a:prstGeom>
          <a:ln/>
        </p:spPr>
      </p:sp>
      <p:sp>
        <p:nvSpPr>
          <p:cNvPr id="243717"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252603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2"/>
          <p:cNvSpPr>
            <a:spLocks noGrp="1" noRot="1" noChangeAspect="1" noChangeArrowheads="1" noTextEdit="1"/>
          </p:cNvSpPr>
          <p:nvPr>
            <p:ph type="sldImg"/>
          </p:nvPr>
        </p:nvSpPr>
        <p:spPr>
          <a:xfrm>
            <a:off x="1257300" y="719138"/>
            <a:ext cx="4800600" cy="3600450"/>
          </a:xfrm>
          <a:prstGeom prst="rect">
            <a:avLst/>
          </a:prstGeom>
          <a:ln/>
        </p:spPr>
      </p:sp>
      <p:sp>
        <p:nvSpPr>
          <p:cNvPr id="242693"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2"/>
          <p:cNvSpPr>
            <a:spLocks noGrp="1" noRot="1" noChangeAspect="1" noChangeArrowheads="1" noTextEdit="1"/>
          </p:cNvSpPr>
          <p:nvPr>
            <p:ph type="sldImg"/>
          </p:nvPr>
        </p:nvSpPr>
        <p:spPr>
          <a:xfrm>
            <a:off x="1257300" y="719138"/>
            <a:ext cx="4800600" cy="3600450"/>
          </a:xfrm>
          <a:prstGeom prst="rect">
            <a:avLst/>
          </a:prstGeom>
          <a:ln/>
        </p:spPr>
      </p:sp>
      <p:sp>
        <p:nvSpPr>
          <p:cNvPr id="243717"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2"/>
          <p:cNvSpPr>
            <a:spLocks noGrp="1" noRot="1" noChangeAspect="1" noChangeArrowheads="1" noTextEdit="1"/>
          </p:cNvSpPr>
          <p:nvPr>
            <p:ph type="sldImg"/>
          </p:nvPr>
        </p:nvSpPr>
        <p:spPr>
          <a:xfrm>
            <a:off x="1257300" y="719138"/>
            <a:ext cx="4800600" cy="3600450"/>
          </a:xfrm>
          <a:prstGeom prst="rect">
            <a:avLst/>
          </a:prstGeom>
          <a:ln/>
        </p:spPr>
      </p:sp>
      <p:sp>
        <p:nvSpPr>
          <p:cNvPr id="244741"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2"/>
          <p:cNvSpPr>
            <a:spLocks noGrp="1" noRot="1" noChangeAspect="1" noChangeArrowheads="1" noTextEdit="1"/>
          </p:cNvSpPr>
          <p:nvPr>
            <p:ph type="sldImg"/>
          </p:nvPr>
        </p:nvSpPr>
        <p:spPr>
          <a:xfrm>
            <a:off x="1257300" y="719138"/>
            <a:ext cx="4800600" cy="3600450"/>
          </a:xfrm>
          <a:prstGeom prst="rect">
            <a:avLst/>
          </a:prstGeom>
          <a:ln/>
        </p:spPr>
      </p:sp>
      <p:sp>
        <p:nvSpPr>
          <p:cNvPr id="245765"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269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E9E9F5BC-9C60-4643-83E8-85D4E08428F5}" type="slidenum">
              <a:rPr lang="en-US" altLang="en-US">
                <a:solidFill>
                  <a:prstClr val="black"/>
                </a:solidFill>
              </a:rPr>
              <a:pPr eaLnBrk="1" hangingPunct="1">
                <a:spcBef>
                  <a:spcPct val="0"/>
                </a:spcBef>
              </a:pPr>
              <a:t>246</a:t>
            </a:fld>
            <a:endParaRPr lang="en-US" altLang="en-US" dirty="0">
              <a:solidFill>
                <a:prstClr val="black"/>
              </a:solidFill>
            </a:endParaRPr>
          </a:p>
        </p:txBody>
      </p:sp>
      <p:sp>
        <p:nvSpPr>
          <p:cNvPr id="126980" name="Rectangle 2"/>
          <p:cNvSpPr>
            <a:spLocks noGrp="1" noRot="1" noChangeAspect="1" noChangeArrowheads="1" noTextEdit="1"/>
          </p:cNvSpPr>
          <p:nvPr>
            <p:ph type="sldImg"/>
          </p:nvPr>
        </p:nvSpPr>
        <p:spPr>
          <a:xfrm>
            <a:off x="1181100" y="696913"/>
            <a:ext cx="4648200" cy="3486150"/>
          </a:xfrm>
          <a:ln/>
        </p:spPr>
      </p:sp>
      <p:sp>
        <p:nvSpPr>
          <p:cNvPr id="1269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280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E880E5F5-094F-453A-8297-9A883B84046D}" type="slidenum">
              <a:rPr lang="en-US" altLang="en-US">
                <a:solidFill>
                  <a:prstClr val="black"/>
                </a:solidFill>
              </a:rPr>
              <a:pPr eaLnBrk="1" hangingPunct="1">
                <a:spcBef>
                  <a:spcPct val="0"/>
                </a:spcBef>
              </a:pPr>
              <a:t>247</a:t>
            </a:fld>
            <a:endParaRPr lang="en-US" altLang="en-US" dirty="0">
              <a:solidFill>
                <a:prstClr val="black"/>
              </a:solidFill>
            </a:endParaRPr>
          </a:p>
        </p:txBody>
      </p:sp>
      <p:sp>
        <p:nvSpPr>
          <p:cNvPr id="128004" name="Rectangle 2"/>
          <p:cNvSpPr>
            <a:spLocks noGrp="1" noRot="1" noChangeAspect="1" noChangeArrowheads="1" noTextEdit="1"/>
          </p:cNvSpPr>
          <p:nvPr>
            <p:ph type="sldImg"/>
          </p:nvPr>
        </p:nvSpPr>
        <p:spPr>
          <a:xfrm>
            <a:off x="1181100" y="696913"/>
            <a:ext cx="4648200" cy="3486150"/>
          </a:xfrm>
          <a:ln/>
        </p:spPr>
      </p:sp>
      <p:sp>
        <p:nvSpPr>
          <p:cNvPr id="1280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290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E4EBD0F1-27FB-4912-829C-7DE49C60B0F9}" type="slidenum">
              <a:rPr lang="en-US" altLang="en-US">
                <a:solidFill>
                  <a:prstClr val="black"/>
                </a:solidFill>
              </a:rPr>
              <a:pPr eaLnBrk="1" hangingPunct="1">
                <a:spcBef>
                  <a:spcPct val="0"/>
                </a:spcBef>
              </a:pPr>
              <a:t>248</a:t>
            </a:fld>
            <a:endParaRPr lang="en-US" altLang="en-US" dirty="0">
              <a:solidFill>
                <a:prstClr val="black"/>
              </a:solidFill>
            </a:endParaRPr>
          </a:p>
        </p:txBody>
      </p:sp>
      <p:sp>
        <p:nvSpPr>
          <p:cNvPr id="129028" name="Rectangle 2"/>
          <p:cNvSpPr>
            <a:spLocks noGrp="1" noRot="1" noChangeAspect="1" noChangeArrowheads="1" noTextEdit="1"/>
          </p:cNvSpPr>
          <p:nvPr>
            <p:ph type="sldImg"/>
          </p:nvPr>
        </p:nvSpPr>
        <p:spPr>
          <a:xfrm>
            <a:off x="1181100" y="696913"/>
            <a:ext cx="4648200" cy="3486150"/>
          </a:xfrm>
          <a:ln/>
        </p:spPr>
      </p:sp>
      <p:sp>
        <p:nvSpPr>
          <p:cNvPr id="129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300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A6D55EB2-97D6-4162-B5E3-B5E8343A308C}" type="slidenum">
              <a:rPr lang="en-US" altLang="en-US">
                <a:solidFill>
                  <a:prstClr val="black"/>
                </a:solidFill>
              </a:rPr>
              <a:pPr eaLnBrk="1" hangingPunct="1">
                <a:spcBef>
                  <a:spcPct val="0"/>
                </a:spcBef>
              </a:pPr>
              <a:t>249</a:t>
            </a:fld>
            <a:endParaRPr lang="en-US" altLang="en-US" dirty="0">
              <a:solidFill>
                <a:prstClr val="black"/>
              </a:solidFill>
            </a:endParaRPr>
          </a:p>
        </p:txBody>
      </p:sp>
      <p:sp>
        <p:nvSpPr>
          <p:cNvPr id="130052" name="Rectangle 2"/>
          <p:cNvSpPr>
            <a:spLocks noGrp="1" noRot="1" noChangeAspect="1" noChangeArrowheads="1" noTextEdit="1"/>
          </p:cNvSpPr>
          <p:nvPr>
            <p:ph type="sldImg"/>
          </p:nvPr>
        </p:nvSpPr>
        <p:spPr>
          <a:xfrm>
            <a:off x="1181100" y="696913"/>
            <a:ext cx="4648200" cy="3486150"/>
          </a:xfrm>
          <a:ln/>
        </p:spPr>
      </p:sp>
      <p:sp>
        <p:nvSpPr>
          <p:cNvPr id="1300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819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1FE8D75B-58D1-4DA7-A8DA-9ED7BB0932C9}" type="slidenum">
              <a:rPr lang="en-US" altLang="en-US">
                <a:solidFill>
                  <a:prstClr val="black"/>
                </a:solidFill>
              </a:rPr>
              <a:pPr eaLnBrk="1" hangingPunct="1">
                <a:spcBef>
                  <a:spcPct val="0"/>
                </a:spcBef>
              </a:pPr>
              <a:t>223</a:t>
            </a:fld>
            <a:endParaRPr lang="en-US" altLang="en-US" dirty="0">
              <a:solidFill>
                <a:prstClr val="black"/>
              </a:solidFill>
            </a:endParaRPr>
          </a:p>
        </p:txBody>
      </p:sp>
      <p:sp>
        <p:nvSpPr>
          <p:cNvPr id="81924" name="Rectangle 2"/>
          <p:cNvSpPr>
            <a:spLocks noGrp="1" noRot="1" noChangeAspect="1" noChangeArrowheads="1" noTextEdit="1"/>
          </p:cNvSpPr>
          <p:nvPr>
            <p:ph type="sldImg"/>
          </p:nvPr>
        </p:nvSpPr>
        <p:spPr>
          <a:xfrm>
            <a:off x="1181100" y="696913"/>
            <a:ext cx="4648200" cy="3486150"/>
          </a:xfrm>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310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E891C571-18CB-465A-A3C6-AC92C48F391E}" type="slidenum">
              <a:rPr lang="en-US" altLang="en-US">
                <a:solidFill>
                  <a:prstClr val="black"/>
                </a:solidFill>
              </a:rPr>
              <a:pPr eaLnBrk="1" hangingPunct="1">
                <a:spcBef>
                  <a:spcPct val="0"/>
                </a:spcBef>
              </a:pPr>
              <a:t>250</a:t>
            </a:fld>
            <a:endParaRPr lang="en-US" altLang="en-US" dirty="0">
              <a:solidFill>
                <a:prstClr val="black"/>
              </a:solidFill>
            </a:endParaRPr>
          </a:p>
        </p:txBody>
      </p:sp>
      <p:sp>
        <p:nvSpPr>
          <p:cNvPr id="131076" name="Rectangle 2"/>
          <p:cNvSpPr>
            <a:spLocks noGrp="1" noRot="1" noChangeAspect="1" noChangeArrowheads="1" noTextEdit="1"/>
          </p:cNvSpPr>
          <p:nvPr>
            <p:ph type="sldImg"/>
          </p:nvPr>
        </p:nvSpPr>
        <p:spPr>
          <a:xfrm>
            <a:off x="1181100" y="696913"/>
            <a:ext cx="4648200" cy="3486150"/>
          </a:xfrm>
          <a:ln/>
        </p:spPr>
      </p:sp>
      <p:sp>
        <p:nvSpPr>
          <p:cNvPr id="1310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320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F3D0EF26-E522-4132-B504-45AAC9617D92}" type="slidenum">
              <a:rPr lang="en-US" altLang="en-US">
                <a:solidFill>
                  <a:prstClr val="black"/>
                </a:solidFill>
              </a:rPr>
              <a:pPr eaLnBrk="1" hangingPunct="1">
                <a:spcBef>
                  <a:spcPct val="0"/>
                </a:spcBef>
              </a:pPr>
              <a:t>251</a:t>
            </a:fld>
            <a:endParaRPr lang="en-US" altLang="en-US" dirty="0">
              <a:solidFill>
                <a:prstClr val="black"/>
              </a:solidFill>
            </a:endParaRPr>
          </a:p>
        </p:txBody>
      </p:sp>
      <p:sp>
        <p:nvSpPr>
          <p:cNvPr id="132100" name="Rectangle 2"/>
          <p:cNvSpPr>
            <a:spLocks noGrp="1" noRot="1" noChangeAspect="1" noChangeArrowheads="1" noTextEdit="1"/>
          </p:cNvSpPr>
          <p:nvPr>
            <p:ph type="sldImg"/>
          </p:nvPr>
        </p:nvSpPr>
        <p:spPr>
          <a:xfrm>
            <a:off x="1181100" y="696913"/>
            <a:ext cx="4648200" cy="3486150"/>
          </a:xfrm>
          <a:ln/>
        </p:spPr>
      </p:sp>
      <p:sp>
        <p:nvSpPr>
          <p:cNvPr id="1321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331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70979C9D-E05F-45FD-B8AB-C8558F5E2B1A}" type="slidenum">
              <a:rPr lang="en-US" altLang="en-US">
                <a:solidFill>
                  <a:prstClr val="black"/>
                </a:solidFill>
              </a:rPr>
              <a:pPr eaLnBrk="1" hangingPunct="1">
                <a:spcBef>
                  <a:spcPct val="0"/>
                </a:spcBef>
              </a:pPr>
              <a:t>252</a:t>
            </a:fld>
            <a:endParaRPr lang="en-US" altLang="en-US" dirty="0">
              <a:solidFill>
                <a:prstClr val="black"/>
              </a:solidFill>
            </a:endParaRPr>
          </a:p>
        </p:txBody>
      </p:sp>
      <p:sp>
        <p:nvSpPr>
          <p:cNvPr id="133124" name="Rectangle 2"/>
          <p:cNvSpPr>
            <a:spLocks noGrp="1" noRot="1" noChangeAspect="1" noChangeArrowheads="1" noTextEdit="1"/>
          </p:cNvSpPr>
          <p:nvPr>
            <p:ph type="sldImg"/>
          </p:nvPr>
        </p:nvSpPr>
        <p:spPr>
          <a:xfrm>
            <a:off x="1181100" y="696913"/>
            <a:ext cx="4648200" cy="3486150"/>
          </a:xfrm>
          <a:ln/>
        </p:spPr>
      </p:sp>
      <p:sp>
        <p:nvSpPr>
          <p:cNvPr id="1331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341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416E9655-2D55-4F83-8B91-C4FA2C70638C}" type="slidenum">
              <a:rPr lang="en-US" altLang="en-US">
                <a:solidFill>
                  <a:prstClr val="black"/>
                </a:solidFill>
              </a:rPr>
              <a:pPr eaLnBrk="1" hangingPunct="1">
                <a:spcBef>
                  <a:spcPct val="0"/>
                </a:spcBef>
              </a:pPr>
              <a:t>253</a:t>
            </a:fld>
            <a:endParaRPr lang="en-US" altLang="en-US" dirty="0">
              <a:solidFill>
                <a:prstClr val="black"/>
              </a:solidFill>
            </a:endParaRPr>
          </a:p>
        </p:txBody>
      </p:sp>
      <p:sp>
        <p:nvSpPr>
          <p:cNvPr id="134148" name="Rectangle 2"/>
          <p:cNvSpPr>
            <a:spLocks noGrp="1" noRot="1" noChangeAspect="1" noChangeArrowheads="1" noTextEdit="1"/>
          </p:cNvSpPr>
          <p:nvPr>
            <p:ph type="sldImg"/>
          </p:nvPr>
        </p:nvSpPr>
        <p:spPr>
          <a:xfrm>
            <a:off x="1181100" y="696913"/>
            <a:ext cx="4648200" cy="3486150"/>
          </a:xfrm>
          <a:ln/>
        </p:spPr>
      </p:sp>
      <p:sp>
        <p:nvSpPr>
          <p:cNvPr id="1341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351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6FB8C2E8-7027-46D6-BEC8-78082ADEE713}" type="slidenum">
              <a:rPr lang="en-US" altLang="en-US">
                <a:solidFill>
                  <a:prstClr val="black"/>
                </a:solidFill>
              </a:rPr>
              <a:pPr eaLnBrk="1" hangingPunct="1">
                <a:spcBef>
                  <a:spcPct val="0"/>
                </a:spcBef>
              </a:pPr>
              <a:t>254</a:t>
            </a:fld>
            <a:endParaRPr lang="en-US" altLang="en-US" dirty="0">
              <a:solidFill>
                <a:prstClr val="black"/>
              </a:solidFill>
            </a:endParaRPr>
          </a:p>
        </p:txBody>
      </p:sp>
      <p:sp>
        <p:nvSpPr>
          <p:cNvPr id="135172" name="Rectangle 2"/>
          <p:cNvSpPr>
            <a:spLocks noGrp="1" noRot="1" noChangeAspect="1" noChangeArrowheads="1" noTextEdit="1"/>
          </p:cNvSpPr>
          <p:nvPr>
            <p:ph type="sldImg"/>
          </p:nvPr>
        </p:nvSpPr>
        <p:spPr>
          <a:xfrm>
            <a:off x="1181100" y="696913"/>
            <a:ext cx="4648200" cy="3486150"/>
          </a:xfrm>
          <a:ln/>
        </p:spPr>
      </p:sp>
      <p:sp>
        <p:nvSpPr>
          <p:cNvPr id="1351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372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B2D0D658-F01C-45F2-B088-291544BA23AD}" type="slidenum">
              <a:rPr lang="en-US" altLang="en-US">
                <a:solidFill>
                  <a:prstClr val="black"/>
                </a:solidFill>
              </a:rPr>
              <a:pPr eaLnBrk="1" hangingPunct="1">
                <a:spcBef>
                  <a:spcPct val="0"/>
                </a:spcBef>
              </a:pPr>
              <a:t>256</a:t>
            </a:fld>
            <a:endParaRPr lang="en-US" altLang="en-US" dirty="0">
              <a:solidFill>
                <a:prstClr val="black"/>
              </a:solidFill>
            </a:endParaRPr>
          </a:p>
        </p:txBody>
      </p:sp>
      <p:sp>
        <p:nvSpPr>
          <p:cNvPr id="137220" name="Rectangle 2"/>
          <p:cNvSpPr>
            <a:spLocks noGrp="1" noRot="1" noChangeAspect="1" noChangeArrowheads="1" noTextEdit="1"/>
          </p:cNvSpPr>
          <p:nvPr>
            <p:ph type="sldImg"/>
          </p:nvPr>
        </p:nvSpPr>
        <p:spPr>
          <a:xfrm>
            <a:off x="1181100" y="696913"/>
            <a:ext cx="4648200" cy="3486150"/>
          </a:xfrm>
          <a:ln/>
        </p:spPr>
      </p:sp>
      <p:sp>
        <p:nvSpPr>
          <p:cNvPr id="1372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382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7340A2F4-6B72-479E-96F9-88D2DBCBC42C}" type="slidenum">
              <a:rPr lang="en-US" altLang="en-US">
                <a:solidFill>
                  <a:prstClr val="black"/>
                </a:solidFill>
              </a:rPr>
              <a:pPr eaLnBrk="1" hangingPunct="1">
                <a:spcBef>
                  <a:spcPct val="0"/>
                </a:spcBef>
              </a:pPr>
              <a:t>257</a:t>
            </a:fld>
            <a:endParaRPr lang="en-US" altLang="en-US" dirty="0">
              <a:solidFill>
                <a:prstClr val="black"/>
              </a:solidFill>
            </a:endParaRPr>
          </a:p>
        </p:txBody>
      </p:sp>
      <p:sp>
        <p:nvSpPr>
          <p:cNvPr id="138244" name="Rectangle 2"/>
          <p:cNvSpPr>
            <a:spLocks noGrp="1" noRot="1" noChangeAspect="1" noChangeArrowheads="1" noTextEdit="1"/>
          </p:cNvSpPr>
          <p:nvPr>
            <p:ph type="sldImg"/>
          </p:nvPr>
        </p:nvSpPr>
        <p:spPr>
          <a:xfrm>
            <a:off x="1181100" y="696913"/>
            <a:ext cx="4648200" cy="3486150"/>
          </a:xfrm>
          <a:ln/>
        </p:spPr>
      </p:sp>
      <p:sp>
        <p:nvSpPr>
          <p:cNvPr id="138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392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BABEAA47-22FB-4A60-A438-75310ACC892D}" type="slidenum">
              <a:rPr lang="en-US" altLang="en-US">
                <a:solidFill>
                  <a:prstClr val="black"/>
                </a:solidFill>
              </a:rPr>
              <a:pPr eaLnBrk="1" hangingPunct="1">
                <a:spcBef>
                  <a:spcPct val="0"/>
                </a:spcBef>
              </a:pPr>
              <a:t>258</a:t>
            </a:fld>
            <a:endParaRPr lang="en-US" altLang="en-US" dirty="0">
              <a:solidFill>
                <a:prstClr val="black"/>
              </a:solidFill>
            </a:endParaRPr>
          </a:p>
        </p:txBody>
      </p:sp>
      <p:sp>
        <p:nvSpPr>
          <p:cNvPr id="139268" name="Rectangle 2"/>
          <p:cNvSpPr>
            <a:spLocks noGrp="1" noRot="1" noChangeAspect="1" noChangeArrowheads="1" noTextEdit="1"/>
          </p:cNvSpPr>
          <p:nvPr>
            <p:ph type="sldImg"/>
          </p:nvPr>
        </p:nvSpPr>
        <p:spPr>
          <a:xfrm>
            <a:off x="1181100" y="696913"/>
            <a:ext cx="4648200" cy="3486150"/>
          </a:xfrm>
          <a:ln/>
        </p:spPr>
      </p:sp>
      <p:sp>
        <p:nvSpPr>
          <p:cNvPr id="1392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402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B42141AF-E58A-4C95-AC84-4399A81CE0EB}" type="slidenum">
              <a:rPr lang="en-US" altLang="en-US">
                <a:solidFill>
                  <a:prstClr val="black"/>
                </a:solidFill>
              </a:rPr>
              <a:pPr eaLnBrk="1" hangingPunct="1">
                <a:spcBef>
                  <a:spcPct val="0"/>
                </a:spcBef>
              </a:pPr>
              <a:t>259</a:t>
            </a:fld>
            <a:endParaRPr lang="en-US" altLang="en-US" dirty="0">
              <a:solidFill>
                <a:prstClr val="black"/>
              </a:solidFill>
            </a:endParaRPr>
          </a:p>
        </p:txBody>
      </p:sp>
      <p:sp>
        <p:nvSpPr>
          <p:cNvPr id="140292" name="Rectangle 2"/>
          <p:cNvSpPr>
            <a:spLocks noGrp="1" noRot="1" noChangeAspect="1" noChangeArrowheads="1" noTextEdit="1"/>
          </p:cNvSpPr>
          <p:nvPr>
            <p:ph type="sldImg"/>
          </p:nvPr>
        </p:nvSpPr>
        <p:spPr>
          <a:xfrm>
            <a:off x="1181100" y="696913"/>
            <a:ext cx="4648200" cy="3486150"/>
          </a:xfrm>
          <a:ln/>
        </p:spPr>
      </p:sp>
      <p:sp>
        <p:nvSpPr>
          <p:cNvPr id="1402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819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1FE8D75B-58D1-4DA7-A8DA-9ED7BB0932C9}" type="slidenum">
              <a:rPr lang="en-US" altLang="en-US">
                <a:solidFill>
                  <a:prstClr val="black"/>
                </a:solidFill>
              </a:rPr>
              <a:pPr eaLnBrk="1" hangingPunct="1">
                <a:spcBef>
                  <a:spcPct val="0"/>
                </a:spcBef>
              </a:pPr>
              <a:t>224</a:t>
            </a:fld>
            <a:endParaRPr lang="en-US" altLang="en-US" dirty="0">
              <a:solidFill>
                <a:prstClr val="black"/>
              </a:solidFill>
            </a:endParaRPr>
          </a:p>
        </p:txBody>
      </p:sp>
      <p:sp>
        <p:nvSpPr>
          <p:cNvPr id="81924" name="Rectangle 2"/>
          <p:cNvSpPr>
            <a:spLocks noGrp="1" noRot="1" noChangeAspect="1" noChangeArrowheads="1" noTextEdit="1"/>
          </p:cNvSpPr>
          <p:nvPr>
            <p:ph type="sldImg"/>
          </p:nvPr>
        </p:nvSpPr>
        <p:spPr>
          <a:xfrm>
            <a:off x="1181100" y="696913"/>
            <a:ext cx="4648200" cy="3486150"/>
          </a:xfrm>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9903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413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88800B7D-E31B-4B34-B22D-C05838D1B6EA}" type="slidenum">
              <a:rPr lang="en-US" altLang="en-US">
                <a:solidFill>
                  <a:prstClr val="black"/>
                </a:solidFill>
              </a:rPr>
              <a:pPr eaLnBrk="1" hangingPunct="1">
                <a:spcBef>
                  <a:spcPct val="0"/>
                </a:spcBef>
              </a:pPr>
              <a:t>260</a:t>
            </a:fld>
            <a:endParaRPr lang="en-US" altLang="en-US" dirty="0">
              <a:solidFill>
                <a:prstClr val="black"/>
              </a:solidFill>
            </a:endParaRPr>
          </a:p>
        </p:txBody>
      </p:sp>
      <p:sp>
        <p:nvSpPr>
          <p:cNvPr id="141316" name="Rectangle 2"/>
          <p:cNvSpPr>
            <a:spLocks noGrp="1" noRot="1" noChangeAspect="1" noChangeArrowheads="1" noTextEdit="1"/>
          </p:cNvSpPr>
          <p:nvPr>
            <p:ph type="sldImg"/>
          </p:nvPr>
        </p:nvSpPr>
        <p:spPr>
          <a:xfrm>
            <a:off x="1181100" y="696913"/>
            <a:ext cx="4648200" cy="3486150"/>
          </a:xfrm>
          <a:ln/>
        </p:spPr>
      </p:sp>
      <p:sp>
        <p:nvSpPr>
          <p:cNvPr id="1413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423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74C327D3-6A52-42F3-B49B-6F6483189320}" type="slidenum">
              <a:rPr lang="en-US" altLang="en-US">
                <a:solidFill>
                  <a:prstClr val="black"/>
                </a:solidFill>
              </a:rPr>
              <a:pPr eaLnBrk="1" hangingPunct="1">
                <a:spcBef>
                  <a:spcPct val="0"/>
                </a:spcBef>
              </a:pPr>
              <a:t>261</a:t>
            </a:fld>
            <a:endParaRPr lang="en-US" altLang="en-US" dirty="0">
              <a:solidFill>
                <a:prstClr val="black"/>
              </a:solidFill>
            </a:endParaRPr>
          </a:p>
        </p:txBody>
      </p:sp>
      <p:sp>
        <p:nvSpPr>
          <p:cNvPr id="142340" name="Rectangle 2"/>
          <p:cNvSpPr>
            <a:spLocks noGrp="1" noRot="1" noChangeAspect="1" noChangeArrowheads="1" noTextEdit="1"/>
          </p:cNvSpPr>
          <p:nvPr>
            <p:ph type="sldImg"/>
          </p:nvPr>
        </p:nvSpPr>
        <p:spPr>
          <a:xfrm>
            <a:off x="1181100" y="696913"/>
            <a:ext cx="4648200" cy="3486150"/>
          </a:xfrm>
          <a:ln/>
        </p:spPr>
      </p:sp>
      <p:sp>
        <p:nvSpPr>
          <p:cNvPr id="142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433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3F22A924-8FA6-44D6-97C2-FB36EE82139B}" type="slidenum">
              <a:rPr lang="en-US" altLang="en-US">
                <a:solidFill>
                  <a:prstClr val="black"/>
                </a:solidFill>
              </a:rPr>
              <a:pPr eaLnBrk="1" hangingPunct="1">
                <a:spcBef>
                  <a:spcPct val="0"/>
                </a:spcBef>
              </a:pPr>
              <a:t>262</a:t>
            </a:fld>
            <a:endParaRPr lang="en-US" altLang="en-US" dirty="0">
              <a:solidFill>
                <a:prstClr val="black"/>
              </a:solidFill>
            </a:endParaRPr>
          </a:p>
        </p:txBody>
      </p:sp>
      <p:sp>
        <p:nvSpPr>
          <p:cNvPr id="143364" name="Rectangle 2"/>
          <p:cNvSpPr>
            <a:spLocks noGrp="1" noRot="1" noChangeAspect="1" noChangeArrowheads="1" noTextEdit="1"/>
          </p:cNvSpPr>
          <p:nvPr>
            <p:ph type="sldImg"/>
          </p:nvPr>
        </p:nvSpPr>
        <p:spPr>
          <a:xfrm>
            <a:off x="1181100" y="696913"/>
            <a:ext cx="4648200" cy="3486150"/>
          </a:xfrm>
          <a:ln/>
        </p:spPr>
      </p:sp>
      <p:sp>
        <p:nvSpPr>
          <p:cNvPr id="1433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443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242CB854-784F-4CBF-8F1B-55AC68F5EAF5}" type="slidenum">
              <a:rPr lang="en-US" altLang="en-US">
                <a:solidFill>
                  <a:prstClr val="black"/>
                </a:solidFill>
              </a:rPr>
              <a:pPr eaLnBrk="1" hangingPunct="1">
                <a:spcBef>
                  <a:spcPct val="0"/>
                </a:spcBef>
              </a:pPr>
              <a:t>263</a:t>
            </a:fld>
            <a:endParaRPr lang="en-US" altLang="en-US" dirty="0">
              <a:solidFill>
                <a:prstClr val="black"/>
              </a:solidFill>
            </a:endParaRPr>
          </a:p>
        </p:txBody>
      </p:sp>
      <p:sp>
        <p:nvSpPr>
          <p:cNvPr id="144388" name="Rectangle 2"/>
          <p:cNvSpPr>
            <a:spLocks noGrp="1" noRot="1" noChangeAspect="1" noChangeArrowheads="1" noTextEdit="1"/>
          </p:cNvSpPr>
          <p:nvPr>
            <p:ph type="sldImg"/>
          </p:nvPr>
        </p:nvSpPr>
        <p:spPr>
          <a:xfrm>
            <a:off x="1181100" y="696913"/>
            <a:ext cx="4648200" cy="3486150"/>
          </a:xfrm>
          <a:ln/>
        </p:spPr>
      </p:sp>
      <p:sp>
        <p:nvSpPr>
          <p:cNvPr id="1443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454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5C759CBE-3D0D-4EE5-97CC-915F2DF53FB9}" type="slidenum">
              <a:rPr lang="en-US" altLang="en-US">
                <a:solidFill>
                  <a:prstClr val="black"/>
                </a:solidFill>
              </a:rPr>
              <a:pPr eaLnBrk="1" hangingPunct="1">
                <a:spcBef>
                  <a:spcPct val="0"/>
                </a:spcBef>
              </a:pPr>
              <a:t>264</a:t>
            </a:fld>
            <a:endParaRPr lang="en-US" altLang="en-US" dirty="0">
              <a:solidFill>
                <a:prstClr val="black"/>
              </a:solidFill>
            </a:endParaRPr>
          </a:p>
        </p:txBody>
      </p:sp>
      <p:sp>
        <p:nvSpPr>
          <p:cNvPr id="145412" name="Rectangle 2"/>
          <p:cNvSpPr>
            <a:spLocks noGrp="1" noRot="1" noChangeAspect="1" noChangeArrowheads="1" noTextEdit="1"/>
          </p:cNvSpPr>
          <p:nvPr>
            <p:ph type="sldImg"/>
          </p:nvPr>
        </p:nvSpPr>
        <p:spPr>
          <a:xfrm>
            <a:off x="1181100" y="696913"/>
            <a:ext cx="4648200" cy="3486150"/>
          </a:xfrm>
          <a:ln/>
        </p:spPr>
      </p:sp>
      <p:sp>
        <p:nvSpPr>
          <p:cNvPr id="1454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464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78C503BE-41CB-4A1B-BD0C-3E0D284590CF}" type="slidenum">
              <a:rPr lang="en-US" altLang="en-US">
                <a:solidFill>
                  <a:prstClr val="black"/>
                </a:solidFill>
              </a:rPr>
              <a:pPr eaLnBrk="1" hangingPunct="1">
                <a:spcBef>
                  <a:spcPct val="0"/>
                </a:spcBef>
              </a:pPr>
              <a:t>265</a:t>
            </a:fld>
            <a:endParaRPr lang="en-US" altLang="en-US" dirty="0">
              <a:solidFill>
                <a:prstClr val="black"/>
              </a:solidFill>
            </a:endParaRPr>
          </a:p>
        </p:txBody>
      </p:sp>
      <p:sp>
        <p:nvSpPr>
          <p:cNvPr id="146436" name="Rectangle 2"/>
          <p:cNvSpPr>
            <a:spLocks noGrp="1" noRot="1" noChangeAspect="1" noChangeArrowheads="1" noTextEdit="1"/>
          </p:cNvSpPr>
          <p:nvPr>
            <p:ph type="sldImg"/>
          </p:nvPr>
        </p:nvSpPr>
        <p:spPr>
          <a:xfrm>
            <a:off x="1181100" y="696913"/>
            <a:ext cx="4648200" cy="3486150"/>
          </a:xfrm>
          <a:ln/>
        </p:spPr>
      </p:sp>
      <p:sp>
        <p:nvSpPr>
          <p:cNvPr id="146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1536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75CD8A96-0FB9-41D4-9334-D74AF3A1CD6A}" type="slidenum">
              <a:rPr lang="en-US" altLang="en-US">
                <a:solidFill>
                  <a:prstClr val="black"/>
                </a:solidFill>
              </a:rPr>
              <a:pPr eaLnBrk="1" hangingPunct="1">
                <a:spcBef>
                  <a:spcPct val="0"/>
                </a:spcBef>
              </a:pPr>
              <a:t>266</a:t>
            </a:fld>
            <a:endParaRPr lang="en-US" altLang="en-US" dirty="0">
              <a:solidFill>
                <a:prstClr val="black"/>
              </a:solidFill>
            </a:endParaRPr>
          </a:p>
        </p:txBody>
      </p:sp>
      <p:sp>
        <p:nvSpPr>
          <p:cNvPr id="153604" name="Rectangle 2"/>
          <p:cNvSpPr>
            <a:spLocks noGrp="1" noRot="1" noChangeAspect="1" noChangeArrowheads="1" noTextEdit="1"/>
          </p:cNvSpPr>
          <p:nvPr>
            <p:ph type="sldImg"/>
          </p:nvPr>
        </p:nvSpPr>
        <p:spPr>
          <a:xfrm>
            <a:off x="1181100" y="696913"/>
            <a:ext cx="4648200" cy="3486150"/>
          </a:xfrm>
          <a:ln/>
        </p:spPr>
      </p:sp>
      <p:sp>
        <p:nvSpPr>
          <p:cNvPr id="153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8451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a:prstGeom prst="rect">
            <a:avLst/>
          </a:prstGeom>
        </p:spPr>
      </p:sp>
      <p:sp>
        <p:nvSpPr>
          <p:cNvPr id="3" name="Notes Placeholder 2"/>
          <p:cNvSpPr>
            <a:spLocks noGrp="1"/>
          </p:cNvSpPr>
          <p:nvPr>
            <p:ph type="body" idx="1"/>
          </p:nvPr>
        </p:nvSpPr>
        <p:spPr/>
        <p:txBody>
          <a:bodyPr>
            <a:normAutofit/>
          </a:bodyPr>
          <a:lstStyle/>
          <a:p>
            <a:pPr lvl="1"/>
            <a:r>
              <a:rPr lang="en-US" dirty="0"/>
              <a:t>Even if homeowner has a fireplace that is rarely if ever used and they feel they don’t need a CO detector, it’s still required.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Cover the different levels of CAZ testing and what PTCS requires. This exposes them to the different protocols available and they can formulate their own combustion safety plan.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5459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xfrm>
            <a:off x="1181100" y="696913"/>
            <a:ext cx="4648200" cy="3486150"/>
          </a:xfrm>
          <a:prstGeom prst="rect">
            <a:avLst/>
          </a:prstGeom>
          <a:ln/>
        </p:spPr>
      </p:sp>
      <p:sp>
        <p:nvSpPr>
          <p:cNvPr id="6963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1699709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xfrm>
            <a:off x="1181100" y="696913"/>
            <a:ext cx="4648200" cy="3486150"/>
          </a:xfrm>
          <a:prstGeom prst="rect">
            <a:avLst/>
          </a:prstGeom>
          <a:ln/>
        </p:spPr>
      </p:sp>
      <p:sp>
        <p:nvSpPr>
          <p:cNvPr id="68612" name="Rectangle 3"/>
          <p:cNvSpPr>
            <a:spLocks noGrp="1" noChangeArrowheads="1"/>
          </p:cNvSpPr>
          <p:nvPr>
            <p:ph type="body" idx="1"/>
          </p:nvPr>
        </p:nvSpPr>
        <p:spPr>
          <a:xfrm>
            <a:off x="934721" y="4415790"/>
            <a:ext cx="5140960" cy="4183380"/>
          </a:xfrm>
          <a:noFill/>
          <a:ln/>
        </p:spPr>
        <p:txBody>
          <a:bodyPr/>
          <a:lstStyle/>
          <a:p>
            <a:pPr eaLnBrk="1" hangingPunct="1"/>
            <a:endParaRPr lang="en-US" dirty="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xfrm>
            <a:off x="1189038" y="701675"/>
            <a:ext cx="4632325" cy="3475038"/>
          </a:xfrm>
          <a:prstGeom prst="rect">
            <a:avLst/>
          </a:prstGeom>
          <a:ln/>
        </p:spPr>
      </p:sp>
      <p:sp>
        <p:nvSpPr>
          <p:cNvPr id="66564" name="Rectangle 3"/>
          <p:cNvSpPr>
            <a:spLocks noGrp="1" noChangeArrowheads="1"/>
          </p:cNvSpPr>
          <p:nvPr>
            <p:ph type="body" idx="1"/>
          </p:nvPr>
        </p:nvSpPr>
        <p:spPr>
          <a:xfrm>
            <a:off x="934721" y="4415790"/>
            <a:ext cx="5140960" cy="4183380"/>
          </a:xfrm>
          <a:noFill/>
          <a:ln/>
        </p:spPr>
        <p:txBody>
          <a:bodyPr/>
          <a:lstStyle/>
          <a:p>
            <a:pPr eaLnBrk="1" hangingPunct="1"/>
            <a:endParaRPr lang="en-US" dirty="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Rot="1" noChangeAspect="1" noChangeArrowheads="1" noTextEdit="1"/>
          </p:cNvSpPr>
          <p:nvPr>
            <p:ph type="sldImg"/>
          </p:nvPr>
        </p:nvSpPr>
        <p:spPr>
          <a:xfrm>
            <a:off x="1181100" y="696913"/>
            <a:ext cx="4648200" cy="3486150"/>
          </a:xfrm>
          <a:prstGeom prst="rect">
            <a:avLst/>
          </a:prstGeom>
          <a:ln/>
        </p:spPr>
      </p:sp>
      <p:sp>
        <p:nvSpPr>
          <p:cNvPr id="75780" name="Rectangle 3"/>
          <p:cNvSpPr>
            <a:spLocks noGrp="1" noChangeArrowheads="1"/>
          </p:cNvSpPr>
          <p:nvPr>
            <p:ph type="body" idx="1"/>
          </p:nvPr>
        </p:nvSpPr>
        <p:spPr>
          <a:xfrm>
            <a:off x="934721" y="4415790"/>
            <a:ext cx="5140960" cy="4183380"/>
          </a:xfrm>
          <a:noFill/>
          <a:ln/>
        </p:spPr>
        <p:txBody>
          <a:bodyPr/>
          <a:lstStyle/>
          <a:p>
            <a:pPr eaLnBrk="1" hangingPunct="1"/>
            <a:endParaRPr lang="en-US" dirty="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Rot="1" noChangeAspect="1" noChangeArrowheads="1" noTextEdit="1"/>
          </p:cNvSpPr>
          <p:nvPr>
            <p:ph type="sldImg"/>
          </p:nvPr>
        </p:nvSpPr>
        <p:spPr>
          <a:xfrm>
            <a:off x="1181100" y="696913"/>
            <a:ext cx="4648200" cy="3486150"/>
          </a:xfrm>
          <a:prstGeom prst="rect">
            <a:avLst/>
          </a:prstGeom>
          <a:ln/>
        </p:spPr>
      </p:sp>
      <p:sp>
        <p:nvSpPr>
          <p:cNvPr id="76804" name="Rectangle 3"/>
          <p:cNvSpPr>
            <a:spLocks noGrp="1" noChangeArrowheads="1"/>
          </p:cNvSpPr>
          <p:nvPr>
            <p:ph type="body" idx="1"/>
          </p:nvPr>
        </p:nvSpPr>
        <p:spPr>
          <a:xfrm>
            <a:off x="934721" y="4415790"/>
            <a:ext cx="5140960" cy="4183380"/>
          </a:xfrm>
          <a:noFill/>
          <a:ln/>
        </p:spPr>
        <p:txBody>
          <a:bodyPr/>
          <a:lstStyle/>
          <a:p>
            <a:pPr eaLnBrk="1" hangingPunct="1"/>
            <a:endParaRPr lang="en-US"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b="0" strike="noStrike" dirty="0"/>
          </a:p>
        </p:txBody>
      </p:sp>
    </p:spTree>
    <p:extLst>
      <p:ext uri="{BB962C8B-B14F-4D97-AF65-F5344CB8AC3E}">
        <p14:creationId xmlns:p14="http://schemas.microsoft.com/office/powerpoint/2010/main" val="18521258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xfrm>
            <a:off x="1181100" y="696913"/>
            <a:ext cx="4648200" cy="3486150"/>
          </a:xfrm>
          <a:prstGeom prst="rect">
            <a:avLst/>
          </a:prstGeom>
          <a:ln/>
        </p:spPr>
      </p:sp>
      <p:sp>
        <p:nvSpPr>
          <p:cNvPr id="53252"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35031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7798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4422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39297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77361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57697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Tree>
    <p:extLst>
      <p:ext uri="{BB962C8B-B14F-4D97-AF65-F5344CB8AC3E}">
        <p14:creationId xmlns:p14="http://schemas.microsoft.com/office/powerpoint/2010/main" val="36481441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1657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911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C0CDFE55-EAEA-4DE7-9683-7693D3A5EA62}" type="slidenum">
              <a:rPr lang="en-US" altLang="en-US">
                <a:solidFill>
                  <a:prstClr val="black"/>
                </a:solidFill>
              </a:rPr>
              <a:pPr eaLnBrk="1" hangingPunct="1">
                <a:spcBef>
                  <a:spcPct val="0"/>
                </a:spcBef>
              </a:pPr>
              <a:t>227</a:t>
            </a:fld>
            <a:endParaRPr lang="en-US" altLang="en-US" dirty="0">
              <a:solidFill>
                <a:prstClr val="black"/>
              </a:solidFill>
            </a:endParaRPr>
          </a:p>
        </p:txBody>
      </p:sp>
      <p:sp>
        <p:nvSpPr>
          <p:cNvPr id="91140" name="Rectangle 2"/>
          <p:cNvSpPr>
            <a:spLocks noGrp="1" noRot="1" noChangeAspect="1" noChangeArrowheads="1" noTextEdit="1"/>
          </p:cNvSpPr>
          <p:nvPr>
            <p:ph type="sldImg"/>
          </p:nvPr>
        </p:nvSpPr>
        <p:spPr>
          <a:xfrm>
            <a:off x="1181100" y="696913"/>
            <a:ext cx="4648200" cy="3486150"/>
          </a:xfrm>
          <a:ln/>
        </p:spPr>
      </p:sp>
      <p:sp>
        <p:nvSpPr>
          <p:cNvPr id="911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strike="noStrike" dirty="0"/>
          </a:p>
        </p:txBody>
      </p:sp>
    </p:spTree>
    <p:extLst>
      <p:ext uri="{BB962C8B-B14F-4D97-AF65-F5344CB8AC3E}">
        <p14:creationId xmlns:p14="http://schemas.microsoft.com/office/powerpoint/2010/main" val="21301839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91553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17465326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28796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613D3-1F55-45AD-BF6C-84CB187A2C4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6164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r>
              <a:rPr lang="en-US" dirty="0"/>
              <a:t>We try to QA the first 3 jobs a contractor submits. Some utilities do this some do not.</a:t>
            </a:r>
          </a:p>
          <a:p>
            <a:endParaRPr lang="en-US" dirty="0"/>
          </a:p>
        </p:txBody>
      </p:sp>
    </p:spTree>
    <p:extLst>
      <p:ext uri="{BB962C8B-B14F-4D97-AF65-F5344CB8AC3E}">
        <p14:creationId xmlns:p14="http://schemas.microsoft.com/office/powerpoint/2010/main" val="5094559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75791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a:t>Tech and training resources include: Equipment setup diagrams and equipment conversion tables</a:t>
            </a:r>
          </a:p>
          <a:p>
            <a:endParaRPr lang="en-US" dirty="0"/>
          </a:p>
        </p:txBody>
      </p:sp>
      <p:sp>
        <p:nvSpPr>
          <p:cNvPr id="4" name="Slide Number Placeholder 3"/>
          <p:cNvSpPr>
            <a:spLocks noGrp="1"/>
          </p:cNvSpPr>
          <p:nvPr>
            <p:ph type="sldNum" sz="quarter" idx="10"/>
          </p:nvPr>
        </p:nvSpPr>
        <p:spPr/>
        <p:txBody>
          <a:bodyPr/>
          <a:lstStyle/>
          <a:p>
            <a:pPr defTabSz="931774">
              <a:defRPr/>
            </a:pPr>
            <a:fld id="{502613D3-1F55-45AD-BF6C-84CB187A2C46}" type="slidenum">
              <a:rPr lang="en-US">
                <a:solidFill>
                  <a:prstClr val="black"/>
                </a:solidFill>
                <a:latin typeface="Calibri"/>
              </a:rPr>
              <a:pPr defTabSz="931774">
                <a:defRPr/>
              </a:pPr>
              <a:t>298</a:t>
            </a:fld>
            <a:endParaRPr lang="en-US" dirty="0">
              <a:solidFill>
                <a:prstClr val="black"/>
              </a:solidFill>
              <a:latin typeface="Calibri"/>
            </a:endParaRPr>
          </a:p>
        </p:txBody>
      </p:sp>
    </p:spTree>
    <p:extLst>
      <p:ext uri="{BB962C8B-B14F-4D97-AF65-F5344CB8AC3E}">
        <p14:creationId xmlns:p14="http://schemas.microsoft.com/office/powerpoint/2010/main" val="23421186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5519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921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C46D8EC8-4869-40CE-809E-9137F99AD3A4}" type="slidenum">
              <a:rPr lang="en-US" altLang="en-US">
                <a:solidFill>
                  <a:prstClr val="black"/>
                </a:solidFill>
              </a:rPr>
              <a:pPr eaLnBrk="1" hangingPunct="1">
                <a:spcBef>
                  <a:spcPct val="0"/>
                </a:spcBef>
              </a:pPr>
              <a:t>228</a:t>
            </a:fld>
            <a:endParaRPr lang="en-US" altLang="en-US" dirty="0">
              <a:solidFill>
                <a:prstClr val="black"/>
              </a:solidFill>
            </a:endParaRPr>
          </a:p>
        </p:txBody>
      </p:sp>
      <p:sp>
        <p:nvSpPr>
          <p:cNvPr id="92164" name="Rectangle 2"/>
          <p:cNvSpPr>
            <a:spLocks noGrp="1" noRot="1" noChangeAspect="1" noChangeArrowheads="1" noTextEdit="1"/>
          </p:cNvSpPr>
          <p:nvPr>
            <p:ph type="sldImg"/>
          </p:nvPr>
        </p:nvSpPr>
        <p:spPr>
          <a:xfrm>
            <a:off x="1181100" y="696913"/>
            <a:ext cx="4648200" cy="3486150"/>
          </a:xfrm>
          <a:ln/>
        </p:spPr>
      </p:sp>
      <p:sp>
        <p:nvSpPr>
          <p:cNvPr id="92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xfrm>
            <a:off x="1300163" y="728663"/>
            <a:ext cx="4878387" cy="3659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51839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strike="noStrik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613D3-1F55-45AD-BF6C-84CB187A2C4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9525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0" fontAlgn="base" hangingPunct="0">
              <a:spcBef>
                <a:spcPct val="30000"/>
              </a:spcBef>
              <a:spcAft>
                <a:spcPct val="0"/>
              </a:spcAft>
              <a:defRPr/>
            </a:pPr>
            <a:endParaRPr lang="en-US" b="0" strike="noStrike" dirty="0"/>
          </a:p>
        </p:txBody>
      </p:sp>
    </p:spTree>
    <p:extLst>
      <p:ext uri="{BB962C8B-B14F-4D97-AF65-F5344CB8AC3E}">
        <p14:creationId xmlns:p14="http://schemas.microsoft.com/office/powerpoint/2010/main" val="19679939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613D3-1F55-45AD-BF6C-84CB187A2C4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086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r>
              <a:rPr lang="en-US" altLang="en-US" dirty="0">
                <a:solidFill>
                  <a:prstClr val="black"/>
                </a:solidFill>
              </a:rPr>
              <a:t>(c) 2002  Zach Eardmann &amp; Z. English</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56909" indent="-291118" eaLnBrk="0" hangingPunct="0">
              <a:spcBef>
                <a:spcPct val="30000"/>
              </a:spcBef>
              <a:defRPr sz="1300">
                <a:solidFill>
                  <a:schemeClr val="tx1"/>
                </a:solidFill>
                <a:latin typeface="Arial" charset="0"/>
              </a:defRPr>
            </a:lvl2pPr>
            <a:lvl3pPr marL="1164476" indent="-232895" eaLnBrk="0" hangingPunct="0">
              <a:spcBef>
                <a:spcPct val="30000"/>
              </a:spcBef>
              <a:defRPr sz="1300">
                <a:solidFill>
                  <a:schemeClr val="tx1"/>
                </a:solidFill>
                <a:latin typeface="Arial" charset="0"/>
              </a:defRPr>
            </a:lvl3pPr>
            <a:lvl4pPr marL="1630266" indent="-232895" eaLnBrk="0" hangingPunct="0">
              <a:spcBef>
                <a:spcPct val="30000"/>
              </a:spcBef>
              <a:defRPr sz="1300">
                <a:solidFill>
                  <a:schemeClr val="tx1"/>
                </a:solidFill>
                <a:latin typeface="Arial" charset="0"/>
              </a:defRPr>
            </a:lvl4pPr>
            <a:lvl5pPr marL="2096057" indent="-232895" eaLnBrk="0" hangingPunct="0">
              <a:spcBef>
                <a:spcPct val="30000"/>
              </a:spcBef>
              <a:defRPr sz="1300">
                <a:solidFill>
                  <a:schemeClr val="tx1"/>
                </a:solidFill>
                <a:latin typeface="Arial" charset="0"/>
              </a:defRPr>
            </a:lvl5pPr>
            <a:lvl6pPr marL="2561849" indent="-232895" eaLnBrk="0" fontAlgn="base" hangingPunct="0">
              <a:spcBef>
                <a:spcPct val="30000"/>
              </a:spcBef>
              <a:spcAft>
                <a:spcPct val="0"/>
              </a:spcAft>
              <a:defRPr sz="1300">
                <a:solidFill>
                  <a:schemeClr val="tx1"/>
                </a:solidFill>
                <a:latin typeface="Arial" charset="0"/>
              </a:defRPr>
            </a:lvl6pPr>
            <a:lvl7pPr marL="3027638" indent="-232895" eaLnBrk="0" fontAlgn="base" hangingPunct="0">
              <a:spcBef>
                <a:spcPct val="30000"/>
              </a:spcBef>
              <a:spcAft>
                <a:spcPct val="0"/>
              </a:spcAft>
              <a:defRPr sz="1300">
                <a:solidFill>
                  <a:schemeClr val="tx1"/>
                </a:solidFill>
                <a:latin typeface="Arial" charset="0"/>
              </a:defRPr>
            </a:lvl7pPr>
            <a:lvl8pPr marL="3493429" indent="-232895" eaLnBrk="0" fontAlgn="base" hangingPunct="0">
              <a:spcBef>
                <a:spcPct val="30000"/>
              </a:spcBef>
              <a:spcAft>
                <a:spcPct val="0"/>
              </a:spcAft>
              <a:defRPr sz="1300">
                <a:solidFill>
                  <a:schemeClr val="tx1"/>
                </a:solidFill>
                <a:latin typeface="Arial" charset="0"/>
              </a:defRPr>
            </a:lvl8pPr>
            <a:lvl9pPr marL="3959220" indent="-232895"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415DF198-DB0A-4727-9F04-2267D9D9A370}" type="slidenum">
              <a:rPr lang="en-US" altLang="en-US">
                <a:solidFill>
                  <a:prstClr val="black"/>
                </a:solidFill>
              </a:rPr>
              <a:pPr eaLnBrk="1" hangingPunct="1">
                <a:spcBef>
                  <a:spcPct val="0"/>
                </a:spcBef>
              </a:pPr>
              <a:t>229</a:t>
            </a:fld>
            <a:endParaRPr lang="en-US" altLang="en-US" dirty="0">
              <a:solidFill>
                <a:prstClr val="black"/>
              </a:solidFill>
            </a:endParaRPr>
          </a:p>
        </p:txBody>
      </p:sp>
      <p:sp>
        <p:nvSpPr>
          <p:cNvPr id="93188" name="Rectangle 2"/>
          <p:cNvSpPr>
            <a:spLocks noGrp="1" noRot="1" noChangeAspect="1" noChangeArrowheads="1" noTextEdit="1"/>
          </p:cNvSpPr>
          <p:nvPr>
            <p:ph type="sldImg"/>
          </p:nvPr>
        </p:nvSpPr>
        <p:spPr>
          <a:xfrm>
            <a:off x="1181100" y="696913"/>
            <a:ext cx="4648200" cy="3486150"/>
          </a:xfrm>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endParaRPr lang="en-US" dirty="0"/>
          </a:p>
        </p:txBody>
      </p:sp>
      <p:sp>
        <p:nvSpPr>
          <p:cNvPr id="17" name="Footer Placeholder 16"/>
          <p:cNvSpPr>
            <a:spLocks noGrp="1"/>
          </p:cNvSpPr>
          <p:nvPr>
            <p:ph type="ftr" sz="quarter" idx="11"/>
          </p:nvPr>
        </p:nvSpPr>
        <p:spPr>
          <a:xfrm>
            <a:off x="2898648" y="6355080"/>
            <a:ext cx="3474720" cy="365760"/>
          </a:xfrm>
        </p:spPr>
        <p:txBody>
          <a:bodyPr/>
          <a:lstStyle/>
          <a:p>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9707975F-2430-4E83-B9D3-458403FA681B}" type="slidenum">
              <a:rPr lang="en-US" smtClean="0"/>
              <a:pPr/>
              <a:t>‹#›</a:t>
            </a:fld>
            <a:endParaRPr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dirty="0"/>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61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914400" y="1504950"/>
            <a:ext cx="3810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3981450"/>
            <a:ext cx="3810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876800" y="150495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3124200" y="6400800"/>
            <a:ext cx="2133600" cy="320675"/>
          </a:xfrm>
        </p:spPr>
        <p:txBody>
          <a:bodyPr/>
          <a:lstStyle>
            <a:lvl1pPr>
              <a:defRPr/>
            </a:lvl1pPr>
          </a:lstStyle>
          <a:p>
            <a:endParaRPr lang="en-US" dirty="0"/>
          </a:p>
        </p:txBody>
      </p:sp>
      <p:sp>
        <p:nvSpPr>
          <p:cNvPr id="7" name="Slide Number Placeholder 6"/>
          <p:cNvSpPr>
            <a:spLocks noGrp="1"/>
          </p:cNvSpPr>
          <p:nvPr>
            <p:ph type="sldNum" sz="quarter" idx="11"/>
          </p:nvPr>
        </p:nvSpPr>
        <p:spPr>
          <a:xfrm>
            <a:off x="7543800" y="6400800"/>
            <a:ext cx="1143000" cy="320675"/>
          </a:xfrm>
        </p:spPr>
        <p:txBody>
          <a:bodyPr/>
          <a:lstStyle>
            <a:lvl1pPr>
              <a:defRPr/>
            </a:lvl1pPr>
          </a:lstStyle>
          <a:p>
            <a:fld id="{3C60871C-C933-417C-9FBC-39D4D443834B}" type="slidenum">
              <a:rPr lang="en-US"/>
              <a:pPr/>
              <a:t>‹#›</a:t>
            </a:fld>
            <a:endParaRPr lang="en-US" dirty="0"/>
          </a:p>
        </p:txBody>
      </p:sp>
    </p:spTree>
    <p:extLst>
      <p:ext uri="{BB962C8B-B14F-4D97-AF65-F5344CB8AC3E}">
        <p14:creationId xmlns:p14="http://schemas.microsoft.com/office/powerpoint/2010/main" val="332452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7"/>
            <a:ext cx="7543800" cy="1295400"/>
          </a:xfrm>
        </p:spPr>
        <p:txBody>
          <a:bodyPr/>
          <a:lstStyle/>
          <a:p>
            <a:r>
              <a:rPr lang="en-US" dirty="0"/>
              <a:t>Click to edit Master title style</a:t>
            </a:r>
          </a:p>
        </p:txBody>
      </p:sp>
      <p:sp>
        <p:nvSpPr>
          <p:cNvPr id="3" name="Text Placeholder 2"/>
          <p:cNvSpPr>
            <a:spLocks noGrp="1"/>
          </p:cNvSpPr>
          <p:nvPr>
            <p:ph type="body" sz="half" idx="1"/>
          </p:nvPr>
        </p:nvSpPr>
        <p:spPr>
          <a:xfrm>
            <a:off x="457200" y="1719263"/>
            <a:ext cx="4038600" cy="4411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dirty="0"/>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42242063-DF79-43B7-8A5E-23A8B7AEA192}" type="slidenum">
              <a:rPr lang="en-US" altLang="en-US"/>
              <a:pPr/>
              <a:t>‹#›</a:t>
            </a:fld>
            <a:endParaRPr lang="en-US" altLang="en-US" dirty="0"/>
          </a:p>
        </p:txBody>
      </p:sp>
    </p:spTree>
    <p:extLst>
      <p:ext uri="{BB962C8B-B14F-4D97-AF65-F5344CB8AC3E}">
        <p14:creationId xmlns:p14="http://schemas.microsoft.com/office/powerpoint/2010/main" val="1243346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751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285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044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srgbClr val="5B6973"/>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5B6973"/>
              </a:solidFill>
              <a:effectLst/>
              <a:uLnTx/>
              <a:uFillTx/>
              <a:latin typeface="Gill Sans MT"/>
              <a:ea typeface="+mn-ea"/>
              <a:cs typeface="+mn-cs"/>
            </a:endParaRPr>
          </a:p>
        </p:txBody>
      </p:sp>
    </p:spTree>
    <p:extLst>
      <p:ext uri="{BB962C8B-B14F-4D97-AF65-F5344CB8AC3E}">
        <p14:creationId xmlns:p14="http://schemas.microsoft.com/office/powerpoint/2010/main" val="120161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C922E6-E2A5-45F8-BFD9-515841EBA49C}" type="slidenum">
              <a:rPr kumimoji="0" lang="en-US" sz="1400" b="0" i="0" u="none" strike="noStrike" kern="1200" cap="none" spc="0" normalizeH="0" baseline="0" noProof="0">
                <a:ln>
                  <a:noFill/>
                </a:ln>
                <a:solidFill>
                  <a:srgbClr val="5B6973"/>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5B6973"/>
              </a:solidFill>
              <a:effectLst/>
              <a:uLnTx/>
              <a:uFillTx/>
              <a:latin typeface="Gill Sans MT"/>
              <a:ea typeface="+mn-ea"/>
              <a:cs typeface="+mn-cs"/>
            </a:endParaRPr>
          </a:p>
        </p:txBody>
      </p:sp>
    </p:spTree>
    <p:extLst>
      <p:ext uri="{BB962C8B-B14F-4D97-AF65-F5344CB8AC3E}">
        <p14:creationId xmlns:p14="http://schemas.microsoft.com/office/powerpoint/2010/main" val="3446499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Chart Placeholder 2"/>
          <p:cNvSpPr>
            <a:spLocks noGrp="1"/>
          </p:cNvSpPr>
          <p:nvPr>
            <p:ph type="chart" idx="1"/>
          </p:nvPr>
        </p:nvSpPr>
        <p:spPr>
          <a:xfrm>
            <a:off x="685800" y="1641475"/>
            <a:ext cx="7772400" cy="4454525"/>
          </a:xfrm>
        </p:spPr>
        <p:txBody>
          <a:bodyPr/>
          <a:lstStyle/>
          <a:p>
            <a:endParaRPr lang="en-US"/>
          </a:p>
        </p:txBody>
      </p:sp>
      <p:sp>
        <p:nvSpPr>
          <p:cNvPr id="4" name="Date Placeholder 3"/>
          <p:cNvSpPr>
            <a:spLocks noGrp="1"/>
          </p:cNvSpPr>
          <p:nvPr>
            <p:ph type="dt" sz="half" idx="10"/>
          </p:nvPr>
        </p:nvSpPr>
        <p:spPr>
          <a:xfrm>
            <a:off x="685800" y="6248400"/>
            <a:ext cx="1600200" cy="457200"/>
          </a:xfrm>
        </p:spPr>
        <p:txBody>
          <a:bodyPr/>
          <a:lstStyle>
            <a:lvl1pPr>
              <a:defRPr/>
            </a:lvl1pPr>
          </a:lstStyle>
          <a:p>
            <a:fld id="{39BB1F30-DACC-468B-9F7B-6398658DF891}" type="datetime1">
              <a:rPr lang="en-US" smtClean="0"/>
              <a:pPr/>
              <a:t>11/27/2019</a:t>
            </a:fld>
            <a:endParaRPr lang="en-US"/>
          </a:p>
        </p:txBody>
      </p:sp>
      <p:sp>
        <p:nvSpPr>
          <p:cNvPr id="5" name="Footer Placeholder 4"/>
          <p:cNvSpPr>
            <a:spLocks noGrp="1"/>
          </p:cNvSpPr>
          <p:nvPr>
            <p:ph type="ftr" sz="quarter" idx="11"/>
          </p:nvPr>
        </p:nvSpPr>
        <p:spPr>
          <a:xfrm>
            <a:off x="2590800" y="6248400"/>
            <a:ext cx="40386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697961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645085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938790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1662700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1954499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3229653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688237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1154085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3896289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2300551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48154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07975F-2430-4E83-B9D3-458403FA681B}" type="slidenum">
              <a:rPr lang="en-US" smtClean="0"/>
              <a:pPr/>
              <a:t>‹#›</a:t>
            </a:fld>
            <a:endParaRPr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607093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0D56A06-CBFC-48CA-BE73-5339E6B1457E}" type="slidenum">
              <a:rPr lang="en-US" smtClean="0"/>
              <a:t>‹#›</a:t>
            </a:fld>
            <a:endParaRPr lang="en-US" dirty="0"/>
          </a:p>
        </p:txBody>
      </p:sp>
    </p:spTree>
    <p:extLst>
      <p:ext uri="{BB962C8B-B14F-4D97-AF65-F5344CB8AC3E}">
        <p14:creationId xmlns:p14="http://schemas.microsoft.com/office/powerpoint/2010/main" val="2065002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endParaRPr lang="en-US" dirty="0">
              <a:solidFill>
                <a:srgbClr val="5B697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dirty="0">
              <a:solidFill>
                <a:srgbClr val="5B697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9707975F-2430-4E83-B9D3-458403FA681B}" type="slidenum">
              <a:rPr lang="en-US" smtClean="0">
                <a:solidFill>
                  <a:srgbClr val="5B6973"/>
                </a:solidFill>
              </a:rPr>
              <a:pPr/>
              <a:t>‹#›</a:t>
            </a:fld>
            <a:endParaRPr lang="en-US" dirty="0">
              <a:solidFill>
                <a:srgbClr val="5B697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Tree>
    <p:extLst>
      <p:ext uri="{BB962C8B-B14F-4D97-AF65-F5344CB8AC3E}">
        <p14:creationId xmlns:p14="http://schemas.microsoft.com/office/powerpoint/2010/main" val="3413236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dirty="0">
              <a:solidFill>
                <a:srgbClr val="5B6973"/>
              </a:solidFill>
            </a:endParaRPr>
          </a:p>
        </p:txBody>
      </p:sp>
      <p:sp>
        <p:nvSpPr>
          <p:cNvPr id="5" name="Footer Placeholder 4"/>
          <p:cNvSpPr>
            <a:spLocks noGrp="1"/>
          </p:cNvSpPr>
          <p:nvPr>
            <p:ph type="ftr" sz="quarter" idx="11"/>
          </p:nvPr>
        </p:nvSpPr>
        <p:spPr/>
        <p:txBody>
          <a:bodyPr/>
          <a:lstStyle/>
          <a:p>
            <a:endParaRPr lang="en-US" dirty="0">
              <a:solidFill>
                <a:srgbClr val="5B6973"/>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srgbClr val="5B6973"/>
                </a:solidFill>
              </a:rPr>
              <a:pPr/>
              <a:t>‹#›</a:t>
            </a:fld>
            <a:endParaRPr lang="en-US" dirty="0">
              <a:solidFill>
                <a:srgbClr val="5B697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70046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endParaRPr lang="en-US" dirty="0">
              <a:solidFill>
                <a:srgbClr val="5B6973"/>
              </a:solidFill>
            </a:endParaRPr>
          </a:p>
        </p:txBody>
      </p:sp>
      <p:sp>
        <p:nvSpPr>
          <p:cNvPr id="6" name="Footer Placeholder 5"/>
          <p:cNvSpPr>
            <a:spLocks noGrp="1"/>
          </p:cNvSpPr>
          <p:nvPr>
            <p:ph type="ftr" sz="quarter" idx="11"/>
          </p:nvPr>
        </p:nvSpPr>
        <p:spPr/>
        <p:txBody>
          <a:bodyPr/>
          <a:lstStyle/>
          <a:p>
            <a:endParaRPr lang="en-US" dirty="0">
              <a:solidFill>
                <a:srgbClr val="5B6973"/>
              </a:solidFill>
            </a:endParaRPr>
          </a:p>
        </p:txBody>
      </p:sp>
      <p:sp>
        <p:nvSpPr>
          <p:cNvPr id="7" name="Slide Number Placeholder 6"/>
          <p:cNvSpPr>
            <a:spLocks noGrp="1"/>
          </p:cNvSpPr>
          <p:nvPr>
            <p:ph type="sldNum" sz="quarter" idx="12"/>
          </p:nvPr>
        </p:nvSpPr>
        <p:spPr/>
        <p:txBody>
          <a:bodyPr/>
          <a:lstStyle/>
          <a:p>
            <a:fld id="{9707975F-2430-4E83-B9D3-458403FA681B}" type="slidenum">
              <a:rPr lang="en-US" smtClean="0">
                <a:solidFill>
                  <a:srgbClr val="5B6973"/>
                </a:solidFill>
              </a:rPr>
              <a:pPr/>
              <a:t>‹#›</a:t>
            </a:fld>
            <a:endParaRPr lang="en-US" dirty="0">
              <a:solidFill>
                <a:srgbClr val="5B697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16004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endParaRPr lang="en-US" dirty="0">
              <a:solidFill>
                <a:srgbClr val="5B6973"/>
              </a:solidFill>
            </a:endParaRPr>
          </a:p>
        </p:txBody>
      </p:sp>
      <p:sp>
        <p:nvSpPr>
          <p:cNvPr id="8" name="Footer Placeholder 7"/>
          <p:cNvSpPr>
            <a:spLocks noGrp="1"/>
          </p:cNvSpPr>
          <p:nvPr>
            <p:ph type="ftr" sz="quarter" idx="11"/>
          </p:nvPr>
        </p:nvSpPr>
        <p:spPr/>
        <p:txBody>
          <a:bodyPr/>
          <a:lstStyle/>
          <a:p>
            <a:endParaRPr lang="en-US" dirty="0">
              <a:solidFill>
                <a:srgbClr val="5B6973"/>
              </a:solidFill>
            </a:endParaRPr>
          </a:p>
        </p:txBody>
      </p:sp>
      <p:sp>
        <p:nvSpPr>
          <p:cNvPr id="9" name="Slide Number Placeholder 8"/>
          <p:cNvSpPr>
            <a:spLocks noGrp="1"/>
          </p:cNvSpPr>
          <p:nvPr>
            <p:ph type="sldNum" sz="quarter" idx="12"/>
          </p:nvPr>
        </p:nvSpPr>
        <p:spPr/>
        <p:txBody>
          <a:bodyPr/>
          <a:lstStyle/>
          <a:p>
            <a:fld id="{9707975F-2430-4E83-B9D3-458403FA681B}" type="slidenum">
              <a:rPr lang="en-US" smtClean="0">
                <a:solidFill>
                  <a:srgbClr val="5B6973"/>
                </a:solidFill>
              </a:rPr>
              <a:pPr/>
              <a:t>‹#›</a:t>
            </a:fld>
            <a:endParaRPr lang="en-US" dirty="0">
              <a:solidFill>
                <a:srgbClr val="5B697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11194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dirty="0">
              <a:solidFill>
                <a:srgbClr val="5B6973"/>
              </a:solidFill>
            </a:endParaRPr>
          </a:p>
        </p:txBody>
      </p:sp>
      <p:sp>
        <p:nvSpPr>
          <p:cNvPr id="4" name="Footer Placeholder 3"/>
          <p:cNvSpPr>
            <a:spLocks noGrp="1"/>
          </p:cNvSpPr>
          <p:nvPr>
            <p:ph type="ftr" sz="quarter" idx="11"/>
          </p:nvPr>
        </p:nvSpPr>
        <p:spPr/>
        <p:txBody>
          <a:bodyPr/>
          <a:lstStyle/>
          <a:p>
            <a:endParaRPr lang="en-US" dirty="0">
              <a:solidFill>
                <a:srgbClr val="5B6973"/>
              </a:solidFill>
            </a:endParaRPr>
          </a:p>
        </p:txBody>
      </p:sp>
      <p:sp>
        <p:nvSpPr>
          <p:cNvPr id="5" name="Slide Number Placeholder 4"/>
          <p:cNvSpPr>
            <a:spLocks noGrp="1"/>
          </p:cNvSpPr>
          <p:nvPr>
            <p:ph type="sldNum" sz="quarter" idx="12"/>
          </p:nvPr>
        </p:nvSpPr>
        <p:spPr/>
        <p:txBody>
          <a:bodyPr/>
          <a:lstStyle/>
          <a:p>
            <a:fld id="{9707975F-2430-4E83-B9D3-458403FA681B}" type="slidenum">
              <a:rPr lang="en-US" smtClean="0">
                <a:solidFill>
                  <a:srgbClr val="5B6973"/>
                </a:solidFill>
              </a:rPr>
              <a:pPr/>
              <a:t>‹#›</a:t>
            </a:fld>
            <a:endParaRPr lang="en-US" dirty="0">
              <a:solidFill>
                <a:srgbClr val="5B697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Tree>
    <p:extLst>
      <p:ext uri="{BB962C8B-B14F-4D97-AF65-F5344CB8AC3E}">
        <p14:creationId xmlns:p14="http://schemas.microsoft.com/office/powerpoint/2010/main" val="1736191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5B6973"/>
              </a:solidFill>
            </a:endParaRPr>
          </a:p>
        </p:txBody>
      </p:sp>
      <p:sp>
        <p:nvSpPr>
          <p:cNvPr id="3" name="Footer Placeholder 2"/>
          <p:cNvSpPr>
            <a:spLocks noGrp="1"/>
          </p:cNvSpPr>
          <p:nvPr>
            <p:ph type="ftr" sz="quarter" idx="11"/>
          </p:nvPr>
        </p:nvSpPr>
        <p:spPr/>
        <p:txBody>
          <a:bodyPr/>
          <a:lstStyle/>
          <a:p>
            <a:endParaRPr lang="en-US" dirty="0">
              <a:solidFill>
                <a:srgbClr val="5B6973"/>
              </a:solidFill>
            </a:endParaRPr>
          </a:p>
        </p:txBody>
      </p:sp>
      <p:sp>
        <p:nvSpPr>
          <p:cNvPr id="4" name="Slide Number Placeholder 3"/>
          <p:cNvSpPr>
            <a:spLocks noGrp="1"/>
          </p:cNvSpPr>
          <p:nvPr>
            <p:ph type="sldNum" sz="quarter" idx="12"/>
          </p:nvPr>
        </p:nvSpPr>
        <p:spPr/>
        <p:txBody>
          <a:bodyPr/>
          <a:lstStyle/>
          <a:p>
            <a:fld id="{9707975F-2430-4E83-B9D3-458403FA681B}" type="slidenum">
              <a:rPr lang="en-US" smtClean="0">
                <a:solidFill>
                  <a:srgbClr val="5B6973"/>
                </a:solidFill>
              </a:rPr>
              <a:pPr/>
              <a:t>‹#›</a:t>
            </a:fld>
            <a:endParaRPr lang="en-US" dirty="0">
              <a:solidFill>
                <a:srgbClr val="5B697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Tree>
    <p:extLst>
      <p:ext uri="{BB962C8B-B14F-4D97-AF65-F5344CB8AC3E}">
        <p14:creationId xmlns:p14="http://schemas.microsoft.com/office/powerpoint/2010/main" val="774964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solidFill>
                <a:srgbClr val="5B6973"/>
              </a:solidFill>
            </a:endParaRPr>
          </a:p>
        </p:txBody>
      </p:sp>
      <p:sp>
        <p:nvSpPr>
          <p:cNvPr id="6" name="Footer Placeholder 5"/>
          <p:cNvSpPr>
            <a:spLocks noGrp="1"/>
          </p:cNvSpPr>
          <p:nvPr>
            <p:ph type="ftr" sz="quarter" idx="11"/>
          </p:nvPr>
        </p:nvSpPr>
        <p:spPr/>
        <p:txBody>
          <a:bodyPr/>
          <a:lstStyle/>
          <a:p>
            <a:endParaRPr lang="en-US" dirty="0">
              <a:solidFill>
                <a:srgbClr val="5B6973"/>
              </a:solidFill>
            </a:endParaRPr>
          </a:p>
        </p:txBody>
      </p:sp>
      <p:sp>
        <p:nvSpPr>
          <p:cNvPr id="7" name="Slide Number Placeholder 6"/>
          <p:cNvSpPr>
            <a:spLocks noGrp="1"/>
          </p:cNvSpPr>
          <p:nvPr>
            <p:ph type="sldNum" sz="quarter" idx="12"/>
          </p:nvPr>
        </p:nvSpPr>
        <p:spPr/>
        <p:txBody>
          <a:bodyPr/>
          <a:lstStyle/>
          <a:p>
            <a:fld id="{9707975F-2430-4E83-B9D3-458403FA681B}" type="slidenum">
              <a:rPr lang="en-US" smtClean="0">
                <a:solidFill>
                  <a:srgbClr val="5B6973"/>
                </a:solidFill>
              </a:rPr>
              <a:pPr/>
              <a:t>‹#›</a:t>
            </a:fld>
            <a:endParaRPr lang="en-US" dirty="0">
              <a:solidFill>
                <a:srgbClr val="5B697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87761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solidFill>
                <a:srgbClr val="E7ECED"/>
              </a:solidFill>
            </a:endParaRPr>
          </a:p>
        </p:txBody>
      </p:sp>
      <p:sp>
        <p:nvSpPr>
          <p:cNvPr id="6" name="Footer Placeholder 5"/>
          <p:cNvSpPr>
            <a:spLocks noGrp="1"/>
          </p:cNvSpPr>
          <p:nvPr>
            <p:ph type="ftr" sz="quarter" idx="11"/>
          </p:nvPr>
        </p:nvSpPr>
        <p:spPr/>
        <p:txBody>
          <a:bodyPr/>
          <a:lstStyle/>
          <a:p>
            <a:endParaRPr lang="en-US" dirty="0">
              <a:solidFill>
                <a:srgbClr val="E7ECED"/>
              </a:solidFill>
            </a:endParaRPr>
          </a:p>
        </p:txBody>
      </p:sp>
      <p:sp>
        <p:nvSpPr>
          <p:cNvPr id="7" name="Slide Number Placeholder 6"/>
          <p:cNvSpPr>
            <a:spLocks noGrp="1"/>
          </p:cNvSpPr>
          <p:nvPr>
            <p:ph type="sldNum" sz="quarter" idx="12"/>
          </p:nvPr>
        </p:nvSpPr>
        <p:spPr/>
        <p:txBody>
          <a:bodyPr/>
          <a:lstStyle/>
          <a:p>
            <a:fld id="{9707975F-2430-4E83-B9D3-458403FA681B}" type="slidenum">
              <a:rPr lang="en-US" smtClean="0">
                <a:solidFill>
                  <a:srgbClr val="E7ECED"/>
                </a:solidFill>
              </a:rPr>
              <a:pPr/>
              <a:t>‹#›</a:t>
            </a:fld>
            <a:endParaRPr lang="en-US" dirty="0">
              <a:solidFill>
                <a:srgbClr val="E7ECED"/>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Tree>
    <p:extLst>
      <p:ext uri="{BB962C8B-B14F-4D97-AF65-F5344CB8AC3E}">
        <p14:creationId xmlns:p14="http://schemas.microsoft.com/office/powerpoint/2010/main" val="14046518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07975F-2430-4E83-B9D3-458403FA681B}" type="slidenum">
              <a:rPr lang="en-US" smtClean="0"/>
              <a:pPr/>
              <a:t>‹#›</a:t>
            </a:fld>
            <a:endParaRPr lang="en-US" dirty="0"/>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solidFill>
                <a:srgbClr val="5B6973"/>
              </a:solidFill>
            </a:endParaRPr>
          </a:p>
        </p:txBody>
      </p:sp>
      <p:sp>
        <p:nvSpPr>
          <p:cNvPr id="5" name="Footer Placeholder 4"/>
          <p:cNvSpPr>
            <a:spLocks noGrp="1"/>
          </p:cNvSpPr>
          <p:nvPr>
            <p:ph type="ftr" sz="quarter" idx="11"/>
          </p:nvPr>
        </p:nvSpPr>
        <p:spPr/>
        <p:txBody>
          <a:bodyPr/>
          <a:lstStyle/>
          <a:p>
            <a:endParaRPr lang="en-US" dirty="0">
              <a:solidFill>
                <a:srgbClr val="5B6973"/>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srgbClr val="5B6973"/>
                </a:solidFill>
              </a:rPr>
              <a:pPr/>
              <a:t>‹#›</a:t>
            </a:fld>
            <a:endParaRPr lang="en-US" dirty="0">
              <a:solidFill>
                <a:srgbClr val="5B6973"/>
              </a:solidFill>
            </a:endParaRPr>
          </a:p>
        </p:txBody>
      </p:sp>
    </p:spTree>
    <p:extLst>
      <p:ext uri="{BB962C8B-B14F-4D97-AF65-F5344CB8AC3E}">
        <p14:creationId xmlns:p14="http://schemas.microsoft.com/office/powerpoint/2010/main" val="240258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solidFill>
                <a:srgbClr val="5B6973"/>
              </a:solidFill>
            </a:endParaRPr>
          </a:p>
        </p:txBody>
      </p:sp>
      <p:sp>
        <p:nvSpPr>
          <p:cNvPr id="5" name="Footer Placeholder 4"/>
          <p:cNvSpPr>
            <a:spLocks noGrp="1"/>
          </p:cNvSpPr>
          <p:nvPr>
            <p:ph type="ftr" sz="quarter" idx="11"/>
          </p:nvPr>
        </p:nvSpPr>
        <p:spPr/>
        <p:txBody>
          <a:bodyPr/>
          <a:lstStyle/>
          <a:p>
            <a:endParaRPr lang="en-US" dirty="0">
              <a:solidFill>
                <a:srgbClr val="5B6973"/>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srgbClr val="5B6973"/>
                </a:solidFill>
              </a:rPr>
              <a:pPr/>
              <a:t>‹#›</a:t>
            </a:fld>
            <a:endParaRPr lang="en-US" dirty="0">
              <a:solidFill>
                <a:srgbClr val="5B697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122195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061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5B697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5B6973"/>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C922E6-E2A5-45F8-BFD9-515841EBA49C}" type="slidenum">
              <a:rPr lang="en-US">
                <a:solidFill>
                  <a:srgbClr val="5B6973"/>
                </a:solidFill>
              </a:rPr>
              <a:pPr>
                <a:defRPr/>
              </a:pPr>
              <a:t>‹#›</a:t>
            </a:fld>
            <a:endParaRPr lang="en-US" dirty="0">
              <a:solidFill>
                <a:srgbClr val="5B6973"/>
              </a:solidFill>
            </a:endParaRPr>
          </a:p>
        </p:txBody>
      </p:sp>
    </p:spTree>
    <p:extLst>
      <p:ext uri="{BB962C8B-B14F-4D97-AF65-F5344CB8AC3E}">
        <p14:creationId xmlns:p14="http://schemas.microsoft.com/office/powerpoint/2010/main" val="3618438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914400" y="1504950"/>
            <a:ext cx="3810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3981450"/>
            <a:ext cx="3810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876800" y="150495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3124200" y="6400800"/>
            <a:ext cx="2133600" cy="320675"/>
          </a:xfrm>
        </p:spPr>
        <p:txBody>
          <a:bodyPr/>
          <a:lstStyle>
            <a:lvl1pPr>
              <a:defRPr/>
            </a:lvl1pPr>
          </a:lstStyle>
          <a:p>
            <a:endParaRPr lang="en-US" dirty="0">
              <a:solidFill>
                <a:srgbClr val="5B6973"/>
              </a:solidFill>
            </a:endParaRPr>
          </a:p>
        </p:txBody>
      </p:sp>
      <p:sp>
        <p:nvSpPr>
          <p:cNvPr id="7" name="Slide Number Placeholder 6"/>
          <p:cNvSpPr>
            <a:spLocks noGrp="1"/>
          </p:cNvSpPr>
          <p:nvPr>
            <p:ph type="sldNum" sz="quarter" idx="11"/>
          </p:nvPr>
        </p:nvSpPr>
        <p:spPr>
          <a:xfrm>
            <a:off x="7543800" y="6400800"/>
            <a:ext cx="1143000" cy="320675"/>
          </a:xfrm>
        </p:spPr>
        <p:txBody>
          <a:bodyPr/>
          <a:lstStyle>
            <a:lvl1pPr>
              <a:defRPr/>
            </a:lvl1pPr>
          </a:lstStyle>
          <a:p>
            <a:fld id="{3C60871C-C933-417C-9FBC-39D4D443834B}" type="slidenum">
              <a:rPr lang="en-US">
                <a:solidFill>
                  <a:srgbClr val="5B6973"/>
                </a:solidFill>
              </a:rPr>
              <a:pPr/>
              <a:t>‹#›</a:t>
            </a:fld>
            <a:endParaRPr lang="en-US" dirty="0">
              <a:solidFill>
                <a:srgbClr val="5B6973"/>
              </a:solidFill>
            </a:endParaRPr>
          </a:p>
        </p:txBody>
      </p:sp>
    </p:spTree>
    <p:extLst>
      <p:ext uri="{BB962C8B-B14F-4D97-AF65-F5344CB8AC3E}">
        <p14:creationId xmlns:p14="http://schemas.microsoft.com/office/powerpoint/2010/main" val="1905271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7"/>
            <a:ext cx="7543800" cy="1295400"/>
          </a:xfrm>
        </p:spPr>
        <p:txBody>
          <a:bodyPr/>
          <a:lstStyle/>
          <a:p>
            <a:r>
              <a:rPr lang="en-US" dirty="0"/>
              <a:t>Click to edit Master title style</a:t>
            </a:r>
          </a:p>
        </p:txBody>
      </p:sp>
      <p:sp>
        <p:nvSpPr>
          <p:cNvPr id="3" name="Text Placeholder 2"/>
          <p:cNvSpPr>
            <a:spLocks noGrp="1"/>
          </p:cNvSpPr>
          <p:nvPr>
            <p:ph type="body" sz="half" idx="1"/>
          </p:nvPr>
        </p:nvSpPr>
        <p:spPr>
          <a:xfrm>
            <a:off x="457200" y="1719263"/>
            <a:ext cx="4038600" cy="4411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dirty="0">
              <a:solidFill>
                <a:srgbClr val="5B6973"/>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dirty="0">
              <a:solidFill>
                <a:srgbClr val="5B6973"/>
              </a:solidFill>
            </a:endParaRP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42242063-DF79-43B7-8A5E-23A8B7AEA192}" type="slidenum">
              <a:rPr lang="en-US" altLang="en-US">
                <a:solidFill>
                  <a:srgbClr val="5B6973"/>
                </a:solidFill>
              </a:rPr>
              <a:pPr/>
              <a:t>‹#›</a:t>
            </a:fld>
            <a:endParaRPr lang="en-US" altLang="en-US" dirty="0">
              <a:solidFill>
                <a:srgbClr val="5B6973"/>
              </a:solidFill>
            </a:endParaRPr>
          </a:p>
        </p:txBody>
      </p:sp>
    </p:spTree>
    <p:extLst>
      <p:ext uri="{BB962C8B-B14F-4D97-AF65-F5344CB8AC3E}">
        <p14:creationId xmlns:p14="http://schemas.microsoft.com/office/powerpoint/2010/main" val="565215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195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968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500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727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07975F-2430-4E83-B9D3-458403FA681B}" type="slidenum">
              <a:rPr lang="en-US" smtClean="0"/>
              <a:pPr/>
              <a:t>‹#›</a:t>
            </a:fld>
            <a:endParaRPr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99139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171286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17997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77782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0306382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1111665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35813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571586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4970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Tree>
    <p:extLst>
      <p:ext uri="{BB962C8B-B14F-4D97-AF65-F5344CB8AC3E}">
        <p14:creationId xmlns:p14="http://schemas.microsoft.com/office/powerpoint/2010/main" val="334557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07975F-2430-4E83-B9D3-458403FA681B}" type="slidenum">
              <a:rPr lang="en-US" smtClean="0"/>
              <a:pPr/>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1414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50589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7399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02025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7572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66370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0163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24279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79628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927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07975F-2430-4E83-B9D3-458403FA681B}" type="slidenum">
              <a:rPr lang="en-US" smtClean="0"/>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07975F-2430-4E83-B9D3-458403FA68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20634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rtlCol="0">
            <a:normAutofit/>
          </a:bodyPr>
          <a:lstStyle/>
          <a:p>
            <a:pPr lvl="0"/>
            <a:endParaRPr lang="en-US" noProof="0" dirty="0"/>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400800" y="6356350"/>
            <a:ext cx="2286000" cy="365125"/>
          </a:xfrm>
        </p:spPr>
        <p:txBody>
          <a:bodyPr/>
          <a:lstStyle>
            <a:lvl1pPr>
              <a:defRPr>
                <a:solidFill>
                  <a:schemeClr val="tx1">
                    <a:lumMod val="75000"/>
                    <a:lumOff val="25000"/>
                  </a:schemeClr>
                </a:solidFill>
              </a:defRPr>
            </a:lvl1pPr>
          </a:lstStyle>
          <a:p>
            <a:pPr>
              <a:defRPr/>
            </a:pPr>
            <a:endParaRPr lang="en-US" dirty="0"/>
          </a:p>
        </p:txBody>
      </p:sp>
    </p:spTree>
    <p:extLst>
      <p:ext uri="{BB962C8B-B14F-4D97-AF65-F5344CB8AC3E}">
        <p14:creationId xmlns:p14="http://schemas.microsoft.com/office/powerpoint/2010/main" val="278605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400800" y="6356350"/>
            <a:ext cx="2286000" cy="365125"/>
          </a:xfrm>
        </p:spPr>
        <p:txBody>
          <a:bodyPr/>
          <a:lstStyle>
            <a:lvl1pPr>
              <a:defRPr>
                <a:solidFill>
                  <a:schemeClr val="tx1">
                    <a:lumMod val="75000"/>
                    <a:lumOff val="25000"/>
                  </a:schemeClr>
                </a:solidFill>
              </a:defRPr>
            </a:lvl1pPr>
          </a:lstStyle>
          <a:p>
            <a:pPr>
              <a:defRPr/>
            </a:pPr>
            <a:endParaRPr lang="en-US" dirty="0"/>
          </a:p>
        </p:txBody>
      </p:sp>
    </p:spTree>
    <p:extLst>
      <p:ext uri="{BB962C8B-B14F-4D97-AF65-F5344CB8AC3E}">
        <p14:creationId xmlns:p14="http://schemas.microsoft.com/office/powerpoint/2010/main" val="2863887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400800" y="6356350"/>
            <a:ext cx="2286000" cy="365125"/>
          </a:xfrm>
        </p:spPr>
        <p:txBody>
          <a:bodyPr/>
          <a:lstStyle>
            <a:lvl1pPr>
              <a:defRPr>
                <a:solidFill>
                  <a:schemeClr val="tx1">
                    <a:lumMod val="75000"/>
                    <a:lumOff val="25000"/>
                  </a:schemeClr>
                </a:solidFill>
              </a:defRPr>
            </a:lvl1pPr>
          </a:lstStyle>
          <a:p>
            <a:pPr>
              <a:defRPr/>
            </a:pPr>
            <a:endParaRPr lang="en-US" dirty="0"/>
          </a:p>
        </p:txBody>
      </p:sp>
    </p:spTree>
    <p:extLst>
      <p:ext uri="{BB962C8B-B14F-4D97-AF65-F5344CB8AC3E}">
        <p14:creationId xmlns:p14="http://schemas.microsoft.com/office/powerpoint/2010/main" val="234290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07975F-2430-4E83-B9D3-458403FA681B}" type="slidenum">
              <a:rPr lang="en-US" smtClean="0"/>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lang="en-US" dirty="0"/>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9707975F-2430-4E83-B9D3-458403FA681B}"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2" r:id="rId12"/>
    <p:sldLayoutId id="2147483763" r:id="rId13"/>
    <p:sldLayoutId id="2147483764" r:id="rId14"/>
    <p:sldLayoutId id="2147483765" r:id="rId15"/>
    <p:sldLayoutId id="2147483766" r:id="rId16"/>
    <p:sldLayoutId id="2147483780" r:id="rId17"/>
    <p:sldLayoutId id="2147483781" r:id="rId18"/>
    <p:sldLayoutId id="2147483826" r:id="rId19"/>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56A06-CBFC-48CA-BE73-5339E6B1457E}" type="slidenum">
              <a:rPr lang="en-US" smtClean="0"/>
              <a:t>‹#›</a:t>
            </a:fld>
            <a:endParaRPr lang="en-US" dirty="0"/>
          </a:p>
        </p:txBody>
      </p:sp>
    </p:spTree>
    <p:extLst>
      <p:ext uri="{BB962C8B-B14F-4D97-AF65-F5344CB8AC3E}">
        <p14:creationId xmlns:p14="http://schemas.microsoft.com/office/powerpoint/2010/main" val="203957372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lang="en-US" dirty="0">
              <a:solidFill>
                <a:srgbClr val="5B6973"/>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solidFill>
                <a:srgbClr val="5B6973"/>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9707975F-2430-4E83-B9D3-458403FA681B}" type="slidenum">
              <a:rPr lang="en-US" smtClean="0">
                <a:solidFill>
                  <a:srgbClr val="5B6973"/>
                </a:solidFill>
              </a:rPr>
              <a:pPr/>
              <a:t>‹#›</a:t>
            </a:fld>
            <a:endParaRPr lang="en-US" dirty="0">
              <a:solidFill>
                <a:srgbClr val="5B6973"/>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Tree>
    <p:extLst>
      <p:ext uri="{BB962C8B-B14F-4D97-AF65-F5344CB8AC3E}">
        <p14:creationId xmlns:p14="http://schemas.microsoft.com/office/powerpoint/2010/main" val="40958935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a:defRPr/>
            </a:pPr>
            <a:endParaRPr lang="en-US" dirty="0"/>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defRPr/>
            </a:pPr>
            <a:endParaRPr lang="en-US" dirty="0"/>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defRPr/>
            </a:pPr>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192805760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15.jpe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gi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32.jpe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microsoft.com/office/2007/relationships/hdphoto" Target="../media/hdphoto17.wdp"/></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8.wdp"/></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microsoft.com/office/2007/relationships/hdphoto" Target="../media/hdphoto19.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microsoft.com/office/2007/relationships/hdphoto" Target="../media/hdphoto20.wdp"/></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microsoft.com/office/2007/relationships/hdphoto" Target="../media/hdphoto21.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22.wdp"/></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microsoft.com/office/2007/relationships/hdphoto" Target="../media/hdphoto24.wdp"/><Relationship Id="rId5" Type="http://schemas.openxmlformats.org/officeDocument/2006/relationships/image" Target="../media/image56.png"/><Relationship Id="rId4" Type="http://schemas.microsoft.com/office/2007/relationships/hdphoto" Target="../media/hdphoto23.wdp"/></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microsoft.com/office/2007/relationships/hdphoto" Target="../media/hdphoto25.wdp"/></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microsoft.com/office/2007/relationships/hdphoto" Target="../media/hdphoto27.wdp"/><Relationship Id="rId5" Type="http://schemas.openxmlformats.org/officeDocument/2006/relationships/image" Target="../media/image59.png"/><Relationship Id="rId4" Type="http://schemas.microsoft.com/office/2007/relationships/hdphoto" Target="../media/hdphoto26.wdp"/></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microsoft.com/office/2007/relationships/hdphoto" Target="../media/hdphoto28.wdp"/></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microsoft.com/office/2007/relationships/hdphoto" Target="../media/hdphoto29.wdp"/></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microsoft.com/office/2007/relationships/hdphoto" Target="../media/hdphoto31.wdp"/><Relationship Id="rId5" Type="http://schemas.openxmlformats.org/officeDocument/2006/relationships/image" Target="../media/image73.png"/><Relationship Id="rId4" Type="http://schemas.microsoft.com/office/2007/relationships/hdphoto" Target="../media/hdphoto30.wdp"/></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77.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ptcs.bpa.gov/"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mailto:ResHVAC@bpa.gov" TargetMode="External"/><Relationship Id="rId4" Type="http://schemas.openxmlformats.org/officeDocument/2006/relationships/hyperlink" Target="http://www.bpa.gov/goto/reshvac"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ptcs.bpa.gov/"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hyperlink" Target="https://ptcs.test.bpa.gov/"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4.xml"/><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hyperlink" Target="https://ptcs.bpa.gov/"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hyperlink" Target="http://www.bpa.gov/goto/reshvac"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3.wdp"/></Relationships>
</file>

<file path=ppt/slides/_rels/slide80.xml.rels><?xml version="1.0" encoding="UTF-8" standalone="yes"?>
<Relationships xmlns="http://schemas.openxmlformats.org/package/2006/relationships"><Relationship Id="rId3" Type="http://schemas.openxmlformats.org/officeDocument/2006/relationships/hyperlink" Target="mailto:eli.caudill@clearesult.com" TargetMode="External"/><Relationship Id="rId2" Type="http://schemas.openxmlformats.org/officeDocument/2006/relationships/notesSlide" Target="../notesSlides/notesSlide80.xml"/><Relationship Id="rId1" Type="http://schemas.openxmlformats.org/officeDocument/2006/relationships/slideLayout" Target="../slideLayouts/slideLayout19.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hyperlink" Target="mailto:lucinda.gilman@clearesult.com"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93.png"/><Relationship Id="rId5" Type="http://schemas.microsoft.com/office/2007/relationships/hdphoto" Target="../media/hdphoto33.wdp"/><Relationship Id="rId4" Type="http://schemas.openxmlformats.org/officeDocument/2006/relationships/image" Target="../media/image92.jpeg"/></Relationships>
</file>

<file path=ppt/slides/_rels/slide82.xml.rels><?xml version="1.0" encoding="UTF-8" standalone="yes"?>
<Relationships xmlns="http://schemas.openxmlformats.org/package/2006/relationships"><Relationship Id="rId3" Type="http://schemas.openxmlformats.org/officeDocument/2006/relationships/hyperlink" Target="http://visitor.r20.constantcontact.com/manage/optin?v=001PBH0aFCnTvzGdEZQqe-Bh0Ed-ow4Py32ERC9WpKXBjYROtYLZsPDbF0vpS9LlqWYl2tdFEsZoiuA4AYQmGyWxcLF77Tk3dlL0ApoYJutJ4I%3D"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hyperlink" Target="mailto:ResHVAC@bpa.gov" TargetMode="External"/><Relationship Id="rId4" Type="http://schemas.openxmlformats.org/officeDocument/2006/relationships/hyperlink" Target="https://tinyurl.com/ptcsnewsletter"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clearesult.moodle.school/login/index.php" TargetMode="External"/><Relationship Id="rId2" Type="http://schemas.openxmlformats.org/officeDocument/2006/relationships/notesSlide" Target="../notesSlides/notesSlide83.xml"/><Relationship Id="rId1" Type="http://schemas.openxmlformats.org/officeDocument/2006/relationships/slideLayout" Target="../slideLayouts/slideLayout33.xml"/><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hyperlink" Target="mailto:ResHVAC@bpa.gov" TargetMode="External"/><Relationship Id="rId2" Type="http://schemas.openxmlformats.org/officeDocument/2006/relationships/notesSlide" Target="../notesSlides/notesSlide84.xml"/><Relationship Id="rId1" Type="http://schemas.openxmlformats.org/officeDocument/2006/relationships/slideLayout" Target="../slideLayouts/slideLayout42.xml"/><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hyperlink" Target="mailto:Residentialforms@energytrust.org" TargetMode="External"/><Relationship Id="rId2" Type="http://schemas.openxmlformats.org/officeDocument/2006/relationships/notesSlide" Target="../notesSlides/notesSlide85.xml"/><Relationship Id="rId1" Type="http://schemas.openxmlformats.org/officeDocument/2006/relationships/slideLayout" Target="../slideLayouts/slideLayout33.xml"/><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E1F8FB"/>
            </a:gs>
            <a:gs pos="77000">
              <a:schemeClr val="bg1"/>
            </a:gs>
          </a:gsLst>
          <a:lin ang="5400000" scaled="0"/>
        </a:gradFill>
        <a:effectLst/>
      </p:bgPr>
    </p:bg>
    <p:spTree>
      <p:nvGrpSpPr>
        <p:cNvPr id="1" name=""/>
        <p:cNvGrpSpPr/>
        <p:nvPr/>
      </p:nvGrpSpPr>
      <p:grpSpPr>
        <a:xfrm>
          <a:off x="0" y="0"/>
          <a:ext cx="0" cy="0"/>
          <a:chOff x="0" y="0"/>
          <a:chExt cx="0" cy="0"/>
        </a:xfrm>
      </p:grpSpPr>
      <p:sp>
        <p:nvSpPr>
          <p:cNvPr id="6" name="Right Arrow 5"/>
          <p:cNvSpPr/>
          <p:nvPr/>
        </p:nvSpPr>
        <p:spPr>
          <a:xfrm>
            <a:off x="5029200" y="1828800"/>
            <a:ext cx="41148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517" y="6019801"/>
            <a:ext cx="2520950" cy="6323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609600" y="1295400"/>
            <a:ext cx="49530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552579"/>
                </a:solidFill>
                <a:latin typeface="Bookman Old Style" panose="02050604050505020204" pitchFamily="18" charset="0"/>
                <a:cs typeface="Tahoma" pitchFamily="34" charset="0"/>
              </a:rPr>
              <a:t>Section 7 of 10: </a:t>
            </a:r>
          </a:p>
          <a:p>
            <a:pPr algn="l"/>
            <a:r>
              <a:rPr lang="en-US" b="1" dirty="0">
                <a:solidFill>
                  <a:srgbClr val="552579"/>
                </a:solidFill>
                <a:latin typeface="Bookman Old Style" panose="02050604050505020204" pitchFamily="18" charset="0"/>
                <a:cs typeface="Tahoma" pitchFamily="34" charset="0"/>
              </a:rPr>
              <a:t>Manufactured</a:t>
            </a:r>
            <a:br>
              <a:rPr lang="en-US" b="1" dirty="0">
                <a:solidFill>
                  <a:srgbClr val="552579"/>
                </a:solidFill>
                <a:latin typeface="Bookman Old Style" panose="02050604050505020204" pitchFamily="18" charset="0"/>
                <a:cs typeface="Tahoma" pitchFamily="34" charset="0"/>
              </a:rPr>
            </a:br>
            <a:r>
              <a:rPr lang="en-US" b="1" dirty="0">
                <a:solidFill>
                  <a:srgbClr val="552579"/>
                </a:solidFill>
                <a:latin typeface="Bookman Old Style" panose="02050604050505020204" pitchFamily="18" charset="0"/>
                <a:cs typeface="Tahoma" pitchFamily="34" charset="0"/>
              </a:rPr>
              <a:t>Homes</a:t>
            </a:r>
          </a:p>
        </p:txBody>
      </p:sp>
    </p:spTree>
    <p:extLst>
      <p:ext uri="{BB962C8B-B14F-4D97-AF65-F5344CB8AC3E}">
        <p14:creationId xmlns:p14="http://schemas.microsoft.com/office/powerpoint/2010/main" val="14621797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a:t>Furnace Opening Connection</a:t>
            </a:r>
          </a:p>
        </p:txBody>
      </p:sp>
      <p:pic>
        <p:nvPicPr>
          <p:cNvPr id="17413" name="Picture 5" descr="Work Photo 126"/>
          <p:cNvPicPr>
            <a:picLocks noGrp="1" noChangeAspect="1" noChangeArrowheads="1"/>
          </p:cNvPicPr>
          <p:nvPr>
            <p:ph sz="quarter" idx="1"/>
          </p:nvPr>
        </p:nvPicPr>
        <p:blipFill>
          <a:blip r:embed="rId3">
            <a:extLst>
              <a:ext uri="{BEBA8EAE-BF5A-486C-A8C5-ECC9F3942E4B}">
                <a14:imgProps xmlns:a14="http://schemas.microsoft.com/office/drawing/2010/main">
                  <a14:imgLayer r:embed="rId4">
                    <a14:imgEffect>
                      <a14:sharpenSoften amount="30000"/>
                    </a14:imgEffect>
                    <a14:imgEffect>
                      <a14:brightnessContrast bright="9000" contrast="3000"/>
                    </a14:imgEffect>
                  </a14:imgLayer>
                </a14:imgProps>
              </a:ext>
              <a:ext uri="{28A0092B-C50C-407E-A947-70E740481C1C}">
                <a14:useLocalDpi xmlns:a14="http://schemas.microsoft.com/office/drawing/2010/main" val="0"/>
              </a:ext>
            </a:extLst>
          </a:blip>
          <a:stretch>
            <a:fillRect/>
          </a:stretch>
        </p:blipFill>
        <p:spPr>
          <a:xfrm>
            <a:off x="4572004" y="1676401"/>
            <a:ext cx="4041775" cy="3031331"/>
          </a:xfrm>
          <a:prstGeom prst="rect">
            <a:avLst/>
          </a:prstGeom>
          <a:ln>
            <a:noFill/>
          </a:ln>
          <a:effectLst>
            <a:outerShdw blurRad="190500" algn="tl" rotWithShape="0">
              <a:srgbClr val="000000">
                <a:alpha val="70000"/>
              </a:srgbClr>
            </a:outerShdw>
          </a:effectLst>
        </p:spPr>
      </p:pic>
      <p:sp>
        <p:nvSpPr>
          <p:cNvPr id="17411" name="Rectangle 3"/>
          <p:cNvSpPr>
            <a:spLocks noGrp="1" noChangeArrowheads="1"/>
          </p:cNvSpPr>
          <p:nvPr>
            <p:ph sz="quarter" idx="2"/>
          </p:nvPr>
        </p:nvSpPr>
        <p:spPr>
          <a:xfrm>
            <a:off x="609600" y="1447801"/>
            <a:ext cx="3810000" cy="4525963"/>
          </a:xfrm>
        </p:spPr>
        <p:txBody>
          <a:bodyPr>
            <a:normAutofit/>
          </a:bodyPr>
          <a:lstStyle/>
          <a:p>
            <a:pPr marL="533400" indent="-533400" eaLnBrk="1" hangingPunct="1">
              <a:buClr>
                <a:schemeClr val="accent2">
                  <a:lumMod val="50000"/>
                </a:schemeClr>
              </a:buClr>
              <a:buSzPct val="90000"/>
              <a:buFont typeface="+mj-lt"/>
              <a:buAutoNum type="arabicPeriod"/>
            </a:pPr>
            <a:r>
              <a:rPr lang="en-US" altLang="en-US" sz="2800" dirty="0">
                <a:solidFill>
                  <a:srgbClr val="284E84"/>
                </a:solidFill>
              </a:rPr>
              <a:t>Use piece of cardboard and tape to seal off the return to the furnace</a:t>
            </a:r>
          </a:p>
        </p:txBody>
      </p:sp>
      <p:sp>
        <p:nvSpPr>
          <p:cNvPr id="8"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230</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2160031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a:t>Furnace Opening Connection</a:t>
            </a:r>
          </a:p>
        </p:txBody>
      </p:sp>
      <p:pic>
        <p:nvPicPr>
          <p:cNvPr id="18436" name="Picture 4" descr="Work Photo 127"/>
          <p:cNvPicPr>
            <a:picLocks noGrp="1" noChangeAspect="1" noChangeArrowheads="1"/>
          </p:cNvPicPr>
          <p:nvPr>
            <p:ph sz="quarter" idx="1"/>
          </p:nvPr>
        </p:nvPicPr>
        <p:blipFill>
          <a:blip r:embed="rId3">
            <a:extLst>
              <a:ext uri="{BEBA8EAE-BF5A-486C-A8C5-ECC9F3942E4B}">
                <a14:imgProps xmlns:a14="http://schemas.microsoft.com/office/drawing/2010/main">
                  <a14:imgLayer r:embed="rId4">
                    <a14:imgEffect>
                      <a14:sharpenSoften amount="28000"/>
                    </a14:imgEffect>
                    <a14:imgEffect>
                      <a14:brightnessContrast bright="6000" contrast="3000"/>
                    </a14:imgEffect>
                  </a14:imgLayer>
                </a14:imgProps>
              </a:ext>
              <a:ext uri="{28A0092B-C50C-407E-A947-70E740481C1C}">
                <a14:useLocalDpi xmlns:a14="http://schemas.microsoft.com/office/drawing/2010/main" val="0"/>
              </a:ext>
            </a:extLst>
          </a:blip>
          <a:srcRect l="13814" r="237" b="14136"/>
          <a:stretch>
            <a:fillRect/>
          </a:stretch>
        </p:blipFill>
        <p:spPr>
          <a:xfrm rot="5400000">
            <a:off x="4328774" y="2158661"/>
            <a:ext cx="4372656" cy="3276600"/>
          </a:xfrm>
          <a:prstGeom prst="rect">
            <a:avLst/>
          </a:prstGeom>
          <a:ln>
            <a:noFill/>
          </a:ln>
          <a:effectLst>
            <a:outerShdw blurRad="190500" algn="tl" rotWithShape="0">
              <a:srgbClr val="000000">
                <a:alpha val="70000"/>
              </a:srgbClr>
            </a:outerShdw>
          </a:effectLst>
        </p:spPr>
      </p:pic>
      <p:sp>
        <p:nvSpPr>
          <p:cNvPr id="18435" name="Rectangle 3"/>
          <p:cNvSpPr>
            <a:spLocks noGrp="1" noChangeArrowheads="1"/>
          </p:cNvSpPr>
          <p:nvPr>
            <p:ph sz="quarter" idx="2"/>
          </p:nvPr>
        </p:nvSpPr>
        <p:spPr>
          <a:xfrm>
            <a:off x="533400" y="1447801"/>
            <a:ext cx="3733800" cy="4525963"/>
          </a:xfrm>
        </p:spPr>
        <p:txBody>
          <a:bodyPr>
            <a:noAutofit/>
          </a:bodyPr>
          <a:lstStyle/>
          <a:p>
            <a:pPr marL="533400" indent="-533400">
              <a:buClr>
                <a:schemeClr val="accent2">
                  <a:lumMod val="50000"/>
                </a:schemeClr>
              </a:buClr>
              <a:buSzPct val="90000"/>
              <a:buFontTx/>
              <a:buAutoNum type="arabicPeriod" startAt="2"/>
            </a:pPr>
            <a:r>
              <a:rPr lang="en-US" altLang="en-US" sz="2800" dirty="0">
                <a:solidFill>
                  <a:srgbClr val="284E84"/>
                </a:solidFill>
              </a:rPr>
              <a:t>Cover opening of the furnace with a piece of cardboard with a hole cut in it where snorkel can attach. Cover all other openings with tape</a:t>
            </a:r>
          </a:p>
        </p:txBody>
      </p:sp>
      <p:sp>
        <p:nvSpPr>
          <p:cNvPr id="7"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231</a:t>
            </a:fld>
            <a:endParaRPr lang="en-US" sz="1400" dirty="0">
              <a:solidFill>
                <a:prstClr val="black">
                  <a:tint val="75000"/>
                </a:prstClr>
              </a:solidFill>
            </a:endParaRP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2849028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dirty="0"/>
              <a:t>Furnace Opening Connection</a:t>
            </a:r>
          </a:p>
        </p:txBody>
      </p:sp>
      <p:pic>
        <p:nvPicPr>
          <p:cNvPr id="19460" name="Picture 4" descr="Work Photo 128"/>
          <p:cNvPicPr>
            <a:picLocks noGrp="1" noChangeAspect="1" noChangeArrowheads="1"/>
          </p:cNvPicPr>
          <p:nvPr>
            <p:ph sz="quarter" idx="1"/>
          </p:nvPr>
        </p:nvPicPr>
        <p:blipFill>
          <a:blip r:embed="rId3">
            <a:extLst>
              <a:ext uri="{BEBA8EAE-BF5A-486C-A8C5-ECC9F3942E4B}">
                <a14:imgProps xmlns:a14="http://schemas.microsoft.com/office/drawing/2010/main">
                  <a14:imgLayer r:embed="rId4">
                    <a14:imgEffect>
                      <a14:sharpenSoften amount="18000"/>
                    </a14:imgEffect>
                    <a14:imgEffect>
                      <a14:brightnessContrast bright="8000" contrast="6000"/>
                    </a14:imgEffect>
                  </a14:imgLayer>
                </a14:imgProps>
              </a:ext>
              <a:ext uri="{28A0092B-C50C-407E-A947-70E740481C1C}">
                <a14:useLocalDpi xmlns:a14="http://schemas.microsoft.com/office/drawing/2010/main" val="0"/>
              </a:ext>
            </a:extLst>
          </a:blip>
          <a:stretch>
            <a:fillRect/>
          </a:stretch>
        </p:blipFill>
        <p:spPr>
          <a:xfrm>
            <a:off x="4876804" y="1295402"/>
            <a:ext cx="3702843" cy="4937125"/>
          </a:xfrm>
          <a:prstGeom prst="rect">
            <a:avLst/>
          </a:prstGeom>
          <a:ln>
            <a:noFill/>
          </a:ln>
          <a:effectLst>
            <a:outerShdw blurRad="190500" algn="tl" rotWithShape="0">
              <a:srgbClr val="000000">
                <a:alpha val="70000"/>
              </a:srgbClr>
            </a:outerShdw>
          </a:effectLst>
        </p:spPr>
      </p:pic>
      <p:sp>
        <p:nvSpPr>
          <p:cNvPr id="19459" name="Rectangle 3"/>
          <p:cNvSpPr>
            <a:spLocks noGrp="1" noChangeArrowheads="1"/>
          </p:cNvSpPr>
          <p:nvPr>
            <p:ph sz="quarter" idx="2"/>
          </p:nvPr>
        </p:nvSpPr>
        <p:spPr>
          <a:xfrm>
            <a:off x="609600" y="1447801"/>
            <a:ext cx="4038600" cy="4525963"/>
          </a:xfrm>
        </p:spPr>
        <p:txBody>
          <a:bodyPr>
            <a:normAutofit/>
          </a:bodyPr>
          <a:lstStyle/>
          <a:p>
            <a:pPr marL="533400" indent="-533400" eaLnBrk="1" hangingPunct="1">
              <a:buClr>
                <a:schemeClr val="accent2">
                  <a:lumMod val="50000"/>
                </a:schemeClr>
              </a:buClr>
              <a:buSzPct val="90000"/>
              <a:buFontTx/>
              <a:buAutoNum type="arabicPeriod" startAt="3"/>
            </a:pPr>
            <a:r>
              <a:rPr lang="en-US" altLang="en-US" sz="2800" dirty="0">
                <a:solidFill>
                  <a:srgbClr val="284E84"/>
                </a:solidFill>
              </a:rPr>
              <a:t>Connect the Duct Blaster snorkel to the cardboard with tape</a:t>
            </a:r>
          </a:p>
        </p:txBody>
      </p:sp>
      <p:sp>
        <p:nvSpPr>
          <p:cNvPr id="7"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232</a:t>
            </a:fld>
            <a:endParaRPr lang="en-US" sz="1400" dirty="0">
              <a:solidFill>
                <a:prstClr val="black">
                  <a:tint val="75000"/>
                </a:prstClr>
              </a:solidFill>
            </a:endParaRP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244313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143000"/>
          </a:xfrm>
        </p:spPr>
        <p:txBody>
          <a:bodyPr>
            <a:normAutofit/>
          </a:bodyPr>
          <a:lstStyle/>
          <a:p>
            <a:pPr eaLnBrk="1" hangingPunct="1"/>
            <a:r>
              <a:rPr lang="en-US" altLang="en-US" dirty="0"/>
              <a:t>Furnace Return Connection</a:t>
            </a:r>
          </a:p>
        </p:txBody>
      </p:sp>
      <p:pic>
        <p:nvPicPr>
          <p:cNvPr id="20483" name="Picture 3" descr="Work Photo 028"/>
          <p:cNvPicPr>
            <a:picLocks noGrp="1" noChangeAspect="1" noChangeArrowheads="1"/>
          </p:cNvPicPr>
          <p:nvPr>
            <p:ph sz="half" idx="1"/>
          </p:nvPr>
        </p:nvPicPr>
        <p:blipFill>
          <a:blip r:embed="rId3">
            <a:extLst>
              <a:ext uri="{BEBA8EAE-BF5A-486C-A8C5-ECC9F3942E4B}">
                <a14:imgProps xmlns:a14="http://schemas.microsoft.com/office/drawing/2010/main">
                  <a14:imgLayer r:embed="rId4">
                    <a14:imgEffect>
                      <a14:brightnessContrast bright="25000" contrast="10000"/>
                    </a14:imgEffect>
                  </a14:imgLayer>
                </a14:imgProps>
              </a:ext>
              <a:ext uri="{28A0092B-C50C-407E-A947-70E740481C1C}">
                <a14:useLocalDpi xmlns:a14="http://schemas.microsoft.com/office/drawing/2010/main" val="0"/>
              </a:ext>
            </a:extLst>
          </a:blip>
          <a:stretch>
            <a:fillRect/>
          </a:stretch>
        </p:blipFill>
        <p:spPr>
          <a:xfrm>
            <a:off x="4953000" y="1600201"/>
            <a:ext cx="3394472" cy="4525963"/>
          </a:xfrm>
          <a:prstGeom prst="rect">
            <a:avLst/>
          </a:prstGeom>
          <a:ln>
            <a:noFill/>
          </a:ln>
          <a:effectLst>
            <a:outerShdw blurRad="190500" algn="tl" rotWithShape="0">
              <a:srgbClr val="000000">
                <a:alpha val="70000"/>
              </a:srgbClr>
            </a:outerShdw>
          </a:effectLst>
        </p:spPr>
      </p:pic>
      <p:sp>
        <p:nvSpPr>
          <p:cNvPr id="20485" name="Rectangle 5"/>
          <p:cNvSpPr>
            <a:spLocks noGrp="1" noChangeArrowheads="1"/>
          </p:cNvSpPr>
          <p:nvPr>
            <p:ph sz="quarter" idx="3"/>
          </p:nvPr>
        </p:nvSpPr>
        <p:spPr>
          <a:xfrm>
            <a:off x="685800" y="1600201"/>
            <a:ext cx="4035552" cy="2163763"/>
          </a:xfrm>
        </p:spPr>
        <p:txBody>
          <a:bodyPr>
            <a:noAutofit/>
          </a:bodyPr>
          <a:lstStyle/>
          <a:p>
            <a:pPr marL="457200" indent="-457200"/>
            <a:r>
              <a:rPr lang="en-US" altLang="en-US" sz="2800" dirty="0">
                <a:solidFill>
                  <a:srgbClr val="284E84"/>
                </a:solidFill>
              </a:rPr>
              <a:t>Attach the Duct Blaster snorkel to the furnace return; cover any gaps with tape</a:t>
            </a:r>
          </a:p>
        </p:txBody>
      </p:sp>
      <p:sp>
        <p:nvSpPr>
          <p:cNvPr id="6" name="Slide Number Placeholder 5"/>
          <p:cNvSpPr txBox="1">
            <a:spLocks/>
          </p:cNvSpPr>
          <p:nvPr/>
        </p:nvSpPr>
        <p:spPr>
          <a:xfrm>
            <a:off x="612648" y="6356351"/>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233</a:t>
            </a:fld>
            <a:endParaRPr lang="en-US" sz="1400" dirty="0">
              <a:solidFill>
                <a:prstClr val="black">
                  <a:tint val="75000"/>
                </a:prstClr>
              </a:solidFill>
            </a:endParaRP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31893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143000"/>
          </a:xfrm>
        </p:spPr>
        <p:txBody>
          <a:bodyPr/>
          <a:lstStyle/>
          <a:p>
            <a:pPr eaLnBrk="1" hangingPunct="1"/>
            <a:r>
              <a:rPr lang="en-US" altLang="en-US" dirty="0"/>
              <a:t>Snorkel to Register Connection</a:t>
            </a:r>
          </a:p>
        </p:txBody>
      </p:sp>
      <p:pic>
        <p:nvPicPr>
          <p:cNvPr id="21507" name="Picture 3" descr="Work Photo 010"/>
          <p:cNvPicPr>
            <a:picLocks noGrp="1" noChangeAspect="1" noChangeArrowheads="1"/>
          </p:cNvPicPr>
          <p:nvPr>
            <p:ph sz="half" idx="1"/>
          </p:nvPr>
        </p:nvPicPr>
        <p:blipFill rotWithShape="1">
          <a:blip r:embed="rId3">
            <a:extLst>
              <a:ext uri="{BEBA8EAE-BF5A-486C-A8C5-ECC9F3942E4B}">
                <a14:imgProps xmlns:a14="http://schemas.microsoft.com/office/drawing/2010/main">
                  <a14:imgLayer r:embed="rId4">
                    <a14:imgEffect>
                      <a14:sharpenSoften amount="14000"/>
                    </a14:imgEffect>
                    <a14:imgEffect>
                      <a14:brightnessContrast bright="19000" contrast="15000"/>
                    </a14:imgEffect>
                  </a14:imgLayer>
                </a14:imgProps>
              </a:ext>
              <a:ext uri="{28A0092B-C50C-407E-A947-70E740481C1C}">
                <a14:useLocalDpi xmlns:a14="http://schemas.microsoft.com/office/drawing/2010/main" val="0"/>
              </a:ext>
            </a:extLst>
          </a:blip>
          <a:srcRect l="10175" r="5483" b="38597"/>
          <a:stretch/>
        </p:blipFill>
        <p:spPr>
          <a:xfrm>
            <a:off x="4724400" y="1219200"/>
            <a:ext cx="2930652" cy="1600200"/>
          </a:xfrm>
          <a:prstGeom prst="rect">
            <a:avLst/>
          </a:prstGeom>
          <a:ln>
            <a:noFill/>
          </a:ln>
          <a:effectLst>
            <a:outerShdw blurRad="190500" algn="tl" rotWithShape="0">
              <a:srgbClr val="000000">
                <a:alpha val="70000"/>
              </a:srgbClr>
            </a:outerShdw>
          </a:effectLst>
        </p:spPr>
      </p:pic>
      <p:sp>
        <p:nvSpPr>
          <p:cNvPr id="21508" name="Rectangle 4"/>
          <p:cNvSpPr>
            <a:spLocks noGrp="1" noChangeArrowheads="1"/>
          </p:cNvSpPr>
          <p:nvPr>
            <p:ph sz="quarter" idx="2"/>
          </p:nvPr>
        </p:nvSpPr>
        <p:spPr>
          <a:xfrm>
            <a:off x="612648" y="1371600"/>
            <a:ext cx="3810000" cy="1066800"/>
          </a:xfrm>
        </p:spPr>
        <p:txBody>
          <a:bodyPr>
            <a:normAutofit/>
          </a:bodyPr>
          <a:lstStyle/>
          <a:p>
            <a:pPr marL="514350" indent="-514350" eaLnBrk="1" hangingPunct="1">
              <a:buClr>
                <a:schemeClr val="accent2">
                  <a:lumMod val="50000"/>
                </a:schemeClr>
              </a:buClr>
              <a:buSzPct val="90000"/>
              <a:buFont typeface="+mj-lt"/>
              <a:buAutoNum type="arabicPeriod"/>
            </a:pPr>
            <a:r>
              <a:rPr lang="en-US" altLang="en-US" sz="2800" dirty="0">
                <a:solidFill>
                  <a:srgbClr val="284E84"/>
                </a:solidFill>
              </a:rPr>
              <a:t>Remove the register cover; set aside</a:t>
            </a:r>
          </a:p>
        </p:txBody>
      </p:sp>
      <p:sp>
        <p:nvSpPr>
          <p:cNvPr id="7" name="Slide Number Placeholder 5"/>
          <p:cNvSpPr txBox="1">
            <a:spLocks/>
          </p:cNvSpPr>
          <p:nvPr/>
        </p:nvSpPr>
        <p:spPr>
          <a:xfrm>
            <a:off x="612648" y="6356351"/>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234</a:t>
            </a:fld>
            <a:endParaRPr lang="en-US" sz="1400" dirty="0">
              <a:solidFill>
                <a:prstClr val="black">
                  <a:tint val="75000"/>
                </a:prstClr>
              </a:solidFill>
            </a:endParaRPr>
          </a:p>
        </p:txBody>
      </p:sp>
      <p:sp>
        <p:nvSpPr>
          <p:cNvPr id="8" name="Rectangle 5"/>
          <p:cNvSpPr>
            <a:spLocks noGrp="1" noChangeArrowheads="1"/>
          </p:cNvSpPr>
          <p:nvPr>
            <p:ph sz="quarter" idx="3"/>
          </p:nvPr>
        </p:nvSpPr>
        <p:spPr>
          <a:xfrm>
            <a:off x="589788" y="2830831"/>
            <a:ext cx="3810000" cy="2743200"/>
          </a:xfrm>
        </p:spPr>
        <p:txBody>
          <a:bodyPr>
            <a:noAutofit/>
          </a:bodyPr>
          <a:lstStyle/>
          <a:p>
            <a:pPr marL="457200" indent="-457200" eaLnBrk="1" hangingPunct="1">
              <a:buClr>
                <a:schemeClr val="accent2">
                  <a:lumMod val="50000"/>
                </a:schemeClr>
              </a:buClr>
              <a:buSzPct val="90000"/>
              <a:buFontTx/>
              <a:buAutoNum type="arabicPeriod" startAt="2"/>
            </a:pPr>
            <a:r>
              <a:rPr lang="en-US" altLang="en-US" sz="2800" dirty="0">
                <a:solidFill>
                  <a:srgbClr val="284E84"/>
                </a:solidFill>
              </a:rPr>
              <a:t>Connect Duct Blaster snorkel to the open register using tape. Remember to tape off the return when using this method.</a:t>
            </a:r>
          </a:p>
        </p:txBody>
      </p:sp>
      <p:pic>
        <p:nvPicPr>
          <p:cNvPr id="9" name="Picture 3" descr="Work Photo 011"/>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6000"/>
                    </a14:imgEffect>
                    <a14:imgEffect>
                      <a14:brightnessContrast bright="16000" contrast="10000"/>
                    </a14:imgEffect>
                  </a14:imgLayer>
                </a14:imgProps>
              </a:ext>
              <a:ext uri="{28A0092B-C50C-407E-A947-70E740481C1C}">
                <a14:useLocalDpi xmlns:a14="http://schemas.microsoft.com/office/drawing/2010/main" val="0"/>
              </a:ext>
            </a:extLst>
          </a:blip>
          <a:srcRect l="14717" t="-1" r="16792" b="32327"/>
          <a:stretch/>
        </p:blipFill>
        <p:spPr>
          <a:xfrm>
            <a:off x="4191000" y="3394711"/>
            <a:ext cx="2766060" cy="2049780"/>
          </a:xfrm>
          <a:prstGeom prst="rect">
            <a:avLst/>
          </a:prstGeom>
          <a:ln>
            <a:noFill/>
          </a:ln>
          <a:effectLst>
            <a:outerShdw blurRad="190500" algn="tl" rotWithShape="0">
              <a:srgbClr val="000000">
                <a:alpha val="70000"/>
              </a:srgbClr>
            </a:outerShdw>
          </a:effectLst>
        </p:spPr>
      </p:pic>
      <p:pic>
        <p:nvPicPr>
          <p:cNvPr id="10" name="Picture 4" descr="Work Photo 012"/>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10000"/>
                    </a14:imgEffect>
                    <a14:imgEffect>
                      <a14:brightnessContrast bright="28000" contrast="13000"/>
                    </a14:imgEffect>
                  </a14:imgLayer>
                </a14:imgProps>
              </a:ext>
              <a:ext uri="{28A0092B-C50C-407E-A947-70E740481C1C}">
                <a14:useLocalDpi xmlns:a14="http://schemas.microsoft.com/office/drawing/2010/main" val="0"/>
              </a:ext>
            </a:extLst>
          </a:blip>
          <a:srcRect l="9151" r="15555" b="16689"/>
          <a:stretch/>
        </p:blipFill>
        <p:spPr>
          <a:xfrm>
            <a:off x="6553200" y="4419601"/>
            <a:ext cx="2194560" cy="1821180"/>
          </a:xfrm>
          <a:prstGeom prst="rect">
            <a:avLst/>
          </a:prstGeom>
          <a:ln>
            <a:noFill/>
          </a:ln>
          <a:effectLst>
            <a:outerShdw blurRad="190500" algn="tl" rotWithShape="0">
              <a:srgbClr val="000000">
                <a:alpha val="70000"/>
              </a:srgbClr>
            </a:outerShdw>
          </a:effectLst>
        </p:spPr>
      </p:pic>
      <p:sp>
        <p:nvSpPr>
          <p:cNvPr id="11"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
        <p:nvSpPr>
          <p:cNvPr id="12" name="&quot;Not Allowed&quot; Symbol 11">
            <a:extLst>
              <a:ext uri="{FF2B5EF4-FFF2-40B4-BE49-F238E27FC236}">
                <a16:creationId xmlns:a16="http://schemas.microsoft.com/office/drawing/2014/main" xmlns="" id="{B53928E8-4DD5-4E2F-9736-F620FC436A2D}"/>
              </a:ext>
            </a:extLst>
          </p:cNvPr>
          <p:cNvSpPr/>
          <p:nvPr/>
        </p:nvSpPr>
        <p:spPr>
          <a:xfrm>
            <a:off x="6670569" y="4202431"/>
            <a:ext cx="2363683" cy="2238901"/>
          </a:xfrm>
          <a:prstGeom prst="noSmoking">
            <a:avLst>
              <a:gd name="adj" fmla="val 2666"/>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0000"/>
              </a:solidFill>
            </a:endParaRPr>
          </a:p>
        </p:txBody>
      </p:sp>
    </p:spTree>
    <p:extLst>
      <p:ext uri="{BB962C8B-B14F-4D97-AF65-F5344CB8AC3E}">
        <p14:creationId xmlns:p14="http://schemas.microsoft.com/office/powerpoint/2010/main" val="1916303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612648" y="6356351"/>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235</a:t>
            </a:fld>
            <a:endParaRPr lang="en-US" sz="1400" dirty="0">
              <a:solidFill>
                <a:prstClr val="black">
                  <a:tint val="75000"/>
                </a:prstClr>
              </a:solidFill>
            </a:endParaRPr>
          </a:p>
        </p:txBody>
      </p:sp>
      <p:sp>
        <p:nvSpPr>
          <p:cNvPr id="8" name="Rectangle 2"/>
          <p:cNvSpPr>
            <a:spLocks noGrp="1" noChangeArrowheads="1"/>
          </p:cNvSpPr>
          <p:nvPr>
            <p:ph type="title"/>
          </p:nvPr>
        </p:nvSpPr>
        <p:spPr>
          <a:xfrm>
            <a:off x="457200" y="0"/>
            <a:ext cx="8229600" cy="1143000"/>
          </a:xfrm>
        </p:spPr>
        <p:txBody>
          <a:bodyPr/>
          <a:lstStyle/>
          <a:p>
            <a:pPr eaLnBrk="1" hangingPunct="1"/>
            <a:r>
              <a:rPr lang="en-US" altLang="en-US" dirty="0"/>
              <a:t>Repair the Boot</a:t>
            </a:r>
          </a:p>
        </p:txBody>
      </p:sp>
      <p:pic>
        <p:nvPicPr>
          <p:cNvPr id="9" name="Picture 5"/>
          <p:cNvPicPr>
            <a:picLocks noGrp="1" noChangeAspect="1" noChangeArrowheads="1"/>
          </p:cNvPicPr>
          <p:nvPr>
            <p:ph sz="quarter" idx="1"/>
          </p:nvPr>
        </p:nvPicPr>
        <p:blipFill rotWithShape="1">
          <a:blip r:embed="rId3">
            <a:lum bright="18000"/>
            <a:extLst>
              <a:ext uri="{28A0092B-C50C-407E-A947-70E740481C1C}">
                <a14:useLocalDpi xmlns:a14="http://schemas.microsoft.com/office/drawing/2010/main" val="0"/>
              </a:ext>
            </a:extLst>
          </a:blip>
          <a:srcRect l="5812" t="6249" b="17509"/>
          <a:stretch/>
        </p:blipFill>
        <p:spPr>
          <a:xfrm>
            <a:off x="679746" y="1304925"/>
            <a:ext cx="3828203" cy="2324100"/>
          </a:xfrm>
          <a:prstGeom prst="rect">
            <a:avLst/>
          </a:prstGeom>
          <a:ln>
            <a:noFill/>
          </a:ln>
          <a:effectLst>
            <a:outerShdw blurRad="190500" algn="tl" rotWithShape="0">
              <a:srgbClr val="000000">
                <a:alpha val="70000"/>
              </a:srgbClr>
            </a:outerShdw>
          </a:effectLst>
        </p:spPr>
      </p:pic>
      <p:pic>
        <p:nvPicPr>
          <p:cNvPr id="10" name="Picture 5"/>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l="7730" t="13059" b="4240"/>
          <a:stretch/>
        </p:blipFill>
        <p:spPr>
          <a:xfrm>
            <a:off x="5029200" y="2286000"/>
            <a:ext cx="3729355" cy="2506980"/>
          </a:xfrm>
        </p:spPr>
      </p:pic>
      <p:sp>
        <p:nvSpPr>
          <p:cNvPr id="11" name="Rectangle 5"/>
          <p:cNvSpPr>
            <a:spLocks noGrp="1" noChangeArrowheads="1"/>
          </p:cNvSpPr>
          <p:nvPr>
            <p:ph sz="quarter" idx="3"/>
          </p:nvPr>
        </p:nvSpPr>
        <p:spPr>
          <a:xfrm>
            <a:off x="498348" y="3810000"/>
            <a:ext cx="4759452" cy="3293111"/>
          </a:xfrm>
        </p:spPr>
        <p:txBody>
          <a:bodyPr>
            <a:noAutofit/>
          </a:bodyPr>
          <a:lstStyle/>
          <a:p>
            <a:pPr>
              <a:lnSpc>
                <a:spcPts val="3500"/>
              </a:lnSpc>
              <a:spcAft>
                <a:spcPts val="400"/>
              </a:spcAft>
            </a:pPr>
            <a:r>
              <a:rPr lang="en-US" altLang="en-US" sz="2800" dirty="0">
                <a:solidFill>
                  <a:srgbClr val="284E84"/>
                </a:solidFill>
              </a:rPr>
              <a:t>Remember to always repair the boot!</a:t>
            </a:r>
          </a:p>
          <a:p>
            <a:pPr>
              <a:lnSpc>
                <a:spcPts val="3500"/>
              </a:lnSpc>
              <a:spcAft>
                <a:spcPts val="400"/>
              </a:spcAft>
            </a:pPr>
            <a:r>
              <a:rPr lang="en-US" altLang="en-US" sz="2800" dirty="0">
                <a:solidFill>
                  <a:srgbClr val="284E84"/>
                </a:solidFill>
              </a:rPr>
              <a:t>Don’t have a mirror? Take a picture with your phone to check boot condition</a:t>
            </a:r>
          </a:p>
        </p:txBody>
      </p:sp>
      <p:sp>
        <p:nvSpPr>
          <p:cNvPr id="12"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992199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612648" y="6356351"/>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236</a:t>
            </a:fld>
            <a:endParaRPr lang="en-US" sz="1400" dirty="0">
              <a:solidFill>
                <a:prstClr val="black">
                  <a:tint val="75000"/>
                </a:prstClr>
              </a:solidFill>
            </a:endParaRPr>
          </a:p>
        </p:txBody>
      </p:sp>
      <p:sp>
        <p:nvSpPr>
          <p:cNvPr id="8" name="Rectangle 2"/>
          <p:cNvSpPr>
            <a:spLocks noGrp="1" noChangeArrowheads="1"/>
          </p:cNvSpPr>
          <p:nvPr>
            <p:ph type="title"/>
          </p:nvPr>
        </p:nvSpPr>
        <p:spPr>
          <a:xfrm>
            <a:off x="457200" y="0"/>
            <a:ext cx="8229600" cy="1143000"/>
          </a:xfrm>
        </p:spPr>
        <p:txBody>
          <a:bodyPr/>
          <a:lstStyle/>
          <a:p>
            <a:pPr eaLnBrk="1" hangingPunct="1"/>
            <a:r>
              <a:rPr lang="en-US" altLang="en-US" dirty="0"/>
              <a:t>End Caps</a:t>
            </a:r>
          </a:p>
        </p:txBody>
      </p:sp>
      <p:sp>
        <p:nvSpPr>
          <p:cNvPr id="12"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pic>
        <p:nvPicPr>
          <p:cNvPr id="13" name="Content Placeholder 12" descr="Work Photo 021">
            <a:extLst>
              <a:ext uri="{FF2B5EF4-FFF2-40B4-BE49-F238E27FC236}">
                <a16:creationId xmlns:a16="http://schemas.microsoft.com/office/drawing/2014/main" xmlns="" id="{68BE6ABD-37AB-424A-BEE9-436E9BC27B8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15459" b="16908"/>
          <a:stretch>
            <a:fillRect/>
          </a:stretch>
        </p:blipFill>
        <p:spPr>
          <a:xfrm>
            <a:off x="304800" y="1451453"/>
            <a:ext cx="4038600" cy="2048569"/>
          </a:xfrm>
          <a:prstGeom prst="rect">
            <a:avLst/>
          </a:prstGeom>
          <a:noFill/>
        </p:spPr>
      </p:pic>
      <p:pic>
        <p:nvPicPr>
          <p:cNvPr id="14" name="Picture 13">
            <a:extLst>
              <a:ext uri="{FF2B5EF4-FFF2-40B4-BE49-F238E27FC236}">
                <a16:creationId xmlns:a16="http://schemas.microsoft.com/office/drawing/2014/main" xmlns="" id="{E9D3ABF7-BA55-4D29-8667-5E5F88727796}"/>
              </a:ext>
            </a:extLst>
          </p:cNvPr>
          <p:cNvPicPr/>
          <p:nvPr/>
        </p:nvPicPr>
        <p:blipFill rotWithShape="1">
          <a:blip r:embed="rId4"/>
          <a:srcRect l="45689" t="42928" r="6222" b="15420"/>
          <a:stretch/>
        </p:blipFill>
        <p:spPr bwMode="auto">
          <a:xfrm>
            <a:off x="4664997" y="2057400"/>
            <a:ext cx="4078605" cy="251460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5" name="Content Placeholder 6">
            <a:extLst>
              <a:ext uri="{FF2B5EF4-FFF2-40B4-BE49-F238E27FC236}">
                <a16:creationId xmlns:a16="http://schemas.microsoft.com/office/drawing/2014/main" xmlns="" id="{F572DC2C-1B0D-47C9-B9F6-353A510996BC}"/>
              </a:ext>
            </a:extLst>
          </p:cNvPr>
          <p:cNvSpPr txBox="1">
            <a:spLocks/>
          </p:cNvSpPr>
          <p:nvPr/>
        </p:nvSpPr>
        <p:spPr>
          <a:xfrm>
            <a:off x="479298" y="3630167"/>
            <a:ext cx="4724400" cy="2514600"/>
          </a:xfrm>
          <a:prstGeom prst="rect">
            <a:avLst/>
          </a:prstGeom>
        </p:spPr>
        <p:txBody>
          <a:bodyPr vert="horz">
            <a:normAutofit fontScale="85000"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3500"/>
              </a:lnSpc>
            </a:pPr>
            <a:r>
              <a:rPr lang="en-US" sz="2200" b="1" dirty="0">
                <a:solidFill>
                  <a:srgbClr val="270C9C"/>
                </a:solidFill>
              </a:rPr>
              <a:t>End caps  required on ducts extending beyond last register</a:t>
            </a:r>
          </a:p>
          <a:p>
            <a:pPr>
              <a:lnSpc>
                <a:spcPts val="3500"/>
              </a:lnSpc>
            </a:pPr>
            <a:r>
              <a:rPr lang="en-US" sz="2200" b="1" dirty="0">
                <a:solidFill>
                  <a:srgbClr val="270C9C"/>
                </a:solidFill>
              </a:rPr>
              <a:t>Construct using sheet metal or other UL-181 approved rigid material</a:t>
            </a:r>
          </a:p>
          <a:p>
            <a:pPr>
              <a:lnSpc>
                <a:spcPts val="3500"/>
              </a:lnSpc>
            </a:pPr>
            <a:r>
              <a:rPr lang="en-US" sz="2200" b="1" dirty="0">
                <a:solidFill>
                  <a:srgbClr val="270C9C"/>
                </a:solidFill>
              </a:rPr>
              <a:t>Seal with mastic</a:t>
            </a:r>
          </a:p>
          <a:p>
            <a:pPr>
              <a:lnSpc>
                <a:spcPts val="3500"/>
              </a:lnSpc>
            </a:pPr>
            <a:endParaRPr lang="en-US" sz="2800" dirty="0">
              <a:solidFill>
                <a:srgbClr val="284E84"/>
              </a:solidFill>
            </a:endParaRPr>
          </a:p>
          <a:p>
            <a:pPr marL="274320" lvl="1" indent="0">
              <a:lnSpc>
                <a:spcPts val="3500"/>
              </a:lnSpc>
              <a:buFont typeface="Wingdings 3"/>
              <a:buNone/>
            </a:pPr>
            <a:endParaRPr lang="en-US" sz="2500" dirty="0">
              <a:solidFill>
                <a:srgbClr val="284E84"/>
              </a:solidFill>
            </a:endParaRPr>
          </a:p>
          <a:p>
            <a:pPr lvl="1">
              <a:lnSpc>
                <a:spcPts val="3500"/>
              </a:lnSpc>
              <a:buClr>
                <a:schemeClr val="accent1"/>
              </a:buClr>
            </a:pPr>
            <a:endParaRPr lang="en-US" sz="2500" dirty="0">
              <a:solidFill>
                <a:srgbClr val="284E84"/>
              </a:solidFill>
            </a:endParaRPr>
          </a:p>
          <a:p>
            <a:pPr>
              <a:lnSpc>
                <a:spcPts val="3500"/>
              </a:lnSpc>
              <a:buFont typeface="Wingdings 3"/>
              <a:buBlip>
                <a:blip r:embed="rId5"/>
              </a:buBlip>
            </a:pPr>
            <a:endParaRPr lang="en-US" sz="2800" dirty="0">
              <a:solidFill>
                <a:srgbClr val="284E84"/>
              </a:solidFill>
            </a:endParaRPr>
          </a:p>
          <a:p>
            <a:pPr lvl="1">
              <a:lnSpc>
                <a:spcPts val="3500"/>
              </a:lnSpc>
            </a:pPr>
            <a:endParaRPr lang="en-US" sz="2500" dirty="0">
              <a:solidFill>
                <a:srgbClr val="284E84"/>
              </a:solidFill>
            </a:endParaRPr>
          </a:p>
          <a:p>
            <a:pPr lvl="1">
              <a:lnSpc>
                <a:spcPts val="3500"/>
              </a:lnSpc>
            </a:pPr>
            <a:endParaRPr lang="en-US" sz="2200" dirty="0">
              <a:solidFill>
                <a:srgbClr val="284E84"/>
              </a:solidFill>
            </a:endParaRPr>
          </a:p>
          <a:p>
            <a:pPr>
              <a:lnSpc>
                <a:spcPts val="3500"/>
              </a:lnSpc>
            </a:pPr>
            <a:endParaRPr lang="en-US" dirty="0">
              <a:solidFill>
                <a:srgbClr val="284E84"/>
              </a:solidFill>
            </a:endParaRPr>
          </a:p>
        </p:txBody>
      </p:sp>
      <p:pic>
        <p:nvPicPr>
          <p:cNvPr id="16" name="Picture 15">
            <a:extLst>
              <a:ext uri="{FF2B5EF4-FFF2-40B4-BE49-F238E27FC236}">
                <a16:creationId xmlns:a16="http://schemas.microsoft.com/office/drawing/2014/main" xmlns="" id="{56CA535D-F42F-4B34-B087-D5855B6033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975" y="3808475"/>
            <a:ext cx="359697" cy="381000"/>
          </a:xfrm>
          <a:prstGeom prst="rect">
            <a:avLst/>
          </a:prstGeom>
        </p:spPr>
      </p:pic>
      <p:pic>
        <p:nvPicPr>
          <p:cNvPr id="17" name="Picture 16">
            <a:extLst>
              <a:ext uri="{FF2B5EF4-FFF2-40B4-BE49-F238E27FC236}">
                <a16:creationId xmlns:a16="http://schemas.microsoft.com/office/drawing/2014/main" xmlns="" id="{56C10F75-0BFF-4B7D-9978-0FEB3F6505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276" y="4748783"/>
            <a:ext cx="359697" cy="381000"/>
          </a:xfrm>
          <a:prstGeom prst="rect">
            <a:avLst/>
          </a:prstGeom>
        </p:spPr>
      </p:pic>
    </p:spTree>
    <p:extLst>
      <p:ext uri="{BB962C8B-B14F-4D97-AF65-F5344CB8AC3E}">
        <p14:creationId xmlns:p14="http://schemas.microsoft.com/office/powerpoint/2010/main" val="1650434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sz="quarter" idx="1"/>
          </p:nvPr>
        </p:nvSpPr>
        <p:spPr>
          <a:xfrm>
            <a:off x="457200" y="609600"/>
            <a:ext cx="8382000" cy="4525963"/>
          </a:xfrm>
          <a:solidFill>
            <a:schemeClr val="bg1"/>
          </a:solidFill>
        </p:spPr>
        <p:txBody>
          <a:bodyPr>
            <a:normAutofit/>
          </a:bodyPr>
          <a:lstStyle/>
          <a:p>
            <a:pPr marL="0" indent="0">
              <a:lnSpc>
                <a:spcPct val="114000"/>
              </a:lnSpc>
              <a:buNone/>
            </a:pPr>
            <a:r>
              <a:rPr lang="en-US" dirty="0">
                <a:solidFill>
                  <a:srgbClr val="284E84"/>
                </a:solidFill>
              </a:rPr>
              <a:t>End Caps:</a:t>
            </a:r>
          </a:p>
          <a:p>
            <a:pPr marL="0" indent="0">
              <a:lnSpc>
                <a:spcPct val="114000"/>
              </a:lnSpc>
              <a:buNone/>
            </a:pPr>
            <a:r>
              <a:rPr lang="en-US" dirty="0">
                <a:solidFill>
                  <a:srgbClr val="284E84"/>
                </a:solidFill>
              </a:rPr>
              <a:t>Step 1: Cut sheet metal scoop a little smaller than needed and place into boot.</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237</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7" name="Title 5">
            <a:extLst>
              <a:ext uri="{FF2B5EF4-FFF2-40B4-BE49-F238E27FC236}">
                <a16:creationId xmlns:a16="http://schemas.microsoft.com/office/drawing/2014/main" xmlns="" id="{E101F4FA-39A7-4E82-96B1-1BD40B10702D}"/>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7: Manufactured Homes</a:t>
            </a:r>
          </a:p>
        </p:txBody>
      </p:sp>
      <p:pic>
        <p:nvPicPr>
          <p:cNvPr id="9" name="Picture 7" descr="Work Photo 024">
            <a:extLst>
              <a:ext uri="{FF2B5EF4-FFF2-40B4-BE49-F238E27FC236}">
                <a16:creationId xmlns:a16="http://schemas.microsoft.com/office/drawing/2014/main" xmlns="" id="{DDD1F039-2763-409A-B45B-469A7522B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438" t="4167" b="6250"/>
          <a:stretch>
            <a:fillRect/>
          </a:stretch>
        </p:blipFill>
        <p:spPr>
          <a:xfrm>
            <a:off x="457200" y="2057400"/>
            <a:ext cx="3352800" cy="2514600"/>
          </a:xfrm>
          <a:prstGeom prst="rect">
            <a:avLst/>
          </a:prstGeom>
          <a:noFill/>
        </p:spPr>
      </p:pic>
      <p:pic>
        <p:nvPicPr>
          <p:cNvPr id="10" name="Picture 15" descr="Work Photo 026">
            <a:extLst>
              <a:ext uri="{FF2B5EF4-FFF2-40B4-BE49-F238E27FC236}">
                <a16:creationId xmlns:a16="http://schemas.microsoft.com/office/drawing/2014/main" xmlns="" id="{FB905359-E1A0-4EB0-BC95-9E0DA4C64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637" t="21211" b="18182"/>
          <a:stretch>
            <a:fillRect/>
          </a:stretch>
        </p:blipFill>
        <p:spPr>
          <a:xfrm>
            <a:off x="4202991" y="3733800"/>
            <a:ext cx="4598109" cy="2420112"/>
          </a:xfrm>
          <a:prstGeom prst="rect">
            <a:avLst/>
          </a:prstGeom>
        </p:spPr>
      </p:pic>
    </p:spTree>
    <p:extLst>
      <p:ext uri="{BB962C8B-B14F-4D97-AF65-F5344CB8AC3E}">
        <p14:creationId xmlns:p14="http://schemas.microsoft.com/office/powerpoint/2010/main" val="2930003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sz="quarter" idx="1"/>
          </p:nvPr>
        </p:nvSpPr>
        <p:spPr>
          <a:xfrm>
            <a:off x="457200" y="609600"/>
            <a:ext cx="8382000" cy="4525963"/>
          </a:xfrm>
          <a:solidFill>
            <a:schemeClr val="bg1"/>
          </a:solidFill>
        </p:spPr>
        <p:txBody>
          <a:bodyPr>
            <a:normAutofit/>
          </a:bodyPr>
          <a:lstStyle/>
          <a:p>
            <a:pPr marL="0" indent="0">
              <a:lnSpc>
                <a:spcPct val="114000"/>
              </a:lnSpc>
              <a:buNone/>
            </a:pPr>
            <a:r>
              <a:rPr lang="en-US" dirty="0">
                <a:solidFill>
                  <a:srgbClr val="284E84"/>
                </a:solidFill>
              </a:rPr>
              <a:t>End Caps:</a:t>
            </a:r>
          </a:p>
          <a:p>
            <a:pPr marL="0" indent="0">
              <a:lnSpc>
                <a:spcPct val="114000"/>
              </a:lnSpc>
              <a:buNone/>
            </a:pPr>
            <a:r>
              <a:rPr lang="en-US" dirty="0">
                <a:solidFill>
                  <a:srgbClr val="284E84"/>
                </a:solidFill>
              </a:rPr>
              <a:t>Step 2: Screw into place and seal with mastic.</a:t>
            </a:r>
          </a:p>
          <a:p>
            <a:pPr marL="0" indent="0" algn="ctr">
              <a:lnSpc>
                <a:spcPct val="114000"/>
              </a:lnSpc>
              <a:buNone/>
            </a:pPr>
            <a:endParaRPr lang="en-US" dirty="0">
              <a:solidFill>
                <a:srgbClr val="284E84"/>
              </a:solidFill>
            </a:endParaRP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238</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7" name="Title 5">
            <a:extLst>
              <a:ext uri="{FF2B5EF4-FFF2-40B4-BE49-F238E27FC236}">
                <a16:creationId xmlns:a16="http://schemas.microsoft.com/office/drawing/2014/main" xmlns="" id="{E101F4FA-39A7-4E82-96B1-1BD40B10702D}"/>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7: Manufactured Homes</a:t>
            </a:r>
          </a:p>
        </p:txBody>
      </p:sp>
      <p:pic>
        <p:nvPicPr>
          <p:cNvPr id="8" name="Picture 7" descr="Work Photo 030">
            <a:extLst>
              <a:ext uri="{FF2B5EF4-FFF2-40B4-BE49-F238E27FC236}">
                <a16:creationId xmlns:a16="http://schemas.microsoft.com/office/drawing/2014/main" xmlns="" id="{A50A3C0D-A656-4398-8F30-DA323DF08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61" b="23233"/>
          <a:stretch>
            <a:fillRect/>
          </a:stretch>
        </p:blipFill>
        <p:spPr>
          <a:xfrm>
            <a:off x="4433536" y="3505200"/>
            <a:ext cx="4454435" cy="2362200"/>
          </a:xfrm>
          <a:prstGeom prst="rect">
            <a:avLst/>
          </a:prstGeom>
          <a:noFill/>
        </p:spPr>
      </p:pic>
      <p:pic>
        <p:nvPicPr>
          <p:cNvPr id="11" name="Picture 7" descr="Work Photo 027">
            <a:extLst>
              <a:ext uri="{FF2B5EF4-FFF2-40B4-BE49-F238E27FC236}">
                <a16:creationId xmlns:a16="http://schemas.microsoft.com/office/drawing/2014/main" xmlns="" id="{F367F77C-43DD-4A0A-965A-28B8C93B9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22" b="15646"/>
          <a:stretch>
            <a:fillRect/>
          </a:stretch>
        </p:blipFill>
        <p:spPr>
          <a:xfrm>
            <a:off x="256029" y="1726406"/>
            <a:ext cx="3976336" cy="2679701"/>
          </a:xfrm>
          <a:prstGeom prst="rect">
            <a:avLst/>
          </a:prstGeom>
          <a:noFill/>
        </p:spPr>
      </p:pic>
    </p:spTree>
    <p:extLst>
      <p:ext uri="{BB962C8B-B14F-4D97-AF65-F5344CB8AC3E}">
        <p14:creationId xmlns:p14="http://schemas.microsoft.com/office/powerpoint/2010/main" val="525305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sz="quarter" idx="1"/>
          </p:nvPr>
        </p:nvSpPr>
        <p:spPr>
          <a:xfrm>
            <a:off x="457200" y="609600"/>
            <a:ext cx="8382000" cy="4525963"/>
          </a:xfrm>
          <a:solidFill>
            <a:schemeClr val="bg1"/>
          </a:solidFill>
        </p:spPr>
        <p:txBody>
          <a:bodyPr>
            <a:normAutofit/>
          </a:bodyPr>
          <a:lstStyle/>
          <a:p>
            <a:pPr marL="0" indent="0">
              <a:lnSpc>
                <a:spcPct val="114000"/>
              </a:lnSpc>
              <a:buNone/>
            </a:pPr>
            <a:r>
              <a:rPr lang="en-US" dirty="0">
                <a:solidFill>
                  <a:srgbClr val="284E84"/>
                </a:solidFill>
              </a:rPr>
              <a:t>End Caps: </a:t>
            </a:r>
          </a:p>
          <a:p>
            <a:pPr marL="0" indent="0">
              <a:lnSpc>
                <a:spcPct val="114000"/>
              </a:lnSpc>
              <a:buNone/>
            </a:pPr>
            <a:r>
              <a:rPr lang="en-US" dirty="0">
                <a:solidFill>
                  <a:srgbClr val="284E84"/>
                </a:solidFill>
              </a:rPr>
              <a:t>Step 3: Lateral ducts sometimes need end caps too.</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239</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7" name="Title 5">
            <a:extLst>
              <a:ext uri="{FF2B5EF4-FFF2-40B4-BE49-F238E27FC236}">
                <a16:creationId xmlns:a16="http://schemas.microsoft.com/office/drawing/2014/main" xmlns="" id="{E101F4FA-39A7-4E82-96B1-1BD40B10702D}"/>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7: Manufactured Homes</a:t>
            </a:r>
          </a:p>
        </p:txBody>
      </p:sp>
      <p:pic>
        <p:nvPicPr>
          <p:cNvPr id="9" name="Picture 6">
            <a:extLst>
              <a:ext uri="{FF2B5EF4-FFF2-40B4-BE49-F238E27FC236}">
                <a16:creationId xmlns:a16="http://schemas.microsoft.com/office/drawing/2014/main" xmlns="" id="{ED2AB0FB-6DB8-4F81-9E4A-E9DF43CD0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53" r="3093"/>
          <a:stretch>
            <a:fillRect/>
          </a:stretch>
        </p:blipFill>
        <p:spPr>
          <a:xfrm>
            <a:off x="457200" y="1589091"/>
            <a:ext cx="3901618" cy="2830509"/>
          </a:xfrm>
          <a:prstGeom prst="rect">
            <a:avLst/>
          </a:prstGeom>
        </p:spPr>
      </p:pic>
      <p:pic>
        <p:nvPicPr>
          <p:cNvPr id="10" name="Picture 5">
            <a:extLst>
              <a:ext uri="{FF2B5EF4-FFF2-40B4-BE49-F238E27FC236}">
                <a16:creationId xmlns:a16="http://schemas.microsoft.com/office/drawing/2014/main" xmlns="" id="{631C2991-BDC9-48C6-B1F6-E2A19AE4E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941" t="4169" r="14035" b="10378"/>
          <a:stretch>
            <a:fillRect/>
          </a:stretch>
        </p:blipFill>
        <p:spPr>
          <a:xfrm>
            <a:off x="4804234" y="2723750"/>
            <a:ext cx="3970353" cy="3391700"/>
          </a:xfrm>
          <a:prstGeom prst="rect">
            <a:avLst/>
          </a:prstGeom>
        </p:spPr>
      </p:pic>
    </p:spTree>
    <p:extLst>
      <p:ext uri="{BB962C8B-B14F-4D97-AF65-F5344CB8AC3E}">
        <p14:creationId xmlns:p14="http://schemas.microsoft.com/office/powerpoint/2010/main" val="6782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914400"/>
          </a:xfrm>
        </p:spPr>
        <p:txBody>
          <a:bodyPr>
            <a:normAutofit/>
          </a:bodyPr>
          <a:lstStyle/>
          <a:p>
            <a:r>
              <a:rPr lang="en-US" dirty="0"/>
              <a:t>The Basics: Mobile Home Heating System</a:t>
            </a: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3400" y="1356361"/>
            <a:ext cx="8110538" cy="263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Table 8"/>
          <p:cNvGraphicFramePr>
            <a:graphicFrameLocks noGrp="1"/>
          </p:cNvGraphicFramePr>
          <p:nvPr>
            <p:extLst>
              <p:ext uri="{D42A27DB-BD31-4B8C-83A1-F6EECF244321}">
                <p14:modId xmlns:p14="http://schemas.microsoft.com/office/powerpoint/2010/main" val="1970050581"/>
              </p:ext>
            </p:extLst>
          </p:nvPr>
        </p:nvGraphicFramePr>
        <p:xfrm>
          <a:off x="1600200" y="4191000"/>
          <a:ext cx="6096000" cy="2026920"/>
        </p:xfrm>
        <a:graphic>
          <a:graphicData uri="http://schemas.openxmlformats.org/drawingml/2006/table">
            <a:tbl>
              <a:tblPr firstRow="1" bandRow="1">
                <a:tableStyleId>{21E4AEA4-8DFA-4A89-87EB-49C32662AFE0}</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396240">
                <a:tc gridSpan="2">
                  <a:txBody>
                    <a:bodyPr/>
                    <a:lstStyle/>
                    <a:p>
                      <a:r>
                        <a:rPr lang="en-US" sz="2000" dirty="0"/>
                        <a:t>Duct Location</a:t>
                      </a:r>
                      <a:endParaRPr lang="en-US" sz="20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xmlns="" val="10000"/>
                  </a:ext>
                </a:extLst>
              </a:tr>
              <a:tr h="914400">
                <a:tc>
                  <a:txBody>
                    <a:bodyPr/>
                    <a:lstStyle/>
                    <a:p>
                      <a:r>
                        <a:rPr lang="en-US" sz="1900" dirty="0"/>
                        <a:t>Lengthwise Joists</a:t>
                      </a:r>
                      <a:endParaRPr lang="en-US"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900" dirty="0"/>
                        <a:t>Main duct installed between floor joists, touching flooring material</a:t>
                      </a:r>
                      <a:endParaRPr lang="en-US" sz="1900" dirty="0">
                        <a:solidFill>
                          <a:srgbClr val="284E8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60400">
                <a:tc>
                  <a:txBody>
                    <a:bodyPr/>
                    <a:lstStyle/>
                    <a:p>
                      <a:r>
                        <a:rPr lang="en-US" sz="1900" dirty="0"/>
                        <a:t>Crosswise Joists</a:t>
                      </a:r>
                      <a:endParaRPr lang="en-US" sz="1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900" dirty="0"/>
                        <a:t>Main duct installed below the floor joists</a:t>
                      </a:r>
                      <a:endParaRPr lang="en-US" sz="1900" dirty="0">
                        <a:solidFill>
                          <a:srgbClr val="284E84"/>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3"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
        <p:nvSpPr>
          <p:cNvPr id="6"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222</a:t>
            </a:fld>
            <a:endParaRPr lang="en-US" sz="1400" dirty="0">
              <a:solidFill>
                <a:prstClr val="black">
                  <a:tint val="75000"/>
                </a:prstClr>
              </a:solidFill>
            </a:endParaRPr>
          </a:p>
        </p:txBody>
      </p:sp>
    </p:spTree>
    <p:extLst>
      <p:ext uri="{BB962C8B-B14F-4D97-AF65-F5344CB8AC3E}">
        <p14:creationId xmlns:p14="http://schemas.microsoft.com/office/powerpoint/2010/main" val="3093484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sz="quarter" idx="1"/>
          </p:nvPr>
        </p:nvSpPr>
        <p:spPr>
          <a:xfrm>
            <a:off x="457200" y="609600"/>
            <a:ext cx="8382000" cy="4525963"/>
          </a:xfrm>
          <a:solidFill>
            <a:schemeClr val="bg1"/>
          </a:solidFill>
        </p:spPr>
        <p:txBody>
          <a:bodyPr>
            <a:normAutofit/>
          </a:bodyPr>
          <a:lstStyle/>
          <a:p>
            <a:pPr marL="0" indent="0">
              <a:lnSpc>
                <a:spcPct val="114000"/>
              </a:lnSpc>
              <a:buNone/>
            </a:pPr>
            <a:r>
              <a:rPr lang="en-US" dirty="0">
                <a:solidFill>
                  <a:srgbClr val="284E84"/>
                </a:solidFill>
              </a:rPr>
              <a:t>End Caps:</a:t>
            </a:r>
          </a:p>
          <a:p>
            <a:pPr marL="0" indent="0">
              <a:lnSpc>
                <a:spcPct val="114000"/>
              </a:lnSpc>
              <a:buNone/>
            </a:pPr>
            <a:r>
              <a:rPr lang="en-US" dirty="0">
                <a:solidFill>
                  <a:srgbClr val="284E84"/>
                </a:solidFill>
              </a:rPr>
              <a:t>Step 4: Screw in place and prep for mastic.</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7" name="Title 5">
            <a:extLst>
              <a:ext uri="{FF2B5EF4-FFF2-40B4-BE49-F238E27FC236}">
                <a16:creationId xmlns:a16="http://schemas.microsoft.com/office/drawing/2014/main" xmlns="" id="{E101F4FA-39A7-4E82-96B1-1BD40B10702D}"/>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7: Manufactured Homes</a:t>
            </a:r>
          </a:p>
        </p:txBody>
      </p:sp>
      <p:pic>
        <p:nvPicPr>
          <p:cNvPr id="8" name="Picture 9">
            <a:extLst>
              <a:ext uri="{FF2B5EF4-FFF2-40B4-BE49-F238E27FC236}">
                <a16:creationId xmlns:a16="http://schemas.microsoft.com/office/drawing/2014/main" xmlns="" id="{E2DFB6F3-94AD-48A6-B122-2D21A45D5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0050" y="1627191"/>
            <a:ext cx="4267200" cy="3200400"/>
          </a:xfrm>
          <a:prstGeom prst="rect">
            <a:avLst/>
          </a:prstGeom>
        </p:spPr>
      </p:pic>
      <p:pic>
        <p:nvPicPr>
          <p:cNvPr id="11" name="Picture 5">
            <a:extLst>
              <a:ext uri="{FF2B5EF4-FFF2-40B4-BE49-F238E27FC236}">
                <a16:creationId xmlns:a16="http://schemas.microsoft.com/office/drawing/2014/main" xmlns="" id="{A0DF099D-80C1-4ABB-B347-B576D06B5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512" t="10054" r="11852" b="22884"/>
          <a:stretch>
            <a:fillRect/>
          </a:stretch>
        </p:blipFill>
        <p:spPr>
          <a:xfrm>
            <a:off x="5086350" y="2362200"/>
            <a:ext cx="3657600" cy="3633159"/>
          </a:xfrm>
          <a:prstGeom prst="rect">
            <a:avLst/>
          </a:prstGeom>
        </p:spPr>
      </p:pic>
    </p:spTree>
    <p:extLst>
      <p:ext uri="{BB962C8B-B14F-4D97-AF65-F5344CB8AC3E}">
        <p14:creationId xmlns:p14="http://schemas.microsoft.com/office/powerpoint/2010/main" val="227076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3810000" y="1828800"/>
            <a:ext cx="53340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7" name="Title 5"/>
          <p:cNvSpPr txBox="1">
            <a:spLocks/>
          </p:cNvSpPr>
          <p:nvPr/>
        </p:nvSpPr>
        <p:spPr>
          <a:xfrm>
            <a:off x="609600" y="1638300"/>
            <a:ext cx="5562600" cy="8382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52579"/>
                </a:solidFill>
                <a:effectLst/>
                <a:uLnTx/>
                <a:uFillTx/>
                <a:latin typeface="Bookman Old Style" panose="02050604050505020204" pitchFamily="18" charset="0"/>
                <a:ea typeface="+mj-ea"/>
                <a:cs typeface="Tahoma" pitchFamily="34" charset="0"/>
              </a:rPr>
              <a:t>Plenum Seal</a:t>
            </a:r>
          </a:p>
        </p:txBody>
      </p:sp>
    </p:spTree>
    <p:extLst>
      <p:ext uri="{BB962C8B-B14F-4D97-AF65-F5344CB8AC3E}">
        <p14:creationId xmlns:p14="http://schemas.microsoft.com/office/powerpoint/2010/main" val="1259996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p:cNvPicPr>
            <a:picLocks noGrp="1" noChangeAspect="1" noChangeArrowheads="1"/>
          </p:cNvPicPr>
          <p:nvPr>
            <p:ph type="body" sz="half" idx="4294967295"/>
          </p:nvPr>
        </p:nvPicPr>
        <p:blipFill>
          <a:blip r:embed="rId3" cstate="print">
            <a:extLst>
              <a:ext uri="{BEBA8EAE-BF5A-486C-A8C5-ECC9F3942E4B}">
                <a14:imgProps xmlns:a14="http://schemas.microsoft.com/office/drawing/2010/main">
                  <a14:imgLayer r:embed="rId4">
                    <a14:imgEffect>
                      <a14:sharpenSoften amount="35000"/>
                    </a14:imgEffect>
                    <a14:imgEffect>
                      <a14:brightnessContrast bright="11000" contrast="15000"/>
                    </a14:imgEffect>
                  </a14:imgLayer>
                </a14:imgProps>
              </a:ext>
            </a:extLst>
          </a:blip>
          <a:srcRect l="21883"/>
          <a:stretch>
            <a:fillRect/>
          </a:stretch>
        </p:blipFill>
        <p:spPr>
          <a:xfrm>
            <a:off x="533400" y="1524000"/>
            <a:ext cx="4267200" cy="4097339"/>
          </a:xfrm>
          <a:prstGeom prst="rect">
            <a:avLst/>
          </a:prstGeom>
          <a:ln>
            <a:noFill/>
          </a:ln>
          <a:effectLst>
            <a:outerShdw blurRad="190500" algn="tl" rotWithShape="0">
              <a:srgbClr val="000000">
                <a:alpha val="70000"/>
              </a:srgbClr>
            </a:outerShdw>
          </a:effectLst>
        </p:spPr>
      </p:pic>
      <p:sp>
        <p:nvSpPr>
          <p:cNvPr id="105475" name="Rectangle 6"/>
          <p:cNvSpPr>
            <a:spLocks noGrp="1" noChangeArrowheads="1"/>
          </p:cNvSpPr>
          <p:nvPr>
            <p:ph type="body" sz="half" idx="4294967295"/>
          </p:nvPr>
        </p:nvSpPr>
        <p:spPr>
          <a:xfrm>
            <a:off x="5410200" y="2286000"/>
            <a:ext cx="3048000" cy="1066800"/>
          </a:xfrm>
        </p:spPr>
        <p:txBody>
          <a:bodyPr>
            <a:normAutofit fontScale="85000" lnSpcReduction="10000"/>
          </a:bodyPr>
          <a:lstStyle/>
          <a:p>
            <a:pPr marL="0" indent="0" algn="ctr">
              <a:lnSpc>
                <a:spcPct val="114000"/>
              </a:lnSpc>
              <a:buNone/>
            </a:pPr>
            <a:r>
              <a:rPr lang="en-US" dirty="0">
                <a:solidFill>
                  <a:srgbClr val="284E84"/>
                </a:solidFill>
              </a:rPr>
              <a:t>Connection below a plenum (</a:t>
            </a:r>
            <a:r>
              <a:rPr lang="en-US" i="1" dirty="0">
                <a:solidFill>
                  <a:srgbClr val="284E84"/>
                </a:solidFill>
              </a:rPr>
              <a:t>view from above</a:t>
            </a:r>
            <a:r>
              <a:rPr lang="en-US" dirty="0">
                <a:solidFill>
                  <a:srgbClr val="284E84"/>
                </a:solidFill>
              </a:rPr>
              <a:t>)</a:t>
            </a:r>
          </a:p>
        </p:txBody>
      </p:sp>
      <p:pic>
        <p:nvPicPr>
          <p:cNvPr id="105477" name="Picture 8"/>
          <p:cNvPicPr>
            <a:picLocks noGrp="1" noChangeAspect="1" noChangeArrowheads="1"/>
          </p:cNvPicPr>
          <p:nvPr>
            <p:ph sz="half" idx="4294967295"/>
          </p:nvPr>
        </p:nvPicPr>
        <p:blipFill>
          <a:blip r:embed="rId5" cstate="print"/>
          <a:srcRect l="5661" t="42139" r="7547" b="20126"/>
          <a:stretch>
            <a:fillRect/>
          </a:stretch>
        </p:blipFill>
        <p:spPr>
          <a:xfrm>
            <a:off x="5063182" y="4512677"/>
            <a:ext cx="3505200" cy="1143000"/>
          </a:xfrm>
          <a:prstGeom prst="rect">
            <a:avLst/>
          </a:prstGeom>
          <a:ln>
            <a:noFill/>
          </a:ln>
          <a:effectLst>
            <a:outerShdw blurRad="190500" algn="tl" rotWithShape="0">
              <a:srgbClr val="000000">
                <a:alpha val="70000"/>
              </a:srgbClr>
            </a:outerShdw>
          </a:effectLst>
        </p:spPr>
      </p:pic>
      <p:sp>
        <p:nvSpPr>
          <p:cNvPr id="105476" name="Line 7"/>
          <p:cNvSpPr>
            <a:spLocks noChangeShapeType="1"/>
          </p:cNvSpPr>
          <p:nvPr/>
        </p:nvSpPr>
        <p:spPr bwMode="auto">
          <a:xfrm flipH="1" flipV="1">
            <a:off x="2895598" y="4724400"/>
            <a:ext cx="931070" cy="381000"/>
          </a:xfrm>
          <a:prstGeom prst="line">
            <a:avLst/>
          </a:prstGeom>
          <a:ln w="38100">
            <a:solidFill>
              <a:srgbClr val="FFFF00"/>
            </a:solidFill>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5478" name="Line 11"/>
          <p:cNvSpPr>
            <a:spLocks noChangeShapeType="1"/>
          </p:cNvSpPr>
          <p:nvPr/>
        </p:nvSpPr>
        <p:spPr bwMode="auto">
          <a:xfrm>
            <a:off x="5715000" y="5063000"/>
            <a:ext cx="838200" cy="0"/>
          </a:xfrm>
          <a:prstGeom prst="line">
            <a:avLst/>
          </a:prstGeom>
          <a:ln w="38100">
            <a:solidFill>
              <a:srgbClr val="FFFF00"/>
            </a:solidFill>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5479" name="Line 12"/>
          <p:cNvSpPr>
            <a:spLocks noChangeShapeType="1"/>
          </p:cNvSpPr>
          <p:nvPr/>
        </p:nvSpPr>
        <p:spPr bwMode="auto">
          <a:xfrm flipH="1">
            <a:off x="7120581" y="5063000"/>
            <a:ext cx="762000" cy="0"/>
          </a:xfrm>
          <a:prstGeom prst="line">
            <a:avLst/>
          </a:prstGeom>
          <a:ln w="38100">
            <a:solidFill>
              <a:srgbClr val="FFFF00"/>
            </a:solidFill>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5480" name="Text Box 13"/>
          <p:cNvSpPr txBox="1">
            <a:spLocks noChangeArrowheads="1"/>
          </p:cNvSpPr>
          <p:nvPr/>
        </p:nvSpPr>
        <p:spPr bwMode="auto">
          <a:xfrm>
            <a:off x="6256178" y="5486400"/>
            <a:ext cx="1119217" cy="338554"/>
          </a:xfrm>
          <a:prstGeom prst="rect">
            <a:avLst/>
          </a:prstGeom>
          <a:solidFill>
            <a:schemeClr val="accent3">
              <a:lumMod val="40000"/>
              <a:lumOff val="60000"/>
            </a:schemeClr>
          </a:solidFill>
          <a:ln w="9525">
            <a:noFill/>
            <a:miter lim="800000"/>
            <a:headEnd/>
            <a:tailEnd/>
          </a:ln>
        </p:spPr>
        <p:txBody>
          <a:bodyPr wrap="none">
            <a:spAutoFit/>
          </a:bodyPr>
          <a:lstStyle>
            <a:defPPr>
              <a:defRPr lang="en-US"/>
            </a:defPPr>
            <a:lvl1pPr>
              <a:defRPr sz="2000" b="1">
                <a:latin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mn-cs"/>
              </a:rPr>
              <a:t>Close up!</a:t>
            </a:r>
          </a:p>
        </p:txBody>
      </p:sp>
      <p:sp>
        <p:nvSpPr>
          <p:cNvPr id="105481" name="Text Box 14"/>
          <p:cNvSpPr txBox="1">
            <a:spLocks noChangeArrowheads="1"/>
          </p:cNvSpPr>
          <p:nvPr/>
        </p:nvSpPr>
        <p:spPr bwMode="auto">
          <a:xfrm>
            <a:off x="3276600" y="4953000"/>
            <a:ext cx="1452642" cy="400110"/>
          </a:xfrm>
          <a:prstGeom prst="rect">
            <a:avLst/>
          </a:prstGeom>
          <a:solidFill>
            <a:schemeClr val="accent3">
              <a:lumMod val="40000"/>
              <a:lumOff val="60000"/>
            </a:schemeClr>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rPr>
              <a:t>Large Gap</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1"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2" name="Title 1"/>
          <p:cNvSpPr>
            <a:spLocks noGrp="1"/>
          </p:cNvSpPr>
          <p:nvPr>
            <p:ph type="title"/>
          </p:nvPr>
        </p:nvSpPr>
        <p:spPr/>
        <p:txBody>
          <a:bodyPr vert="horz" anchor="b" anchorCtr="0">
            <a:normAutofit/>
          </a:bodyPr>
          <a:lstStyle/>
          <a:p>
            <a:r>
              <a:rPr lang="en-US" sz="3200" dirty="0">
                <a:solidFill>
                  <a:schemeClr val="tx2"/>
                </a:solidFill>
                <a:cs typeface="+mj-cs"/>
              </a:rPr>
              <a:t>Plenum Connection</a:t>
            </a:r>
          </a:p>
        </p:txBody>
      </p:sp>
      <p:sp>
        <p:nvSpPr>
          <p:cNvPr id="14" name="Title 5">
            <a:extLst>
              <a:ext uri="{FF2B5EF4-FFF2-40B4-BE49-F238E27FC236}">
                <a16:creationId xmlns:a16="http://schemas.microsoft.com/office/drawing/2014/main" xmlns="" id="{F1172418-E1ED-4EBA-8080-66FBD9385130}"/>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7: Manufactured Homes</a:t>
            </a:r>
          </a:p>
        </p:txBody>
      </p:sp>
    </p:spTree>
    <p:extLst>
      <p:ext uri="{BB962C8B-B14F-4D97-AF65-F5344CB8AC3E}">
        <p14:creationId xmlns:p14="http://schemas.microsoft.com/office/powerpoint/2010/main" val="2926506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sz="quarter" idx="1"/>
          </p:nvPr>
        </p:nvSpPr>
        <p:spPr>
          <a:xfrm>
            <a:off x="457200" y="609600"/>
            <a:ext cx="8382000" cy="4525963"/>
          </a:xfrm>
          <a:solidFill>
            <a:schemeClr val="bg1"/>
          </a:solidFill>
        </p:spPr>
        <p:txBody>
          <a:bodyPr>
            <a:normAutofit/>
          </a:bodyPr>
          <a:lstStyle/>
          <a:p>
            <a:pPr marL="0" indent="0">
              <a:lnSpc>
                <a:spcPct val="114000"/>
              </a:lnSpc>
              <a:buNone/>
            </a:pPr>
            <a:r>
              <a:rPr lang="en-US" dirty="0">
                <a:solidFill>
                  <a:srgbClr val="284E84"/>
                </a:solidFill>
              </a:rPr>
              <a:t>Plenum Connection:</a:t>
            </a:r>
          </a:p>
          <a:p>
            <a:pPr marL="0" indent="0">
              <a:lnSpc>
                <a:spcPct val="114000"/>
              </a:lnSpc>
              <a:spcBef>
                <a:spcPts val="0"/>
              </a:spcBef>
              <a:buNone/>
            </a:pPr>
            <a:r>
              <a:rPr lang="en-US" dirty="0">
                <a:solidFill>
                  <a:srgbClr val="284E84"/>
                </a:solidFill>
              </a:rPr>
              <a:t>Step 1: Sheet metal straps and screws are used to secure </a:t>
            </a:r>
          </a:p>
          <a:p>
            <a:pPr marL="0" indent="0">
              <a:lnSpc>
                <a:spcPct val="114000"/>
              </a:lnSpc>
              <a:spcBef>
                <a:spcPts val="0"/>
              </a:spcBef>
              <a:buNone/>
            </a:pPr>
            <a:r>
              <a:rPr lang="en-US" dirty="0">
                <a:solidFill>
                  <a:srgbClr val="284E84"/>
                </a:solidFill>
              </a:rPr>
              <a:t>the cross-over to the duct.</a:t>
            </a:r>
          </a:p>
          <a:p>
            <a:pPr marL="0" indent="0" algn="ctr">
              <a:lnSpc>
                <a:spcPct val="114000"/>
              </a:lnSpc>
              <a:buNone/>
            </a:pPr>
            <a:endParaRPr lang="en-US" dirty="0">
              <a:solidFill>
                <a:srgbClr val="284E84"/>
              </a:solidFill>
            </a:endParaRPr>
          </a:p>
        </p:txBody>
      </p:sp>
      <p:pic>
        <p:nvPicPr>
          <p:cNvPr id="106499" name="Picture 6"/>
          <p:cNvPicPr>
            <a:picLocks noGrp="1" noChangeAspect="1" noChangeArrowheads="1"/>
          </p:cNvPicPr>
          <p:nvPr>
            <p:ph sz="quarter" idx="2"/>
          </p:nvPr>
        </p:nvPicPr>
        <p:blipFill>
          <a:blip r:embed="rId3" cstate="print">
            <a:extLst>
              <a:ext uri="{BEBA8EAE-BF5A-486C-A8C5-ECC9F3942E4B}">
                <a14:imgProps xmlns:a14="http://schemas.microsoft.com/office/drawing/2010/main">
                  <a14:imgLayer r:embed="rId4">
                    <a14:imgEffect>
                      <a14:sharpenSoften amount="31000"/>
                    </a14:imgEffect>
                    <a14:imgEffect>
                      <a14:brightnessContrast contrast="10000"/>
                    </a14:imgEffect>
                  </a14:imgLayer>
                </a14:imgProps>
              </a:ext>
            </a:extLst>
          </a:blip>
          <a:srcRect l="6252" b="18715"/>
          <a:stretch>
            <a:fillRect/>
          </a:stretch>
        </p:blipFill>
        <p:spPr>
          <a:xfrm>
            <a:off x="1433085" y="2166393"/>
            <a:ext cx="6277830" cy="4082007"/>
          </a:xfrm>
          <a:prstGeom prst="rect">
            <a:avLst/>
          </a:prstGeom>
          <a:ln>
            <a:noFill/>
          </a:ln>
          <a:effectLst>
            <a:outerShdw blurRad="190500" algn="tl" rotWithShape="0">
              <a:srgbClr val="000000">
                <a:alpha val="70000"/>
              </a:srgbClr>
            </a:outerShdw>
          </a:effectLst>
        </p:spPr>
      </p:pic>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243</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7" name="Title 5">
            <a:extLst>
              <a:ext uri="{FF2B5EF4-FFF2-40B4-BE49-F238E27FC236}">
                <a16:creationId xmlns:a16="http://schemas.microsoft.com/office/drawing/2014/main" xmlns="" id="{E101F4FA-39A7-4E82-96B1-1BD40B10702D}"/>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7: Manufactured Homes</a:t>
            </a:r>
          </a:p>
        </p:txBody>
      </p:sp>
    </p:spTree>
    <p:extLst>
      <p:ext uri="{BB962C8B-B14F-4D97-AF65-F5344CB8AC3E}">
        <p14:creationId xmlns:p14="http://schemas.microsoft.com/office/powerpoint/2010/main" val="3124924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6"/>
          <p:cNvSpPr>
            <a:spLocks noGrp="1" noChangeArrowheads="1"/>
          </p:cNvSpPr>
          <p:nvPr>
            <p:ph sz="quarter" idx="2"/>
          </p:nvPr>
        </p:nvSpPr>
        <p:spPr>
          <a:xfrm>
            <a:off x="457200" y="762001"/>
            <a:ext cx="8229600" cy="4297363"/>
          </a:xfrm>
          <a:solidFill>
            <a:schemeClr val="bg1"/>
          </a:solidFill>
        </p:spPr>
        <p:txBody>
          <a:bodyPr vert="horz">
            <a:normAutofit/>
          </a:bodyPr>
          <a:lstStyle/>
          <a:p>
            <a:pPr marL="0" indent="0">
              <a:lnSpc>
                <a:spcPct val="114000"/>
              </a:lnSpc>
              <a:buNone/>
            </a:pPr>
            <a:r>
              <a:rPr lang="en-US" dirty="0">
                <a:solidFill>
                  <a:srgbClr val="284E84"/>
                </a:solidFill>
              </a:rPr>
              <a:t>Plenum Connection:</a:t>
            </a:r>
          </a:p>
          <a:p>
            <a:pPr marL="0" indent="0">
              <a:lnSpc>
                <a:spcPct val="114000"/>
              </a:lnSpc>
              <a:buNone/>
            </a:pPr>
            <a:r>
              <a:rPr lang="en-US" dirty="0">
                <a:solidFill>
                  <a:srgbClr val="284E84"/>
                </a:solidFill>
              </a:rPr>
              <a:t>Step 2: Mesh is used to cover the rest of the gap.</a:t>
            </a:r>
          </a:p>
          <a:p>
            <a:pPr marL="0" indent="0" algn="ctr">
              <a:lnSpc>
                <a:spcPct val="114000"/>
              </a:lnSpc>
              <a:buNone/>
            </a:pPr>
            <a:endParaRPr lang="en-US" dirty="0">
              <a:solidFill>
                <a:srgbClr val="284E84"/>
              </a:solidFill>
            </a:endParaRP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244</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pic>
        <p:nvPicPr>
          <p:cNvPr id="107522" name="Picture 5"/>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brightnessContrast bright="8000"/>
                    </a14:imgEffect>
                  </a14:imgLayer>
                </a14:imgProps>
              </a:ext>
            </a:extLst>
          </a:blip>
          <a:stretch>
            <a:fillRect/>
          </a:stretch>
        </p:blipFill>
        <p:spPr>
          <a:xfrm>
            <a:off x="1600200" y="1817688"/>
            <a:ext cx="5729816" cy="4297363"/>
          </a:xfrm>
          <a:prstGeom prst="rect">
            <a:avLst/>
          </a:prstGeom>
          <a:ln>
            <a:noFill/>
          </a:ln>
          <a:effectLst>
            <a:outerShdw blurRad="190500" algn="tl" rotWithShape="0">
              <a:srgbClr val="000000">
                <a:alpha val="70000"/>
              </a:srgbClr>
            </a:outerShdw>
          </a:effectLst>
        </p:spPr>
      </p:pic>
      <p:sp>
        <p:nvSpPr>
          <p:cNvPr id="7" name="Title 5">
            <a:extLst>
              <a:ext uri="{FF2B5EF4-FFF2-40B4-BE49-F238E27FC236}">
                <a16:creationId xmlns:a16="http://schemas.microsoft.com/office/drawing/2014/main" xmlns="" id="{7A0D3F7C-39FA-4F80-93AF-7F161DD182CB}"/>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7: Manufactured Homes</a:t>
            </a:r>
          </a:p>
        </p:txBody>
      </p:sp>
    </p:spTree>
    <p:extLst>
      <p:ext uri="{BB962C8B-B14F-4D97-AF65-F5344CB8AC3E}">
        <p14:creationId xmlns:p14="http://schemas.microsoft.com/office/powerpoint/2010/main" val="2770727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ChangeArrowheads="1"/>
          </p:cNvSpPr>
          <p:nvPr>
            <p:ph sz="quarter" idx="1"/>
          </p:nvPr>
        </p:nvSpPr>
        <p:spPr>
          <a:xfrm>
            <a:off x="304800" y="685800"/>
            <a:ext cx="8534400" cy="1828800"/>
          </a:xfrm>
          <a:solidFill>
            <a:schemeClr val="bg1"/>
          </a:solidFill>
        </p:spPr>
        <p:txBody>
          <a:bodyPr vert="horz">
            <a:normAutofit/>
          </a:bodyPr>
          <a:lstStyle/>
          <a:p>
            <a:pPr marL="0" indent="0">
              <a:lnSpc>
                <a:spcPct val="114000"/>
              </a:lnSpc>
              <a:buNone/>
            </a:pPr>
            <a:r>
              <a:rPr lang="en-US" dirty="0">
                <a:solidFill>
                  <a:srgbClr val="284E84"/>
                </a:solidFill>
              </a:rPr>
              <a:t>Plenum Connection:</a:t>
            </a:r>
          </a:p>
          <a:p>
            <a:pPr marL="0" indent="0">
              <a:lnSpc>
                <a:spcPct val="114000"/>
              </a:lnSpc>
              <a:buNone/>
            </a:pPr>
            <a:r>
              <a:rPr lang="en-US" dirty="0">
                <a:solidFill>
                  <a:srgbClr val="284E84"/>
                </a:solidFill>
              </a:rPr>
              <a:t>Step 3: Finally, all seams around the cross-over to duct are sealed, as well as the furnace to plenum seams.</a:t>
            </a:r>
          </a:p>
          <a:p>
            <a:pPr marL="0" indent="0">
              <a:lnSpc>
                <a:spcPct val="114000"/>
              </a:lnSpc>
              <a:buNone/>
            </a:pPr>
            <a:endParaRPr lang="en-US" dirty="0">
              <a:solidFill>
                <a:srgbClr val="284E84"/>
              </a:solidFill>
            </a:endParaRPr>
          </a:p>
        </p:txBody>
      </p:sp>
      <p:pic>
        <p:nvPicPr>
          <p:cNvPr id="108547" name="Picture 6"/>
          <p:cNvPicPr>
            <a:picLocks noGrp="1" noChangeAspect="1" noChangeArrowheads="1"/>
          </p:cNvPicPr>
          <p:nvPr>
            <p:ph sz="quarter" idx="2"/>
          </p:nvPr>
        </p:nvPicPr>
        <p:blipFill>
          <a:blip r:embed="rId3" cstate="print"/>
          <a:srcRect l="4689" r="1530"/>
          <a:stretch>
            <a:fillRect/>
          </a:stretch>
        </p:blipFill>
        <p:spPr>
          <a:xfrm>
            <a:off x="2046780" y="2228854"/>
            <a:ext cx="5050440" cy="4038600"/>
          </a:xfrm>
          <a:prstGeom prst="rect">
            <a:avLst/>
          </a:prstGeom>
          <a:ln>
            <a:noFill/>
          </a:ln>
          <a:effectLst>
            <a:outerShdw blurRad="190500" algn="tl" rotWithShape="0">
              <a:srgbClr val="000000">
                <a:alpha val="70000"/>
              </a:srgbClr>
            </a:outerShdw>
          </a:effectLst>
        </p:spPr>
      </p:pic>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245</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7" name="Title 5">
            <a:extLst>
              <a:ext uri="{FF2B5EF4-FFF2-40B4-BE49-F238E27FC236}">
                <a16:creationId xmlns:a16="http://schemas.microsoft.com/office/drawing/2014/main" xmlns="" id="{381AC0A4-B3F3-4A5F-8B76-CE460B5A7EA8}"/>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7: Manufactured Homes</a:t>
            </a:r>
          </a:p>
        </p:txBody>
      </p:sp>
    </p:spTree>
    <p:extLst>
      <p:ext uri="{BB962C8B-B14F-4D97-AF65-F5344CB8AC3E}">
        <p14:creationId xmlns:p14="http://schemas.microsoft.com/office/powerpoint/2010/main" val="1860252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4267204" y="990600"/>
            <a:ext cx="4488179" cy="523220"/>
          </a:xfrm>
          <a:prstGeom prst="rect">
            <a:avLst/>
          </a:prstGeom>
          <a:solidFill>
            <a:schemeClr val="bg1"/>
          </a:solidFill>
          <a:ln>
            <a:noFill/>
          </a:ln>
          <a:extLst/>
        </p:spPr>
        <p:txBody>
          <a:bodyPr wrap="square">
            <a:spAutoFit/>
          </a:bodyPr>
          <a:lstStyle>
            <a:lvl1pPr marL="342900" indent="-342900" eaLnBrk="0" hangingPunct="0">
              <a:spcBef>
                <a:spcPct val="20000"/>
              </a:spcBef>
              <a:buAutoNum type="arabicPeriod"/>
              <a:defRPr sz="3200">
                <a:solidFill>
                  <a:schemeClr val="bg1"/>
                </a:solidFill>
                <a:latin typeface="Impact" pitchFamily="34" charset="0"/>
              </a:defRPr>
            </a:lvl1pPr>
            <a:lvl2pPr marL="742950" indent="-285750" eaLnBrk="0" hangingPunct="0">
              <a:spcBef>
                <a:spcPct val="20000"/>
              </a:spcBef>
              <a:buAutoNum type="arabicPeriod"/>
              <a:defRPr sz="2800">
                <a:solidFill>
                  <a:schemeClr val="bg1"/>
                </a:solidFill>
                <a:latin typeface="Impact" pitchFamily="34" charset="0"/>
              </a:defRPr>
            </a:lvl2pPr>
            <a:lvl3pPr marL="1143000" indent="-228600" eaLnBrk="0" hangingPunct="0">
              <a:spcBef>
                <a:spcPct val="20000"/>
              </a:spcBef>
              <a:buAutoNum type="arabicPeriod"/>
              <a:defRPr sz="2400">
                <a:solidFill>
                  <a:schemeClr val="bg1"/>
                </a:solidFill>
                <a:latin typeface="Impact" pitchFamily="34" charset="0"/>
              </a:defRPr>
            </a:lvl3pPr>
            <a:lvl4pPr marL="1600200" indent="-228600" eaLnBrk="0" hangingPunct="0">
              <a:spcBef>
                <a:spcPct val="20000"/>
              </a:spcBef>
              <a:buAutoNum type="arabicPeriod"/>
              <a:defRPr sz="2000">
                <a:solidFill>
                  <a:schemeClr val="bg1"/>
                </a:solidFill>
                <a:latin typeface="Impact" pitchFamily="34" charset="0"/>
              </a:defRPr>
            </a:lvl4pPr>
            <a:lvl5pPr marL="2057400" indent="-228600" eaLnBrk="0" hangingPunct="0">
              <a:spcBef>
                <a:spcPct val="20000"/>
              </a:spcBef>
              <a:buAutoNum type="arabicPeriod"/>
              <a:defRPr sz="2000">
                <a:solidFill>
                  <a:schemeClr val="bg1"/>
                </a:solidFill>
                <a:latin typeface="Impact" pitchFamily="34" charset="0"/>
              </a:defRPr>
            </a:lvl5pPr>
            <a:lvl6pPr marL="2514600" indent="-228600" eaLnBrk="0" fontAlgn="base" hangingPunct="0">
              <a:spcBef>
                <a:spcPct val="20000"/>
              </a:spcBef>
              <a:spcAft>
                <a:spcPct val="0"/>
              </a:spcAft>
              <a:buAutoNum type="arabicPeriod"/>
              <a:defRPr sz="2000">
                <a:solidFill>
                  <a:schemeClr val="bg1"/>
                </a:solidFill>
                <a:latin typeface="Impact" pitchFamily="34" charset="0"/>
              </a:defRPr>
            </a:lvl6pPr>
            <a:lvl7pPr marL="2971800" indent="-228600" eaLnBrk="0" fontAlgn="base" hangingPunct="0">
              <a:spcBef>
                <a:spcPct val="20000"/>
              </a:spcBef>
              <a:spcAft>
                <a:spcPct val="0"/>
              </a:spcAft>
              <a:buAutoNum type="arabicPeriod"/>
              <a:defRPr sz="2000">
                <a:solidFill>
                  <a:schemeClr val="bg1"/>
                </a:solidFill>
                <a:latin typeface="Impact" pitchFamily="34" charset="0"/>
              </a:defRPr>
            </a:lvl7pPr>
            <a:lvl8pPr marL="3429000" indent="-228600" eaLnBrk="0" fontAlgn="base" hangingPunct="0">
              <a:spcBef>
                <a:spcPct val="20000"/>
              </a:spcBef>
              <a:spcAft>
                <a:spcPct val="0"/>
              </a:spcAft>
              <a:buAutoNum type="arabicPeriod"/>
              <a:defRPr sz="2000">
                <a:solidFill>
                  <a:schemeClr val="bg1"/>
                </a:solidFill>
                <a:latin typeface="Impact" pitchFamily="34" charset="0"/>
              </a:defRPr>
            </a:lvl8pPr>
            <a:lvl9pPr marL="3886200" indent="-228600" eaLnBrk="0" fontAlgn="base" hangingPunct="0">
              <a:spcBef>
                <a:spcPct val="20000"/>
              </a:spcBef>
              <a:spcAft>
                <a:spcPct val="0"/>
              </a:spcAft>
              <a:buAutoNum type="arabicPeriod"/>
              <a:defRPr sz="2000">
                <a:solidFill>
                  <a:schemeClr val="bg1"/>
                </a:solidFill>
                <a:latin typeface="Impact" pitchFamily="34" charset="0"/>
              </a:defRPr>
            </a:lvl9pPr>
          </a:lstStyle>
          <a:p>
            <a:pPr marL="0" indent="0" eaLnBrk="1" fontAlgn="base" hangingPunct="1">
              <a:spcAft>
                <a:spcPct val="0"/>
              </a:spcAft>
              <a:buNone/>
            </a:pPr>
            <a:endParaRPr lang="en-US" altLang="en-US" sz="2800" dirty="0">
              <a:solidFill>
                <a:srgbClr val="284E84"/>
              </a:solidFill>
              <a:latin typeface="+mn-lt"/>
            </a:endParaRPr>
          </a:p>
        </p:txBody>
      </p:sp>
      <p:pic>
        <p:nvPicPr>
          <p:cNvPr id="50178" name="Picture 5"/>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t="5909" b="13409"/>
          <a:stretch/>
        </p:blipFill>
        <p:spPr>
          <a:xfrm>
            <a:off x="5257800" y="554415"/>
            <a:ext cx="2992438" cy="2705100"/>
          </a:xfrm>
          <a:prstGeom prst="rect">
            <a:avLst/>
          </a:prstGeom>
          <a:ln>
            <a:noFill/>
          </a:ln>
          <a:effectLst>
            <a:outerShdw blurRad="190500" algn="tl" rotWithShape="0">
              <a:srgbClr val="000000">
                <a:alpha val="70000"/>
              </a:srgbClr>
            </a:outerShdw>
          </a:effectLst>
        </p:spPr>
      </p:pic>
      <p:pic>
        <p:nvPicPr>
          <p:cNvPr id="50179" name="Picture 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t="19511" b="9756"/>
          <a:stretch>
            <a:fillRect/>
          </a:stretch>
        </p:blipFill>
        <p:spPr>
          <a:xfrm>
            <a:off x="550221" y="3352800"/>
            <a:ext cx="3586655" cy="2667000"/>
          </a:xfrm>
          <a:prstGeom prst="rect">
            <a:avLst/>
          </a:prstGeom>
          <a:ln>
            <a:noFill/>
          </a:ln>
          <a:effectLst>
            <a:outerShdw blurRad="190500" algn="tl" rotWithShape="0">
              <a:srgbClr val="000000">
                <a:alpha val="70000"/>
              </a:srgbClr>
            </a:outerShdw>
          </a:effectLst>
        </p:spPr>
      </p:pic>
      <p:sp>
        <p:nvSpPr>
          <p:cNvPr id="50180" name="Text Box 7"/>
          <p:cNvSpPr txBox="1">
            <a:spLocks noChangeArrowheads="1"/>
          </p:cNvSpPr>
          <p:nvPr/>
        </p:nvSpPr>
        <p:spPr bwMode="auto">
          <a:xfrm>
            <a:off x="4206239" y="3886200"/>
            <a:ext cx="457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AutoNum type="arabicPeriod"/>
              <a:defRPr sz="3200">
                <a:solidFill>
                  <a:schemeClr val="bg1"/>
                </a:solidFill>
                <a:latin typeface="Impact" pitchFamily="34" charset="0"/>
              </a:defRPr>
            </a:lvl1pPr>
            <a:lvl2pPr marL="742950" indent="-285750" eaLnBrk="0" hangingPunct="0">
              <a:spcBef>
                <a:spcPct val="20000"/>
              </a:spcBef>
              <a:buAutoNum type="arabicPeriod"/>
              <a:defRPr sz="2800">
                <a:solidFill>
                  <a:schemeClr val="bg1"/>
                </a:solidFill>
                <a:latin typeface="Impact" pitchFamily="34" charset="0"/>
              </a:defRPr>
            </a:lvl2pPr>
            <a:lvl3pPr marL="1143000" indent="-228600" eaLnBrk="0" hangingPunct="0">
              <a:spcBef>
                <a:spcPct val="20000"/>
              </a:spcBef>
              <a:buAutoNum type="arabicPeriod"/>
              <a:defRPr sz="2400">
                <a:solidFill>
                  <a:schemeClr val="bg1"/>
                </a:solidFill>
                <a:latin typeface="Impact" pitchFamily="34" charset="0"/>
              </a:defRPr>
            </a:lvl3pPr>
            <a:lvl4pPr marL="1600200" indent="-228600" eaLnBrk="0" hangingPunct="0">
              <a:spcBef>
                <a:spcPct val="20000"/>
              </a:spcBef>
              <a:buAutoNum type="arabicPeriod"/>
              <a:defRPr sz="2000">
                <a:solidFill>
                  <a:schemeClr val="bg1"/>
                </a:solidFill>
                <a:latin typeface="Impact" pitchFamily="34" charset="0"/>
              </a:defRPr>
            </a:lvl4pPr>
            <a:lvl5pPr marL="2057400" indent="-228600" eaLnBrk="0" hangingPunct="0">
              <a:spcBef>
                <a:spcPct val="20000"/>
              </a:spcBef>
              <a:buAutoNum type="arabicPeriod"/>
              <a:defRPr sz="2000">
                <a:solidFill>
                  <a:schemeClr val="bg1"/>
                </a:solidFill>
                <a:latin typeface="Impact" pitchFamily="34" charset="0"/>
              </a:defRPr>
            </a:lvl5pPr>
            <a:lvl6pPr marL="2514600" indent="-228600" eaLnBrk="0" fontAlgn="base" hangingPunct="0">
              <a:spcBef>
                <a:spcPct val="20000"/>
              </a:spcBef>
              <a:spcAft>
                <a:spcPct val="0"/>
              </a:spcAft>
              <a:buAutoNum type="arabicPeriod"/>
              <a:defRPr sz="2000">
                <a:solidFill>
                  <a:schemeClr val="bg1"/>
                </a:solidFill>
                <a:latin typeface="Impact" pitchFamily="34" charset="0"/>
              </a:defRPr>
            </a:lvl6pPr>
            <a:lvl7pPr marL="2971800" indent="-228600" eaLnBrk="0" fontAlgn="base" hangingPunct="0">
              <a:spcBef>
                <a:spcPct val="20000"/>
              </a:spcBef>
              <a:spcAft>
                <a:spcPct val="0"/>
              </a:spcAft>
              <a:buAutoNum type="arabicPeriod"/>
              <a:defRPr sz="2000">
                <a:solidFill>
                  <a:schemeClr val="bg1"/>
                </a:solidFill>
                <a:latin typeface="Impact" pitchFamily="34" charset="0"/>
              </a:defRPr>
            </a:lvl7pPr>
            <a:lvl8pPr marL="3429000" indent="-228600" eaLnBrk="0" fontAlgn="base" hangingPunct="0">
              <a:spcBef>
                <a:spcPct val="20000"/>
              </a:spcBef>
              <a:spcAft>
                <a:spcPct val="0"/>
              </a:spcAft>
              <a:buAutoNum type="arabicPeriod"/>
              <a:defRPr sz="2000">
                <a:solidFill>
                  <a:schemeClr val="bg1"/>
                </a:solidFill>
                <a:latin typeface="Impact" pitchFamily="34" charset="0"/>
              </a:defRPr>
            </a:lvl8pPr>
            <a:lvl9pPr marL="3886200" indent="-228600" eaLnBrk="0" fontAlgn="base" hangingPunct="0">
              <a:spcBef>
                <a:spcPct val="20000"/>
              </a:spcBef>
              <a:spcAft>
                <a:spcPct val="0"/>
              </a:spcAft>
              <a:buAutoNum type="arabicPeriod"/>
              <a:defRPr sz="2000">
                <a:solidFill>
                  <a:schemeClr val="bg1"/>
                </a:solidFill>
                <a:latin typeface="Impact" pitchFamily="34" charset="0"/>
              </a:defRPr>
            </a:lvl9pPr>
          </a:lstStyle>
          <a:p>
            <a:pPr eaLnBrk="1" fontAlgn="base" hangingPunct="1">
              <a:spcAft>
                <a:spcPct val="0"/>
              </a:spcAft>
              <a:buClr>
                <a:schemeClr val="accent2">
                  <a:lumMod val="50000"/>
                </a:schemeClr>
              </a:buClr>
              <a:buSzPct val="90000"/>
              <a:buFont typeface="+mj-lt"/>
              <a:buAutoNum type="arabicPeriod" startAt="2"/>
            </a:pPr>
            <a:r>
              <a:rPr lang="en-US" altLang="en-US" sz="2800" dirty="0">
                <a:solidFill>
                  <a:srgbClr val="284E84"/>
                </a:solidFill>
                <a:latin typeface="+mn-lt"/>
              </a:rPr>
              <a:t>Use shears to cut a hole large enough to allow access to the interior of the plenum.</a:t>
            </a:r>
          </a:p>
        </p:txBody>
      </p:sp>
      <p:sp>
        <p:nvSpPr>
          <p:cNvPr id="7"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246</a:t>
            </a:fld>
            <a:endParaRPr lang="en-US" sz="1400" dirty="0">
              <a:solidFill>
                <a:prstClr val="black">
                  <a:tint val="75000"/>
                </a:prstClr>
              </a:solidFill>
            </a:endParaRPr>
          </a:p>
        </p:txBody>
      </p:sp>
      <p:sp>
        <p:nvSpPr>
          <p:cNvPr id="8" name="Text Box 7"/>
          <p:cNvSpPr txBox="1">
            <a:spLocks noChangeArrowheads="1"/>
          </p:cNvSpPr>
          <p:nvPr/>
        </p:nvSpPr>
        <p:spPr bwMode="auto">
          <a:xfrm>
            <a:off x="388620" y="1066802"/>
            <a:ext cx="4488179" cy="1384995"/>
          </a:xfrm>
          <a:prstGeom prst="rect">
            <a:avLst/>
          </a:prstGeom>
          <a:solidFill>
            <a:schemeClr val="bg1"/>
          </a:solidFill>
          <a:ln>
            <a:noFill/>
          </a:ln>
          <a:extLst/>
        </p:spPr>
        <p:txBody>
          <a:bodyPr wrap="square">
            <a:spAutoFit/>
          </a:bodyPr>
          <a:lstStyle>
            <a:lvl1pPr marL="342900" indent="-342900" eaLnBrk="0" hangingPunct="0">
              <a:spcBef>
                <a:spcPct val="20000"/>
              </a:spcBef>
              <a:buAutoNum type="arabicPeriod"/>
              <a:defRPr sz="3200">
                <a:solidFill>
                  <a:schemeClr val="bg1"/>
                </a:solidFill>
                <a:latin typeface="Impact" pitchFamily="34" charset="0"/>
              </a:defRPr>
            </a:lvl1pPr>
            <a:lvl2pPr marL="742950" indent="-285750" eaLnBrk="0" hangingPunct="0">
              <a:spcBef>
                <a:spcPct val="20000"/>
              </a:spcBef>
              <a:buAutoNum type="arabicPeriod"/>
              <a:defRPr sz="2800">
                <a:solidFill>
                  <a:schemeClr val="bg1"/>
                </a:solidFill>
                <a:latin typeface="Impact" pitchFamily="34" charset="0"/>
              </a:defRPr>
            </a:lvl2pPr>
            <a:lvl3pPr marL="1143000" indent="-228600" eaLnBrk="0" hangingPunct="0">
              <a:spcBef>
                <a:spcPct val="20000"/>
              </a:spcBef>
              <a:buAutoNum type="arabicPeriod"/>
              <a:defRPr sz="2400">
                <a:solidFill>
                  <a:schemeClr val="bg1"/>
                </a:solidFill>
                <a:latin typeface="Impact" pitchFamily="34" charset="0"/>
              </a:defRPr>
            </a:lvl3pPr>
            <a:lvl4pPr marL="1600200" indent="-228600" eaLnBrk="0" hangingPunct="0">
              <a:spcBef>
                <a:spcPct val="20000"/>
              </a:spcBef>
              <a:buAutoNum type="arabicPeriod"/>
              <a:defRPr sz="2000">
                <a:solidFill>
                  <a:schemeClr val="bg1"/>
                </a:solidFill>
                <a:latin typeface="Impact" pitchFamily="34" charset="0"/>
              </a:defRPr>
            </a:lvl4pPr>
            <a:lvl5pPr marL="2057400" indent="-228600" eaLnBrk="0" hangingPunct="0">
              <a:spcBef>
                <a:spcPct val="20000"/>
              </a:spcBef>
              <a:buAutoNum type="arabicPeriod"/>
              <a:defRPr sz="2000">
                <a:solidFill>
                  <a:schemeClr val="bg1"/>
                </a:solidFill>
                <a:latin typeface="Impact" pitchFamily="34" charset="0"/>
              </a:defRPr>
            </a:lvl5pPr>
            <a:lvl6pPr marL="2514600" indent="-228600" eaLnBrk="0" fontAlgn="base" hangingPunct="0">
              <a:spcBef>
                <a:spcPct val="20000"/>
              </a:spcBef>
              <a:spcAft>
                <a:spcPct val="0"/>
              </a:spcAft>
              <a:buAutoNum type="arabicPeriod"/>
              <a:defRPr sz="2000">
                <a:solidFill>
                  <a:schemeClr val="bg1"/>
                </a:solidFill>
                <a:latin typeface="Impact" pitchFamily="34" charset="0"/>
              </a:defRPr>
            </a:lvl6pPr>
            <a:lvl7pPr marL="2971800" indent="-228600" eaLnBrk="0" fontAlgn="base" hangingPunct="0">
              <a:spcBef>
                <a:spcPct val="20000"/>
              </a:spcBef>
              <a:spcAft>
                <a:spcPct val="0"/>
              </a:spcAft>
              <a:buAutoNum type="arabicPeriod"/>
              <a:defRPr sz="2000">
                <a:solidFill>
                  <a:schemeClr val="bg1"/>
                </a:solidFill>
                <a:latin typeface="Impact" pitchFamily="34" charset="0"/>
              </a:defRPr>
            </a:lvl7pPr>
            <a:lvl8pPr marL="3429000" indent="-228600" eaLnBrk="0" fontAlgn="base" hangingPunct="0">
              <a:spcBef>
                <a:spcPct val="20000"/>
              </a:spcBef>
              <a:spcAft>
                <a:spcPct val="0"/>
              </a:spcAft>
              <a:buAutoNum type="arabicPeriod"/>
              <a:defRPr sz="2000">
                <a:solidFill>
                  <a:schemeClr val="bg1"/>
                </a:solidFill>
                <a:latin typeface="Impact" pitchFamily="34" charset="0"/>
              </a:defRPr>
            </a:lvl8pPr>
            <a:lvl9pPr marL="3886200" indent="-228600" eaLnBrk="0" fontAlgn="base" hangingPunct="0">
              <a:spcBef>
                <a:spcPct val="20000"/>
              </a:spcBef>
              <a:spcAft>
                <a:spcPct val="0"/>
              </a:spcAft>
              <a:buAutoNum type="arabicPeriod"/>
              <a:defRPr sz="2000">
                <a:solidFill>
                  <a:schemeClr val="bg1"/>
                </a:solidFill>
                <a:latin typeface="Impact" pitchFamily="34" charset="0"/>
              </a:defRPr>
            </a:lvl9pPr>
          </a:lstStyle>
          <a:p>
            <a:pPr eaLnBrk="1" fontAlgn="base" hangingPunct="1">
              <a:spcAft>
                <a:spcPct val="0"/>
              </a:spcAft>
              <a:buClr>
                <a:schemeClr val="accent2">
                  <a:lumMod val="50000"/>
                </a:schemeClr>
              </a:buClr>
              <a:buSzPct val="90000"/>
            </a:pPr>
            <a:r>
              <a:rPr lang="en-US" altLang="en-US" sz="2800" dirty="0">
                <a:solidFill>
                  <a:srgbClr val="284E84"/>
                </a:solidFill>
                <a:latin typeface="+mn-lt"/>
              </a:rPr>
              <a:t>Use a duct knife to cut into the plenum. Make this cut directly below the furnace.</a:t>
            </a:r>
          </a:p>
        </p:txBody>
      </p:sp>
      <p:sp>
        <p:nvSpPr>
          <p:cNvPr id="10"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4105310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876800" y="3276602"/>
            <a:ext cx="3505200" cy="2419349"/>
          </a:xfrm>
          <a:prstGeom prst="rect">
            <a:avLst/>
          </a:prstGeom>
          <a:ln>
            <a:noFill/>
          </a:ln>
          <a:effectLst>
            <a:outerShdw blurRad="190500" algn="tl" rotWithShape="0">
              <a:srgbClr val="000000">
                <a:alpha val="70000"/>
              </a:srgbClr>
            </a:outerShdw>
          </a:effectLst>
        </p:spPr>
      </p:pic>
      <p:pic>
        <p:nvPicPr>
          <p:cNvPr id="51202" name="Picture 5"/>
          <p:cNvPicPr>
            <a:picLocks noGrp="1" noChangeAspect="1" noChangeArrowheads="1"/>
          </p:cNvPicPr>
          <p:nvPr>
            <p:ph type="body" sz="half" idx="2"/>
          </p:nvPr>
        </p:nvPicPr>
        <p:blipFill rotWithShape="1">
          <a:blip r:embed="rId4">
            <a:extLst>
              <a:ext uri="{28A0092B-C50C-407E-A947-70E740481C1C}">
                <a14:useLocalDpi xmlns:a14="http://schemas.microsoft.com/office/drawing/2010/main" val="0"/>
              </a:ext>
            </a:extLst>
          </a:blip>
          <a:srcRect l="11476" t="7190" r="13115"/>
          <a:stretch/>
        </p:blipFill>
        <p:spPr>
          <a:xfrm>
            <a:off x="990600" y="2362202"/>
            <a:ext cx="3505200" cy="3323897"/>
          </a:xfrm>
          <a:prstGeom prst="rect">
            <a:avLst/>
          </a:prstGeom>
          <a:ln>
            <a:noFill/>
          </a:ln>
          <a:effectLst>
            <a:outerShdw blurRad="190500" algn="tl" rotWithShape="0">
              <a:srgbClr val="000000">
                <a:alpha val="70000"/>
              </a:srgbClr>
            </a:outerShdw>
          </a:effectLst>
        </p:spPr>
      </p:pic>
      <p:sp>
        <p:nvSpPr>
          <p:cNvPr id="51203" name="Rectangle 6"/>
          <p:cNvSpPr>
            <a:spLocks noGrp="1" noChangeArrowheads="1"/>
          </p:cNvSpPr>
          <p:nvPr>
            <p:ph type="body" sz="half" idx="4294967295"/>
          </p:nvPr>
        </p:nvSpPr>
        <p:spPr>
          <a:xfrm>
            <a:off x="457200" y="762002"/>
            <a:ext cx="8229600" cy="1371599"/>
          </a:xfrm>
          <a:solidFill>
            <a:schemeClr val="bg1"/>
          </a:solidFill>
        </p:spPr>
        <p:txBody>
          <a:bodyPr>
            <a:normAutofit lnSpcReduction="10000"/>
          </a:bodyPr>
          <a:lstStyle/>
          <a:p>
            <a:pPr marL="533400" indent="-533400" eaLnBrk="1" hangingPunct="1">
              <a:buClr>
                <a:schemeClr val="accent2">
                  <a:lumMod val="50000"/>
                </a:schemeClr>
              </a:buClr>
              <a:buSzPct val="90000"/>
              <a:buFontTx/>
              <a:buAutoNum type="arabicPeriod" startAt="3"/>
            </a:pPr>
            <a:r>
              <a:rPr lang="en-US" altLang="en-US" sz="2800" dirty="0">
                <a:solidFill>
                  <a:srgbClr val="284E84"/>
                </a:solidFill>
              </a:rPr>
              <a:t>Scope for any major leakage. Ensure all the flanges that secure the furnace to the plenum are securely folded over.</a:t>
            </a:r>
          </a:p>
        </p:txBody>
      </p:sp>
      <p:sp>
        <p:nvSpPr>
          <p:cNvPr id="6" name="Slide Number Placeholder 5"/>
          <p:cNvSpPr txBox="1">
            <a:spLocks/>
          </p:cNvSpPr>
          <p:nvPr/>
        </p:nvSpPr>
        <p:spPr>
          <a:xfrm>
            <a:off x="612648" y="6356351"/>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247</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311938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sz="quarter" idx="1"/>
          </p:nvPr>
        </p:nvSpPr>
        <p:spPr>
          <a:xfrm>
            <a:off x="381000" y="762001"/>
            <a:ext cx="8305800" cy="1371600"/>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4"/>
            </a:pPr>
            <a:r>
              <a:rPr lang="en-US" altLang="en-US" sz="2800" dirty="0">
                <a:solidFill>
                  <a:srgbClr val="284E84"/>
                </a:solidFill>
              </a:rPr>
              <a:t>Apply mastic to the seams were the furnace and plenum connect.  Use mesh tape first to cover gaps larger than 1/4 inch.</a:t>
            </a:r>
          </a:p>
        </p:txBody>
      </p:sp>
      <p:pic>
        <p:nvPicPr>
          <p:cNvPr id="52227" name="Picture 6"/>
          <p:cNvPicPr>
            <a:picLocks noGrp="1" noChangeAspect="1" noChangeArrowheads="1"/>
          </p:cNvPicPr>
          <p:nvPr>
            <p:ph sz="quarter" idx="2"/>
          </p:nvPr>
        </p:nvPicPr>
        <p:blipFill>
          <a:blip r:embed="rId3">
            <a:extLst>
              <a:ext uri="{BEBA8EAE-BF5A-486C-A8C5-ECC9F3942E4B}">
                <a14:imgProps xmlns:a14="http://schemas.microsoft.com/office/drawing/2010/main">
                  <a14:imgLayer r:embed="rId4">
                    <a14:imgEffect>
                      <a14:sharpenSoften amount="8000"/>
                    </a14:imgEffect>
                    <a14:imgEffect>
                      <a14:brightnessContrast bright="9000" contrast="3000"/>
                    </a14:imgEffect>
                  </a14:imgLayer>
                </a14:imgProps>
              </a:ext>
              <a:ext uri="{28A0092B-C50C-407E-A947-70E740481C1C}">
                <a14:useLocalDpi xmlns:a14="http://schemas.microsoft.com/office/drawing/2010/main" val="0"/>
              </a:ext>
            </a:extLst>
          </a:blip>
          <a:stretch>
            <a:fillRect/>
          </a:stretch>
        </p:blipFill>
        <p:spPr>
          <a:xfrm>
            <a:off x="2133600" y="2362202"/>
            <a:ext cx="5054600" cy="3790949"/>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248</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3506608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Grp="1" noChangeAspect="1" noChangeArrowheads="1"/>
          </p:cNvPicPr>
          <p:nvPr>
            <p:ph sz="quarter" idx="1"/>
          </p:nvPr>
        </p:nvPicPr>
        <p:blipFill>
          <a:blip r:embed="rId3">
            <a:extLst>
              <a:ext uri="{BEBA8EAE-BF5A-486C-A8C5-ECC9F3942E4B}">
                <a14:imgProps xmlns:a14="http://schemas.microsoft.com/office/drawing/2010/main">
                  <a14:imgLayer r:embed="rId4">
                    <a14:imgEffect>
                      <a14:sharpenSoften amount="7000"/>
                    </a14:imgEffect>
                    <a14:imgEffect>
                      <a14:brightnessContrast bright="14000" contrast="3000"/>
                    </a14:imgEffect>
                  </a14:imgLayer>
                </a14:imgProps>
              </a:ext>
              <a:ext uri="{28A0092B-C50C-407E-A947-70E740481C1C}">
                <a14:useLocalDpi xmlns:a14="http://schemas.microsoft.com/office/drawing/2010/main" val="0"/>
              </a:ext>
            </a:extLst>
          </a:blip>
          <a:stretch>
            <a:fillRect/>
          </a:stretch>
        </p:blipFill>
        <p:spPr>
          <a:xfrm>
            <a:off x="2057402" y="2209800"/>
            <a:ext cx="5283201" cy="3962400"/>
          </a:xfrm>
          <a:prstGeom prst="rect">
            <a:avLst/>
          </a:prstGeom>
          <a:ln>
            <a:noFill/>
          </a:ln>
          <a:effectLst>
            <a:outerShdw blurRad="190500" algn="tl" rotWithShape="0">
              <a:srgbClr val="000000">
                <a:alpha val="70000"/>
              </a:srgbClr>
            </a:outerShdw>
          </a:effectLst>
        </p:spPr>
      </p:pic>
      <p:sp>
        <p:nvSpPr>
          <p:cNvPr id="53251" name="Rectangle 6"/>
          <p:cNvSpPr>
            <a:spLocks noGrp="1" noChangeArrowheads="1"/>
          </p:cNvSpPr>
          <p:nvPr>
            <p:ph sz="quarter" idx="2"/>
          </p:nvPr>
        </p:nvSpPr>
        <p:spPr>
          <a:xfrm>
            <a:off x="457200" y="609600"/>
            <a:ext cx="8229600" cy="1447800"/>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5"/>
            </a:pPr>
            <a:r>
              <a:rPr lang="en-US" altLang="en-US" sz="2800" dirty="0">
                <a:solidFill>
                  <a:srgbClr val="284E84"/>
                </a:solidFill>
              </a:rPr>
              <a:t>Apply mastic to the outside seams if there is nothing structural in the way (flooring trusts, 240 volt wiring).</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249</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18822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458200" cy="914400"/>
          </a:xfrm>
        </p:spPr>
        <p:txBody>
          <a:bodyPr>
            <a:normAutofit/>
          </a:bodyPr>
          <a:lstStyle/>
          <a:p>
            <a:r>
              <a:rPr lang="en-US" dirty="0"/>
              <a:t>Crosswise Floor Joists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23"/>
          <a:stretch/>
        </p:blipFill>
        <p:spPr bwMode="auto">
          <a:xfrm>
            <a:off x="495300" y="1981200"/>
            <a:ext cx="8305800" cy="1979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a:xfrm>
            <a:off x="1828800" y="4800600"/>
            <a:ext cx="5638800" cy="14478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3000"/>
              </a:lnSpc>
              <a:spcBef>
                <a:spcPts val="400"/>
              </a:spcBef>
              <a:spcAft>
                <a:spcPts val="400"/>
              </a:spcAft>
            </a:pPr>
            <a:r>
              <a:rPr lang="en-US" dirty="0">
                <a:solidFill>
                  <a:srgbClr val="284E84"/>
                </a:solidFill>
              </a:rPr>
              <a:t>Underbelly drops down in the center</a:t>
            </a:r>
          </a:p>
          <a:p>
            <a:pPr>
              <a:lnSpc>
                <a:spcPts val="3000"/>
              </a:lnSpc>
              <a:spcBef>
                <a:spcPts val="400"/>
              </a:spcBef>
              <a:spcAft>
                <a:spcPts val="400"/>
              </a:spcAft>
            </a:pPr>
            <a:r>
              <a:rPr lang="en-US" dirty="0">
                <a:solidFill>
                  <a:srgbClr val="284E84"/>
                </a:solidFill>
              </a:rPr>
              <a:t>Provides more room in the duct and insulating blanket below the duct</a:t>
            </a:r>
          </a:p>
        </p:txBody>
      </p:sp>
      <p:sp>
        <p:nvSpPr>
          <p:cNvPr id="7"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223</a:t>
            </a:fld>
            <a:endParaRPr lang="en-US" sz="1400" dirty="0">
              <a:solidFill>
                <a:prstClr val="black">
                  <a:tint val="75000"/>
                </a:prstClr>
              </a:solidFill>
            </a:endParaRPr>
          </a:p>
        </p:txBody>
      </p:sp>
      <p:sp>
        <p:nvSpPr>
          <p:cNvPr id="9"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543743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sz="quarter" idx="1"/>
          </p:nvPr>
        </p:nvSpPr>
        <p:spPr>
          <a:xfrm>
            <a:off x="457200" y="609601"/>
            <a:ext cx="8229600" cy="1524000"/>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6"/>
            </a:pPr>
            <a:r>
              <a:rPr lang="en-US" altLang="en-US" sz="2800" dirty="0">
                <a:solidFill>
                  <a:srgbClr val="284E84"/>
                </a:solidFill>
              </a:rPr>
              <a:t>Now repair the opening you made to the plenum by first applying mastic to the edge of the hole you cut.</a:t>
            </a:r>
          </a:p>
        </p:txBody>
      </p:sp>
      <p:pic>
        <p:nvPicPr>
          <p:cNvPr id="54275" name="Picture 6"/>
          <p:cNvPicPr>
            <a:picLocks noGrp="1" noChangeAspect="1" noChangeArrowheads="1"/>
          </p:cNvPicPr>
          <p:nvPr>
            <p:ph sz="quarter" idx="2"/>
          </p:nvPr>
        </p:nvPicPr>
        <p:blipFill>
          <a:blip r:embed="rId3">
            <a:extLst>
              <a:ext uri="{BEBA8EAE-BF5A-486C-A8C5-ECC9F3942E4B}">
                <a14:imgProps xmlns:a14="http://schemas.microsoft.com/office/drawing/2010/main">
                  <a14:imgLayer r:embed="rId4">
                    <a14:imgEffect>
                      <a14:sharpenSoften amount="6000"/>
                    </a14:imgEffect>
                    <a14:imgEffect>
                      <a14:brightnessContrast bright="5000" contrast="2000"/>
                    </a14:imgEffect>
                  </a14:imgLayer>
                </a14:imgProps>
              </a:ext>
              <a:ext uri="{28A0092B-C50C-407E-A947-70E740481C1C}">
                <a14:useLocalDpi xmlns:a14="http://schemas.microsoft.com/office/drawing/2010/main" val="0"/>
              </a:ext>
            </a:extLst>
          </a:blip>
          <a:stretch>
            <a:fillRect/>
          </a:stretch>
        </p:blipFill>
        <p:spPr>
          <a:xfrm>
            <a:off x="2057400" y="2286001"/>
            <a:ext cx="5143500" cy="3857624"/>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250</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3487906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905000" y="2209800"/>
            <a:ext cx="5219700" cy="3914775"/>
          </a:xfrm>
          <a:prstGeom prst="rect">
            <a:avLst/>
          </a:prstGeom>
          <a:ln>
            <a:noFill/>
          </a:ln>
          <a:effectLst>
            <a:outerShdw blurRad="190500" algn="tl" rotWithShape="0">
              <a:srgbClr val="000000">
                <a:alpha val="70000"/>
              </a:srgbClr>
            </a:outerShdw>
          </a:effectLst>
        </p:spPr>
      </p:pic>
      <p:sp>
        <p:nvSpPr>
          <p:cNvPr id="55299" name="Rectangle 6"/>
          <p:cNvSpPr>
            <a:spLocks noGrp="1" noChangeArrowheads="1"/>
          </p:cNvSpPr>
          <p:nvPr>
            <p:ph sz="quarter" idx="2"/>
          </p:nvPr>
        </p:nvSpPr>
        <p:spPr>
          <a:xfrm>
            <a:off x="457200" y="609602"/>
            <a:ext cx="8229600" cy="1447799"/>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7"/>
            </a:pPr>
            <a:r>
              <a:rPr lang="en-US" altLang="en-US" sz="2800" dirty="0">
                <a:solidFill>
                  <a:srgbClr val="284E84"/>
                </a:solidFill>
              </a:rPr>
              <a:t>Using a screw gun, fasten a piece of sheet metal to cover the entire opening.  Make sure there are no gaps around the existing hole.</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251</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806064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sz="quarter" idx="1"/>
          </p:nvPr>
        </p:nvSpPr>
        <p:spPr>
          <a:xfrm>
            <a:off x="457200" y="609601"/>
            <a:ext cx="8229600" cy="1143000"/>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8"/>
            </a:pPr>
            <a:r>
              <a:rPr lang="en-US" altLang="en-US" sz="2800" dirty="0">
                <a:solidFill>
                  <a:srgbClr val="284E84"/>
                </a:solidFill>
              </a:rPr>
              <a:t>Apply mastic to the edge of the sheet metal cover to ensure a tight seal.</a:t>
            </a:r>
          </a:p>
        </p:txBody>
      </p:sp>
      <p:pic>
        <p:nvPicPr>
          <p:cNvPr id="56323"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a:xfrm>
            <a:off x="1790700" y="1828800"/>
            <a:ext cx="5689600" cy="4267199"/>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252</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373507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6"/>
          <p:cNvSpPr>
            <a:spLocks noGrp="1" noChangeArrowheads="1"/>
          </p:cNvSpPr>
          <p:nvPr>
            <p:ph sz="half" idx="1"/>
          </p:nvPr>
        </p:nvSpPr>
        <p:spPr>
          <a:xfrm>
            <a:off x="457200" y="542926"/>
            <a:ext cx="8229600" cy="1057276"/>
          </a:xfrm>
          <a:solidFill>
            <a:schemeClr val="bg1"/>
          </a:solidFill>
        </p:spPr>
        <p:txBody>
          <a:bodyPr>
            <a:normAutofit/>
          </a:bodyPr>
          <a:lstStyle/>
          <a:p>
            <a:pPr marL="533400" indent="-533400">
              <a:buClr>
                <a:schemeClr val="accent2">
                  <a:lumMod val="50000"/>
                </a:schemeClr>
              </a:buClr>
              <a:buSzPct val="90000"/>
              <a:buFontTx/>
              <a:buAutoNum type="arabicPeriod" startAt="9"/>
            </a:pPr>
            <a:r>
              <a:rPr lang="en-US" altLang="en-US" sz="2800" dirty="0">
                <a:solidFill>
                  <a:srgbClr val="284E84"/>
                </a:solidFill>
              </a:rPr>
              <a:t>Use screws and washers, or a stapler, to attach a Tyvek</a:t>
            </a:r>
            <a:r>
              <a:rPr lang="en-US" altLang="en-US" sz="2800" dirty="0">
                <a:latin typeface="Symbol" pitchFamily="18" charset="2"/>
              </a:rPr>
              <a:t>ä</a:t>
            </a:r>
            <a:r>
              <a:rPr lang="en-US" altLang="en-US" sz="2800" dirty="0">
                <a:solidFill>
                  <a:srgbClr val="284E84"/>
                </a:solidFill>
              </a:rPr>
              <a:t> patch over the hole in the belly.</a:t>
            </a:r>
          </a:p>
        </p:txBody>
      </p:sp>
      <p:pic>
        <p:nvPicPr>
          <p:cNvPr id="57346" name="Picture 5"/>
          <p:cNvPicPr>
            <a:picLocks noGrp="1" noChangeAspect="1" noChangeArrowheads="1"/>
          </p:cNvPicPr>
          <p:nvPr>
            <p:ph type="body" sz="half" idx="2"/>
          </p:nvPr>
        </p:nvPicPr>
        <p:blipFill rotWithShape="1">
          <a:blip r:embed="rId3">
            <a:extLst>
              <a:ext uri="{BEBA8EAE-BF5A-486C-A8C5-ECC9F3942E4B}">
                <a14:imgProps xmlns:a14="http://schemas.microsoft.com/office/drawing/2010/main">
                  <a14:imgLayer r:embed="rId4">
                    <a14:imgEffect>
                      <a14:sharpenSoften amount="-13000"/>
                    </a14:imgEffect>
                    <a14:imgEffect>
                      <a14:brightnessContrast bright="2000" contrast="2000"/>
                    </a14:imgEffect>
                  </a14:imgLayer>
                </a14:imgProps>
              </a:ext>
              <a:ext uri="{28A0092B-C50C-407E-A947-70E740481C1C}">
                <a14:useLocalDpi xmlns:a14="http://schemas.microsoft.com/office/drawing/2010/main" val="0"/>
              </a:ext>
            </a:extLst>
          </a:blip>
          <a:srcRect r="14614"/>
          <a:stretch/>
        </p:blipFill>
        <p:spPr>
          <a:xfrm>
            <a:off x="685800" y="2107405"/>
            <a:ext cx="4099034" cy="3600451"/>
          </a:xfrm>
          <a:prstGeom prst="rect">
            <a:avLst/>
          </a:prstGeom>
          <a:ln>
            <a:noFill/>
          </a:ln>
          <a:effectLst>
            <a:outerShdw blurRad="190500" algn="tl" rotWithShape="0">
              <a:srgbClr val="000000">
                <a:alpha val="70000"/>
              </a:srgbClr>
            </a:outerShdw>
          </a:effectLst>
        </p:spPr>
      </p:pic>
      <p:sp>
        <p:nvSpPr>
          <p:cNvPr id="8" name="Slide Number Placeholder 5"/>
          <p:cNvSpPr txBox="1">
            <a:spLocks/>
          </p:cNvSpPr>
          <p:nvPr/>
        </p:nvSpPr>
        <p:spPr>
          <a:xfrm>
            <a:off x="612648" y="6356351"/>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253</a:t>
            </a:fld>
            <a:endParaRPr lang="en-US" sz="1400" dirty="0">
              <a:solidFill>
                <a:prstClr val="black">
                  <a:tint val="75000"/>
                </a:prstClr>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267202"/>
            <a:ext cx="3352800" cy="10902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590802"/>
            <a:ext cx="3352800" cy="13126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382230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sz="quarter" idx="1"/>
          </p:nvPr>
        </p:nvSpPr>
        <p:spPr>
          <a:xfrm>
            <a:off x="457200" y="609600"/>
            <a:ext cx="8229600" cy="1066800"/>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10"/>
            </a:pPr>
            <a:r>
              <a:rPr lang="en-US" altLang="en-US" sz="2800" dirty="0">
                <a:solidFill>
                  <a:srgbClr val="284E84"/>
                </a:solidFill>
              </a:rPr>
              <a:t>Apply mastic to the entire edge of the Tyvek to ensure a tight seal.</a:t>
            </a:r>
          </a:p>
        </p:txBody>
      </p:sp>
      <p:pic>
        <p:nvPicPr>
          <p:cNvPr id="58371" name="Picture 6"/>
          <p:cNvPicPr>
            <a:picLocks noGrp="1" noChangeAspect="1" noChangeArrowheads="1"/>
          </p:cNvPicPr>
          <p:nvPr>
            <p:ph sz="quarter" idx="2"/>
          </p:nvPr>
        </p:nvPicPr>
        <p:blipFill>
          <a:blip r:embed="rId3">
            <a:extLst>
              <a:ext uri="{BEBA8EAE-BF5A-486C-A8C5-ECC9F3942E4B}">
                <a14:imgProps xmlns:a14="http://schemas.microsoft.com/office/drawing/2010/main">
                  <a14:imgLayer r:embed="rId4">
                    <a14:imgEffect>
                      <a14:sharpenSoften amount="3000"/>
                    </a14:imgEffect>
                    <a14:imgEffect>
                      <a14:brightnessContrast bright="17000" contrast="2000"/>
                    </a14:imgEffect>
                  </a14:imgLayer>
                </a14:imgProps>
              </a:ext>
              <a:ext uri="{28A0092B-C50C-407E-A947-70E740481C1C}">
                <a14:useLocalDpi xmlns:a14="http://schemas.microsoft.com/office/drawing/2010/main" val="0"/>
              </a:ext>
            </a:extLst>
          </a:blip>
          <a:stretch>
            <a:fillRect/>
          </a:stretch>
        </p:blipFill>
        <p:spPr>
          <a:xfrm>
            <a:off x="1600200" y="1790700"/>
            <a:ext cx="5791200" cy="4343399"/>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254</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313522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5410200" y="1828800"/>
            <a:ext cx="37338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5"/>
          <p:cNvSpPr txBox="1">
            <a:spLocks/>
          </p:cNvSpPr>
          <p:nvPr/>
        </p:nvSpPr>
        <p:spPr>
          <a:xfrm>
            <a:off x="609600" y="1600200"/>
            <a:ext cx="5562600" cy="2133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552579"/>
                </a:solidFill>
                <a:latin typeface="Bookman Old Style" panose="02050604050505020204" pitchFamily="18" charset="0"/>
                <a:cs typeface="Tahoma" pitchFamily="34" charset="0"/>
              </a:rPr>
              <a:t>Cross-Over Repairs</a:t>
            </a:r>
          </a:p>
        </p:txBody>
      </p:sp>
    </p:spTree>
    <p:extLst>
      <p:ext uri="{BB962C8B-B14F-4D97-AF65-F5344CB8AC3E}">
        <p14:creationId xmlns:p14="http://schemas.microsoft.com/office/powerpoint/2010/main" val="13429622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p:cNvPicPr>
            <a:picLocks noGrp="1" noChangeAspect="1" noChangeArrowheads="1"/>
          </p:cNvPicPr>
          <p:nvPr>
            <p:ph sz="quarter" idx="1"/>
          </p:nvPr>
        </p:nvPicPr>
        <p:blipFill>
          <a:blip r:embed="rId3">
            <a:extLst>
              <a:ext uri="{BEBA8EAE-BF5A-486C-A8C5-ECC9F3942E4B}">
                <a14:imgProps xmlns:a14="http://schemas.microsoft.com/office/drawing/2010/main">
                  <a14:imgLayer r:embed="rId4">
                    <a14:imgEffect>
                      <a14:sharpenSoften amount="1000"/>
                    </a14:imgEffect>
                    <a14:imgEffect>
                      <a14:brightnessContrast bright="12000" contrast="-4000"/>
                    </a14:imgEffect>
                  </a14:imgLayer>
                </a14:imgProps>
              </a:ext>
              <a:ext uri="{28A0092B-C50C-407E-A947-70E740481C1C}">
                <a14:useLocalDpi xmlns:a14="http://schemas.microsoft.com/office/drawing/2010/main" val="0"/>
              </a:ext>
            </a:extLst>
          </a:blip>
          <a:stretch>
            <a:fillRect/>
          </a:stretch>
        </p:blipFill>
        <p:spPr>
          <a:xfrm>
            <a:off x="1752600" y="2190753"/>
            <a:ext cx="5410200" cy="4057649"/>
          </a:xfrm>
          <a:prstGeom prst="rect">
            <a:avLst/>
          </a:prstGeom>
          <a:ln>
            <a:noFill/>
          </a:ln>
          <a:effectLst>
            <a:outerShdw blurRad="190500" algn="tl" rotWithShape="0">
              <a:srgbClr val="000000">
                <a:alpha val="70000"/>
              </a:srgbClr>
            </a:outerShdw>
          </a:effectLst>
        </p:spPr>
      </p:pic>
      <p:sp>
        <p:nvSpPr>
          <p:cNvPr id="60419" name="Rectangle 6"/>
          <p:cNvSpPr>
            <a:spLocks noGrp="1" noChangeArrowheads="1"/>
          </p:cNvSpPr>
          <p:nvPr>
            <p:ph sz="quarter" idx="2"/>
          </p:nvPr>
        </p:nvSpPr>
        <p:spPr>
          <a:xfrm>
            <a:off x="457200" y="609600"/>
            <a:ext cx="8229600" cy="1447800"/>
          </a:xfrm>
          <a:solidFill>
            <a:schemeClr val="bg1"/>
          </a:solidFill>
        </p:spPr>
        <p:txBody>
          <a:bodyPr>
            <a:normAutofit/>
          </a:bodyPr>
          <a:lstStyle/>
          <a:p>
            <a:pPr marL="533400" indent="-533400" eaLnBrk="1" hangingPunct="1">
              <a:buClr>
                <a:schemeClr val="accent2">
                  <a:lumMod val="50000"/>
                </a:schemeClr>
              </a:buClr>
              <a:buSzPct val="90000"/>
              <a:buFont typeface="+mj-lt"/>
              <a:buAutoNum type="arabicPeriod"/>
            </a:pPr>
            <a:r>
              <a:rPr lang="en-US" altLang="en-US" sz="2800" dirty="0">
                <a:solidFill>
                  <a:srgbClr val="284E84"/>
                </a:solidFill>
              </a:rPr>
              <a:t>Remove the old cross-over duct and any remnants that were used to connect it to the take-off.  A clean working surface is needed for a tight seal.</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256</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333447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sz="quarter" idx="1"/>
          </p:nvPr>
        </p:nvSpPr>
        <p:spPr>
          <a:xfrm>
            <a:off x="457200" y="685801"/>
            <a:ext cx="8229600" cy="990600"/>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2"/>
            </a:pPr>
            <a:r>
              <a:rPr lang="en-US" altLang="en-US" sz="2800" dirty="0">
                <a:solidFill>
                  <a:srgbClr val="284E84"/>
                </a:solidFill>
              </a:rPr>
              <a:t>Look for unfolded connection tabs in the interior of the take-off were it connects to the duct.</a:t>
            </a:r>
          </a:p>
        </p:txBody>
      </p:sp>
      <p:pic>
        <p:nvPicPr>
          <p:cNvPr id="61443"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676400" y="1847882"/>
            <a:ext cx="5664772" cy="4248119"/>
          </a:xfrm>
          <a:prstGeom prst="rect">
            <a:avLst/>
          </a:prstGeom>
          <a:ln>
            <a:noFill/>
          </a:ln>
          <a:effectLst>
            <a:outerShdw blurRad="190500" algn="tl" rotWithShape="0">
              <a:srgbClr val="000000">
                <a:alpha val="70000"/>
              </a:srgbClr>
            </a:outerShdw>
          </a:effectLst>
        </p:spPr>
      </p:pic>
      <p:sp>
        <p:nvSpPr>
          <p:cNvPr id="5"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
        <p:nvSpPr>
          <p:cNvPr id="2" name="Slide Number Placeholder 1">
            <a:extLst>
              <a:ext uri="{FF2B5EF4-FFF2-40B4-BE49-F238E27FC236}">
                <a16:creationId xmlns:a16="http://schemas.microsoft.com/office/drawing/2014/main" xmlns="" id="{BCB51A74-356E-481B-BB8B-6E66E4FC2552}"/>
              </a:ext>
            </a:extLst>
          </p:cNvPr>
          <p:cNvSpPr>
            <a:spLocks noGrp="1"/>
          </p:cNvSpPr>
          <p:nvPr>
            <p:ph type="sldNum" sz="quarter" idx="12"/>
          </p:nvPr>
        </p:nvSpPr>
        <p:spPr/>
        <p:txBody>
          <a:bodyPr/>
          <a:lstStyle/>
          <a:p>
            <a:fld id="{9707975F-2430-4E83-B9D3-458403FA681B}" type="slidenum">
              <a:rPr lang="en-US" smtClean="0"/>
              <a:pPr/>
              <a:t>257</a:t>
            </a:fld>
            <a:endParaRPr lang="en-US" dirty="0"/>
          </a:p>
        </p:txBody>
      </p:sp>
    </p:spTree>
    <p:extLst>
      <p:ext uri="{BB962C8B-B14F-4D97-AF65-F5344CB8AC3E}">
        <p14:creationId xmlns:p14="http://schemas.microsoft.com/office/powerpoint/2010/main" val="1920661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743204" y="1371601"/>
            <a:ext cx="3656013" cy="4875213"/>
          </a:xfrm>
          <a:prstGeom prst="rect">
            <a:avLst/>
          </a:prstGeom>
          <a:ln>
            <a:noFill/>
          </a:ln>
          <a:effectLst>
            <a:outerShdw blurRad="190500" algn="tl" rotWithShape="0">
              <a:srgbClr val="000000">
                <a:alpha val="70000"/>
              </a:srgbClr>
            </a:outerShdw>
          </a:effectLst>
        </p:spPr>
      </p:pic>
      <p:sp>
        <p:nvSpPr>
          <p:cNvPr id="62467" name="Rectangle 6"/>
          <p:cNvSpPr>
            <a:spLocks noGrp="1" noChangeArrowheads="1"/>
          </p:cNvSpPr>
          <p:nvPr>
            <p:ph sz="quarter" idx="2"/>
          </p:nvPr>
        </p:nvSpPr>
        <p:spPr>
          <a:xfrm>
            <a:off x="457200" y="685803"/>
            <a:ext cx="8229600" cy="533399"/>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3"/>
            </a:pPr>
            <a:r>
              <a:rPr lang="en-US" altLang="en-US" sz="2800" dirty="0">
                <a:solidFill>
                  <a:srgbClr val="284E84"/>
                </a:solidFill>
              </a:rPr>
              <a:t>Fold over any unfolded connection tabs.</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258</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271039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sz="quarter" idx="1"/>
          </p:nvPr>
        </p:nvSpPr>
        <p:spPr>
          <a:xfrm>
            <a:off x="457200" y="609601"/>
            <a:ext cx="8229600" cy="1371600"/>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4"/>
            </a:pPr>
            <a:r>
              <a:rPr lang="en-US" altLang="en-US" sz="2800" dirty="0">
                <a:solidFill>
                  <a:srgbClr val="284E84"/>
                </a:solidFill>
              </a:rPr>
              <a:t>Using a screw gun, attach the connection lip to the duct work.  Use at least one screw on all four sides to secure it to the duct.</a:t>
            </a:r>
          </a:p>
        </p:txBody>
      </p:sp>
      <p:pic>
        <p:nvPicPr>
          <p:cNvPr id="63491" name="Picture 6"/>
          <p:cNvPicPr>
            <a:picLocks noGrp="1" noChangeAspect="1" noChangeArrowheads="1"/>
          </p:cNvPicPr>
          <p:nvPr>
            <p:ph sz="quarter" idx="2"/>
          </p:nvPr>
        </p:nvPicPr>
        <p:blipFill rotWithShape="1">
          <a:blip r:embed="rId3">
            <a:extLst>
              <a:ext uri="{BEBA8EAE-BF5A-486C-A8C5-ECC9F3942E4B}">
                <a14:imgProps xmlns:a14="http://schemas.microsoft.com/office/drawing/2010/main">
                  <a14:imgLayer r:embed="rId4">
                    <a14:imgEffect>
                      <a14:sharpenSoften amount="11000"/>
                    </a14:imgEffect>
                    <a14:imgEffect>
                      <a14:brightnessContrast bright="-4000"/>
                    </a14:imgEffect>
                  </a14:imgLayer>
                </a14:imgProps>
              </a:ext>
              <a:ext uri="{28A0092B-C50C-407E-A947-70E740481C1C}">
                <a14:useLocalDpi xmlns:a14="http://schemas.microsoft.com/office/drawing/2010/main" val="0"/>
              </a:ext>
            </a:extLst>
          </a:blip>
          <a:srcRect t="21570"/>
          <a:stretch/>
        </p:blipFill>
        <p:spPr>
          <a:xfrm>
            <a:off x="2667000" y="2057401"/>
            <a:ext cx="3960813" cy="4142429"/>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259</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3827122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28600"/>
            <a:ext cx="8458200" cy="914400"/>
          </a:xfrm>
        </p:spPr>
        <p:txBody>
          <a:bodyPr>
            <a:normAutofit/>
          </a:bodyPr>
          <a:lstStyle/>
          <a:p>
            <a:r>
              <a:rPr lang="en-US" dirty="0"/>
              <a:t>Parts of the Duct System</a:t>
            </a:r>
          </a:p>
        </p:txBody>
      </p:sp>
      <p:sp>
        <p:nvSpPr>
          <p:cNvPr id="8" name="Rectangle 3"/>
          <p:cNvSpPr txBox="1">
            <a:spLocks noChangeArrowheads="1"/>
          </p:cNvSpPr>
          <p:nvPr/>
        </p:nvSpPr>
        <p:spPr>
          <a:xfrm>
            <a:off x="838200" y="4648200"/>
            <a:ext cx="7696200" cy="16002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3000"/>
              </a:lnSpc>
              <a:spcBef>
                <a:spcPts val="400"/>
              </a:spcBef>
              <a:spcAft>
                <a:spcPts val="400"/>
              </a:spcAft>
            </a:pPr>
            <a:r>
              <a:rPr lang="en-US" dirty="0">
                <a:solidFill>
                  <a:srgbClr val="284E84"/>
                </a:solidFill>
              </a:rPr>
              <a:t>Most, if not all of this, is within underbelly</a:t>
            </a:r>
          </a:p>
          <a:p>
            <a:pPr>
              <a:lnSpc>
                <a:spcPts val="3000"/>
              </a:lnSpc>
              <a:spcBef>
                <a:spcPts val="400"/>
              </a:spcBef>
              <a:spcAft>
                <a:spcPts val="400"/>
              </a:spcAft>
            </a:pPr>
            <a:r>
              <a:rPr lang="en-US" dirty="0">
                <a:solidFill>
                  <a:srgbClr val="284E84"/>
                </a:solidFill>
              </a:rPr>
              <a:t>Majority accessible from inside home or underneath by disconnecting crossover</a:t>
            </a:r>
          </a:p>
        </p:txBody>
      </p:sp>
      <p:sp>
        <p:nvSpPr>
          <p:cNvPr id="7"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224</a:t>
            </a:fld>
            <a:endParaRPr lang="en-US" sz="1400" dirty="0">
              <a:solidFill>
                <a:prstClr val="black">
                  <a:tint val="75000"/>
                </a:prstClr>
              </a:solidFill>
            </a:endParaRPr>
          </a:p>
        </p:txBody>
      </p:sp>
      <p:sp>
        <p:nvSpPr>
          <p:cNvPr id="9"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pic>
        <p:nvPicPr>
          <p:cNvPr id="10" name="Content Placeholder 4" descr="diagram5">
            <a:extLst>
              <a:ext uri="{FF2B5EF4-FFF2-40B4-BE49-F238E27FC236}">
                <a16:creationId xmlns:a16="http://schemas.microsoft.com/office/drawing/2014/main" xmlns="" id="{06067D31-BF44-49EC-BF60-3E3C7AFCADCE}"/>
              </a:ext>
            </a:extLst>
          </p:cNvPr>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b="8443"/>
          <a:stretch/>
        </p:blipFill>
        <p:spPr>
          <a:xfrm>
            <a:off x="1409700" y="1212055"/>
            <a:ext cx="6324600" cy="3348040"/>
          </a:xfrm>
          <a:noFill/>
        </p:spPr>
      </p:pic>
    </p:spTree>
    <p:extLst>
      <p:ext uri="{BB962C8B-B14F-4D97-AF65-F5344CB8AC3E}">
        <p14:creationId xmlns:p14="http://schemas.microsoft.com/office/powerpoint/2010/main" val="1154894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p:cNvPicPr>
            <a:picLocks noGrp="1" noChangeAspect="1" noChangeArrowheads="1"/>
          </p:cNvPicPr>
          <p:nvPr>
            <p:ph sz="quarter" idx="1"/>
          </p:nvPr>
        </p:nvPicPr>
        <p:blipFill>
          <a:blip r:embed="rId3">
            <a:extLst>
              <a:ext uri="{BEBA8EAE-BF5A-486C-A8C5-ECC9F3942E4B}">
                <a14:imgProps xmlns:a14="http://schemas.microsoft.com/office/drawing/2010/main">
                  <a14:imgLayer r:embed="rId4">
                    <a14:imgEffect>
                      <a14:brightnessContrast bright="4000" contrast="5000"/>
                    </a14:imgEffect>
                  </a14:imgLayer>
                </a14:imgProps>
              </a:ext>
              <a:ext uri="{28A0092B-C50C-407E-A947-70E740481C1C}">
                <a14:useLocalDpi xmlns:a14="http://schemas.microsoft.com/office/drawing/2010/main" val="0"/>
              </a:ext>
            </a:extLst>
          </a:blip>
          <a:stretch>
            <a:fillRect/>
          </a:stretch>
        </p:blipFill>
        <p:spPr>
          <a:xfrm>
            <a:off x="1676400" y="1752600"/>
            <a:ext cx="5791202" cy="4343400"/>
          </a:xfrm>
          <a:prstGeom prst="rect">
            <a:avLst/>
          </a:prstGeom>
          <a:ln>
            <a:noFill/>
          </a:ln>
          <a:effectLst>
            <a:outerShdw blurRad="190500" algn="tl" rotWithShape="0">
              <a:srgbClr val="000000">
                <a:alpha val="70000"/>
              </a:srgbClr>
            </a:outerShdw>
          </a:effectLst>
        </p:spPr>
      </p:pic>
      <p:sp>
        <p:nvSpPr>
          <p:cNvPr id="64515" name="Rectangle 6"/>
          <p:cNvSpPr>
            <a:spLocks noGrp="1" noChangeArrowheads="1"/>
          </p:cNvSpPr>
          <p:nvPr>
            <p:ph sz="quarter" idx="2"/>
          </p:nvPr>
        </p:nvSpPr>
        <p:spPr>
          <a:xfrm>
            <a:off x="457200" y="762003"/>
            <a:ext cx="8229600" cy="838199"/>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5"/>
            </a:pPr>
            <a:r>
              <a:rPr lang="en-US" altLang="en-US" sz="2800" dirty="0">
                <a:solidFill>
                  <a:srgbClr val="284E84"/>
                </a:solidFill>
              </a:rPr>
              <a:t>Apply mastic to the duct take-off seam.</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260</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3763070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sz="quarter" idx="1"/>
          </p:nvPr>
        </p:nvSpPr>
        <p:spPr>
          <a:xfrm>
            <a:off x="457200" y="609600"/>
            <a:ext cx="8229600" cy="1752600"/>
          </a:xfrm>
          <a:solidFill>
            <a:schemeClr val="bg1"/>
          </a:solidFill>
        </p:spPr>
        <p:txBody>
          <a:bodyPr>
            <a:noAutofit/>
          </a:bodyPr>
          <a:lstStyle/>
          <a:p>
            <a:pPr marL="533400" indent="-533400" eaLnBrk="1" hangingPunct="1">
              <a:buClr>
                <a:schemeClr val="accent2">
                  <a:lumMod val="50000"/>
                </a:schemeClr>
              </a:buClr>
              <a:buSzPct val="90000"/>
              <a:buFontTx/>
              <a:buAutoNum type="arabicPeriod" startAt="6"/>
            </a:pPr>
            <a:r>
              <a:rPr lang="en-US" altLang="en-US" sz="2800" dirty="0">
                <a:solidFill>
                  <a:srgbClr val="284E84"/>
                </a:solidFill>
              </a:rPr>
              <a:t>Slip the inner lining of the cross-over, around the take-off of the duct work. Slide the lining up far enough so that two loops of the inner lining support are inside the ductwork. </a:t>
            </a:r>
          </a:p>
        </p:txBody>
      </p:sp>
      <p:pic>
        <p:nvPicPr>
          <p:cNvPr id="65539" name="Picture 6"/>
          <p:cNvPicPr>
            <a:picLocks noGrp="1" noChangeAspect="1" noChangeArrowheads="1"/>
          </p:cNvPicPr>
          <p:nvPr>
            <p:ph sz="quarter" idx="2"/>
          </p:nvPr>
        </p:nvPicPr>
        <p:blipFill rotWithShape="1">
          <a:blip r:embed="rId3">
            <a:extLst>
              <a:ext uri="{28A0092B-C50C-407E-A947-70E740481C1C}">
                <a14:useLocalDpi xmlns:a14="http://schemas.microsoft.com/office/drawing/2010/main" val="0"/>
              </a:ext>
            </a:extLst>
          </a:blip>
          <a:srcRect t="5787" r="4529"/>
          <a:stretch/>
        </p:blipFill>
        <p:spPr>
          <a:xfrm>
            <a:off x="1981200" y="2514601"/>
            <a:ext cx="5029200" cy="3722203"/>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261</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3237768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a:spLocks noChangeArrowheads="1"/>
          </p:cNvSpPr>
          <p:nvPr/>
        </p:nvSpPr>
        <p:spPr bwMode="auto">
          <a:xfrm>
            <a:off x="304801" y="990600"/>
            <a:ext cx="8450579" cy="523220"/>
          </a:xfrm>
          <a:prstGeom prst="rect">
            <a:avLst/>
          </a:prstGeom>
          <a:solidFill>
            <a:schemeClr val="bg1"/>
          </a:solidFill>
          <a:ln>
            <a:noFill/>
          </a:ln>
          <a:extLst/>
        </p:spPr>
        <p:txBody>
          <a:bodyPr wrap="square">
            <a:spAutoFit/>
          </a:bodyPr>
          <a:lstStyle>
            <a:lvl1pPr marL="342900" indent="-342900" eaLnBrk="0" hangingPunct="0">
              <a:spcBef>
                <a:spcPct val="20000"/>
              </a:spcBef>
              <a:buAutoNum type="arabicPeriod"/>
              <a:defRPr sz="3200">
                <a:solidFill>
                  <a:schemeClr val="bg1"/>
                </a:solidFill>
                <a:latin typeface="Impact" pitchFamily="34" charset="0"/>
              </a:defRPr>
            </a:lvl1pPr>
            <a:lvl2pPr marL="742950" indent="-285750" eaLnBrk="0" hangingPunct="0">
              <a:spcBef>
                <a:spcPct val="20000"/>
              </a:spcBef>
              <a:buAutoNum type="arabicPeriod"/>
              <a:defRPr sz="2800">
                <a:solidFill>
                  <a:schemeClr val="bg1"/>
                </a:solidFill>
                <a:latin typeface="Impact" pitchFamily="34" charset="0"/>
              </a:defRPr>
            </a:lvl2pPr>
            <a:lvl3pPr marL="1143000" indent="-228600" eaLnBrk="0" hangingPunct="0">
              <a:spcBef>
                <a:spcPct val="20000"/>
              </a:spcBef>
              <a:buAutoNum type="arabicPeriod"/>
              <a:defRPr sz="2400">
                <a:solidFill>
                  <a:schemeClr val="bg1"/>
                </a:solidFill>
                <a:latin typeface="Impact" pitchFamily="34" charset="0"/>
              </a:defRPr>
            </a:lvl3pPr>
            <a:lvl4pPr marL="1600200" indent="-228600" eaLnBrk="0" hangingPunct="0">
              <a:spcBef>
                <a:spcPct val="20000"/>
              </a:spcBef>
              <a:buAutoNum type="arabicPeriod"/>
              <a:defRPr sz="2000">
                <a:solidFill>
                  <a:schemeClr val="bg1"/>
                </a:solidFill>
                <a:latin typeface="Impact" pitchFamily="34" charset="0"/>
              </a:defRPr>
            </a:lvl4pPr>
            <a:lvl5pPr marL="2057400" indent="-228600" eaLnBrk="0" hangingPunct="0">
              <a:spcBef>
                <a:spcPct val="20000"/>
              </a:spcBef>
              <a:buAutoNum type="arabicPeriod"/>
              <a:defRPr sz="2000">
                <a:solidFill>
                  <a:schemeClr val="bg1"/>
                </a:solidFill>
                <a:latin typeface="Impact" pitchFamily="34" charset="0"/>
              </a:defRPr>
            </a:lvl5pPr>
            <a:lvl6pPr marL="2514600" indent="-228600" eaLnBrk="0" fontAlgn="base" hangingPunct="0">
              <a:spcBef>
                <a:spcPct val="20000"/>
              </a:spcBef>
              <a:spcAft>
                <a:spcPct val="0"/>
              </a:spcAft>
              <a:buAutoNum type="arabicPeriod"/>
              <a:defRPr sz="2000">
                <a:solidFill>
                  <a:schemeClr val="bg1"/>
                </a:solidFill>
                <a:latin typeface="Impact" pitchFamily="34" charset="0"/>
              </a:defRPr>
            </a:lvl6pPr>
            <a:lvl7pPr marL="2971800" indent="-228600" eaLnBrk="0" fontAlgn="base" hangingPunct="0">
              <a:spcBef>
                <a:spcPct val="20000"/>
              </a:spcBef>
              <a:spcAft>
                <a:spcPct val="0"/>
              </a:spcAft>
              <a:buAutoNum type="arabicPeriod"/>
              <a:defRPr sz="2000">
                <a:solidFill>
                  <a:schemeClr val="bg1"/>
                </a:solidFill>
                <a:latin typeface="Impact" pitchFamily="34" charset="0"/>
              </a:defRPr>
            </a:lvl7pPr>
            <a:lvl8pPr marL="3429000" indent="-228600" eaLnBrk="0" fontAlgn="base" hangingPunct="0">
              <a:spcBef>
                <a:spcPct val="20000"/>
              </a:spcBef>
              <a:spcAft>
                <a:spcPct val="0"/>
              </a:spcAft>
              <a:buAutoNum type="arabicPeriod"/>
              <a:defRPr sz="2000">
                <a:solidFill>
                  <a:schemeClr val="bg1"/>
                </a:solidFill>
                <a:latin typeface="Impact" pitchFamily="34" charset="0"/>
              </a:defRPr>
            </a:lvl8pPr>
            <a:lvl9pPr marL="3886200" indent="-228600" eaLnBrk="0" fontAlgn="base" hangingPunct="0">
              <a:spcBef>
                <a:spcPct val="20000"/>
              </a:spcBef>
              <a:spcAft>
                <a:spcPct val="0"/>
              </a:spcAft>
              <a:buAutoNum type="arabicPeriod"/>
              <a:defRPr sz="2000">
                <a:solidFill>
                  <a:schemeClr val="bg1"/>
                </a:solidFill>
                <a:latin typeface="Impact" pitchFamily="34" charset="0"/>
              </a:defRPr>
            </a:lvl9pPr>
          </a:lstStyle>
          <a:p>
            <a:pPr marL="0" indent="0" eaLnBrk="1" fontAlgn="base" hangingPunct="1">
              <a:spcAft>
                <a:spcPct val="0"/>
              </a:spcAft>
              <a:buNone/>
            </a:pPr>
            <a:endParaRPr lang="en-US" altLang="en-US" sz="2800" dirty="0">
              <a:solidFill>
                <a:srgbClr val="284E84"/>
              </a:solidFill>
              <a:latin typeface="+mn-lt"/>
            </a:endParaRPr>
          </a:p>
        </p:txBody>
      </p:sp>
      <p:pic>
        <p:nvPicPr>
          <p:cNvPr id="66562" name="Picture 5"/>
          <p:cNvPicPr>
            <a:picLocks noGrp="1" noChangeAspect="1" noChangeArrowheads="1"/>
          </p:cNvPicPr>
          <p:nvPr>
            <p:ph type="body" sz="half" idx="1"/>
          </p:nvPr>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8000" contrast="5000"/>
                    </a14:imgEffect>
                  </a14:imgLayer>
                </a14:imgProps>
              </a:ext>
              <a:ext uri="{28A0092B-C50C-407E-A947-70E740481C1C}">
                <a14:useLocalDpi xmlns:a14="http://schemas.microsoft.com/office/drawing/2010/main" val="0"/>
              </a:ext>
            </a:extLst>
          </a:blip>
          <a:srcRect l="4689" t="4449" r="14036" b="6918"/>
          <a:stretch/>
        </p:blipFill>
        <p:spPr>
          <a:xfrm>
            <a:off x="4800600" y="406403"/>
            <a:ext cx="3810000" cy="2720915"/>
          </a:xfrm>
          <a:prstGeom prst="rect">
            <a:avLst/>
          </a:prstGeom>
          <a:ln>
            <a:noFill/>
          </a:ln>
          <a:effectLst>
            <a:outerShdw blurRad="190500" algn="tl" rotWithShape="0">
              <a:srgbClr val="000000">
                <a:alpha val="70000"/>
              </a:srgbClr>
            </a:outerShdw>
          </a:effectLst>
        </p:spPr>
      </p:pic>
      <p:pic>
        <p:nvPicPr>
          <p:cNvPr id="66563" name="Picture 10"/>
          <p:cNvPicPr>
            <a:picLocks noGrp="1" noChangeAspect="1" noChangeArrowheads="1"/>
          </p:cNvPicPr>
          <p:nvPr>
            <p:ph sz="quarter" idx="2"/>
          </p:nvPr>
        </p:nvPicPr>
        <p:blipFill rotWithShape="1">
          <a:blip r:embed="rId5">
            <a:extLst>
              <a:ext uri="{BEBA8EAE-BF5A-486C-A8C5-ECC9F3942E4B}">
                <a14:imgProps xmlns:a14="http://schemas.microsoft.com/office/drawing/2010/main">
                  <a14:imgLayer r:embed="rId6">
                    <a14:imgEffect>
                      <a14:sharpenSoften amount="5000"/>
                    </a14:imgEffect>
                    <a14:imgEffect>
                      <a14:brightnessContrast bright="3000" contrast="5000"/>
                    </a14:imgEffect>
                  </a14:imgLayer>
                </a14:imgProps>
              </a:ext>
              <a:ext uri="{28A0092B-C50C-407E-A947-70E740481C1C}">
                <a14:useLocalDpi xmlns:a14="http://schemas.microsoft.com/office/drawing/2010/main" val="0"/>
              </a:ext>
            </a:extLst>
          </a:blip>
          <a:srcRect t="7041" r="14718"/>
          <a:stretch/>
        </p:blipFill>
        <p:spPr>
          <a:xfrm>
            <a:off x="480059" y="3383048"/>
            <a:ext cx="3444240" cy="2862197"/>
          </a:xfrm>
          <a:prstGeom prst="rect">
            <a:avLst/>
          </a:prstGeom>
          <a:ln>
            <a:noFill/>
          </a:ln>
          <a:effectLst>
            <a:outerShdw blurRad="190500" algn="tl" rotWithShape="0">
              <a:srgbClr val="000000">
                <a:alpha val="70000"/>
              </a:srgbClr>
            </a:outerShdw>
          </a:effectLst>
        </p:spPr>
      </p:pic>
      <p:sp>
        <p:nvSpPr>
          <p:cNvPr id="66564" name="Rectangle 15"/>
          <p:cNvSpPr>
            <a:spLocks noGrp="1" noChangeArrowheads="1"/>
          </p:cNvSpPr>
          <p:nvPr>
            <p:ph sz="quarter" idx="3"/>
          </p:nvPr>
        </p:nvSpPr>
        <p:spPr>
          <a:xfrm>
            <a:off x="491489" y="685800"/>
            <a:ext cx="4038600" cy="1905000"/>
          </a:xfrm>
        </p:spPr>
        <p:txBody>
          <a:bodyPr>
            <a:noAutofit/>
          </a:bodyPr>
          <a:lstStyle/>
          <a:p>
            <a:pPr marL="457200" indent="-457200">
              <a:buClr>
                <a:schemeClr val="accent2">
                  <a:lumMod val="50000"/>
                </a:schemeClr>
              </a:buClr>
              <a:buSzPct val="90000"/>
              <a:buFontTx/>
              <a:buAutoNum type="arabicPeriod" startAt="7"/>
            </a:pPr>
            <a:r>
              <a:rPr lang="en-US" altLang="en-US" sz="2800" dirty="0">
                <a:solidFill>
                  <a:srgbClr val="284E84"/>
                </a:solidFill>
              </a:rPr>
              <a:t>Hand tighten the Panduit</a:t>
            </a:r>
            <a:r>
              <a:rPr lang="en-US" altLang="en-US" sz="2800" dirty="0">
                <a:solidFill>
                  <a:srgbClr val="284E84"/>
                </a:solidFill>
                <a:latin typeface="Symbol" pitchFamily="18" charset="2"/>
              </a:rPr>
              <a:t>ä</a:t>
            </a:r>
            <a:r>
              <a:rPr lang="en-US" altLang="en-US" sz="2800" dirty="0">
                <a:solidFill>
                  <a:srgbClr val="284E84"/>
                </a:solidFill>
              </a:rPr>
              <a:t> strap around the inner lining of the crossover. </a:t>
            </a:r>
          </a:p>
        </p:txBody>
      </p:sp>
      <p:sp>
        <p:nvSpPr>
          <p:cNvPr id="66565" name="Text Box 16"/>
          <p:cNvSpPr txBox="1">
            <a:spLocks noChangeArrowheads="1"/>
          </p:cNvSpPr>
          <p:nvPr/>
        </p:nvSpPr>
        <p:spPr bwMode="auto">
          <a:xfrm>
            <a:off x="3985260" y="5768341"/>
            <a:ext cx="4739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AutoNum type="arabicPeriod"/>
              <a:defRPr sz="3200">
                <a:solidFill>
                  <a:schemeClr val="bg1"/>
                </a:solidFill>
                <a:latin typeface="Impact" pitchFamily="34" charset="0"/>
              </a:defRPr>
            </a:lvl1pPr>
            <a:lvl2pPr marL="742950" indent="-285750" eaLnBrk="0" hangingPunct="0">
              <a:spcBef>
                <a:spcPct val="20000"/>
              </a:spcBef>
              <a:buAutoNum type="arabicPeriod"/>
              <a:defRPr sz="2800">
                <a:solidFill>
                  <a:schemeClr val="bg1"/>
                </a:solidFill>
                <a:latin typeface="Impact" pitchFamily="34" charset="0"/>
              </a:defRPr>
            </a:lvl2pPr>
            <a:lvl3pPr marL="1143000" indent="-228600" eaLnBrk="0" hangingPunct="0">
              <a:spcBef>
                <a:spcPct val="20000"/>
              </a:spcBef>
              <a:buAutoNum type="arabicPeriod"/>
              <a:defRPr sz="2400">
                <a:solidFill>
                  <a:schemeClr val="bg1"/>
                </a:solidFill>
                <a:latin typeface="Impact" pitchFamily="34" charset="0"/>
              </a:defRPr>
            </a:lvl3pPr>
            <a:lvl4pPr marL="1600200" indent="-228600" eaLnBrk="0" hangingPunct="0">
              <a:spcBef>
                <a:spcPct val="20000"/>
              </a:spcBef>
              <a:buAutoNum type="arabicPeriod"/>
              <a:defRPr sz="2000">
                <a:solidFill>
                  <a:schemeClr val="bg1"/>
                </a:solidFill>
                <a:latin typeface="Impact" pitchFamily="34" charset="0"/>
              </a:defRPr>
            </a:lvl4pPr>
            <a:lvl5pPr marL="2057400" indent="-228600" eaLnBrk="0" hangingPunct="0">
              <a:spcBef>
                <a:spcPct val="20000"/>
              </a:spcBef>
              <a:buAutoNum type="arabicPeriod"/>
              <a:defRPr sz="2000">
                <a:solidFill>
                  <a:schemeClr val="bg1"/>
                </a:solidFill>
                <a:latin typeface="Impact" pitchFamily="34" charset="0"/>
              </a:defRPr>
            </a:lvl5pPr>
            <a:lvl6pPr marL="2514600" indent="-228600" eaLnBrk="0" fontAlgn="base" hangingPunct="0">
              <a:spcBef>
                <a:spcPct val="20000"/>
              </a:spcBef>
              <a:spcAft>
                <a:spcPct val="0"/>
              </a:spcAft>
              <a:buAutoNum type="arabicPeriod"/>
              <a:defRPr sz="2000">
                <a:solidFill>
                  <a:schemeClr val="bg1"/>
                </a:solidFill>
                <a:latin typeface="Impact" pitchFamily="34" charset="0"/>
              </a:defRPr>
            </a:lvl6pPr>
            <a:lvl7pPr marL="2971800" indent="-228600" eaLnBrk="0" fontAlgn="base" hangingPunct="0">
              <a:spcBef>
                <a:spcPct val="20000"/>
              </a:spcBef>
              <a:spcAft>
                <a:spcPct val="0"/>
              </a:spcAft>
              <a:buAutoNum type="arabicPeriod"/>
              <a:defRPr sz="2000">
                <a:solidFill>
                  <a:schemeClr val="bg1"/>
                </a:solidFill>
                <a:latin typeface="Impact" pitchFamily="34" charset="0"/>
              </a:defRPr>
            </a:lvl7pPr>
            <a:lvl8pPr marL="3429000" indent="-228600" eaLnBrk="0" fontAlgn="base" hangingPunct="0">
              <a:spcBef>
                <a:spcPct val="20000"/>
              </a:spcBef>
              <a:spcAft>
                <a:spcPct val="0"/>
              </a:spcAft>
              <a:buAutoNum type="arabicPeriod"/>
              <a:defRPr sz="2000">
                <a:solidFill>
                  <a:schemeClr val="bg1"/>
                </a:solidFill>
                <a:latin typeface="Impact" pitchFamily="34" charset="0"/>
              </a:defRPr>
            </a:lvl8pPr>
            <a:lvl9pPr marL="3886200" indent="-228600" eaLnBrk="0" fontAlgn="base" hangingPunct="0">
              <a:spcBef>
                <a:spcPct val="20000"/>
              </a:spcBef>
              <a:spcAft>
                <a:spcPct val="0"/>
              </a:spcAft>
              <a:buAutoNum type="arabicPeriod"/>
              <a:defRPr sz="2000">
                <a:solidFill>
                  <a:schemeClr val="bg1"/>
                </a:solidFill>
                <a:latin typeface="Impact" pitchFamily="34" charset="0"/>
              </a:defRPr>
            </a:lvl9pPr>
          </a:lstStyle>
          <a:p>
            <a:pPr eaLnBrk="1" fontAlgn="base" hangingPunct="1">
              <a:spcBef>
                <a:spcPct val="0"/>
              </a:spcBef>
              <a:spcAft>
                <a:spcPct val="0"/>
              </a:spcAft>
              <a:buNone/>
            </a:pPr>
            <a:r>
              <a:rPr lang="en-US" altLang="en-US" sz="2400" i="1" dirty="0">
                <a:solidFill>
                  <a:schemeClr val="tx1"/>
                </a:solidFill>
                <a:latin typeface="+mn-lt"/>
              </a:rPr>
              <a:t>The ribs of the strap should face inside.</a:t>
            </a:r>
          </a:p>
        </p:txBody>
      </p:sp>
      <p:sp>
        <p:nvSpPr>
          <p:cNvPr id="7" name="Slide Number Placeholder 5"/>
          <p:cNvSpPr txBox="1">
            <a:spLocks/>
          </p:cNvSpPr>
          <p:nvPr/>
        </p:nvSpPr>
        <p:spPr>
          <a:xfrm>
            <a:off x="612648" y="6356351"/>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262</a:t>
            </a:fld>
            <a:endParaRPr lang="en-US" sz="1400" dirty="0">
              <a:solidFill>
                <a:prstClr val="black">
                  <a:tint val="75000"/>
                </a:prstClr>
              </a:solidFill>
            </a:endParaRPr>
          </a:p>
        </p:txBody>
      </p:sp>
      <p:sp>
        <p:nvSpPr>
          <p:cNvPr id="9" name="Rectangle 15"/>
          <p:cNvSpPr txBox="1">
            <a:spLocks noChangeArrowheads="1"/>
          </p:cNvSpPr>
          <p:nvPr/>
        </p:nvSpPr>
        <p:spPr>
          <a:xfrm>
            <a:off x="4114800" y="3962400"/>
            <a:ext cx="4038600" cy="1492251"/>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514350" indent="-514350">
              <a:buClr>
                <a:schemeClr val="accent2">
                  <a:lumMod val="50000"/>
                </a:schemeClr>
              </a:buClr>
              <a:buSzPct val="90000"/>
              <a:buFont typeface="+mj-lt"/>
              <a:buAutoNum type="arabicPeriod" startAt="8"/>
            </a:pPr>
            <a:r>
              <a:rPr lang="en-US" altLang="en-US" sz="2800" dirty="0">
                <a:solidFill>
                  <a:srgbClr val="284E84"/>
                </a:solidFill>
              </a:rPr>
              <a:t>Use the Panduit</a:t>
            </a:r>
            <a:r>
              <a:rPr lang="en-US" altLang="en-US" sz="2800" dirty="0">
                <a:solidFill>
                  <a:srgbClr val="284E84"/>
                </a:solidFill>
                <a:latin typeface="Symbol" pitchFamily="18" charset="2"/>
              </a:rPr>
              <a:t>ä</a:t>
            </a:r>
            <a:r>
              <a:rPr lang="en-US" altLang="en-US" sz="2800" dirty="0">
                <a:solidFill>
                  <a:srgbClr val="284E84"/>
                </a:solidFill>
              </a:rPr>
              <a:t> gun to tighten and snip off the excess strap.</a:t>
            </a:r>
          </a:p>
        </p:txBody>
      </p:sp>
      <p:sp>
        <p:nvSpPr>
          <p:cNvPr id="10"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4189381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sz="quarter" idx="1"/>
          </p:nvPr>
        </p:nvSpPr>
        <p:spPr>
          <a:xfrm>
            <a:off x="457200" y="685801"/>
            <a:ext cx="8229600" cy="1600200"/>
          </a:xfrm>
          <a:solidFill>
            <a:schemeClr val="bg1"/>
          </a:solidFill>
        </p:spPr>
        <p:txBody>
          <a:bodyPr>
            <a:normAutofit/>
          </a:bodyPr>
          <a:lstStyle/>
          <a:p>
            <a:pPr marL="533400" indent="-533400">
              <a:buClr>
                <a:schemeClr val="accent2">
                  <a:lumMod val="50000"/>
                </a:schemeClr>
              </a:buClr>
              <a:buSzPct val="90000"/>
              <a:buFontTx/>
              <a:buAutoNum type="arabicPeriod" startAt="9"/>
            </a:pPr>
            <a:r>
              <a:rPr lang="en-US" altLang="en-US" sz="2800" dirty="0">
                <a:solidFill>
                  <a:srgbClr val="284E84"/>
                </a:solidFill>
              </a:rPr>
              <a:t>Prepare a Panduit</a:t>
            </a:r>
            <a:r>
              <a:rPr lang="en-US" altLang="en-US" sz="2800" dirty="0">
                <a:solidFill>
                  <a:srgbClr val="284E84"/>
                </a:solidFill>
                <a:latin typeface="Symbol" pitchFamily="18" charset="2"/>
              </a:rPr>
              <a:t>ä </a:t>
            </a:r>
            <a:r>
              <a:rPr lang="en-US" altLang="en-US" sz="2800" dirty="0">
                <a:solidFill>
                  <a:srgbClr val="284E84"/>
                </a:solidFill>
              </a:rPr>
              <a:t>strap for the exterior of the cross-over duct.  Place it around the cross-over down from the connection.</a:t>
            </a:r>
          </a:p>
        </p:txBody>
      </p:sp>
      <p:pic>
        <p:nvPicPr>
          <p:cNvPr id="67587" name="Picture 6"/>
          <p:cNvPicPr>
            <a:picLocks noGrp="1" noChangeAspect="1" noChangeArrowheads="1"/>
          </p:cNvPicPr>
          <p:nvPr>
            <p:ph sz="quarter" idx="2"/>
          </p:nvPr>
        </p:nvPicPr>
        <p:blipFill>
          <a:blip r:embed="rId3">
            <a:extLst>
              <a:ext uri="{BEBA8EAE-BF5A-486C-A8C5-ECC9F3942E4B}">
                <a14:imgProps xmlns:a14="http://schemas.microsoft.com/office/drawing/2010/main">
                  <a14:imgLayer r:embed="rId4">
                    <a14:imgEffect>
                      <a14:sharpenSoften amount="3000"/>
                    </a14:imgEffect>
                    <a14:imgEffect>
                      <a14:brightnessContrast bright="13000" contrast="4000"/>
                    </a14:imgEffect>
                  </a14:imgLayer>
                </a14:imgProps>
              </a:ext>
              <a:ext uri="{28A0092B-C50C-407E-A947-70E740481C1C}">
                <a14:useLocalDpi xmlns:a14="http://schemas.microsoft.com/office/drawing/2010/main" val="0"/>
              </a:ext>
            </a:extLst>
          </a:blip>
          <a:stretch>
            <a:fillRect/>
          </a:stretch>
        </p:blipFill>
        <p:spPr>
          <a:xfrm>
            <a:off x="1905000" y="2133600"/>
            <a:ext cx="5359400" cy="4019549"/>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263</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444254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304801" y="990600"/>
            <a:ext cx="8450579" cy="523220"/>
          </a:xfrm>
          <a:prstGeom prst="rect">
            <a:avLst/>
          </a:prstGeom>
          <a:solidFill>
            <a:schemeClr val="bg1"/>
          </a:solidFill>
          <a:ln>
            <a:noFill/>
          </a:ln>
          <a:extLst/>
        </p:spPr>
        <p:txBody>
          <a:bodyPr wrap="square">
            <a:spAutoFit/>
          </a:bodyPr>
          <a:lstStyle>
            <a:lvl1pPr marL="342900" indent="-342900" eaLnBrk="0" hangingPunct="0">
              <a:spcBef>
                <a:spcPct val="20000"/>
              </a:spcBef>
              <a:buAutoNum type="arabicPeriod"/>
              <a:defRPr sz="3200">
                <a:solidFill>
                  <a:schemeClr val="bg1"/>
                </a:solidFill>
                <a:latin typeface="Impact" pitchFamily="34" charset="0"/>
              </a:defRPr>
            </a:lvl1pPr>
            <a:lvl2pPr marL="742950" indent="-285750" eaLnBrk="0" hangingPunct="0">
              <a:spcBef>
                <a:spcPct val="20000"/>
              </a:spcBef>
              <a:buAutoNum type="arabicPeriod"/>
              <a:defRPr sz="2800">
                <a:solidFill>
                  <a:schemeClr val="bg1"/>
                </a:solidFill>
                <a:latin typeface="Impact" pitchFamily="34" charset="0"/>
              </a:defRPr>
            </a:lvl2pPr>
            <a:lvl3pPr marL="1143000" indent="-228600" eaLnBrk="0" hangingPunct="0">
              <a:spcBef>
                <a:spcPct val="20000"/>
              </a:spcBef>
              <a:buAutoNum type="arabicPeriod"/>
              <a:defRPr sz="2400">
                <a:solidFill>
                  <a:schemeClr val="bg1"/>
                </a:solidFill>
                <a:latin typeface="Impact" pitchFamily="34" charset="0"/>
              </a:defRPr>
            </a:lvl3pPr>
            <a:lvl4pPr marL="1600200" indent="-228600" eaLnBrk="0" hangingPunct="0">
              <a:spcBef>
                <a:spcPct val="20000"/>
              </a:spcBef>
              <a:buAutoNum type="arabicPeriod"/>
              <a:defRPr sz="2000">
                <a:solidFill>
                  <a:schemeClr val="bg1"/>
                </a:solidFill>
                <a:latin typeface="Impact" pitchFamily="34" charset="0"/>
              </a:defRPr>
            </a:lvl4pPr>
            <a:lvl5pPr marL="2057400" indent="-228600" eaLnBrk="0" hangingPunct="0">
              <a:spcBef>
                <a:spcPct val="20000"/>
              </a:spcBef>
              <a:buAutoNum type="arabicPeriod"/>
              <a:defRPr sz="2000">
                <a:solidFill>
                  <a:schemeClr val="bg1"/>
                </a:solidFill>
                <a:latin typeface="Impact" pitchFamily="34" charset="0"/>
              </a:defRPr>
            </a:lvl5pPr>
            <a:lvl6pPr marL="2514600" indent="-228600" eaLnBrk="0" fontAlgn="base" hangingPunct="0">
              <a:spcBef>
                <a:spcPct val="20000"/>
              </a:spcBef>
              <a:spcAft>
                <a:spcPct val="0"/>
              </a:spcAft>
              <a:buAutoNum type="arabicPeriod"/>
              <a:defRPr sz="2000">
                <a:solidFill>
                  <a:schemeClr val="bg1"/>
                </a:solidFill>
                <a:latin typeface="Impact" pitchFamily="34" charset="0"/>
              </a:defRPr>
            </a:lvl6pPr>
            <a:lvl7pPr marL="2971800" indent="-228600" eaLnBrk="0" fontAlgn="base" hangingPunct="0">
              <a:spcBef>
                <a:spcPct val="20000"/>
              </a:spcBef>
              <a:spcAft>
                <a:spcPct val="0"/>
              </a:spcAft>
              <a:buAutoNum type="arabicPeriod"/>
              <a:defRPr sz="2000">
                <a:solidFill>
                  <a:schemeClr val="bg1"/>
                </a:solidFill>
                <a:latin typeface="Impact" pitchFamily="34" charset="0"/>
              </a:defRPr>
            </a:lvl7pPr>
            <a:lvl8pPr marL="3429000" indent="-228600" eaLnBrk="0" fontAlgn="base" hangingPunct="0">
              <a:spcBef>
                <a:spcPct val="20000"/>
              </a:spcBef>
              <a:spcAft>
                <a:spcPct val="0"/>
              </a:spcAft>
              <a:buAutoNum type="arabicPeriod"/>
              <a:defRPr sz="2000">
                <a:solidFill>
                  <a:schemeClr val="bg1"/>
                </a:solidFill>
                <a:latin typeface="Impact" pitchFamily="34" charset="0"/>
              </a:defRPr>
            </a:lvl8pPr>
            <a:lvl9pPr marL="3886200" indent="-228600" eaLnBrk="0" fontAlgn="base" hangingPunct="0">
              <a:spcBef>
                <a:spcPct val="20000"/>
              </a:spcBef>
              <a:spcAft>
                <a:spcPct val="0"/>
              </a:spcAft>
              <a:buAutoNum type="arabicPeriod"/>
              <a:defRPr sz="2000">
                <a:solidFill>
                  <a:schemeClr val="bg1"/>
                </a:solidFill>
                <a:latin typeface="Impact" pitchFamily="34" charset="0"/>
              </a:defRPr>
            </a:lvl9pPr>
          </a:lstStyle>
          <a:p>
            <a:pPr marL="0" indent="0" eaLnBrk="1" fontAlgn="base" hangingPunct="1">
              <a:spcAft>
                <a:spcPct val="0"/>
              </a:spcAft>
              <a:buNone/>
            </a:pPr>
            <a:endParaRPr lang="en-US" altLang="en-US" sz="2800" dirty="0">
              <a:solidFill>
                <a:srgbClr val="284E84"/>
              </a:solidFill>
              <a:latin typeface="+mn-lt"/>
            </a:endParaRPr>
          </a:p>
        </p:txBody>
      </p:sp>
      <p:sp>
        <p:nvSpPr>
          <p:cNvPr id="68610" name="Rectangle 11"/>
          <p:cNvSpPr>
            <a:spLocks noGrp="1" noChangeArrowheads="1"/>
          </p:cNvSpPr>
          <p:nvPr>
            <p:ph sz="quarter" idx="1"/>
          </p:nvPr>
        </p:nvSpPr>
        <p:spPr>
          <a:xfrm>
            <a:off x="533400" y="533400"/>
            <a:ext cx="3962400" cy="1828800"/>
          </a:xfrm>
        </p:spPr>
        <p:txBody>
          <a:bodyPr>
            <a:noAutofit/>
          </a:bodyPr>
          <a:lstStyle/>
          <a:p>
            <a:pPr marL="530352" indent="-457200">
              <a:buClr>
                <a:schemeClr val="accent2">
                  <a:lumMod val="50000"/>
                </a:schemeClr>
              </a:buClr>
              <a:buSzPct val="90000"/>
              <a:buFontTx/>
              <a:buAutoNum type="arabicPeriod" startAt="10"/>
            </a:pPr>
            <a:r>
              <a:rPr lang="en-US" altLang="en-US" sz="2800" dirty="0">
                <a:solidFill>
                  <a:srgbClr val="284E84"/>
                </a:solidFill>
              </a:rPr>
              <a:t>Hand tighten the Panduit</a:t>
            </a:r>
            <a:r>
              <a:rPr lang="en-US" altLang="en-US" sz="2800" dirty="0">
                <a:solidFill>
                  <a:srgbClr val="284E84"/>
                </a:solidFill>
                <a:latin typeface="Symbol" pitchFamily="18" charset="2"/>
              </a:rPr>
              <a:t>ä</a:t>
            </a:r>
            <a:r>
              <a:rPr lang="en-US" altLang="en-US" sz="2800" dirty="0">
                <a:solidFill>
                  <a:srgbClr val="284E84"/>
                </a:solidFill>
              </a:rPr>
              <a:t> strap around the outer lining of the crossover.  </a:t>
            </a:r>
          </a:p>
        </p:txBody>
      </p:sp>
      <p:pic>
        <p:nvPicPr>
          <p:cNvPr id="68611" name="Picture 7"/>
          <p:cNvPicPr>
            <a:picLocks noGrp="1" noChangeAspect="1" noChangeArrowheads="1"/>
          </p:cNvPicPr>
          <p:nvPr>
            <p:ph sz="quarter" idx="2"/>
          </p:nvPr>
        </p:nvPicPr>
        <p:blipFill rotWithShape="1">
          <a:blip r:embed="rId3">
            <a:extLst>
              <a:ext uri="{BEBA8EAE-BF5A-486C-A8C5-ECC9F3942E4B}">
                <a14:imgProps xmlns:a14="http://schemas.microsoft.com/office/drawing/2010/main">
                  <a14:imgLayer r:embed="rId4">
                    <a14:imgEffect>
                      <a14:sharpenSoften amount="1000"/>
                    </a14:imgEffect>
                    <a14:imgEffect>
                      <a14:brightnessContrast bright="3000" contrast="-5000"/>
                    </a14:imgEffect>
                  </a14:imgLayer>
                </a14:imgProps>
              </a:ext>
              <a:ext uri="{28A0092B-C50C-407E-A947-70E740481C1C}">
                <a14:useLocalDpi xmlns:a14="http://schemas.microsoft.com/office/drawing/2010/main" val="0"/>
              </a:ext>
            </a:extLst>
          </a:blip>
          <a:srcRect r="15302"/>
          <a:stretch/>
        </p:blipFill>
        <p:spPr>
          <a:xfrm>
            <a:off x="1066800" y="3352800"/>
            <a:ext cx="3205480" cy="2838451"/>
          </a:xfrm>
          <a:prstGeom prst="rect">
            <a:avLst/>
          </a:prstGeom>
          <a:ln>
            <a:noFill/>
          </a:ln>
          <a:effectLst>
            <a:outerShdw blurRad="190500" algn="tl" rotWithShape="0">
              <a:srgbClr val="000000">
                <a:alpha val="70000"/>
              </a:srgbClr>
            </a:outerShdw>
          </a:effectLst>
        </p:spPr>
      </p:pic>
      <p:pic>
        <p:nvPicPr>
          <p:cNvPr id="68612" name="Picture 5"/>
          <p:cNvPicPr>
            <a:picLocks noGrp="1" noChangeAspect="1" noChangeArrowheads="1"/>
          </p:cNvPicPr>
          <p:nvPr>
            <p:ph type="body" sz="half" idx="3"/>
          </p:nvPr>
        </p:nvPicPr>
        <p:blipFill>
          <a:blip r:embed="rId5">
            <a:extLst>
              <a:ext uri="{BEBA8EAE-BF5A-486C-A8C5-ECC9F3942E4B}">
                <a14:imgProps xmlns:a14="http://schemas.microsoft.com/office/drawing/2010/main">
                  <a14:imgLayer r:embed="rId6">
                    <a14:imgEffect>
                      <a14:sharpenSoften amount="7000"/>
                    </a14:imgEffect>
                    <a14:imgEffect>
                      <a14:brightnessContrast bright="1000" contrast="7000"/>
                    </a14:imgEffect>
                  </a14:imgLayer>
                </a14:imgProps>
              </a:ext>
              <a:ext uri="{28A0092B-C50C-407E-A947-70E740481C1C}">
                <a14:useLocalDpi xmlns:a14="http://schemas.microsoft.com/office/drawing/2010/main" val="0"/>
              </a:ext>
            </a:extLst>
          </a:blip>
          <a:srcRect r="18645" b="27684"/>
          <a:stretch>
            <a:fillRect/>
          </a:stretch>
        </p:blipFill>
        <p:spPr>
          <a:xfrm>
            <a:off x="4724400" y="685800"/>
            <a:ext cx="3657600" cy="2438400"/>
          </a:xfrm>
          <a:prstGeom prst="rect">
            <a:avLst/>
          </a:prstGeom>
          <a:ln>
            <a:noFill/>
          </a:ln>
          <a:effectLst>
            <a:outerShdw blurRad="190500" algn="tl" rotWithShape="0">
              <a:srgbClr val="000000">
                <a:alpha val="70000"/>
              </a:srgbClr>
            </a:outerShdw>
          </a:effectLst>
        </p:spPr>
      </p:pic>
      <p:sp>
        <p:nvSpPr>
          <p:cNvPr id="6" name="Slide Number Placeholder 5"/>
          <p:cNvSpPr txBox="1">
            <a:spLocks noGrp="1"/>
          </p:cNvSpPr>
          <p:nvPr>
            <p:ph type="sldNum" sz="quarter" idx="4294967295"/>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264</a:t>
            </a:fld>
            <a:endParaRPr lang="en-US" sz="1400" dirty="0">
              <a:solidFill>
                <a:prstClr val="black">
                  <a:tint val="75000"/>
                </a:prstClr>
              </a:solidFill>
            </a:endParaRPr>
          </a:p>
        </p:txBody>
      </p:sp>
      <p:sp>
        <p:nvSpPr>
          <p:cNvPr id="8" name="Rectangle 11"/>
          <p:cNvSpPr txBox="1">
            <a:spLocks noChangeArrowheads="1"/>
          </p:cNvSpPr>
          <p:nvPr/>
        </p:nvSpPr>
        <p:spPr>
          <a:xfrm>
            <a:off x="4522469" y="4267200"/>
            <a:ext cx="3962400" cy="152400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587502" indent="-514350">
              <a:buClr>
                <a:schemeClr val="accent2">
                  <a:lumMod val="50000"/>
                </a:schemeClr>
              </a:buClr>
              <a:buSzPct val="90000"/>
              <a:buFont typeface="+mj-lt"/>
              <a:buAutoNum type="arabicPeriod" startAt="11"/>
            </a:pPr>
            <a:r>
              <a:rPr lang="en-US" altLang="en-US" sz="2800" dirty="0">
                <a:solidFill>
                  <a:srgbClr val="284E84"/>
                </a:solidFill>
              </a:rPr>
              <a:t>Use the Panduit</a:t>
            </a:r>
            <a:r>
              <a:rPr lang="en-US" altLang="en-US" sz="2800" dirty="0">
                <a:solidFill>
                  <a:srgbClr val="284E84"/>
                </a:solidFill>
                <a:latin typeface="Symbol" pitchFamily="18" charset="2"/>
              </a:rPr>
              <a:t>ä</a:t>
            </a:r>
            <a:r>
              <a:rPr lang="en-US" altLang="en-US" sz="2800" dirty="0">
                <a:solidFill>
                  <a:srgbClr val="284E84"/>
                </a:solidFill>
              </a:rPr>
              <a:t> gun to tighten and snip off the excess strap.</a:t>
            </a:r>
          </a:p>
        </p:txBody>
      </p:sp>
      <p:sp>
        <p:nvSpPr>
          <p:cNvPr id="9"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2378539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p:cNvPicPr>
            <a:picLocks noGrp="1" noChangeAspect="1" noChangeArrowheads="1"/>
          </p:cNvPicPr>
          <p:nvPr>
            <p:ph sz="quarter" idx="1"/>
          </p:nvPr>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tretch>
            <a:fillRect/>
          </a:stretch>
        </p:blipFill>
        <p:spPr>
          <a:xfrm>
            <a:off x="1676400" y="1771652"/>
            <a:ext cx="5867400" cy="4400549"/>
          </a:xfrm>
          <a:prstGeom prst="rect">
            <a:avLst/>
          </a:prstGeom>
          <a:ln>
            <a:noFill/>
          </a:ln>
          <a:effectLst>
            <a:outerShdw blurRad="190500" algn="tl" rotWithShape="0">
              <a:srgbClr val="000000">
                <a:alpha val="70000"/>
              </a:srgbClr>
            </a:outerShdw>
          </a:effectLst>
        </p:spPr>
      </p:pic>
      <p:sp>
        <p:nvSpPr>
          <p:cNvPr id="69635" name="Rectangle 6"/>
          <p:cNvSpPr>
            <a:spLocks noGrp="1" noChangeArrowheads="1"/>
          </p:cNvSpPr>
          <p:nvPr>
            <p:ph sz="quarter" idx="2"/>
          </p:nvPr>
        </p:nvSpPr>
        <p:spPr>
          <a:xfrm>
            <a:off x="457200" y="609601"/>
            <a:ext cx="8229600" cy="990600"/>
          </a:xfrm>
          <a:solidFill>
            <a:schemeClr val="bg1"/>
          </a:solidFill>
        </p:spPr>
        <p:txBody>
          <a:bodyPr>
            <a:normAutofit/>
          </a:bodyPr>
          <a:lstStyle/>
          <a:p>
            <a:pPr marL="533400" indent="-533400" eaLnBrk="1" hangingPunct="1">
              <a:buClr>
                <a:schemeClr val="accent2">
                  <a:lumMod val="50000"/>
                </a:schemeClr>
              </a:buClr>
              <a:buSzPct val="90000"/>
              <a:buFontTx/>
              <a:buAutoNum type="arabicPeriod" startAt="12"/>
            </a:pPr>
            <a:r>
              <a:rPr lang="en-US" altLang="en-US" sz="2800" dirty="0">
                <a:solidFill>
                  <a:srgbClr val="284E84"/>
                </a:solidFill>
              </a:rPr>
              <a:t>Make sure the cross-over duct is elevated at least 6 inches off the ground.</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265</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1668768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19" descr="Work Photo 022"/>
          <p:cNvPicPr>
            <a:picLocks noGrp="1" noChangeAspect="1" noChangeArrowheads="1"/>
          </p:cNvPicPr>
          <p:nvPr>
            <p:ph sz="quarter" idx="1"/>
          </p:nvPr>
        </p:nvPicPr>
        <p:blipFill rotWithShape="1">
          <a:blip r:embed="rId3">
            <a:extLst>
              <a:ext uri="{BEBA8EAE-BF5A-486C-A8C5-ECC9F3942E4B}">
                <a14:imgProps xmlns:a14="http://schemas.microsoft.com/office/drawing/2010/main">
                  <a14:imgLayer r:embed="rId4">
                    <a14:imgEffect>
                      <a14:sharpenSoften amount="6000"/>
                    </a14:imgEffect>
                    <a14:imgEffect>
                      <a14:brightnessContrast bright="10000"/>
                    </a14:imgEffect>
                  </a14:imgLayer>
                </a14:imgProps>
              </a:ext>
              <a:ext uri="{28A0092B-C50C-407E-A947-70E740481C1C}">
                <a14:useLocalDpi xmlns:a14="http://schemas.microsoft.com/office/drawing/2010/main" val="0"/>
              </a:ext>
            </a:extLst>
          </a:blip>
          <a:srcRect l="13432" t="14448" r="10626" b="15448"/>
          <a:stretch/>
        </p:blipFill>
        <p:spPr>
          <a:xfrm>
            <a:off x="2590800" y="1295401"/>
            <a:ext cx="3977640" cy="4896156"/>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266</a:t>
            </a:fld>
            <a:endParaRPr lang="en-US" sz="1400" dirty="0">
              <a:solidFill>
                <a:prstClr val="black">
                  <a:tint val="75000"/>
                </a:prstClr>
              </a:solidFill>
            </a:endParaRPr>
          </a:p>
        </p:txBody>
      </p:sp>
      <p:sp>
        <p:nvSpPr>
          <p:cNvPr id="5" name="Rectangle 2"/>
          <p:cNvSpPr txBox="1">
            <a:spLocks noChangeArrowheads="1"/>
          </p:cNvSpPr>
          <p:nvPr/>
        </p:nvSpPr>
        <p:spPr>
          <a:xfrm>
            <a:off x="457200" y="0"/>
            <a:ext cx="8229600" cy="11430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Carpe Seal ’Em</a:t>
            </a: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593993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2000">
              <a:srgbClr val="E1F8FB"/>
            </a:gs>
            <a:gs pos="74000">
              <a:schemeClr val="bg1">
                <a:tint val="97000"/>
                <a:satMod val="220000"/>
              </a:schemeClr>
            </a:gs>
          </a:gsLst>
          <a:lin ang="5400000" scaled="1"/>
        </a:gradFill>
        <a:effectLst/>
      </p:bgPr>
    </p:bg>
    <p:spTree>
      <p:nvGrpSpPr>
        <p:cNvPr id="1" name=""/>
        <p:cNvGrpSpPr/>
        <p:nvPr/>
      </p:nvGrpSpPr>
      <p:grpSpPr>
        <a:xfrm>
          <a:off x="0" y="0"/>
          <a:ext cx="0" cy="0"/>
          <a:chOff x="0" y="0"/>
          <a:chExt cx="0" cy="0"/>
        </a:xfrm>
      </p:grpSpPr>
      <p:sp>
        <p:nvSpPr>
          <p:cNvPr id="6" name="Right Arrow 5"/>
          <p:cNvSpPr/>
          <p:nvPr/>
        </p:nvSpPr>
        <p:spPr>
          <a:xfrm>
            <a:off x="6324600" y="1828800"/>
            <a:ext cx="28194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9"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517" y="6019800"/>
            <a:ext cx="2520950" cy="63233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609600" y="1295400"/>
            <a:ext cx="57150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52579"/>
                </a:solidFill>
                <a:effectLst/>
                <a:uLnTx/>
                <a:uFillTx/>
                <a:latin typeface="Bookman Old Style" panose="02050604050505020204" pitchFamily="18" charset="0"/>
                <a:ea typeface="+mj-ea"/>
                <a:cs typeface="Tahoma" pitchFamily="34" charset="0"/>
              </a:rPr>
              <a:t>Section 8 of 10: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52579"/>
                </a:solidFill>
                <a:effectLst/>
                <a:uLnTx/>
                <a:uFillTx/>
                <a:latin typeface="Bookman Old Style" panose="02050604050505020204" pitchFamily="18" charset="0"/>
                <a:ea typeface="+mj-ea"/>
                <a:cs typeface="Tahoma" pitchFamily="34" charset="0"/>
              </a:rPr>
              <a:t>Combustion Safety</a:t>
            </a:r>
          </a:p>
        </p:txBody>
      </p:sp>
    </p:spTree>
    <p:extLst>
      <p:ext uri="{BB962C8B-B14F-4D97-AF65-F5344CB8AC3E}">
        <p14:creationId xmlns:p14="http://schemas.microsoft.com/office/powerpoint/2010/main" val="5095133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8: Combustion Safety</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268</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pic>
        <p:nvPicPr>
          <p:cNvPr id="6" name="Picture 2" descr="\\Hq5f01\esb\RESIDENTIAL\PTCS\Training\Training Slides Decks\Images\diagnost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100" y="4419600"/>
            <a:ext cx="2209800" cy="148983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xmlns="" id="{1CA41A98-00DA-4673-95E9-8A5FE25043BB}"/>
              </a:ext>
            </a:extLst>
          </p:cNvPr>
          <p:cNvSpPr txBox="1">
            <a:spLocks/>
          </p:cNvSpPr>
          <p:nvPr/>
        </p:nvSpPr>
        <p:spPr>
          <a:xfrm>
            <a:off x="2605197" y="2133600"/>
            <a:ext cx="4724400" cy="40233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marR="0" lvl="0" indent="-274320" algn="l" defTabSz="914400" rtl="0" eaLnBrk="1" fontAlgn="auto" latinLnBrk="0" hangingPunct="1">
              <a:lnSpc>
                <a:spcPts val="4500"/>
              </a:lnSpc>
              <a:spcBef>
                <a:spcPts val="600"/>
              </a:spcBef>
              <a:spcAft>
                <a:spcPts val="0"/>
              </a:spcAft>
              <a:buClr>
                <a:srgbClr val="98C723"/>
              </a:buClr>
              <a:buSzPct val="76000"/>
              <a:buFont typeface="Wingdings 3"/>
              <a:buChar char=""/>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CO Alarm Requirement</a:t>
            </a:r>
          </a:p>
          <a:p>
            <a:pPr marL="274320" marR="0" lvl="0" indent="-274320" algn="l" defTabSz="914400" rtl="0" eaLnBrk="1" fontAlgn="auto" latinLnBrk="0" hangingPunct="1">
              <a:lnSpc>
                <a:spcPts val="4500"/>
              </a:lnSpc>
              <a:spcBef>
                <a:spcPts val="600"/>
              </a:spcBef>
              <a:spcAft>
                <a:spcPts val="0"/>
              </a:spcAft>
              <a:buClr>
                <a:srgbClr val="98C723"/>
              </a:buClr>
              <a:buSzPct val="76000"/>
              <a:buFont typeface="Wingdings 3"/>
              <a:buChar char=""/>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Carbon Monoxide</a:t>
            </a:r>
          </a:p>
          <a:p>
            <a:pPr marL="274320" marR="0" lvl="0" indent="-274320" algn="l" defTabSz="914400" rtl="0" eaLnBrk="1" fontAlgn="auto" latinLnBrk="0" hangingPunct="1">
              <a:lnSpc>
                <a:spcPts val="4500"/>
              </a:lnSpc>
              <a:spcBef>
                <a:spcPts val="600"/>
              </a:spcBef>
              <a:spcAft>
                <a:spcPts val="0"/>
              </a:spcAft>
              <a:buClr>
                <a:srgbClr val="98C723"/>
              </a:buClr>
              <a:buSzPct val="76000"/>
              <a:buFont typeface="Wingdings 3"/>
              <a:buChar char=""/>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Combustion Safety Plan</a:t>
            </a:r>
          </a:p>
        </p:txBody>
      </p:sp>
      <p:sp>
        <p:nvSpPr>
          <p:cNvPr id="8" name="Title 5">
            <a:extLst>
              <a:ext uri="{FF2B5EF4-FFF2-40B4-BE49-F238E27FC236}">
                <a16:creationId xmlns:a16="http://schemas.microsoft.com/office/drawing/2014/main" xmlns="" id="{6ED0D9DC-3B33-494E-8E80-BC78AF1EDF98}"/>
              </a:ext>
            </a:extLst>
          </p:cNvPr>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Tree>
    <p:extLst>
      <p:ext uri="{BB962C8B-B14F-4D97-AF65-F5344CB8AC3E}">
        <p14:creationId xmlns:p14="http://schemas.microsoft.com/office/powerpoint/2010/main" val="3891011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4562"/>
          </a:xfrm>
        </p:spPr>
        <p:txBody>
          <a:bodyPr>
            <a:noAutofit/>
          </a:bodyPr>
          <a:lstStyle/>
          <a:p>
            <a:r>
              <a:rPr lang="en-US" sz="2800" dirty="0"/>
              <a:t>Combustion Equipment? CO Alarm Required</a:t>
            </a:r>
          </a:p>
        </p:txBody>
      </p:sp>
      <p:sp>
        <p:nvSpPr>
          <p:cNvPr id="3" name="Content Placeholder 2"/>
          <p:cNvSpPr>
            <a:spLocks noGrp="1"/>
          </p:cNvSpPr>
          <p:nvPr>
            <p:ph sz="quarter" idx="1"/>
          </p:nvPr>
        </p:nvSpPr>
        <p:spPr>
          <a:xfrm>
            <a:off x="990600" y="1205655"/>
            <a:ext cx="4876800" cy="4937760"/>
          </a:xfrm>
        </p:spPr>
        <p:txBody>
          <a:bodyPr>
            <a:normAutofit/>
          </a:bodyPr>
          <a:lstStyle/>
          <a:p>
            <a:pPr>
              <a:lnSpc>
                <a:spcPts val="4000"/>
              </a:lnSpc>
            </a:pPr>
            <a:r>
              <a:rPr lang="en-US" sz="2200" b="1" dirty="0">
                <a:solidFill>
                  <a:srgbClr val="270C9C"/>
                </a:solidFill>
              </a:rPr>
              <a:t>If there’s anything that burns any fuel in the house or attached structure,  the program requires that a CO alarm be installed.</a:t>
            </a:r>
          </a:p>
          <a:p>
            <a:pPr marL="548640" lvl="2">
              <a:lnSpc>
                <a:spcPts val="4000"/>
              </a:lnSpc>
              <a:spcBef>
                <a:spcPts val="600"/>
              </a:spcBef>
              <a:buClr>
                <a:schemeClr val="accent1"/>
              </a:buClr>
            </a:pPr>
            <a:r>
              <a:rPr lang="en-US" sz="2400" dirty="0">
                <a:solidFill>
                  <a:schemeClr val="tx2"/>
                </a:solidFill>
              </a:rPr>
              <a:t>No matter if it uses gas,  propane, fuel oil, wood, etc. – </a:t>
            </a:r>
            <a:br>
              <a:rPr lang="en-US" sz="2400" dirty="0">
                <a:solidFill>
                  <a:schemeClr val="tx2"/>
                </a:solidFill>
              </a:rPr>
            </a:br>
            <a:r>
              <a:rPr lang="en-US" sz="2400" dirty="0">
                <a:solidFill>
                  <a:schemeClr val="tx2"/>
                </a:solidFill>
              </a:rPr>
              <a:t>just that it burns something</a:t>
            </a:r>
          </a:p>
          <a:p>
            <a:pPr marL="457200" lvl="1" indent="0">
              <a:buNone/>
            </a:pPr>
            <a:endParaRPr lang="en-US" dirty="0"/>
          </a:p>
        </p:txBody>
      </p:sp>
      <p:pic>
        <p:nvPicPr>
          <p:cNvPr id="1157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2819400"/>
            <a:ext cx="2895600" cy="3324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a:t>
            </a:fld>
            <a:r>
              <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rPr>
              <a:t>69</a:t>
            </a:r>
          </a:p>
        </p:txBody>
      </p:sp>
      <p:sp>
        <p:nvSpPr>
          <p:cNvPr id="6"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294864"/>
            <a:ext cx="381000" cy="403565"/>
          </a:xfrm>
          <a:prstGeom prst="rect">
            <a:avLst/>
          </a:prstGeom>
        </p:spPr>
      </p:pic>
    </p:spTree>
    <p:extLst>
      <p:ext uri="{BB962C8B-B14F-4D97-AF65-F5344CB8AC3E}">
        <p14:creationId xmlns:p14="http://schemas.microsoft.com/office/powerpoint/2010/main" val="3392533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5638800" y="1828800"/>
            <a:ext cx="35052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5"/>
          <p:cNvSpPr txBox="1">
            <a:spLocks/>
          </p:cNvSpPr>
          <p:nvPr/>
        </p:nvSpPr>
        <p:spPr>
          <a:xfrm>
            <a:off x="609600" y="1295400"/>
            <a:ext cx="55626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552579"/>
                </a:solidFill>
                <a:latin typeface="Bookman Old Style" panose="02050604050505020204" pitchFamily="18" charset="0"/>
                <a:cs typeface="Tahoma" pitchFamily="34" charset="0"/>
              </a:rPr>
              <a:t>Duct Blaster</a:t>
            </a:r>
            <a:r>
              <a:rPr lang="en-US" sz="1600" b="1" baseline="70000" dirty="0">
                <a:solidFill>
                  <a:srgbClr val="552579"/>
                </a:solidFill>
                <a:latin typeface="Bookman Old Style" panose="02050604050505020204" pitchFamily="18" charset="0"/>
                <a:cs typeface="Tahoma" pitchFamily="34" charset="0"/>
              </a:rPr>
              <a:t>TM</a:t>
            </a:r>
            <a:r>
              <a:rPr lang="en-US" sz="3600" b="1" dirty="0">
                <a:solidFill>
                  <a:srgbClr val="552579"/>
                </a:solidFill>
                <a:latin typeface="Bookman Old Style" panose="02050604050505020204" pitchFamily="18" charset="0"/>
                <a:cs typeface="Tahoma" pitchFamily="34" charset="0"/>
              </a:rPr>
              <a:t> Fan Connections</a:t>
            </a:r>
          </a:p>
        </p:txBody>
      </p:sp>
    </p:spTree>
    <p:extLst>
      <p:ext uri="{BB962C8B-B14F-4D97-AF65-F5344CB8AC3E}">
        <p14:creationId xmlns:p14="http://schemas.microsoft.com/office/powerpoint/2010/main" val="2932766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Combustion Safety Testing Can Include…</a:t>
            </a:r>
          </a:p>
        </p:txBody>
      </p:sp>
      <p:sp>
        <p:nvSpPr>
          <p:cNvPr id="3" name="Content Placeholder 2"/>
          <p:cNvSpPr>
            <a:spLocks noGrp="1"/>
          </p:cNvSpPr>
          <p:nvPr>
            <p:ph sz="quarter" idx="1"/>
          </p:nvPr>
        </p:nvSpPr>
        <p:spPr>
          <a:xfrm>
            <a:off x="990600" y="1371600"/>
            <a:ext cx="7848600" cy="4648200"/>
          </a:xfrm>
        </p:spPr>
        <p:txBody>
          <a:bodyPr>
            <a:noAutofit/>
          </a:bodyPr>
          <a:lstStyle/>
          <a:p>
            <a:pPr>
              <a:lnSpc>
                <a:spcPts val="4000"/>
              </a:lnSpc>
              <a:spcAft>
                <a:spcPts val="600"/>
              </a:spcAft>
            </a:pPr>
            <a:r>
              <a:rPr lang="en-US" dirty="0">
                <a:solidFill>
                  <a:srgbClr val="284E84"/>
                </a:solidFill>
              </a:rPr>
              <a:t>Polluting equipment not allowed in a home</a:t>
            </a:r>
          </a:p>
          <a:p>
            <a:pPr>
              <a:lnSpc>
                <a:spcPts val="4000"/>
              </a:lnSpc>
              <a:spcAft>
                <a:spcPts val="600"/>
              </a:spcAft>
            </a:pPr>
            <a:r>
              <a:rPr lang="en-US" dirty="0">
                <a:solidFill>
                  <a:srgbClr val="284E84"/>
                </a:solidFill>
              </a:rPr>
              <a:t>Carbon Monoxide (CO) testing</a:t>
            </a:r>
          </a:p>
          <a:p>
            <a:pPr>
              <a:lnSpc>
                <a:spcPts val="4000"/>
              </a:lnSpc>
              <a:spcAft>
                <a:spcPts val="600"/>
              </a:spcAft>
            </a:pPr>
            <a:r>
              <a:rPr lang="en-US" dirty="0">
                <a:solidFill>
                  <a:srgbClr val="284E84"/>
                </a:solidFill>
              </a:rPr>
              <a:t>Gas leak testing</a:t>
            </a:r>
          </a:p>
          <a:p>
            <a:pPr>
              <a:lnSpc>
                <a:spcPts val="4000"/>
              </a:lnSpc>
              <a:spcAft>
                <a:spcPts val="600"/>
              </a:spcAft>
            </a:pPr>
            <a:r>
              <a:rPr lang="en-US" dirty="0">
                <a:solidFill>
                  <a:srgbClr val="284E84"/>
                </a:solidFill>
              </a:rPr>
              <a:t>Back drafting testing in room with CAZ equipment</a:t>
            </a:r>
          </a:p>
          <a:p>
            <a:pPr>
              <a:lnSpc>
                <a:spcPts val="4000"/>
              </a:lnSpc>
              <a:spcAft>
                <a:spcPts val="600"/>
              </a:spcAft>
            </a:pPr>
            <a:r>
              <a:rPr lang="en-US" dirty="0">
                <a:solidFill>
                  <a:srgbClr val="284E84"/>
                </a:solidFill>
              </a:rPr>
              <a:t>Carbon monoxide monitor requirement</a:t>
            </a:r>
          </a:p>
          <a:p>
            <a:pPr>
              <a:lnSpc>
                <a:spcPts val="4000"/>
              </a:lnSpc>
              <a:spcAft>
                <a:spcPts val="600"/>
              </a:spcAft>
            </a:pPr>
            <a:r>
              <a:rPr lang="en-US" dirty="0">
                <a:solidFill>
                  <a:srgbClr val="284E84"/>
                </a:solidFill>
              </a:rPr>
              <a:t>Measurement of flue gases</a:t>
            </a: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Tree>
    <p:extLst>
      <p:ext uri="{BB962C8B-B14F-4D97-AF65-F5344CB8AC3E}">
        <p14:creationId xmlns:p14="http://schemas.microsoft.com/office/powerpoint/2010/main" val="2661067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990600"/>
          </a:xfrm>
        </p:spPr>
        <p:txBody>
          <a:bodyPr>
            <a:noAutofit/>
          </a:bodyPr>
          <a:lstStyle/>
          <a:p>
            <a:r>
              <a:rPr lang="en-US" sz="3150" dirty="0"/>
              <a:t>Affect of Carbon Monoxide (CO)</a:t>
            </a: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
        <p:nvSpPr>
          <p:cNvPr id="7" name="Rectangle 6"/>
          <p:cNvSpPr/>
          <p:nvPr/>
        </p:nvSpPr>
        <p:spPr>
          <a:xfrm>
            <a:off x="366941" y="1214735"/>
            <a:ext cx="842356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98C723"/>
              </a:buClr>
              <a:buSzPct val="76000"/>
              <a:buFontTx/>
              <a:buNone/>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Even in small concentrations,  it can cause sickness and even death.</a:t>
            </a:r>
          </a:p>
        </p:txBody>
      </p:sp>
      <p:graphicFrame>
        <p:nvGraphicFramePr>
          <p:cNvPr id="9" name="Group 121"/>
          <p:cNvGraphicFramePr>
            <a:graphicFrameLocks noGrp="1"/>
          </p:cNvGraphicFramePr>
          <p:nvPr>
            <p:extLst>
              <p:ext uri="{D42A27DB-BD31-4B8C-83A1-F6EECF244321}">
                <p14:modId xmlns:p14="http://schemas.microsoft.com/office/powerpoint/2010/main" val="665185856"/>
              </p:ext>
            </p:extLst>
          </p:nvPr>
        </p:nvGraphicFramePr>
        <p:xfrm>
          <a:off x="366941" y="1765226"/>
          <a:ext cx="8423564" cy="4419599"/>
        </p:xfrm>
        <a:graphic>
          <a:graphicData uri="http://schemas.openxmlformats.org/drawingml/2006/table">
            <a:tbl>
              <a:tblPr/>
              <a:tblGrid>
                <a:gridCol w="1842859">
                  <a:extLst>
                    <a:ext uri="{9D8B030D-6E8A-4147-A177-3AD203B41FA5}">
                      <a16:colId xmlns:a16="http://schemas.microsoft.com/office/drawing/2014/main" xmlns="" val="20000"/>
                    </a:ext>
                  </a:extLst>
                </a:gridCol>
                <a:gridCol w="3352800">
                  <a:extLst>
                    <a:ext uri="{9D8B030D-6E8A-4147-A177-3AD203B41FA5}">
                      <a16:colId xmlns:a16="http://schemas.microsoft.com/office/drawing/2014/main" xmlns="" val="20001"/>
                    </a:ext>
                  </a:extLst>
                </a:gridCol>
                <a:gridCol w="3227905">
                  <a:extLst>
                    <a:ext uri="{9D8B030D-6E8A-4147-A177-3AD203B41FA5}">
                      <a16:colId xmlns:a16="http://schemas.microsoft.com/office/drawing/2014/main" xmlns="" val="20002"/>
                    </a:ext>
                  </a:extLst>
                </a:gridCol>
              </a:tblGrid>
              <a:tr h="650797">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mn-lt"/>
                          <a:cs typeface="Arial" charset="0"/>
                        </a:rPr>
                        <a:t>PPM CO in air</a:t>
                      </a:r>
                      <a:endParaRPr kumimoji="0" lang="en-US" sz="16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mn-lt"/>
                          <a:cs typeface="Arial" charset="0"/>
                        </a:rPr>
                        <a:t>Symptoms experienced </a:t>
                      </a:r>
                    </a:p>
                    <a:p>
                      <a:pPr marL="0" marR="0" lvl="0" indent="0" algn="ctr" defTabSz="914400" rtl="0" eaLnBrk="1" fontAlgn="t"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mn-lt"/>
                          <a:cs typeface="Arial" charset="0"/>
                        </a:rPr>
                        <a:t>by healthy adults</a:t>
                      </a:r>
                      <a:endParaRPr kumimoji="0" lang="en-US" sz="16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mn-lt"/>
                          <a:cs typeface="Arial" charset="0"/>
                        </a:rPr>
                        <a:t>Comments</a:t>
                      </a:r>
                      <a:endParaRPr kumimoji="0" lang="en-US" sz="16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0"/>
                  </a:ext>
                </a:extLst>
              </a:tr>
              <a:tr h="61251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Less than 35 ppm</a:t>
                      </a:r>
                      <a:endParaRPr kumimoji="0" lang="en-US" sz="14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mn-lt"/>
                          <a:cs typeface="Arial" charset="0"/>
                        </a:rPr>
                        <a:t>No effect in healthy adults</a:t>
                      </a:r>
                      <a:endParaRPr kumimoji="0" lang="en-US" sz="15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charset="0"/>
                        </a:rPr>
                        <a:t>35 ppm is WISHA 8-hour average permissible limit</a:t>
                      </a:r>
                      <a:endParaRPr kumimoji="0" lang="en-US" sz="14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78527">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200 ppm</a:t>
                      </a:r>
                      <a:endParaRPr kumimoji="0" lang="en-US" sz="14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mn-lt"/>
                          <a:cs typeface="Arial" charset="0"/>
                        </a:rPr>
                        <a:t>Headache, fatigue, nausea, dizziness</a:t>
                      </a:r>
                      <a:endParaRPr kumimoji="0" lang="en-US" sz="15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charset="0"/>
                        </a:rPr>
                        <a:t>200 ppm is the WISHA ceiling limit</a:t>
                      </a:r>
                      <a:endParaRPr kumimoji="0" lang="en-US" sz="14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861349">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400 ppm</a:t>
                      </a:r>
                      <a:endParaRPr kumimoji="0" lang="en-US" sz="14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mn-lt"/>
                          <a:cs typeface="Arial" charset="0"/>
                        </a:rPr>
                        <a:t>Severe headache, fatigue, nausea, dizziness, confusion, can be life-threatening after 3 hrs of exposure</a:t>
                      </a:r>
                      <a:endParaRPr kumimoji="0" lang="en-US" sz="15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charset="0"/>
                        </a:rPr>
                        <a:t> </a:t>
                      </a:r>
                      <a:endParaRPr kumimoji="0" lang="en-US" sz="14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3"/>
                  </a:ext>
                </a:extLst>
              </a:tr>
              <a:tr h="66794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1,500 ppm</a:t>
                      </a:r>
                      <a:endParaRPr kumimoji="0" lang="en-US" sz="14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mn-lt"/>
                          <a:cs typeface="Arial" charset="0"/>
                        </a:rPr>
                        <a:t>Headache, dizziness, nausea, convulsions, collapse, death within 1 hour</a:t>
                      </a:r>
                      <a:endParaRPr kumimoji="0" lang="en-US" sz="15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charset="0"/>
                        </a:rPr>
                        <a:t>Greater than 1,500 ppm are considered “immediately dangerous to life or health”</a:t>
                      </a:r>
                      <a:endParaRPr kumimoji="0" lang="en-US" sz="14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4"/>
                  </a:ext>
                </a:extLst>
              </a:tr>
              <a:tr h="382822">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3,000 ppm</a:t>
                      </a:r>
                      <a:endParaRPr kumimoji="0" lang="en-US" sz="14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mn-lt"/>
                          <a:cs typeface="Arial" charset="0"/>
                        </a:rPr>
                        <a:t>Death within 30 minutes</a:t>
                      </a:r>
                      <a:endParaRPr kumimoji="0" lang="en-US" sz="15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charset="0"/>
                        </a:rPr>
                        <a:t> </a:t>
                      </a:r>
                      <a:endParaRPr kumimoji="0" lang="en-US" sz="14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82822">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6,000 ppm</a:t>
                      </a:r>
                      <a:endParaRPr kumimoji="0" lang="en-US" sz="14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mn-lt"/>
                          <a:cs typeface="Arial" charset="0"/>
                        </a:rPr>
                        <a:t>Death within 10–15 minutes</a:t>
                      </a:r>
                      <a:endParaRPr kumimoji="0" lang="en-US" sz="15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charset="0"/>
                        </a:rPr>
                        <a:t> </a:t>
                      </a:r>
                      <a:endParaRPr kumimoji="0" lang="en-US" sz="14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6"/>
                  </a:ext>
                </a:extLst>
              </a:tr>
              <a:tr h="382822">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12,000 ppm</a:t>
                      </a:r>
                      <a:endParaRPr kumimoji="0" lang="en-US" sz="1400" b="1"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mn-lt"/>
                          <a:cs typeface="Arial" charset="0"/>
                        </a:rPr>
                        <a:t>Nearly instant death</a:t>
                      </a:r>
                      <a:endParaRPr kumimoji="0" lang="en-US" sz="15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charset="0"/>
                        </a:rPr>
                        <a:t> </a:t>
                      </a:r>
                      <a:endParaRPr kumimoji="0" lang="en-US" sz="14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939021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http://evidencebasedliving.human.cornell.edu/files/2012/01/traffic_ja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92" t="13480" r="8281" b="3283"/>
          <a:stretch/>
        </p:blipFill>
        <p:spPr bwMode="auto">
          <a:xfrm>
            <a:off x="5993545" y="1333840"/>
            <a:ext cx="1726300" cy="13331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Causes of CO in Homes</a:t>
            </a:r>
          </a:p>
        </p:txBody>
      </p:sp>
      <p:sp>
        <p:nvSpPr>
          <p:cNvPr id="3" name="Content Placeholder 2"/>
          <p:cNvSpPr>
            <a:spLocks noGrp="1"/>
          </p:cNvSpPr>
          <p:nvPr>
            <p:ph sz="quarter" idx="1"/>
          </p:nvPr>
        </p:nvSpPr>
        <p:spPr>
          <a:xfrm>
            <a:off x="381000" y="1371600"/>
            <a:ext cx="6829867" cy="4847174"/>
          </a:xfrm>
        </p:spPr>
        <p:txBody>
          <a:bodyPr>
            <a:noAutofit/>
          </a:bodyPr>
          <a:lstStyle/>
          <a:p>
            <a:pPr>
              <a:lnSpc>
                <a:spcPts val="4000"/>
              </a:lnSpc>
            </a:pPr>
            <a:r>
              <a:rPr lang="en-US" dirty="0">
                <a:solidFill>
                  <a:srgbClr val="284E84"/>
                </a:solidFill>
              </a:rPr>
              <a:t>Urban Traffic</a:t>
            </a:r>
          </a:p>
          <a:p>
            <a:pPr>
              <a:lnSpc>
                <a:spcPts val="4000"/>
              </a:lnSpc>
            </a:pPr>
            <a:r>
              <a:rPr lang="en-US" dirty="0">
                <a:solidFill>
                  <a:srgbClr val="284E84"/>
                </a:solidFill>
              </a:rPr>
              <a:t>Cars started in garages</a:t>
            </a:r>
          </a:p>
          <a:p>
            <a:pPr>
              <a:lnSpc>
                <a:spcPts val="4000"/>
              </a:lnSpc>
            </a:pPr>
            <a:r>
              <a:rPr lang="en-US" dirty="0">
                <a:solidFill>
                  <a:srgbClr val="284E84"/>
                </a:solidFill>
              </a:rPr>
              <a:t>Unvented combustion equipment</a:t>
            </a:r>
          </a:p>
          <a:p>
            <a:pPr>
              <a:lnSpc>
                <a:spcPts val="4000"/>
              </a:lnSpc>
            </a:pPr>
            <a:r>
              <a:rPr lang="en-US" dirty="0">
                <a:solidFill>
                  <a:srgbClr val="284E84"/>
                </a:solidFill>
              </a:rPr>
              <a:t>Backdrafting combustion equipment</a:t>
            </a:r>
          </a:p>
          <a:p>
            <a:pPr>
              <a:lnSpc>
                <a:spcPts val="4000"/>
              </a:lnSpc>
            </a:pPr>
            <a:r>
              <a:rPr lang="en-US" dirty="0">
                <a:solidFill>
                  <a:srgbClr val="284E84"/>
                </a:solidFill>
              </a:rPr>
              <a:t>Failed heat exchangers</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8"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
        <p:nvSpPr>
          <p:cNvPr id="5" name="Rectangle 4"/>
          <p:cNvSpPr/>
          <p:nvPr/>
        </p:nvSpPr>
        <p:spPr>
          <a:xfrm>
            <a:off x="452716" y="4945717"/>
            <a:ext cx="5540829" cy="1118255"/>
          </a:xfrm>
          <a:prstGeom prst="rect">
            <a:avLst/>
          </a:prstGeom>
        </p:spPr>
        <p:txBody>
          <a:bodyPr wrap="square">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284E84"/>
                </a:solidFill>
                <a:effectLst/>
                <a:uLnTx/>
                <a:uFillTx/>
                <a:latin typeface="Gill Sans MT"/>
                <a:ea typeface="+mn-ea"/>
                <a:cs typeface="+mn-cs"/>
              </a:rPr>
              <a:t>General Rule </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If there is combustion, there might be CO</a:t>
            </a:r>
          </a:p>
        </p:txBody>
      </p:sp>
      <p:pic>
        <p:nvPicPr>
          <p:cNvPr id="14" name="Picture 9" descr="Napoleon-GVF40-Island-Vent-Free-Gas-Fireplace~img~NPN~NPN1483_m.jpg"/>
          <p:cNvPicPr>
            <a:picLocks noChangeAspect="1" noChangeArrowheads="1"/>
          </p:cNvPicPr>
          <p:nvPr/>
        </p:nvPicPr>
        <p:blipFill rotWithShape="1">
          <a:blip r:embed="rId4" cstate="print"/>
          <a:srcRect l="6571" r="10198" b="7952"/>
          <a:stretch/>
        </p:blipFill>
        <p:spPr bwMode="auto">
          <a:xfrm>
            <a:off x="7127683" y="2590800"/>
            <a:ext cx="1458709" cy="1613240"/>
          </a:xfrm>
          <a:prstGeom prst="rect">
            <a:avLst/>
          </a:prstGeom>
          <a:ln>
            <a:noFill/>
          </a:ln>
          <a:effectLst>
            <a:outerShdw blurRad="190500" algn="tl" rotWithShape="0">
              <a:srgbClr val="000000">
                <a:alpha val="70000"/>
              </a:srgbClr>
            </a:outerShdw>
          </a:effectLst>
        </p:spPr>
      </p:pic>
      <p:grpSp>
        <p:nvGrpSpPr>
          <p:cNvPr id="11" name="Group 10"/>
          <p:cNvGrpSpPr/>
          <p:nvPr/>
        </p:nvGrpSpPr>
        <p:grpSpPr>
          <a:xfrm>
            <a:off x="5993545" y="4220625"/>
            <a:ext cx="2324955" cy="1875375"/>
            <a:chOff x="5998027" y="3551160"/>
            <a:chExt cx="2324955" cy="1875375"/>
          </a:xfrm>
        </p:grpSpPr>
        <p:pic>
          <p:nvPicPr>
            <p:cNvPr id="6" name="Picture 5" descr="http://www.checkthishouse.com/wp-content/uploads/Direct-vent-furnace-inspection-cracked-heat-exchanger-2.jpg"/>
            <p:cNvPicPr>
              <a:picLocks noChangeAspect="1" noChangeArrowheads="1"/>
            </p:cNvPicPr>
            <p:nvPr/>
          </p:nvPicPr>
          <p:blipFill rotWithShape="1">
            <a:blip r:embed="rId5" cstate="print"/>
            <a:srcRect t="8403" r="21953"/>
            <a:stretch/>
          </p:blipFill>
          <p:spPr bwMode="auto">
            <a:xfrm>
              <a:off x="5998027" y="3551160"/>
              <a:ext cx="2324955" cy="1875375"/>
            </a:xfrm>
            <a:prstGeom prst="rect">
              <a:avLst/>
            </a:prstGeom>
            <a:ln>
              <a:noFill/>
            </a:ln>
            <a:effectLst>
              <a:outerShdw blurRad="190500" algn="tl" rotWithShape="0">
                <a:srgbClr val="000000">
                  <a:alpha val="70000"/>
                </a:srgbClr>
              </a:outerShdw>
            </a:effectLst>
          </p:spPr>
        </p:pic>
        <p:sp>
          <p:nvSpPr>
            <p:cNvPr id="4" name="TextBox 3"/>
            <p:cNvSpPr txBox="1"/>
            <p:nvPr/>
          </p:nvSpPr>
          <p:spPr>
            <a:xfrm>
              <a:off x="6020439" y="4684107"/>
              <a:ext cx="2056761" cy="523220"/>
            </a:xfrm>
            <a:prstGeom prst="rect">
              <a:avLst/>
            </a:prstGeom>
            <a:solidFill>
              <a:srgbClr val="CC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Gill Sans MT"/>
                  <a:ea typeface="+mn-ea"/>
                  <a:cs typeface="+mn-cs"/>
                </a:rPr>
                <a:t>Corroded and cracked furnace heat exchanger</a:t>
              </a:r>
            </a:p>
          </p:txBody>
        </p:sp>
      </p:grpSp>
    </p:spTree>
    <p:extLst>
      <p:ext uri="{BB962C8B-B14F-4D97-AF65-F5344CB8AC3E}">
        <p14:creationId xmlns:p14="http://schemas.microsoft.com/office/powerpoint/2010/main" val="2231551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Unvented Combustion Equipment: Not Safe</a:t>
            </a:r>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273</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10"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pic>
        <p:nvPicPr>
          <p:cNvPr id="111618" name="Picture 2" descr="http://img0061.psstatic.com/106790607_amazoncom-double-burner-lp-tank-top-heater-home-.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22" t="-2302" r="14667" b="-1"/>
          <a:stretch/>
        </p:blipFill>
        <p:spPr bwMode="auto">
          <a:xfrm>
            <a:off x="1996202" y="1418582"/>
            <a:ext cx="1646396" cy="25438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1620" name="Picture 4" descr="Image result for kerosene heater"/>
          <p:cNvPicPr>
            <a:picLocks noChangeAspect="1" noChangeArrowheads="1"/>
          </p:cNvPicPr>
          <p:nvPr/>
        </p:nvPicPr>
        <p:blipFill rotWithShape="1">
          <a:blip r:embed="rId4">
            <a:extLst>
              <a:ext uri="{28A0092B-C50C-407E-A947-70E740481C1C}">
                <a14:useLocalDpi xmlns:a14="http://schemas.microsoft.com/office/drawing/2010/main" val="0"/>
              </a:ext>
            </a:extLst>
          </a:blip>
          <a:srcRect l="11577" r="10374"/>
          <a:stretch/>
        </p:blipFill>
        <p:spPr bwMode="auto">
          <a:xfrm>
            <a:off x="5181600" y="1600200"/>
            <a:ext cx="1799184" cy="2305205"/>
          </a:xfrm>
          <a:prstGeom prst="rect">
            <a:avLst/>
          </a:prstGeom>
          <a:noFill/>
          <a:extLst>
            <a:ext uri="{909E8E84-426E-40DD-AFC4-6F175D3DCCD1}">
              <a14:hiddenFill xmlns:a14="http://schemas.microsoft.com/office/drawing/2010/main">
                <a:solidFill>
                  <a:srgbClr val="FFFFFF"/>
                </a:solidFill>
              </a14:hiddenFill>
            </a:ext>
          </a:extLst>
        </p:spPr>
      </p:pic>
      <p:pic>
        <p:nvPicPr>
          <p:cNvPr id="111624" name="Picture 8" descr="http://www.abceqrental.com/products/thumbs/Master-350%2C000btu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4373523"/>
            <a:ext cx="2381250" cy="1762126"/>
          </a:xfrm>
          <a:prstGeom prst="rect">
            <a:avLst/>
          </a:prstGeom>
          <a:noFill/>
          <a:extLst>
            <a:ext uri="{909E8E84-426E-40DD-AFC4-6F175D3DCCD1}">
              <a14:hiddenFill xmlns:a14="http://schemas.microsoft.com/office/drawing/2010/main">
                <a:solidFill>
                  <a:srgbClr val="FFFFFF"/>
                </a:solidFill>
              </a14:hiddenFill>
            </a:ext>
          </a:extLst>
        </p:spPr>
      </p:pic>
      <p:pic>
        <p:nvPicPr>
          <p:cNvPr id="111626" name="Picture 10" descr="Image result for gas fireplace middle of room"/>
          <p:cNvPicPr>
            <a:picLocks noChangeAspect="1" noChangeArrowheads="1"/>
          </p:cNvPicPr>
          <p:nvPr/>
        </p:nvPicPr>
        <p:blipFill rotWithShape="1">
          <a:blip r:embed="rId6">
            <a:extLst>
              <a:ext uri="{28A0092B-C50C-407E-A947-70E740481C1C}">
                <a14:useLocalDpi xmlns:a14="http://schemas.microsoft.com/office/drawing/2010/main" val="0"/>
              </a:ext>
            </a:extLst>
          </a:blip>
          <a:srcRect l="8656" t="36472" r="7051" b="2865"/>
          <a:stretch/>
        </p:blipFill>
        <p:spPr bwMode="auto">
          <a:xfrm>
            <a:off x="4724400" y="4121716"/>
            <a:ext cx="2518317" cy="21155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788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5" descr="What%20i6"/>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47000"/>
                    </a14:imgEffect>
                  </a14:imgLayer>
                </a14:imgProps>
              </a:ext>
            </a:extLst>
          </a:blip>
          <a:srcRect l="3790" t="9601" r="4245" b="3790"/>
          <a:stretch>
            <a:fillRect/>
          </a:stretch>
        </p:blipFill>
        <p:spPr bwMode="auto">
          <a:xfrm>
            <a:off x="1067868" y="1765154"/>
            <a:ext cx="3413805" cy="3214979"/>
          </a:xfrm>
          <a:prstGeom prst="rect">
            <a:avLst/>
          </a:prstGeom>
          <a:noFill/>
          <a:ln w="9525">
            <a:noFill/>
            <a:miter lim="800000"/>
            <a:headEnd/>
            <a:tailEnd/>
          </a:ln>
        </p:spPr>
      </p:pic>
      <p:pic>
        <p:nvPicPr>
          <p:cNvPr id="11268" name="Picture 7" descr="What%20i7"/>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47000"/>
                    </a14:imgEffect>
                  </a14:imgLayer>
                </a14:imgProps>
              </a:ext>
            </a:extLst>
          </a:blip>
          <a:srcRect l="6477" t="11842" r="9018" b="3574"/>
          <a:stretch>
            <a:fillRect/>
          </a:stretch>
        </p:blipFill>
        <p:spPr bwMode="auto">
          <a:xfrm>
            <a:off x="4948472" y="1848901"/>
            <a:ext cx="3204928" cy="3131231"/>
          </a:xfrm>
          <a:prstGeom prst="rect">
            <a:avLst/>
          </a:prstGeom>
          <a:noFill/>
          <a:ln w="9525">
            <a:noFill/>
            <a:miter lim="800000"/>
            <a:headEnd/>
            <a:tailEnd/>
          </a:ln>
        </p:spPr>
      </p:pic>
      <p:sp>
        <p:nvSpPr>
          <p:cNvPr id="96265" name="Oval 9"/>
          <p:cNvSpPr>
            <a:spLocks noChangeArrowheads="1"/>
          </p:cNvSpPr>
          <p:nvPr/>
        </p:nvSpPr>
        <p:spPr bwMode="auto">
          <a:xfrm>
            <a:off x="2514600" y="1676400"/>
            <a:ext cx="533400" cy="457200"/>
          </a:xfrm>
          <a:prstGeom prst="ellipse">
            <a:avLst/>
          </a:prstGeom>
          <a:noFill/>
          <a:ln w="28575" algn="ctr">
            <a:solidFill>
              <a:srgbClr val="FF33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00"/>
              </a:solidFill>
              <a:effectLst/>
              <a:uLnTx/>
              <a:uFillTx/>
              <a:latin typeface="Gill Sans MT"/>
              <a:ea typeface="+mn-ea"/>
              <a:cs typeface="+mn-cs"/>
            </a:endParaRPr>
          </a:p>
        </p:txBody>
      </p:sp>
      <p:sp>
        <p:nvSpPr>
          <p:cNvPr id="6" name="TextBox 5"/>
          <p:cNvSpPr txBox="1"/>
          <p:nvPr/>
        </p:nvSpPr>
        <p:spPr>
          <a:xfrm>
            <a:off x="838200" y="5334000"/>
            <a:ext cx="75438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Large amounts of heat energy are released during the combustion process</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274</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8"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
        <p:nvSpPr>
          <p:cNvPr id="9" name="Title 1"/>
          <p:cNvSpPr txBox="1">
            <a:spLocks/>
          </p:cNvSpPr>
          <p:nvPr/>
        </p:nvSpPr>
        <p:spPr>
          <a:xfrm>
            <a:off x="457200" y="152400"/>
            <a:ext cx="8229600" cy="9906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5B6973"/>
                </a:solidFill>
                <a:effectLst/>
                <a:uLnTx/>
                <a:uFillTx/>
                <a:latin typeface="Bookman Old Style"/>
                <a:ea typeface="+mj-ea"/>
                <a:cs typeface="+mj-cs"/>
              </a:rPr>
              <a:t>CO By-Product of Incomplete Combustion</a:t>
            </a:r>
          </a:p>
        </p:txBody>
      </p:sp>
    </p:spTree>
    <p:extLst>
      <p:ext uri="{BB962C8B-B14F-4D97-AF65-F5344CB8AC3E}">
        <p14:creationId xmlns:p14="http://schemas.microsoft.com/office/powerpoint/2010/main" val="219597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96265"/>
                                        </p:tgtEl>
                                        <p:attrNameLst>
                                          <p:attrName>style.visibility</p:attrName>
                                        </p:attrNameLst>
                                      </p:cBhvr>
                                      <p:to>
                                        <p:strVal val="visible"/>
                                      </p:to>
                                    </p:set>
                                    <p:anim calcmode="lin" valueType="num">
                                      <p:cBhvr additive="base">
                                        <p:cTn id="7" dur="500" fill="hold"/>
                                        <p:tgtEl>
                                          <p:spTgt spid="96265"/>
                                        </p:tgtEl>
                                        <p:attrNameLst>
                                          <p:attrName>ppt_x</p:attrName>
                                        </p:attrNameLst>
                                      </p:cBhvr>
                                      <p:tavLst>
                                        <p:tav tm="0">
                                          <p:val>
                                            <p:strVal val="#ppt_x"/>
                                          </p:val>
                                        </p:tav>
                                        <p:tav tm="100000">
                                          <p:val>
                                            <p:strVal val="#ppt_x"/>
                                          </p:val>
                                        </p:tav>
                                      </p:tavLst>
                                    </p:anim>
                                    <p:anim calcmode="lin" valueType="num">
                                      <p:cBhvr additive="base">
                                        <p:cTn id="8" dur="500" fill="hold"/>
                                        <p:tgtEl>
                                          <p:spTgt spid="962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1493520"/>
            <a:ext cx="7696200" cy="4328160"/>
          </a:xfrm>
        </p:spPr>
        <p:txBody>
          <a:bodyPr>
            <a:normAutofit/>
          </a:bodyPr>
          <a:lstStyle/>
          <a:p>
            <a:pPr>
              <a:lnSpc>
                <a:spcPts val="4000"/>
              </a:lnSpc>
            </a:pPr>
            <a:r>
              <a:rPr lang="en-US" dirty="0">
                <a:solidFill>
                  <a:srgbClr val="284E84"/>
                </a:solidFill>
              </a:rPr>
              <a:t>A lower rate of dilution</a:t>
            </a:r>
          </a:p>
          <a:p>
            <a:pPr>
              <a:lnSpc>
                <a:spcPts val="4000"/>
              </a:lnSpc>
            </a:pPr>
            <a:r>
              <a:rPr lang="en-US" dirty="0">
                <a:solidFill>
                  <a:srgbClr val="284E84"/>
                </a:solidFill>
              </a:rPr>
              <a:t>Back drafting of combustion equipment</a:t>
            </a:r>
          </a:p>
          <a:p>
            <a:pPr>
              <a:lnSpc>
                <a:spcPts val="4000"/>
              </a:lnSpc>
            </a:pPr>
            <a:r>
              <a:rPr lang="en-US" dirty="0">
                <a:solidFill>
                  <a:srgbClr val="284E84"/>
                </a:solidFill>
              </a:rPr>
              <a:t>Build up of CO in the home</a:t>
            </a: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275</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
        <p:nvSpPr>
          <p:cNvPr id="6" name="Title 1"/>
          <p:cNvSpPr txBox="1">
            <a:spLocks/>
          </p:cNvSpPr>
          <p:nvPr/>
        </p:nvSpPr>
        <p:spPr>
          <a:xfrm>
            <a:off x="381000" y="152400"/>
            <a:ext cx="8534400" cy="9906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Potential Negative Effects of Duct Sealing</a:t>
            </a:r>
          </a:p>
        </p:txBody>
      </p:sp>
      <p:sp>
        <p:nvSpPr>
          <p:cNvPr id="2" name="Rectangle 1"/>
          <p:cNvSpPr/>
          <p:nvPr/>
        </p:nvSpPr>
        <p:spPr>
          <a:xfrm>
            <a:off x="533400" y="5715000"/>
            <a:ext cx="8077200" cy="550472"/>
          </a:xfrm>
          <a:prstGeom prst="rect">
            <a:avLst/>
          </a:prstGeom>
        </p:spPr>
        <p:txBody>
          <a:bodyPr wrap="square">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5B6973"/>
                </a:solidFill>
                <a:effectLst/>
                <a:uLnTx/>
                <a:uFillTx/>
                <a:latin typeface="Gill Sans MT"/>
                <a:ea typeface="+mn-ea"/>
                <a:cs typeface="+mn-cs"/>
              </a:rPr>
              <a:t>Duct Sealing companies should have a plan to reduce liability</a:t>
            </a:r>
          </a:p>
        </p:txBody>
      </p:sp>
      <p:pic>
        <p:nvPicPr>
          <p:cNvPr id="7" name="Picture 6">
            <a:extLst>
              <a:ext uri="{FF2B5EF4-FFF2-40B4-BE49-F238E27FC236}">
                <a16:creationId xmlns:a16="http://schemas.microsoft.com/office/drawing/2014/main" xmlns="" id="{EDF58E0F-796E-49A9-8D7B-87B48B7554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3429000"/>
            <a:ext cx="3200400" cy="2135268"/>
          </a:xfrm>
          <a:prstGeom prst="rect">
            <a:avLst/>
          </a:prstGeom>
          <a:ln>
            <a:noFill/>
          </a:ln>
          <a:effectLst>
            <a:softEdge rad="112500"/>
          </a:effectLst>
        </p:spPr>
      </p:pic>
    </p:spTree>
    <p:extLst>
      <p:ext uri="{BB962C8B-B14F-4D97-AF65-F5344CB8AC3E}">
        <p14:creationId xmlns:p14="http://schemas.microsoft.com/office/powerpoint/2010/main" val="476772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766762" y="1981200"/>
            <a:ext cx="4033838" cy="4144963"/>
          </a:xfrm>
        </p:spPr>
        <p:txBody>
          <a:bodyPr>
            <a:normAutofit/>
          </a:bodyPr>
          <a:lstStyle/>
          <a:p>
            <a:pPr>
              <a:lnSpc>
                <a:spcPts val="4000"/>
              </a:lnSpc>
            </a:pPr>
            <a:r>
              <a:rPr lang="en-US" dirty="0">
                <a:solidFill>
                  <a:srgbClr val="284E84"/>
                </a:solidFill>
              </a:rPr>
              <a:t>When air is heated the molecules move further apart making it less dense than the surrounding air. </a:t>
            </a:r>
          </a:p>
          <a:p>
            <a:pPr>
              <a:lnSpc>
                <a:spcPts val="4000"/>
              </a:lnSpc>
            </a:pPr>
            <a:r>
              <a:rPr lang="en-US" dirty="0">
                <a:solidFill>
                  <a:srgbClr val="284E84"/>
                </a:solidFill>
              </a:rPr>
              <a:t>Denser air pushes the lighter air up the vent. </a:t>
            </a:r>
          </a:p>
        </p:txBody>
      </p:sp>
      <p:pic>
        <p:nvPicPr>
          <p:cNvPr id="10244" name="Picture 4" descr="fire"/>
          <p:cNvPicPr>
            <a:picLocks noGrp="1" noChangeAspect="1" noChangeArrowheads="1"/>
          </p:cNvPicPr>
          <p:nvPr>
            <p:ph type="clipArt" sz="half" idx="2"/>
          </p:nvPr>
        </p:nvPicPr>
        <p:blipFill>
          <a:blip r:embed="rId3" cstate="print"/>
          <a:stretch>
            <a:fillRect/>
          </a:stretch>
        </p:blipFill>
        <p:spPr>
          <a:xfrm>
            <a:off x="5105400" y="1295400"/>
            <a:ext cx="3089408" cy="4525963"/>
          </a:xfrm>
          <a:noFill/>
        </p:spPr>
      </p:pic>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276</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1"/>
          <p:cNvSpPr txBox="1">
            <a:spLocks/>
          </p:cNvSpPr>
          <p:nvPr/>
        </p:nvSpPr>
        <p:spPr>
          <a:xfrm>
            <a:off x="457200" y="152400"/>
            <a:ext cx="8229600" cy="9906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Why Category I Appliances Vent</a:t>
            </a:r>
          </a:p>
        </p:txBody>
      </p:sp>
      <p:sp>
        <p:nvSpPr>
          <p:cNvPr id="7"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Tree>
    <p:extLst>
      <p:ext uri="{BB962C8B-B14F-4D97-AF65-F5344CB8AC3E}">
        <p14:creationId xmlns:p14="http://schemas.microsoft.com/office/powerpoint/2010/main" val="3355002797"/>
      </p:ext>
    </p:extLst>
  </p:cSld>
  <p:clrMapOvr>
    <a:masterClrMapping/>
  </p:clrMapOvr>
  <p:transition>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981200"/>
            <a:ext cx="4267200" cy="3323987"/>
          </a:xfrm>
          <a:prstGeom prst="rect">
            <a:avLst/>
          </a:prstGeom>
          <a:noFill/>
        </p:spPr>
        <p:txBody>
          <a:bodyPr wrap="square" rtlCol="0">
            <a:spAutoFit/>
          </a:bodyPr>
          <a:lstStyle/>
          <a:p>
            <a:pPr marL="0" marR="0" lvl="0" indent="0" algn="l" defTabSz="914400" rtl="0" eaLnBrk="1" fontAlgn="auto" latinLnBrk="0" hangingPunct="1">
              <a:lnSpc>
                <a:spcPts val="4000"/>
              </a:lnSpc>
              <a:spcBef>
                <a:spcPts val="600"/>
              </a:spcBef>
              <a:spcAft>
                <a:spcPts val="0"/>
              </a:spcAft>
              <a:buClrTx/>
              <a:buSzTx/>
              <a:buFontTx/>
              <a:buNone/>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The driving force that moves a hot air balloon up is the same driving force that vents the gas water heater.</a:t>
            </a:r>
          </a:p>
          <a:p>
            <a:pPr marL="0" marR="0" lvl="0" indent="0" algn="l" defTabSz="914400" rtl="0" eaLnBrk="1" fontAlgn="auto" latinLnBrk="0" hangingPunct="1">
              <a:lnSpc>
                <a:spcPts val="4000"/>
              </a:lnSpc>
              <a:spcBef>
                <a:spcPts val="600"/>
              </a:spcBef>
              <a:spcAft>
                <a:spcPts val="0"/>
              </a:spcAft>
              <a:buClrTx/>
              <a:buSzTx/>
              <a:buFontTx/>
              <a:buNone/>
              <a:tabLst/>
              <a:defRPr/>
            </a:pPr>
            <a:endParaRPr kumimoji="0" lang="en-US" sz="2600" b="0" i="0" u="none" strike="noStrike" kern="1200" cap="none" spc="0" normalizeH="0" baseline="0" noProof="0" dirty="0">
              <a:ln>
                <a:noFill/>
              </a:ln>
              <a:solidFill>
                <a:srgbClr val="284E84"/>
              </a:solidFill>
              <a:effectLst/>
              <a:uLnTx/>
              <a:uFillTx/>
              <a:latin typeface="Gill Sans MT"/>
              <a:ea typeface="+mn-ea"/>
              <a:cs typeface="+mn-cs"/>
            </a:endParaRPr>
          </a:p>
          <a:p>
            <a:pPr marL="0" marR="0" lvl="0" indent="0" algn="l" defTabSz="914400" rtl="0" eaLnBrk="1" fontAlgn="auto" latinLnBrk="0" hangingPunct="1">
              <a:lnSpc>
                <a:spcPts val="4000"/>
              </a:lnSpc>
              <a:spcBef>
                <a:spcPts val="600"/>
              </a:spcBef>
              <a:spcAft>
                <a:spcPts val="0"/>
              </a:spcAft>
              <a:buClrTx/>
              <a:buSzTx/>
              <a:buFontTx/>
              <a:buNone/>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Buoyancy, not heat.</a:t>
            </a:r>
          </a:p>
        </p:txBody>
      </p:sp>
      <p:sp>
        <p:nvSpPr>
          <p:cNvPr id="6"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277</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7"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
        <p:nvSpPr>
          <p:cNvPr id="8" name="Title 1"/>
          <p:cNvSpPr txBox="1">
            <a:spLocks/>
          </p:cNvSpPr>
          <p:nvPr/>
        </p:nvSpPr>
        <p:spPr>
          <a:xfrm>
            <a:off x="457200" y="152400"/>
            <a:ext cx="8229600" cy="9906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5B6973"/>
                </a:solidFill>
                <a:effectLst/>
                <a:uLnTx/>
                <a:uFillTx/>
                <a:latin typeface="Bookman Old Style"/>
                <a:ea typeface="+mj-ea"/>
                <a:cs typeface="+mj-cs"/>
              </a:rPr>
              <a:t>Buoyancy Creates Draft Pressure</a:t>
            </a:r>
          </a:p>
        </p:txBody>
      </p:sp>
      <p:pic>
        <p:nvPicPr>
          <p:cNvPr id="109602" name="Picture 34" descr="https://s-media-cache-ak0.pinimg.com/originals/a4/a0/ec/a4a0ec685853020b7d4cb330cb1602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641921"/>
            <a:ext cx="3290421" cy="42179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197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US" dirty="0"/>
              <a:t>Driving Forces That Make Air Move  </a:t>
            </a:r>
          </a:p>
        </p:txBody>
      </p:sp>
      <p:sp>
        <p:nvSpPr>
          <p:cNvPr id="17411" name="Rectangle 3"/>
          <p:cNvSpPr>
            <a:spLocks noGrp="1" noChangeArrowheads="1"/>
          </p:cNvSpPr>
          <p:nvPr>
            <p:ph sz="quarter" idx="1"/>
          </p:nvPr>
        </p:nvSpPr>
        <p:spPr>
          <a:xfrm>
            <a:off x="1981200" y="1524000"/>
            <a:ext cx="5257800" cy="4525963"/>
          </a:xfrm>
        </p:spPr>
        <p:txBody>
          <a:bodyPr/>
          <a:lstStyle/>
          <a:p>
            <a:pPr>
              <a:lnSpc>
                <a:spcPts val="4000"/>
              </a:lnSpc>
            </a:pPr>
            <a:r>
              <a:rPr lang="en-US" dirty="0">
                <a:solidFill>
                  <a:srgbClr val="284E84"/>
                </a:solidFill>
              </a:rPr>
              <a:t>Wind</a:t>
            </a:r>
          </a:p>
          <a:p>
            <a:pPr>
              <a:lnSpc>
                <a:spcPts val="4000"/>
              </a:lnSpc>
            </a:pPr>
            <a:r>
              <a:rPr lang="en-US" dirty="0">
                <a:solidFill>
                  <a:srgbClr val="284E84"/>
                </a:solidFill>
              </a:rPr>
              <a:t>Stack (Chimney Effect)</a:t>
            </a:r>
          </a:p>
          <a:p>
            <a:pPr>
              <a:lnSpc>
                <a:spcPts val="4000"/>
              </a:lnSpc>
            </a:pPr>
            <a:r>
              <a:rPr lang="en-US" dirty="0">
                <a:solidFill>
                  <a:srgbClr val="284E84"/>
                </a:solidFill>
              </a:rPr>
              <a:t>Exhaust Fans</a:t>
            </a:r>
          </a:p>
          <a:p>
            <a:pPr>
              <a:lnSpc>
                <a:spcPts val="4000"/>
              </a:lnSpc>
            </a:pPr>
            <a:r>
              <a:rPr lang="en-US" dirty="0">
                <a:solidFill>
                  <a:srgbClr val="284E84"/>
                </a:solidFill>
              </a:rPr>
              <a:t>Duct Leakage</a:t>
            </a:r>
          </a:p>
          <a:p>
            <a:pPr>
              <a:lnSpc>
                <a:spcPts val="4000"/>
              </a:lnSpc>
            </a:pPr>
            <a:r>
              <a:rPr lang="en-US" dirty="0">
                <a:solidFill>
                  <a:srgbClr val="284E84"/>
                </a:solidFill>
              </a:rPr>
              <a:t>Unbalanced Forced Air Systems (interior door closure)</a:t>
            </a:r>
          </a:p>
          <a:p>
            <a:pPr eaLnBrk="1" hangingPunct="1"/>
            <a:endParaRPr lang="en-US" dirty="0"/>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278</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Tree>
    <p:extLst>
      <p:ext uri="{BB962C8B-B14F-4D97-AF65-F5344CB8AC3E}">
        <p14:creationId xmlns:p14="http://schemas.microsoft.com/office/powerpoint/2010/main" val="39017063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sz="half" idx="1"/>
          </p:nvPr>
        </p:nvSpPr>
        <p:spPr>
          <a:xfrm>
            <a:off x="457200" y="2057400"/>
            <a:ext cx="4033838" cy="4068763"/>
          </a:xfrm>
        </p:spPr>
        <p:txBody>
          <a:bodyPr>
            <a:normAutofit/>
          </a:bodyPr>
          <a:lstStyle/>
          <a:p>
            <a:pPr>
              <a:lnSpc>
                <a:spcPts val="4000"/>
              </a:lnSpc>
            </a:pPr>
            <a:r>
              <a:rPr lang="en-US" dirty="0">
                <a:solidFill>
                  <a:srgbClr val="284E84"/>
                </a:solidFill>
              </a:rPr>
              <a:t>Driving forces compete for the same air</a:t>
            </a:r>
          </a:p>
          <a:p>
            <a:pPr>
              <a:lnSpc>
                <a:spcPts val="4000"/>
              </a:lnSpc>
            </a:pPr>
            <a:r>
              <a:rPr lang="en-US" dirty="0">
                <a:solidFill>
                  <a:srgbClr val="284E84"/>
                </a:solidFill>
              </a:rPr>
              <a:t>Draft is a very weak force; loses out to stronger pressures</a:t>
            </a:r>
          </a:p>
        </p:txBody>
      </p:sp>
      <p:graphicFrame>
        <p:nvGraphicFramePr>
          <p:cNvPr id="2050" name="Object 4"/>
          <p:cNvGraphicFramePr>
            <a:graphicFrameLocks noGrp="1" noChangeAspect="1"/>
          </p:cNvGraphicFramePr>
          <p:nvPr>
            <p:ph type="clipArt" sz="half" idx="2"/>
            <p:extLst/>
          </p:nvPr>
        </p:nvGraphicFramePr>
        <p:xfrm>
          <a:off x="5486400" y="2305897"/>
          <a:ext cx="2895600" cy="2439141"/>
        </p:xfrm>
        <a:graphic>
          <a:graphicData uri="http://schemas.openxmlformats.org/presentationml/2006/ole">
            <mc:AlternateContent xmlns:mc="http://schemas.openxmlformats.org/markup-compatibility/2006">
              <mc:Choice xmlns:v="urn:schemas-microsoft-com:vml" Requires="v">
                <p:oleObj spid="_x0000_s1033" name="Clip" r:id="rId4" imgW="2286000" imgH="1925280" progId="">
                  <p:embed/>
                </p:oleObj>
              </mc:Choice>
              <mc:Fallback>
                <p:oleObj name="Clip" r:id="rId4" imgW="2286000" imgH="1925280" progId="">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305897"/>
                        <a:ext cx="2895600" cy="2439141"/>
                      </a:xfrm>
                      <a:prstGeom prst="rect">
                        <a:avLst/>
                      </a:prstGeom>
                      <a:noFill/>
                      <a:extLst/>
                    </p:spPr>
                  </p:pic>
                </p:oleObj>
              </mc:Fallback>
            </mc:AlternateContent>
          </a:graphicData>
        </a:graphic>
      </p:graphicFrame>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279</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
        <p:nvSpPr>
          <p:cNvPr id="10" name="Rectangle 2"/>
          <p:cNvSpPr>
            <a:spLocks noGrp="1" noChangeArrowheads="1"/>
          </p:cNvSpPr>
          <p:nvPr>
            <p:ph type="title"/>
          </p:nvPr>
        </p:nvSpPr>
        <p:spPr>
          <a:xfrm>
            <a:off x="457200" y="152400"/>
            <a:ext cx="8229600" cy="990600"/>
          </a:xfrm>
        </p:spPr>
        <p:txBody>
          <a:bodyPr>
            <a:normAutofit/>
          </a:bodyPr>
          <a:lstStyle/>
          <a:p>
            <a:pPr eaLnBrk="1" hangingPunct="1"/>
            <a:r>
              <a:rPr lang="en-US" dirty="0"/>
              <a:t>Competing Pressures</a:t>
            </a:r>
          </a:p>
        </p:txBody>
      </p:sp>
    </p:spTree>
    <p:extLst>
      <p:ext uri="{BB962C8B-B14F-4D97-AF65-F5344CB8AC3E}">
        <p14:creationId xmlns:p14="http://schemas.microsoft.com/office/powerpoint/2010/main" val="3288823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Duct Blaster Fan Connections</a:t>
            </a:r>
          </a:p>
        </p:txBody>
      </p:sp>
      <p:sp>
        <p:nvSpPr>
          <p:cNvPr id="3" name="Content Placeholder 2"/>
          <p:cNvSpPr>
            <a:spLocks noGrp="1"/>
          </p:cNvSpPr>
          <p:nvPr>
            <p:ph sz="quarter" idx="1"/>
          </p:nvPr>
        </p:nvSpPr>
        <p:spPr>
          <a:xfrm>
            <a:off x="762000" y="1997075"/>
            <a:ext cx="7848600" cy="3505200"/>
          </a:xfrm>
        </p:spPr>
        <p:txBody>
          <a:bodyPr>
            <a:noAutofit/>
          </a:bodyPr>
          <a:lstStyle/>
          <a:p>
            <a:pPr marL="274320" lvl="1">
              <a:lnSpc>
                <a:spcPts val="4000"/>
              </a:lnSpc>
              <a:spcBef>
                <a:spcPts val="600"/>
              </a:spcBef>
              <a:spcAft>
                <a:spcPts val="600"/>
              </a:spcAft>
              <a:buClr>
                <a:schemeClr val="accent1"/>
              </a:buClr>
            </a:pPr>
            <a:r>
              <a:rPr lang="en-US" sz="2800" dirty="0">
                <a:solidFill>
                  <a:srgbClr val="284E84"/>
                </a:solidFill>
              </a:rPr>
              <a:t>Four Common Connection Points</a:t>
            </a:r>
          </a:p>
          <a:p>
            <a:pPr lvl="1">
              <a:lnSpc>
                <a:spcPts val="4000"/>
              </a:lnSpc>
              <a:spcBef>
                <a:spcPts val="600"/>
              </a:spcBef>
              <a:spcAft>
                <a:spcPts val="600"/>
              </a:spcAft>
            </a:pPr>
            <a:r>
              <a:rPr lang="en-US" sz="2800" b="1" dirty="0"/>
              <a:t>Open Plenum </a:t>
            </a:r>
          </a:p>
          <a:p>
            <a:pPr lvl="1">
              <a:lnSpc>
                <a:spcPts val="4000"/>
              </a:lnSpc>
              <a:spcBef>
                <a:spcPts val="600"/>
              </a:spcBef>
              <a:spcAft>
                <a:spcPts val="600"/>
              </a:spcAft>
            </a:pPr>
            <a:r>
              <a:rPr lang="en-US" sz="2800" b="1" dirty="0"/>
              <a:t>Furnace Opening </a:t>
            </a:r>
          </a:p>
          <a:p>
            <a:pPr lvl="1">
              <a:lnSpc>
                <a:spcPts val="4000"/>
              </a:lnSpc>
              <a:spcBef>
                <a:spcPts val="600"/>
              </a:spcBef>
              <a:spcAft>
                <a:spcPts val="600"/>
              </a:spcAft>
            </a:pPr>
            <a:r>
              <a:rPr lang="en-US" sz="2800" b="1" dirty="0"/>
              <a:t>Furnace Return </a:t>
            </a:r>
          </a:p>
          <a:p>
            <a:pPr lvl="1">
              <a:lnSpc>
                <a:spcPts val="4000"/>
              </a:lnSpc>
              <a:spcBef>
                <a:spcPts val="600"/>
              </a:spcBef>
              <a:spcAft>
                <a:spcPts val="600"/>
              </a:spcAft>
            </a:pPr>
            <a:r>
              <a:rPr lang="en-US" sz="2800" b="1" dirty="0"/>
              <a:t>Supply Register</a:t>
            </a:r>
          </a:p>
        </p:txBody>
      </p:sp>
      <p:sp>
        <p:nvSpPr>
          <p:cNvPr id="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226</a:t>
            </a:fld>
            <a:endParaRPr lang="en-US" sz="1400" dirty="0">
              <a:solidFill>
                <a:prstClr val="black">
                  <a:tint val="75000"/>
                </a:prstClr>
              </a:solidFill>
            </a:endParaRPr>
          </a:p>
        </p:txBody>
      </p:sp>
      <p:sp>
        <p:nvSpPr>
          <p:cNvPr id="6" name="Title 5">
            <a:extLst>
              <a:ext uri="{FF2B5EF4-FFF2-40B4-BE49-F238E27FC236}">
                <a16:creationId xmlns:a16="http://schemas.microsoft.com/office/drawing/2014/main" xmlns="" id="{85444C65-C5E0-4556-9A24-0C2649959BEE}"/>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pic>
        <p:nvPicPr>
          <p:cNvPr id="7" name="Picture 6" descr="\\Hq5f01\esb\RESIDENTIAL\PTCS\Training\Training Slides Decks\Images\fix it man.jpg">
            <a:extLst>
              <a:ext uri="{FF2B5EF4-FFF2-40B4-BE49-F238E27FC236}">
                <a16:creationId xmlns:a16="http://schemas.microsoft.com/office/drawing/2014/main" xmlns="" id="{F436E32E-602A-4816-9AC7-7603D46BB7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3124200"/>
            <a:ext cx="1524000"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26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BACKDRAFT"/>
          <p:cNvPicPr>
            <a:picLocks noGrp="1" noChangeAspect="1" noChangeArrowheads="1"/>
          </p:cNvPicPr>
          <p:nvPr>
            <p:ph sz="quarter" idx="1"/>
          </p:nvPr>
        </p:nvPicPr>
        <p:blipFill>
          <a:blip r:embed="rId3" cstate="print"/>
          <a:srcRect/>
          <a:stretch>
            <a:fillRect/>
          </a:stretch>
        </p:blipFill>
        <p:spPr>
          <a:xfrm>
            <a:off x="6553200" y="2362200"/>
            <a:ext cx="2023734" cy="2468563"/>
          </a:xfrm>
          <a:noFill/>
        </p:spPr>
      </p:pic>
      <p:sp>
        <p:nvSpPr>
          <p:cNvPr id="12291" name="Rectangle 3"/>
          <p:cNvSpPr>
            <a:spLocks noGrp="1" noChangeArrowheads="1"/>
          </p:cNvSpPr>
          <p:nvPr>
            <p:ph type="body" sz="half" idx="3"/>
          </p:nvPr>
        </p:nvSpPr>
        <p:spPr>
          <a:xfrm>
            <a:off x="533400" y="1399476"/>
            <a:ext cx="5638800" cy="4876800"/>
          </a:xfrm>
        </p:spPr>
        <p:txBody>
          <a:bodyPr>
            <a:normAutofit/>
          </a:bodyPr>
          <a:lstStyle/>
          <a:p>
            <a:pPr>
              <a:lnSpc>
                <a:spcPts val="4000"/>
              </a:lnSpc>
            </a:pPr>
            <a:r>
              <a:rPr lang="en-US" dirty="0">
                <a:solidFill>
                  <a:srgbClr val="284E84"/>
                </a:solidFill>
              </a:rPr>
              <a:t>Turning on exhaust fans and leaky supply ducts outside the house can create negative pressure in the room where the combustion equipment is located.</a:t>
            </a:r>
          </a:p>
          <a:p>
            <a:pPr lvl="1">
              <a:lnSpc>
                <a:spcPts val="4000"/>
              </a:lnSpc>
            </a:pPr>
            <a:r>
              <a:rPr lang="en-US" sz="2400" dirty="0"/>
              <a:t>May cause combustion gases to be pulled down the flue</a:t>
            </a:r>
          </a:p>
        </p:txBody>
      </p:sp>
      <p:sp>
        <p:nvSpPr>
          <p:cNvPr id="5" name="Slide Number Placeholder 5"/>
          <p:cNvSpPr txBox="1">
            <a:spLocks noGrp="1"/>
          </p:cNvSpPr>
          <p:nvPr>
            <p:ph type="sldNum" sz="quarter" idx="4294967295"/>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2514600"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8: Combustion Safety</a:t>
            </a:r>
          </a:p>
        </p:txBody>
      </p:sp>
      <p:sp>
        <p:nvSpPr>
          <p:cNvPr id="8" name="Rectangle 2"/>
          <p:cNvSpPr txBox="1">
            <a:spLocks noChangeArrowheads="1"/>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DO NOT Create Back Drafting Problems</a:t>
            </a:r>
          </a:p>
        </p:txBody>
      </p:sp>
      <p:sp>
        <p:nvSpPr>
          <p:cNvPr id="2" name="Rectangle 1"/>
          <p:cNvSpPr/>
          <p:nvPr/>
        </p:nvSpPr>
        <p:spPr>
          <a:xfrm>
            <a:off x="533400" y="5138924"/>
            <a:ext cx="8153400" cy="1066446"/>
          </a:xfrm>
          <a:prstGeom prst="rect">
            <a:avLst/>
          </a:prstGeom>
        </p:spPr>
        <p:txBody>
          <a:bodyPr wrap="square">
            <a:spAutoFit/>
          </a:bodyPr>
          <a:lstStyle/>
          <a:p>
            <a:pPr marL="274320" marR="0" lvl="1" indent="-274320" algn="l" defTabSz="914400" rtl="0" eaLnBrk="1" fontAlgn="auto" latinLnBrk="0" hangingPunct="1">
              <a:lnSpc>
                <a:spcPts val="4000"/>
              </a:lnSpc>
              <a:spcBef>
                <a:spcPts val="600"/>
              </a:spcBef>
              <a:spcAft>
                <a:spcPts val="0"/>
              </a:spcAft>
              <a:buClr>
                <a:srgbClr val="98C723"/>
              </a:buClr>
              <a:buSzPct val="76000"/>
              <a:buFont typeface="Wingdings 3"/>
              <a:buChar char=""/>
              <a:tabLst/>
              <a:defRPr/>
            </a:pPr>
            <a:r>
              <a:rPr kumimoji="0" lang="en-US" sz="2500" b="0" i="0" u="none" strike="noStrike" kern="1200" cap="none" spc="0" normalizeH="0" baseline="0" noProof="0" dirty="0">
                <a:ln>
                  <a:noFill/>
                </a:ln>
                <a:solidFill>
                  <a:srgbClr val="284E84"/>
                </a:solidFill>
                <a:effectLst/>
                <a:uLnTx/>
                <a:uFillTx/>
                <a:latin typeface="Gill Sans MT"/>
                <a:ea typeface="+mn-ea"/>
                <a:cs typeface="+mn-cs"/>
              </a:rPr>
              <a:t>Back drafting combustion appliances can produce large amounts of CO, often in the thousands of parts per million.</a:t>
            </a:r>
          </a:p>
        </p:txBody>
      </p:sp>
    </p:spTree>
    <p:extLst>
      <p:ext uri="{BB962C8B-B14F-4D97-AF65-F5344CB8AC3E}">
        <p14:creationId xmlns:p14="http://schemas.microsoft.com/office/powerpoint/2010/main" val="1849437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2000">
              <a:srgbClr val="E1F8FB"/>
            </a:gs>
            <a:gs pos="74000">
              <a:schemeClr val="bg1">
                <a:tint val="97000"/>
                <a:satMod val="220000"/>
              </a:schemeClr>
            </a:gs>
          </a:gsLst>
          <a:lin ang="5400000" scaled="1"/>
        </a:gradFill>
        <a:effectLst/>
      </p:bgPr>
    </p:bg>
    <p:spTree>
      <p:nvGrpSpPr>
        <p:cNvPr id="1" name=""/>
        <p:cNvGrpSpPr/>
        <p:nvPr/>
      </p:nvGrpSpPr>
      <p:grpSpPr>
        <a:xfrm>
          <a:off x="0" y="0"/>
          <a:ext cx="0" cy="0"/>
          <a:chOff x="0" y="0"/>
          <a:chExt cx="0" cy="0"/>
        </a:xfrm>
      </p:grpSpPr>
      <p:sp>
        <p:nvSpPr>
          <p:cNvPr id="6" name="Right Arrow 5"/>
          <p:cNvSpPr/>
          <p:nvPr/>
        </p:nvSpPr>
        <p:spPr>
          <a:xfrm>
            <a:off x="6401516" y="1828800"/>
            <a:ext cx="2742483"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9"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517" y="6019800"/>
            <a:ext cx="2520950" cy="63233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609600" y="1295400"/>
            <a:ext cx="61722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52579"/>
                </a:solidFill>
                <a:effectLst/>
                <a:uLnTx/>
                <a:uFillTx/>
                <a:latin typeface="Bookman Old Style" panose="02050604050505020204" pitchFamily="18" charset="0"/>
                <a:ea typeface="+mj-ea"/>
                <a:cs typeface="Tahoma" pitchFamily="34" charset="0"/>
              </a:rPr>
              <a:t>Section 9 of 10: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52579"/>
                </a:solidFill>
                <a:effectLst/>
                <a:uLnTx/>
                <a:uFillTx/>
                <a:latin typeface="Bookman Old Style" panose="02050604050505020204" pitchFamily="18" charset="0"/>
                <a:ea typeface="+mj-ea"/>
                <a:cs typeface="Tahoma" pitchFamily="34" charset="0"/>
              </a:rPr>
              <a:t>Participation Rules &amp; Paperwork</a:t>
            </a:r>
          </a:p>
        </p:txBody>
      </p:sp>
    </p:spTree>
    <p:extLst>
      <p:ext uri="{BB962C8B-B14F-4D97-AF65-F5344CB8AC3E}">
        <p14:creationId xmlns:p14="http://schemas.microsoft.com/office/powerpoint/2010/main" val="3413946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152400"/>
            <a:ext cx="8229600" cy="9906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5B6973"/>
                </a:solidFill>
                <a:effectLst/>
                <a:uLnTx/>
                <a:uFillTx/>
                <a:latin typeface="Bookman Old Style"/>
                <a:ea typeface="+mj-ea"/>
                <a:cs typeface="+mj-cs"/>
              </a:rPr>
              <a:t>Section 9: Participation Rules &amp; Paperwork</a:t>
            </a:r>
          </a:p>
        </p:txBody>
      </p:sp>
      <p:sp>
        <p:nvSpPr>
          <p:cNvPr id="7" name="Content Placeholder 6"/>
          <p:cNvSpPr>
            <a:spLocks noGrp="1"/>
          </p:cNvSpPr>
          <p:nvPr>
            <p:ph sz="quarter" idx="1"/>
          </p:nvPr>
        </p:nvSpPr>
        <p:spPr>
          <a:xfrm>
            <a:off x="1524000" y="1752600"/>
            <a:ext cx="6019800" cy="4038600"/>
          </a:xfrm>
        </p:spPr>
        <p:txBody>
          <a:bodyPr>
            <a:normAutofit/>
          </a:bodyPr>
          <a:lstStyle/>
          <a:p>
            <a:pPr>
              <a:lnSpc>
                <a:spcPts val="4500"/>
              </a:lnSpc>
            </a:pPr>
            <a:r>
              <a:rPr lang="en-US" dirty="0">
                <a:solidFill>
                  <a:srgbClr val="284E84"/>
                </a:solidFill>
              </a:rPr>
              <a:t>Next Steps to Certification</a:t>
            </a:r>
          </a:p>
          <a:p>
            <a:pPr>
              <a:lnSpc>
                <a:spcPts val="4500"/>
              </a:lnSpc>
            </a:pPr>
            <a:r>
              <a:rPr lang="en-US" dirty="0">
                <a:solidFill>
                  <a:srgbClr val="284E84"/>
                </a:solidFill>
              </a:rPr>
              <a:t>Online Account</a:t>
            </a:r>
          </a:p>
          <a:p>
            <a:pPr>
              <a:lnSpc>
                <a:spcPts val="4500"/>
              </a:lnSpc>
            </a:pPr>
            <a:r>
              <a:rPr lang="en-US" dirty="0">
                <a:solidFill>
                  <a:srgbClr val="284E84"/>
                </a:solidFill>
              </a:rPr>
              <a:t>Technician Application</a:t>
            </a:r>
          </a:p>
          <a:p>
            <a:pPr>
              <a:lnSpc>
                <a:spcPts val="4500"/>
              </a:lnSpc>
            </a:pPr>
            <a:r>
              <a:rPr lang="en-US" dirty="0">
                <a:solidFill>
                  <a:srgbClr val="284E84"/>
                </a:solidFill>
              </a:rPr>
              <a:t>Entering a Job into the Mobile Registry</a:t>
            </a:r>
          </a:p>
          <a:p>
            <a:pPr>
              <a:lnSpc>
                <a:spcPts val="4500"/>
              </a:lnSpc>
            </a:pPr>
            <a:r>
              <a:rPr lang="en-US" dirty="0">
                <a:solidFill>
                  <a:srgbClr val="284E84"/>
                </a:solidFill>
              </a:rPr>
              <a:t>Quality Assurance Inspections</a:t>
            </a:r>
          </a:p>
          <a:p>
            <a:pPr>
              <a:lnSpc>
                <a:spcPts val="4500"/>
              </a:lnSpc>
            </a:pPr>
            <a:endParaRPr lang="en-US" dirty="0">
              <a:solidFill>
                <a:srgbClr val="284E84"/>
              </a:solidFill>
            </a:endParaRP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Tree>
    <p:extLst>
      <p:ext uri="{BB962C8B-B14F-4D97-AF65-F5344CB8AC3E}">
        <p14:creationId xmlns:p14="http://schemas.microsoft.com/office/powerpoint/2010/main" val="19941310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to Certification</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283</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itle 5"/>
          <p:cNvSpPr txBox="1">
            <a:spLocks/>
          </p:cNvSpPr>
          <p:nvPr/>
        </p:nvSpPr>
        <p:spPr>
          <a:xfrm>
            <a:off x="304800" y="71439"/>
            <a:ext cx="38100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graphicFrame>
        <p:nvGraphicFramePr>
          <p:cNvPr id="9" name="Content Placeholder 4"/>
          <p:cNvGraphicFramePr>
            <a:graphicFrameLocks/>
          </p:cNvGraphicFramePr>
          <p:nvPr>
            <p:extLst/>
          </p:nvPr>
        </p:nvGraphicFramePr>
        <p:xfrm>
          <a:off x="457200" y="1295400"/>
          <a:ext cx="82296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950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Autofit/>
          </a:bodyPr>
          <a:lstStyle/>
          <a:p>
            <a:r>
              <a:rPr lang="en-US" i="1" dirty="0"/>
              <a:t>Step 2: Create Online Account Now!</a:t>
            </a:r>
          </a:p>
        </p:txBody>
      </p:sp>
      <p:sp>
        <p:nvSpPr>
          <p:cNvPr id="10" name="Slide Number Placeholder 5"/>
          <p:cNvSpPr txBox="1">
            <a:spLocks noGrp="1"/>
          </p:cNvSpPr>
          <p:nvPr>
            <p:ph type="sldNum" sz="quarter" idx="12"/>
          </p:nvPr>
        </p:nvSpPr>
        <p:spPr>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284</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8" name="Title 5"/>
          <p:cNvSpPr txBox="1">
            <a:spLocks/>
          </p:cNvSpPr>
          <p:nvPr/>
        </p:nvSpPr>
        <p:spPr>
          <a:xfrm>
            <a:off x="304799" y="71439"/>
            <a:ext cx="3808423"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sp>
        <p:nvSpPr>
          <p:cNvPr id="12" name="Content Placeholder 2"/>
          <p:cNvSpPr>
            <a:spLocks noGrp="1"/>
          </p:cNvSpPr>
          <p:nvPr>
            <p:ph sz="quarter" idx="1"/>
          </p:nvPr>
        </p:nvSpPr>
        <p:spPr>
          <a:xfrm>
            <a:off x="609600" y="1447800"/>
            <a:ext cx="7924800" cy="609600"/>
          </a:xfrm>
        </p:spPr>
        <p:txBody>
          <a:bodyPr>
            <a:normAutofit/>
          </a:bodyPr>
          <a:lstStyle/>
          <a:p>
            <a:pPr marL="0" indent="0" algn="ctr">
              <a:spcBef>
                <a:spcPts val="800"/>
              </a:spcBef>
              <a:spcAft>
                <a:spcPts val="800"/>
              </a:spcAft>
              <a:buNone/>
            </a:pPr>
            <a:r>
              <a:rPr lang="en-US" sz="2500" dirty="0">
                <a:solidFill>
                  <a:srgbClr val="284E84"/>
                </a:solidFill>
              </a:rPr>
              <a:t>Go to </a:t>
            </a:r>
            <a:r>
              <a:rPr lang="en-US" sz="2500" dirty="0">
                <a:solidFill>
                  <a:srgbClr val="284E84"/>
                </a:solidFill>
                <a:hlinkClick r:id="rId3"/>
              </a:rPr>
              <a:t>ptcs.bpa.gov</a:t>
            </a:r>
            <a:r>
              <a:rPr lang="en-US" sz="2500" dirty="0">
                <a:solidFill>
                  <a:srgbClr val="284E84"/>
                </a:solidFill>
              </a:rPr>
              <a:t> and click “Register” to create a profile.</a:t>
            </a:r>
          </a:p>
        </p:txBody>
      </p:sp>
      <p:grpSp>
        <p:nvGrpSpPr>
          <p:cNvPr id="13" name="Group 12"/>
          <p:cNvGrpSpPr/>
          <p:nvPr/>
        </p:nvGrpSpPr>
        <p:grpSpPr>
          <a:xfrm>
            <a:off x="722323" y="2133600"/>
            <a:ext cx="3390900" cy="2659763"/>
            <a:chOff x="762000" y="1490246"/>
            <a:chExt cx="3390900" cy="2659763"/>
          </a:xfrm>
        </p:grpSpPr>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867" y="1760299"/>
              <a:ext cx="3223033" cy="2389710"/>
            </a:xfrm>
            <a:prstGeom prst="roundRect">
              <a:avLst>
                <a:gd name="adj" fmla="val 4167"/>
              </a:avLst>
            </a:prstGeom>
            <a:solidFill>
              <a:srgbClr val="FFFFFF"/>
            </a:solidFill>
            <a:ln w="9525">
              <a:solidFill>
                <a:schemeClr val="tx1"/>
              </a:solidFill>
              <a:miter lim="800000"/>
              <a:headEnd/>
              <a:tailEnd/>
            </a:ln>
            <a:effectLst>
              <a:reflection blurRad="12700" stA="28000" endPos="0" dist="5000" dir="5400000" sy="-100000" algn="bl" rotWithShape="0"/>
            </a:effectLst>
            <a:scene3d>
              <a:camera prst="orthographicFront"/>
              <a:lightRig rig="threePt" dir="t">
                <a:rot lat="0" lon="0" rev="2700000"/>
              </a:lightRig>
            </a:scene3d>
            <a:sp3d>
              <a:bevelT h="38100"/>
              <a:contourClr>
                <a:srgbClr val="C0C0C0"/>
              </a:contourClr>
            </a:sp3d>
            <a:extLst/>
          </p:spPr>
        </p:pic>
        <p:cxnSp>
          <p:nvCxnSpPr>
            <p:cNvPr id="15" name="Straight Arrow Connector 14"/>
            <p:cNvCxnSpPr/>
            <p:nvPr/>
          </p:nvCxnSpPr>
          <p:spPr>
            <a:xfrm>
              <a:off x="762000" y="2848554"/>
              <a:ext cx="235013" cy="3488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31016" y="1490246"/>
              <a:ext cx="10931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lumMod val="50000"/>
                    </a:prstClr>
                  </a:solidFill>
                  <a:effectLst/>
                  <a:uLnTx/>
                  <a:uFillTx/>
                  <a:latin typeface="Gill Sans MT"/>
                  <a:ea typeface="+mn-ea"/>
                  <a:cs typeface="+mn-cs"/>
                </a:rPr>
                <a:t>Mobile view</a:t>
              </a:r>
            </a:p>
          </p:txBody>
        </p:sp>
      </p:grpSp>
      <p:grpSp>
        <p:nvGrpSpPr>
          <p:cNvPr id="17" name="Group 16"/>
          <p:cNvGrpSpPr/>
          <p:nvPr/>
        </p:nvGrpSpPr>
        <p:grpSpPr>
          <a:xfrm>
            <a:off x="4378216" y="2895600"/>
            <a:ext cx="3852470" cy="1428494"/>
            <a:chOff x="4417893" y="2252246"/>
            <a:chExt cx="3852470" cy="1428494"/>
          </a:xfrm>
        </p:grpSpPr>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7893" y="2548507"/>
              <a:ext cx="3852470" cy="1132233"/>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9" name="Straight Arrow Connector 18"/>
            <p:cNvCxnSpPr/>
            <p:nvPr/>
          </p:nvCxnSpPr>
          <p:spPr>
            <a:xfrm flipH="1">
              <a:off x="8045143" y="2286000"/>
              <a:ext cx="209550" cy="3214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20791" y="2252246"/>
              <a:ext cx="12134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lumMod val="50000"/>
                    </a:prstClr>
                  </a:solidFill>
                  <a:effectLst/>
                  <a:uLnTx/>
                  <a:uFillTx/>
                  <a:latin typeface="Gill Sans MT"/>
                  <a:ea typeface="+mn-ea"/>
                  <a:cs typeface="+mn-cs"/>
                </a:rPr>
                <a:t>Desktop view</a:t>
              </a:r>
            </a:p>
          </p:txBody>
        </p:sp>
      </p:grpSp>
      <p:sp>
        <p:nvSpPr>
          <p:cNvPr id="21" name="Rectangle 20"/>
          <p:cNvSpPr/>
          <p:nvPr/>
        </p:nvSpPr>
        <p:spPr>
          <a:xfrm>
            <a:off x="1143000" y="5334001"/>
            <a:ext cx="6705600" cy="914400"/>
          </a:xfrm>
          <a:prstGeom prst="rect">
            <a:avLst/>
          </a:prstGeom>
        </p:spPr>
        <p:txBody>
          <a:bodyPr vert="horz">
            <a:normAutofit/>
          </a:bodyPr>
          <a:lstStyle/>
          <a:p>
            <a:pPr marL="0" marR="0" lvl="0" indent="0" algn="ctr" defTabSz="914400" rtl="0" eaLnBrk="1" fontAlgn="auto" latinLnBrk="0" hangingPunct="1">
              <a:lnSpc>
                <a:spcPct val="100000"/>
              </a:lnSpc>
              <a:spcBef>
                <a:spcPts val="800"/>
              </a:spcBef>
              <a:spcAft>
                <a:spcPts val="800"/>
              </a:spcAft>
              <a:buClr>
                <a:srgbClr val="98C723"/>
              </a:buClr>
              <a:buSzPct val="76000"/>
              <a:buFont typeface="Wingdings 3"/>
              <a:buNone/>
              <a:tabLst/>
              <a:defRPr/>
            </a:pPr>
            <a:r>
              <a:rPr kumimoji="0" lang="en-US" sz="2500" b="0" i="0" u="none" strike="noStrike" kern="1200" cap="none" spc="0" normalizeH="0" baseline="0" noProof="0" dirty="0">
                <a:ln>
                  <a:noFill/>
                </a:ln>
                <a:solidFill>
                  <a:srgbClr val="284E84"/>
                </a:solidFill>
                <a:effectLst/>
                <a:uLnTx/>
                <a:uFillTx/>
                <a:latin typeface="Gill Sans MT"/>
                <a:ea typeface="+mn-ea"/>
                <a:cs typeface="+mn-cs"/>
              </a:rPr>
              <a:t>Account will be activated and tech ID assigned when all the steps are completed.</a:t>
            </a:r>
          </a:p>
        </p:txBody>
      </p:sp>
    </p:spTree>
    <p:extLst>
      <p:ext uri="{BB962C8B-B14F-4D97-AF65-F5344CB8AC3E}">
        <p14:creationId xmlns:p14="http://schemas.microsoft.com/office/powerpoint/2010/main" val="24620780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Autofit/>
          </a:bodyPr>
          <a:lstStyle/>
          <a:p>
            <a:r>
              <a:rPr lang="en-US" i="1" dirty="0"/>
              <a:t>Step 3: Certified Technician Application</a:t>
            </a:r>
          </a:p>
        </p:txBody>
      </p:sp>
      <p:sp>
        <p:nvSpPr>
          <p:cNvPr id="7" name="Slide Number Placeholder 5"/>
          <p:cNvSpPr txBox="1">
            <a:spLocks noGrp="1"/>
          </p:cNvSpPr>
          <p:nvPr>
            <p:ph type="sldNum" sz="quarter" idx="12"/>
          </p:nvPr>
        </p:nvSpPr>
        <p:spPr>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285</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8" name="Title 5"/>
          <p:cNvSpPr txBox="1">
            <a:spLocks/>
          </p:cNvSpPr>
          <p:nvPr/>
        </p:nvSpPr>
        <p:spPr>
          <a:xfrm>
            <a:off x="304800" y="71439"/>
            <a:ext cx="37338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3124200"/>
            <a:ext cx="4876800" cy="22314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457200" y="1524000"/>
            <a:ext cx="8305800" cy="1524000"/>
          </a:xfrm>
          <a:prstGeom prst="rect">
            <a:avLst/>
          </a:prstGeom>
        </p:spPr>
        <p:txBody>
          <a:bodyPr vert="horz">
            <a:normAutofit fontScale="70000" lnSpcReduction="2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marR="0" lvl="0" indent="0" algn="ctr" defTabSz="914400" rtl="0" eaLnBrk="1" fontAlgn="auto" latinLnBrk="0" hangingPunct="1">
              <a:lnSpc>
                <a:spcPts val="3000"/>
              </a:lnSpc>
              <a:spcBef>
                <a:spcPts val="600"/>
              </a:spcBef>
              <a:spcAft>
                <a:spcPts val="0"/>
              </a:spcAft>
              <a:buClr>
                <a:srgbClr val="98C723"/>
              </a:buClr>
              <a:buSzPct val="76000"/>
              <a:buFont typeface="Wingdings 3"/>
              <a:buNone/>
              <a:tabLst/>
              <a:defRPr/>
            </a:pPr>
            <a:r>
              <a:rPr kumimoji="0" lang="en-US" sz="2300" b="1" i="0" u="none" strike="noStrike" kern="1200" cap="none" spc="0" normalizeH="0" baseline="0" noProof="0" dirty="0">
                <a:ln>
                  <a:noFill/>
                </a:ln>
                <a:solidFill>
                  <a:srgbClr val="284E84"/>
                </a:solidFill>
                <a:effectLst/>
                <a:uLnTx/>
                <a:uFillTx/>
                <a:latin typeface="Gill Sans MT"/>
                <a:ea typeface="+mn-ea"/>
                <a:cs typeface="+mn-cs"/>
              </a:rPr>
              <a:t>Find it </a:t>
            </a:r>
            <a:r>
              <a:rPr kumimoji="0" lang="en-US" sz="2000" b="0" i="0" u="sng" strike="noStrike" kern="1200" cap="none" spc="0" normalizeH="0" baseline="0" noProof="0" dirty="0">
                <a:ln>
                  <a:noFill/>
                </a:ln>
                <a:solidFill>
                  <a:srgbClr val="284E84"/>
                </a:solidFill>
                <a:effectLst/>
                <a:uLnTx/>
                <a:uFillTx/>
                <a:latin typeface="Gill Sans MT"/>
                <a:ea typeface="+mn-ea"/>
                <a:cs typeface="+mn-cs"/>
              </a:rPr>
              <a:t>at the end of your Trainee Manual</a:t>
            </a:r>
            <a:r>
              <a:rPr kumimoji="0" lang="en-US" sz="2000" b="0" i="0" u="none" strike="noStrike" kern="1200" cap="none" spc="0" normalizeH="0" baseline="0" noProof="0" dirty="0">
                <a:ln>
                  <a:noFill/>
                </a:ln>
                <a:solidFill>
                  <a:srgbClr val="284E84"/>
                </a:solidFill>
                <a:effectLst/>
                <a:uLnTx/>
                <a:uFillTx/>
                <a:latin typeface="Gill Sans MT"/>
                <a:ea typeface="+mn-ea"/>
                <a:cs typeface="+mn-cs"/>
              </a:rPr>
              <a:t> or in “How to Participate” section on </a:t>
            </a:r>
            <a:r>
              <a:rPr kumimoji="0" lang="en-US" sz="2000" b="0" i="0" u="none" strike="noStrike" kern="1200" cap="none" spc="0" normalizeH="0" baseline="0" noProof="0" dirty="0">
                <a:ln>
                  <a:noFill/>
                </a:ln>
                <a:solidFill>
                  <a:srgbClr val="284E84"/>
                </a:solidFill>
                <a:effectLst/>
                <a:uLnTx/>
                <a:uFillTx/>
                <a:latin typeface="Gill Sans MT"/>
                <a:ea typeface="+mn-ea"/>
                <a:cs typeface="+mn-cs"/>
                <a:hlinkClick r:id="rId4"/>
              </a:rPr>
              <a:t>www.bpa.gov/goto/reshvac</a:t>
            </a:r>
            <a:endParaRPr kumimoji="0" lang="en-US" sz="2000" b="0" i="0" u="none" strike="noStrike" kern="1200" cap="none" spc="0" normalizeH="0" baseline="0" noProof="0" dirty="0">
              <a:ln>
                <a:noFill/>
              </a:ln>
              <a:solidFill>
                <a:srgbClr val="284E84"/>
              </a:solidFill>
              <a:effectLst/>
              <a:uLnTx/>
              <a:uFillTx/>
              <a:latin typeface="Gill Sans MT"/>
              <a:ea typeface="+mn-ea"/>
              <a:cs typeface="+mn-cs"/>
            </a:endParaRPr>
          </a:p>
          <a:p>
            <a:pPr marL="0" marR="0" lvl="0" indent="0" algn="ctr" defTabSz="914400" rtl="0" eaLnBrk="1" fontAlgn="auto" latinLnBrk="0" hangingPunct="1">
              <a:lnSpc>
                <a:spcPts val="3000"/>
              </a:lnSpc>
              <a:spcBef>
                <a:spcPts val="600"/>
              </a:spcBef>
              <a:spcAft>
                <a:spcPts val="0"/>
              </a:spcAft>
              <a:buClr>
                <a:srgbClr val="98C723"/>
              </a:buClr>
              <a:buSzPct val="76000"/>
              <a:buFont typeface="Wingdings 3"/>
              <a:buNone/>
              <a:tabLst/>
              <a:defRPr/>
            </a:pPr>
            <a:r>
              <a:rPr kumimoji="0" lang="en-US" sz="2300" b="1" i="0" u="none" strike="noStrike" kern="1200" cap="none" spc="0" normalizeH="0" baseline="0" noProof="0" dirty="0">
                <a:ln>
                  <a:noFill/>
                </a:ln>
                <a:solidFill>
                  <a:srgbClr val="284E84"/>
                </a:solidFill>
                <a:effectLst/>
                <a:uLnTx/>
                <a:uFillTx/>
                <a:latin typeface="Gill Sans MT"/>
                <a:ea typeface="+mn-ea"/>
                <a:cs typeface="+mn-cs"/>
              </a:rPr>
              <a:t>Submit </a:t>
            </a:r>
            <a:r>
              <a:rPr kumimoji="0" lang="en-US" sz="2000" b="0" i="0" u="none" strike="noStrike" kern="1200" cap="none" spc="0" normalizeH="0" baseline="0" noProof="0" dirty="0">
                <a:ln>
                  <a:noFill/>
                </a:ln>
                <a:solidFill>
                  <a:srgbClr val="284E84"/>
                </a:solidFill>
                <a:effectLst/>
                <a:uLnTx/>
                <a:uFillTx/>
                <a:latin typeface="Gill Sans MT"/>
                <a:ea typeface="+mn-ea"/>
                <a:cs typeface="+mn-cs"/>
              </a:rPr>
              <a:t>photos or scans of completed &amp; signed application by</a:t>
            </a:r>
            <a:r>
              <a:rPr kumimoji="0" lang="en-US" sz="2000" b="1" i="0" u="none" strike="noStrike" kern="1200" cap="none" spc="0" normalizeH="0" baseline="0" noProof="0" dirty="0">
                <a:ln>
                  <a:noFill/>
                </a:ln>
                <a:solidFill>
                  <a:srgbClr val="284E84"/>
                </a:solidFill>
                <a:effectLst/>
                <a:uLnTx/>
                <a:uFillTx/>
                <a:latin typeface="Gill Sans MT"/>
                <a:ea typeface="+mn-ea"/>
                <a:cs typeface="+mn-cs"/>
              </a:rPr>
              <a:t> </a:t>
            </a:r>
            <a:r>
              <a:rPr kumimoji="0" lang="en-US" sz="2000" b="0" i="0" u="none" strike="noStrike" kern="1200" cap="none" spc="0" normalizeH="0" baseline="0" noProof="0" dirty="0">
                <a:ln>
                  <a:noFill/>
                </a:ln>
                <a:solidFill>
                  <a:srgbClr val="284E84"/>
                </a:solidFill>
                <a:effectLst/>
                <a:uLnTx/>
                <a:uFillTx/>
                <a:latin typeface="Gill Sans MT"/>
                <a:ea typeface="+mn-ea"/>
                <a:cs typeface="+mn-cs"/>
              </a:rPr>
              <a:t>email to </a:t>
            </a:r>
            <a:r>
              <a:rPr kumimoji="0" lang="en-US" sz="2000" b="0" i="0" u="none" strike="noStrike" kern="1200" cap="none" spc="0" normalizeH="0" baseline="0" noProof="0" dirty="0">
                <a:ln>
                  <a:noFill/>
                </a:ln>
                <a:solidFill>
                  <a:srgbClr val="284E84"/>
                </a:solidFill>
                <a:effectLst/>
                <a:uLnTx/>
                <a:uFillTx/>
                <a:latin typeface="Gill Sans MT"/>
                <a:ea typeface="+mn-ea"/>
                <a:cs typeface="+mn-cs"/>
                <a:hlinkClick r:id="rId5"/>
              </a:rPr>
              <a:t>ResHVAC@bpa.gov</a:t>
            </a:r>
            <a:r>
              <a:rPr kumimoji="0" lang="en-US" sz="2000" b="0" i="0" u="none" strike="noStrike" kern="1200" cap="none" spc="0" normalizeH="0" baseline="0" noProof="0" dirty="0">
                <a:ln>
                  <a:noFill/>
                </a:ln>
                <a:solidFill>
                  <a:srgbClr val="284E84"/>
                </a:solidFill>
                <a:effectLst/>
                <a:uLnTx/>
                <a:uFillTx/>
                <a:latin typeface="Gill Sans MT"/>
                <a:ea typeface="+mn-ea"/>
                <a:cs typeface="+mn-cs"/>
              </a:rPr>
              <a:t>                                or fax it to 1-877-848-4074</a:t>
            </a:r>
            <a:endParaRPr kumimoji="0" lang="en-US" sz="2000" b="1" i="0" u="none" strike="noStrike" kern="1200" cap="none" spc="0" normalizeH="0" baseline="0" noProof="0" dirty="0">
              <a:ln>
                <a:noFill/>
              </a:ln>
              <a:solidFill>
                <a:srgbClr val="284E84"/>
              </a:solidFill>
              <a:effectLst/>
              <a:uLnTx/>
              <a:uFillTx/>
              <a:latin typeface="Gill Sans MT"/>
              <a:ea typeface="+mn-ea"/>
              <a:cs typeface="+mn-cs"/>
            </a:endParaRPr>
          </a:p>
        </p:txBody>
      </p:sp>
      <p:sp>
        <p:nvSpPr>
          <p:cNvPr id="10" name="TextBox 9"/>
          <p:cNvSpPr txBox="1"/>
          <p:nvPr/>
        </p:nvSpPr>
        <p:spPr>
          <a:xfrm>
            <a:off x="990600" y="5638800"/>
            <a:ext cx="716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84E84"/>
                </a:solidFill>
                <a:effectLst/>
                <a:uLnTx/>
                <a:uFillTx/>
                <a:latin typeface="Gill Sans MT"/>
                <a:ea typeface="+mn-ea"/>
                <a:cs typeface="+mn-cs"/>
              </a:rPr>
              <a:t>Note: Submit this form when tech is new, receives additional training, or needs to update company info.</a:t>
            </a:r>
          </a:p>
        </p:txBody>
      </p:sp>
    </p:spTree>
    <p:extLst>
      <p:ext uri="{BB962C8B-B14F-4D97-AF65-F5344CB8AC3E}">
        <p14:creationId xmlns:p14="http://schemas.microsoft.com/office/powerpoint/2010/main" val="18621803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Autofit/>
          </a:bodyPr>
          <a:lstStyle/>
          <a:p>
            <a:r>
              <a:rPr lang="en-US" dirty="0"/>
              <a:t>Next Steps: Some Clarification</a:t>
            </a:r>
          </a:p>
        </p:txBody>
      </p:sp>
      <p:sp>
        <p:nvSpPr>
          <p:cNvPr id="3" name="Content Placeholder 2"/>
          <p:cNvSpPr>
            <a:spLocks noGrp="1"/>
          </p:cNvSpPr>
          <p:nvPr>
            <p:ph sz="quarter" idx="1"/>
          </p:nvPr>
        </p:nvSpPr>
        <p:spPr>
          <a:xfrm>
            <a:off x="838200" y="1676400"/>
            <a:ext cx="7696200" cy="3886200"/>
          </a:xfrm>
        </p:spPr>
        <p:txBody>
          <a:bodyPr vert="horz">
            <a:noAutofit/>
          </a:bodyPr>
          <a:lstStyle/>
          <a:p>
            <a:pPr>
              <a:lnSpc>
                <a:spcPts val="4000"/>
              </a:lnSpc>
              <a:spcBef>
                <a:spcPts val="1200"/>
              </a:spcBef>
              <a:spcAft>
                <a:spcPts val="1200"/>
              </a:spcAft>
            </a:pPr>
            <a:r>
              <a:rPr lang="en-US" sz="2100" dirty="0">
                <a:solidFill>
                  <a:srgbClr val="284E84"/>
                </a:solidFill>
              </a:rPr>
              <a:t>A non-PTCS Certified technician can seal the ducts, but a PTCS certified technician </a:t>
            </a:r>
            <a:r>
              <a:rPr lang="en-US" sz="2100" b="1" u="sng" dirty="0">
                <a:solidFill>
                  <a:srgbClr val="284E84"/>
                </a:solidFill>
              </a:rPr>
              <a:t>must</a:t>
            </a:r>
            <a:r>
              <a:rPr lang="en-US" sz="2100" dirty="0">
                <a:solidFill>
                  <a:srgbClr val="284E84"/>
                </a:solidFill>
              </a:rPr>
              <a:t> perform the leakage tests and inspect the duct sealing.</a:t>
            </a:r>
          </a:p>
          <a:p>
            <a:pPr>
              <a:lnSpc>
                <a:spcPts val="4000"/>
              </a:lnSpc>
              <a:spcBef>
                <a:spcPts val="1200"/>
              </a:spcBef>
              <a:spcAft>
                <a:spcPts val="1200"/>
              </a:spcAft>
            </a:pPr>
            <a:r>
              <a:rPr lang="en-US" sz="2100" dirty="0">
                <a:solidFill>
                  <a:srgbClr val="284E84"/>
                </a:solidFill>
              </a:rPr>
              <a:t>Certification will follow you to any company. Submit new Certified Technician Application to update information.</a:t>
            </a:r>
          </a:p>
        </p:txBody>
      </p:sp>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286</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8" name="Title 5"/>
          <p:cNvSpPr txBox="1">
            <a:spLocks/>
          </p:cNvSpPr>
          <p:nvPr/>
        </p:nvSpPr>
        <p:spPr>
          <a:xfrm>
            <a:off x="304800" y="71439"/>
            <a:ext cx="37338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spTree>
    <p:extLst>
      <p:ext uri="{BB962C8B-B14F-4D97-AF65-F5344CB8AC3E}">
        <p14:creationId xmlns:p14="http://schemas.microsoft.com/office/powerpoint/2010/main" val="30541797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Certification</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287</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graphicFrame>
        <p:nvGraphicFramePr>
          <p:cNvPr id="6" name="Content Placeholder 5"/>
          <p:cNvGraphicFramePr>
            <a:graphicFrameLocks noGrp="1"/>
          </p:cNvGraphicFramePr>
          <p:nvPr>
            <p:ph sz="quarter" idx="1"/>
            <p:extLst/>
          </p:nvPr>
        </p:nvGraphicFramePr>
        <p:xfrm>
          <a:off x="533400" y="1295400"/>
          <a:ext cx="8305800" cy="447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57200" y="5657306"/>
            <a:ext cx="14798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Get Certified</a:t>
            </a:r>
          </a:p>
        </p:txBody>
      </p:sp>
      <p:sp>
        <p:nvSpPr>
          <p:cNvPr id="8" name="Title 5"/>
          <p:cNvSpPr txBox="1">
            <a:spLocks/>
          </p:cNvSpPr>
          <p:nvPr/>
        </p:nvSpPr>
        <p:spPr>
          <a:xfrm>
            <a:off x="304800" y="71439"/>
            <a:ext cx="38862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sp>
        <p:nvSpPr>
          <p:cNvPr id="9" name="TextBox 8"/>
          <p:cNvSpPr txBox="1"/>
          <p:nvPr/>
        </p:nvSpPr>
        <p:spPr>
          <a:xfrm>
            <a:off x="2300654" y="5826583"/>
            <a:ext cx="6690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mn-ea"/>
                <a:cs typeface="+mn-cs"/>
              </a:rPr>
              <a:t>*</a:t>
            </a:r>
            <a:r>
              <a:rPr kumimoji="0" lang="en-US" sz="1400" b="0" i="0" u="none" strike="noStrike" kern="1200" cap="none" spc="0" normalizeH="0" baseline="0" noProof="0" dirty="0">
                <a:ln>
                  <a:noFill/>
                </a:ln>
                <a:solidFill>
                  <a:prstClr val="black"/>
                </a:solidFill>
                <a:effectLst/>
                <a:uLnTx/>
                <a:uFillTx/>
                <a:latin typeface="Gill Sans MT"/>
                <a:ea typeface="+mn-ea"/>
                <a:cs typeface="+mn-cs"/>
              </a:rPr>
              <a:t>Enter using mobile device with internet access or use the optional form for later entry</a:t>
            </a:r>
          </a:p>
        </p:txBody>
      </p:sp>
    </p:spTree>
    <p:extLst>
      <p:ext uri="{BB962C8B-B14F-4D97-AF65-F5344CB8AC3E}">
        <p14:creationId xmlns:p14="http://schemas.microsoft.com/office/powerpoint/2010/main" val="10662784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200"/>
                                  </p:stCondLst>
                                  <p:childTnLst>
                                    <p:set>
                                      <p:cBhvr>
                                        <p:cTn id="11" dur="1" fill="hold">
                                          <p:stCondLst>
                                            <p:cond delay="0"/>
                                          </p:stCondLst>
                                        </p:cTn>
                                        <p:tgtEl>
                                          <p:spTgt spid="6">
                                            <p:graphicEl>
                                              <a:dgm id="{0CA4BF47-6605-4E24-9888-9D7143F05A51}"/>
                                            </p:graphicEl>
                                          </p:spTgt>
                                        </p:tgtEl>
                                        <p:attrNameLst>
                                          <p:attrName>style.visibility</p:attrName>
                                        </p:attrNameLst>
                                      </p:cBhvr>
                                      <p:to>
                                        <p:strVal val="visible"/>
                                      </p:to>
                                    </p:set>
                                    <p:animEffect transition="in" filter="wipe(down)">
                                      <p:cBhvr>
                                        <p:cTn id="12" dur="800"/>
                                        <p:tgtEl>
                                          <p:spTgt spid="6">
                                            <p:graphicEl>
                                              <a:dgm id="{0CA4BF47-6605-4E24-9888-9D7143F05A5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200"/>
                                  </p:stCondLst>
                                  <p:childTnLst>
                                    <p:set>
                                      <p:cBhvr>
                                        <p:cTn id="16" dur="1" fill="hold">
                                          <p:stCondLst>
                                            <p:cond delay="0"/>
                                          </p:stCondLst>
                                        </p:cTn>
                                        <p:tgtEl>
                                          <p:spTgt spid="6">
                                            <p:graphicEl>
                                              <a:dgm id="{1A2ADEB1-6F40-45F8-AA24-64CF520243EF}"/>
                                            </p:graphicEl>
                                          </p:spTgt>
                                        </p:tgtEl>
                                        <p:attrNameLst>
                                          <p:attrName>style.visibility</p:attrName>
                                        </p:attrNameLst>
                                      </p:cBhvr>
                                      <p:to>
                                        <p:strVal val="visible"/>
                                      </p:to>
                                    </p:set>
                                    <p:animEffect transition="in" filter="wipe(down)">
                                      <p:cBhvr>
                                        <p:cTn id="17" dur="800"/>
                                        <p:tgtEl>
                                          <p:spTgt spid="6">
                                            <p:graphicEl>
                                              <a:dgm id="{1A2ADEB1-6F40-45F8-AA24-64CF520243EF}"/>
                                            </p:graphicEl>
                                          </p:spTgt>
                                        </p:tgtEl>
                                      </p:cBhvr>
                                    </p:animEffect>
                                  </p:childTnLst>
                                </p:cTn>
                              </p:par>
                              <p:par>
                                <p:cTn id="18" presetID="22" presetClass="entr" presetSubtype="4" fill="hold" grpId="0" nodeType="withEffect">
                                  <p:stCondLst>
                                    <p:cond delay="200"/>
                                  </p:stCondLst>
                                  <p:childTnLst>
                                    <p:set>
                                      <p:cBhvr>
                                        <p:cTn id="19" dur="1" fill="hold">
                                          <p:stCondLst>
                                            <p:cond delay="0"/>
                                          </p:stCondLst>
                                        </p:cTn>
                                        <p:tgtEl>
                                          <p:spTgt spid="6">
                                            <p:graphicEl>
                                              <a:dgm id="{B05262E8-5F33-45A0-81F1-E9B7D5EC3DCC}"/>
                                            </p:graphicEl>
                                          </p:spTgt>
                                        </p:tgtEl>
                                        <p:attrNameLst>
                                          <p:attrName>style.visibility</p:attrName>
                                        </p:attrNameLst>
                                      </p:cBhvr>
                                      <p:to>
                                        <p:strVal val="visible"/>
                                      </p:to>
                                    </p:set>
                                    <p:animEffect transition="in" filter="wipe(down)">
                                      <p:cBhvr>
                                        <p:cTn id="20" dur="800"/>
                                        <p:tgtEl>
                                          <p:spTgt spid="6">
                                            <p:graphicEl>
                                              <a:dgm id="{B05262E8-5F33-45A0-81F1-E9B7D5EC3DCC}"/>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200"/>
                                  </p:stCondLst>
                                  <p:childTnLst>
                                    <p:set>
                                      <p:cBhvr>
                                        <p:cTn id="24" dur="1" fill="hold">
                                          <p:stCondLst>
                                            <p:cond delay="0"/>
                                          </p:stCondLst>
                                        </p:cTn>
                                        <p:tgtEl>
                                          <p:spTgt spid="6">
                                            <p:graphicEl>
                                              <a:dgm id="{9CFC335B-A72D-4478-9481-08635DA8204A}"/>
                                            </p:graphicEl>
                                          </p:spTgt>
                                        </p:tgtEl>
                                        <p:attrNameLst>
                                          <p:attrName>style.visibility</p:attrName>
                                        </p:attrNameLst>
                                      </p:cBhvr>
                                      <p:to>
                                        <p:strVal val="visible"/>
                                      </p:to>
                                    </p:set>
                                    <p:animEffect transition="in" filter="wipe(down)">
                                      <p:cBhvr>
                                        <p:cTn id="25" dur="800"/>
                                        <p:tgtEl>
                                          <p:spTgt spid="6">
                                            <p:graphicEl>
                                              <a:dgm id="{9CFC335B-A72D-4478-9481-08635DA8204A}"/>
                                            </p:graphicEl>
                                          </p:spTgt>
                                        </p:tgtEl>
                                      </p:cBhvr>
                                    </p:animEffect>
                                  </p:childTnLst>
                                </p:cTn>
                              </p:par>
                              <p:par>
                                <p:cTn id="26" presetID="22" presetClass="entr" presetSubtype="4" fill="hold" grpId="0" nodeType="withEffect">
                                  <p:stCondLst>
                                    <p:cond delay="200"/>
                                  </p:stCondLst>
                                  <p:childTnLst>
                                    <p:set>
                                      <p:cBhvr>
                                        <p:cTn id="27" dur="1" fill="hold">
                                          <p:stCondLst>
                                            <p:cond delay="0"/>
                                          </p:stCondLst>
                                        </p:cTn>
                                        <p:tgtEl>
                                          <p:spTgt spid="6">
                                            <p:graphicEl>
                                              <a:dgm id="{3403660D-BA90-49BF-80CA-30AEDEDCC65E}"/>
                                            </p:graphicEl>
                                          </p:spTgt>
                                        </p:tgtEl>
                                        <p:attrNameLst>
                                          <p:attrName>style.visibility</p:attrName>
                                        </p:attrNameLst>
                                      </p:cBhvr>
                                      <p:to>
                                        <p:strVal val="visible"/>
                                      </p:to>
                                    </p:set>
                                    <p:animEffect transition="in" filter="wipe(down)">
                                      <p:cBhvr>
                                        <p:cTn id="28" dur="800"/>
                                        <p:tgtEl>
                                          <p:spTgt spid="6">
                                            <p:graphicEl>
                                              <a:dgm id="{3403660D-BA90-49BF-80CA-30AEDEDCC65E}"/>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200"/>
                                  </p:stCondLst>
                                  <p:childTnLst>
                                    <p:set>
                                      <p:cBhvr>
                                        <p:cTn id="32" dur="1" fill="hold">
                                          <p:stCondLst>
                                            <p:cond delay="0"/>
                                          </p:stCondLst>
                                        </p:cTn>
                                        <p:tgtEl>
                                          <p:spTgt spid="6">
                                            <p:graphicEl>
                                              <a:dgm id="{0DB64BC3-3578-4AC2-90A0-4A3EFC589E93}"/>
                                            </p:graphicEl>
                                          </p:spTgt>
                                        </p:tgtEl>
                                        <p:attrNameLst>
                                          <p:attrName>style.visibility</p:attrName>
                                        </p:attrNameLst>
                                      </p:cBhvr>
                                      <p:to>
                                        <p:strVal val="visible"/>
                                      </p:to>
                                    </p:set>
                                    <p:animEffect transition="in" filter="wipe(down)">
                                      <p:cBhvr>
                                        <p:cTn id="33" dur="800"/>
                                        <p:tgtEl>
                                          <p:spTgt spid="6">
                                            <p:graphicEl>
                                              <a:dgm id="{0DB64BC3-3578-4AC2-90A0-4A3EFC589E93}"/>
                                            </p:graphicEl>
                                          </p:spTgt>
                                        </p:tgtEl>
                                      </p:cBhvr>
                                    </p:animEffect>
                                  </p:childTnLst>
                                </p:cTn>
                              </p:par>
                              <p:par>
                                <p:cTn id="34" presetID="22" presetClass="entr" presetSubtype="4" fill="hold" grpId="0" nodeType="withEffect">
                                  <p:stCondLst>
                                    <p:cond delay="200"/>
                                  </p:stCondLst>
                                  <p:childTnLst>
                                    <p:set>
                                      <p:cBhvr>
                                        <p:cTn id="35" dur="1" fill="hold">
                                          <p:stCondLst>
                                            <p:cond delay="0"/>
                                          </p:stCondLst>
                                        </p:cTn>
                                        <p:tgtEl>
                                          <p:spTgt spid="6">
                                            <p:graphicEl>
                                              <a:dgm id="{604429E0-EAEA-4A06-ADB2-BDEB25A04C8B}"/>
                                            </p:graphicEl>
                                          </p:spTgt>
                                        </p:tgtEl>
                                        <p:attrNameLst>
                                          <p:attrName>style.visibility</p:attrName>
                                        </p:attrNameLst>
                                      </p:cBhvr>
                                      <p:to>
                                        <p:strVal val="visible"/>
                                      </p:to>
                                    </p:set>
                                    <p:animEffect transition="in" filter="wipe(down)">
                                      <p:cBhvr>
                                        <p:cTn id="36" dur="800"/>
                                        <p:tgtEl>
                                          <p:spTgt spid="6">
                                            <p:graphicEl>
                                              <a:dgm id="{604429E0-EAEA-4A06-ADB2-BDEB25A04C8B}"/>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200"/>
                                  </p:stCondLst>
                                  <p:childTnLst>
                                    <p:set>
                                      <p:cBhvr>
                                        <p:cTn id="40" dur="1" fill="hold">
                                          <p:stCondLst>
                                            <p:cond delay="0"/>
                                          </p:stCondLst>
                                        </p:cTn>
                                        <p:tgtEl>
                                          <p:spTgt spid="6">
                                            <p:graphicEl>
                                              <a:dgm id="{A89A83CD-A47B-48D3-B39B-CD4683311AB9}"/>
                                            </p:graphicEl>
                                          </p:spTgt>
                                        </p:tgtEl>
                                        <p:attrNameLst>
                                          <p:attrName>style.visibility</p:attrName>
                                        </p:attrNameLst>
                                      </p:cBhvr>
                                      <p:to>
                                        <p:strVal val="visible"/>
                                      </p:to>
                                    </p:set>
                                    <p:animEffect transition="in" filter="wipe(down)">
                                      <p:cBhvr>
                                        <p:cTn id="41" dur="800"/>
                                        <p:tgtEl>
                                          <p:spTgt spid="6">
                                            <p:graphicEl>
                                              <a:dgm id="{A89A83CD-A47B-48D3-B39B-CD4683311AB9}"/>
                                            </p:graphicEl>
                                          </p:spTgt>
                                        </p:tgtEl>
                                      </p:cBhvr>
                                    </p:animEffect>
                                  </p:childTnLst>
                                </p:cTn>
                              </p:par>
                              <p:par>
                                <p:cTn id="42" presetID="22" presetClass="entr" presetSubtype="4" fill="hold" grpId="0" nodeType="withEffect">
                                  <p:stCondLst>
                                    <p:cond delay="200"/>
                                  </p:stCondLst>
                                  <p:childTnLst>
                                    <p:set>
                                      <p:cBhvr>
                                        <p:cTn id="43" dur="1" fill="hold">
                                          <p:stCondLst>
                                            <p:cond delay="0"/>
                                          </p:stCondLst>
                                        </p:cTn>
                                        <p:tgtEl>
                                          <p:spTgt spid="6">
                                            <p:graphicEl>
                                              <a:dgm id="{DD071007-E26A-4A00-B315-3634A2832779}"/>
                                            </p:graphicEl>
                                          </p:spTgt>
                                        </p:tgtEl>
                                        <p:attrNameLst>
                                          <p:attrName>style.visibility</p:attrName>
                                        </p:attrNameLst>
                                      </p:cBhvr>
                                      <p:to>
                                        <p:strVal val="visible"/>
                                      </p:to>
                                    </p:set>
                                    <p:animEffect transition="in" filter="wipe(down)">
                                      <p:cBhvr>
                                        <p:cTn id="44" dur="800"/>
                                        <p:tgtEl>
                                          <p:spTgt spid="6">
                                            <p:graphicEl>
                                              <a:dgm id="{DD071007-E26A-4A00-B315-3634A28327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Autofit/>
          </a:bodyPr>
          <a:lstStyle/>
          <a:p>
            <a:r>
              <a:rPr lang="en-US" dirty="0"/>
              <a:t>Entering a Job: Online Registry</a:t>
            </a:r>
          </a:p>
        </p:txBody>
      </p:sp>
      <p:sp>
        <p:nvSpPr>
          <p:cNvPr id="10" name="Slide Number Placeholder 5"/>
          <p:cNvSpPr txBox="1">
            <a:spLocks noGrp="1"/>
          </p:cNvSpPr>
          <p:nvPr>
            <p:ph type="sldNum" sz="quarter" idx="12"/>
          </p:nvPr>
        </p:nvSpPr>
        <p:spPr>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288</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9" name="Title 5"/>
          <p:cNvSpPr txBox="1">
            <a:spLocks/>
          </p:cNvSpPr>
          <p:nvPr/>
        </p:nvSpPr>
        <p:spPr>
          <a:xfrm>
            <a:off x="304800" y="71439"/>
            <a:ext cx="38100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sp>
        <p:nvSpPr>
          <p:cNvPr id="15" name="TextBox 14"/>
          <p:cNvSpPr txBox="1"/>
          <p:nvPr/>
        </p:nvSpPr>
        <p:spPr>
          <a:xfrm>
            <a:off x="609600" y="1436071"/>
            <a:ext cx="8001000" cy="1764329"/>
          </a:xfrm>
          <a:prstGeom prst="rect">
            <a:avLst/>
          </a:prstGeom>
        </p:spPr>
        <p:txBody>
          <a:bodyPr vert="horz">
            <a:noAutofit/>
          </a:bodyPr>
          <a:lstStyle>
            <a:defPPr>
              <a:defRPr lang="en-US"/>
            </a:defPPr>
            <a:lvl1pPr marL="274320" indent="-274320" eaLnBrk="1" latinLnBrk="0" hangingPunct="1">
              <a:lnSpc>
                <a:spcPct val="114000"/>
              </a:lnSpc>
              <a:spcBef>
                <a:spcPts val="600"/>
              </a:spcBef>
              <a:spcAft>
                <a:spcPts val="400"/>
              </a:spcAft>
              <a:buClr>
                <a:schemeClr val="accent1"/>
              </a:buClr>
              <a:buSzPct val="76000"/>
              <a:buFont typeface="Wingdings 3"/>
              <a:buChar char=""/>
              <a:defRPr kumimoji="0" sz="2200">
                <a:solidFill>
                  <a:srgbClr val="284E84"/>
                </a:solidFill>
                <a:latin typeface="+mn-lt"/>
                <a:cs typeface="+mn-cs"/>
              </a:defRPr>
            </a:lvl1pPr>
            <a:lvl2pPr marL="548640" lvl="1" indent="-274320" eaLnBrk="1" latinLnBrk="0" hangingPunct="1">
              <a:lnSpc>
                <a:spcPct val="114000"/>
              </a:lnSpc>
              <a:spcBef>
                <a:spcPts val="400"/>
              </a:spcBef>
              <a:spcAft>
                <a:spcPts val="400"/>
              </a:spcAft>
              <a:buClr>
                <a:schemeClr val="accent2"/>
              </a:buClr>
              <a:buSzPct val="76000"/>
              <a:buFont typeface="Wingdings 3"/>
              <a:buChar char=""/>
              <a:defRPr kumimoji="0" sz="2000">
                <a:solidFill>
                  <a:schemeClr val="tx2"/>
                </a:solidFill>
                <a:latin typeface="+mn-lt"/>
                <a:cs typeface="+mn-cs"/>
              </a:defRPr>
            </a:lvl2pPr>
            <a:lvl3pPr marL="822960" lvl="2" indent="-228600" eaLnBrk="1" latinLnBrk="0" hangingPunct="1">
              <a:spcBef>
                <a:spcPts val="500"/>
              </a:spcBef>
              <a:buClr>
                <a:schemeClr val="bg1">
                  <a:shade val="50000"/>
                </a:schemeClr>
              </a:buClr>
              <a:buSzPct val="76000"/>
              <a:buFont typeface="Wingdings 3"/>
              <a:buChar char=""/>
              <a:defRPr kumimoji="0" sz="2000">
                <a:solidFill>
                  <a:schemeClr val="tx2"/>
                </a:solidFill>
                <a:latin typeface="+mn-lt"/>
                <a:cs typeface="+mn-cs"/>
              </a:defRPr>
            </a:lvl3pPr>
            <a:lvl4pPr marL="1097280" lvl="3" indent="-228600" eaLnBrk="1" latinLnBrk="0" hangingPunct="1">
              <a:spcBef>
                <a:spcPts val="400"/>
              </a:spcBef>
              <a:buClr>
                <a:schemeClr val="accent2">
                  <a:shade val="75000"/>
                </a:schemeClr>
              </a:buClr>
              <a:buSzPct val="70000"/>
              <a:buFont typeface="Wingdings"/>
              <a:buChar char=""/>
              <a:defRPr kumimoji="0" sz="1800">
                <a:latin typeface="+mn-lt"/>
                <a:cs typeface="+mn-cs"/>
              </a:defRPr>
            </a:lvl4pPr>
            <a:lvl5pPr marL="1371600" indent="-228600" eaLnBrk="1" latinLnBrk="0" hangingPunct="1">
              <a:spcBef>
                <a:spcPts val="300"/>
              </a:spcBef>
              <a:buClr>
                <a:schemeClr val="accent2"/>
              </a:buClr>
              <a:buSzPct val="70000"/>
              <a:buFont typeface="Wingdings"/>
              <a:buChar char=""/>
              <a:defRPr kumimoji="0" sz="1600">
                <a:latin typeface="+mn-lt"/>
                <a:cs typeface="+mn-cs"/>
              </a:defRPr>
            </a:lvl5pPr>
            <a:lvl6pPr marL="1645920" indent="-182880">
              <a:spcBef>
                <a:spcPts val="300"/>
              </a:spcBef>
              <a:buClr>
                <a:srgbClr val="9FB8CD">
                  <a:shade val="75000"/>
                </a:srgbClr>
              </a:buClr>
              <a:buSzPct val="75000"/>
              <a:buFont typeface="Wingdings 3"/>
              <a:buChar char=""/>
              <a:defRPr kumimoji="0" sz="1600">
                <a:latin typeface="+mn-lt"/>
                <a:cs typeface="+mn-cs"/>
              </a:defRPr>
            </a:lvl6pPr>
            <a:lvl7pPr marL="1828800" indent="-182880">
              <a:spcBef>
                <a:spcPts val="300"/>
              </a:spcBef>
              <a:buClr>
                <a:srgbClr val="727CA3">
                  <a:shade val="75000"/>
                </a:srgbClr>
              </a:buClr>
              <a:buSzPct val="75000"/>
              <a:buFont typeface="Wingdings 3"/>
              <a:buChar char=""/>
              <a:defRPr kumimoji="0" sz="1400">
                <a:latin typeface="+mn-lt"/>
                <a:cs typeface="+mn-cs"/>
              </a:defRPr>
            </a:lvl7pPr>
            <a:lvl8pPr marL="2011680" indent="-182880">
              <a:spcBef>
                <a:spcPts val="300"/>
              </a:spcBef>
              <a:buClr>
                <a:prstClr val="white">
                  <a:shade val="50000"/>
                </a:prstClr>
              </a:buClr>
              <a:buSzPct val="75000"/>
              <a:buFont typeface="Wingdings 3"/>
              <a:buChar char=""/>
              <a:defRPr kumimoji="0" sz="1400">
                <a:latin typeface="+mn-lt"/>
                <a:cs typeface="+mn-cs"/>
              </a:defRPr>
            </a:lvl8pPr>
            <a:lvl9pPr marL="2194560" indent="-182880">
              <a:spcBef>
                <a:spcPts val="300"/>
              </a:spcBef>
              <a:buClr>
                <a:srgbClr val="9FB8CD"/>
              </a:buClr>
              <a:buSzPct val="75000"/>
              <a:buFont typeface="Wingdings 3"/>
              <a:buChar char=""/>
              <a:defRPr kumimoji="0" sz="1200">
                <a:latin typeface="+mn-lt"/>
                <a:cs typeface="+mn-cs"/>
              </a:defRPr>
            </a:lvl9pPr>
          </a:lstStyle>
          <a:p>
            <a:pPr marL="274320" marR="0" lvl="0" indent="-274320" algn="l" defTabSz="914400" rtl="0" eaLnBrk="1" fontAlgn="auto" latinLnBrk="0" hangingPunct="1">
              <a:lnSpc>
                <a:spcPct val="114000"/>
              </a:lnSpc>
              <a:spcBef>
                <a:spcPts val="6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Log in to installing technician’s account at </a:t>
            </a:r>
            <a:r>
              <a:rPr kumimoji="0" lang="en-US" sz="2200" b="0" i="0" u="none" strike="noStrike" kern="1200" cap="none" spc="0" normalizeH="0" baseline="0" noProof="0" dirty="0">
                <a:ln>
                  <a:noFill/>
                </a:ln>
                <a:solidFill>
                  <a:srgbClr val="284E84"/>
                </a:solidFill>
                <a:effectLst/>
                <a:uLnTx/>
                <a:uFillTx/>
                <a:latin typeface="Gill Sans MT"/>
                <a:ea typeface="+mn-ea"/>
                <a:cs typeface="+mn-cs"/>
                <a:hlinkClick r:id="rId3"/>
              </a:rPr>
              <a:t>ptcs.bpa.gov</a:t>
            </a:r>
            <a:r>
              <a:rPr kumimoji="0" lang="en-US" sz="2200" b="0" i="0" u="none" strike="noStrike" kern="1200" cap="none" spc="0" normalizeH="0" baseline="0" noProof="0" dirty="0">
                <a:ln>
                  <a:noFill/>
                </a:ln>
                <a:solidFill>
                  <a:srgbClr val="284E84"/>
                </a:solidFill>
                <a:effectLst/>
                <a:uLnTx/>
                <a:uFillTx/>
                <a:latin typeface="Gill Sans MT"/>
                <a:ea typeface="+mn-ea"/>
                <a:cs typeface="+mn-cs"/>
              </a:rPr>
              <a:t> and click “Enter a Project” or click “Contractors” and select “Enter a Job”.</a:t>
            </a:r>
          </a:p>
          <a:p>
            <a:pPr marL="274320" marR="0" lvl="0" indent="-274320" algn="l" defTabSz="914400" rtl="0" eaLnBrk="1" fontAlgn="auto" latinLnBrk="0" hangingPunct="1">
              <a:lnSpc>
                <a:spcPct val="114000"/>
              </a:lnSpc>
              <a:spcBef>
                <a:spcPts val="18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For a guide on entering a job online, see page 19 in your Trainee Manual.</a:t>
            </a:r>
          </a:p>
        </p:txBody>
      </p:sp>
      <p:grpSp>
        <p:nvGrpSpPr>
          <p:cNvPr id="16" name="Group 15"/>
          <p:cNvGrpSpPr/>
          <p:nvPr/>
        </p:nvGrpSpPr>
        <p:grpSpPr>
          <a:xfrm>
            <a:off x="2555748" y="3200400"/>
            <a:ext cx="4351640" cy="2861846"/>
            <a:chOff x="829960" y="3234154"/>
            <a:chExt cx="3385431" cy="2252246"/>
          </a:xfrm>
        </p:grpSpPr>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60" y="3493220"/>
              <a:ext cx="3385431" cy="1993180"/>
            </a:xfrm>
            <a:prstGeom prst="roundRect">
              <a:avLst>
                <a:gd name="adj" fmla="val 4167"/>
              </a:avLst>
            </a:prstGeom>
            <a:solidFill>
              <a:srgbClr val="FFFFFF"/>
            </a:solidFill>
            <a:ln w="6350">
              <a:solidFill>
                <a:schemeClr val="tx1"/>
              </a:solidFill>
              <a:miter lim="800000"/>
              <a:headEnd/>
              <a:tailEnd/>
            </a:ln>
            <a:effectLst>
              <a:reflection blurRad="12700" stA="28000" endPos="0" dist="5000" dir="5400000" sy="-100000" algn="bl" rotWithShape="0"/>
            </a:effectLst>
            <a:scene3d>
              <a:camera prst="orthographicFront"/>
              <a:lightRig rig="threePt" dir="t">
                <a:rot lat="0" lon="0" rev="2700000"/>
              </a:lightRig>
            </a:scene3d>
            <a:sp3d>
              <a:bevelT h="38100"/>
              <a:contourClr>
                <a:srgbClr val="C0C0C0"/>
              </a:contourClr>
            </a:sp3d>
            <a:extLst/>
          </p:spPr>
        </p:pic>
        <p:grpSp>
          <p:nvGrpSpPr>
            <p:cNvPr id="18" name="Group 17"/>
            <p:cNvGrpSpPr/>
            <p:nvPr/>
          </p:nvGrpSpPr>
          <p:grpSpPr>
            <a:xfrm>
              <a:off x="1219200" y="3234154"/>
              <a:ext cx="1850067" cy="1679517"/>
              <a:chOff x="1219200" y="3234154"/>
              <a:chExt cx="1850067" cy="1679517"/>
            </a:xfrm>
          </p:grpSpPr>
          <p:sp>
            <p:nvSpPr>
              <p:cNvPr id="19" name="TextBox 18"/>
              <p:cNvSpPr txBox="1"/>
              <p:nvPr/>
            </p:nvSpPr>
            <p:spPr>
              <a:xfrm>
                <a:off x="1976083" y="3234154"/>
                <a:ext cx="10931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lumMod val="50000"/>
                      </a:prstClr>
                    </a:solidFill>
                    <a:effectLst/>
                    <a:uLnTx/>
                    <a:uFillTx/>
                    <a:latin typeface="Gill Sans MT"/>
                    <a:ea typeface="+mn-ea"/>
                    <a:cs typeface="+mn-cs"/>
                  </a:rPr>
                  <a:t>Mobile view</a:t>
                </a:r>
              </a:p>
            </p:txBody>
          </p:sp>
          <p:cxnSp>
            <p:nvCxnSpPr>
              <p:cNvPr id="20" name="Straight Arrow Connector 19"/>
              <p:cNvCxnSpPr/>
              <p:nvPr/>
            </p:nvCxnSpPr>
            <p:spPr>
              <a:xfrm>
                <a:off x="1219200" y="4913671"/>
                <a:ext cx="39324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570328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Registry Updates</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289</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Content Placeholder 3"/>
          <p:cNvSpPr>
            <a:spLocks noGrp="1"/>
          </p:cNvSpPr>
          <p:nvPr>
            <p:ph sz="quarter" idx="1"/>
          </p:nvPr>
        </p:nvSpPr>
        <p:spPr>
          <a:xfrm>
            <a:off x="457200" y="1509395"/>
            <a:ext cx="8229600" cy="4480560"/>
          </a:xfrm>
        </p:spPr>
        <p:txBody>
          <a:bodyPr vert="horz">
            <a:noAutofit/>
          </a:bodyPr>
          <a:lstStyle/>
          <a:p>
            <a:pPr>
              <a:lnSpc>
                <a:spcPct val="114000"/>
              </a:lnSpc>
              <a:spcBef>
                <a:spcPts val="1200"/>
              </a:spcBef>
              <a:spcAft>
                <a:spcPts val="400"/>
              </a:spcAft>
            </a:pPr>
            <a:r>
              <a:rPr lang="en-US" sz="2200" dirty="0">
                <a:solidFill>
                  <a:srgbClr val="284E84"/>
                </a:solidFill>
              </a:rPr>
              <a:t>Online registry optimized for use on any mobile device</a:t>
            </a:r>
          </a:p>
          <a:p>
            <a:pPr lvl="1">
              <a:lnSpc>
                <a:spcPct val="114000"/>
              </a:lnSpc>
              <a:spcBef>
                <a:spcPts val="400"/>
              </a:spcBef>
              <a:spcAft>
                <a:spcPts val="400"/>
              </a:spcAft>
            </a:pPr>
            <a:r>
              <a:rPr lang="en-US" sz="1800" dirty="0"/>
              <a:t>Not an app you download</a:t>
            </a:r>
          </a:p>
          <a:p>
            <a:pPr>
              <a:lnSpc>
                <a:spcPct val="114000"/>
              </a:lnSpc>
              <a:spcBef>
                <a:spcPts val="1200"/>
              </a:spcBef>
              <a:spcAft>
                <a:spcPts val="400"/>
              </a:spcAft>
            </a:pPr>
            <a:r>
              <a:rPr lang="en-US" sz="2200" dirty="0">
                <a:solidFill>
                  <a:srgbClr val="284E84"/>
                </a:solidFill>
              </a:rPr>
              <a:t>Save progress function to complete entered data later</a:t>
            </a:r>
          </a:p>
          <a:p>
            <a:pPr lvl="1">
              <a:lnSpc>
                <a:spcPct val="114000"/>
              </a:lnSpc>
              <a:spcBef>
                <a:spcPts val="400"/>
              </a:spcBef>
              <a:spcAft>
                <a:spcPts val="400"/>
              </a:spcAft>
            </a:pPr>
            <a:r>
              <a:rPr lang="en-US" sz="1800" dirty="0"/>
              <a:t>Enter job data before, during, and after installation by saving your progress</a:t>
            </a:r>
          </a:p>
          <a:p>
            <a:pPr>
              <a:lnSpc>
                <a:spcPct val="114000"/>
              </a:lnSpc>
              <a:spcBef>
                <a:spcPts val="1200"/>
              </a:spcBef>
              <a:spcAft>
                <a:spcPts val="400"/>
              </a:spcAft>
            </a:pPr>
            <a:r>
              <a:rPr lang="en-US" sz="2200" dirty="0">
                <a:solidFill>
                  <a:srgbClr val="284E84"/>
                </a:solidFill>
              </a:rPr>
              <a:t>Times out after 4 hours of inactivity</a:t>
            </a:r>
          </a:p>
          <a:p>
            <a:pPr>
              <a:lnSpc>
                <a:spcPct val="114000"/>
              </a:lnSpc>
              <a:spcBef>
                <a:spcPts val="1200"/>
              </a:spcBef>
              <a:spcAft>
                <a:spcPts val="400"/>
              </a:spcAft>
            </a:pPr>
            <a:r>
              <a:rPr lang="en-US" sz="2200" dirty="0">
                <a:solidFill>
                  <a:srgbClr val="284E84"/>
                </a:solidFill>
              </a:rPr>
              <a:t>Informational bubbles explaining some program components</a:t>
            </a:r>
          </a:p>
          <a:p>
            <a:pPr>
              <a:lnSpc>
                <a:spcPct val="114000"/>
              </a:lnSpc>
              <a:spcBef>
                <a:spcPts val="1200"/>
              </a:spcBef>
              <a:spcAft>
                <a:spcPts val="400"/>
              </a:spcAft>
            </a:pPr>
            <a:r>
              <a:rPr lang="en-US" sz="2200" dirty="0">
                <a:solidFill>
                  <a:srgbClr val="284E84"/>
                </a:solidFill>
              </a:rPr>
              <a:t>Some limitations</a:t>
            </a:r>
          </a:p>
          <a:p>
            <a:pPr lvl="1">
              <a:lnSpc>
                <a:spcPct val="114000"/>
              </a:lnSpc>
              <a:spcBef>
                <a:spcPts val="400"/>
              </a:spcBef>
              <a:spcAft>
                <a:spcPts val="400"/>
              </a:spcAft>
            </a:pPr>
            <a:r>
              <a:rPr lang="en-US" sz="1800" dirty="0"/>
              <a:t>No offline entry mode. Can’t use without internet access.</a:t>
            </a:r>
          </a:p>
          <a:p>
            <a:pPr lvl="1">
              <a:lnSpc>
                <a:spcPct val="114000"/>
              </a:lnSpc>
              <a:spcBef>
                <a:spcPts val="400"/>
              </a:spcBef>
              <a:spcAft>
                <a:spcPts val="400"/>
              </a:spcAft>
            </a:pPr>
            <a:r>
              <a:rPr lang="en-US" sz="1800" dirty="0"/>
              <a:t>Optional forms available to record data for later entry, but not required to submit.</a:t>
            </a:r>
          </a:p>
        </p:txBody>
      </p:sp>
      <p:sp>
        <p:nvSpPr>
          <p:cNvPr id="7" name="Title 5"/>
          <p:cNvSpPr txBox="1">
            <a:spLocks/>
          </p:cNvSpPr>
          <p:nvPr/>
        </p:nvSpPr>
        <p:spPr>
          <a:xfrm>
            <a:off x="304800" y="71439"/>
            <a:ext cx="38100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spTree>
    <p:extLst>
      <p:ext uri="{BB962C8B-B14F-4D97-AF65-F5344CB8AC3E}">
        <p14:creationId xmlns:p14="http://schemas.microsoft.com/office/powerpoint/2010/main" val="1192277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dirty="0"/>
              <a:t>Open Plenum Connection</a:t>
            </a:r>
          </a:p>
        </p:txBody>
      </p:sp>
      <p:pic>
        <p:nvPicPr>
          <p:cNvPr id="14340" name="Picture 4" descr="Work Photo 018"/>
          <p:cNvPicPr>
            <a:picLocks noGrp="1" noChangeAspect="1" noChangeArrowheads="1"/>
          </p:cNvPicPr>
          <p:nvPr>
            <p:ph sz="quarter" idx="1"/>
          </p:nvPr>
        </p:nvPicPr>
        <p:blipFill>
          <a:blip r:embed="rId3">
            <a:extLst>
              <a:ext uri="{BEBA8EAE-BF5A-486C-A8C5-ECC9F3942E4B}">
                <a14:imgProps xmlns:a14="http://schemas.microsoft.com/office/drawing/2010/main">
                  <a14:imgLayer r:embed="rId4">
                    <a14:imgEffect>
                      <a14:sharpenSoften amount="4000"/>
                    </a14:imgEffect>
                    <a14:imgEffect>
                      <a14:brightnessContrast bright="2000" contrast="2000"/>
                    </a14:imgEffect>
                  </a14:imgLayer>
                </a14:imgProps>
              </a:ext>
              <a:ext uri="{28A0092B-C50C-407E-A947-70E740481C1C}">
                <a14:useLocalDpi xmlns:a14="http://schemas.microsoft.com/office/drawing/2010/main" val="0"/>
              </a:ext>
            </a:extLst>
          </a:blip>
          <a:srcRect l="13333"/>
          <a:stretch>
            <a:fillRect/>
          </a:stretch>
        </p:blipFill>
        <p:spPr>
          <a:xfrm>
            <a:off x="4800600" y="1524000"/>
            <a:ext cx="3962400" cy="3429000"/>
          </a:xfrm>
          <a:prstGeom prst="rect">
            <a:avLst/>
          </a:prstGeom>
          <a:ln>
            <a:noFill/>
          </a:ln>
          <a:effectLst>
            <a:outerShdw blurRad="190500" algn="tl" rotWithShape="0">
              <a:srgbClr val="000000">
                <a:alpha val="70000"/>
              </a:srgbClr>
            </a:outerShdw>
          </a:effectLst>
        </p:spPr>
      </p:pic>
      <p:sp>
        <p:nvSpPr>
          <p:cNvPr id="14339" name="Rectangle 3"/>
          <p:cNvSpPr>
            <a:spLocks noGrp="1" noChangeArrowheads="1"/>
          </p:cNvSpPr>
          <p:nvPr>
            <p:ph sz="quarter" idx="2"/>
          </p:nvPr>
        </p:nvSpPr>
        <p:spPr>
          <a:xfrm>
            <a:off x="609600" y="1447800"/>
            <a:ext cx="3886200" cy="3276600"/>
          </a:xfrm>
        </p:spPr>
        <p:txBody>
          <a:bodyPr>
            <a:normAutofit/>
          </a:bodyPr>
          <a:lstStyle/>
          <a:p>
            <a:pPr marL="533400" indent="-533400" eaLnBrk="1" hangingPunct="1">
              <a:buClr>
                <a:schemeClr val="accent2">
                  <a:lumMod val="50000"/>
                </a:schemeClr>
              </a:buClr>
              <a:buSzPct val="90000"/>
              <a:buFont typeface="+mj-lt"/>
              <a:buAutoNum type="arabicPeriod"/>
            </a:pPr>
            <a:r>
              <a:rPr lang="en-US" altLang="en-US" sz="2800" dirty="0">
                <a:solidFill>
                  <a:srgbClr val="284E84"/>
                </a:solidFill>
              </a:rPr>
              <a:t>Wipe away any dust around base of the plenum (tape will not stick well to dusty surfaces)</a:t>
            </a:r>
          </a:p>
        </p:txBody>
      </p:sp>
      <p:sp>
        <p:nvSpPr>
          <p:cNvPr id="7"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227</a:t>
            </a:fld>
            <a:endParaRPr lang="en-US" sz="1400" dirty="0">
              <a:solidFill>
                <a:prstClr val="black">
                  <a:tint val="75000"/>
                </a:prstClr>
              </a:solidFill>
            </a:endParaRP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39167418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Content Placeholder 3"/>
          <p:cNvSpPr txBox="1">
            <a:spLocks/>
          </p:cNvSpPr>
          <p:nvPr/>
        </p:nvSpPr>
        <p:spPr>
          <a:xfrm>
            <a:off x="457200" y="1371600"/>
            <a:ext cx="8229600" cy="480060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marR="0" lvl="0" indent="-274320" algn="l" defTabSz="914400" rtl="0" eaLnBrk="1" fontAlgn="auto" latinLnBrk="0" hangingPunct="1">
              <a:lnSpc>
                <a:spcPct val="114000"/>
              </a:lnSpc>
              <a:spcBef>
                <a:spcPts val="600"/>
              </a:spcBef>
              <a:spcAft>
                <a:spcPts val="400"/>
              </a:spcAft>
              <a:buClr>
                <a:srgbClr val="98C723"/>
              </a:buClr>
              <a:buSzPct val="76000"/>
              <a:buFont typeface="Wingdings 3"/>
              <a:buChar char=""/>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Go to test site on a mobile device: </a:t>
            </a:r>
            <a:r>
              <a:rPr kumimoji="0" lang="en-US" sz="2400" b="0" i="0" u="none" strike="noStrike" kern="1200" cap="none" spc="0" normalizeH="0" baseline="0" noProof="0" dirty="0">
                <a:ln>
                  <a:noFill/>
                </a:ln>
                <a:solidFill>
                  <a:srgbClr val="284E84"/>
                </a:solidFill>
                <a:effectLst/>
                <a:uLnTx/>
                <a:uFillTx/>
                <a:latin typeface="Gill Sans MT"/>
                <a:ea typeface="+mn-ea"/>
                <a:cs typeface="+mn-cs"/>
                <a:hlinkClick r:id="rId3"/>
              </a:rPr>
              <a:t>https://ptcs.test.bpa.gov</a:t>
            </a:r>
            <a:endParaRPr kumimoji="0" lang="en-US" sz="2400" b="0" i="0" u="none" strike="noStrike" kern="1200" cap="none" spc="0" normalizeH="0" baseline="0" noProof="0" dirty="0">
              <a:ln>
                <a:noFill/>
              </a:ln>
              <a:solidFill>
                <a:srgbClr val="284E84"/>
              </a:solidFill>
              <a:effectLst/>
              <a:uLnTx/>
              <a:uFillTx/>
              <a:latin typeface="Gill Sans MT"/>
              <a:ea typeface="+mn-ea"/>
              <a:cs typeface="+mn-cs"/>
            </a:endParaRPr>
          </a:p>
          <a:p>
            <a:pPr marL="548640" marR="0" lvl="1" indent="-274320" algn="l" defTabSz="914400" rtl="0" eaLnBrk="1" fontAlgn="auto" latinLnBrk="0" hangingPunct="1">
              <a:lnSpc>
                <a:spcPct val="114000"/>
              </a:lnSpc>
              <a:spcBef>
                <a:spcPts val="400"/>
              </a:spcBef>
              <a:spcAft>
                <a:spcPts val="40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Only a test environment. Nothing will publish live on this site.</a:t>
            </a:r>
          </a:p>
          <a:p>
            <a:pPr marL="274320" marR="0" lvl="0" indent="-274320" algn="l" defTabSz="914400" rtl="0" eaLnBrk="1" fontAlgn="auto" latinLnBrk="0" hangingPunct="1">
              <a:lnSpc>
                <a:spcPct val="114000"/>
              </a:lnSpc>
              <a:spcBef>
                <a:spcPts val="600"/>
              </a:spcBef>
              <a:spcAft>
                <a:spcPts val="400"/>
              </a:spcAft>
              <a:buClr>
                <a:srgbClr val="98C723"/>
              </a:buClr>
              <a:buSzPct val="76000"/>
              <a:buFont typeface="Wingdings 3"/>
              <a:buChar char=""/>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Sign in: </a:t>
            </a:r>
          </a:p>
          <a:p>
            <a:pPr marL="548640" marR="0" lvl="1" indent="-274320" algn="l" defTabSz="914400" rtl="0" eaLnBrk="1" fontAlgn="auto" latinLnBrk="0" hangingPunct="1">
              <a:lnSpc>
                <a:spcPct val="114000"/>
              </a:lnSpc>
              <a:spcBef>
                <a:spcPts val="400"/>
              </a:spcBef>
              <a:spcAft>
                <a:spcPts val="40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Username:TestContractor</a:t>
            </a:r>
          </a:p>
          <a:p>
            <a:pPr marL="548640" marR="0" lvl="1" indent="-274320" algn="l" defTabSz="914400" rtl="0" eaLnBrk="1" fontAlgn="auto" latinLnBrk="0" hangingPunct="1">
              <a:lnSpc>
                <a:spcPct val="114000"/>
              </a:lnSpc>
              <a:spcBef>
                <a:spcPts val="400"/>
              </a:spcBef>
              <a:spcAft>
                <a:spcPts val="40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Password: Ptcs1234</a:t>
            </a:r>
          </a:p>
          <a:p>
            <a:pPr marL="274320" marR="0" lvl="0" indent="-274320" algn="l" defTabSz="914400" rtl="0" eaLnBrk="1" fontAlgn="auto" latinLnBrk="0" hangingPunct="1">
              <a:lnSpc>
                <a:spcPct val="114000"/>
              </a:lnSpc>
              <a:spcBef>
                <a:spcPts val="600"/>
              </a:spcBef>
              <a:spcAft>
                <a:spcPts val="400"/>
              </a:spcAft>
              <a:buClr>
                <a:srgbClr val="98C723"/>
              </a:buClr>
              <a:buSzPct val="76000"/>
              <a:buFont typeface="Wingdings 3"/>
              <a:buChar char=""/>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Enter a job:</a:t>
            </a:r>
          </a:p>
          <a:p>
            <a:pPr marL="548640" marR="0" lvl="1" indent="-274320" algn="l" defTabSz="914400" rtl="0" eaLnBrk="1" fontAlgn="auto" latinLnBrk="0" hangingPunct="1">
              <a:lnSpc>
                <a:spcPct val="114000"/>
              </a:lnSpc>
              <a:spcBef>
                <a:spcPts val="400"/>
              </a:spcBef>
              <a:spcAft>
                <a:spcPts val="40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Active physical address</a:t>
            </a:r>
          </a:p>
          <a:p>
            <a:pPr marL="548640" marR="0" lvl="1" indent="-274320" algn="l" defTabSz="914400" rtl="0" eaLnBrk="1" fontAlgn="auto" latinLnBrk="0" hangingPunct="1">
              <a:lnSpc>
                <a:spcPct val="114000"/>
              </a:lnSpc>
              <a:spcBef>
                <a:spcPts val="400"/>
              </a:spcBef>
              <a:spcAft>
                <a:spcPts val="40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Enter any data. Some suggestions:</a:t>
            </a:r>
          </a:p>
          <a:p>
            <a:pPr marL="822960" marR="0" lvl="2" indent="-228600" algn="l" defTabSz="914400" rtl="0" eaLnBrk="1" fontAlgn="auto" latinLnBrk="0" hangingPunct="1">
              <a:lnSpc>
                <a:spcPct val="114000"/>
              </a:lnSpc>
              <a:spcBef>
                <a:spcPts val="400"/>
              </a:spcBef>
              <a:spcAft>
                <a:spcPts val="400"/>
              </a:spcAft>
              <a:buClr>
                <a:prstClr val="white">
                  <a:shade val="50000"/>
                </a:prstClr>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Pre-test Ring 1, Fan Pressure 86 Pa, and CFM 382</a:t>
            </a:r>
          </a:p>
          <a:p>
            <a:pPr marL="822960" marR="0" lvl="2" indent="-228600" algn="l" defTabSz="914400" rtl="0" eaLnBrk="1" fontAlgn="auto" latinLnBrk="0" hangingPunct="1">
              <a:lnSpc>
                <a:spcPct val="114000"/>
              </a:lnSpc>
              <a:spcBef>
                <a:spcPts val="400"/>
              </a:spcBef>
              <a:spcAft>
                <a:spcPts val="400"/>
              </a:spcAft>
              <a:buClr>
                <a:prstClr val="white">
                  <a:shade val="50000"/>
                </a:prstClr>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Post-test Ring 3, Fan Pressure 140 Pa, and CFM 74</a:t>
            </a: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8" name="Title 1"/>
          <p:cNvSpPr>
            <a:spLocks noGrp="1"/>
          </p:cNvSpPr>
          <p:nvPr>
            <p:ph type="title"/>
          </p:nvPr>
        </p:nvSpPr>
        <p:spPr>
          <a:xfrm>
            <a:off x="457200" y="152400"/>
            <a:ext cx="8229600" cy="990600"/>
          </a:xfrm>
        </p:spPr>
        <p:txBody>
          <a:bodyPr>
            <a:normAutofit/>
          </a:bodyPr>
          <a:lstStyle/>
          <a:p>
            <a:r>
              <a:rPr lang="en-US" dirty="0"/>
              <a:t>Exercise: Optional Mobile Entry Practice </a:t>
            </a:r>
          </a:p>
        </p:txBody>
      </p:sp>
      <p:sp>
        <p:nvSpPr>
          <p:cNvPr id="10" name="Title 5"/>
          <p:cNvSpPr txBox="1">
            <a:spLocks/>
          </p:cNvSpPr>
          <p:nvPr/>
        </p:nvSpPr>
        <p:spPr>
          <a:xfrm>
            <a:off x="304800" y="71439"/>
            <a:ext cx="38100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spTree>
    <p:extLst>
      <p:ext uri="{BB962C8B-B14F-4D97-AF65-F5344CB8AC3E}">
        <p14:creationId xmlns:p14="http://schemas.microsoft.com/office/powerpoint/2010/main" val="3664566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rmAutofit/>
          </a:bodyPr>
          <a:lstStyle/>
          <a:p>
            <a:r>
              <a:rPr lang="en-US" dirty="0"/>
              <a:t>Registry Entry Tip!</a:t>
            </a:r>
          </a:p>
        </p:txBody>
      </p:sp>
      <p:sp>
        <p:nvSpPr>
          <p:cNvPr id="4" name="Content Placeholder 3"/>
          <p:cNvSpPr>
            <a:spLocks noGrp="1"/>
          </p:cNvSpPr>
          <p:nvPr>
            <p:ph sz="quarter" idx="1"/>
          </p:nvPr>
        </p:nvSpPr>
        <p:spPr>
          <a:xfrm>
            <a:off x="838200" y="2286000"/>
            <a:ext cx="7543800" cy="3886200"/>
          </a:xfrm>
        </p:spPr>
        <p:txBody>
          <a:bodyPr vert="horz">
            <a:normAutofit/>
          </a:bodyPr>
          <a:lstStyle/>
          <a:p>
            <a:pPr>
              <a:lnSpc>
                <a:spcPts val="3800"/>
              </a:lnSpc>
              <a:spcBef>
                <a:spcPts val="400"/>
              </a:spcBef>
              <a:spcAft>
                <a:spcPts val="400"/>
              </a:spcAft>
            </a:pPr>
            <a:r>
              <a:rPr lang="en-US" dirty="0">
                <a:solidFill>
                  <a:srgbClr val="284E84"/>
                </a:solidFill>
              </a:rPr>
              <a:t>Upon entry into the registry, </a:t>
            </a:r>
            <a:r>
              <a:rPr lang="en-US" b="1" dirty="0">
                <a:solidFill>
                  <a:srgbClr val="284E84"/>
                </a:solidFill>
              </a:rPr>
              <a:t>enter the correct duct blaster fan pressure and </a:t>
            </a:r>
            <a:r>
              <a:rPr lang="en-US" b="1" u="sng" dirty="0">
                <a:solidFill>
                  <a:srgbClr val="284E84"/>
                </a:solidFill>
              </a:rPr>
              <a:t>not</a:t>
            </a:r>
            <a:r>
              <a:rPr lang="en-US" b="1" dirty="0">
                <a:solidFill>
                  <a:srgbClr val="284E84"/>
                </a:solidFill>
              </a:rPr>
              <a:t> the house test pressure of 50 Pa.</a:t>
            </a:r>
          </a:p>
          <a:p>
            <a:pPr>
              <a:lnSpc>
                <a:spcPts val="3800"/>
              </a:lnSpc>
              <a:spcBef>
                <a:spcPts val="400"/>
              </a:spcBef>
              <a:spcAft>
                <a:spcPts val="400"/>
              </a:spcAft>
            </a:pPr>
            <a:r>
              <a:rPr lang="en-US" dirty="0">
                <a:solidFill>
                  <a:srgbClr val="284E84"/>
                </a:solidFill>
              </a:rPr>
              <a:t>If you do this, your house may be rejected</a:t>
            </a:r>
          </a:p>
          <a:p>
            <a:pPr>
              <a:lnSpc>
                <a:spcPts val="3800"/>
              </a:lnSpc>
              <a:spcBef>
                <a:spcPts val="400"/>
              </a:spcBef>
              <a:spcAft>
                <a:spcPts val="400"/>
              </a:spcAft>
            </a:pPr>
            <a:r>
              <a:rPr lang="en-US" dirty="0">
                <a:solidFill>
                  <a:srgbClr val="284E84"/>
                </a:solidFill>
              </a:rPr>
              <a:t>The registry calculates the flow in CFM using:</a:t>
            </a:r>
            <a:endParaRPr lang="en-US" dirty="0"/>
          </a:p>
          <a:p>
            <a:pPr lvl="1">
              <a:lnSpc>
                <a:spcPts val="3800"/>
              </a:lnSpc>
              <a:spcBef>
                <a:spcPts val="400"/>
              </a:spcBef>
              <a:spcAft>
                <a:spcPts val="400"/>
              </a:spcAft>
            </a:pPr>
            <a:r>
              <a:rPr lang="en-US" dirty="0"/>
              <a:t>Ring Size</a:t>
            </a:r>
          </a:p>
          <a:p>
            <a:pPr lvl="1">
              <a:lnSpc>
                <a:spcPts val="3800"/>
              </a:lnSpc>
              <a:spcBef>
                <a:spcPts val="400"/>
              </a:spcBef>
              <a:spcAft>
                <a:spcPts val="400"/>
              </a:spcAft>
            </a:pPr>
            <a:r>
              <a:rPr lang="en-US" dirty="0"/>
              <a:t>Fan Pressure</a:t>
            </a:r>
          </a:p>
        </p:txBody>
      </p:sp>
      <p:sp>
        <p:nvSpPr>
          <p:cNvPr id="5"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3" name="Rectangle 2"/>
          <p:cNvSpPr/>
          <p:nvPr/>
        </p:nvSpPr>
        <p:spPr>
          <a:xfrm>
            <a:off x="1905000" y="1371599"/>
            <a:ext cx="5436938" cy="646331"/>
          </a:xfrm>
          <a:prstGeom prst="rect">
            <a:avLst/>
          </a:prstGeom>
          <a:solidFill>
            <a:schemeClr val="accent3">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84E84"/>
                </a:solidFill>
                <a:effectLst/>
                <a:uLnTx/>
                <a:uFillTx/>
                <a:latin typeface="Gill Sans MT"/>
                <a:ea typeface="+mn-ea"/>
                <a:cs typeface="+mn-cs"/>
              </a:rPr>
              <a:t>Fan Pressure </a:t>
            </a:r>
            <a:r>
              <a:rPr kumimoji="0" lang="en-US" sz="3600" b="0" i="0" u="none" strike="noStrike" kern="1200" cap="none" spc="0" normalizeH="0" baseline="0" noProof="0" dirty="0">
                <a:ln>
                  <a:noFill/>
                </a:ln>
                <a:solidFill>
                  <a:srgbClr val="C00000"/>
                </a:solidFill>
                <a:effectLst/>
                <a:uLnTx/>
                <a:uFillTx/>
                <a:latin typeface="Gill Sans MT"/>
                <a:ea typeface="+mn-ea"/>
                <a:cs typeface="+mn-cs"/>
              </a:rPr>
              <a:t>≠</a:t>
            </a:r>
            <a:r>
              <a:rPr kumimoji="0" lang="en-US" sz="3200" b="0" i="0" u="none" strike="noStrike" kern="1200" cap="none" spc="0" normalizeH="0" baseline="0" noProof="0" dirty="0">
                <a:ln>
                  <a:noFill/>
                </a:ln>
                <a:solidFill>
                  <a:srgbClr val="284E84"/>
                </a:solidFill>
                <a:effectLst/>
                <a:uLnTx/>
                <a:uFillTx/>
                <a:latin typeface="Gill Sans MT"/>
                <a:ea typeface="+mn-ea"/>
                <a:cs typeface="+mn-cs"/>
              </a:rPr>
              <a:t> House Pressure</a:t>
            </a:r>
          </a:p>
        </p:txBody>
      </p:sp>
      <p:sp>
        <p:nvSpPr>
          <p:cNvPr id="8" name="Title 5">
            <a:extLst>
              <a:ext uri="{FF2B5EF4-FFF2-40B4-BE49-F238E27FC236}">
                <a16:creationId xmlns:a16="http://schemas.microsoft.com/office/drawing/2014/main" xmlns="" id="{23F0C1E1-5942-4143-94B1-FC392BAD577D}"/>
              </a:ext>
            </a:extLst>
          </p:cNvPr>
          <p:cNvSpPr txBox="1">
            <a:spLocks/>
          </p:cNvSpPr>
          <p:nvPr/>
        </p:nvSpPr>
        <p:spPr>
          <a:xfrm>
            <a:off x="304800" y="71439"/>
            <a:ext cx="37338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spTree>
    <p:extLst>
      <p:ext uri="{BB962C8B-B14F-4D97-AF65-F5344CB8AC3E}">
        <p14:creationId xmlns:p14="http://schemas.microsoft.com/office/powerpoint/2010/main" val="37574531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Autofit/>
          </a:bodyPr>
          <a:lstStyle/>
          <a:p>
            <a:r>
              <a:rPr lang="en-US" dirty="0"/>
              <a:t>Troubleshooting Entry Issues</a:t>
            </a:r>
          </a:p>
        </p:txBody>
      </p:sp>
      <p:sp>
        <p:nvSpPr>
          <p:cNvPr id="12" name="Slide Number Placeholder 5"/>
          <p:cNvSpPr txBox="1">
            <a:spLocks noGrp="1"/>
          </p:cNvSpPr>
          <p:nvPr>
            <p:ph type="sldNum" sz="quarter" idx="12"/>
          </p:nvPr>
        </p:nvSpPr>
        <p:spPr>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13" name="Title 5"/>
          <p:cNvSpPr txBox="1">
            <a:spLocks/>
          </p:cNvSpPr>
          <p:nvPr/>
        </p:nvSpPr>
        <p:spPr>
          <a:xfrm>
            <a:off x="304800" y="71439"/>
            <a:ext cx="38862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sp>
        <p:nvSpPr>
          <p:cNvPr id="7" name="TextBox 6"/>
          <p:cNvSpPr txBox="1"/>
          <p:nvPr/>
        </p:nvSpPr>
        <p:spPr>
          <a:xfrm>
            <a:off x="609600" y="1371601"/>
            <a:ext cx="8001000" cy="4800600"/>
          </a:xfrm>
          <a:prstGeom prst="rect">
            <a:avLst/>
          </a:prstGeom>
        </p:spPr>
        <p:txBody>
          <a:bodyPr vert="horz">
            <a:noAutofit/>
          </a:bodyPr>
          <a:lstStyle>
            <a:lvl1pPr marL="274320" indent="-274320" eaLnBrk="1" latinLnBrk="0" hangingPunct="1">
              <a:lnSpc>
                <a:spcPct val="114000"/>
              </a:lnSpc>
              <a:spcBef>
                <a:spcPts val="600"/>
              </a:spcBef>
              <a:spcAft>
                <a:spcPts val="400"/>
              </a:spcAft>
              <a:buClr>
                <a:schemeClr val="accent1"/>
              </a:buClr>
              <a:buSzPct val="76000"/>
              <a:buFont typeface="Wingdings 3"/>
              <a:buChar char=""/>
              <a:defRPr kumimoji="0" sz="2400">
                <a:solidFill>
                  <a:srgbClr val="284E84"/>
                </a:solidFill>
                <a:latin typeface="+mn-lt"/>
                <a:cs typeface="+mn-cs"/>
              </a:defRPr>
            </a:lvl1pPr>
            <a:lvl2pPr marL="548640" lvl="1" indent="-274320" eaLnBrk="1" latinLnBrk="0" hangingPunct="1">
              <a:lnSpc>
                <a:spcPct val="114000"/>
              </a:lnSpc>
              <a:spcBef>
                <a:spcPts val="400"/>
              </a:spcBef>
              <a:spcAft>
                <a:spcPts val="400"/>
              </a:spcAft>
              <a:buClr>
                <a:schemeClr val="accent2"/>
              </a:buClr>
              <a:buSzPct val="76000"/>
              <a:buFont typeface="Wingdings 3"/>
              <a:buChar char=""/>
              <a:defRPr kumimoji="0" sz="2000">
                <a:solidFill>
                  <a:schemeClr val="tx2"/>
                </a:solidFill>
                <a:latin typeface="+mn-lt"/>
                <a:cs typeface="+mn-cs"/>
              </a:defRPr>
            </a:lvl2pPr>
            <a:lvl3pPr marL="822960" lvl="2" indent="-228600" eaLnBrk="1" latinLnBrk="0" hangingPunct="1">
              <a:spcBef>
                <a:spcPts val="500"/>
              </a:spcBef>
              <a:buClr>
                <a:schemeClr val="bg1">
                  <a:shade val="50000"/>
                </a:schemeClr>
              </a:buClr>
              <a:buSzPct val="76000"/>
              <a:buFont typeface="Wingdings 3"/>
              <a:buChar char=""/>
              <a:defRPr kumimoji="0" sz="2000">
                <a:solidFill>
                  <a:schemeClr val="tx2"/>
                </a:solidFill>
                <a:latin typeface="+mn-lt"/>
                <a:cs typeface="+mn-cs"/>
              </a:defRPr>
            </a:lvl3pPr>
            <a:lvl4pPr marL="1097280" lvl="3" indent="-228600" eaLnBrk="1" latinLnBrk="0" hangingPunct="1">
              <a:spcBef>
                <a:spcPts val="400"/>
              </a:spcBef>
              <a:buClr>
                <a:schemeClr val="accent2">
                  <a:shade val="75000"/>
                </a:schemeClr>
              </a:buClr>
              <a:buSzPct val="70000"/>
              <a:buFont typeface="Wingdings"/>
              <a:buChar char=""/>
              <a:defRPr kumimoji="0" sz="1800">
                <a:latin typeface="+mn-lt"/>
                <a:cs typeface="+mn-cs"/>
              </a:defRPr>
            </a:lvl4pPr>
            <a:lvl5pPr marL="1371600" indent="-228600" eaLnBrk="1" latinLnBrk="0" hangingPunct="1">
              <a:spcBef>
                <a:spcPts val="300"/>
              </a:spcBef>
              <a:buClr>
                <a:schemeClr val="accent2"/>
              </a:buClr>
              <a:buSzPct val="70000"/>
              <a:buFont typeface="Wingdings"/>
              <a:buChar char=""/>
              <a:defRPr kumimoji="0" sz="1600">
                <a:latin typeface="+mn-lt"/>
                <a:cs typeface="+mn-cs"/>
              </a:defRPr>
            </a:lvl5pPr>
            <a:lvl6pPr marL="1645920" indent="-182880">
              <a:spcBef>
                <a:spcPts val="300"/>
              </a:spcBef>
              <a:buClr>
                <a:srgbClr val="9FB8CD">
                  <a:shade val="75000"/>
                </a:srgbClr>
              </a:buClr>
              <a:buSzPct val="75000"/>
              <a:buFont typeface="Wingdings 3"/>
              <a:buChar char=""/>
              <a:defRPr kumimoji="0" lang="en-US" sz="1600" smtClean="0">
                <a:latin typeface="+mn-lt"/>
                <a:cs typeface="+mn-cs"/>
              </a:defRPr>
            </a:lvl6pPr>
            <a:lvl7pPr marL="1828800" indent="-182880">
              <a:spcBef>
                <a:spcPts val="300"/>
              </a:spcBef>
              <a:buClr>
                <a:srgbClr val="727CA3">
                  <a:shade val="75000"/>
                </a:srgbClr>
              </a:buClr>
              <a:buSzPct val="75000"/>
              <a:buFont typeface="Wingdings 3"/>
              <a:buChar char=""/>
              <a:defRPr kumimoji="0" lang="en-US" sz="1400" smtClean="0">
                <a:latin typeface="+mn-lt"/>
                <a:cs typeface="+mn-cs"/>
              </a:defRPr>
            </a:lvl7pPr>
            <a:lvl8pPr marL="2011680" indent="-182880">
              <a:spcBef>
                <a:spcPts val="300"/>
              </a:spcBef>
              <a:buClr>
                <a:prstClr val="white">
                  <a:shade val="50000"/>
                </a:prstClr>
              </a:buClr>
              <a:buSzPct val="75000"/>
              <a:buFont typeface="Wingdings 3"/>
              <a:buChar char=""/>
              <a:defRPr kumimoji="0" lang="en-US" sz="1400" smtClean="0">
                <a:latin typeface="+mn-lt"/>
                <a:cs typeface="+mn-cs"/>
              </a:defRPr>
            </a:lvl8pPr>
            <a:lvl9pPr marL="2194560" indent="-182880">
              <a:spcBef>
                <a:spcPts val="300"/>
              </a:spcBef>
              <a:buClr>
                <a:srgbClr val="9FB8CD"/>
              </a:buClr>
              <a:buSzPct val="75000"/>
              <a:buFont typeface="Wingdings 3"/>
              <a:buChar char=""/>
              <a:defRPr kumimoji="0" lang="en-US" sz="1200" smtClean="0">
                <a:latin typeface="+mn-lt"/>
                <a:cs typeface="+mn-cs"/>
              </a:defRPr>
            </a:lvl9pPr>
          </a:lstStyle>
          <a:p>
            <a:pPr marL="274320" marR="0" lvl="0" indent="-274320" algn="l" defTabSz="914400" rtl="0" eaLnBrk="1" fontAlgn="auto" latinLnBrk="0" hangingPunct="1">
              <a:lnSpc>
                <a:spcPct val="114000"/>
              </a:lnSpc>
              <a:spcBef>
                <a:spcPts val="1800"/>
              </a:spcBef>
              <a:spcAft>
                <a:spcPts val="40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Contact the PTCS team if:</a:t>
            </a:r>
          </a:p>
          <a:p>
            <a:pPr marL="548640" marR="0" lvl="1" indent="-274320" algn="l" defTabSz="914400" rtl="0" eaLnBrk="1" fontAlgn="auto" latinLnBrk="0" hangingPunct="1">
              <a:lnSpc>
                <a:spcPct val="114000"/>
              </a:lnSpc>
              <a:spcBef>
                <a:spcPts val="400"/>
              </a:spcBef>
              <a:spcAft>
                <a:spcPts val="40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Address isn’t validating</a:t>
            </a:r>
          </a:p>
          <a:p>
            <a:pPr marL="548640" marR="0" lvl="1" indent="-274320" algn="l" defTabSz="914400" rtl="0" eaLnBrk="1" fontAlgn="auto" latinLnBrk="0" hangingPunct="1">
              <a:lnSpc>
                <a:spcPct val="114000"/>
              </a:lnSpc>
              <a:spcBef>
                <a:spcPts val="400"/>
              </a:spcBef>
              <a:spcAft>
                <a:spcPts val="40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Need to enter in a second system</a:t>
            </a:r>
          </a:p>
          <a:p>
            <a:pPr marL="548640" marR="0" lvl="1" indent="-274320" algn="l" defTabSz="914400" rtl="0" eaLnBrk="1" fontAlgn="auto" latinLnBrk="0" hangingPunct="1">
              <a:lnSpc>
                <a:spcPct val="114000"/>
              </a:lnSpc>
              <a:spcBef>
                <a:spcPts val="400"/>
              </a:spcBef>
              <a:spcAft>
                <a:spcPts val="40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Can’t find an entered job</a:t>
            </a:r>
          </a:p>
          <a:p>
            <a:pPr marL="548640" marR="0" lvl="1" indent="-274320" algn="l" defTabSz="914400" rtl="0" eaLnBrk="1" fontAlgn="auto" latinLnBrk="0" hangingPunct="1">
              <a:lnSpc>
                <a:spcPct val="114000"/>
              </a:lnSpc>
              <a:spcBef>
                <a:spcPts val="400"/>
              </a:spcBef>
              <a:spcAft>
                <a:spcPts val="40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Need to edit an address or submitted data</a:t>
            </a:r>
          </a:p>
          <a:p>
            <a:pPr marL="548640" marR="0" lvl="1" indent="-274320" algn="l" defTabSz="914400" rtl="0" eaLnBrk="1" fontAlgn="auto" latinLnBrk="0" hangingPunct="1">
              <a:lnSpc>
                <a:spcPct val="114000"/>
              </a:lnSpc>
              <a:spcBef>
                <a:spcPts val="400"/>
              </a:spcBef>
              <a:spcAft>
                <a:spcPts val="40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5B6973"/>
                </a:solidFill>
                <a:effectLst/>
                <a:uLnTx/>
                <a:uFillTx/>
                <a:latin typeface="Gill Sans MT"/>
                <a:ea typeface="+mn-ea"/>
                <a:cs typeface="+mn-cs"/>
              </a:rPr>
              <a:t>Need immediate review of “Pending” entry (reviewed regularly)</a:t>
            </a:r>
          </a:p>
        </p:txBody>
      </p:sp>
    </p:spTree>
    <p:extLst>
      <p:ext uri="{BB962C8B-B14F-4D97-AF65-F5344CB8AC3E}">
        <p14:creationId xmlns:p14="http://schemas.microsoft.com/office/powerpoint/2010/main" val="21402954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460" y="1295400"/>
            <a:ext cx="3396343" cy="4572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Title 5"/>
          <p:cNvSpPr txBox="1">
            <a:spLocks/>
          </p:cNvSpPr>
          <p:nvPr/>
        </p:nvSpPr>
        <p:spPr>
          <a:xfrm>
            <a:off x="304800" y="71439"/>
            <a:ext cx="36576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272" y="1761485"/>
            <a:ext cx="3344676" cy="448691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609600" y="2057400"/>
            <a:ext cx="3581400" cy="3327708"/>
          </a:xfrm>
          <a:prstGeom prst="rect">
            <a:avLst/>
          </a:prstGeom>
        </p:spPr>
        <p:txBody>
          <a:bodyPr vert="horz">
            <a:noAutofit/>
          </a:bodyPr>
          <a:lstStyle>
            <a:lvl1pPr marL="274320" indent="-274320" eaLnBrk="1" latinLnBrk="0" hangingPunct="1">
              <a:lnSpc>
                <a:spcPts val="4500"/>
              </a:lnSpc>
              <a:spcBef>
                <a:spcPts val="600"/>
              </a:spcBef>
              <a:buClr>
                <a:schemeClr val="accent1"/>
              </a:buClr>
              <a:buSzPct val="76000"/>
              <a:buFont typeface="Wingdings 3"/>
              <a:buChar char=""/>
              <a:defRPr kumimoji="0" sz="2800">
                <a:solidFill>
                  <a:srgbClr val="284E84"/>
                </a:solidFill>
                <a:latin typeface="+mn-lt"/>
                <a:cs typeface="+mn-cs"/>
              </a:defRPr>
            </a:lvl1pPr>
            <a:lvl2pPr marL="548640" indent="-274320" eaLnBrk="1" latinLnBrk="0" hangingPunct="1">
              <a:spcBef>
                <a:spcPts val="500"/>
              </a:spcBef>
              <a:buClr>
                <a:schemeClr val="accent2"/>
              </a:buClr>
              <a:buSzPct val="76000"/>
              <a:buFont typeface="Wingdings 3"/>
              <a:buChar char=""/>
              <a:defRPr kumimoji="0" sz="2300">
                <a:solidFill>
                  <a:schemeClr val="tx2"/>
                </a:solidFill>
                <a:latin typeface="+mn-lt"/>
                <a:cs typeface="+mn-cs"/>
              </a:defRPr>
            </a:lvl2pPr>
            <a:lvl3pPr marL="822960" indent="-228600" eaLnBrk="1" latinLnBrk="0" hangingPunct="1">
              <a:spcBef>
                <a:spcPts val="500"/>
              </a:spcBef>
              <a:buClr>
                <a:schemeClr val="bg1">
                  <a:shade val="50000"/>
                </a:schemeClr>
              </a:buClr>
              <a:buSzPct val="76000"/>
              <a:buFont typeface="Wingdings 3"/>
              <a:buChar char=""/>
              <a:defRPr kumimoji="0" sz="2000">
                <a:latin typeface="+mn-lt"/>
                <a:cs typeface="+mn-cs"/>
              </a:defRPr>
            </a:lvl3pPr>
            <a:lvl4pPr marL="1097280" indent="-228600" eaLnBrk="1" latinLnBrk="0" hangingPunct="1">
              <a:spcBef>
                <a:spcPts val="400"/>
              </a:spcBef>
              <a:buClr>
                <a:schemeClr val="accent2">
                  <a:shade val="75000"/>
                </a:schemeClr>
              </a:buClr>
              <a:buSzPct val="70000"/>
              <a:buFont typeface="Wingdings"/>
              <a:buChar char=""/>
              <a:defRPr kumimoji="0" sz="1800">
                <a:latin typeface="+mn-lt"/>
                <a:cs typeface="+mn-cs"/>
              </a:defRPr>
            </a:lvl4pPr>
            <a:lvl5pPr marL="1371600" indent="-228600" eaLnBrk="1" latinLnBrk="0" hangingPunct="1">
              <a:spcBef>
                <a:spcPts val="300"/>
              </a:spcBef>
              <a:buClr>
                <a:schemeClr val="accent2"/>
              </a:buClr>
              <a:buSzPct val="70000"/>
              <a:buFont typeface="Wingdings"/>
              <a:buChar char=""/>
              <a:defRPr kumimoji="0" sz="1600">
                <a:latin typeface="+mn-lt"/>
                <a:cs typeface="+mn-cs"/>
              </a:defRPr>
            </a:lvl5pPr>
            <a:lvl6pPr marL="1645920" indent="-182880">
              <a:spcBef>
                <a:spcPts val="300"/>
              </a:spcBef>
              <a:buClr>
                <a:srgbClr val="9FB8CD">
                  <a:shade val="75000"/>
                </a:srgbClr>
              </a:buClr>
              <a:buSzPct val="75000"/>
              <a:buFont typeface="Wingdings 3"/>
              <a:buChar char=""/>
              <a:defRPr kumimoji="0" lang="en-US" sz="1600" smtClean="0">
                <a:latin typeface="+mn-lt"/>
                <a:cs typeface="+mn-cs"/>
              </a:defRPr>
            </a:lvl6pPr>
            <a:lvl7pPr marL="1828800" indent="-182880">
              <a:spcBef>
                <a:spcPts val="300"/>
              </a:spcBef>
              <a:buClr>
                <a:srgbClr val="727CA3">
                  <a:shade val="75000"/>
                </a:srgbClr>
              </a:buClr>
              <a:buSzPct val="75000"/>
              <a:buFont typeface="Wingdings 3"/>
              <a:buChar char=""/>
              <a:defRPr kumimoji="0" lang="en-US" sz="1400" smtClean="0">
                <a:latin typeface="+mn-lt"/>
                <a:cs typeface="+mn-cs"/>
              </a:defRPr>
            </a:lvl7pPr>
            <a:lvl8pPr marL="2011680" indent="-182880">
              <a:spcBef>
                <a:spcPts val="300"/>
              </a:spcBef>
              <a:buClr>
                <a:prstClr val="white">
                  <a:shade val="50000"/>
                </a:prstClr>
              </a:buClr>
              <a:buSzPct val="75000"/>
              <a:buFont typeface="Wingdings 3"/>
              <a:buChar char=""/>
              <a:defRPr kumimoji="0" lang="en-US" sz="1400" smtClean="0">
                <a:latin typeface="+mn-lt"/>
                <a:cs typeface="+mn-cs"/>
              </a:defRPr>
            </a:lvl8pPr>
            <a:lvl9pPr marL="2194560" indent="-182880">
              <a:spcBef>
                <a:spcPts val="300"/>
              </a:spcBef>
              <a:buClr>
                <a:srgbClr val="9FB8CD"/>
              </a:buClr>
              <a:buSzPct val="75000"/>
              <a:buFont typeface="Wingdings 3"/>
              <a:buChar char=""/>
              <a:defRPr kumimoji="0" lang="en-US" sz="1200" smtClean="0">
                <a:latin typeface="+mn-lt"/>
                <a:cs typeface="+mn-cs"/>
              </a:defRPr>
            </a:lvl9pPr>
          </a:lstStyle>
          <a:p>
            <a:pPr marL="0" marR="0" lvl="0" indent="0" algn="l" defTabSz="914400" rtl="0" eaLnBrk="1" fontAlgn="auto" latinLnBrk="0" hangingPunct="1">
              <a:lnSpc>
                <a:spcPct val="120000"/>
              </a:lnSpc>
              <a:spcBef>
                <a:spcPts val="1200"/>
              </a:spcBef>
              <a:spcAft>
                <a:spcPts val="600"/>
              </a:spcAft>
              <a:buClr>
                <a:srgbClr val="98C723"/>
              </a:buClr>
              <a:buSzPct val="76000"/>
              <a:buFont typeface="Wingdings 3"/>
              <a:buNone/>
              <a:tabLst/>
              <a:defRPr/>
            </a:pPr>
            <a:r>
              <a:rPr kumimoji="0" lang="en-US" sz="1800" b="0" i="0" u="none" strike="noStrike" kern="1200" cap="none" spc="0" normalizeH="0" baseline="0" noProof="0" dirty="0">
                <a:ln>
                  <a:noFill/>
                </a:ln>
                <a:solidFill>
                  <a:srgbClr val="284E84"/>
                </a:solidFill>
                <a:effectLst/>
                <a:uLnTx/>
                <a:uFillTx/>
                <a:latin typeface="Gill Sans MT"/>
                <a:ea typeface="+mn-ea"/>
                <a:cs typeface="+mn-cs"/>
              </a:rPr>
              <a:t>If no internet or mobile device is available or the job cannot be entered online for any reason, this form is available to record the data for later entry. </a:t>
            </a:r>
          </a:p>
          <a:p>
            <a:pPr marL="0" marR="0" lvl="0" indent="0" algn="l" defTabSz="914400" rtl="0" eaLnBrk="1" fontAlgn="auto" latinLnBrk="0" hangingPunct="1">
              <a:lnSpc>
                <a:spcPct val="120000"/>
              </a:lnSpc>
              <a:spcBef>
                <a:spcPts val="1200"/>
              </a:spcBef>
              <a:spcAft>
                <a:spcPts val="600"/>
              </a:spcAft>
              <a:buClr>
                <a:srgbClr val="98C723"/>
              </a:buClr>
              <a:buSzPct val="76000"/>
              <a:buFont typeface="Wingdings 3"/>
              <a:buNone/>
              <a:tabLst/>
              <a:defRPr/>
            </a:pPr>
            <a:r>
              <a:rPr kumimoji="0" lang="en-US" sz="1800" b="0" i="0" u="none" strike="noStrike" kern="1200" cap="none" spc="0" normalizeH="0" baseline="0" noProof="0" dirty="0">
                <a:ln>
                  <a:noFill/>
                </a:ln>
                <a:solidFill>
                  <a:srgbClr val="284E84"/>
                </a:solidFill>
                <a:effectLst/>
                <a:uLnTx/>
                <a:uFillTx/>
                <a:latin typeface="Gill Sans MT"/>
                <a:ea typeface="+mn-ea"/>
                <a:cs typeface="+mn-cs"/>
              </a:rPr>
              <a:t>Can be found on </a:t>
            </a:r>
            <a:r>
              <a:rPr kumimoji="0" lang="en-US" sz="1800" b="0" i="0" u="sng" strike="noStrike" kern="1200" cap="none" spc="0" normalizeH="0" baseline="0" noProof="0" dirty="0">
                <a:ln>
                  <a:noFill/>
                </a:ln>
                <a:solidFill>
                  <a:srgbClr val="284E84"/>
                </a:solidFill>
                <a:effectLst/>
                <a:uLnTx/>
                <a:uFillTx/>
                <a:latin typeface="Gill Sans MT"/>
                <a:ea typeface="+mn-ea"/>
                <a:cs typeface="+mn-cs"/>
              </a:rPr>
              <a:t>ptcs.bpa.gov</a:t>
            </a:r>
            <a:r>
              <a:rPr kumimoji="0" lang="en-US" sz="1800" b="0" i="0" u="none" strike="noStrike" kern="1200" cap="none" spc="0" normalizeH="0" baseline="0" noProof="0" dirty="0">
                <a:ln>
                  <a:noFill/>
                </a:ln>
                <a:solidFill>
                  <a:srgbClr val="284E84"/>
                </a:solidFill>
                <a:effectLst/>
                <a:uLnTx/>
                <a:uFillTx/>
                <a:latin typeface="Gill Sans MT"/>
                <a:ea typeface="+mn-ea"/>
                <a:cs typeface="+mn-cs"/>
              </a:rPr>
              <a:t> and at the end of your manual.</a:t>
            </a:r>
          </a:p>
        </p:txBody>
      </p:sp>
      <p:sp>
        <p:nvSpPr>
          <p:cNvPr id="10" name="Title 1"/>
          <p:cNvSpPr txBox="1">
            <a:spLocks/>
          </p:cNvSpPr>
          <p:nvPr/>
        </p:nvSpPr>
        <p:spPr>
          <a:xfrm>
            <a:off x="457200" y="152400"/>
            <a:ext cx="8229600" cy="9906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5B6973"/>
                </a:solidFill>
                <a:effectLst/>
                <a:uLnTx/>
                <a:uFillTx/>
                <a:latin typeface="Bookman Old Style"/>
                <a:ea typeface="+mj-ea"/>
                <a:cs typeface="+mj-cs"/>
              </a:rPr>
              <a:t>Optional PTCS Duct Sealing Form</a:t>
            </a:r>
          </a:p>
        </p:txBody>
      </p:sp>
      <p:sp>
        <p:nvSpPr>
          <p:cNvPr id="14"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293</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2" name="Rectangle 1">
            <a:extLst>
              <a:ext uri="{FF2B5EF4-FFF2-40B4-BE49-F238E27FC236}">
                <a16:creationId xmlns:a16="http://schemas.microsoft.com/office/drawing/2014/main" xmlns="" id="{9721B818-0E96-4F3A-9ECA-DCC8E7116E4E}"/>
              </a:ext>
            </a:extLst>
          </p:cNvPr>
          <p:cNvSpPr/>
          <p:nvPr/>
        </p:nvSpPr>
        <p:spPr>
          <a:xfrm>
            <a:off x="609600" y="4854353"/>
            <a:ext cx="3733800" cy="1061509"/>
          </a:xfrm>
          <a:prstGeom prst="rect">
            <a:avLst/>
          </a:prstGeom>
        </p:spPr>
        <p:txBody>
          <a:bodyPr wrap="square">
            <a:spAutoFit/>
          </a:bodyPr>
          <a:lstStyle/>
          <a:p>
            <a:pPr marL="0" marR="0" lvl="0" indent="0" algn="l" defTabSz="914400" rtl="0" eaLnBrk="1" fontAlgn="base" latinLnBrk="0" hangingPunct="1">
              <a:lnSpc>
                <a:spcPct val="120000"/>
              </a:lnSpc>
              <a:spcBef>
                <a:spcPts val="1200"/>
              </a:spcBef>
              <a:spcAft>
                <a:spcPts val="600"/>
              </a:spcAft>
              <a:buClr>
                <a:srgbClr val="98C723"/>
              </a:buClr>
              <a:buSzPct val="76000"/>
              <a:buFontTx/>
              <a:buNone/>
              <a:tabLst/>
              <a:defRPr/>
            </a:pPr>
            <a:r>
              <a:rPr kumimoji="0" lang="en-US" sz="1800" b="0" i="0" u="none" strike="noStrike" kern="1200" cap="none" spc="0" normalizeH="0" baseline="0" noProof="0" dirty="0">
                <a:ln>
                  <a:noFill/>
                </a:ln>
                <a:solidFill>
                  <a:srgbClr val="284E84"/>
                </a:solidFill>
                <a:effectLst/>
                <a:uLnTx/>
                <a:uFillTx/>
                <a:latin typeface="Gill Sans MT"/>
                <a:ea typeface="+mn-ea"/>
                <a:cs typeface="+mn-cs"/>
              </a:rPr>
              <a:t>* Some participating utilities require installation form, please check with utility prior to job submission</a:t>
            </a:r>
          </a:p>
        </p:txBody>
      </p:sp>
    </p:spTree>
    <p:extLst>
      <p:ext uri="{BB962C8B-B14F-4D97-AF65-F5344CB8AC3E}">
        <p14:creationId xmlns:p14="http://schemas.microsoft.com/office/powerpoint/2010/main" val="37252777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1549092"/>
            <a:ext cx="8001000" cy="3708708"/>
          </a:xfrm>
          <a:prstGeom prst="rect">
            <a:avLst/>
          </a:prstGeom>
        </p:spPr>
        <p:txBody>
          <a:bodyPr vert="horz">
            <a:noAutofit/>
          </a:bodyPr>
          <a:lstStyle>
            <a:lvl1pPr marL="274320" indent="-274320" eaLnBrk="1" latinLnBrk="0" hangingPunct="1">
              <a:lnSpc>
                <a:spcPts val="4500"/>
              </a:lnSpc>
              <a:spcBef>
                <a:spcPts val="600"/>
              </a:spcBef>
              <a:buClr>
                <a:schemeClr val="accent1"/>
              </a:buClr>
              <a:buSzPct val="76000"/>
              <a:buFont typeface="Wingdings 3"/>
              <a:buChar char=""/>
              <a:defRPr kumimoji="0" sz="2800">
                <a:solidFill>
                  <a:srgbClr val="284E84"/>
                </a:solidFill>
                <a:latin typeface="+mn-lt"/>
                <a:cs typeface="+mn-cs"/>
              </a:defRPr>
            </a:lvl1pPr>
            <a:lvl2pPr marL="548640" indent="-274320" eaLnBrk="1" latinLnBrk="0" hangingPunct="1">
              <a:spcBef>
                <a:spcPts val="500"/>
              </a:spcBef>
              <a:buClr>
                <a:schemeClr val="accent2"/>
              </a:buClr>
              <a:buSzPct val="76000"/>
              <a:buFont typeface="Wingdings 3"/>
              <a:buChar char=""/>
              <a:defRPr kumimoji="0" sz="2300">
                <a:solidFill>
                  <a:schemeClr val="tx2"/>
                </a:solidFill>
                <a:latin typeface="+mn-lt"/>
                <a:cs typeface="+mn-cs"/>
              </a:defRPr>
            </a:lvl2pPr>
            <a:lvl3pPr marL="822960" indent="-228600" eaLnBrk="1" latinLnBrk="0" hangingPunct="1">
              <a:spcBef>
                <a:spcPts val="500"/>
              </a:spcBef>
              <a:buClr>
                <a:schemeClr val="bg1">
                  <a:shade val="50000"/>
                </a:schemeClr>
              </a:buClr>
              <a:buSzPct val="76000"/>
              <a:buFont typeface="Wingdings 3"/>
              <a:buChar char=""/>
              <a:defRPr kumimoji="0" sz="2000">
                <a:latin typeface="+mn-lt"/>
                <a:cs typeface="+mn-cs"/>
              </a:defRPr>
            </a:lvl3pPr>
            <a:lvl4pPr marL="1097280" indent="-228600" eaLnBrk="1" latinLnBrk="0" hangingPunct="1">
              <a:spcBef>
                <a:spcPts val="400"/>
              </a:spcBef>
              <a:buClr>
                <a:schemeClr val="accent2">
                  <a:shade val="75000"/>
                </a:schemeClr>
              </a:buClr>
              <a:buSzPct val="70000"/>
              <a:buFont typeface="Wingdings"/>
              <a:buChar char=""/>
              <a:defRPr kumimoji="0" sz="1800">
                <a:latin typeface="+mn-lt"/>
                <a:cs typeface="+mn-cs"/>
              </a:defRPr>
            </a:lvl4pPr>
            <a:lvl5pPr marL="1371600" indent="-228600" eaLnBrk="1" latinLnBrk="0" hangingPunct="1">
              <a:spcBef>
                <a:spcPts val="300"/>
              </a:spcBef>
              <a:buClr>
                <a:schemeClr val="accent2"/>
              </a:buClr>
              <a:buSzPct val="70000"/>
              <a:buFont typeface="Wingdings"/>
              <a:buChar char=""/>
              <a:defRPr kumimoji="0" sz="1600">
                <a:latin typeface="+mn-lt"/>
                <a:cs typeface="+mn-cs"/>
              </a:defRPr>
            </a:lvl5pPr>
            <a:lvl6pPr marL="1645920" indent="-182880">
              <a:spcBef>
                <a:spcPts val="300"/>
              </a:spcBef>
              <a:buClr>
                <a:srgbClr val="9FB8CD">
                  <a:shade val="75000"/>
                </a:srgbClr>
              </a:buClr>
              <a:buSzPct val="75000"/>
              <a:buFont typeface="Wingdings 3"/>
              <a:buChar char=""/>
              <a:defRPr kumimoji="0" lang="en-US" sz="1600" smtClean="0">
                <a:latin typeface="+mn-lt"/>
                <a:cs typeface="+mn-cs"/>
              </a:defRPr>
            </a:lvl6pPr>
            <a:lvl7pPr marL="1828800" indent="-182880">
              <a:spcBef>
                <a:spcPts val="300"/>
              </a:spcBef>
              <a:buClr>
                <a:srgbClr val="727CA3">
                  <a:shade val="75000"/>
                </a:srgbClr>
              </a:buClr>
              <a:buSzPct val="75000"/>
              <a:buFont typeface="Wingdings 3"/>
              <a:buChar char=""/>
              <a:defRPr kumimoji="0" lang="en-US" sz="1400" smtClean="0">
                <a:latin typeface="+mn-lt"/>
                <a:cs typeface="+mn-cs"/>
              </a:defRPr>
            </a:lvl7pPr>
            <a:lvl8pPr marL="2011680" indent="-182880">
              <a:spcBef>
                <a:spcPts val="300"/>
              </a:spcBef>
              <a:buClr>
                <a:prstClr val="white">
                  <a:shade val="50000"/>
                </a:prstClr>
              </a:buClr>
              <a:buSzPct val="75000"/>
              <a:buFont typeface="Wingdings 3"/>
              <a:buChar char=""/>
              <a:defRPr kumimoji="0" lang="en-US" sz="1400" smtClean="0">
                <a:latin typeface="+mn-lt"/>
                <a:cs typeface="+mn-cs"/>
              </a:defRPr>
            </a:lvl8pPr>
            <a:lvl9pPr marL="2194560" indent="-182880">
              <a:spcBef>
                <a:spcPts val="300"/>
              </a:spcBef>
              <a:buClr>
                <a:srgbClr val="9FB8CD"/>
              </a:buClr>
              <a:buSzPct val="75000"/>
              <a:buFont typeface="Wingdings 3"/>
              <a:buChar char=""/>
              <a:defRPr kumimoji="0" lang="en-US" sz="1200" smtClean="0">
                <a:latin typeface="+mn-lt"/>
                <a:cs typeface="+mn-cs"/>
              </a:defRPr>
            </a:lvl9pPr>
          </a:lstStyle>
          <a:p>
            <a:pPr marL="274320" marR="0" lvl="0" indent="-274320" algn="l" defTabSz="914400" rtl="0" eaLnBrk="1" fontAlgn="base" latinLnBrk="0" hangingPunct="1">
              <a:lnSpc>
                <a:spcPct val="114000"/>
              </a:lnSpc>
              <a:spcBef>
                <a:spcPts val="1800"/>
              </a:spcBef>
              <a:spcAft>
                <a:spcPts val="600"/>
              </a:spcAft>
              <a:buClr>
                <a:srgbClr val="98C723"/>
              </a:buClr>
              <a:buSzPct val="76000"/>
              <a:buFont typeface="Wingdings 3"/>
              <a:buChar char=""/>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Technician or company required to notify the utility of the completed job.</a:t>
            </a:r>
          </a:p>
          <a:p>
            <a:pPr marL="274320" marR="0" lvl="0" indent="-274320" algn="l" defTabSz="914400" rtl="0" eaLnBrk="1" fontAlgn="base" latinLnBrk="0" hangingPunct="1">
              <a:lnSpc>
                <a:spcPct val="114000"/>
              </a:lnSpc>
              <a:spcBef>
                <a:spcPts val="1800"/>
              </a:spcBef>
              <a:spcAft>
                <a:spcPts val="600"/>
              </a:spcAft>
              <a:buClr>
                <a:srgbClr val="98C723"/>
              </a:buClr>
              <a:buSzPct val="76000"/>
              <a:buFont typeface="Wingdings 3"/>
              <a:buChar char=""/>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Contact customer’s utility for information on required paperwork.</a:t>
            </a:r>
          </a:p>
          <a:p>
            <a:pPr marL="274320" marR="0" lvl="0" indent="-274320" algn="l" defTabSz="914400" rtl="0" eaLnBrk="1" fontAlgn="base" latinLnBrk="0" hangingPunct="1">
              <a:lnSpc>
                <a:spcPct val="114000"/>
              </a:lnSpc>
              <a:spcBef>
                <a:spcPts val="1800"/>
              </a:spcBef>
              <a:spcAft>
                <a:spcPts val="600"/>
              </a:spcAft>
              <a:buClr>
                <a:srgbClr val="98C723"/>
              </a:buClr>
              <a:buSzPct val="76000"/>
              <a:buFont typeface="Wingdings 3"/>
              <a:buChar char=""/>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Utilities have access to the online registry and are able to review completed job details.</a:t>
            </a:r>
          </a:p>
        </p:txBody>
      </p:sp>
      <p:sp>
        <p:nvSpPr>
          <p:cNvPr id="7" name="Title 1"/>
          <p:cNvSpPr txBox="1">
            <a:spLocks/>
          </p:cNvSpPr>
          <p:nvPr/>
        </p:nvSpPr>
        <p:spPr>
          <a:xfrm>
            <a:off x="457200" y="152400"/>
            <a:ext cx="8229600" cy="9906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B6973"/>
                </a:solidFill>
                <a:effectLst/>
                <a:uLnTx/>
                <a:uFillTx/>
                <a:latin typeface="Bookman Old Style"/>
                <a:ea typeface="+mj-ea"/>
                <a:cs typeface="+mj-cs"/>
              </a:rPr>
              <a:t>Notifying Utility of the Completed Job</a:t>
            </a:r>
          </a:p>
        </p:txBody>
      </p:sp>
      <p:sp>
        <p:nvSpPr>
          <p:cNvPr id="10" name="Title 5"/>
          <p:cNvSpPr txBox="1">
            <a:spLocks/>
          </p:cNvSpPr>
          <p:nvPr/>
        </p:nvSpPr>
        <p:spPr>
          <a:xfrm>
            <a:off x="304800" y="71439"/>
            <a:ext cx="3505200" cy="309561"/>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800600"/>
            <a:ext cx="1604825" cy="1600200"/>
          </a:xfrm>
          <a:prstGeom prst="rect">
            <a:avLst/>
          </a:prstGeom>
          <a:ln>
            <a:noFill/>
          </a:ln>
          <a:effectLst>
            <a:softEdge rad="112500"/>
          </a:effectLst>
        </p:spPr>
      </p:pic>
      <p:sp>
        <p:nvSpPr>
          <p:cNvPr id="8" name="Slide Number Placeholder 5"/>
          <p:cNvSpPr txBox="1">
            <a:spLocks noGrp="1"/>
          </p:cNvSpPr>
          <p:nvPr>
            <p:ph type="sldNum" sz="quarter" idx="12"/>
          </p:nvPr>
        </p:nvSpPr>
        <p:spPr>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294</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Tree>
    <p:extLst>
      <p:ext uri="{BB962C8B-B14F-4D97-AF65-F5344CB8AC3E}">
        <p14:creationId xmlns:p14="http://schemas.microsoft.com/office/powerpoint/2010/main" val="11186059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Autofit/>
          </a:bodyPr>
          <a:lstStyle/>
          <a:p>
            <a:r>
              <a:rPr lang="en-US" dirty="0"/>
              <a:t>Quality Assurance Inspections</a:t>
            </a:r>
          </a:p>
        </p:txBody>
      </p:sp>
      <p:sp>
        <p:nvSpPr>
          <p:cNvPr id="3" name="Content Placeholder 2"/>
          <p:cNvSpPr>
            <a:spLocks noGrp="1"/>
          </p:cNvSpPr>
          <p:nvPr>
            <p:ph sz="quarter" idx="1"/>
          </p:nvPr>
        </p:nvSpPr>
        <p:spPr>
          <a:xfrm>
            <a:off x="914400" y="1447800"/>
            <a:ext cx="7086600" cy="4800600"/>
          </a:xfrm>
        </p:spPr>
        <p:txBody>
          <a:bodyPr vert="horz">
            <a:normAutofit/>
          </a:bodyPr>
          <a:lstStyle/>
          <a:p>
            <a:pPr fontAlgn="base">
              <a:lnSpc>
                <a:spcPts val="2700"/>
              </a:lnSpc>
              <a:spcAft>
                <a:spcPts val="400"/>
              </a:spcAft>
            </a:pPr>
            <a:r>
              <a:rPr lang="en-US" sz="2800" dirty="0">
                <a:solidFill>
                  <a:srgbClr val="284E84"/>
                </a:solidFill>
              </a:rPr>
              <a:t>At least 10% of all jobs are inspected for:</a:t>
            </a:r>
          </a:p>
          <a:p>
            <a:pPr lvl="1" fontAlgn="base">
              <a:lnSpc>
                <a:spcPts val="2700"/>
              </a:lnSpc>
              <a:spcBef>
                <a:spcPts val="600"/>
              </a:spcBef>
              <a:spcAft>
                <a:spcPts val="400"/>
              </a:spcAft>
            </a:pPr>
            <a:r>
              <a:rPr lang="en-US" sz="2200" dirty="0"/>
              <a:t>Measured Leakage</a:t>
            </a:r>
          </a:p>
          <a:p>
            <a:pPr lvl="1" fontAlgn="base">
              <a:lnSpc>
                <a:spcPts val="2700"/>
              </a:lnSpc>
              <a:spcBef>
                <a:spcPts val="600"/>
              </a:spcBef>
              <a:spcAft>
                <a:spcPts val="400"/>
              </a:spcAft>
            </a:pPr>
            <a:r>
              <a:rPr lang="en-US" sz="2200" dirty="0"/>
              <a:t>CO Detector Installed, if required</a:t>
            </a:r>
          </a:p>
          <a:p>
            <a:pPr lvl="1" fontAlgn="base">
              <a:lnSpc>
                <a:spcPts val="2700"/>
              </a:lnSpc>
              <a:spcBef>
                <a:spcPts val="600"/>
              </a:spcBef>
              <a:spcAft>
                <a:spcPts val="400"/>
              </a:spcAft>
            </a:pPr>
            <a:r>
              <a:rPr lang="en-US" sz="2200" dirty="0"/>
              <a:t>Crossover (Manufactured Home) </a:t>
            </a:r>
          </a:p>
          <a:p>
            <a:pPr lvl="1" fontAlgn="base">
              <a:lnSpc>
                <a:spcPts val="2700"/>
              </a:lnSpc>
              <a:spcBef>
                <a:spcPts val="600"/>
              </a:spcBef>
              <a:spcAft>
                <a:spcPts val="400"/>
              </a:spcAft>
            </a:pPr>
            <a:r>
              <a:rPr lang="en-US" sz="2200" dirty="0"/>
              <a:t>Sealing and Repairing Air Handler to Plenum</a:t>
            </a:r>
          </a:p>
          <a:p>
            <a:pPr lvl="1" fontAlgn="base">
              <a:lnSpc>
                <a:spcPts val="2700"/>
              </a:lnSpc>
              <a:spcBef>
                <a:spcPts val="600"/>
              </a:spcBef>
              <a:spcAft>
                <a:spcPts val="400"/>
              </a:spcAft>
            </a:pPr>
            <a:r>
              <a:rPr lang="en-US" sz="2200" dirty="0"/>
              <a:t>Ducts in Good Repair</a:t>
            </a:r>
          </a:p>
          <a:p>
            <a:pPr lvl="1" fontAlgn="base">
              <a:lnSpc>
                <a:spcPts val="2700"/>
              </a:lnSpc>
              <a:spcBef>
                <a:spcPts val="600"/>
              </a:spcBef>
              <a:spcAft>
                <a:spcPts val="400"/>
              </a:spcAft>
            </a:pPr>
            <a:r>
              <a:rPr lang="en-US" sz="2200" dirty="0">
                <a:solidFill>
                  <a:schemeClr val="tx2"/>
                </a:solidFill>
              </a:rPr>
              <a:t>Joints Fastened</a:t>
            </a:r>
          </a:p>
          <a:p>
            <a:pPr lvl="1" fontAlgn="base">
              <a:lnSpc>
                <a:spcPts val="2700"/>
              </a:lnSpc>
              <a:spcBef>
                <a:spcPts val="600"/>
              </a:spcBef>
              <a:spcAft>
                <a:spcPts val="400"/>
              </a:spcAft>
            </a:pPr>
            <a:r>
              <a:rPr lang="en-US" sz="2200" dirty="0">
                <a:solidFill>
                  <a:schemeClr val="tx2"/>
                </a:solidFill>
              </a:rPr>
              <a:t>Tape Removed and/or Covered with Mastic</a:t>
            </a:r>
          </a:p>
          <a:p>
            <a:pPr lvl="1" fontAlgn="base">
              <a:lnSpc>
                <a:spcPts val="2700"/>
              </a:lnSpc>
              <a:spcBef>
                <a:spcPts val="600"/>
              </a:spcBef>
              <a:spcAft>
                <a:spcPts val="400"/>
              </a:spcAft>
            </a:pPr>
            <a:r>
              <a:rPr lang="en-US" sz="2200" dirty="0"/>
              <a:t>Ducts Sealed</a:t>
            </a:r>
          </a:p>
          <a:p>
            <a:pPr lvl="1" fontAlgn="base">
              <a:lnSpc>
                <a:spcPts val="2700"/>
              </a:lnSpc>
              <a:spcBef>
                <a:spcPts val="600"/>
              </a:spcBef>
              <a:spcAft>
                <a:spcPts val="400"/>
              </a:spcAft>
            </a:pPr>
            <a:r>
              <a:rPr lang="en-US" sz="2200" dirty="0"/>
              <a:t>Duct Insulation Re-installed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2778136"/>
            <a:ext cx="1938528" cy="2743200"/>
          </a:xfrm>
          <a:prstGeom prst="rect">
            <a:avLst/>
          </a:prstGeom>
        </p:spPr>
      </p:pic>
      <p:sp>
        <p:nvSpPr>
          <p:cNvPr id="7"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tint val="75000"/>
                  </a:prstClr>
                </a:solidFill>
                <a:latin typeface="Gill Sans MT"/>
              </a:rPr>
              <a:t>295</a:t>
            </a:r>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9" name="Title 5"/>
          <p:cNvSpPr txBox="1">
            <a:spLocks/>
          </p:cNvSpPr>
          <p:nvPr/>
        </p:nvSpPr>
        <p:spPr>
          <a:xfrm>
            <a:off x="304800" y="71439"/>
            <a:ext cx="40386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pic>
        <p:nvPicPr>
          <p:cNvPr id="8" name="Picture 4" descr="http://upload.wikimedia.org/wikipedia/commons/thumb/9/92/Caution_sign_used_on_roads_pn.svg/600px-Caution_sign_used_on_roads_pn.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957" y="5257800"/>
            <a:ext cx="316243" cy="2635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upload.wikimedia.org/wikipedia/commons/thumb/9/92/Caution_sign_used_on_roads_pn.svg/600px-Caution_sign_used_on_roads_pn.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956" y="4765664"/>
            <a:ext cx="316243" cy="2635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upload.wikimedia.org/wikipedia/commons/thumb/9/92/Caution_sign_used_on_roads_pn.svg/600px-Caution_sign_used_on_roads_pn.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955" y="4308464"/>
            <a:ext cx="316243" cy="2635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upload.wikimedia.org/wikipedia/commons/thumb/9/92/Caution_sign_used_on_roads_pn.svg/600px-Caution_sign_used_on_roads_pn.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789" y="1981200"/>
            <a:ext cx="316243" cy="263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077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 Inspection Feedback &amp; Remediation</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296</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5" name="Title 5"/>
          <p:cNvSpPr txBox="1">
            <a:spLocks/>
          </p:cNvSpPr>
          <p:nvPr/>
        </p:nvSpPr>
        <p:spPr>
          <a:xfrm>
            <a:off x="304800" y="71439"/>
            <a:ext cx="3657600" cy="309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9: Participation Rules &amp; Paperwork</a:t>
            </a:r>
          </a:p>
        </p:txBody>
      </p:sp>
      <p:sp>
        <p:nvSpPr>
          <p:cNvPr id="6" name="Content Placeholder 2"/>
          <p:cNvSpPr txBox="1">
            <a:spLocks/>
          </p:cNvSpPr>
          <p:nvPr/>
        </p:nvSpPr>
        <p:spPr>
          <a:xfrm>
            <a:off x="533400" y="1295400"/>
            <a:ext cx="7924800" cy="48006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marR="0" lvl="0" indent="0" algn="l" defTabSz="914400" rtl="0" eaLnBrk="1" fontAlgn="base" latinLnBrk="0" hangingPunct="1">
              <a:lnSpc>
                <a:spcPts val="4500"/>
              </a:lnSpc>
              <a:spcBef>
                <a:spcPts val="600"/>
              </a:spcBef>
              <a:spcAft>
                <a:spcPts val="600"/>
              </a:spcAft>
              <a:buClr>
                <a:srgbClr val="98C723"/>
              </a:buClr>
              <a:buSzPct val="76000"/>
              <a:buFont typeface="Wingdings 3"/>
              <a:buNone/>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Inspection feedback will be communicated to the technician and/or their company. See the “PTCS Technician Support Plan” at the end of your Trainee Manual for what to expect if a project does not pass inspection.</a:t>
            </a:r>
          </a:p>
          <a:p>
            <a:pPr marL="548640" marR="0" lvl="1" indent="-274320" algn="l" defTabSz="914400" rtl="0" eaLnBrk="1" fontAlgn="auto" latinLnBrk="0" hangingPunct="1">
              <a:lnSpc>
                <a:spcPts val="3000"/>
              </a:lnSpc>
              <a:spcBef>
                <a:spcPts val="500"/>
              </a:spcBef>
              <a:spcAft>
                <a:spcPts val="400"/>
              </a:spcAft>
              <a:buClr>
                <a:srgbClr val="59B0B9"/>
              </a:buClr>
              <a:buSzPct val="76000"/>
              <a:buFont typeface="Wingdings 3"/>
              <a:buChar char=""/>
              <a:tabLst/>
              <a:defRPr/>
            </a:pPr>
            <a:endParaRPr kumimoji="0" lang="en-US" sz="1700" b="0" i="0" u="none" strike="noStrike" kern="1200" cap="none" spc="0" normalizeH="0" baseline="0" noProof="0" dirty="0">
              <a:ln>
                <a:noFill/>
              </a:ln>
              <a:solidFill>
                <a:srgbClr val="5B6973"/>
              </a:solidFill>
              <a:effectLst/>
              <a:uLnTx/>
              <a:uFillTx/>
              <a:latin typeface="Gill Sans MT"/>
              <a:ea typeface="+mn-ea"/>
              <a:cs typeface="+mn-cs"/>
            </a:endParaRPr>
          </a:p>
          <a:p>
            <a:pPr marL="274320" marR="0" lvl="0" indent="-274320" algn="l" defTabSz="914400" rtl="0" eaLnBrk="1" fontAlgn="base" latinLnBrk="0" hangingPunct="1">
              <a:lnSpc>
                <a:spcPts val="3000"/>
              </a:lnSpc>
              <a:spcBef>
                <a:spcPts val="600"/>
              </a:spcBef>
              <a:spcAft>
                <a:spcPts val="400"/>
              </a:spcAft>
              <a:buClr>
                <a:srgbClr val="98C723"/>
              </a:buClr>
              <a:buSzPct val="76000"/>
              <a:buFont typeface="Wingdings 3"/>
              <a:buChar char=""/>
              <a:tabLst/>
              <a:defRPr/>
            </a:pP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7" name="Picture 2" descr="\\Hq5f01\esb\COTR Files\70174 Branditecture PTCS Marketing Toolkit\4 Deliverables\Final Deliverables\PTCS Infographic\Infographic AI\PTCS_QA_Infograph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3581400"/>
            <a:ext cx="3437068" cy="265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234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2000">
              <a:srgbClr val="E1F8FB"/>
            </a:gs>
            <a:gs pos="74000">
              <a:schemeClr val="bg1">
                <a:tint val="97000"/>
                <a:satMod val="220000"/>
              </a:schemeClr>
            </a:gs>
          </a:gsLst>
          <a:lin ang="5400000" scaled="1"/>
        </a:gradFill>
        <a:effectLst/>
      </p:bgPr>
    </p:bg>
    <p:spTree>
      <p:nvGrpSpPr>
        <p:cNvPr id="1" name=""/>
        <p:cNvGrpSpPr/>
        <p:nvPr/>
      </p:nvGrpSpPr>
      <p:grpSpPr>
        <a:xfrm>
          <a:off x="0" y="0"/>
          <a:ext cx="0" cy="0"/>
          <a:chOff x="0" y="0"/>
          <a:chExt cx="0" cy="0"/>
        </a:xfrm>
      </p:grpSpPr>
      <p:sp>
        <p:nvSpPr>
          <p:cNvPr id="6" name="Right Arrow 5"/>
          <p:cNvSpPr/>
          <p:nvPr/>
        </p:nvSpPr>
        <p:spPr>
          <a:xfrm>
            <a:off x="5410200" y="1828800"/>
            <a:ext cx="3733799"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9"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517" y="6019800"/>
            <a:ext cx="2520950" cy="63233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609600" y="1295400"/>
            <a:ext cx="61722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52579"/>
                </a:solidFill>
                <a:effectLst/>
                <a:uLnTx/>
                <a:uFillTx/>
                <a:latin typeface="Bookman Old Style" panose="02050604050505020204" pitchFamily="18" charset="0"/>
                <a:ea typeface="+mj-ea"/>
                <a:cs typeface="Tahoma" pitchFamily="34" charset="0"/>
              </a:rPr>
              <a:t>Section 10 of 10: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552579"/>
                </a:solidFill>
                <a:effectLst/>
                <a:uLnTx/>
                <a:uFillTx/>
                <a:latin typeface="Bookman Old Style" panose="02050604050505020204" pitchFamily="18" charset="0"/>
                <a:ea typeface="+mj-ea"/>
                <a:cs typeface="Tahoma" pitchFamily="34" charset="0"/>
              </a:rPr>
              <a:t>Resources</a:t>
            </a:r>
          </a:p>
        </p:txBody>
      </p:sp>
    </p:spTree>
    <p:extLst>
      <p:ext uri="{BB962C8B-B14F-4D97-AF65-F5344CB8AC3E}">
        <p14:creationId xmlns:p14="http://schemas.microsoft.com/office/powerpoint/2010/main" val="15730896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Autofit/>
          </a:bodyPr>
          <a:lstStyle/>
          <a:p>
            <a:r>
              <a:rPr lang="en-US" dirty="0"/>
              <a:t>Program Website</a:t>
            </a:r>
          </a:p>
        </p:txBody>
      </p:sp>
      <p:sp>
        <p:nvSpPr>
          <p:cNvPr id="7" name="Slide Number Placeholder 5"/>
          <p:cNvSpPr txBox="1">
            <a:spLocks noGrp="1"/>
          </p:cNvSpPr>
          <p:nvPr>
            <p:ph type="sldNum" sz="quarter" idx="12"/>
          </p:nvPr>
        </p:nvSpPr>
        <p:spPr>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tint val="75000"/>
                  </a:prstClr>
                </a:solidFill>
                <a:latin typeface="Gill Sans MT"/>
              </a:rPr>
              <a:t>298</a:t>
            </a:r>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extBox 5"/>
          <p:cNvSpPr txBox="1"/>
          <p:nvPr/>
        </p:nvSpPr>
        <p:spPr>
          <a:xfrm>
            <a:off x="768626" y="1295400"/>
            <a:ext cx="6400800" cy="4953000"/>
          </a:xfrm>
          <a:prstGeom prst="rect">
            <a:avLst/>
          </a:prstGeom>
        </p:spPr>
        <p:txBody>
          <a:bodyPr vert="horz">
            <a:normAutofit/>
          </a:bodyPr>
          <a:lstStyle>
            <a:lvl1pPr marL="274320" indent="-274320" eaLnBrk="1" latinLnBrk="0" hangingPunct="1">
              <a:lnSpc>
                <a:spcPts val="3000"/>
              </a:lnSpc>
              <a:spcBef>
                <a:spcPts val="600"/>
              </a:spcBef>
              <a:spcAft>
                <a:spcPts val="400"/>
              </a:spcAft>
              <a:buClr>
                <a:schemeClr val="accent1"/>
              </a:buClr>
              <a:buSzPct val="76000"/>
              <a:buFont typeface="Wingdings 3"/>
              <a:buChar char=""/>
              <a:defRPr kumimoji="0" sz="2800">
                <a:solidFill>
                  <a:srgbClr val="284E84"/>
                </a:solidFill>
                <a:latin typeface="+mn-lt"/>
                <a:cs typeface="+mn-cs"/>
              </a:defRPr>
            </a:lvl1pPr>
            <a:lvl2pPr marL="548640" lvl="1" indent="-274320" eaLnBrk="1" latinLnBrk="0" hangingPunct="1">
              <a:lnSpc>
                <a:spcPts val="3000"/>
              </a:lnSpc>
              <a:spcBef>
                <a:spcPts val="600"/>
              </a:spcBef>
              <a:spcAft>
                <a:spcPts val="400"/>
              </a:spcAft>
              <a:buClr>
                <a:schemeClr val="accent2"/>
              </a:buClr>
              <a:buSzPct val="76000"/>
              <a:buFont typeface="Wingdings 3"/>
              <a:buChar char=""/>
              <a:defRPr kumimoji="0" sz="2300">
                <a:solidFill>
                  <a:schemeClr val="tx2"/>
                </a:solidFill>
                <a:latin typeface="+mn-lt"/>
                <a:cs typeface="+mn-cs"/>
              </a:defRPr>
            </a:lvl2pPr>
            <a:lvl3pPr marL="822960" lvl="2" indent="-228600" eaLnBrk="1" latinLnBrk="0" hangingPunct="1">
              <a:lnSpc>
                <a:spcPts val="3000"/>
              </a:lnSpc>
              <a:spcBef>
                <a:spcPts val="600"/>
              </a:spcBef>
              <a:spcAft>
                <a:spcPts val="400"/>
              </a:spcAft>
              <a:buClr>
                <a:schemeClr val="bg1">
                  <a:shade val="50000"/>
                </a:schemeClr>
              </a:buClr>
              <a:buSzPct val="76000"/>
              <a:buFont typeface="Wingdings 3"/>
              <a:buChar char=""/>
              <a:defRPr kumimoji="0" sz="2000">
                <a:latin typeface="+mn-lt"/>
                <a:cs typeface="+mn-cs"/>
              </a:defRPr>
            </a:lvl3pPr>
            <a:lvl4pPr marL="1097280" indent="-228600" eaLnBrk="1" latinLnBrk="0" hangingPunct="1">
              <a:spcBef>
                <a:spcPts val="400"/>
              </a:spcBef>
              <a:buClr>
                <a:schemeClr val="accent2">
                  <a:shade val="75000"/>
                </a:schemeClr>
              </a:buClr>
              <a:buSzPct val="70000"/>
              <a:buFont typeface="Wingdings"/>
              <a:buChar char=""/>
              <a:defRPr kumimoji="0" sz="1800">
                <a:latin typeface="+mn-lt"/>
                <a:cs typeface="+mn-cs"/>
              </a:defRPr>
            </a:lvl4pPr>
            <a:lvl5pPr marL="1371600" indent="-228600" eaLnBrk="1" latinLnBrk="0" hangingPunct="1">
              <a:spcBef>
                <a:spcPts val="300"/>
              </a:spcBef>
              <a:buClr>
                <a:schemeClr val="accent2"/>
              </a:buClr>
              <a:buSzPct val="70000"/>
              <a:buFont typeface="Wingdings"/>
              <a:buChar char=""/>
              <a:defRPr kumimoji="0" sz="1600">
                <a:latin typeface="+mn-lt"/>
                <a:cs typeface="+mn-cs"/>
              </a:defRPr>
            </a:lvl5pPr>
            <a:lvl6pPr marL="1645920" indent="-182880">
              <a:spcBef>
                <a:spcPts val="300"/>
              </a:spcBef>
              <a:buClr>
                <a:srgbClr val="9FB8CD">
                  <a:shade val="75000"/>
                </a:srgbClr>
              </a:buClr>
              <a:buSzPct val="75000"/>
              <a:buFont typeface="Wingdings 3"/>
              <a:buChar char=""/>
              <a:defRPr kumimoji="0" lang="en-US" sz="1600" smtClean="0">
                <a:latin typeface="+mn-lt"/>
                <a:cs typeface="+mn-cs"/>
              </a:defRPr>
            </a:lvl6pPr>
            <a:lvl7pPr marL="1828800" indent="-182880">
              <a:spcBef>
                <a:spcPts val="300"/>
              </a:spcBef>
              <a:buClr>
                <a:srgbClr val="727CA3">
                  <a:shade val="75000"/>
                </a:srgbClr>
              </a:buClr>
              <a:buSzPct val="75000"/>
              <a:buFont typeface="Wingdings 3"/>
              <a:buChar char=""/>
              <a:defRPr kumimoji="0" lang="en-US" sz="1400" smtClean="0">
                <a:latin typeface="+mn-lt"/>
                <a:cs typeface="+mn-cs"/>
              </a:defRPr>
            </a:lvl7pPr>
            <a:lvl8pPr marL="2011680" indent="-182880">
              <a:spcBef>
                <a:spcPts val="300"/>
              </a:spcBef>
              <a:buClr>
                <a:prstClr val="white">
                  <a:shade val="50000"/>
                </a:prstClr>
              </a:buClr>
              <a:buSzPct val="75000"/>
              <a:buFont typeface="Wingdings 3"/>
              <a:buChar char=""/>
              <a:defRPr kumimoji="0" lang="en-US" sz="1400" smtClean="0">
                <a:latin typeface="+mn-lt"/>
                <a:cs typeface="+mn-cs"/>
              </a:defRPr>
            </a:lvl8pPr>
            <a:lvl9pPr marL="2194560" indent="-182880">
              <a:spcBef>
                <a:spcPts val="300"/>
              </a:spcBef>
              <a:buClr>
                <a:srgbClr val="9FB8CD"/>
              </a:buClr>
              <a:buSzPct val="75000"/>
              <a:buFont typeface="Wingdings 3"/>
              <a:buChar char=""/>
              <a:defRPr kumimoji="0" lang="en-US" sz="1200" smtClean="0">
                <a:latin typeface="+mn-lt"/>
                <a:cs typeface="+mn-cs"/>
              </a:defRPr>
            </a:lvl9pPr>
          </a:lstStyle>
          <a:p>
            <a:pPr marL="274320" marR="0" lvl="0" indent="-274320" algn="l" defTabSz="914400" rtl="0" eaLnBrk="1" fontAlgn="auto" latinLnBrk="0" hangingPunct="1">
              <a:lnSpc>
                <a:spcPct val="114000"/>
              </a:lnSpc>
              <a:spcBef>
                <a:spcPts val="600"/>
              </a:spcBef>
              <a:spcAft>
                <a:spcPts val="400"/>
              </a:spcAft>
              <a:buClr>
                <a:srgbClr val="98C723"/>
              </a:buClr>
              <a:buSzPct val="76000"/>
              <a:buFont typeface="Wingdings 3"/>
              <a:buChar char=""/>
              <a:tabLst/>
              <a:defRPr/>
            </a:pPr>
            <a:r>
              <a:rPr kumimoji="0" lang="en-US" sz="2800" b="0" i="0" u="none" strike="noStrike" kern="1200" cap="none" spc="0" normalizeH="0" baseline="0" noProof="0" dirty="0">
                <a:ln>
                  <a:noFill/>
                </a:ln>
                <a:solidFill>
                  <a:srgbClr val="284E84"/>
                </a:solidFill>
                <a:effectLst/>
                <a:uLnTx/>
                <a:uFillTx/>
                <a:latin typeface="Gill Sans MT"/>
                <a:ea typeface="+mn-ea"/>
                <a:cs typeface="+mn-cs"/>
              </a:rPr>
              <a:t>All of the following are on this website: </a:t>
            </a:r>
            <a:r>
              <a:rPr kumimoji="0" lang="en-US" sz="2800" b="0" i="0" u="none" strike="noStrike" kern="1200" cap="none" spc="0" normalizeH="0" baseline="0" noProof="0" dirty="0">
                <a:ln>
                  <a:noFill/>
                </a:ln>
                <a:solidFill>
                  <a:srgbClr val="284E84"/>
                </a:solidFill>
                <a:effectLst/>
                <a:uLnTx/>
                <a:uFillTx/>
                <a:latin typeface="Gill Sans MT"/>
                <a:ea typeface="+mn-ea"/>
                <a:cs typeface="+mn-cs"/>
                <a:hlinkClick r:id="rId3"/>
              </a:rPr>
              <a:t>https://ptcs.bpa.gov</a:t>
            </a:r>
            <a:endParaRPr kumimoji="0" lang="en-US" sz="2800" b="0" i="0" u="none" strike="noStrike" kern="1200" cap="none" spc="0" normalizeH="0" baseline="0" noProof="0" dirty="0">
              <a:ln>
                <a:noFill/>
              </a:ln>
              <a:solidFill>
                <a:srgbClr val="284E84"/>
              </a:solidFill>
              <a:effectLst/>
              <a:uLnTx/>
              <a:uFillTx/>
              <a:latin typeface="Gill Sans MT"/>
              <a:ea typeface="+mn-ea"/>
              <a:cs typeface="+mn-cs"/>
            </a:endParaRPr>
          </a:p>
          <a:p>
            <a:pPr marL="548640" marR="0" lvl="1" indent="-274320" algn="l" defTabSz="914400" rtl="0" eaLnBrk="1" fontAlgn="auto" latinLnBrk="0" hangingPunct="1">
              <a:lnSpc>
                <a:spcPts val="2600"/>
              </a:lnSpc>
              <a:spcBef>
                <a:spcPts val="1000"/>
              </a:spcBef>
              <a:spcAft>
                <a:spcPts val="400"/>
              </a:spcAft>
              <a:buClr>
                <a:srgbClr val="59B0B9"/>
              </a:buClr>
              <a:buSzPct val="76000"/>
              <a:buFont typeface="Wingdings 3"/>
              <a:buChar char=""/>
              <a:tabLst/>
              <a:defRPr/>
            </a:pPr>
            <a:r>
              <a:rPr kumimoji="0" lang="en-US" sz="2200" b="0" i="0" u="none" strike="noStrike" kern="1200" cap="none" spc="0" normalizeH="0" baseline="0" noProof="0" dirty="0">
                <a:ln>
                  <a:noFill/>
                </a:ln>
                <a:solidFill>
                  <a:srgbClr val="5B6973"/>
                </a:solidFill>
                <a:effectLst/>
                <a:uLnTx/>
                <a:uFillTx/>
                <a:latin typeface="Gill Sans MT"/>
                <a:ea typeface="+mn-ea"/>
                <a:cs typeface="+mn-cs"/>
              </a:rPr>
              <a:t>Specifications</a:t>
            </a:r>
          </a:p>
          <a:p>
            <a:pPr marL="548640" marR="0" lvl="1" indent="-274320" algn="l" defTabSz="914400" rtl="0" eaLnBrk="1" fontAlgn="auto" latinLnBrk="0" hangingPunct="1">
              <a:lnSpc>
                <a:spcPts val="2600"/>
              </a:lnSpc>
              <a:spcBef>
                <a:spcPts val="1000"/>
              </a:spcBef>
              <a:spcAft>
                <a:spcPts val="400"/>
              </a:spcAft>
              <a:buClr>
                <a:srgbClr val="59B0B9"/>
              </a:buClr>
              <a:buSzPct val="76000"/>
              <a:buFont typeface="Wingdings 3"/>
              <a:buChar char=""/>
              <a:tabLst/>
              <a:defRPr/>
            </a:pPr>
            <a:r>
              <a:rPr kumimoji="0" lang="en-US" sz="2200" b="0" i="0" u="none" strike="noStrike" kern="1200" cap="none" spc="0" normalizeH="0" baseline="0" noProof="0" dirty="0">
                <a:ln>
                  <a:noFill/>
                </a:ln>
                <a:solidFill>
                  <a:srgbClr val="5B6973"/>
                </a:solidFill>
                <a:effectLst/>
                <a:uLnTx/>
                <a:uFillTx/>
                <a:latin typeface="Gill Sans MT"/>
                <a:ea typeface="+mn-ea"/>
                <a:cs typeface="+mn-cs"/>
              </a:rPr>
              <a:t>Requirements</a:t>
            </a:r>
          </a:p>
          <a:p>
            <a:pPr marL="548640" marR="0" lvl="1" indent="-274320" algn="l" defTabSz="914400" rtl="0" eaLnBrk="1" fontAlgn="auto" latinLnBrk="0" hangingPunct="1">
              <a:lnSpc>
                <a:spcPts val="2600"/>
              </a:lnSpc>
              <a:spcBef>
                <a:spcPts val="1000"/>
              </a:spcBef>
              <a:spcAft>
                <a:spcPts val="400"/>
              </a:spcAft>
              <a:buClr>
                <a:srgbClr val="59B0B9"/>
              </a:buClr>
              <a:buSzPct val="76000"/>
              <a:buFont typeface="Wingdings 3"/>
              <a:buChar char=""/>
              <a:tabLst/>
              <a:defRPr/>
            </a:pPr>
            <a:r>
              <a:rPr kumimoji="0" lang="en-US" sz="2200" b="0" i="0" u="none" strike="noStrike" kern="1200" cap="none" spc="0" normalizeH="0" baseline="0" noProof="0" dirty="0">
                <a:ln>
                  <a:noFill/>
                </a:ln>
                <a:solidFill>
                  <a:srgbClr val="5B6973"/>
                </a:solidFill>
                <a:effectLst/>
                <a:uLnTx/>
                <a:uFillTx/>
                <a:latin typeface="Gill Sans MT"/>
                <a:ea typeface="+mn-ea"/>
                <a:cs typeface="+mn-cs"/>
              </a:rPr>
              <a:t>Technical and Training Resources</a:t>
            </a:r>
          </a:p>
          <a:p>
            <a:pPr marL="548640" marR="0" lvl="1" indent="-274320" algn="l" defTabSz="914400" rtl="0" eaLnBrk="1" fontAlgn="auto" latinLnBrk="0" hangingPunct="1">
              <a:lnSpc>
                <a:spcPts val="2600"/>
              </a:lnSpc>
              <a:spcBef>
                <a:spcPts val="1000"/>
              </a:spcBef>
              <a:spcAft>
                <a:spcPts val="400"/>
              </a:spcAft>
              <a:buClr>
                <a:srgbClr val="59B0B9"/>
              </a:buClr>
              <a:buSzPct val="76000"/>
              <a:buFont typeface="Wingdings 3"/>
              <a:buChar char=""/>
              <a:tabLst/>
              <a:defRPr/>
            </a:pPr>
            <a:r>
              <a:rPr kumimoji="0" lang="en-US" sz="2200" b="0" i="0" u="none" strike="noStrike" kern="1200" cap="none" spc="0" normalizeH="0" baseline="0" noProof="0" dirty="0">
                <a:ln>
                  <a:noFill/>
                </a:ln>
                <a:solidFill>
                  <a:srgbClr val="5B6973"/>
                </a:solidFill>
                <a:effectLst/>
                <a:uLnTx/>
                <a:uFillTx/>
                <a:latin typeface="Gill Sans MT"/>
                <a:ea typeface="+mn-ea"/>
                <a:cs typeface="+mn-cs"/>
              </a:rPr>
              <a:t>Online Registry Resources</a:t>
            </a:r>
          </a:p>
          <a:p>
            <a:pPr marL="548640" marR="0" lvl="1" indent="-274320" algn="l" defTabSz="914400" rtl="0" eaLnBrk="1" fontAlgn="auto" latinLnBrk="0" hangingPunct="1">
              <a:lnSpc>
                <a:spcPts val="2600"/>
              </a:lnSpc>
              <a:spcBef>
                <a:spcPts val="1000"/>
              </a:spcBef>
              <a:spcAft>
                <a:spcPts val="400"/>
              </a:spcAft>
              <a:buClr>
                <a:srgbClr val="59B0B9"/>
              </a:buClr>
              <a:buSzPct val="76000"/>
              <a:buFont typeface="Wingdings 3"/>
              <a:buChar char=""/>
              <a:tabLst/>
              <a:defRPr/>
            </a:pPr>
            <a:r>
              <a:rPr kumimoji="0" lang="en-US" sz="2200" b="0" i="0" u="none" strike="noStrike" kern="1200" cap="none" spc="0" normalizeH="0" baseline="0" noProof="0" dirty="0">
                <a:ln>
                  <a:noFill/>
                </a:ln>
                <a:solidFill>
                  <a:srgbClr val="5B6973"/>
                </a:solidFill>
                <a:effectLst/>
                <a:uLnTx/>
                <a:uFillTx/>
                <a:latin typeface="Gill Sans MT"/>
                <a:ea typeface="+mn-ea"/>
                <a:cs typeface="+mn-cs"/>
              </a:rPr>
              <a:t>Link to Online Marketing Portal</a:t>
            </a:r>
          </a:p>
          <a:p>
            <a:pPr marL="548640" marR="0" lvl="1" indent="-274320" algn="l" defTabSz="914400" rtl="0" eaLnBrk="1" fontAlgn="auto" latinLnBrk="0" hangingPunct="1">
              <a:lnSpc>
                <a:spcPts val="2600"/>
              </a:lnSpc>
              <a:spcBef>
                <a:spcPts val="1000"/>
              </a:spcBef>
              <a:spcAft>
                <a:spcPts val="400"/>
              </a:spcAft>
              <a:buClr>
                <a:srgbClr val="59B0B9"/>
              </a:buClr>
              <a:buSzPct val="76000"/>
              <a:buFont typeface="Wingdings 3"/>
              <a:buChar char=""/>
              <a:tabLst/>
              <a:defRPr/>
            </a:pPr>
            <a:r>
              <a:rPr kumimoji="0" lang="en-US" sz="2200" b="0" i="0" u="none" strike="noStrike" kern="1200" cap="none" spc="0" normalizeH="0" baseline="0" noProof="0" dirty="0">
                <a:ln>
                  <a:noFill/>
                </a:ln>
                <a:solidFill>
                  <a:srgbClr val="5B6973"/>
                </a:solidFill>
                <a:effectLst/>
                <a:uLnTx/>
                <a:uFillTx/>
                <a:latin typeface="Gill Sans MT"/>
                <a:ea typeface="+mn-ea"/>
                <a:cs typeface="+mn-cs"/>
              </a:rPr>
              <a:t>Installation Forms</a:t>
            </a:r>
          </a:p>
          <a:p>
            <a:pPr marL="548640" marR="0" lvl="1" indent="-274320" algn="l" defTabSz="914400" rtl="0" eaLnBrk="1" fontAlgn="auto" latinLnBrk="0" hangingPunct="1">
              <a:lnSpc>
                <a:spcPts val="2600"/>
              </a:lnSpc>
              <a:spcBef>
                <a:spcPts val="1000"/>
              </a:spcBef>
              <a:spcAft>
                <a:spcPts val="400"/>
              </a:spcAft>
              <a:buClr>
                <a:srgbClr val="59B0B9"/>
              </a:buClr>
              <a:buSzPct val="76000"/>
              <a:buFont typeface="Wingdings 3"/>
              <a:buChar char=""/>
              <a:tabLst/>
              <a:defRPr/>
            </a:pPr>
            <a:endParaRPr kumimoji="0" lang="en-US" sz="2200" b="0" i="0" u="none" strike="noStrike" kern="1200" cap="none" spc="0" normalizeH="0" baseline="0" noProof="0" dirty="0">
              <a:ln>
                <a:noFill/>
              </a:ln>
              <a:solidFill>
                <a:srgbClr val="5B6973"/>
              </a:solidFill>
              <a:effectLst/>
              <a:uLnTx/>
              <a:uFillTx/>
              <a:latin typeface="Gill Sans MT"/>
              <a:ea typeface="+mn-ea"/>
              <a:cs typeface="+mn-cs"/>
            </a:endParaRPr>
          </a:p>
        </p:txBody>
      </p:sp>
      <p:sp>
        <p:nvSpPr>
          <p:cNvPr id="8" name="Title 5">
            <a:extLst>
              <a:ext uri="{FF2B5EF4-FFF2-40B4-BE49-F238E27FC236}">
                <a16:creationId xmlns:a16="http://schemas.microsoft.com/office/drawing/2014/main" xmlns="" id="{F19CAA30-69AA-4948-8049-A019F0C02390}"/>
              </a:ext>
            </a:extLst>
          </p:cNvPr>
          <p:cNvSpPr txBox="1">
            <a:spLocks/>
          </p:cNvSpPr>
          <p:nvPr/>
        </p:nvSpPr>
        <p:spPr>
          <a:xfrm>
            <a:off x="287524" y="80628"/>
            <a:ext cx="3815916" cy="334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10: Resources</a:t>
            </a:r>
          </a:p>
        </p:txBody>
      </p:sp>
      <p:pic>
        <p:nvPicPr>
          <p:cNvPr id="9" name="Picture 8">
            <a:extLst>
              <a:ext uri="{FF2B5EF4-FFF2-40B4-BE49-F238E27FC236}">
                <a16:creationId xmlns:a16="http://schemas.microsoft.com/office/drawing/2014/main" xmlns="" id="{50A18760-CF57-4E47-B11E-C986945B3057}"/>
              </a:ext>
            </a:extLst>
          </p:cNvPr>
          <p:cNvPicPr>
            <a:picLocks noChangeAspect="1"/>
          </p:cNvPicPr>
          <p:nvPr/>
        </p:nvPicPr>
        <p:blipFill>
          <a:blip r:embed="rId4"/>
          <a:stretch>
            <a:fillRect/>
          </a:stretch>
        </p:blipFill>
        <p:spPr>
          <a:xfrm>
            <a:off x="5492091" y="2996952"/>
            <a:ext cx="3354669" cy="19530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26652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Autofit/>
          </a:bodyPr>
          <a:lstStyle/>
          <a:p>
            <a:r>
              <a:rPr lang="en-US" dirty="0"/>
              <a:t>Program Website: Technical Resources</a:t>
            </a:r>
          </a:p>
        </p:txBody>
      </p:sp>
      <p:sp>
        <p:nvSpPr>
          <p:cNvPr id="6" name="TextBox 5"/>
          <p:cNvSpPr txBox="1"/>
          <p:nvPr/>
        </p:nvSpPr>
        <p:spPr>
          <a:xfrm>
            <a:off x="762000" y="1295400"/>
            <a:ext cx="6400800" cy="5029200"/>
          </a:xfrm>
          <a:prstGeom prst="rect">
            <a:avLst/>
          </a:prstGeom>
        </p:spPr>
        <p:txBody>
          <a:bodyPr vert="horz">
            <a:normAutofit/>
          </a:bodyPr>
          <a:lstStyle>
            <a:defPPr>
              <a:defRPr lang="en-US"/>
            </a:defPPr>
            <a:lvl1pPr marL="274320" indent="-274320" eaLnBrk="1" latinLnBrk="0" hangingPunct="1">
              <a:lnSpc>
                <a:spcPts val="4500"/>
              </a:lnSpc>
              <a:spcBef>
                <a:spcPts val="600"/>
              </a:spcBef>
              <a:buClr>
                <a:schemeClr val="accent1"/>
              </a:buClr>
              <a:buSzPct val="76000"/>
              <a:buFont typeface="Wingdings 3"/>
              <a:buChar char=""/>
              <a:defRPr kumimoji="0" sz="2600">
                <a:solidFill>
                  <a:srgbClr val="284E84"/>
                </a:solidFill>
                <a:latin typeface="+mn-lt"/>
                <a:cs typeface="+mn-cs"/>
              </a:defRPr>
            </a:lvl1pPr>
            <a:lvl2pPr marL="548640" lvl="1" indent="-274320" eaLnBrk="1" latinLnBrk="0" hangingPunct="1">
              <a:lnSpc>
                <a:spcPts val="4500"/>
              </a:lnSpc>
              <a:spcBef>
                <a:spcPts val="500"/>
              </a:spcBef>
              <a:buClr>
                <a:schemeClr val="accent2"/>
              </a:buClr>
              <a:buSzPct val="76000"/>
              <a:buFont typeface="Wingdings 3"/>
              <a:buChar char=""/>
              <a:defRPr kumimoji="0" sz="2300">
                <a:solidFill>
                  <a:srgbClr val="284E84"/>
                </a:solidFill>
                <a:latin typeface="+mn-lt"/>
                <a:cs typeface="+mn-cs"/>
              </a:defRPr>
            </a:lvl2pPr>
            <a:lvl3pPr marL="822960" indent="-228600" eaLnBrk="1" latinLnBrk="0" hangingPunct="1">
              <a:spcBef>
                <a:spcPts val="500"/>
              </a:spcBef>
              <a:buClr>
                <a:schemeClr val="bg1">
                  <a:shade val="50000"/>
                </a:schemeClr>
              </a:buClr>
              <a:buSzPct val="76000"/>
              <a:buFont typeface="Wingdings 3"/>
              <a:buChar char=""/>
              <a:defRPr kumimoji="0" sz="2000">
                <a:latin typeface="+mn-lt"/>
                <a:cs typeface="+mn-cs"/>
              </a:defRPr>
            </a:lvl3pPr>
            <a:lvl4pPr marL="1097280" indent="-228600" eaLnBrk="1" latinLnBrk="0" hangingPunct="1">
              <a:spcBef>
                <a:spcPts val="400"/>
              </a:spcBef>
              <a:buClr>
                <a:schemeClr val="accent2">
                  <a:shade val="75000"/>
                </a:schemeClr>
              </a:buClr>
              <a:buSzPct val="70000"/>
              <a:buFont typeface="Wingdings"/>
              <a:buChar char=""/>
              <a:defRPr kumimoji="0" sz="1800">
                <a:latin typeface="+mn-lt"/>
                <a:cs typeface="+mn-cs"/>
              </a:defRPr>
            </a:lvl4pPr>
            <a:lvl5pPr marL="1371600" indent="-228600" eaLnBrk="1" latinLnBrk="0" hangingPunct="1">
              <a:spcBef>
                <a:spcPts val="300"/>
              </a:spcBef>
              <a:buClr>
                <a:schemeClr val="accent2"/>
              </a:buClr>
              <a:buSzPct val="70000"/>
              <a:buFont typeface="Wingdings"/>
              <a:buChar char=""/>
              <a:defRPr kumimoji="0" sz="1600">
                <a:latin typeface="+mn-lt"/>
                <a:cs typeface="+mn-cs"/>
              </a:defRPr>
            </a:lvl5pPr>
            <a:lvl6pPr marL="1645920" indent="-182880">
              <a:spcBef>
                <a:spcPts val="300"/>
              </a:spcBef>
              <a:buClr>
                <a:srgbClr val="9FB8CD">
                  <a:shade val="75000"/>
                </a:srgbClr>
              </a:buClr>
              <a:buSzPct val="75000"/>
              <a:buFont typeface="Wingdings 3"/>
              <a:buChar char=""/>
              <a:defRPr kumimoji="0" sz="1600">
                <a:latin typeface="+mn-lt"/>
                <a:cs typeface="+mn-cs"/>
              </a:defRPr>
            </a:lvl6pPr>
            <a:lvl7pPr marL="1828800" indent="-182880">
              <a:spcBef>
                <a:spcPts val="300"/>
              </a:spcBef>
              <a:buClr>
                <a:srgbClr val="727CA3">
                  <a:shade val="75000"/>
                </a:srgbClr>
              </a:buClr>
              <a:buSzPct val="75000"/>
              <a:buFont typeface="Wingdings 3"/>
              <a:buChar char=""/>
              <a:defRPr kumimoji="0" sz="1400">
                <a:latin typeface="+mn-lt"/>
                <a:cs typeface="+mn-cs"/>
              </a:defRPr>
            </a:lvl7pPr>
            <a:lvl8pPr marL="2011680" indent="-182880">
              <a:spcBef>
                <a:spcPts val="300"/>
              </a:spcBef>
              <a:buClr>
                <a:prstClr val="white">
                  <a:shade val="50000"/>
                </a:prstClr>
              </a:buClr>
              <a:buSzPct val="75000"/>
              <a:buFont typeface="Wingdings 3"/>
              <a:buChar char=""/>
              <a:defRPr kumimoji="0" sz="1400">
                <a:latin typeface="+mn-lt"/>
                <a:cs typeface="+mn-cs"/>
              </a:defRPr>
            </a:lvl8pPr>
            <a:lvl9pPr marL="2194560" indent="-182880">
              <a:spcBef>
                <a:spcPts val="300"/>
              </a:spcBef>
              <a:buClr>
                <a:srgbClr val="9FB8CD"/>
              </a:buClr>
              <a:buSzPct val="75000"/>
              <a:buFont typeface="Wingdings 3"/>
              <a:buChar char=""/>
              <a:defRPr kumimoji="0" sz="1200">
                <a:latin typeface="+mn-lt"/>
                <a:cs typeface="+mn-cs"/>
              </a:defRPr>
            </a:lvl9pPr>
          </a:lstStyle>
          <a:p>
            <a:pPr marL="274320" marR="0" lvl="0" indent="-274320" algn="l" defTabSz="914400" rtl="0" eaLnBrk="1" fontAlgn="auto" latinLnBrk="0" hangingPunct="1">
              <a:lnSpc>
                <a:spcPts val="4500"/>
              </a:lnSpc>
              <a:spcBef>
                <a:spcPts val="600"/>
              </a:spcBef>
              <a:spcAft>
                <a:spcPts val="0"/>
              </a:spcAft>
              <a:buClr>
                <a:srgbClr val="98C723"/>
              </a:buClr>
              <a:buSzPct val="76000"/>
              <a:buFont typeface="Wingdings 3"/>
              <a:buChar char=""/>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Go to the “PTCS and Prescriptive Duct Sealing” section on </a:t>
            </a:r>
            <a:r>
              <a:rPr kumimoji="0" lang="en-US" sz="2800" b="0" i="0" u="none" strike="noStrike" kern="1200" cap="none" spc="0" normalizeH="0" baseline="0" noProof="0" dirty="0">
                <a:ln>
                  <a:noFill/>
                </a:ln>
                <a:solidFill>
                  <a:srgbClr val="284E84"/>
                </a:solidFill>
                <a:effectLst/>
                <a:uLnTx/>
                <a:uFillTx/>
                <a:latin typeface="Gill Sans MT"/>
                <a:ea typeface="+mn-ea"/>
                <a:cs typeface="+mn-cs"/>
                <a:hlinkClick r:id="rId3"/>
              </a:rPr>
              <a:t>www.bpa.gov/goto/reshvac</a:t>
            </a:r>
            <a:endParaRPr kumimoji="0" lang="en-US" sz="2800" b="0" i="0" u="none" strike="noStrike" kern="1200" cap="none" spc="0" normalizeH="0" baseline="0" noProof="0" dirty="0">
              <a:ln>
                <a:noFill/>
              </a:ln>
              <a:solidFill>
                <a:srgbClr val="284E84"/>
              </a:solidFill>
              <a:effectLst/>
              <a:uLnTx/>
              <a:uFillTx/>
              <a:latin typeface="Gill Sans MT"/>
              <a:ea typeface="+mn-ea"/>
              <a:cs typeface="+mn-cs"/>
            </a:endParaRPr>
          </a:p>
          <a:p>
            <a:pPr marL="274320" marR="0" lvl="0" indent="-274320" algn="l" defTabSz="914400" rtl="0" eaLnBrk="1" fontAlgn="auto" latinLnBrk="0" hangingPunct="1">
              <a:lnSpc>
                <a:spcPts val="4500"/>
              </a:lnSpc>
              <a:spcBef>
                <a:spcPts val="600"/>
              </a:spcBef>
              <a:spcAft>
                <a:spcPts val="0"/>
              </a:spcAft>
              <a:buClr>
                <a:srgbClr val="98C723"/>
              </a:buClr>
              <a:buSzPct val="76000"/>
              <a:buFont typeface="Wingdings 3"/>
              <a:buChar char=""/>
              <a:tabLst/>
              <a:defRPr/>
            </a:pPr>
            <a:r>
              <a:rPr kumimoji="0" lang="en-US" sz="2400" b="0" i="0" u="none" strike="noStrike" kern="1200" cap="none" spc="0" normalizeH="0" baseline="0" noProof="0" dirty="0">
                <a:ln>
                  <a:noFill/>
                </a:ln>
                <a:solidFill>
                  <a:srgbClr val="284E84"/>
                </a:solidFill>
                <a:effectLst/>
                <a:uLnTx/>
                <a:uFillTx/>
                <a:latin typeface="Gill Sans MT"/>
                <a:ea typeface="+mn-ea"/>
                <a:cs typeface="+mn-cs"/>
              </a:rPr>
              <a:t>Technical Resources for Duct Sealing include:</a:t>
            </a:r>
          </a:p>
          <a:p>
            <a:pPr marL="548640" marR="0" lvl="1" indent="-274320" algn="l" defTabSz="914400" rtl="0" eaLnBrk="1" fontAlgn="auto" latinLnBrk="0" hangingPunct="1">
              <a:lnSpc>
                <a:spcPts val="3000"/>
              </a:lnSpc>
              <a:spcBef>
                <a:spcPts val="500"/>
              </a:spcBef>
              <a:spcAft>
                <a:spcPts val="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464653"/>
                </a:solidFill>
                <a:effectLst/>
                <a:uLnTx/>
                <a:uFillTx/>
                <a:latin typeface="Gill Sans MT"/>
                <a:ea typeface="+mn-ea"/>
                <a:cs typeface="+mn-cs"/>
              </a:rPr>
              <a:t>Leakage Testing Diagrams</a:t>
            </a:r>
          </a:p>
          <a:p>
            <a:pPr marL="548640" marR="0" lvl="1" indent="-274320" algn="l" defTabSz="914400" rtl="0" eaLnBrk="1" fontAlgn="auto" latinLnBrk="0" hangingPunct="1">
              <a:lnSpc>
                <a:spcPts val="3000"/>
              </a:lnSpc>
              <a:spcBef>
                <a:spcPts val="500"/>
              </a:spcBef>
              <a:spcAft>
                <a:spcPts val="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464653"/>
                </a:solidFill>
                <a:effectLst/>
                <a:uLnTx/>
                <a:uFillTx/>
                <a:latin typeface="Gill Sans MT"/>
                <a:ea typeface="+mn-ea"/>
                <a:cs typeface="+mn-cs"/>
              </a:rPr>
              <a:t>Blower Door Set Up Diagram</a:t>
            </a:r>
          </a:p>
          <a:p>
            <a:pPr marL="548640" marR="0" lvl="1" indent="-274320" algn="l" defTabSz="914400" rtl="0" eaLnBrk="1" fontAlgn="auto" latinLnBrk="0" hangingPunct="1">
              <a:lnSpc>
                <a:spcPts val="3000"/>
              </a:lnSpc>
              <a:spcBef>
                <a:spcPts val="500"/>
              </a:spcBef>
              <a:spcAft>
                <a:spcPts val="0"/>
              </a:spcAft>
              <a:buClr>
                <a:srgbClr val="59B0B9"/>
              </a:buClr>
              <a:buSzPct val="76000"/>
              <a:buFont typeface="Wingdings 3"/>
              <a:buChar char=""/>
              <a:tabLst/>
              <a:defRPr/>
            </a:pPr>
            <a:r>
              <a:rPr kumimoji="0" lang="en-US" sz="2000" b="0" i="0" u="none" strike="noStrike" kern="1200" cap="none" spc="0" normalizeH="0" baseline="0" noProof="0" dirty="0">
                <a:ln>
                  <a:noFill/>
                </a:ln>
                <a:solidFill>
                  <a:srgbClr val="464653"/>
                </a:solidFill>
                <a:effectLst/>
                <a:uLnTx/>
                <a:uFillTx/>
                <a:latin typeface="Gill Sans MT"/>
                <a:ea typeface="+mn-ea"/>
                <a:cs typeface="+mn-cs"/>
              </a:rPr>
              <a:t>Flow Conversion Tables</a:t>
            </a:r>
          </a:p>
        </p:txBody>
      </p:sp>
      <p:sp>
        <p:nvSpPr>
          <p:cNvPr id="8"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299</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557631" y="4727912"/>
            <a:ext cx="2107545" cy="1624566"/>
          </a:xfrm>
          <a:prstGeom prst="rect">
            <a:avLst/>
          </a:prstGeom>
        </p:spPr>
      </p:pic>
      <p:sp>
        <p:nvSpPr>
          <p:cNvPr id="9" name="Title 5"/>
          <p:cNvSpPr txBox="1">
            <a:spLocks/>
          </p:cNvSpPr>
          <p:nvPr/>
        </p:nvSpPr>
        <p:spPr>
          <a:xfrm>
            <a:off x="304800" y="71439"/>
            <a:ext cx="3505200" cy="3095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10: Resources</a:t>
            </a:r>
          </a:p>
        </p:txBody>
      </p:sp>
    </p:spTree>
    <p:extLst>
      <p:ext uri="{BB962C8B-B14F-4D97-AF65-F5344CB8AC3E}">
        <p14:creationId xmlns:p14="http://schemas.microsoft.com/office/powerpoint/2010/main" val="11681281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52400"/>
            <a:ext cx="7543800" cy="1295400"/>
          </a:xfrm>
        </p:spPr>
        <p:txBody>
          <a:bodyPr/>
          <a:lstStyle/>
          <a:p>
            <a:pPr eaLnBrk="1" hangingPunct="1"/>
            <a:r>
              <a:rPr lang="en-US" altLang="en-US" dirty="0"/>
              <a:t>Open Plenum Connection</a:t>
            </a:r>
          </a:p>
        </p:txBody>
      </p:sp>
      <p:sp>
        <p:nvSpPr>
          <p:cNvPr id="15364" name="Rectangle 4"/>
          <p:cNvSpPr>
            <a:spLocks noGrp="1" noChangeArrowheads="1"/>
          </p:cNvSpPr>
          <p:nvPr>
            <p:ph type="body" sz="half" idx="1"/>
          </p:nvPr>
        </p:nvSpPr>
        <p:spPr>
          <a:xfrm>
            <a:off x="609600" y="1447800"/>
            <a:ext cx="3886200" cy="3954463"/>
          </a:xfrm>
        </p:spPr>
        <p:txBody>
          <a:bodyPr vert="horz">
            <a:normAutofit/>
          </a:bodyPr>
          <a:lstStyle/>
          <a:p>
            <a:pPr marL="533400" indent="-533400">
              <a:buClr>
                <a:schemeClr val="accent2">
                  <a:lumMod val="50000"/>
                </a:schemeClr>
              </a:buClr>
              <a:buSzPct val="90000"/>
              <a:buFont typeface="+mj-lt"/>
              <a:buAutoNum type="arabicPeriod" startAt="2"/>
            </a:pPr>
            <a:r>
              <a:rPr lang="en-US" altLang="en-US" sz="2800" dirty="0">
                <a:solidFill>
                  <a:srgbClr val="284E84"/>
                </a:solidFill>
              </a:rPr>
              <a:t>Cover plenum base with a piece of cardboard with a Duct Blaster fan-sized hole; cover all other openings with tape</a:t>
            </a:r>
          </a:p>
          <a:p>
            <a:pPr marL="533400" indent="-533400">
              <a:buFont typeface="+mj-lt"/>
              <a:buAutoNum type="arabicPeriod" startAt="2"/>
            </a:pPr>
            <a:endParaRPr lang="en-US" altLang="en-US" sz="2800" dirty="0">
              <a:solidFill>
                <a:srgbClr val="284E84"/>
              </a:solidFill>
            </a:endParaRPr>
          </a:p>
        </p:txBody>
      </p:sp>
      <p:pic>
        <p:nvPicPr>
          <p:cNvPr id="15363" name="Picture 3" descr="Work Photo 019"/>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27000"/>
                    </a14:imgEffect>
                    <a14:imgEffect>
                      <a14:brightnessContrast bright="10000" contrast="3000"/>
                    </a14:imgEffect>
                  </a14:imgLayer>
                </a14:imgProps>
              </a:ext>
              <a:ext uri="{28A0092B-C50C-407E-A947-70E740481C1C}">
                <a14:useLocalDpi xmlns:a14="http://schemas.microsoft.com/office/drawing/2010/main" val="0"/>
              </a:ext>
            </a:extLst>
          </a:blip>
          <a:stretch>
            <a:fillRect/>
          </a:stretch>
        </p:blipFill>
        <p:spPr>
          <a:xfrm>
            <a:off x="4572000" y="1752601"/>
            <a:ext cx="4038600" cy="3028951"/>
          </a:xfrm>
          <a:prstGeom prst="rect">
            <a:avLst/>
          </a:prstGeom>
          <a:ln>
            <a:noFill/>
          </a:ln>
          <a:effectLst>
            <a:outerShdw blurRad="190500" algn="tl" rotWithShape="0">
              <a:srgbClr val="000000">
                <a:alpha val="70000"/>
              </a:srgbClr>
            </a:outerShdw>
          </a:effectLst>
        </p:spPr>
      </p:pic>
      <p:sp>
        <p:nvSpPr>
          <p:cNvPr id="8"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228</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31870604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altLang="en-US" dirty="0">
                <a:ea typeface="Tahoma" panose="020B0604030504040204" pitchFamily="34" charset="0"/>
              </a:rPr>
              <a:t>Spanish Materials</a:t>
            </a:r>
          </a:p>
        </p:txBody>
      </p:sp>
      <p:sp>
        <p:nvSpPr>
          <p:cNvPr id="4" name="TextBox 3">
            <a:extLst>
              <a:ext uri="{FF2B5EF4-FFF2-40B4-BE49-F238E27FC236}">
                <a16:creationId xmlns:a16="http://schemas.microsoft.com/office/drawing/2014/main" xmlns="" id="{F586F7C3-AFDC-42EF-8198-478A60C25306}"/>
              </a:ext>
            </a:extLst>
          </p:cNvPr>
          <p:cNvSpPr txBox="1"/>
          <p:nvPr/>
        </p:nvSpPr>
        <p:spPr>
          <a:xfrm>
            <a:off x="381000" y="1174530"/>
            <a:ext cx="8027857" cy="2703304"/>
          </a:xfrm>
          <a:prstGeom prst="rect">
            <a:avLst/>
          </a:prstGeom>
          <a:noFill/>
        </p:spPr>
        <p:txBody>
          <a:bodyPr wrap="square" rtlCol="0">
            <a:spAutoFit/>
          </a:bodyPr>
          <a:lstStyle/>
          <a:p>
            <a:pPr marL="274320" indent="-274320">
              <a:spcBef>
                <a:spcPts val="600"/>
              </a:spcBef>
              <a:buClr>
                <a:srgbClr val="98C723"/>
              </a:buClr>
              <a:buSzPct val="76000"/>
              <a:buFont typeface="Wingdings 3"/>
              <a:buChar char=""/>
              <a:defRPr/>
            </a:pPr>
            <a:r>
              <a:rPr lang="en-US" sz="2400" dirty="0">
                <a:solidFill>
                  <a:srgbClr val="284E84"/>
                </a:solidFill>
                <a:latin typeface="Gill Sans MT"/>
              </a:rPr>
              <a:t>Now available in Spanish:</a:t>
            </a:r>
            <a:endParaRPr lang="en-US" dirty="0">
              <a:solidFill>
                <a:srgbClr val="284E84"/>
              </a:solidFill>
            </a:endParaRPr>
          </a:p>
          <a:p>
            <a:pPr marL="548640" lvl="1" indent="-274320">
              <a:lnSpc>
                <a:spcPts val="3000"/>
              </a:lnSpc>
              <a:spcBef>
                <a:spcPts val="500"/>
              </a:spcBef>
              <a:buClr>
                <a:srgbClr val="59B0B9"/>
              </a:buClr>
              <a:buSzPct val="76000"/>
              <a:buFont typeface="Wingdings 3"/>
              <a:buChar char=""/>
              <a:defRPr/>
            </a:pPr>
            <a:r>
              <a:rPr lang="en-US" sz="2000" dirty="0">
                <a:solidFill>
                  <a:srgbClr val="464653"/>
                </a:solidFill>
                <a:latin typeface="Gill Sans MT"/>
              </a:rPr>
              <a:t>PTCS training presentations</a:t>
            </a:r>
          </a:p>
          <a:p>
            <a:pPr marL="548640" lvl="1" indent="-274320">
              <a:lnSpc>
                <a:spcPts val="3000"/>
              </a:lnSpc>
              <a:spcBef>
                <a:spcPts val="500"/>
              </a:spcBef>
              <a:buClr>
                <a:srgbClr val="59B0B9"/>
              </a:buClr>
              <a:buSzPct val="76000"/>
              <a:buFont typeface="Wingdings 3"/>
              <a:buChar char=""/>
              <a:defRPr/>
            </a:pPr>
            <a:r>
              <a:rPr lang="en-US" sz="2000" dirty="0">
                <a:solidFill>
                  <a:srgbClr val="464653"/>
                </a:solidFill>
                <a:latin typeface="Gill Sans MT"/>
              </a:rPr>
              <a:t>Manuals</a:t>
            </a:r>
          </a:p>
          <a:p>
            <a:pPr marL="548640" lvl="1" indent="-274320">
              <a:lnSpc>
                <a:spcPts val="3000"/>
              </a:lnSpc>
              <a:spcBef>
                <a:spcPts val="500"/>
              </a:spcBef>
              <a:buClr>
                <a:srgbClr val="59B0B9"/>
              </a:buClr>
              <a:buSzPct val="76000"/>
              <a:buFont typeface="Wingdings 3"/>
              <a:buChar char=""/>
              <a:defRPr/>
            </a:pPr>
            <a:r>
              <a:rPr lang="en-US" sz="2000" dirty="0">
                <a:solidFill>
                  <a:srgbClr val="464653"/>
                </a:solidFill>
                <a:latin typeface="Gill Sans MT"/>
              </a:rPr>
              <a:t>Tests</a:t>
            </a:r>
          </a:p>
          <a:p>
            <a:pPr marL="548640" lvl="1" indent="-274320">
              <a:lnSpc>
                <a:spcPts val="3000"/>
              </a:lnSpc>
              <a:spcBef>
                <a:spcPts val="500"/>
              </a:spcBef>
              <a:buClr>
                <a:srgbClr val="59B0B9"/>
              </a:buClr>
              <a:buSzPct val="76000"/>
              <a:buFont typeface="Wingdings 3"/>
              <a:buChar char=""/>
              <a:defRPr/>
            </a:pPr>
            <a:r>
              <a:rPr lang="en-US" sz="2000" dirty="0">
                <a:solidFill>
                  <a:srgbClr val="464653"/>
                </a:solidFill>
                <a:latin typeface="Gill Sans MT"/>
              </a:rPr>
              <a:t>Forms</a:t>
            </a:r>
          </a:p>
          <a:p>
            <a:pPr marL="274320" lvl="0" indent="-274320">
              <a:spcBef>
                <a:spcPts val="600"/>
              </a:spcBef>
              <a:buClr>
                <a:srgbClr val="98C723"/>
              </a:buClr>
              <a:buSzPct val="76000"/>
              <a:buFont typeface="Wingdings 3"/>
              <a:buChar char=""/>
              <a:defRPr/>
            </a:pPr>
            <a:r>
              <a:rPr lang="en-US" sz="2400" dirty="0">
                <a:solidFill>
                  <a:srgbClr val="284E84"/>
                </a:solidFill>
              </a:rPr>
              <a:t>Contact Eli Caudill at CLEAResult: </a:t>
            </a:r>
            <a:r>
              <a:rPr lang="en-US" sz="2400" dirty="0">
                <a:solidFill>
                  <a:srgbClr val="284E84"/>
                </a:solidFill>
                <a:hlinkClick r:id="rId3"/>
              </a:rPr>
              <a:t>eli.caudill@clearesult.com</a:t>
            </a:r>
            <a:r>
              <a:rPr lang="en-US" sz="2400" dirty="0">
                <a:solidFill>
                  <a:srgbClr val="284E84"/>
                </a:solidFill>
              </a:rPr>
              <a:t> </a:t>
            </a:r>
            <a:endParaRPr lang="en-US" dirty="0">
              <a:solidFill>
                <a:srgbClr val="284E84"/>
              </a:solidFill>
            </a:endParaRPr>
          </a:p>
        </p:txBody>
      </p:sp>
      <p:pic>
        <p:nvPicPr>
          <p:cNvPr id="2" name="Picture 1">
            <a:extLst>
              <a:ext uri="{FF2B5EF4-FFF2-40B4-BE49-F238E27FC236}">
                <a16:creationId xmlns:a16="http://schemas.microsoft.com/office/drawing/2014/main" xmlns="" id="{B3E95595-20E8-466A-9FB4-237554009A15}"/>
              </a:ext>
            </a:extLst>
          </p:cNvPr>
          <p:cNvPicPr>
            <a:picLocks noChangeAspect="1"/>
          </p:cNvPicPr>
          <p:nvPr/>
        </p:nvPicPr>
        <p:blipFill>
          <a:blip r:embed="rId4"/>
          <a:stretch>
            <a:fillRect/>
          </a:stretch>
        </p:blipFill>
        <p:spPr>
          <a:xfrm>
            <a:off x="2764934" y="3917730"/>
            <a:ext cx="3259988" cy="2352378"/>
          </a:xfrm>
          <a:prstGeom prst="rect">
            <a:avLst/>
          </a:prstGeom>
          <a:ln>
            <a:solidFill>
              <a:schemeClr val="tx1"/>
            </a:solidFill>
          </a:ln>
          <a:effectLst>
            <a:softEdge rad="0"/>
          </a:effectLst>
        </p:spPr>
      </p:pic>
      <p:sp>
        <p:nvSpPr>
          <p:cNvPr id="7" name="Title 5">
            <a:extLst>
              <a:ext uri="{FF2B5EF4-FFF2-40B4-BE49-F238E27FC236}">
                <a16:creationId xmlns:a16="http://schemas.microsoft.com/office/drawing/2014/main" xmlns="" id="{84DCA3EA-B940-429A-8A51-15AEC67EC3E9}"/>
              </a:ext>
            </a:extLst>
          </p:cNvPr>
          <p:cNvSpPr txBox="1">
            <a:spLocks/>
          </p:cNvSpPr>
          <p:nvPr/>
        </p:nvSpPr>
        <p:spPr>
          <a:xfrm>
            <a:off x="304800" y="71439"/>
            <a:ext cx="3505200" cy="3095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10: Resources</a:t>
            </a:r>
          </a:p>
        </p:txBody>
      </p:sp>
      <p:sp>
        <p:nvSpPr>
          <p:cNvPr id="10" name="Slide Number Placeholder 5">
            <a:extLst>
              <a:ext uri="{FF2B5EF4-FFF2-40B4-BE49-F238E27FC236}">
                <a16:creationId xmlns:a16="http://schemas.microsoft.com/office/drawing/2014/main" xmlns="" id="{C5A0771D-6C67-4C64-941D-D6830D89B231}"/>
              </a:ext>
            </a:extLst>
          </p:cNvPr>
          <p:cNvSpPr txBox="1">
            <a:spLocks/>
          </p:cNvSpPr>
          <p:nvPr/>
        </p:nvSpPr>
        <p:spPr>
          <a:xfrm>
            <a:off x="612648" y="6356350"/>
            <a:ext cx="1981200" cy="365760"/>
          </a:xfrm>
          <a:prstGeom prst="rect">
            <a:avLst/>
          </a:prstGeom>
        </p:spPr>
        <p:txBody>
          <a:bodyPr vert="horz" lIns="91440" tIns="45720" rIns="91440" bIns="45720" rtlCol="0" anchor="ctr"/>
          <a:lstStyle>
            <a:defPPr>
              <a:defRPr lang="en-US"/>
            </a:defPPr>
            <a:lvl1pPr marL="0" algn="ctr" defTabSz="4572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4572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4572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4572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4572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defTabSz="914400">
              <a:defRPr/>
            </a:pPr>
            <a:r>
              <a:rPr lang="en-US" sz="1400" dirty="0">
                <a:solidFill>
                  <a:prstClr val="black">
                    <a:tint val="75000"/>
                  </a:prstClr>
                </a:solidFill>
                <a:latin typeface="Gill Sans MT"/>
              </a:rPr>
              <a:t>300</a:t>
            </a:r>
          </a:p>
        </p:txBody>
      </p:sp>
    </p:spTree>
    <p:extLst>
      <p:ext uri="{BB962C8B-B14F-4D97-AF65-F5344CB8AC3E}">
        <p14:creationId xmlns:p14="http://schemas.microsoft.com/office/powerpoint/2010/main" val="9163016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Autofit/>
          </a:bodyPr>
          <a:lstStyle/>
          <a:p>
            <a:r>
              <a:rPr lang="en-US" sz="3050" dirty="0"/>
              <a:t>Equipment Discount</a:t>
            </a:r>
          </a:p>
        </p:txBody>
      </p:sp>
      <p:sp>
        <p:nvSpPr>
          <p:cNvPr id="8" name="Slide Number Placeholder 5"/>
          <p:cNvSpPr txBox="1">
            <a:spLocks noGrp="1"/>
          </p:cNvSpPr>
          <p:nvPr>
            <p:ph type="sldNum" sz="quarter" idx="12"/>
          </p:nvPr>
        </p:nvSpPr>
        <p:spPr>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6" name="TextBox 5"/>
          <p:cNvSpPr txBox="1"/>
          <p:nvPr/>
        </p:nvSpPr>
        <p:spPr>
          <a:xfrm>
            <a:off x="457200" y="1371600"/>
            <a:ext cx="8153400" cy="4343400"/>
          </a:xfrm>
          <a:prstGeom prst="rect">
            <a:avLst/>
          </a:prstGeom>
        </p:spPr>
        <p:txBody>
          <a:bodyPr vert="horz">
            <a:normAutofit/>
          </a:bodyPr>
          <a:lstStyle>
            <a:defPPr>
              <a:defRPr lang="en-US"/>
            </a:defPPr>
            <a:lvl1pPr marL="274320" indent="-274320" eaLnBrk="1" latinLnBrk="0" hangingPunct="1">
              <a:lnSpc>
                <a:spcPts val="4500"/>
              </a:lnSpc>
              <a:spcBef>
                <a:spcPts val="600"/>
              </a:spcBef>
              <a:buClr>
                <a:schemeClr val="accent1"/>
              </a:buClr>
              <a:buSzPct val="76000"/>
              <a:buFont typeface="Wingdings 3"/>
              <a:buChar char=""/>
              <a:defRPr kumimoji="0" sz="2600">
                <a:solidFill>
                  <a:srgbClr val="284E84"/>
                </a:solidFill>
                <a:latin typeface="+mn-lt"/>
                <a:cs typeface="+mn-cs"/>
              </a:defRPr>
            </a:lvl1pPr>
            <a:lvl2pPr marL="548640" lvl="1" indent="-274320" eaLnBrk="1" latinLnBrk="0" hangingPunct="1">
              <a:lnSpc>
                <a:spcPts val="4500"/>
              </a:lnSpc>
              <a:spcBef>
                <a:spcPts val="500"/>
              </a:spcBef>
              <a:buClr>
                <a:schemeClr val="accent2"/>
              </a:buClr>
              <a:buSzPct val="76000"/>
              <a:buFont typeface="Wingdings 3"/>
              <a:buChar char=""/>
              <a:defRPr kumimoji="0" sz="2300">
                <a:solidFill>
                  <a:srgbClr val="284E84"/>
                </a:solidFill>
                <a:latin typeface="+mn-lt"/>
                <a:cs typeface="+mn-cs"/>
              </a:defRPr>
            </a:lvl2pPr>
            <a:lvl3pPr marL="822960" indent="-228600" eaLnBrk="1" latinLnBrk="0" hangingPunct="1">
              <a:spcBef>
                <a:spcPts val="500"/>
              </a:spcBef>
              <a:buClr>
                <a:schemeClr val="bg1">
                  <a:shade val="50000"/>
                </a:schemeClr>
              </a:buClr>
              <a:buSzPct val="76000"/>
              <a:buFont typeface="Wingdings 3"/>
              <a:buChar char=""/>
              <a:defRPr kumimoji="0" sz="2000">
                <a:latin typeface="+mn-lt"/>
                <a:cs typeface="+mn-cs"/>
              </a:defRPr>
            </a:lvl3pPr>
            <a:lvl4pPr marL="1097280" indent="-228600" eaLnBrk="1" latinLnBrk="0" hangingPunct="1">
              <a:spcBef>
                <a:spcPts val="400"/>
              </a:spcBef>
              <a:buClr>
                <a:schemeClr val="accent2">
                  <a:shade val="75000"/>
                </a:schemeClr>
              </a:buClr>
              <a:buSzPct val="70000"/>
              <a:buFont typeface="Wingdings"/>
              <a:buChar char=""/>
              <a:defRPr kumimoji="0" sz="1800">
                <a:latin typeface="+mn-lt"/>
                <a:cs typeface="+mn-cs"/>
              </a:defRPr>
            </a:lvl4pPr>
            <a:lvl5pPr marL="1371600" indent="-228600" eaLnBrk="1" latinLnBrk="0" hangingPunct="1">
              <a:spcBef>
                <a:spcPts val="300"/>
              </a:spcBef>
              <a:buClr>
                <a:schemeClr val="accent2"/>
              </a:buClr>
              <a:buSzPct val="70000"/>
              <a:buFont typeface="Wingdings"/>
              <a:buChar char=""/>
              <a:defRPr kumimoji="0" sz="1600">
                <a:latin typeface="+mn-lt"/>
                <a:cs typeface="+mn-cs"/>
              </a:defRPr>
            </a:lvl5pPr>
            <a:lvl6pPr marL="1645920" indent="-182880">
              <a:spcBef>
                <a:spcPts val="300"/>
              </a:spcBef>
              <a:buClr>
                <a:srgbClr val="9FB8CD">
                  <a:shade val="75000"/>
                </a:srgbClr>
              </a:buClr>
              <a:buSzPct val="75000"/>
              <a:buFont typeface="Wingdings 3"/>
              <a:buChar char=""/>
              <a:defRPr kumimoji="0" sz="1600">
                <a:latin typeface="+mn-lt"/>
                <a:cs typeface="+mn-cs"/>
              </a:defRPr>
            </a:lvl6pPr>
            <a:lvl7pPr marL="1828800" indent="-182880">
              <a:spcBef>
                <a:spcPts val="300"/>
              </a:spcBef>
              <a:buClr>
                <a:srgbClr val="727CA3">
                  <a:shade val="75000"/>
                </a:srgbClr>
              </a:buClr>
              <a:buSzPct val="75000"/>
              <a:buFont typeface="Wingdings 3"/>
              <a:buChar char=""/>
              <a:defRPr kumimoji="0" sz="1400">
                <a:latin typeface="+mn-lt"/>
                <a:cs typeface="+mn-cs"/>
              </a:defRPr>
            </a:lvl7pPr>
            <a:lvl8pPr marL="2011680" indent="-182880">
              <a:spcBef>
                <a:spcPts val="300"/>
              </a:spcBef>
              <a:buClr>
                <a:prstClr val="white">
                  <a:shade val="50000"/>
                </a:prstClr>
              </a:buClr>
              <a:buSzPct val="75000"/>
              <a:buFont typeface="Wingdings 3"/>
              <a:buChar char=""/>
              <a:defRPr kumimoji="0" sz="1400">
                <a:latin typeface="+mn-lt"/>
                <a:cs typeface="+mn-cs"/>
              </a:defRPr>
            </a:lvl8pPr>
            <a:lvl9pPr marL="2194560" indent="-182880">
              <a:spcBef>
                <a:spcPts val="300"/>
              </a:spcBef>
              <a:buClr>
                <a:srgbClr val="9FB8CD"/>
              </a:buClr>
              <a:buSzPct val="75000"/>
              <a:buFont typeface="Wingdings 3"/>
              <a:buChar char=""/>
              <a:defRPr kumimoji="0" sz="1200">
                <a:latin typeface="+mn-lt"/>
                <a:cs typeface="+mn-cs"/>
              </a:defRPr>
            </a:lvl9pPr>
          </a:lstStyle>
          <a:p>
            <a:pPr marL="274320" marR="0" lvl="0" indent="-274320" algn="l" defTabSz="914400" rtl="0" eaLnBrk="1" fontAlgn="auto" latinLnBrk="0" hangingPunct="1">
              <a:lnSpc>
                <a:spcPct val="134000"/>
              </a:lnSpc>
              <a:spcBef>
                <a:spcPts val="600"/>
              </a:spcBef>
              <a:spcAft>
                <a:spcPts val="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Discount now available to purchase duct testing equipment:</a:t>
            </a:r>
          </a:p>
          <a:p>
            <a:pPr marL="548640" marR="0" lvl="1" indent="-274320" algn="l" defTabSz="914400" rtl="0" eaLnBrk="1" fontAlgn="auto" latinLnBrk="0" hangingPunct="1">
              <a:lnSpc>
                <a:spcPct val="134000"/>
              </a:lnSpc>
              <a:spcBef>
                <a:spcPts val="500"/>
              </a:spcBef>
              <a:spcAft>
                <a:spcPts val="0"/>
              </a:spcAft>
              <a:buClr>
                <a:srgbClr val="59B0B9"/>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12.5% discount for Blower Door and Duct Blasters from TEC</a:t>
            </a:r>
          </a:p>
          <a:p>
            <a:pPr marL="548640" marR="0" lvl="1" indent="-274320" algn="l" defTabSz="914400" rtl="0" eaLnBrk="1" fontAlgn="auto" latinLnBrk="0" hangingPunct="1">
              <a:lnSpc>
                <a:spcPct val="134000"/>
              </a:lnSpc>
              <a:spcBef>
                <a:spcPts val="500"/>
              </a:spcBef>
              <a:spcAft>
                <a:spcPts val="0"/>
              </a:spcAft>
              <a:buClr>
                <a:srgbClr val="59B0B9"/>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12.5% discount for digital gauges from TEC</a:t>
            </a:r>
          </a:p>
          <a:p>
            <a:pPr marL="274320" marR="0" lvl="0" indent="-274320" algn="l" defTabSz="914400" rtl="0" eaLnBrk="1" fontAlgn="auto" latinLnBrk="0" hangingPunct="1">
              <a:lnSpc>
                <a:spcPct val="134000"/>
              </a:lnSpc>
              <a:spcBef>
                <a:spcPts val="600"/>
              </a:spcBef>
              <a:spcAft>
                <a:spcPts val="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Discount form included at the end of your Trainee Manual</a:t>
            </a:r>
          </a:p>
          <a:p>
            <a:pPr marL="274320" marR="0" lvl="0" indent="-274320" algn="l" defTabSz="914400" rtl="0" eaLnBrk="1" fontAlgn="auto" latinLnBrk="0" hangingPunct="1">
              <a:lnSpc>
                <a:spcPct val="134000"/>
              </a:lnSpc>
              <a:spcBef>
                <a:spcPts val="600"/>
              </a:spcBef>
              <a:spcAft>
                <a:spcPts val="0"/>
              </a:spcAft>
              <a:buClr>
                <a:srgbClr val="98C723"/>
              </a:buClr>
              <a:buSzPct val="76000"/>
              <a:buFont typeface="Wingdings 3"/>
              <a:buChar char=""/>
              <a:tabLst/>
              <a:defRPr/>
            </a:pPr>
            <a:r>
              <a:rPr kumimoji="0" lang="en-US" sz="2200" b="0" i="0" u="none" strike="noStrike" kern="1200" cap="none" spc="0" normalizeH="0" baseline="0" noProof="0" dirty="0">
                <a:ln>
                  <a:noFill/>
                </a:ln>
                <a:solidFill>
                  <a:srgbClr val="284E84"/>
                </a:solidFill>
                <a:effectLst/>
                <a:uLnTx/>
                <a:uFillTx/>
                <a:latin typeface="Gill Sans MT"/>
                <a:ea typeface="+mn-ea"/>
                <a:cs typeface="+mn-cs"/>
              </a:rPr>
              <a:t>Submit this form to Eli Caudill at CLEAResult: </a:t>
            </a:r>
            <a:r>
              <a:rPr kumimoji="0" lang="en-US" sz="1900" b="0" i="0" u="none" strike="noStrike" kern="1200" cap="none" spc="0" normalizeH="0" baseline="0" noProof="0" dirty="0">
                <a:ln>
                  <a:noFill/>
                </a:ln>
                <a:solidFill>
                  <a:srgbClr val="284E84"/>
                </a:solidFill>
                <a:effectLst/>
                <a:uLnTx/>
                <a:uFillTx/>
                <a:latin typeface="Gill Sans MT"/>
                <a:ea typeface="+mn-ea"/>
                <a:cs typeface="+mn-cs"/>
                <a:hlinkClick r:id="rId3"/>
              </a:rPr>
              <a:t>eli.caudill@clearesult.com</a:t>
            </a:r>
            <a:endParaRPr kumimoji="0" lang="en-US" sz="1900" b="0" i="0" u="none" strike="noStrike" kern="1200" cap="none" spc="0" normalizeH="0" baseline="0" noProof="0" dirty="0">
              <a:ln>
                <a:noFill/>
              </a:ln>
              <a:solidFill>
                <a:srgbClr val="284E84"/>
              </a:solidFill>
              <a:effectLst/>
              <a:uLnTx/>
              <a:uFillTx/>
              <a:latin typeface="Gill Sans MT"/>
              <a:ea typeface="+mn-ea"/>
              <a:cs typeface="+mn-cs"/>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7543800" y="0"/>
            <a:ext cx="1463723" cy="790882"/>
          </a:xfrm>
          <a:prstGeom prst="rect">
            <a:avLst/>
          </a:prstGeom>
        </p:spPr>
      </p:pic>
      <p:pic>
        <p:nvPicPr>
          <p:cNvPr id="51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78" t="16665" r="2937"/>
          <a:stretch/>
        </p:blipFill>
        <p:spPr bwMode="auto">
          <a:xfrm>
            <a:off x="4489008" y="4572000"/>
            <a:ext cx="3786653" cy="16384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5"/>
          <p:cNvSpPr txBox="1">
            <a:spLocks/>
          </p:cNvSpPr>
          <p:nvPr/>
        </p:nvSpPr>
        <p:spPr>
          <a:xfrm>
            <a:off x="304800" y="71439"/>
            <a:ext cx="3505200" cy="3095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10: Resources</a:t>
            </a:r>
          </a:p>
        </p:txBody>
      </p:sp>
    </p:spTree>
    <p:extLst>
      <p:ext uri="{BB962C8B-B14F-4D97-AF65-F5344CB8AC3E}">
        <p14:creationId xmlns:p14="http://schemas.microsoft.com/office/powerpoint/2010/main" val="683299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 Informed!</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302</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4" name="Content Placeholder 3"/>
          <p:cNvSpPr>
            <a:spLocks noGrp="1"/>
          </p:cNvSpPr>
          <p:nvPr>
            <p:ph sz="quarter" idx="1"/>
          </p:nvPr>
        </p:nvSpPr>
        <p:spPr>
          <a:xfrm>
            <a:off x="685799" y="1308040"/>
            <a:ext cx="7772401" cy="4635560"/>
          </a:xfrm>
        </p:spPr>
        <p:txBody>
          <a:bodyPr>
            <a:normAutofit/>
          </a:bodyPr>
          <a:lstStyle/>
          <a:p>
            <a:pPr>
              <a:lnSpc>
                <a:spcPts val="3600"/>
              </a:lnSpc>
              <a:spcBef>
                <a:spcPts val="400"/>
              </a:spcBef>
              <a:spcAft>
                <a:spcPts val="400"/>
              </a:spcAft>
            </a:pPr>
            <a:r>
              <a:rPr lang="en-US" sz="2800" dirty="0">
                <a:solidFill>
                  <a:srgbClr val="284E84"/>
                </a:solidFill>
              </a:rPr>
              <a:t>Sign up for the Quarterly Newsletter or visit the PTCS website for the latest announcements</a:t>
            </a:r>
          </a:p>
          <a:p>
            <a:pPr lvl="1">
              <a:lnSpc>
                <a:spcPts val="3600"/>
              </a:lnSpc>
              <a:spcBef>
                <a:spcPts val="400"/>
              </a:spcBef>
              <a:spcAft>
                <a:spcPts val="400"/>
              </a:spcAft>
            </a:pPr>
            <a:r>
              <a:rPr lang="en-US" sz="1900" dirty="0">
                <a:solidFill>
                  <a:srgbClr val="284E84"/>
                </a:solidFill>
              </a:rPr>
              <a:t>Updated specifications</a:t>
            </a:r>
          </a:p>
          <a:p>
            <a:pPr lvl="1">
              <a:lnSpc>
                <a:spcPts val="3600"/>
              </a:lnSpc>
              <a:spcBef>
                <a:spcPts val="400"/>
              </a:spcBef>
              <a:spcAft>
                <a:spcPts val="400"/>
              </a:spcAft>
            </a:pPr>
            <a:r>
              <a:rPr lang="en-US" sz="1900" dirty="0">
                <a:solidFill>
                  <a:srgbClr val="284E84"/>
                </a:solidFill>
              </a:rPr>
              <a:t>Online registry changes</a:t>
            </a:r>
          </a:p>
          <a:p>
            <a:pPr lvl="1">
              <a:lnSpc>
                <a:spcPts val="3600"/>
              </a:lnSpc>
              <a:spcBef>
                <a:spcPts val="400"/>
              </a:spcBef>
              <a:spcAft>
                <a:spcPts val="400"/>
              </a:spcAft>
            </a:pPr>
            <a:r>
              <a:rPr lang="en-US" sz="1900" dirty="0">
                <a:solidFill>
                  <a:srgbClr val="284E84"/>
                </a:solidFill>
              </a:rPr>
              <a:t>Common issues in the field</a:t>
            </a:r>
          </a:p>
          <a:p>
            <a:pPr lvl="1">
              <a:lnSpc>
                <a:spcPts val="3600"/>
              </a:lnSpc>
              <a:spcBef>
                <a:spcPts val="400"/>
              </a:spcBef>
              <a:spcAft>
                <a:spcPts val="400"/>
              </a:spcAft>
            </a:pPr>
            <a:r>
              <a:rPr lang="en-US" sz="1900" dirty="0">
                <a:solidFill>
                  <a:srgbClr val="284E84"/>
                </a:solidFill>
              </a:rPr>
              <a:t>Updated program requirements</a:t>
            </a:r>
          </a:p>
          <a:p>
            <a:pPr lvl="1">
              <a:lnSpc>
                <a:spcPts val="3600"/>
              </a:lnSpc>
              <a:spcBef>
                <a:spcPts val="400"/>
              </a:spcBef>
              <a:spcAft>
                <a:spcPts val="400"/>
              </a:spcAft>
            </a:pPr>
            <a:r>
              <a:rPr lang="en-US" sz="1900" dirty="0">
                <a:solidFill>
                  <a:srgbClr val="284E84"/>
                </a:solidFill>
              </a:rPr>
              <a:t>New technical support resources</a:t>
            </a:r>
          </a:p>
          <a:p>
            <a:pPr lvl="1">
              <a:lnSpc>
                <a:spcPts val="3600"/>
              </a:lnSpc>
              <a:spcBef>
                <a:spcPts val="400"/>
              </a:spcBef>
              <a:spcAft>
                <a:spcPts val="400"/>
              </a:spcAft>
            </a:pPr>
            <a:r>
              <a:rPr lang="en-US" sz="1900" dirty="0">
                <a:solidFill>
                  <a:srgbClr val="284E84"/>
                </a:solidFill>
              </a:rPr>
              <a:t>Tips and tricks</a:t>
            </a:r>
          </a:p>
        </p:txBody>
      </p:sp>
      <p:sp>
        <p:nvSpPr>
          <p:cNvPr id="8" name="TextBox 7"/>
          <p:cNvSpPr txBox="1"/>
          <p:nvPr/>
        </p:nvSpPr>
        <p:spPr>
          <a:xfrm>
            <a:off x="1026057" y="5791200"/>
            <a:ext cx="71998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DEAE00">
                    <a:lumMod val="50000"/>
                  </a:srgbClr>
                </a:solidFill>
                <a:effectLst/>
                <a:uLnTx/>
                <a:uFillTx/>
                <a:latin typeface="Gill Sans MT"/>
                <a:ea typeface="+mn-ea"/>
                <a:cs typeface="+mn-cs"/>
              </a:rPr>
              <a:t>We guarantee we will not spam you or sell any of your information.</a:t>
            </a:r>
          </a:p>
        </p:txBody>
      </p:sp>
      <p:sp>
        <p:nvSpPr>
          <p:cNvPr id="9" name="Action Button: Custom 8">
            <a:hlinkClick r:id="rId3" highlightClick="1"/>
          </p:cNvPr>
          <p:cNvSpPr/>
          <p:nvPr/>
        </p:nvSpPr>
        <p:spPr>
          <a:xfrm>
            <a:off x="4800600" y="2514600"/>
            <a:ext cx="4114800" cy="1773178"/>
          </a:xfrm>
          <a:prstGeom prst="actionButtonBlank">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Go to </a:t>
            </a:r>
            <a:r>
              <a:rPr kumimoji="0" lang="en-US" sz="1800" b="1" i="0" u="none" strike="noStrike" kern="1200" cap="none" spc="0" normalizeH="0" baseline="0" noProof="0" dirty="0">
                <a:ln>
                  <a:noFill/>
                </a:ln>
                <a:solidFill>
                  <a:prstClr val="white">
                    <a:lumMod val="95000"/>
                  </a:prstClr>
                </a:solidFill>
                <a:effectLst/>
                <a:uLnTx/>
                <a:uFillTx/>
                <a:latin typeface="Gill Sans MT"/>
                <a:ea typeface="+mn-ea"/>
                <a:cs typeface="+mn-cs"/>
                <a:hlinkClick r:id="rId4"/>
              </a:rPr>
              <a:t>https://tinyurl.com/ptcsnewsletter</a:t>
            </a:r>
            <a:endParaRPr kumimoji="0" lang="en-US" sz="1800" b="1" i="0" u="none" strike="noStrike" kern="1200" cap="none" spc="0" normalizeH="0" baseline="0" noProof="0" dirty="0">
              <a:ln>
                <a:noFill/>
              </a:ln>
              <a:solidFill>
                <a:prstClr val="white">
                  <a:lumMod val="95000"/>
                </a:prstClr>
              </a:solidFill>
              <a:effectLst/>
              <a:uLnTx/>
              <a:uFillTx/>
              <a:latin typeface="Gill Sans MT"/>
              <a:ea typeface="+mn-ea"/>
              <a:cs typeface="+mn-cs"/>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or email </a:t>
            </a:r>
            <a:r>
              <a:rPr kumimoji="0" lang="en-US" sz="1800" b="1" i="0" u="none" strike="noStrike" kern="1200" cap="none" spc="0" normalizeH="0" baseline="0" noProof="0" dirty="0">
                <a:ln>
                  <a:noFill/>
                </a:ln>
                <a:solidFill>
                  <a:prstClr val="black">
                    <a:lumMod val="65000"/>
                    <a:lumOff val="35000"/>
                  </a:prstClr>
                </a:solidFill>
                <a:effectLst/>
                <a:uLnTx/>
                <a:uFillTx/>
                <a:latin typeface="Gill Sans MT"/>
                <a:ea typeface="+mn-ea"/>
                <a:cs typeface="+mn-cs"/>
                <a:hlinkClick r:id="rId5"/>
              </a:rPr>
              <a:t>ResHVAC@bpa.gov</a:t>
            </a:r>
            <a:r>
              <a:rPr kumimoji="0" lang="en-US" sz="1800" b="1"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 </a:t>
            </a: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n-ea"/>
                <a:cs typeface="+mn-cs"/>
              </a:rPr>
              <a:t>to sign up.  Also sign up from the “Stay Informed!” link on the website. </a:t>
            </a:r>
          </a:p>
        </p:txBody>
      </p:sp>
      <p:sp>
        <p:nvSpPr>
          <p:cNvPr id="10" name="Title 5">
            <a:extLst>
              <a:ext uri="{FF2B5EF4-FFF2-40B4-BE49-F238E27FC236}">
                <a16:creationId xmlns:a16="http://schemas.microsoft.com/office/drawing/2014/main" xmlns="" id="{484DDA64-C0C5-4180-A13D-41E078E2EC86}"/>
              </a:ext>
            </a:extLst>
          </p:cNvPr>
          <p:cNvSpPr txBox="1">
            <a:spLocks/>
          </p:cNvSpPr>
          <p:nvPr/>
        </p:nvSpPr>
        <p:spPr>
          <a:xfrm>
            <a:off x="304800" y="71439"/>
            <a:ext cx="3505200" cy="3095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10: Resources</a:t>
            </a:r>
          </a:p>
        </p:txBody>
      </p:sp>
      <p:pic>
        <p:nvPicPr>
          <p:cNvPr id="5" name="Picture 4">
            <a:extLst>
              <a:ext uri="{FF2B5EF4-FFF2-40B4-BE49-F238E27FC236}">
                <a16:creationId xmlns:a16="http://schemas.microsoft.com/office/drawing/2014/main" xmlns="" id="{43DA90E6-96FF-4258-A891-685F03ECCFFA}"/>
              </a:ext>
            </a:extLst>
          </p:cNvPr>
          <p:cNvPicPr>
            <a:picLocks noChangeAspect="1"/>
          </p:cNvPicPr>
          <p:nvPr/>
        </p:nvPicPr>
        <p:blipFill>
          <a:blip r:embed="rId6"/>
          <a:stretch>
            <a:fillRect/>
          </a:stretch>
        </p:blipFill>
        <p:spPr>
          <a:xfrm>
            <a:off x="5484829" y="4535488"/>
            <a:ext cx="2982789" cy="842962"/>
          </a:xfrm>
          <a:prstGeom prst="rect">
            <a:avLst/>
          </a:prstGeom>
        </p:spPr>
      </p:pic>
    </p:spTree>
    <p:extLst>
      <p:ext uri="{BB962C8B-B14F-4D97-AF65-F5344CB8AC3E}">
        <p14:creationId xmlns:p14="http://schemas.microsoft.com/office/powerpoint/2010/main" val="16728428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12648" y="6375806"/>
            <a:ext cx="1981200" cy="365760"/>
          </a:xfrm>
        </p:spPr>
        <p:txBody>
          <a:bodyPr/>
          <a:lstStyle/>
          <a:p>
            <a:r>
              <a:rPr lang="en-US" dirty="0" smtClean="0">
                <a:solidFill>
                  <a:prstClr val="black">
                    <a:tint val="75000"/>
                  </a:prstClr>
                </a:solidFill>
              </a:rPr>
              <a:t>303</a:t>
            </a:r>
            <a:endParaRPr lang="en-US" dirty="0">
              <a:solidFill>
                <a:prstClr val="black">
                  <a:tint val="75000"/>
                </a:prstClr>
              </a:solidFill>
              <a:latin typeface="+mn-lt"/>
            </a:endParaRPr>
          </a:p>
        </p:txBody>
      </p:sp>
      <p:sp>
        <p:nvSpPr>
          <p:cNvPr id="13" name="Title 1">
            <a:extLst>
              <a:ext uri="{FF2B5EF4-FFF2-40B4-BE49-F238E27FC236}">
                <a16:creationId xmlns="" xmlns:a16="http://schemas.microsoft.com/office/drawing/2014/main" id="{DC7D3719-4552-4081-AD7D-1972CE5662BC}"/>
              </a:ext>
            </a:extLst>
          </p:cNvPr>
          <p:cNvSpPr txBox="1">
            <a:spLocks/>
          </p:cNvSpPr>
          <p:nvPr/>
        </p:nvSpPr>
        <p:spPr>
          <a:xfrm>
            <a:off x="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fontAlgn="auto">
              <a:spcAft>
                <a:spcPts val="0"/>
              </a:spcAft>
            </a:pPr>
            <a:r>
              <a:rPr lang="en-US"/>
              <a:t>New Training Tools and Support</a:t>
            </a:r>
            <a:endParaRPr lang="en-US" dirty="0"/>
          </a:p>
        </p:txBody>
      </p:sp>
      <p:sp>
        <p:nvSpPr>
          <p:cNvPr id="15" name="TextBox 14">
            <a:extLst>
              <a:ext uri="{FF2B5EF4-FFF2-40B4-BE49-F238E27FC236}">
                <a16:creationId xmlns="" xmlns:a16="http://schemas.microsoft.com/office/drawing/2014/main" id="{869715AF-7296-4D1C-8817-7EBCFBB2C42C}"/>
              </a:ext>
            </a:extLst>
          </p:cNvPr>
          <p:cNvSpPr txBox="1"/>
          <p:nvPr/>
        </p:nvSpPr>
        <p:spPr>
          <a:xfrm>
            <a:off x="720116" y="1220454"/>
            <a:ext cx="7703768" cy="1541704"/>
          </a:xfrm>
          <a:prstGeom prst="rect">
            <a:avLst/>
          </a:prstGeom>
          <a:noFill/>
        </p:spPr>
        <p:txBody>
          <a:bodyPr wrap="square" rtlCol="0">
            <a:spAutoFit/>
          </a:bodyPr>
          <a:lstStyle/>
          <a:p>
            <a:pPr marL="274320" lvl="0" indent="-274320" fontAlgn="base">
              <a:lnSpc>
                <a:spcPts val="3500"/>
              </a:lnSpc>
              <a:spcBef>
                <a:spcPts val="600"/>
              </a:spcBef>
              <a:spcAft>
                <a:spcPct val="0"/>
              </a:spcAft>
              <a:buClr>
                <a:srgbClr val="98C723"/>
              </a:buClr>
              <a:buSzPct val="76000"/>
              <a:buFont typeface="Wingdings 3"/>
              <a:buChar char=""/>
              <a:defRPr/>
            </a:pPr>
            <a:r>
              <a:rPr kumimoji="0" lang="en-US" sz="2000" b="0" i="0" u="none" strike="noStrike" kern="1200" cap="none" spc="0" normalizeH="0" baseline="0" noProof="0" dirty="0">
                <a:ln>
                  <a:noFill/>
                </a:ln>
                <a:solidFill>
                  <a:srgbClr val="284E84"/>
                </a:solidFill>
                <a:effectLst/>
                <a:uLnTx/>
                <a:uFillTx/>
                <a:latin typeface="Gill Sans MT"/>
                <a:ea typeface="+mn-ea"/>
                <a:cs typeface="+mn-cs"/>
              </a:rPr>
              <a:t>New LMS site: </a:t>
            </a:r>
            <a:r>
              <a:rPr lang="en-US" sz="2000" dirty="0">
                <a:hlinkClick r:id="rId3"/>
              </a:rPr>
              <a:t>https://clearesult.moodle.school/login/index.php</a:t>
            </a:r>
            <a:endParaRPr kumimoji="0" lang="en-US" sz="2000" b="0" i="0" u="none" strike="noStrike" kern="1200" cap="none" spc="0" normalizeH="0" baseline="0" noProof="0" dirty="0">
              <a:ln>
                <a:noFill/>
              </a:ln>
              <a:solidFill>
                <a:srgbClr val="284E84"/>
              </a:solidFill>
              <a:effectLst/>
              <a:uLnTx/>
              <a:uFillTx/>
              <a:latin typeface="Gill Sans MT"/>
              <a:ea typeface="+mn-ea"/>
              <a:cs typeface="+mn-cs"/>
            </a:endParaRPr>
          </a:p>
          <a:p>
            <a:pPr marL="731520" marR="0" lvl="3" indent="-274320" algn="l" defTabSz="914400" rtl="0" eaLnBrk="1" fontAlgn="base" latinLnBrk="0" hangingPunct="1">
              <a:lnSpc>
                <a:spcPts val="3500"/>
              </a:lnSpc>
              <a:spcBef>
                <a:spcPts val="600"/>
              </a:spcBef>
              <a:spcAft>
                <a:spcPct val="0"/>
              </a:spcAft>
              <a:buClr>
                <a:srgbClr val="98C723"/>
              </a:buClr>
              <a:buSzPct val="76000"/>
              <a:buFont typeface="Wingdings 3"/>
              <a:buChar char=""/>
              <a:tabLst/>
              <a:defRPr/>
            </a:pPr>
            <a:r>
              <a:rPr kumimoji="0" lang="en-US" sz="2000" b="0" i="0" u="none" strike="noStrike" kern="1200" cap="none" spc="0" normalizeH="0" baseline="0" noProof="0" dirty="0">
                <a:ln>
                  <a:noFill/>
                </a:ln>
                <a:solidFill>
                  <a:srgbClr val="284E84"/>
                </a:solidFill>
                <a:effectLst/>
                <a:uLnTx/>
                <a:uFillTx/>
                <a:latin typeface="Gill Sans MT"/>
                <a:ea typeface="+mn-ea"/>
                <a:cs typeface="+mn-cs"/>
              </a:rPr>
              <a:t>Admin/Sales Webinar</a:t>
            </a:r>
          </a:p>
          <a:p>
            <a:pPr marL="731520" marR="0" lvl="3" indent="-274320" algn="l" defTabSz="914400" rtl="0" eaLnBrk="1" fontAlgn="base" latinLnBrk="0" hangingPunct="1">
              <a:lnSpc>
                <a:spcPts val="3500"/>
              </a:lnSpc>
              <a:spcBef>
                <a:spcPts val="600"/>
              </a:spcBef>
              <a:spcAft>
                <a:spcPct val="0"/>
              </a:spcAft>
              <a:buClr>
                <a:srgbClr val="98C723"/>
              </a:buClr>
              <a:buSzPct val="76000"/>
              <a:buFont typeface="Wingdings 3"/>
              <a:buChar char=""/>
              <a:tabLst/>
              <a:defRPr/>
            </a:pPr>
            <a:r>
              <a:rPr lang="en-US" sz="2000" dirty="0">
                <a:solidFill>
                  <a:srgbClr val="284E84"/>
                </a:solidFill>
                <a:latin typeface="Gill Sans MT"/>
                <a:cs typeface="+mn-cs"/>
              </a:rPr>
              <a:t>Heat Pump Sizing Webinar</a:t>
            </a:r>
            <a:endParaRPr kumimoji="0" lang="en-US" sz="2000" b="0" i="0" u="none" strike="noStrike" kern="1200" cap="none" spc="0" normalizeH="0" baseline="0" noProof="0" dirty="0">
              <a:ln>
                <a:noFill/>
              </a:ln>
              <a:solidFill>
                <a:srgbClr val="284E84"/>
              </a:solidFill>
              <a:effectLst/>
              <a:uLnTx/>
              <a:uFillTx/>
              <a:latin typeface="Gill Sans MT"/>
              <a:ea typeface="+mn-ea"/>
              <a:cs typeface="+mn-cs"/>
            </a:endParaRPr>
          </a:p>
        </p:txBody>
      </p:sp>
      <p:sp>
        <p:nvSpPr>
          <p:cNvPr id="16" name="Title 5">
            <a:extLst>
              <a:ext uri="{FF2B5EF4-FFF2-40B4-BE49-F238E27FC236}">
                <a16:creationId xmlns="" xmlns:a16="http://schemas.microsoft.com/office/drawing/2014/main" id="{05C16264-16A5-47FD-894A-F631A0A5E0C0}"/>
              </a:ext>
            </a:extLst>
          </p:cNvPr>
          <p:cNvSpPr txBox="1">
            <a:spLocks/>
          </p:cNvSpPr>
          <p:nvPr/>
        </p:nvSpPr>
        <p:spPr>
          <a:xfrm>
            <a:off x="304800" y="71439"/>
            <a:ext cx="3505200" cy="3095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97B5E1"/>
                </a:solidFill>
                <a:effectLst/>
                <a:uLnTx/>
                <a:uFillTx/>
                <a:latin typeface="Tahoma" pitchFamily="34" charset="0"/>
                <a:ea typeface="+mj-ea"/>
                <a:cs typeface="Tahoma" pitchFamily="34" charset="0"/>
              </a:rPr>
              <a:t>Section 10: Resources</a:t>
            </a:r>
          </a:p>
        </p:txBody>
      </p:sp>
      <p:pic>
        <p:nvPicPr>
          <p:cNvPr id="17" name="Picture 16">
            <a:extLst>
              <a:ext uri="{FF2B5EF4-FFF2-40B4-BE49-F238E27FC236}">
                <a16:creationId xmlns="" xmlns:a16="http://schemas.microsoft.com/office/drawing/2014/main" id="{33332C3E-355C-4931-9F34-955D91279049}"/>
              </a:ext>
            </a:extLst>
          </p:cNvPr>
          <p:cNvPicPr>
            <a:picLocks noChangeAspect="1"/>
          </p:cNvPicPr>
          <p:nvPr/>
        </p:nvPicPr>
        <p:blipFill>
          <a:blip r:embed="rId4"/>
          <a:stretch>
            <a:fillRect/>
          </a:stretch>
        </p:blipFill>
        <p:spPr>
          <a:xfrm>
            <a:off x="1968943" y="2791342"/>
            <a:ext cx="5206114" cy="3480023"/>
          </a:xfrm>
          <a:prstGeom prst="rect">
            <a:avLst/>
          </a:prstGeom>
        </p:spPr>
      </p:pic>
    </p:spTree>
    <p:extLst>
      <p:ext uri="{BB962C8B-B14F-4D97-AF65-F5344CB8AC3E}">
        <p14:creationId xmlns:p14="http://schemas.microsoft.com/office/powerpoint/2010/main" val="4402898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2000">
              <a:srgbClr val="E1F8FB"/>
            </a:gs>
            <a:gs pos="74000">
              <a:schemeClr val="bg1">
                <a:tint val="97000"/>
                <a:satMod val="220000"/>
              </a:schemeClr>
            </a:gs>
          </a:gsLst>
          <a:lin ang="5400000" scaled="1"/>
        </a:gradFill>
        <a:effectLst/>
      </p:bgPr>
    </p:bg>
    <p:spTree>
      <p:nvGrpSpPr>
        <p:cNvPr id="1" name=""/>
        <p:cNvGrpSpPr/>
        <p:nvPr/>
      </p:nvGrpSpPr>
      <p:grpSpPr>
        <a:xfrm>
          <a:off x="0" y="0"/>
          <a:ext cx="0" cy="0"/>
          <a:chOff x="0" y="0"/>
          <a:chExt cx="0" cy="0"/>
        </a:xfrm>
      </p:grpSpPr>
      <p:sp>
        <p:nvSpPr>
          <p:cNvPr id="8" name="Title 1"/>
          <p:cNvSpPr txBox="1">
            <a:spLocks/>
          </p:cNvSpPr>
          <p:nvPr/>
        </p:nvSpPr>
        <p:spPr>
          <a:xfrm>
            <a:off x="0" y="990600"/>
            <a:ext cx="9144000" cy="1143000"/>
          </a:xfrm>
          <a:prstGeom prst="rect">
            <a:avLst/>
          </a:prstGeom>
        </p:spPr>
        <p:txBody>
          <a:bodyPr vert="horz" anchor="ctr"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5B6973"/>
                </a:solidFill>
                <a:effectLst/>
                <a:uLnTx/>
                <a:uFillTx/>
                <a:latin typeface="Bookman Old Style"/>
                <a:ea typeface="Tahoma" panose="020B0604030504040204" pitchFamily="34" charset="0"/>
                <a:cs typeface="+mj-cs"/>
              </a:rPr>
              <a:t>Good luck on the Exam!</a:t>
            </a:r>
          </a:p>
        </p:txBody>
      </p:sp>
      <p:sp>
        <p:nvSpPr>
          <p:cNvPr id="10" name="Content Placeholder 2"/>
          <p:cNvSpPr txBox="1">
            <a:spLocks/>
          </p:cNvSpPr>
          <p:nvPr/>
        </p:nvSpPr>
        <p:spPr>
          <a:xfrm>
            <a:off x="990600" y="3124200"/>
            <a:ext cx="2819400" cy="11430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98C723"/>
              </a:buClr>
              <a:buSzPct val="76000"/>
              <a:buFont typeface="Wingdings 3"/>
              <a:buNone/>
              <a:tabLst/>
              <a:defRPr/>
            </a:pPr>
            <a:r>
              <a:rPr kumimoji="0" lang="en-US" sz="2800" b="0" i="0" u="none" strike="noStrike" kern="1200" cap="none" spc="0" normalizeH="0" baseline="0" noProof="0" dirty="0">
                <a:ln>
                  <a:noFill/>
                </a:ln>
                <a:solidFill>
                  <a:srgbClr val="284E84"/>
                </a:solidFill>
                <a:effectLst/>
                <a:uLnTx/>
                <a:uFillTx/>
                <a:latin typeface="Gill Sans MT"/>
                <a:ea typeface="+mn-ea"/>
                <a:cs typeface="+mn-cs"/>
              </a:rPr>
              <a:t>Questions?</a:t>
            </a:r>
          </a:p>
          <a:p>
            <a:pPr marL="0" marR="0" lvl="0" indent="0" algn="ctr" defTabSz="914400" rtl="0" eaLnBrk="1" fontAlgn="auto" latinLnBrk="0" hangingPunct="1">
              <a:lnSpc>
                <a:spcPct val="100000"/>
              </a:lnSpc>
              <a:spcBef>
                <a:spcPts val="600"/>
              </a:spcBef>
              <a:spcAft>
                <a:spcPts val="0"/>
              </a:spcAft>
              <a:buClr>
                <a:srgbClr val="98C723"/>
              </a:buClr>
              <a:buSzPct val="76000"/>
              <a:buFont typeface="Wingdings 3"/>
              <a:buNone/>
              <a:tabLst/>
              <a:defRPr/>
            </a:pPr>
            <a:r>
              <a:rPr kumimoji="0" lang="en-US" sz="2800" b="0" i="0" u="none" strike="noStrike" kern="1200" cap="none" spc="0" normalizeH="0" baseline="0" noProof="0" dirty="0">
                <a:ln>
                  <a:noFill/>
                </a:ln>
                <a:solidFill>
                  <a:srgbClr val="284E84"/>
                </a:solidFill>
                <a:effectLst/>
                <a:uLnTx/>
                <a:uFillTx/>
                <a:latin typeface="Gill Sans MT"/>
                <a:ea typeface="+mn-ea"/>
                <a:cs typeface="+mn-cs"/>
              </a:rPr>
              <a:t>Comments?</a:t>
            </a:r>
          </a:p>
        </p:txBody>
      </p:sp>
      <p:cxnSp>
        <p:nvCxnSpPr>
          <p:cNvPr id="11" name="Straight Connector 10"/>
          <p:cNvCxnSpPr/>
          <p:nvPr/>
        </p:nvCxnSpPr>
        <p:spPr>
          <a:xfrm>
            <a:off x="4343400" y="2438400"/>
            <a:ext cx="0" cy="2362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495800" y="2819400"/>
            <a:ext cx="4114800"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ct val="20000"/>
              </a:spcBef>
              <a:spcAft>
                <a:spcPts val="0"/>
              </a:spcAft>
              <a:buClrTx/>
              <a:buSzTx/>
              <a:buFont typeface="Arial" pitchFamily="34" charset="0"/>
              <a:buNone/>
              <a:tabLst/>
              <a:defRPr/>
            </a:pPr>
            <a:r>
              <a:rPr kumimoji="0" lang="en-US" sz="2600" b="0" i="0" u="none" strike="noStrike" kern="1200" cap="none" spc="0" normalizeH="0" baseline="0" noProof="0" dirty="0">
                <a:ln>
                  <a:noFill/>
                </a:ln>
                <a:solidFill>
                  <a:srgbClr val="284E84"/>
                </a:solidFill>
                <a:effectLst/>
                <a:uLnTx/>
                <a:uFillTx/>
                <a:latin typeface="Gill Sans MT"/>
                <a:ea typeface="+mn-ea"/>
                <a:cs typeface="+mn-cs"/>
              </a:rPr>
              <a:t>Contact the PTCS Team:</a:t>
            </a:r>
          </a:p>
          <a:p>
            <a:pPr marL="0" marR="0" lvl="0" indent="0" algn="ctr" defTabSz="914400" rtl="0" eaLnBrk="1" fontAlgn="auto" latinLnBrk="0" hangingPunct="1">
              <a:lnSpc>
                <a:spcPts val="4000"/>
              </a:lnSpc>
              <a:spcBef>
                <a:spcPct val="20000"/>
              </a:spcBef>
              <a:spcAft>
                <a:spcPts val="0"/>
              </a:spcAft>
              <a:buClrTx/>
              <a:buSzTx/>
              <a:buFont typeface="Arial" pitchFamily="34" charset="0"/>
              <a:buNone/>
              <a:tabLst/>
              <a:defRPr/>
            </a:pPr>
            <a:r>
              <a:rPr kumimoji="0" lang="en-US" sz="2600" b="0" i="1" u="none" strike="noStrike" kern="1200" cap="none" spc="0" normalizeH="0" baseline="0" noProof="0" dirty="0">
                <a:ln>
                  <a:noFill/>
                </a:ln>
                <a:solidFill>
                  <a:srgbClr val="284E84"/>
                </a:solidFill>
                <a:effectLst/>
                <a:uLnTx/>
                <a:uFillTx/>
                <a:latin typeface="Gill Sans MT"/>
                <a:ea typeface="+mn-ea"/>
                <a:cs typeface="+mn-cs"/>
              </a:rPr>
              <a:t>Phone:</a:t>
            </a:r>
            <a:r>
              <a:rPr kumimoji="0" lang="en-US" sz="2600" b="0" i="0" u="none" strike="noStrike" kern="1200" cap="none" spc="0" normalizeH="0" baseline="0" noProof="0" dirty="0">
                <a:ln>
                  <a:noFill/>
                </a:ln>
                <a:solidFill>
                  <a:srgbClr val="284E84"/>
                </a:solidFill>
                <a:effectLst/>
                <a:uLnTx/>
                <a:uFillTx/>
                <a:latin typeface="Gill Sans MT"/>
                <a:ea typeface="+mn-ea"/>
                <a:cs typeface="+mn-cs"/>
              </a:rPr>
              <a:t> </a:t>
            </a:r>
            <a:r>
              <a:rPr kumimoji="0" lang="en-US" sz="2400" b="0" i="0" u="none" strike="noStrike" kern="1200" cap="none" spc="0" normalizeH="0" baseline="0" noProof="0" dirty="0">
                <a:ln>
                  <a:noFill/>
                </a:ln>
                <a:solidFill>
                  <a:srgbClr val="284E84"/>
                </a:solidFill>
                <a:effectLst/>
                <a:uLnTx/>
                <a:uFillTx/>
                <a:latin typeface="Gill Sans MT"/>
                <a:ea typeface="+mn-ea"/>
                <a:cs typeface="+mn-cs"/>
              </a:rPr>
              <a:t>(800) 941-3867</a:t>
            </a:r>
          </a:p>
          <a:p>
            <a:pPr marL="0" marR="0" lvl="0" indent="0" algn="ctr" defTabSz="914400" rtl="0" eaLnBrk="1" fontAlgn="auto" latinLnBrk="0" hangingPunct="1">
              <a:lnSpc>
                <a:spcPts val="4000"/>
              </a:lnSpc>
              <a:spcBef>
                <a:spcPct val="20000"/>
              </a:spcBef>
              <a:spcAft>
                <a:spcPts val="0"/>
              </a:spcAft>
              <a:buClrTx/>
              <a:buSzTx/>
              <a:buFont typeface="Arial" pitchFamily="34" charset="0"/>
              <a:buNone/>
              <a:tabLst/>
              <a:defRPr/>
            </a:pPr>
            <a:r>
              <a:rPr kumimoji="0" lang="en-US" sz="2600" b="0" i="1" u="none" strike="noStrike" kern="1200" cap="none" spc="0" normalizeH="0" baseline="0" noProof="0" dirty="0">
                <a:ln>
                  <a:noFill/>
                </a:ln>
                <a:solidFill>
                  <a:srgbClr val="284E84"/>
                </a:solidFill>
                <a:effectLst/>
                <a:uLnTx/>
                <a:uFillTx/>
                <a:latin typeface="Gill Sans MT"/>
                <a:ea typeface="+mn-ea"/>
                <a:cs typeface="+mn-cs"/>
              </a:rPr>
              <a:t>Email:</a:t>
            </a:r>
            <a:r>
              <a:rPr kumimoji="0" lang="en-US" sz="2600" b="0" i="0" u="none" strike="noStrike" kern="1200" cap="none" spc="0" normalizeH="0" baseline="0" noProof="0" dirty="0">
                <a:ln>
                  <a:noFill/>
                </a:ln>
                <a:solidFill>
                  <a:srgbClr val="284E84"/>
                </a:solidFill>
                <a:effectLst/>
                <a:uLnTx/>
                <a:uFillTx/>
                <a:latin typeface="Gill Sans MT"/>
                <a:ea typeface="+mn-ea"/>
                <a:cs typeface="+mn-cs"/>
              </a:rPr>
              <a:t> </a:t>
            </a:r>
            <a:r>
              <a:rPr kumimoji="0" lang="en-US" sz="2400" b="0" i="0" u="none" strike="noStrike" kern="1200" cap="none" spc="0" normalizeH="0" baseline="0" noProof="0" dirty="0">
                <a:ln>
                  <a:noFill/>
                </a:ln>
                <a:solidFill>
                  <a:srgbClr val="254779"/>
                </a:solidFill>
                <a:effectLst/>
                <a:uLnTx/>
                <a:uFillTx/>
                <a:latin typeface="Gill Sans MT"/>
                <a:ea typeface="+mn-ea"/>
                <a:cs typeface="+mn-cs"/>
                <a:hlinkClick r:id="rId3"/>
              </a:rPr>
              <a:t>ResHVAC@bpa.gov</a:t>
            </a:r>
            <a:endParaRPr kumimoji="0" lang="en-US" sz="2400" b="0" i="0" u="none" strike="noStrike" kern="1200" cap="none" spc="0" normalizeH="0" baseline="0" noProof="0" dirty="0">
              <a:ln>
                <a:noFill/>
              </a:ln>
              <a:solidFill>
                <a:srgbClr val="254779"/>
              </a:solidFill>
              <a:effectLst/>
              <a:uLnTx/>
              <a:uFillTx/>
              <a:latin typeface="Gill Sans MT"/>
              <a:ea typeface="+mn-ea"/>
              <a:cs typeface="+mn-cs"/>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425" y="5101704"/>
            <a:ext cx="117157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75497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Trust of Oregon Jobs</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07975F-2430-4E83-B9D3-458403FA681B}" type="slidenum">
              <a:rPr kumimoji="0" lang="en-US" sz="1400" b="0" i="0" u="none" strike="noStrike" kern="1200" cap="none" spc="0" normalizeH="0" baseline="0" noProof="0" smtClean="0">
                <a:ln>
                  <a:noFill/>
                </a:ln>
                <a:solidFill>
                  <a:prstClr val="black">
                    <a:tint val="7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a:t>
            </a:fld>
            <a:endParaRPr kumimoji="0" lang="en-US" sz="1400" b="0" i="0" u="none" strike="noStrike" kern="1200" cap="none" spc="0" normalizeH="0" baseline="0" noProof="0" dirty="0">
              <a:ln>
                <a:noFill/>
              </a:ln>
              <a:solidFill>
                <a:prstClr val="black">
                  <a:tint val="75000"/>
                </a:prstClr>
              </a:solidFill>
              <a:effectLst/>
              <a:uLnTx/>
              <a:uFillTx/>
              <a:latin typeface="Gill Sans MT"/>
              <a:ea typeface="+mn-ea"/>
              <a:cs typeface="+mn-cs"/>
            </a:endParaRPr>
          </a:p>
        </p:txBody>
      </p:sp>
      <p:sp>
        <p:nvSpPr>
          <p:cNvPr id="4" name="Content Placeholder 3"/>
          <p:cNvSpPr>
            <a:spLocks noGrp="1"/>
          </p:cNvSpPr>
          <p:nvPr>
            <p:ph sz="quarter" idx="1"/>
          </p:nvPr>
        </p:nvSpPr>
        <p:spPr>
          <a:xfrm>
            <a:off x="457200" y="2438400"/>
            <a:ext cx="8229600" cy="3718560"/>
          </a:xfrm>
        </p:spPr>
        <p:txBody>
          <a:bodyPr vert="horz">
            <a:normAutofit/>
          </a:bodyPr>
          <a:lstStyle/>
          <a:p>
            <a:pPr marL="0" indent="0" algn="ctr">
              <a:lnSpc>
                <a:spcPts val="3600"/>
              </a:lnSpc>
              <a:spcBef>
                <a:spcPts val="400"/>
              </a:spcBef>
              <a:spcAft>
                <a:spcPts val="400"/>
              </a:spcAft>
              <a:buNone/>
            </a:pPr>
            <a:r>
              <a:rPr lang="en-US" sz="2800" dirty="0">
                <a:solidFill>
                  <a:srgbClr val="284E84"/>
                </a:solidFill>
              </a:rPr>
              <a:t>For questions concerning PTCS installations for customers of Pacific Power or Portland General Electric, please call 1-866-365-3526 or email </a:t>
            </a:r>
            <a:r>
              <a:rPr lang="en-US" sz="2800" dirty="0">
                <a:solidFill>
                  <a:srgbClr val="284E84"/>
                </a:solidFill>
                <a:hlinkClick r:id="rId3"/>
              </a:rPr>
              <a:t>Residentialforms@energytrust.org</a:t>
            </a:r>
            <a:r>
              <a:rPr lang="en-US" sz="2800" dirty="0">
                <a:solidFill>
                  <a:srgbClr val="284E84"/>
                </a:solidFill>
              </a:rPr>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0" y="4648200"/>
            <a:ext cx="1714500" cy="762000"/>
          </a:xfrm>
          <a:prstGeom prst="rect">
            <a:avLst/>
          </a:prstGeom>
        </p:spPr>
      </p:pic>
    </p:spTree>
    <p:extLst>
      <p:ext uri="{BB962C8B-B14F-4D97-AF65-F5344CB8AC3E}">
        <p14:creationId xmlns:p14="http://schemas.microsoft.com/office/powerpoint/2010/main" val="2254459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52400"/>
            <a:ext cx="7543800" cy="1295400"/>
          </a:xfrm>
        </p:spPr>
        <p:txBody>
          <a:bodyPr/>
          <a:lstStyle/>
          <a:p>
            <a:pPr eaLnBrk="1" hangingPunct="1"/>
            <a:r>
              <a:rPr lang="en-US" altLang="en-US" dirty="0"/>
              <a:t>Open Plenum Connection</a:t>
            </a:r>
          </a:p>
        </p:txBody>
      </p:sp>
      <p:sp>
        <p:nvSpPr>
          <p:cNvPr id="16388" name="Rectangle 4"/>
          <p:cNvSpPr>
            <a:spLocks noGrp="1" noChangeArrowheads="1"/>
          </p:cNvSpPr>
          <p:nvPr>
            <p:ph type="body" sz="half" idx="1"/>
          </p:nvPr>
        </p:nvSpPr>
        <p:spPr>
          <a:xfrm>
            <a:off x="609600" y="1447802"/>
            <a:ext cx="3810000" cy="4411663"/>
          </a:xfrm>
        </p:spPr>
        <p:txBody>
          <a:bodyPr vert="horz">
            <a:normAutofit/>
          </a:bodyPr>
          <a:lstStyle/>
          <a:p>
            <a:pPr marL="533400" indent="-533400">
              <a:buClr>
                <a:schemeClr val="accent2">
                  <a:lumMod val="50000"/>
                </a:schemeClr>
              </a:buClr>
              <a:buSzPct val="90000"/>
              <a:buFont typeface="+mj-lt"/>
              <a:buAutoNum type="arabicPeriod" startAt="3"/>
            </a:pPr>
            <a:r>
              <a:rPr lang="en-US" altLang="en-US" sz="2800" dirty="0">
                <a:solidFill>
                  <a:srgbClr val="284E84"/>
                </a:solidFill>
              </a:rPr>
              <a:t>Connect Duct Blaster Fan to the cardboard with tape</a:t>
            </a:r>
          </a:p>
          <a:p>
            <a:pPr marL="533400" indent="-533400">
              <a:buFont typeface="+mj-lt"/>
              <a:buAutoNum type="arabicPeriod" startAt="3"/>
            </a:pPr>
            <a:endParaRPr lang="en-US" altLang="en-US" sz="2800" dirty="0">
              <a:solidFill>
                <a:srgbClr val="284E84"/>
              </a:solidFill>
            </a:endParaRPr>
          </a:p>
        </p:txBody>
      </p:sp>
      <p:pic>
        <p:nvPicPr>
          <p:cNvPr id="16387" name="Picture 3" descr="Work Photo 020"/>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5000"/>
                    </a14:imgEffect>
                    <a14:imgEffect>
                      <a14:brightnessContrast bright="27000" contrast="20000"/>
                    </a14:imgEffect>
                  </a14:imgLayer>
                </a14:imgProps>
              </a:ext>
              <a:ext uri="{28A0092B-C50C-407E-A947-70E740481C1C}">
                <a14:useLocalDpi xmlns:a14="http://schemas.microsoft.com/office/drawing/2010/main" val="0"/>
              </a:ext>
            </a:extLst>
          </a:blip>
          <a:stretch>
            <a:fillRect/>
          </a:stretch>
        </p:blipFill>
        <p:spPr>
          <a:xfrm>
            <a:off x="4648200" y="1600201"/>
            <a:ext cx="4038600" cy="3028951"/>
          </a:xfrm>
          <a:prstGeom prst="rect">
            <a:avLst/>
          </a:prstGeom>
          <a:ln>
            <a:noFill/>
          </a:ln>
          <a:effectLst>
            <a:outerShdw blurRad="190500" algn="tl" rotWithShape="0">
              <a:srgbClr val="000000">
                <a:alpha val="70000"/>
              </a:srgbClr>
            </a:outerShdw>
          </a:effectLst>
        </p:spPr>
      </p:pic>
      <p:sp>
        <p:nvSpPr>
          <p:cNvPr id="8"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229</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7: Manufactured Homes</a:t>
            </a:r>
          </a:p>
        </p:txBody>
      </p:sp>
    </p:spTree>
    <p:extLst>
      <p:ext uri="{BB962C8B-B14F-4D97-AF65-F5344CB8AC3E}">
        <p14:creationId xmlns:p14="http://schemas.microsoft.com/office/powerpoint/2010/main" val="30244586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rigi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2_Origi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RExplaination xmlns="73d93b3b-7450-45a6-ad56-5709e3d732e7" xsi:nil="true"/>
    <Sectors xmlns="73d93b3b-7450-45a6-ad56-5709e3d732e7">
      <Value>Residential</Value>
    </Sectors>
    <Groups xmlns="73d93b3b-7450-45a6-ad56-5709e3d732e7">
      <Value>b9ef9868-55ad-4516-8aaf-d0e6efde70f5</Value>
    </Groups>
    <Tags xmlns="73d93b3b-7450-45a6-ad56-5709e3d732e7">
      <Value>PTCS</Value>
      <Value>PTCS Duct Sealing</Value>
    </Tags>
    <Functions xmlns="73d93b3b-7450-45a6-ad56-5709e3d732e7">
      <Value>Training</Value>
    </Functions>
    <Resources xmlns="73d93b3b-7450-45a6-ad56-5709e3d732e7"/>
    <Topics xmlns="73d93b3b-7450-45a6-ad56-5709e3d732e7"/>
    <FileSummary xmlns="73d93b3b-7450-45a6-ad56-5709e3d732e7">&lt;p&gt;This is the PTCS Duct Sealing Power Point Slide Deck (sections 7-10).&lt;/p&gt;
&lt;p&gt;&lt;em&gt;This is a large file and has been split into 3 decks to post on Conduit. &lt;strong&gt;Part&amp;nbsp;3 of 3.&lt;/strong&gt;&lt;/em&gt;&lt;/p&gt;</FileSummary>
    <ViewCount xmlns="73d93b3b-7450-45a6-ad56-5709e3d732e7">49</ViewCount>
    <VersionedBy xmlns="73d93b3b-7450-45a6-ad56-5709e3d732e7">i:0#.f|sql-membershipprovider|aaburke1</VersionedBy>
    <Versioned xmlns="73d93b3b-7450-45a6-ad56-5709e3d732e7">2018-04-11T19:13:53+00:00</Versioned>
    <GroupFolders xmlns="896bb7b3-b24b-4645-9abf-7e2d2c3f2d93">
      <Value>8316ac59-315a-49b8-b897-086a1475718e</Value>
      <Value>fc644ad1-13bd-464a-bb3e-c04a167a2aea</Value>
    </GroupFolders>
    <IsUnlisted xmlns="73d93b3b-7450-45a6-ad56-5709e3d732e7">false</IsUnlisted>
    <ThumbnailUrl xmlns="73d93b3b-7450-45a6-ad56-5709e3d732e7">/Upload/ImageHostingTemp/e79a957c-b0c4-4cd6-b93d-6a180a31785dDS Training Thumbnail.png</ThumbnailUrl>
  </documentManagement>
</p:properties>
</file>

<file path=customXml/item3.xml><?xml version="1.0" encoding="utf-8"?>
<ct:contentTypeSchema xmlns:ct="http://schemas.microsoft.com/office/2006/metadata/contentType" xmlns:ma="http://schemas.microsoft.com/office/2006/metadata/properties/metaAttributes" ct:_="" ma:_="" ma:contentTypeName="ConduitFile" ma:contentTypeID="0x010100A37556A87F08394CA61F5501EB1683FF00E3975DFCDEDD7B47BEB16A52805B8F41" ma:contentTypeVersion="12" ma:contentTypeDescription="" ma:contentTypeScope="" ma:versionID="f2418cebca8777b226b6ee97b99446ef">
  <xsd:schema xmlns:xsd="http://www.w3.org/2001/XMLSchema" xmlns:xs="http://www.w3.org/2001/XMLSchema" xmlns:p="http://schemas.microsoft.com/office/2006/metadata/properties" xmlns:ns2="73d93b3b-7450-45a6-ad56-5709e3d732e7" xmlns:ns3="896bb7b3-b24b-4645-9abf-7e2d2c3f2d93" targetNamespace="http://schemas.microsoft.com/office/2006/metadata/properties" ma:root="true" ma:fieldsID="21d843af7845ff3c99de18e9cffb50c8" ns2:_="" ns3:_="">
    <xsd:import namespace="73d93b3b-7450-45a6-ad56-5709e3d732e7"/>
    <xsd:import namespace="896bb7b3-b24b-4645-9abf-7e2d2c3f2d93"/>
    <xsd:element name="properties">
      <xsd:complexType>
        <xsd:sequence>
          <xsd:element name="documentManagement">
            <xsd:complexType>
              <xsd:all>
                <xsd:element ref="ns2:Functions" minOccurs="0"/>
                <xsd:element ref="ns2:ICRExplaination" minOccurs="0"/>
                <xsd:element ref="ns2:FileSummary"/>
                <xsd:element ref="ns2:Resources" minOccurs="0"/>
                <xsd:element ref="ns2:Sectors" minOccurs="0"/>
                <xsd:element ref="ns2:Topics" minOccurs="0"/>
                <xsd:element ref="ns2:Tags" minOccurs="0"/>
                <xsd:element ref="ns2:Groups" minOccurs="0"/>
                <xsd:element ref="ns2:ViewCount"/>
                <xsd:element ref="ns2:Versioned" minOccurs="0"/>
                <xsd:element ref="ns2:VersionedBy" minOccurs="0"/>
                <xsd:element ref="ns3:GroupFolders" minOccurs="0"/>
                <xsd:element ref="ns2:IsUnlisted" minOccurs="0"/>
                <xsd:element ref="ns2:Thumbnail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93b3b-7450-45a6-ad56-5709e3d732e7" elementFormDefault="qualified">
    <xsd:import namespace="http://schemas.microsoft.com/office/2006/documentManagement/types"/>
    <xsd:import namespace="http://schemas.microsoft.com/office/infopath/2007/PartnerControls"/>
    <xsd:element name="Functions" ma:index="2" nillable="true" ma:displayName="Functions" ma:internalName="Functions" ma:requiredMultiChoice="true">
      <xsd:complexType>
        <xsd:complexContent>
          <xsd:extension base="dms:MultiChoice">
            <xsd:sequence>
              <xsd:element name="Value" maxOccurs="unbounded" minOccurs="0" nillable="true">
                <xsd:simpleType>
                  <xsd:restriction base="dms:Choice">
                    <xsd:enumeration value="Evaluation"/>
                    <xsd:enumeration value="Implementation"/>
                    <xsd:enumeration value="Marketing"/>
                    <xsd:enumeration value="Planning"/>
                    <xsd:enumeration value="Training"/>
                    <xsd:enumeration value="Non-Function Specific"/>
                    <xsd:enumeration value="Emerging Technology"/>
                  </xsd:restriction>
                </xsd:simpleType>
              </xsd:element>
            </xsd:sequence>
          </xsd:extension>
        </xsd:complexContent>
      </xsd:complexType>
    </xsd:element>
    <xsd:element name="ICRExplaination" ma:index="3" nillable="true" ma:displayName="ICRExplanation" ma:internalName="ICRExplaination">
      <xsd:simpleType>
        <xsd:restriction base="dms:Note">
          <xsd:maxLength value="255"/>
        </xsd:restriction>
      </xsd:simpleType>
    </xsd:element>
    <xsd:element name="FileSummary" ma:index="4" ma:displayName="ICRSummary" ma:internalName="FileSummary">
      <xsd:simpleType>
        <xsd:restriction base="dms:Note">
          <xsd:maxLength value="255"/>
        </xsd:restriction>
      </xsd:simpleType>
    </xsd:element>
    <xsd:element name="Resources" ma:index="5" nillable="true" ma:displayName="Resources" ma:internalName="Resources">
      <xsd:complexType>
        <xsd:complexContent>
          <xsd:extension base="dms:MultiChoice">
            <xsd:sequence>
              <xsd:element name="Value" maxOccurs="unbounded" minOccurs="0" nillable="true">
                <xsd:simpleType>
                  <xsd:restriction base="dms:Choice">
                    <xsd:enumeration value="Agendas"/>
                    <xsd:enumeration value="Calculators"/>
                    <xsd:enumeration value="Case studies"/>
                    <xsd:enumeration value="Charters"/>
                    <xsd:enumeration value="Contact lists"/>
                    <xsd:enumeration value="Contracts"/>
                    <xsd:enumeration value="Legislation"/>
                    <xsd:enumeration value="Meeting Minutes"/>
                    <xsd:enumeration value="Press Releases"/>
                    <xsd:enumeration value="Proposals"/>
                    <xsd:enumeration value="Protocols"/>
                    <xsd:enumeration value="Reports"/>
                    <xsd:enumeration value="Research"/>
                    <xsd:enumeration value="Sample Forms"/>
                    <xsd:enumeration value="Marketing Materials"/>
                    <xsd:enumeration value="Style Guides"/>
                    <xsd:enumeration value="Technology Reviews"/>
                    <xsd:enumeration value="Training materials"/>
                  </xsd:restriction>
                </xsd:simpleType>
              </xsd:element>
            </xsd:sequence>
          </xsd:extension>
        </xsd:complexContent>
      </xsd:complexType>
    </xsd:element>
    <xsd:element name="Sectors" ma:index="6" nillable="true" ma:displayName="Sectors" ma:internalName="Sectors" ma:requiredMultiChoice="true">
      <xsd:complexType>
        <xsd:complexContent>
          <xsd:extension base="dms:MultiChoice">
            <xsd:sequence>
              <xsd:element name="Value" maxOccurs="unbounded" minOccurs="0" nillable="true">
                <xsd:simpleType>
                  <xsd:restriction base="dms:Choice">
                    <xsd:enumeration value="All Sectors"/>
                    <xsd:enumeration value="Agricultural"/>
                    <xsd:enumeration value="Commercial"/>
                    <xsd:enumeration value="Industrial"/>
                    <xsd:enumeration value="Residential"/>
                    <xsd:enumeration value="Non-Sector Specific"/>
                    <xsd:enumeration value="Utility"/>
                    <xsd:enumeration value="Distributed Energy Resources"/>
                    <xsd:enumeration value="Transportation"/>
                    <xsd:enumeration value="NA"/>
                  </xsd:restriction>
                </xsd:simpleType>
              </xsd:element>
            </xsd:sequence>
          </xsd:extension>
        </xsd:complexContent>
      </xsd:complexType>
    </xsd:element>
    <xsd:element name="Topics" ma:index="7" nillable="true" ma:displayName="Topics" ma:internalName="Topics" ma:requiredMultiChoice="true">
      <xsd:complexType>
        <xsd:complexContent>
          <xsd:extension base="dms:MultiChoice">
            <xsd:sequence>
              <xsd:element name="Value" maxOccurs="unbounded" minOccurs="0" nillable="true">
                <xsd:simpleType>
                  <xsd:restriction base="dms:Choice">
                    <xsd:enumeration value="Appliances"/>
                    <xsd:enumeration value="Irrigation"/>
                    <xsd:enumeration value="Lighting"/>
                    <xsd:enumeration value="Construction"/>
                    <xsd:enumeration value="Refrigeration"/>
                    <xsd:enumeration value="Other"/>
                  </xsd:restriction>
                </xsd:simpleType>
              </xsd:element>
            </xsd:sequence>
          </xsd:extension>
        </xsd:complexContent>
      </xsd:complexType>
    </xsd:element>
    <xsd:element name="Tags" ma:index="8" nillable="true" ma:displayName="Tags" ma:description="Tags for a given ICR" ma:internalName="Tags">
      <xsd:complexType>
        <xsd:complexContent>
          <xsd:extension base="dms:MultiChoiceFillIn">
            <xsd:sequence>
              <xsd:element name="Value" maxOccurs="unbounded" minOccurs="0" nillable="true">
                <xsd:simpleType>
                  <xsd:union memberTypes="dms:Text">
                    <xsd:simpleType>
                      <xsd:restriction base="dms:Choice">
                        <xsd:enumeration value="N/A"/>
                      </xsd:restriction>
                    </xsd:simpleType>
                  </xsd:union>
                </xsd:simpleType>
              </xsd:element>
            </xsd:sequence>
          </xsd:extension>
        </xsd:complexContent>
      </xsd:complexType>
    </xsd:element>
    <xsd:element name="Groups" ma:index="9" nillable="true" ma:displayName="Groups" ma:description="Groups for a given ICR." ma:internalName="Groups">
      <xsd:complexType>
        <xsd:complexContent>
          <xsd:extension base="dms:MultiChoiceFillIn">
            <xsd:sequence>
              <xsd:element name="Value" maxOccurs="unbounded" minOccurs="0" nillable="true">
                <xsd:simpleType>
                  <xsd:union memberTypes="dms:Text">
                    <xsd:simpleType>
                      <xsd:restriction base="dms:Choice">
                        <xsd:enumeration value="N/A"/>
                      </xsd:restriction>
                    </xsd:simpleType>
                  </xsd:union>
                </xsd:simpleType>
              </xsd:element>
            </xsd:sequence>
          </xsd:extension>
        </xsd:complexContent>
      </xsd:complexType>
    </xsd:element>
    <xsd:element name="ViewCount" ma:index="11" ma:displayName="ViewCount" ma:default="0" ma:internalName="ViewCount" ma:percentage="FALSE">
      <xsd:simpleType>
        <xsd:restriction base="dms:Number">
          <xsd:minInclusive value="0"/>
        </xsd:restriction>
      </xsd:simpleType>
    </xsd:element>
    <xsd:element name="Versioned" ma:index="12" nillable="true" ma:displayName="Versioned" ma:description="Used when versioning an ICR - the date/time when the version was updated." ma:format="DateTime" ma:internalName="Versioned">
      <xsd:simpleType>
        <xsd:restriction base="dms:DateTime"/>
      </xsd:simpleType>
    </xsd:element>
    <xsd:element name="VersionedBy" ma:index="13" nillable="true" ma:displayName="VersionedBy" ma:description="Used when versioning an ICR - the person that updated the version." ma:internalName="VersionedBy">
      <xsd:simpleType>
        <xsd:restriction base="dms:Text">
          <xsd:maxLength value="255"/>
        </xsd:restriction>
      </xsd:simpleType>
    </xsd:element>
    <xsd:element name="IsUnlisted" ma:index="21" nillable="true" ma:displayName="IsUnlisted" ma:default="0" ma:description="Defines whether or not a resource is publicly listed or semi-private." ma:internalName="IsUnlisted">
      <xsd:simpleType>
        <xsd:restriction base="dms:Boolean"/>
      </xsd:simpleType>
    </xsd:element>
    <xsd:element name="ThumbnailUrl" ma:index="22" nillable="true" ma:displayName="ThumbnailUrl" ma:internalName="Thumbnail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6bb7b3-b24b-4645-9abf-7e2d2c3f2d93" elementFormDefault="qualified">
    <xsd:import namespace="http://schemas.microsoft.com/office/2006/documentManagement/types"/>
    <xsd:import namespace="http://schemas.microsoft.com/office/infopath/2007/PartnerControls"/>
    <xsd:element name="GroupFolders" ma:index="20" nillable="true" ma:displayName="GroupFolders" ma:description="Group folders for a given ICR." ma:internalName="GroupFolders">
      <xsd:complexType>
        <xsd:complexContent>
          <xsd:extension base="dms:MultiChoiceFillIn">
            <xsd:sequence>
              <xsd:element name="Value" maxOccurs="unbounded" minOccurs="0" nillable="true">
                <xsd:simpleType>
                  <xsd:union memberTypes="dms:Text">
                    <xsd:simpleType>
                      <xsd:restriction base="dms:Choice"/>
                    </xsd:simpleType>
                  </xsd:un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1A7D17-F6C1-45FA-9C30-F2C50A27636B}">
  <ds:schemaRefs>
    <ds:schemaRef ds:uri="http://schemas.microsoft.com/sharepoint/v3/contenttype/forms"/>
  </ds:schemaRefs>
</ds:datastoreItem>
</file>

<file path=customXml/itemProps2.xml><?xml version="1.0" encoding="utf-8"?>
<ds:datastoreItem xmlns:ds="http://schemas.openxmlformats.org/officeDocument/2006/customXml" ds:itemID="{5C2C640C-AEC3-4534-9F72-093D9F5AF03F}">
  <ds:schemaRefs>
    <ds:schemaRef ds:uri="http://www.w3.org/XML/1998/namespace"/>
    <ds:schemaRef ds:uri="http://purl.org/dc/elements/1.1/"/>
    <ds:schemaRef ds:uri="http://purl.org/dc/dcmitype/"/>
    <ds:schemaRef ds:uri="http://schemas.microsoft.com/office/2006/metadata/properties"/>
    <ds:schemaRef ds:uri="896bb7b3-b24b-4645-9abf-7e2d2c3f2d93"/>
    <ds:schemaRef ds:uri="http://schemas.microsoft.com/office/2006/documentManagement/types"/>
    <ds:schemaRef ds:uri="http://schemas.microsoft.com/office/infopath/2007/PartnerControls"/>
    <ds:schemaRef ds:uri="73d93b3b-7450-45a6-ad56-5709e3d732e7"/>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5523C170-6A90-4BF1-8184-2D7FE8A574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d93b3b-7450-45a6-ad56-5709e3d732e7"/>
    <ds:schemaRef ds:uri="896bb7b3-b24b-4645-9abf-7e2d2c3f2d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16417</TotalTime>
  <Words>3371</Words>
  <Application>Microsoft Office PowerPoint</Application>
  <PresentationFormat>On-screen Show (4:3)</PresentationFormat>
  <Paragraphs>542</Paragraphs>
  <Slides>85</Slides>
  <Notes>85</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85</vt:i4>
      </vt:variant>
    </vt:vector>
  </HeadingPairs>
  <TitlesOfParts>
    <vt:vector size="90" baseType="lpstr">
      <vt:lpstr>Origin</vt:lpstr>
      <vt:lpstr>Custom Design</vt:lpstr>
      <vt:lpstr>1_Origin</vt:lpstr>
      <vt:lpstr>2_Origin</vt:lpstr>
      <vt:lpstr>Clip</vt:lpstr>
      <vt:lpstr>PowerPoint Presentation</vt:lpstr>
      <vt:lpstr>The Basics: Mobile Home Heating System</vt:lpstr>
      <vt:lpstr>Crosswise Floor Joists</vt:lpstr>
      <vt:lpstr>Parts of the Duct System</vt:lpstr>
      <vt:lpstr>PowerPoint Presentation</vt:lpstr>
      <vt:lpstr>Duct Blaster Fan Connections</vt:lpstr>
      <vt:lpstr>Open Plenum Connection</vt:lpstr>
      <vt:lpstr>Open Plenum Connection</vt:lpstr>
      <vt:lpstr>Open Plenum Connection</vt:lpstr>
      <vt:lpstr>Furnace Opening Connection</vt:lpstr>
      <vt:lpstr>Furnace Opening Connection</vt:lpstr>
      <vt:lpstr>Furnace Opening Connection</vt:lpstr>
      <vt:lpstr>Furnace Return Connection</vt:lpstr>
      <vt:lpstr>Snorkel to Register Connection</vt:lpstr>
      <vt:lpstr>Repair the Boot</vt:lpstr>
      <vt:lpstr>End Caps</vt:lpstr>
      <vt:lpstr>PowerPoint Presentation</vt:lpstr>
      <vt:lpstr>PowerPoint Presentation</vt:lpstr>
      <vt:lpstr>PowerPoint Presentation</vt:lpstr>
      <vt:lpstr>PowerPoint Presentation</vt:lpstr>
      <vt:lpstr>PowerPoint Presentation</vt:lpstr>
      <vt:lpstr>Plenum Connection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8: Combustion Safety</vt:lpstr>
      <vt:lpstr>Combustion Equipment? CO Alarm Required</vt:lpstr>
      <vt:lpstr>Combustion Safety Testing Can Include…</vt:lpstr>
      <vt:lpstr>Affect of Carbon Monoxide (CO)</vt:lpstr>
      <vt:lpstr>Causes of CO in Homes</vt:lpstr>
      <vt:lpstr>Unvented Combustion Equipment: Not Safe</vt:lpstr>
      <vt:lpstr>PowerPoint Presentation</vt:lpstr>
      <vt:lpstr>PowerPoint Presentation</vt:lpstr>
      <vt:lpstr>PowerPoint Presentation</vt:lpstr>
      <vt:lpstr>PowerPoint Presentation</vt:lpstr>
      <vt:lpstr>Driving Forces That Make Air Move  </vt:lpstr>
      <vt:lpstr>Competing Pressures</vt:lpstr>
      <vt:lpstr>PowerPoint Presentation</vt:lpstr>
      <vt:lpstr>PowerPoint Presentation</vt:lpstr>
      <vt:lpstr>PowerPoint Presentation</vt:lpstr>
      <vt:lpstr>Next Steps to Certification</vt:lpstr>
      <vt:lpstr>Step 2: Create Online Account Now!</vt:lpstr>
      <vt:lpstr>Step 3: Certified Technician Application</vt:lpstr>
      <vt:lpstr>Next Steps: Some Clarification</vt:lpstr>
      <vt:lpstr>Beyond Certification</vt:lpstr>
      <vt:lpstr>Entering a Job: Online Registry</vt:lpstr>
      <vt:lpstr>Mobile Registry Updates</vt:lpstr>
      <vt:lpstr>Exercise: Optional Mobile Entry Practice </vt:lpstr>
      <vt:lpstr>Registry Entry Tip!</vt:lpstr>
      <vt:lpstr>Troubleshooting Entry Issues</vt:lpstr>
      <vt:lpstr>PowerPoint Presentation</vt:lpstr>
      <vt:lpstr>PowerPoint Presentation</vt:lpstr>
      <vt:lpstr>Quality Assurance Inspections</vt:lpstr>
      <vt:lpstr>QA Inspection Feedback &amp; Remediation</vt:lpstr>
      <vt:lpstr>PowerPoint Presentation</vt:lpstr>
      <vt:lpstr>Program Website</vt:lpstr>
      <vt:lpstr>Program Website: Technical Resources</vt:lpstr>
      <vt:lpstr>PowerPoint Presentation</vt:lpstr>
      <vt:lpstr>Equipment Discount</vt:lpstr>
      <vt:lpstr>Stay Informed!</vt:lpstr>
      <vt:lpstr>PowerPoint Presentation</vt:lpstr>
      <vt:lpstr>PowerPoint Presentation</vt:lpstr>
      <vt:lpstr>Energy Trust of Oregon Jobs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Point_PTCS Duct Sealing_Part 3 of 3</dc:title>
  <dc:creator>Nick Schuder</dc:creator>
  <dc:description>I am just reviewing this newly safety section and continue to be confused as to why we are to present BPI CAZ testing to PTCS techs. My understanding is that PTCS safety testing is limited to air handler effects doors open/closed withoutconsideration of exhaust equipment. Clarification would be appreciated.</dc:description>
  <cp:lastModifiedBy>Maitri Dirmeyer</cp:lastModifiedBy>
  <cp:revision>697</cp:revision>
  <cp:lastPrinted>2018-03-30T23:14:23Z</cp:lastPrinted>
  <dcterms:created xsi:type="dcterms:W3CDTF">2009-08-27T15:28:48Z</dcterms:created>
  <dcterms:modified xsi:type="dcterms:W3CDTF">2019-11-27T23:05:47Z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0x010100A37556A87F08394CA61F5501EB1683FF00E3975DFCDEDD7B47BEB16A52805B8F41</vt:lpwstr>
  </property>
</Properties>
</file>